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4" r:id="rId1"/>
    <p:sldMasterId id="2147483668" r:id="rId2"/>
  </p:sldMasterIdLst>
  <p:notesMasterIdLst>
    <p:notesMasterId r:id="rId36"/>
  </p:notesMasterIdLst>
  <p:sldIdLst>
    <p:sldId id="630" r:id="rId3"/>
    <p:sldId id="631" r:id="rId4"/>
    <p:sldId id="650" r:id="rId5"/>
    <p:sldId id="651" r:id="rId6"/>
    <p:sldId id="652" r:id="rId7"/>
    <p:sldId id="653" r:id="rId8"/>
    <p:sldId id="654" r:id="rId9"/>
    <p:sldId id="655" r:id="rId10"/>
    <p:sldId id="618" r:id="rId11"/>
    <p:sldId id="622" r:id="rId12"/>
    <p:sldId id="623" r:id="rId13"/>
    <p:sldId id="624" r:id="rId14"/>
    <p:sldId id="627" r:id="rId15"/>
    <p:sldId id="628" r:id="rId16"/>
    <p:sldId id="629" r:id="rId17"/>
    <p:sldId id="633" r:id="rId18"/>
    <p:sldId id="634" r:id="rId19"/>
    <p:sldId id="635" r:id="rId20"/>
    <p:sldId id="636" r:id="rId21"/>
    <p:sldId id="639" r:id="rId22"/>
    <p:sldId id="638" r:id="rId23"/>
    <p:sldId id="640" r:id="rId24"/>
    <p:sldId id="637" r:id="rId25"/>
    <p:sldId id="641" r:id="rId26"/>
    <p:sldId id="644" r:id="rId27"/>
    <p:sldId id="643" r:id="rId28"/>
    <p:sldId id="645" r:id="rId29"/>
    <p:sldId id="642" r:id="rId30"/>
    <p:sldId id="646" r:id="rId31"/>
    <p:sldId id="648" r:id="rId32"/>
    <p:sldId id="647" r:id="rId33"/>
    <p:sldId id="649" r:id="rId34"/>
    <p:sldId id="632" r:id="rId3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휴먼옛체" panose="02030504000101010101" pitchFamily="18" charset="-127"/>
      <p:regular r:id="rId41"/>
    </p:embeddedFont>
    <p:embeddedFont>
      <p:font typeface="Verdana" panose="020B0604030504040204" pitchFamily="34" charset="0"/>
      <p:regular r:id="rId42"/>
      <p:bold r:id="rId43"/>
      <p:italic r:id="rId44"/>
      <p:boldItalic r:id="rId45"/>
    </p:embeddedFont>
    <p:embeddedFont>
      <p:font typeface="Tahoma" panose="020B0604030504040204" pitchFamily="34" charset="0"/>
      <p:regular r:id="rId46"/>
      <p:bold r:id="rId47"/>
    </p:embeddedFont>
    <p:embeddedFont>
      <p:font typeface="맑은 고딕" panose="020B0503020000020004" pitchFamily="50" charset="-127"/>
      <p:regular r:id="rId48"/>
      <p:bold r:id="rId49"/>
    </p:embeddedFont>
    <p:embeddedFont>
      <p:font typeface="HY울릉도B" panose="020B0600000101010101" charset="-127"/>
      <p:regular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CCECFF"/>
    <a:srgbClr val="FFEBFF"/>
    <a:srgbClr val="FFCCFF"/>
    <a:srgbClr val="FF9966"/>
    <a:srgbClr val="CCFFCC"/>
    <a:srgbClr val="008000"/>
    <a:srgbClr val="3333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2" autoAdjust="0"/>
    <p:restoredTop sz="93912" autoAdjust="0"/>
  </p:normalViewPr>
  <p:slideViewPr>
    <p:cSldViewPr>
      <p:cViewPr varScale="1">
        <p:scale>
          <a:sx n="115" d="100"/>
          <a:sy n="115" d="100"/>
        </p:scale>
        <p:origin x="63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8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8.xml"/><Relationship Id="rId41" Type="http://schemas.openxmlformats.org/officeDocument/2006/relationships/font" Target="fonts/font5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2B31B-7A99-4396-8E40-65340A17310F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9DF54-ABE1-470F-BAA6-3FDF882CC1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288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66452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86696" y="914400"/>
            <a:ext cx="6270477" cy="3255948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dirty="0" smtClean="0"/>
              <a:t>제목을 입력하세요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6697" y="4238715"/>
            <a:ext cx="6270477" cy="99131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부제목을 입력하세요</a:t>
            </a:r>
            <a:r>
              <a:rPr lang="en-US" altLang="ko-KR" dirty="0" smtClean="0"/>
              <a:t>.</a:t>
            </a:r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653" y="5962345"/>
            <a:ext cx="1970357" cy="98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8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653" y="5962345"/>
            <a:ext cx="1970357" cy="98538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6280" y="365127"/>
            <a:ext cx="8233338" cy="79710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 smtClean="0"/>
              <a:t>목차를 입력하세요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6279" y="1478422"/>
            <a:ext cx="8233339" cy="5204389"/>
          </a:xfrm>
        </p:spPr>
        <p:txBody>
          <a:bodyPr/>
          <a:lstStyle>
            <a:lvl1pPr marL="514350" indent="-514350">
              <a:buAutoNum type="arabicPeriod"/>
              <a:defRPr baseline="0"/>
            </a:lvl1pPr>
          </a:lstStyle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3875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2504" y="0"/>
            <a:ext cx="9144001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653" y="5962345"/>
            <a:ext cx="1970357" cy="98538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78610" y="341830"/>
            <a:ext cx="8323558" cy="658027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제목을 입력하세요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8610" y="1350237"/>
            <a:ext cx="8323558" cy="4734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내용을 입력하세요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538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3150"/>
            <a:ext cx="8640960" cy="563562"/>
          </a:xfrm>
        </p:spPr>
        <p:txBody>
          <a:bodyPr/>
          <a:lstStyle>
            <a:lvl1pPr>
              <a:defRPr b="1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01144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2504" y="0"/>
            <a:ext cx="9144001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653" y="5962345"/>
            <a:ext cx="1970357" cy="98538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78610" y="341830"/>
            <a:ext cx="8323558" cy="658027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제목을 입력하세요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8610" y="1350237"/>
            <a:ext cx="8323558" cy="4734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내용을 입력하세요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9671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2AF88C-CB4C-4F98-AC2E-701511A590B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2020-12-10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4B39C8-39C0-4E6E-A801-68574D0466B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89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 descr="Light horizontal"/>
          <p:cNvSpPr>
            <a:spLocks noChangeArrowheads="1"/>
          </p:cNvSpPr>
          <p:nvPr/>
        </p:nvSpPr>
        <p:spPr bwMode="gray">
          <a:xfrm>
            <a:off x="0" y="0"/>
            <a:ext cx="4683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invGray">
          <a:xfrm>
            <a:off x="0" y="-26988"/>
            <a:ext cx="9144000" cy="692151"/>
          </a:xfrm>
          <a:prstGeom prst="rect">
            <a:avLst/>
          </a:prstGeom>
          <a:solidFill>
            <a:srgbClr val="0066CC"/>
          </a:solidFill>
          <a:ln>
            <a:noFill/>
          </a:ln>
          <a:effectLst/>
          <a:ex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gray">
          <a:xfrm>
            <a:off x="468313" y="6410325"/>
            <a:ext cx="8424862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42" name="AutoShape 18"/>
          <p:cNvSpPr>
            <a:spLocks noChangeArrowheads="1"/>
          </p:cNvSpPr>
          <p:nvPr/>
        </p:nvSpPr>
        <p:spPr bwMode="blackWhite">
          <a:xfrm>
            <a:off x="179513" y="187995"/>
            <a:ext cx="8784976" cy="72072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66CC"/>
              </a:gs>
              <a:gs pos="74000">
                <a:schemeClr val="accent2">
                  <a:lumMod val="90000"/>
                </a:schemeClr>
              </a:gs>
              <a:gs pos="83000">
                <a:schemeClr val="accent1">
                  <a:lumMod val="80000"/>
                  <a:lumOff val="2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</a:gra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3387D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49560" y="273150"/>
            <a:ext cx="7810872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72400" y="6418563"/>
            <a:ext cx="719390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6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microsoft.com/office/2007/relationships/hdphoto" Target="../media/hdphoto3.wdp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1800" dirty="0" smtClean="0">
                <a:latin typeface="Calibri" panose="020F0502020204030204" pitchFamily="34" charset="0"/>
              </a:rPr>
              <a:t>[15 </a:t>
            </a:r>
            <a:r>
              <a:rPr lang="en-US" altLang="ko-KR" sz="1800" dirty="0">
                <a:latin typeface="Calibri" panose="020F0502020204030204" pitchFamily="34" charset="0"/>
              </a:rPr>
              <a:t>– JavaFX </a:t>
            </a:r>
            <a:r>
              <a:rPr lang="en-US" altLang="ko-KR" sz="1800" dirty="0" smtClean="0">
                <a:latin typeface="Calibri" panose="020F0502020204030204" pitchFamily="34" charset="0"/>
              </a:rPr>
              <a:t>#6]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600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b="1" dirty="0" smtClean="0"/>
              <a:t>고급 자바 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Calibri" pitchFamily="34" charset="0"/>
              </a:rPr>
              <a:t>배재대학교 컴퓨터공학과 </a:t>
            </a:r>
            <a:r>
              <a:rPr lang="ko-KR" altLang="en-US" dirty="0" smtClean="0">
                <a:latin typeface="Calibri" pitchFamily="34" charset="0"/>
              </a:rPr>
              <a:t>이경희 </a:t>
            </a:r>
            <a:r>
              <a:rPr lang="en-US" altLang="ko-KR" dirty="0">
                <a:latin typeface="Calibri" pitchFamily="34" charset="0"/>
              </a:rPr>
              <a:t>(leekhe@pcu.ac.kr</a:t>
            </a:r>
            <a:r>
              <a:rPr lang="en-US" altLang="ko-KR" dirty="0" smtClean="0">
                <a:latin typeface="Calibri" pitchFamily="34" charset="0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1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Alert</a:t>
            </a:r>
            <a:r>
              <a:rPr lang="ko-KR" altLang="en-US" dirty="0" smtClean="0"/>
              <a:t> 다이얼로그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사용 예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AlertType.</a:t>
            </a:r>
            <a:r>
              <a:rPr lang="en-US" altLang="ko-KR" sz="2000" b="1" i="1" kern="0" dirty="0" err="1" smtClean="0">
                <a:solidFill>
                  <a:schemeClr val="bg2">
                    <a:lumMod val="10000"/>
                  </a:schemeClr>
                </a:solidFill>
              </a:rPr>
              <a:t>INFORMATION</a:t>
            </a:r>
            <a:endParaRPr lang="en-US" altLang="ko-KR" sz="2000" b="1" i="1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AlertType.</a:t>
            </a:r>
            <a:r>
              <a:rPr lang="en-US" altLang="ko-KR" sz="2000" b="1" i="1" kern="0" dirty="0" err="1" smtClean="0">
                <a:solidFill>
                  <a:schemeClr val="bg2">
                    <a:lumMod val="10000"/>
                  </a:schemeClr>
                </a:solidFill>
              </a:rPr>
              <a:t>WARNING</a:t>
            </a:r>
            <a:endParaRPr lang="en-US" altLang="ko-KR" sz="2000" b="1" i="1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AlertType.</a:t>
            </a:r>
            <a:r>
              <a:rPr lang="en-US" altLang="ko-KR" sz="2000" b="1" i="1" kern="0" dirty="0" err="1" smtClean="0">
                <a:solidFill>
                  <a:schemeClr val="bg2">
                    <a:lumMod val="10000"/>
                  </a:schemeClr>
                </a:solidFill>
              </a:rPr>
              <a:t>ERROR</a:t>
            </a:r>
            <a:endParaRPr lang="en-US" altLang="ko-KR" sz="2000" b="1" i="1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AlertType.</a:t>
            </a:r>
            <a:r>
              <a:rPr lang="en-US" altLang="ko-KR" sz="2000" b="1" i="1" kern="0" dirty="0" err="1" smtClean="0">
                <a:solidFill>
                  <a:schemeClr val="bg2">
                    <a:lumMod val="10000"/>
                  </a:schemeClr>
                </a:solidFill>
              </a:rPr>
              <a:t>CONFIRMATION</a:t>
            </a:r>
            <a:endParaRPr lang="en-US" altLang="ko-KR" sz="2000" b="1" i="1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32039" y="1515075"/>
            <a:ext cx="7528393" cy="1697901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268288" latinLnBrk="0">
              <a:spcBef>
                <a:spcPts val="200"/>
              </a:spcBef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Alert 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alert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Alert(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AlertType.INFORMATION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268288" latinLnBrk="0">
              <a:spcBef>
                <a:spcPts val="200"/>
              </a:spcBef>
              <a:defRPr/>
            </a:pP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lert.setTitle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 lvl="0" defTabSz="268288" latinLnBrk="0">
              <a:spcBef>
                <a:spcPts val="200"/>
              </a:spcBef>
              <a:defRPr/>
            </a:pP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alert.setHeaderText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여기에 머리말이 나타납니다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.");</a:t>
            </a:r>
          </a:p>
          <a:p>
            <a:pPr lvl="0" defTabSz="268288" latinLnBrk="0">
              <a:spcBef>
                <a:spcPts val="200"/>
              </a:spcBef>
              <a:defRPr/>
            </a:pP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alert.setContentText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여기에 메시지가 나타납니다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." </a:t>
            </a:r>
          </a:p>
          <a:p>
            <a:pPr lvl="0" defTabSz="268288" latinLnBrk="0">
              <a:spcBef>
                <a:spcPts val="200"/>
              </a:spcBef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+ "\n</a:t>
            </a:r>
            <a:r>
              <a:rPr lang="ko-KR" altLang="en-US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줄에 걸쳐 표시할 수도 있습니다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.");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268288" latinLnBrk="0">
              <a:spcBef>
                <a:spcPts val="200"/>
              </a:spcBef>
              <a:defRPr/>
            </a:pP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alert.showAndWait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319" y="2852936"/>
            <a:ext cx="2732137" cy="1426447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 bwMode="auto">
          <a:xfrm>
            <a:off x="4391518" y="3501008"/>
            <a:ext cx="155280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직선 화살표 연결선 9"/>
          <p:cNvCxnSpPr/>
          <p:nvPr/>
        </p:nvCxnSpPr>
        <p:spPr bwMode="auto">
          <a:xfrm>
            <a:off x="3851920" y="3933056"/>
            <a:ext cx="2376264" cy="5627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l="80051" b="43979"/>
          <a:stretch/>
        </p:blipFill>
        <p:spPr>
          <a:xfrm>
            <a:off x="5207633" y="4545895"/>
            <a:ext cx="687859" cy="100850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380" y="5085184"/>
            <a:ext cx="2732138" cy="1426448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 bwMode="auto">
          <a:xfrm>
            <a:off x="3347864" y="4734645"/>
            <a:ext cx="0" cy="3505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직선 화살표 연결선 19"/>
          <p:cNvCxnSpPr/>
          <p:nvPr/>
        </p:nvCxnSpPr>
        <p:spPr bwMode="auto">
          <a:xfrm>
            <a:off x="3416473" y="4244571"/>
            <a:ext cx="1791160" cy="3365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5"/>
          <a:srcRect l="81326" b="46000"/>
          <a:stretch/>
        </p:blipFill>
        <p:spPr>
          <a:xfrm>
            <a:off x="6250658" y="4322230"/>
            <a:ext cx="643905" cy="97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2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TextInputDialog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사용 예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32039" y="1515075"/>
            <a:ext cx="7528393" cy="2241639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268288" latinLnBrk="0">
              <a:spcBef>
                <a:spcPts val="200"/>
              </a:spcBef>
              <a:defRPr/>
            </a:pP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TextInputDialog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dlg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TextInputDialog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268288" latinLnBrk="0">
              <a:spcBef>
                <a:spcPts val="200"/>
              </a:spcBef>
              <a:defRPr/>
            </a:pP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dlg.setTitle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 lvl="0" defTabSz="268288" latinLnBrk="0">
              <a:spcBef>
                <a:spcPts val="200"/>
              </a:spcBef>
              <a:defRPr/>
            </a:pP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dlg.setHeaderText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여기에 </a:t>
            </a:r>
            <a:r>
              <a:rPr lang="ko-KR" altLang="en-US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머릿말이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표시됩니다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.");</a:t>
            </a:r>
          </a:p>
          <a:p>
            <a:pPr lvl="0" defTabSz="268288" latinLnBrk="0">
              <a:spcBef>
                <a:spcPts val="200"/>
              </a:spcBef>
              <a:defRPr/>
            </a:pP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dlg.setContentText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여기에 메시지가 나타납니다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.");</a:t>
            </a:r>
          </a:p>
          <a:p>
            <a:pPr lvl="0" defTabSz="268288" latinLnBrk="0">
              <a:spcBef>
                <a:spcPts val="200"/>
              </a:spcBef>
              <a:defRPr/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268288" latinLnBrk="0">
              <a:spcBef>
                <a:spcPts val="200"/>
              </a:spcBef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Optional&lt;String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result =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dlg.showAndWait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268288" latinLnBrk="0">
              <a:spcBef>
                <a:spcPts val="200"/>
              </a:spcBef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if(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result.isPresent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())</a:t>
            </a:r>
          </a:p>
          <a:p>
            <a:pPr lvl="0" defTabSz="268288" latinLnBrk="0">
              <a:spcBef>
                <a:spcPts val="200"/>
              </a:spcBef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("Your message: " +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result.get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  <a:endParaRPr lang="en-US" altLang="ko-KR" sz="16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39" y="3861048"/>
            <a:ext cx="31051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77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ChoiceDialog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사용 예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lvl="0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32039" y="1515075"/>
            <a:ext cx="7528393" cy="3600986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268288" latinLnBrk="0">
              <a:spcBef>
                <a:spcPts val="200"/>
              </a:spcBef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Vector&lt;String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choices = new Vector&lt;String&gt;();</a:t>
            </a:r>
          </a:p>
          <a:p>
            <a:pPr lvl="0" defTabSz="268288" latinLnBrk="0">
              <a:spcBef>
                <a:spcPts val="200"/>
              </a:spcBef>
              <a:defRPr/>
            </a:pP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choices.add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("Apple");</a:t>
            </a:r>
          </a:p>
          <a:p>
            <a:pPr lvl="0" defTabSz="268288" latinLnBrk="0">
              <a:spcBef>
                <a:spcPts val="200"/>
              </a:spcBef>
              <a:defRPr/>
            </a:pP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choices.add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("Banana");</a:t>
            </a:r>
          </a:p>
          <a:p>
            <a:pPr lvl="0" defTabSz="268288" latinLnBrk="0">
              <a:spcBef>
                <a:spcPts val="200"/>
              </a:spcBef>
              <a:defRPr/>
            </a:pP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choices.add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("Grape");</a:t>
            </a:r>
          </a:p>
          <a:p>
            <a:pPr lvl="0" defTabSz="268288" latinLnBrk="0">
              <a:spcBef>
                <a:spcPts val="200"/>
              </a:spcBef>
              <a:defRPr/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268288" latinLnBrk="0">
              <a:spcBef>
                <a:spcPts val="200"/>
              </a:spcBef>
              <a:defRPr/>
            </a:pP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ChoiceDialog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&lt;String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dlg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ChoiceDialog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&lt;String&gt;("Apple", choices);</a:t>
            </a:r>
          </a:p>
          <a:p>
            <a:pPr lvl="0" defTabSz="268288" latinLnBrk="0">
              <a:spcBef>
                <a:spcPts val="200"/>
              </a:spcBef>
              <a:defRPr/>
            </a:pP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dlg.setTitle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 lvl="0" defTabSz="268288" latinLnBrk="0">
              <a:spcBef>
                <a:spcPts val="200"/>
              </a:spcBef>
              <a:defRPr/>
            </a:pP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dlg.setHeaderText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여기에 </a:t>
            </a:r>
            <a:r>
              <a:rPr lang="ko-KR" altLang="en-US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머릿말이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표시됩니다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.");</a:t>
            </a:r>
          </a:p>
          <a:p>
            <a:pPr lvl="0" defTabSz="268288" latinLnBrk="0">
              <a:spcBef>
                <a:spcPts val="200"/>
              </a:spcBef>
              <a:defRPr/>
            </a:pP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dlg.setContentText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하나를 고르세요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.");</a:t>
            </a:r>
          </a:p>
          <a:p>
            <a:pPr lvl="0" defTabSz="268288" latinLnBrk="0">
              <a:spcBef>
                <a:spcPts val="200"/>
              </a:spcBef>
              <a:defRPr/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268288" latinLnBrk="0">
              <a:spcBef>
                <a:spcPts val="200"/>
              </a:spcBef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Optional&lt;String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result =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dlg.showAndWait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268288" latinLnBrk="0">
              <a:spcBef>
                <a:spcPts val="200"/>
              </a:spcBef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if(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result.isPresent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())</a:t>
            </a:r>
          </a:p>
          <a:p>
            <a:pPr lvl="0" defTabSz="268288" latinLnBrk="0">
              <a:spcBef>
                <a:spcPts val="200"/>
              </a:spcBef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System.out.println("Your choice: " +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result.get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  <a:endParaRPr lang="en-US" altLang="ko-KR" sz="16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976" y="4880999"/>
            <a:ext cx="2211712" cy="15013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730" y="3315568"/>
            <a:ext cx="2214958" cy="150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38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JFX-46] </a:t>
            </a:r>
            <a:r>
              <a:rPr lang="ko-KR" altLang="en-US" dirty="0" smtClean="0"/>
              <a:t>표준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다이얼로그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3755900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start(Stage primaryStage) throws Exception {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VBox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 = new VBox();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root.setAlignment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Pos.CENTER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root.setSpacing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btn1 = new Button("Alert Dialog");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btn1.setOnAction(event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{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Alert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alert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Alert(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AlertType.WARNING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 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alert.setTitle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alert.setHeaderText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여기에 머리말이 나타납니다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.");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alert.setContentText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여기에 메시지가 나타납니다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." 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+ "\n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줄에 걸쳐 표시할 수도 있습니다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.");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alert.showAndWait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…</a:t>
            </a:r>
            <a:endParaRPr lang="en-US" altLang="ko-KR" sz="1000" kern="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4633107"/>
            <a:ext cx="2088232" cy="16042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4633108"/>
            <a:ext cx="2664296" cy="139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5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JFX-46] </a:t>
            </a:r>
            <a:r>
              <a:rPr lang="ko-KR" altLang="en-US" dirty="0" smtClean="0"/>
              <a:t>표준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다이얼로그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2840008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...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Button btn2 = new Button("Text Input dialog");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btn2.setOnAction(event -&gt; {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TextInputDialog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dlg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TextInputDialog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dlg.setTitle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dlg.setHeaderText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여기에 </a:t>
            </a:r>
            <a:r>
              <a:rPr lang="ko-KR" altLang="en-US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머릿말이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표시됩니다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.");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dlg.setContentText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여기에 메시지가 나타납니다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.");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Optional&lt;String&gt; result =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dlg.showAndWait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if(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result.isPresent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())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System.out.println("Your message: " +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result.get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…</a:t>
            </a:r>
            <a:endParaRPr lang="en-US" altLang="ko-KR" sz="1000" kern="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3933056"/>
            <a:ext cx="2592288" cy="147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91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JFX-46] </a:t>
            </a:r>
            <a:r>
              <a:rPr lang="ko-KR" altLang="en-US" dirty="0" smtClean="0"/>
              <a:t>표준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다이얼로그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일부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4900765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...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Button btn3 = new Button("Choice Dialog");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btn3.setOnAction(event -&gt; {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Vector&lt;String&gt; choices = new Vector&lt;String&gt;();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choices.add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("Apple");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choices.add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("Banana");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choices.add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("Grape");</a:t>
            </a:r>
          </a:p>
          <a:p>
            <a:pPr lvl="0" defTabSz="358775" latinLnBrk="0">
              <a:lnSpc>
                <a:spcPct val="93000"/>
              </a:lnSpc>
              <a:defRPr/>
            </a:pPr>
            <a:endParaRPr lang="en-US" altLang="ko-KR" sz="16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ChoiceDialog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&lt;String&gt;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dlg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ChoiceDialog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&lt;String&gt;("Apple", choices);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dlg.setTitle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dlg.setHeaderText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여기에 </a:t>
            </a:r>
            <a:r>
              <a:rPr lang="ko-KR" altLang="en-US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머릿말이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표시됩니다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.");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dlg.setContentText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하나를 고르세요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.");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Optional&lt;String&gt; result =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dlg.showAndWait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if(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result.isPresent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())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System.out.println("Your choice: " +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result.get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});</a:t>
            </a:r>
          </a:p>
          <a:p>
            <a:pPr lvl="0" defTabSz="358775" latinLnBrk="0">
              <a:lnSpc>
                <a:spcPct val="93000"/>
              </a:lnSpc>
              <a:defRPr/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root.getChildren().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addAll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(btn1, btn2, btn3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Scene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Scene(root,300,200);</a:t>
            </a:r>
            <a:endParaRPr lang="en-US" altLang="ko-KR" sz="16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…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62" y="4725144"/>
            <a:ext cx="2169021" cy="147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53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JavaFX CSS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JavaFX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애플리케이션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FXML(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레이아웃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) + CSS(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스타일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) +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자바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컨트롤러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 err="1">
                <a:solidFill>
                  <a:schemeClr val="bg2">
                    <a:lumMod val="10000"/>
                  </a:schemeClr>
                </a:solidFill>
              </a:rPr>
              <a:t>로직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0005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JavaFX CSS</a:t>
            </a:r>
          </a:p>
          <a:p>
            <a:pPr marL="800100" lvl="1" eaLnBrk="1" latinLnBrk="0" hangingPunct="1"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W3C CSS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버전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2.1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스펙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준수</a:t>
            </a:r>
          </a:p>
          <a:p>
            <a:pPr marL="800100" lvl="1" eaLnBrk="1" latinLnBrk="0" hangingPunct="1"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FXML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인라인 스타일 또는 외부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CSS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파일로 작성 가능 </a:t>
            </a:r>
          </a:p>
          <a:p>
            <a:pPr marL="800100" lvl="1" eaLnBrk="1" latinLnBrk="0" hangingPunct="1"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W3C CSS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속성명 앞에 “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-</a:t>
            </a:r>
            <a:r>
              <a:rPr lang="en-US" altLang="ko-KR" sz="2000" kern="0" dirty="0" err="1">
                <a:solidFill>
                  <a:schemeClr val="bg2">
                    <a:lumMod val="10000"/>
                  </a:schemeClr>
                </a:solidFill>
              </a:rPr>
              <a:t>fx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-“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붙임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916832"/>
            <a:ext cx="7194376" cy="2796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810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JavaFX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스타일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인라인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(inline)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스타일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컨테이너 또는 컨트롤의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style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속성값으로 직접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CSS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정의</a:t>
            </a: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쉽고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빠르게 모양과 색상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변경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CSS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파일 적용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CSS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파일을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Scene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에 적용하여 모든 컨테이너와 컨트롤에 대해 적용 가능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56" y="2348880"/>
            <a:ext cx="6259556" cy="12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56" y="3739968"/>
            <a:ext cx="4565838" cy="913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39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선택자 </a:t>
            </a:r>
            <a:r>
              <a:rPr lang="en-US" altLang="ko-KR" dirty="0" smtClean="0"/>
              <a:t>(Selector)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JavaFX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는 외부 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CSS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파일 사용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인라인 스타일의 문제점은 동일한 스타일을 적용하는 컨트롤 많을수록 중복 코드가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많이 증가함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또한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FXML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과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CSS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가 뒤섞여 추후 유지 보수가 어려움</a:t>
            </a: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0005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선택자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800100"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스타일을 적용할 컨테이너와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컨트롤을 선택해 주는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선택자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필요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800100"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컨테이너와 컨트롤 등을 그룹으로 묶어 동일한 스타일을 적용할 수 있도록 함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514350" lvl="1" indent="0" eaLnBrk="1" latinLnBrk="0" hangingPunct="1">
              <a:buNone/>
              <a:defRPr/>
            </a:pP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202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선택자의 종류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선택자의 종류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Type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선택자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Type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{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속성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값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;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속성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값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; … }</a:t>
            </a:r>
          </a:p>
          <a:p>
            <a:pPr lvl="1" eaLnBrk="1" latinLnBrk="0" hangingPunct="1"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id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선택자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#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id {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속성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값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;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속성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값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; … }</a:t>
            </a:r>
          </a:p>
          <a:p>
            <a:pPr lvl="1" eaLnBrk="1" latinLnBrk="0" hangingPunct="1"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class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선택자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class {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속성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값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;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속성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값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; … }</a:t>
            </a:r>
          </a:p>
          <a:p>
            <a:pPr marL="45720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Type </a:t>
            </a:r>
            <a:r>
              <a:rPr lang="ko-KR" altLang="en-US" sz="2000" kern="0" dirty="0" err="1">
                <a:solidFill>
                  <a:schemeClr val="bg2">
                    <a:lumMod val="10000"/>
                  </a:schemeClr>
                </a:solidFill>
              </a:rPr>
              <a:t>선택자와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class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선택자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조합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latinLnBrk="0" hangingPunct="1">
              <a:buNone/>
              <a:defRPr/>
            </a:pPr>
            <a:endParaRPr lang="ko-KR" altLang="en-US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상태별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선택자</a:t>
            </a:r>
          </a:p>
          <a:p>
            <a:pPr marL="514350" lvl="1" indent="0" eaLnBrk="1" latinLnBrk="0" hangingPunct="1">
              <a:buNone/>
              <a:defRPr/>
            </a:pP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62"/>
          <a:stretch/>
        </p:blipFill>
        <p:spPr bwMode="auto">
          <a:xfrm>
            <a:off x="1259632" y="4149080"/>
            <a:ext cx="6561729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56176" y="1254819"/>
            <a:ext cx="2771226" cy="246221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lIns="180000" rIns="180000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/*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Label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*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fx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-padding: 5;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/* id="blog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컨트롤 선택 *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blog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fx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-background-color: black;</a:t>
            </a: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fx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-text-fill: yellow;</a:t>
            </a: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590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2492896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 w="19050">
                  <a:solidFill>
                    <a:srgbClr val="44546A">
                      <a:tint val="1000"/>
                    </a:srgbClr>
                  </a:solidFill>
                  <a:prstDash val="solid"/>
                </a:ln>
                <a:solidFill>
                  <a:srgbClr val="44546A">
                    <a:lumMod val="50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uLnTx/>
                <a:uFillTx/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rPr>
              <a:t>II-2. JavaFX </a:t>
            </a:r>
            <a:r>
              <a:rPr kumimoji="0" lang="en-US" altLang="ko-KR" sz="4000" b="1" i="0" u="none" strike="noStrike" kern="0" cap="none" spc="0" normalizeH="0" baseline="0" noProof="0" dirty="0" smtClean="0">
                <a:ln w="19050">
                  <a:solidFill>
                    <a:srgbClr val="44546A">
                      <a:tint val="1000"/>
                    </a:srgbClr>
                  </a:solidFill>
                  <a:prstDash val="solid"/>
                </a:ln>
                <a:solidFill>
                  <a:srgbClr val="44546A">
                    <a:lumMod val="50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uLnTx/>
                <a:uFillTx/>
                <a:latin typeface="휴먼옛체" panose="02030504000101010101" pitchFamily="18" charset="-127"/>
                <a:ea typeface="휴먼옛체" panose="02030504000101010101" pitchFamily="18" charset="-127"/>
                <a:cs typeface="+mn-cs"/>
              </a:rPr>
              <a:t>(6)</a:t>
            </a:r>
            <a:endParaRPr kumimoji="0" lang="en-US" altLang="ko-KR" sz="4000" b="1" i="0" u="none" strike="noStrike" kern="0" cap="none" spc="0" normalizeH="0" baseline="0" noProof="0" dirty="0">
              <a:ln w="19050">
                <a:solidFill>
                  <a:srgbClr val="44546A">
                    <a:tint val="1000"/>
                  </a:srgbClr>
                </a:solidFill>
                <a:prstDash val="solid"/>
              </a:ln>
              <a:solidFill>
                <a:srgbClr val="44546A">
                  <a:lumMod val="50000"/>
                </a:srgb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uLnTx/>
              <a:uFillTx/>
              <a:latin typeface="휴먼옛체" panose="02030504000101010101" pitchFamily="18" charset="-127"/>
              <a:ea typeface="휴먼옛체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975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JFX-47] CSS </a:t>
            </a:r>
            <a:r>
              <a:rPr lang="ko-KR" altLang="en-US" dirty="0" smtClean="0"/>
              <a:t>파일 활용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“root.fxml”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3785652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&lt;?xml version="1.0" encoding="UTF-8"?&gt;</a:t>
            </a:r>
          </a:p>
          <a:p>
            <a:pPr lvl="0" defTabSz="358775" latinLnBrk="0">
              <a:defRPr/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&lt;?import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javafx.scene.layout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.*?&gt;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&lt;?import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javafx.scene.control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.*?&gt;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&lt;?import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java.lang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.*?&gt;</a:t>
            </a:r>
          </a:p>
          <a:p>
            <a:pPr lvl="0" defTabSz="358775" latinLnBrk="0">
              <a:defRPr/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&lt;HBox xmlns:fx="http://javafx.com/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fxml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prefHeight="50" prefWidth="400" alignment="CENTER" spacing="20"&gt;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&lt;children&gt;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&lt;Label id="la1" text="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바탕색 없음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검정글씨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"/&gt;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&lt;Label 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id="la2"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text="</a:t>
            </a:r>
            <a:r>
              <a:rPr lang="ko-KR" altLang="en-US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검정바탕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노란글씨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"/&gt;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&lt;Label id="la3" 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styleClass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en-US" altLang="ko-KR" sz="16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myClass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text="</a:t>
            </a:r>
            <a:r>
              <a:rPr lang="ko-KR" altLang="en-US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빨간바탕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흰글씨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"/&gt;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&lt;/children&gt;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&lt;/HBox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lvl="0" defTabSz="358775" latinLnBrk="0">
              <a:defRPr/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794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JFX-47] CSS </a:t>
            </a:r>
            <a:r>
              <a:rPr lang="ko-KR" altLang="en-US" dirty="0" smtClean="0"/>
              <a:t>파일 활용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“application.css”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3984873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/* 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 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 *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-padding: 5;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3000"/>
              </a:lnSpc>
              <a:defRPr/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/*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=“la2" 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가진 컨트롤 선택 *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#la2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-background-color: black;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-text-fill: yellow;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3000"/>
              </a:lnSpc>
              <a:defRPr/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/*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styleClass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=“</a:t>
            </a:r>
            <a:r>
              <a:rPr lang="en-US" altLang="ko-KR" sz="16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myClass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가진 컨트롤 선택 *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myClass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-background-color: red;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-text-fill: white;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3000"/>
              </a:lnSpc>
              <a:defRPr/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4201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JFX-47] CSS </a:t>
            </a:r>
            <a:r>
              <a:rPr lang="ko-KR" altLang="en-US" dirty="0" smtClean="0"/>
              <a:t>파일 활용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일부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4770537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Main extends Application 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@Override</a:t>
            </a:r>
          </a:p>
          <a:p>
            <a:pPr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public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start(Stage primaryStage) throws Exception {</a:t>
            </a:r>
          </a:p>
          <a:p>
            <a:pPr lvl="0" defTabSz="358775" latinLnBrk="0"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Parent 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 = FXMLLoader.load(getClass().getResource("root.fxml"));</a:t>
            </a: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Scene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Scene(root);</a:t>
            </a:r>
          </a:p>
          <a:p>
            <a:pPr lvl="0" defTabSz="358775" latinLnBrk="0"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scene.getStylesheets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().add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getClass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().getResource("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application.css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").toString());</a:t>
            </a:r>
          </a:p>
          <a:p>
            <a:pPr lvl="0" defTabSz="358775" latinLnBrk="0">
              <a:defRPr/>
            </a:pPr>
            <a:endParaRPr lang="en-US" altLang="ko-KR" sz="16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primaryStage.setTitle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CssExample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");</a:t>
            </a: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primaryStage.setScene(scene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primaryStage.show();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defTabSz="358775" latinLnBrk="0">
              <a:defRPr/>
            </a:pPr>
            <a:endParaRPr lang="en-US" altLang="ko-KR" sz="16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args) {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launch(args);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defTabSz="358775" latinLnBrk="0">
              <a:defRPr/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826" y="5229200"/>
            <a:ext cx="4032614" cy="82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32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JavaFX CSS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052736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border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속성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컨테이너 및 컨트롤의 경계선의 스타일 설정</a:t>
            </a:r>
          </a:p>
          <a:p>
            <a:pPr marL="514350" lvl="1" indent="0" eaLnBrk="1" latinLnBrk="0" hangingPunct="1">
              <a:buNone/>
              <a:defRPr/>
            </a:pP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1"/>
          <a:stretch/>
        </p:blipFill>
        <p:spPr bwMode="auto">
          <a:xfrm>
            <a:off x="1259633" y="1998340"/>
            <a:ext cx="6984776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79" y="3861048"/>
            <a:ext cx="7408862" cy="2013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698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JavaFX CSS </a:t>
            </a:r>
            <a:r>
              <a:rPr lang="ko-KR" altLang="en-US" dirty="0"/>
              <a:t>속성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052736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background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속성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컨테이너 및 컨트롤의 배경 스타일을 설정</a:t>
            </a:r>
          </a:p>
          <a:p>
            <a:pPr marL="51435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51435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51435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514350" lvl="1" indent="0" eaLnBrk="1" latinLnBrk="0" hangingPunct="1">
              <a:buNone/>
              <a:defRPr/>
            </a:pP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marL="514350" lvl="1" indent="0" eaLnBrk="1" latinLnBrk="0" hangingPunct="1">
              <a:buNone/>
              <a:defRPr/>
            </a:pP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857250" lvl="1" indent="-342900" eaLnBrk="1" latinLnBrk="0" hangingPunct="1"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-</a:t>
            </a: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fx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-background-color</a:t>
            </a:r>
          </a:p>
          <a:p>
            <a:pPr marL="1257300" lvl="2" indent="-342900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linear-gradient: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선형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그라디언트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1257300" lvl="2" indent="-342900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radial-gradient: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원형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kern="0" dirty="0" err="1" smtClean="0">
                <a:solidFill>
                  <a:schemeClr val="bg2">
                    <a:lumMod val="10000"/>
                  </a:schemeClr>
                </a:solidFill>
              </a:rPr>
              <a:t>그라디언트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35"/>
          <a:stretch/>
        </p:blipFill>
        <p:spPr bwMode="auto">
          <a:xfrm>
            <a:off x="1340742" y="1933575"/>
            <a:ext cx="6831658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5" b="8336"/>
          <a:stretch/>
        </p:blipFill>
        <p:spPr bwMode="auto">
          <a:xfrm>
            <a:off x="1259632" y="4850502"/>
            <a:ext cx="6264696" cy="1458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7379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JFX-48] </a:t>
            </a:r>
            <a:r>
              <a:rPr lang="ko-KR" altLang="en-US" dirty="0" smtClean="0"/>
              <a:t>컨테이너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“root.fxml”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4770537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&lt;?xml version="1.0" encoding="UTF-8"?&gt;</a:t>
            </a:r>
          </a:p>
          <a:p>
            <a:pPr lvl="0" defTabSz="358775" latinLnBrk="0">
              <a:defRPr/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&lt;?import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javafx.scene.layout.HBox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?&gt;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&lt;?import javafx.scene.layout.VBox?&gt;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&lt;?import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javafx.geometry.Insets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?&gt;</a:t>
            </a:r>
            <a:endParaRPr lang="en-US" altLang="ko-KR" sz="16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defRPr/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&lt;HBox xmlns:fx="http://javafx.com/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fxml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/1" spacing="20"&gt;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&lt;padding&gt;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&lt;Insets bottom="10.0" left="10.0" right="10.0" top="10.0" /&gt;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&lt;/padding&gt;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&lt;children&gt;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&lt;VBox id="vbox1" prefHeight="100" prefWidth="100" /&gt;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&lt;VBox id="vbox2" prefHeight="100" prefWidth="100" /&gt;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&lt;VBox id="vbox3" prefHeight="100" prefWidth="100" /&gt;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&lt;VBox id="vbox4" prefHeight="100" prefWidth="100" 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/&gt;</a:t>
            </a:r>
          </a:p>
          <a:p>
            <a:pPr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&lt;VBox id="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vbox5"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prefHeight="100" prefWidth="100" /&gt;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&lt;/children&gt;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&lt;/HBox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lvl="0" defTabSz="358775" latinLnBrk="0">
              <a:defRPr/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359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JFX-48] </a:t>
            </a:r>
            <a:r>
              <a:rPr lang="ko-KR" altLang="en-US" dirty="0" smtClean="0"/>
              <a:t>컨테이너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“application.css”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2470" y="1402898"/>
            <a:ext cx="8348001" cy="4900765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#vbox1 {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-border-color: red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 -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-border-width: 1;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-background-color: linear-gradient(to right, #000000, #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ffffff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vbox2 {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-border-color: blue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 -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-border-width: 1;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-background-color: radial-gradient(center 50% 50%, radius 50%, #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ffffff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#000000);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vbox3 {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-border-insets: 0, 10 ,20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 -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-border-color: red, green, blue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-border-width: 1, 1, 1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 -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-border-radius: 20;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vbox4 {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-border-insets: 0, 10 ,20;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-border-color: red, green white green white, blue;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-border-width: 1, 1, 1 3 3 1;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vbox5 {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-border-color: red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 -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-border-width: 2;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-border-style: solid dotted dashed segments(3, 2, 8, 2);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9795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JFX-48] </a:t>
            </a:r>
            <a:r>
              <a:rPr lang="ko-KR" altLang="en-US" dirty="0"/>
              <a:t>컨테이너</a:t>
            </a:r>
            <a:r>
              <a:rPr lang="en-US" altLang="ko-KR" dirty="0"/>
              <a:t> </a:t>
            </a:r>
            <a:r>
              <a:rPr lang="ko-KR" altLang="en-US" dirty="0"/>
              <a:t>속성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일부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2471" y="1402898"/>
            <a:ext cx="8206698" cy="3539430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Main extends Application 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@Override</a:t>
            </a:r>
          </a:p>
          <a:p>
            <a:pPr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public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start(Stage primaryStage) throws Exception {</a:t>
            </a:r>
          </a:p>
          <a:p>
            <a:pPr lvl="0" defTabSz="358775" latinLnBrk="0"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Parent 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 = FXMLLoader.load(getClass().getResource("root.fxml"));</a:t>
            </a: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Scene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Scene(root);</a:t>
            </a:r>
          </a:p>
          <a:p>
            <a:pPr lvl="0" defTabSz="358775" latinLnBrk="0"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scene.getStylesheets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().add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getClass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().getResource("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application.css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").toString());</a:t>
            </a:r>
          </a:p>
          <a:p>
            <a:pPr lvl="0" defTabSz="358775" latinLnBrk="0">
              <a:defRPr/>
            </a:pPr>
            <a:endParaRPr lang="en-US" altLang="ko-KR" sz="16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primaryStage.setTitle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CssExample2");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primaryStage.setScene(scene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primaryStage.show();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4653136"/>
            <a:ext cx="57340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53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JavaFX CSS </a:t>
            </a:r>
            <a:r>
              <a:rPr lang="ko-KR" altLang="en-US" dirty="0"/>
              <a:t>속성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052736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font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속성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폰트의 종류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크기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색상 등을 설정</a:t>
            </a:r>
            <a:endParaRPr lang="ko-KR" altLang="en-US" sz="2000" kern="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66"/>
          <a:stretch/>
        </p:blipFill>
        <p:spPr bwMode="auto">
          <a:xfrm>
            <a:off x="1331640" y="1916832"/>
            <a:ext cx="6480720" cy="151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132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그림자</a:t>
            </a:r>
            <a:r>
              <a:rPr lang="en-US" altLang="ko-KR" dirty="0" smtClean="0"/>
              <a:t>(Shadow) </a:t>
            </a:r>
            <a:r>
              <a:rPr lang="ko-KR" altLang="en-US" dirty="0" smtClean="0"/>
              <a:t>효과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052736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-</a:t>
            </a:r>
            <a:r>
              <a:rPr lang="en-US" altLang="ko-KR" sz="2400" kern="0" dirty="0" err="1" smtClean="0">
                <a:solidFill>
                  <a:schemeClr val="bg2">
                    <a:lumMod val="10000"/>
                  </a:schemeClr>
                </a:solidFill>
              </a:rPr>
              <a:t>fx</a:t>
            </a: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-effect</a:t>
            </a:r>
          </a:p>
          <a:p>
            <a:pPr lvl="1" eaLnBrk="1" latinLnBrk="0" hangingPunct="1"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blur-type : </a:t>
            </a:r>
            <a:r>
              <a:rPr lang="en-US" altLang="ko-KR" sz="2000" kern="0" dirty="0" err="1">
                <a:solidFill>
                  <a:schemeClr val="bg2">
                    <a:lumMod val="10000"/>
                  </a:schemeClr>
                </a:solidFill>
              </a:rPr>
              <a:t>gaussian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, one-pass-box, </a:t>
            </a:r>
            <a:r>
              <a:rPr lang="en-US" altLang="ko-KR" sz="2000" b="1" kern="0" dirty="0">
                <a:solidFill>
                  <a:schemeClr val="bg2">
                    <a:lumMod val="10000"/>
                  </a:schemeClr>
                </a:solidFill>
              </a:rPr>
              <a:t>three-pass-box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two-pass-box</a:t>
            </a:r>
            <a:endParaRPr lang="en-US" altLang="ko-KR" sz="2000" kern="0" dirty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radius: blur kernel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의 반지름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, 0.0~127.0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사의의 값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기본값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10</a:t>
            </a:r>
          </a:p>
          <a:p>
            <a:pPr lvl="1" eaLnBrk="1" latinLnBrk="0" hangingPunct="1">
              <a:defRPr/>
            </a:pP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spread, choke: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그림자의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spread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와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choke, 0.0~1.0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사이의 값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기본값은 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0.0</a:t>
            </a:r>
          </a:p>
          <a:p>
            <a:pPr lvl="1" eaLnBrk="1" latinLnBrk="0" hangingPunct="1">
              <a:defRPr/>
            </a:pPr>
            <a:r>
              <a:rPr lang="en-US" altLang="ko-KR" sz="2000" kern="0" dirty="0" err="1">
                <a:solidFill>
                  <a:schemeClr val="bg2">
                    <a:lumMod val="10000"/>
                  </a:schemeClr>
                </a:solidFill>
              </a:rPr>
              <a:t>offsetX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altLang="ko-KR" sz="2000" kern="0" dirty="0" err="1">
                <a:solidFill>
                  <a:schemeClr val="bg2">
                    <a:lumMod val="10000"/>
                  </a:schemeClr>
                </a:solidFill>
              </a:rPr>
              <a:t>offsetY</a:t>
            </a:r>
            <a:r>
              <a:rPr lang="en-US" altLang="ko-KR" sz="2000" kern="0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sz="2000" kern="0" dirty="0">
                <a:solidFill>
                  <a:schemeClr val="bg2">
                    <a:lumMod val="10000"/>
                  </a:schemeClr>
                </a:solidFill>
              </a:rPr>
              <a:t>그림자의 편차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3861048"/>
            <a:ext cx="32385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Group 4"/>
          <p:cNvGrpSpPr>
            <a:grpSpLocks/>
          </p:cNvGrpSpPr>
          <p:nvPr/>
        </p:nvGrpSpPr>
        <p:grpSpPr bwMode="auto">
          <a:xfrm>
            <a:off x="5610051" y="3212976"/>
            <a:ext cx="2346325" cy="1466850"/>
            <a:chOff x="3030" y="8370"/>
            <a:chExt cx="3780" cy="2325"/>
          </a:xfrm>
        </p:grpSpPr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4785" y="9557"/>
              <a:ext cx="1665" cy="81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660033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B1AE6B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ADB9AD"/>
                </a:buClr>
                <a:buChar char="•"/>
                <a:defRPr sz="14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4471" y="9272"/>
              <a:ext cx="1665" cy="809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E5B8B7"/>
                </a:gs>
              </a:gsLst>
              <a:lin ang="5400000" scaled="1"/>
            </a:gradFill>
            <a:ln w="12700">
              <a:solidFill>
                <a:srgbClr val="D99594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622423">
                  <a:alpha val="50000"/>
                </a:srgbClr>
              </a:outerShdw>
            </a:effec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cxnSp>
          <p:nvCxnSpPr>
            <p:cNvPr id="40" name="AutoShape 7"/>
            <p:cNvCxnSpPr>
              <a:cxnSpLocks noChangeShapeType="1"/>
            </p:cNvCxnSpPr>
            <p:nvPr/>
          </p:nvCxnSpPr>
          <p:spPr bwMode="auto">
            <a:xfrm flipV="1">
              <a:off x="6135" y="8370"/>
              <a:ext cx="0" cy="90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8"/>
            <p:cNvCxnSpPr>
              <a:cxnSpLocks noChangeShapeType="1"/>
            </p:cNvCxnSpPr>
            <p:nvPr/>
          </p:nvCxnSpPr>
          <p:spPr bwMode="auto">
            <a:xfrm flipV="1">
              <a:off x="6450" y="8370"/>
              <a:ext cx="0" cy="11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9"/>
            <p:cNvCxnSpPr>
              <a:cxnSpLocks noChangeShapeType="1"/>
            </p:cNvCxnSpPr>
            <p:nvPr/>
          </p:nvCxnSpPr>
          <p:spPr bwMode="auto">
            <a:xfrm flipH="1">
              <a:off x="3646" y="10081"/>
              <a:ext cx="113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10"/>
            <p:cNvCxnSpPr>
              <a:cxnSpLocks noChangeShapeType="1"/>
            </p:cNvCxnSpPr>
            <p:nvPr/>
          </p:nvCxnSpPr>
          <p:spPr bwMode="auto">
            <a:xfrm flipH="1">
              <a:off x="3646" y="10367"/>
              <a:ext cx="113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5190" y="8475"/>
              <a:ext cx="1035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660033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B1AE6B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ADB9AD"/>
                </a:buClr>
                <a:buChar char="•"/>
                <a:defRPr sz="14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굴림" panose="020B0600000101010101" pitchFamily="50" charset="-127"/>
                </a:rPr>
                <a:t>offsetX</a:t>
              </a:r>
              <a:endParaRPr kumimoji="1" lang="ko-KR" altLang="ko-KR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3030" y="9572"/>
              <a:ext cx="1035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spcAft>
                  <a:spcPts val="200"/>
                </a:spcAft>
                <a:buClr>
                  <a:srgbClr val="660033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B1AE6B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ADB9AD"/>
                </a:buClr>
                <a:buChar char="•"/>
                <a:defRPr sz="14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굴림" panose="020B0600000101010101" pitchFamily="50" charset="-127"/>
                </a:rPr>
                <a:t>offsetY</a:t>
              </a:r>
              <a:endParaRPr kumimoji="1" lang="ko-KR" altLang="ko-KR" sz="2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46" name="AutoShape 13"/>
            <p:cNvCxnSpPr>
              <a:cxnSpLocks noChangeShapeType="1"/>
            </p:cNvCxnSpPr>
            <p:nvPr/>
          </p:nvCxnSpPr>
          <p:spPr bwMode="auto">
            <a:xfrm rot="-5400000">
              <a:off x="3817" y="10231"/>
              <a:ext cx="31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14"/>
            <p:cNvCxnSpPr>
              <a:cxnSpLocks noChangeShapeType="1"/>
            </p:cNvCxnSpPr>
            <p:nvPr/>
          </p:nvCxnSpPr>
          <p:spPr bwMode="auto">
            <a:xfrm flipV="1">
              <a:off x="3975" y="10388"/>
              <a:ext cx="1" cy="30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15"/>
            <p:cNvCxnSpPr>
              <a:cxnSpLocks noChangeShapeType="1"/>
            </p:cNvCxnSpPr>
            <p:nvPr/>
          </p:nvCxnSpPr>
          <p:spPr bwMode="auto">
            <a:xfrm rot="16200000" flipH="1">
              <a:off x="3637" y="9736"/>
              <a:ext cx="67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16"/>
            <p:cNvCxnSpPr>
              <a:cxnSpLocks noChangeShapeType="1"/>
            </p:cNvCxnSpPr>
            <p:nvPr/>
          </p:nvCxnSpPr>
          <p:spPr bwMode="auto">
            <a:xfrm>
              <a:off x="6165" y="8940"/>
              <a:ext cx="31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17"/>
            <p:cNvCxnSpPr>
              <a:cxnSpLocks noChangeShapeType="1"/>
            </p:cNvCxnSpPr>
            <p:nvPr/>
          </p:nvCxnSpPr>
          <p:spPr bwMode="auto">
            <a:xfrm>
              <a:off x="5490" y="8940"/>
              <a:ext cx="67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18"/>
            <p:cNvCxnSpPr>
              <a:cxnSpLocks noChangeShapeType="1"/>
            </p:cNvCxnSpPr>
            <p:nvPr/>
          </p:nvCxnSpPr>
          <p:spPr bwMode="auto">
            <a:xfrm flipH="1">
              <a:off x="6480" y="8940"/>
              <a:ext cx="33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2650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JavaFX </a:t>
            </a:r>
            <a:r>
              <a:rPr lang="ko-KR" altLang="en-US" dirty="0" smtClean="0"/>
              <a:t>다이얼로그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JavaFX Dialog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자체적으로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실행될 수 없고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메인 윈도우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소유자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에 의해 실행</a:t>
            </a:r>
            <a:endParaRPr kumimoji="1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DDDDDD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모달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(modal) 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방식 및 </a:t>
            </a:r>
            <a:r>
              <a:rPr kumimoji="1" lang="ko-KR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모달리스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modaless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 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방식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모달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방식은 다이얼로그를 닫기 전까지 소유자 윈도우 사용 불가</a:t>
            </a:r>
            <a:endParaRPr kumimoji="1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DDDDDD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모달리스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다이얼로그는 소유자 윈도우 계속 사용 가능</a:t>
            </a:r>
            <a:endParaRPr kumimoji="1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DDDDDD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DDDDDD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tabLst/>
              <a:defRPr/>
            </a:pPr>
            <a:r>
              <a:rPr kumimoji="1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제공되는 다이얼로그</a:t>
            </a:r>
            <a:endParaRPr kumimoji="1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rgbClr val="DDDDDD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FileChooser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DirectoryChooser</a:t>
            </a:r>
            <a:endParaRPr kumimoji="1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DDDDDD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기타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공통 표준 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Dialog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1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DDDDDD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2996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JFX-49]  </a:t>
            </a:r>
            <a:r>
              <a:rPr lang="ko-KR" altLang="en-US" dirty="0"/>
              <a:t>폰트 속성</a:t>
            </a:r>
            <a:r>
              <a:rPr lang="en-US" altLang="ko-KR" dirty="0"/>
              <a:t>, </a:t>
            </a:r>
            <a:r>
              <a:rPr lang="ko-KR" altLang="en-US" dirty="0"/>
              <a:t>그림자 효과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“root.fxml”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3539430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&lt;?xml version="1.0" encoding="UTF-8"?&gt;</a:t>
            </a:r>
          </a:p>
          <a:p>
            <a:pPr lvl="0" defTabSz="358775" latinLnBrk="0">
              <a:defRPr/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&lt;?import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javafx.scene.layout.HBox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?&gt;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&lt;?import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javafx.scene.control.Label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?&gt;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&lt;?import javafx.scene.control.Button?&gt;</a:t>
            </a:r>
          </a:p>
          <a:p>
            <a:pPr lvl="0" defTabSz="358775" latinLnBrk="0">
              <a:defRPr/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&lt;HBox id="root" xmlns:fx="http://javafx.com/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fxml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/1" spacing="20"&gt;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&lt;children&gt;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&lt;Label id="la1" text="Welcome" /&gt;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&lt;Button id="btn1" prefWidth="100" text="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DropShadow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/&gt;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&lt;Button id="btn2" prefWidth="100" text="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InnerShadow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/&gt;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&lt;/children&gt;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&lt;/HBox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lvl="0" defTabSz="358775" latinLnBrk="0">
              <a:defRPr/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002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JFX-49]  </a:t>
            </a:r>
            <a:r>
              <a:rPr lang="ko-KR" altLang="en-US" dirty="0" smtClean="0"/>
              <a:t>폰트 속성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그림자 효과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“application.css”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2470" y="1402898"/>
            <a:ext cx="8348001" cy="4213846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#root {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-padding: 10;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defTabSz="358775" latinLnBrk="0">
              <a:lnSpc>
                <a:spcPct val="93000"/>
              </a:lnSpc>
              <a:defRPr/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#la1 {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-font-size: 20;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-font-family: "Arial Black";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-font-weight: bold;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-text-fill: linear-gradient(to bottom, blue, white); 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defTabSz="358775" latinLnBrk="0">
              <a:lnSpc>
                <a:spcPct val="93000"/>
              </a:lnSpc>
              <a:defRPr/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#btn1 {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-effect: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dropshadow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(three-pass-box,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rgba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(0,0,0,0.7), 10, 0, 5, 5);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defTabSz="358775" latinLnBrk="0">
              <a:lnSpc>
                <a:spcPct val="93000"/>
              </a:lnSpc>
              <a:defRPr/>
            </a:pP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#btn2 {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-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-effect: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innershadow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(three-pass-box,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rgba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(0,0,0,0.7), 10, 0, 3, 3);</a:t>
            </a:r>
          </a:p>
          <a:p>
            <a:pPr lvl="0" defTabSz="358775" latinLnBrk="0">
              <a:lnSpc>
                <a:spcPct val="93000"/>
              </a:lnSpc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3117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JFX-49]  </a:t>
            </a:r>
            <a:r>
              <a:rPr lang="ko-KR" altLang="en-US" dirty="0"/>
              <a:t>폰트 속성</a:t>
            </a:r>
            <a:r>
              <a:rPr lang="en-US" altLang="ko-KR" dirty="0"/>
              <a:t>, </a:t>
            </a:r>
            <a:r>
              <a:rPr lang="ko-KR" altLang="en-US" dirty="0"/>
              <a:t>그림자 효과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“Main.java”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일부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2471" y="1402898"/>
            <a:ext cx="8206698" cy="3539430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Main extends Application 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@Override</a:t>
            </a:r>
          </a:p>
          <a:p>
            <a:pPr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public 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 start(Stage primaryStage) throws Exception {</a:t>
            </a:r>
          </a:p>
          <a:p>
            <a:pPr lvl="0" defTabSz="358775" latinLnBrk="0"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Parent 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 = FXMLLoader.load(getClass().getResource("root.fxml"));</a:t>
            </a: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Scene </a:t>
            </a:r>
            <a:r>
              <a:rPr lang="en-US" altLang="ko-KR" sz="1600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new Scene(root);</a:t>
            </a:r>
          </a:p>
          <a:p>
            <a:pPr lvl="0" defTabSz="358775" latinLnBrk="0">
              <a:defRPr/>
            </a:pP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600" b="1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scene.getStylesheets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().add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</a:p>
          <a:p>
            <a:pPr lvl="0" defTabSz="358775" latinLnBrk="0">
              <a:defRPr/>
            </a:pP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getClass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().getResource("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application.css</a:t>
            </a:r>
            <a:r>
              <a:rPr lang="en-US" altLang="ko-KR" sz="16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").toString());</a:t>
            </a:r>
          </a:p>
          <a:p>
            <a:pPr lvl="0" defTabSz="358775" latinLnBrk="0">
              <a:defRPr/>
            </a:pPr>
            <a:endParaRPr lang="en-US" altLang="ko-KR" sz="16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primaryStage.setTitle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CssExample3");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primaryStage.setScene(scene</a:t>
            </a: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primaryStage.show();</a:t>
            </a:r>
          </a:p>
          <a:p>
            <a:pPr lvl="0" defTabSz="358775" latinLnBrk="0">
              <a:defRPr/>
            </a:pPr>
            <a:r>
              <a:rPr lang="en-US" altLang="ko-KR" sz="16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lvl="0" defTabSz="358775" latinLnBrk="0"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4797152"/>
            <a:ext cx="3987707" cy="88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80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2492896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 smtClean="0">
                <a:ln w="19050">
                  <a:solidFill>
                    <a:srgbClr val="1A3D97">
                      <a:tint val="1000"/>
                    </a:srgbClr>
                  </a:solidFill>
                  <a:prstDash val="solid"/>
                </a:ln>
                <a:solidFill>
                  <a:srgbClr val="1A3D97">
                    <a:lumMod val="50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uLnTx/>
                <a:uFillTx/>
                <a:latin typeface="Tahoma" pitchFamily="34" charset="0"/>
                <a:ea typeface="HY울릉도B" pitchFamily="18" charset="-127"/>
                <a:cs typeface="+mn-cs"/>
              </a:rPr>
              <a:t>Q &amp; A</a:t>
            </a:r>
            <a:endParaRPr kumimoji="0" lang="en-US" altLang="ko-KR" sz="4000" b="1" i="0" u="none" strike="noStrike" kern="0" cap="none" spc="0" normalizeH="0" baseline="0" noProof="0" dirty="0">
              <a:ln w="19050">
                <a:solidFill>
                  <a:srgbClr val="1A3D97">
                    <a:tint val="1000"/>
                  </a:srgbClr>
                </a:solidFill>
                <a:prstDash val="solid"/>
              </a:ln>
              <a:solidFill>
                <a:srgbClr val="1A3D97">
                  <a:lumMod val="50000"/>
                </a:srgb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uLnTx/>
              <a:uFillTx/>
              <a:latin typeface="Tahoma" pitchFamily="34" charset="0"/>
              <a:ea typeface="HY울릉도B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495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FlieChooser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en-US" altLang="ko-KR" dirty="0" err="1" smtClean="0"/>
              <a:t>DirectoryChooser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FileChooser, Directory Chooser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컨트롤이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아니므로 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FXML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에서 선언 불가</a:t>
            </a:r>
            <a:endParaRPr kumimoji="1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DDDDDD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모달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방식 다이얼로그</a:t>
            </a:r>
            <a:endParaRPr kumimoji="1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DDDDDD">
                  <a:lumMod val="10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4" name="그림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57" y="2384425"/>
            <a:ext cx="364490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557" y="2384425"/>
            <a:ext cx="3698875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886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FlieChooser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DirectoryChooser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tabLst/>
              <a:defRPr/>
            </a:pPr>
            <a:r>
              <a:rPr kumimoji="1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DDDDDD">
                    <a:lumMod val="1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생성 및 활용 방법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32039" y="1556206"/>
            <a:ext cx="7528393" cy="3420000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268288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FileChooser </a:t>
            </a:r>
            <a:r>
              <a:rPr kumimoji="0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fileChooser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= new FileChooser();</a:t>
            </a:r>
          </a:p>
          <a:p>
            <a:pPr marL="0" marR="0" lvl="0" indent="0" algn="l" defTabSz="268288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fileChooser.setTitle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("Open Image File");</a:t>
            </a:r>
          </a:p>
          <a:p>
            <a:pPr marL="0" marR="0" lvl="0" indent="0" algn="l" defTabSz="268288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268288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fileChooser.getExtensionFilters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().addAll(</a:t>
            </a:r>
          </a:p>
          <a:p>
            <a:pPr marL="0" marR="0" lvl="0" indent="0" algn="l" defTabSz="268288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new </a:t>
            </a:r>
            <a:r>
              <a:rPr kumimoji="0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FileChooser.ExtensionFilter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("All Images", "*.*"),</a:t>
            </a:r>
          </a:p>
          <a:p>
            <a:pPr marL="0" marR="0" lvl="0" indent="0" algn="l" defTabSz="268288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new </a:t>
            </a:r>
            <a:r>
              <a:rPr kumimoji="0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FileChooser.ExtensionFilter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("JPEG Images", "*.jpg"),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268288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new </a:t>
            </a:r>
            <a:r>
              <a:rPr kumimoji="0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FileChooser.ExtensionFilter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("PNG Images", ".</a:t>
            </a:r>
            <a:r>
              <a:rPr kumimoji="0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png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"),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268288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new </a:t>
            </a:r>
            <a:r>
              <a:rPr kumimoji="0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FileChooser.ExtensionFilter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("GIF Images", "*.gif")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268288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);</a:t>
            </a:r>
          </a:p>
          <a:p>
            <a:pPr marL="0" marR="0" lvl="0" indent="0" algn="l" defTabSz="268288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268288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File </a:t>
            </a:r>
            <a:r>
              <a:rPr kumimoji="0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file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fileChooser.showOpenDialog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(primaryStage);		//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열기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268288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또는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268288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File </a:t>
            </a:r>
            <a:r>
              <a:rPr kumimoji="0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file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fileChooser.showSaveDialog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(primaryStage);		//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저장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32039" y="5085183"/>
            <a:ext cx="7528393" cy="1116000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268288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DirectoryChooser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dirChooser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= new </a:t>
            </a:r>
            <a:r>
              <a:rPr kumimoji="0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DirectoryChooser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();</a:t>
            </a:r>
          </a:p>
          <a:p>
            <a:pPr marL="0" marR="0" lvl="0" indent="0" algn="l" defTabSz="268288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dirChooser.setTitle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("Choose Directory");</a:t>
            </a:r>
          </a:p>
          <a:p>
            <a:pPr marL="0" marR="0" lvl="0" indent="0" algn="l" defTabSz="268288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268288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File </a:t>
            </a:r>
            <a:r>
              <a:rPr kumimoji="0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file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dirChooser.showDialog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(primaryStage);</a:t>
            </a:r>
          </a:p>
        </p:txBody>
      </p:sp>
    </p:spTree>
    <p:extLst>
      <p:ext uri="{BB962C8B-B14F-4D97-AF65-F5344CB8AC3E}">
        <p14:creationId xmlns:p14="http://schemas.microsoft.com/office/powerpoint/2010/main" val="3921990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JFX-45] FileChooser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A99D8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“Main.java”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A99D8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일부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6A99D8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3984873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...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public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void start(Stage primaryStage) throws Exception {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BorderPane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root = new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BorderPane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();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	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FileChooser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fileChooser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= new FileChooser();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fileChooser.setTitle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("Open Image File");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fileChooser.getExtensionFilters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().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addAll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	new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FileChooser.ExtensionFilter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("All Images", "*.*"),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	new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FileChooser.ExtensionFilter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("JPEG Images", "*.jpg"),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	new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FileChooser.ExtensionFilter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("PNG Images", ".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png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"),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	new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FileChooser.ExtensionFilter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("GIF Images", "*.gif")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);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MenuBar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menuBar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= new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MenuBar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();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Menu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fileMenu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= new Menu("File");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MenuItem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openItem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= new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MenuItem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("Open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");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…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DDDDDD">
                  <a:lumMod val="10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374" y="790814"/>
            <a:ext cx="1774090" cy="17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93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JFX-45] FileChooser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A99D8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“Main.java”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A99D8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일부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A99D8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A99D8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계속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A99D8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6A99D8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4900765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...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openItem.setOnAction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(event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-&gt; {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	File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file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fileChooser.showOpenDialog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(primaryStage);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	if(file != null) {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		try {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			Image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img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= new Image(new FileInputStream(file));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			ImageView iv = new ImageView(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img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);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			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iv.fitWidthProperty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().bind(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primaryStage.widthProperty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());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			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iv.setPreserveRatio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(true);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			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root.setCenter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(new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ScrollPane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(iv));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		} catch (Exception e) {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			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e.printStackTrace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();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		}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	}				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});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MenuItem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exitItem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= new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MenuItem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("Exit");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exitItem.setOnAction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(event -&gt; {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	System.exit(0);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});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…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DDDDDD">
                  <a:lumMod val="10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514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 smtClean="0"/>
              <a:t>JFX-45] FileChooser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7544" y="1043444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A99D8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“Main.java”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A99D8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일부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A99D8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A99D8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계속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A99D8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6A99D8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2471" y="1402898"/>
            <a:ext cx="8206698" cy="2611036"/>
          </a:xfrm>
          <a:prstGeom prst="rect">
            <a:avLst/>
          </a:prstGeom>
          <a:solidFill>
            <a:srgbClr val="94B6D2">
              <a:lumMod val="40000"/>
              <a:lumOff val="60000"/>
            </a:srgbClr>
          </a:solidFill>
          <a:ln>
            <a:solidFill>
              <a:srgbClr val="94B6D2">
                <a:lumMod val="75000"/>
              </a:srgb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...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fileMenu.getItems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().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addAll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openItem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exitItem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);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menuBar.getMenus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().add(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fileMenu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);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root.setTop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menuBar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);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Scene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scene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= new Scene(root, 400, 300);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primaryStage.setTitle("FileChooser Ex");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primaryStage.setScene(scene);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primaryStage.show();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}</a:t>
            </a:r>
          </a:p>
          <a:p>
            <a:pPr marL="0" marR="0" lvl="0" indent="0" algn="l" defTabSz="358775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…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DDDDDD">
                  <a:lumMod val="10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473" y="3645024"/>
            <a:ext cx="2649278" cy="21879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221088"/>
            <a:ext cx="3597399" cy="18240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3645023"/>
            <a:ext cx="2736304" cy="225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4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JavaFX </a:t>
            </a:r>
            <a:r>
              <a:rPr lang="ko-KR" altLang="en-US" dirty="0" smtClean="0"/>
              <a:t>표준 다이얼로그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539552" y="1053108"/>
            <a:ext cx="8136136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itchFamily="2" charset="2"/>
              <a:buChar char="¡"/>
              <a:defRPr kumimoji="1"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Pct val="70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65000"/>
              <a:buFont typeface="Wingdings" pitchFamily="2" charset="2"/>
              <a:buChar char="§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JavaFX 8u40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버전 이후부터 제공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latinLnBrk="0" hangingPunct="1">
              <a:defRPr/>
            </a:pPr>
            <a:r>
              <a:rPr lang="en-US" altLang="ko-KR" sz="2400" kern="0" dirty="0" smtClean="0">
                <a:solidFill>
                  <a:schemeClr val="bg2">
                    <a:lumMod val="10000"/>
                  </a:schemeClr>
                </a:solidFill>
              </a:rPr>
              <a:t>JavaFX </a:t>
            </a:r>
            <a:r>
              <a:rPr lang="ko-KR" altLang="en-US" sz="2400" kern="0" dirty="0" smtClean="0">
                <a:solidFill>
                  <a:schemeClr val="bg2">
                    <a:lumMod val="10000"/>
                  </a:schemeClr>
                </a:solidFill>
              </a:rPr>
              <a:t>표준 다이얼로그 종류</a:t>
            </a:r>
            <a:endParaRPr lang="en-US" altLang="ko-KR" sz="24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Alert</a:t>
            </a:r>
          </a:p>
          <a:p>
            <a:pPr lvl="2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Information Dialog</a:t>
            </a:r>
          </a:p>
          <a:p>
            <a:pPr lvl="2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Warning Dialog</a:t>
            </a:r>
          </a:p>
          <a:p>
            <a:pPr lvl="2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Error Dialog</a:t>
            </a:r>
          </a:p>
          <a:p>
            <a:pPr lvl="2" eaLnBrk="1" latinLnBrk="0" hangingPunct="1">
              <a:defRPr/>
            </a:pPr>
            <a:r>
              <a:rPr lang="en-US" altLang="ko-KR" sz="2000" kern="0" dirty="0" smtClean="0">
                <a:solidFill>
                  <a:schemeClr val="bg2">
                    <a:lumMod val="10000"/>
                  </a:schemeClr>
                </a:solidFill>
              </a:rPr>
              <a:t>Confirmation Dialog</a:t>
            </a:r>
          </a:p>
          <a:p>
            <a:pPr lvl="1" eaLnBrk="1" latinLnBrk="0" hangingPunct="1">
              <a:defRPr/>
            </a:pP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TextInputDialog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latinLnBrk="0" hangingPunct="1">
              <a:defRPr/>
            </a:pPr>
            <a:r>
              <a:rPr lang="en-US" altLang="ko-KR" sz="2000" kern="0" dirty="0" err="1" smtClean="0">
                <a:solidFill>
                  <a:schemeClr val="bg2">
                    <a:lumMod val="10000"/>
                  </a:schemeClr>
                </a:solidFill>
              </a:rPr>
              <a:t>ChoiceDialog</a:t>
            </a:r>
            <a:r>
              <a:rPr lang="ko-KR" altLang="en-US" sz="2000" kern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2000" kern="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301251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db2004134l">
  <a:themeElements>
    <a:clrScheme name="134TGp_report_diagram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34TGp_report_diagr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34TGp_report_diagram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5502</TotalTime>
  <Words>1038</Words>
  <Application>Microsoft Office PowerPoint</Application>
  <PresentationFormat>화면 슬라이드 쇼(4:3)</PresentationFormat>
  <Paragraphs>445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45" baseType="lpstr">
      <vt:lpstr>돋움</vt:lpstr>
      <vt:lpstr>Calibri</vt:lpstr>
      <vt:lpstr>Wingdings</vt:lpstr>
      <vt:lpstr>휴먼옛체</vt:lpstr>
      <vt:lpstr>Verdana</vt:lpstr>
      <vt:lpstr>Tahoma</vt:lpstr>
      <vt:lpstr>맑은 고딕</vt:lpstr>
      <vt:lpstr>HY울릉도B</vt:lpstr>
      <vt:lpstr>Arial</vt:lpstr>
      <vt:lpstr>굴림</vt:lpstr>
      <vt:lpstr>1_디자인 사용자 지정</vt:lpstr>
      <vt:lpstr>1_cdb2004134l</vt:lpstr>
      <vt:lpstr>[15 – JavaFX #6]   고급 자바 프로그래밍 </vt:lpstr>
      <vt:lpstr>PowerPoint 프레젠테이션</vt:lpstr>
      <vt:lpstr>JavaFX 다이얼로그</vt:lpstr>
      <vt:lpstr>FlieChooser &amp; DirectoryChooser</vt:lpstr>
      <vt:lpstr>FlieChooser &amp; DirectoryChooser 활용</vt:lpstr>
      <vt:lpstr>[예제 JFX-45] FileChooser 활용 예제 (1)</vt:lpstr>
      <vt:lpstr>[예제 JFX-45] FileChooser 활용 예제 (2)</vt:lpstr>
      <vt:lpstr>[예제 JFX-45] FileChooser 활용 예제 (3)</vt:lpstr>
      <vt:lpstr>JavaFX 표준 다이얼로그</vt:lpstr>
      <vt:lpstr>Alert 다이얼로그</vt:lpstr>
      <vt:lpstr>TextInputDialog</vt:lpstr>
      <vt:lpstr>ChoiceDialog</vt:lpstr>
      <vt:lpstr>[예제 JFX-46] 표준 다이얼로그 활용 (1)</vt:lpstr>
      <vt:lpstr>[예제 JFX-46] 표준 다이얼로그 활용 (2)</vt:lpstr>
      <vt:lpstr>[예제 JFX-46] 표준 다이얼로그 활용 (3)</vt:lpstr>
      <vt:lpstr>JavaFX CSS</vt:lpstr>
      <vt:lpstr>JavaFX CSS 스타일</vt:lpstr>
      <vt:lpstr>선택자 (Selector)</vt:lpstr>
      <vt:lpstr>선택자의 종류</vt:lpstr>
      <vt:lpstr>[예제 JFX-47] CSS 파일 활용 (1)</vt:lpstr>
      <vt:lpstr>[예제 JFX-47] CSS 파일 활용 (2)</vt:lpstr>
      <vt:lpstr>[예제 JFX-47] CSS 파일 활용 (3)</vt:lpstr>
      <vt:lpstr>JavaFX CSS 속성 (1)</vt:lpstr>
      <vt:lpstr>JavaFX CSS 속성 (2)</vt:lpstr>
      <vt:lpstr>[예제 JFX-48] 컨테이너 속성 (1)</vt:lpstr>
      <vt:lpstr>[예제 JFX-48] 컨테이너 속성 (2)</vt:lpstr>
      <vt:lpstr>[예제 JFX-48] 컨테이너 속성 (3)</vt:lpstr>
      <vt:lpstr>JavaFX CSS 속성 (3)</vt:lpstr>
      <vt:lpstr>그림자(Shadow) 효과</vt:lpstr>
      <vt:lpstr>[예제 JFX-49]  폰트 속성, 그림자 효과 (1)</vt:lpstr>
      <vt:lpstr>[예제 JFX-49]  폰트 속성, 그림자 효과 (2)</vt:lpstr>
      <vt:lpstr>[예제 JFX-49]  폰트 속성, 그림자 효과 (3)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Template</dc:title>
  <dc:creator>Windows 사용자</dc:creator>
  <cp:lastModifiedBy>Windows 사용자</cp:lastModifiedBy>
  <cp:revision>704</cp:revision>
  <dcterms:created xsi:type="dcterms:W3CDTF">2014-02-26T06:38:57Z</dcterms:created>
  <dcterms:modified xsi:type="dcterms:W3CDTF">2020-12-10T04:04:22Z</dcterms:modified>
</cp:coreProperties>
</file>