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9" r:id="rId1"/>
    <p:sldMasterId id="2147483661" r:id="rId2"/>
    <p:sldMasterId id="2147483711" r:id="rId3"/>
  </p:sldMasterIdLst>
  <p:notesMasterIdLst>
    <p:notesMasterId r:id="rId16"/>
  </p:notesMasterIdLst>
  <p:handoutMasterIdLst>
    <p:handoutMasterId r:id="rId17"/>
  </p:handoutMasterIdLst>
  <p:sldIdLst>
    <p:sldId id="257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C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122" autoAdjust="0"/>
    <p:restoredTop sz="94717" autoAdjust="0"/>
  </p:normalViewPr>
  <p:slideViewPr>
    <p:cSldViewPr>
      <p:cViewPr varScale="1">
        <p:scale>
          <a:sx n="74" d="100"/>
          <a:sy n="74" d="100"/>
        </p:scale>
        <p:origin x="-9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58B1F4C-39A8-4393-AE69-93C5E63FF79F}" type="datetimeFigureOut">
              <a:rPr lang="en-US"/>
              <a:pPr>
                <a:defRPr/>
              </a:pPr>
              <a:t>5/21/2017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84440DA-5C99-42A5-8D15-48F59518AE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74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EE6E29B-4D0F-4B3B-9DD8-29989D4224CB}" type="datetimeFigureOut">
              <a:rPr lang="he-IL"/>
              <a:pPr>
                <a:defRPr/>
              </a:pPr>
              <a:t>כ"ה/אייר/תשע"ז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smtClean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59C75D9-8BBF-4056-B623-2A0D980A5C3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9747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593725"/>
            <a:ext cx="2057400" cy="580548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593725"/>
            <a:ext cx="6019800" cy="580548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elB.MANPOWER-IL.COM\Documents\6 - Admin\ExperisSoftware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34388" y="5924550"/>
            <a:ext cx="709612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he-IL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593725"/>
            <a:ext cx="2057400" cy="580548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593725"/>
            <a:ext cx="6019800" cy="580548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6" descr="experis_r_vert_mpg_pms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5638800"/>
            <a:ext cx="70167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42"/>
          <p:cNvSpPr txBox="1">
            <a:spLocks noChangeArrowheads="1"/>
          </p:cNvSpPr>
          <p:nvPr/>
        </p:nvSpPr>
        <p:spPr>
          <a:xfrm>
            <a:off x="4495800" y="5214938"/>
            <a:ext cx="2362200" cy="2714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rgbClr val="CEE0ED">
                    <a:alpha val="70000"/>
                  </a:srgb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  <a:defRPr/>
            </a:pPr>
            <a:fld id="{A093B7ED-CCA6-DE44-90D6-2F74B15392F1}" type="datetime2">
              <a:rPr lang="en-US" sz="1200" smtClean="0">
                <a:solidFill>
                  <a:srgbClr val="FFFFFF"/>
                </a:solidFill>
                <a:latin typeface="Arial"/>
                <a:cs typeface="Arial" pitchFamily="34" charset="0"/>
              </a:rPr>
              <a:pPr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Sunday, May 21, 2017</a:t>
            </a:fld>
            <a:endParaRPr lang="en-US" sz="1200" dirty="0">
              <a:solidFill>
                <a:srgbClr val="FFFFFF"/>
              </a:solidFill>
              <a:latin typeface="Arial"/>
              <a:cs typeface="Arial" pitchFamily="34" charset="0"/>
            </a:endParaRPr>
          </a:p>
        </p:txBody>
      </p:sp>
      <p:sp>
        <p:nvSpPr>
          <p:cNvPr id="14" name="Rectangle 1040"/>
          <p:cNvSpPr>
            <a:spLocks noGrp="1" noChangeArrowheads="1"/>
          </p:cNvSpPr>
          <p:nvPr>
            <p:ph type="ctrTitle"/>
          </p:nvPr>
        </p:nvSpPr>
        <p:spPr>
          <a:xfrm>
            <a:off x="3581400" y="2438400"/>
            <a:ext cx="4648200" cy="1447800"/>
          </a:xfrm>
        </p:spPr>
        <p:txBody>
          <a:bodyPr>
            <a:noAutofit/>
          </a:bodyPr>
          <a:lstStyle>
            <a:lvl1pPr algn="l">
              <a:lnSpc>
                <a:spcPts val="4300"/>
              </a:lnSpc>
              <a:defRPr sz="4000" spc="0" baseline="0">
                <a:solidFill>
                  <a:schemeClr val="bg1"/>
                </a:solidFill>
              </a:defRPr>
            </a:lvl1pPr>
          </a:lstStyle>
          <a:p>
            <a:r>
              <a:rPr lang="he-I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green_gradient_backgroun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042"/>
          <p:cNvSpPr txBox="1">
            <a:spLocks noChangeArrowheads="1"/>
          </p:cNvSpPr>
          <p:nvPr/>
        </p:nvSpPr>
        <p:spPr>
          <a:xfrm>
            <a:off x="5334000" y="4343400"/>
            <a:ext cx="3200400" cy="27146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rgbClr val="D5E8F4"/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C46D24"/>
                </a:solidFill>
                <a:latin typeface="Arial"/>
                <a:cs typeface="Arial" pitchFamily="34" charset="0"/>
              </a:rPr>
              <a:t>Presenter’s Name</a:t>
            </a:r>
            <a:endParaRPr lang="en-US" sz="1600" dirty="0">
              <a:solidFill>
                <a:srgbClr val="C46D24"/>
              </a:solidFill>
              <a:latin typeface="Arial"/>
              <a:cs typeface="Arial" pitchFamily="34" charset="0"/>
            </a:endParaRPr>
          </a:p>
        </p:txBody>
      </p:sp>
      <p:sp>
        <p:nvSpPr>
          <p:cNvPr id="5" name="Rectangle 1042"/>
          <p:cNvSpPr txBox="1">
            <a:spLocks noChangeArrowheads="1"/>
          </p:cNvSpPr>
          <p:nvPr/>
        </p:nvSpPr>
        <p:spPr>
          <a:xfrm>
            <a:off x="5334000" y="4648200"/>
            <a:ext cx="3124200" cy="27146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rgbClr val="CEE0ED">
                    <a:alpha val="70000"/>
                  </a:srgb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  <a:defRPr/>
            </a:pPr>
            <a:fld id="{A093B7ED-CCA6-DE44-90D6-2F74B15392F1}" type="datetime2">
              <a:rPr lang="en-US" sz="1200" smtClean="0">
                <a:solidFill>
                  <a:srgbClr val="C46D24"/>
                </a:solidFill>
                <a:latin typeface="Arial"/>
                <a:cs typeface="Arial" pitchFamily="34" charset="0"/>
              </a:rPr>
              <a:pPr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Sunday, May 21, 2017</a:t>
            </a:fld>
            <a:endParaRPr lang="en-US" sz="1200" dirty="0">
              <a:solidFill>
                <a:srgbClr val="C46D24"/>
              </a:solidFill>
              <a:latin typeface="Arial"/>
              <a:cs typeface="Arial" pitchFamily="34" charset="0"/>
            </a:endParaRPr>
          </a:p>
        </p:txBody>
      </p:sp>
      <p:pic>
        <p:nvPicPr>
          <p:cNvPr id="6" name="Picture 14" descr="experis_r_vert_mpg_pms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4016375"/>
            <a:ext cx="625475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040"/>
          <p:cNvSpPr>
            <a:spLocks noGrp="1" noChangeArrowheads="1"/>
          </p:cNvSpPr>
          <p:nvPr>
            <p:ph type="ctrTitle"/>
          </p:nvPr>
        </p:nvSpPr>
        <p:spPr>
          <a:xfrm>
            <a:off x="3505200" y="2743200"/>
            <a:ext cx="5029200" cy="685800"/>
          </a:xfrm>
        </p:spPr>
        <p:txBody>
          <a:bodyPr>
            <a:noAutofit/>
          </a:bodyPr>
          <a:lstStyle>
            <a:lvl1pPr algn="l">
              <a:lnSpc>
                <a:spcPts val="4300"/>
              </a:lnSpc>
              <a:defRPr sz="3000" spc="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3725"/>
            <a:ext cx="8229600" cy="549276"/>
          </a:xfrm>
        </p:spPr>
        <p:txBody>
          <a:bodyPr/>
          <a:lstStyle>
            <a:lvl1pPr>
              <a:defRPr sz="2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99012"/>
          </a:xfrm>
        </p:spPr>
        <p:txBody>
          <a:bodyPr lIns="0" bIns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4040188" cy="639762"/>
          </a:xfrm>
        </p:spPr>
        <p:txBody>
          <a:bodyPr bIns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44762"/>
            <a:ext cx="4040188" cy="36274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05000"/>
            <a:ext cx="4041775" cy="639762"/>
          </a:xfrm>
        </p:spPr>
        <p:txBody>
          <a:bodyPr tIns="0" bIns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44762"/>
            <a:ext cx="4041775" cy="36274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Test PP Section Divid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40"/>
          <p:cNvSpPr>
            <a:spLocks noGrp="1" noChangeArrowheads="1"/>
          </p:cNvSpPr>
          <p:nvPr>
            <p:ph type="ctrTitle"/>
          </p:nvPr>
        </p:nvSpPr>
        <p:spPr>
          <a:xfrm>
            <a:off x="1143000" y="3200400"/>
            <a:ext cx="3530184" cy="139565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 spc="0" baseline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green_subsection_divid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042"/>
          <p:cNvSpPr txBox="1">
            <a:spLocks noChangeArrowheads="1"/>
          </p:cNvSpPr>
          <p:nvPr/>
        </p:nvSpPr>
        <p:spPr>
          <a:xfrm>
            <a:off x="1219200" y="2133600"/>
            <a:ext cx="3200400" cy="27146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rgbClr val="D5E8F4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FFFFFF"/>
                </a:solidFill>
                <a:latin typeface="Arial"/>
                <a:cs typeface="Arial" pitchFamily="34" charset="0"/>
              </a:rPr>
              <a:t>Information</a:t>
            </a:r>
            <a:endParaRPr lang="en-US" sz="1600" dirty="0">
              <a:solidFill>
                <a:srgbClr val="FFFFFF"/>
              </a:solidFill>
              <a:latin typeface="Arial"/>
              <a:cs typeface="Arial" pitchFamily="34" charset="0"/>
            </a:endParaRPr>
          </a:p>
        </p:txBody>
      </p:sp>
      <p:sp>
        <p:nvSpPr>
          <p:cNvPr id="6" name="Rectangle 1040"/>
          <p:cNvSpPr>
            <a:spLocks noGrp="1" noChangeArrowheads="1"/>
          </p:cNvSpPr>
          <p:nvPr>
            <p:ph type="ctrTitle"/>
          </p:nvPr>
        </p:nvSpPr>
        <p:spPr>
          <a:xfrm>
            <a:off x="1143000" y="3200400"/>
            <a:ext cx="3530184" cy="139565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 spc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orange_subsection_divid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40"/>
          <p:cNvSpPr>
            <a:spLocks noGrp="1" noChangeArrowheads="1"/>
          </p:cNvSpPr>
          <p:nvPr>
            <p:ph type="ctrTitle"/>
          </p:nvPr>
        </p:nvSpPr>
        <p:spPr>
          <a:xfrm>
            <a:off x="1143000" y="3200400"/>
            <a:ext cx="3530184" cy="139565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 spc="0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red_subsection_divid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42"/>
          <p:cNvSpPr txBox="1">
            <a:spLocks noChangeArrowheads="1"/>
          </p:cNvSpPr>
          <p:nvPr/>
        </p:nvSpPr>
        <p:spPr>
          <a:xfrm>
            <a:off x="1219200" y="2133600"/>
            <a:ext cx="3200400" cy="27146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>
                <a:solidFill>
                  <a:srgbClr val="D5E8F4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FFFFFF"/>
                </a:solidFill>
                <a:latin typeface="Arial"/>
                <a:cs typeface="Arial" pitchFamily="34" charset="0"/>
              </a:rPr>
              <a:t>Information</a:t>
            </a:r>
            <a:endParaRPr lang="en-US" sz="1600" dirty="0">
              <a:solidFill>
                <a:srgbClr val="FFFFFF"/>
              </a:solidFill>
              <a:latin typeface="Arial"/>
              <a:cs typeface="Arial" pitchFamily="34" charset="0"/>
            </a:endParaRPr>
          </a:p>
        </p:txBody>
      </p:sp>
      <p:sp>
        <p:nvSpPr>
          <p:cNvPr id="4" name="Rectangle 1040"/>
          <p:cNvSpPr>
            <a:spLocks noGrp="1" noChangeArrowheads="1"/>
          </p:cNvSpPr>
          <p:nvPr>
            <p:ph type="ctrTitle"/>
          </p:nvPr>
        </p:nvSpPr>
        <p:spPr>
          <a:xfrm>
            <a:off x="1143000" y="3200400"/>
            <a:ext cx="3530184" cy="139565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 spc="0" baseline="0">
                <a:solidFill>
                  <a:srgbClr val="CD545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>
              <a:defRPr>
                <a:solidFill>
                  <a:srgbClr val="466EA5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90BC9C66-5289-4E45-8CAC-45CA377952DE}" type="datetimeFigureOut">
              <a:rPr lang="en-US"/>
              <a:pPr>
                <a:defRPr/>
              </a:pPr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466EA5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rgbClr val="466EA5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1778FCE-3FBD-4D1D-93AD-2C50E30D44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4040188" cy="639762"/>
          </a:xfrm>
        </p:spPr>
        <p:txBody>
          <a:bodyPr bIns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44762"/>
            <a:ext cx="4040188" cy="36274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05000"/>
            <a:ext cx="4041775" cy="639762"/>
          </a:xfrm>
        </p:spPr>
        <p:txBody>
          <a:bodyPr tIns="0" bIns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44762"/>
            <a:ext cx="4041775" cy="36274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/>
          </p:nvPr>
        </p:nvSpPr>
        <p:spPr>
          <a:xfrm>
            <a:off x="457200" y="593725"/>
            <a:ext cx="8229600" cy="58054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593725"/>
            <a:ext cx="8229600" cy="54927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661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593725"/>
            <a:ext cx="8229600" cy="54927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6146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705600" y="0"/>
            <a:ext cx="1981200" cy="4572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Experis Certification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584950"/>
            <a:ext cx="2590800" cy="1222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800" dirty="0" smtClean="0">
                <a:solidFill>
                  <a:srgbClr val="888B8D"/>
                </a:solidFill>
                <a:cs typeface="Arial" charset="0"/>
              </a:rPr>
              <a:t>Experis  |  </a:t>
            </a:r>
            <a:fld id="{1EC6C0FE-F991-7440-87EE-903BFA8244C6}" type="datetime2">
              <a:rPr lang="en-US" sz="800" smtClean="0">
                <a:solidFill>
                  <a:srgbClr val="888B8D"/>
                </a:solidFill>
                <a:cs typeface="Arial" charset="0"/>
              </a:rPr>
              <a:pPr algn="l" eaLnBrk="1" hangingPunct="1">
                <a:defRPr/>
              </a:pPr>
              <a:t>Sunday, May 21, 2017</a:t>
            </a:fld>
            <a:endParaRPr lang="en-US" sz="800" dirty="0" smtClean="0">
              <a:solidFill>
                <a:srgbClr val="888B8D"/>
              </a:solidFill>
              <a:cs typeface="Arial" charset="0"/>
            </a:endParaRPr>
          </a:p>
        </p:txBody>
      </p:sp>
      <p:sp>
        <p:nvSpPr>
          <p:cNvPr id="1029" name="TextBox 9"/>
          <p:cNvSpPr txBox="1">
            <a:spLocks noChangeArrowheads="1"/>
          </p:cNvSpPr>
          <p:nvPr/>
        </p:nvSpPr>
        <p:spPr bwMode="auto">
          <a:xfrm>
            <a:off x="4429125" y="6572250"/>
            <a:ext cx="576263" cy="1238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fld id="{3287EB1E-F70D-4173-AC00-5D3F180CF34F}" type="slidenum">
              <a:rPr lang="he-IL" sz="800" b="1">
                <a:solidFill>
                  <a:srgbClr val="888B8D"/>
                </a:solidFill>
                <a:cs typeface="+mn-cs"/>
              </a:rPr>
              <a:pPr>
                <a:defRPr/>
              </a:pPr>
              <a:t>‹#›</a:t>
            </a:fld>
            <a:endParaRPr lang="en-US" sz="800" b="1" dirty="0">
              <a:solidFill>
                <a:srgbClr val="888B8D"/>
              </a:solidFill>
              <a:cs typeface="+mn-cs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93725"/>
            <a:ext cx="822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Users\JoelB.MANPOWER-IL.COM\Documents\6 - Admin\ExperisSoftwareLogo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70875" y="5710238"/>
            <a:ext cx="873125" cy="114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hf sldNum="0" hdr="0" ftr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3200">
          <a:solidFill>
            <a:srgbClr val="282A32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800">
          <a:solidFill>
            <a:srgbClr val="282A32"/>
          </a:solidFill>
          <a:latin typeface="+mn-lt"/>
          <a:ea typeface="Arial" pitchFamily="34" charset="0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>
          <a:solidFill>
            <a:srgbClr val="282A32"/>
          </a:solidFill>
          <a:latin typeface="+mn-lt"/>
          <a:ea typeface="Arial" pitchFamily="34" charset="0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000">
          <a:solidFill>
            <a:srgbClr val="282A32"/>
          </a:solidFill>
          <a:latin typeface="+mn-lt"/>
          <a:ea typeface="Arial" pitchFamily="34" charset="0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2000">
          <a:solidFill>
            <a:srgbClr val="282A32"/>
          </a:solidFill>
          <a:latin typeface="+mn-lt"/>
          <a:ea typeface="Arial" pitchFamily="34" charset="0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>
          <a:solidFill>
            <a:srgbClr val="282A32"/>
          </a:solidFill>
          <a:latin typeface="+mn-lt"/>
          <a:ea typeface="Arial" pitchFamily="34" charset="0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>
          <a:solidFill>
            <a:srgbClr val="282A32"/>
          </a:solidFill>
          <a:latin typeface="+mn-lt"/>
          <a:ea typeface="Arial" pitchFamily="34" charset="0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>
          <a:solidFill>
            <a:srgbClr val="282A32"/>
          </a:solidFill>
          <a:latin typeface="+mn-lt"/>
          <a:ea typeface="Arial" pitchFamily="34" charset="0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>
          <a:solidFill>
            <a:srgbClr val="282A32"/>
          </a:solidFill>
          <a:latin typeface="+mn-lt"/>
          <a:ea typeface="Arial" pitchFamily="34" charset="0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6146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705600" y="0"/>
            <a:ext cx="1981200" cy="4572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FFFFFF"/>
                </a:solidFill>
              </a:rPr>
              <a:t>Experis Certification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584950"/>
            <a:ext cx="2590800" cy="1222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800" dirty="0" smtClean="0">
                <a:solidFill>
                  <a:srgbClr val="888B8D"/>
                </a:solidFill>
                <a:cs typeface="Arial" charset="0"/>
              </a:rPr>
              <a:t>Experis  |  </a:t>
            </a:r>
            <a:fld id="{1EC6C0FE-F991-7440-87EE-903BFA8244C6}" type="datetime2">
              <a:rPr lang="en-US" sz="800" smtClean="0">
                <a:solidFill>
                  <a:srgbClr val="888B8D"/>
                </a:solidFill>
                <a:cs typeface="Arial" charset="0"/>
              </a:rPr>
              <a:pPr algn="l" eaLnBrk="1" hangingPunct="1">
                <a:defRPr/>
              </a:pPr>
              <a:t>Sunday, May 21, 2017</a:t>
            </a:fld>
            <a:endParaRPr lang="en-US" sz="800" dirty="0" smtClean="0">
              <a:solidFill>
                <a:srgbClr val="888B8D"/>
              </a:solidFill>
              <a:cs typeface="Arial" charset="0"/>
            </a:endParaRPr>
          </a:p>
        </p:txBody>
      </p:sp>
      <p:sp>
        <p:nvSpPr>
          <p:cNvPr id="2053" name="TextBox 9"/>
          <p:cNvSpPr txBox="1">
            <a:spLocks noChangeArrowheads="1"/>
          </p:cNvSpPr>
          <p:nvPr/>
        </p:nvSpPr>
        <p:spPr bwMode="auto">
          <a:xfrm>
            <a:off x="4143375" y="6572250"/>
            <a:ext cx="1905000" cy="1222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fld id="{C4BE8B80-51EA-40CC-964A-3F52238FBA92}" type="slidenum">
              <a:rPr lang="he-IL" sz="800" b="1">
                <a:solidFill>
                  <a:srgbClr val="888B8D"/>
                </a:solidFill>
                <a:cs typeface="+mn-cs"/>
              </a:rPr>
              <a:pPr>
                <a:defRPr/>
              </a:pPr>
              <a:t>‹#›</a:t>
            </a:fld>
            <a:endParaRPr lang="en-US" sz="800" b="1" dirty="0">
              <a:solidFill>
                <a:srgbClr val="888B8D"/>
              </a:solidFill>
              <a:cs typeface="+mn-cs"/>
            </a:endParaRPr>
          </a:p>
        </p:txBody>
      </p:sp>
      <p:sp>
        <p:nvSpPr>
          <p:cNvPr id="205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93725"/>
            <a:ext cx="822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6" name="Picture 2" descr="C:\Users\JoelB.MANPOWER-IL.COM\Documents\6 - Admin\ExperisSoftwareLogo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34388" y="5924550"/>
            <a:ext cx="709612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83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3200">
          <a:solidFill>
            <a:srgbClr val="282A3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800">
          <a:solidFill>
            <a:srgbClr val="282A32"/>
          </a:solidFill>
          <a:latin typeface="+mn-lt"/>
          <a:ea typeface="Arial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>
          <a:solidFill>
            <a:srgbClr val="282A32"/>
          </a:solidFill>
          <a:latin typeface="+mn-lt"/>
          <a:ea typeface="Arial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000">
          <a:solidFill>
            <a:srgbClr val="282A32"/>
          </a:solidFill>
          <a:latin typeface="+mn-lt"/>
          <a:ea typeface="Arial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2000">
          <a:solidFill>
            <a:srgbClr val="282A32"/>
          </a:solidFill>
          <a:latin typeface="+mn-lt"/>
          <a:ea typeface="Arial" pitchFamily="34" charset="0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>
          <a:solidFill>
            <a:srgbClr val="282A32"/>
          </a:solidFill>
          <a:latin typeface="+mn-lt"/>
          <a:ea typeface="Arial" pitchFamily="34" charset="0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>
          <a:solidFill>
            <a:srgbClr val="282A32"/>
          </a:solidFill>
          <a:latin typeface="+mn-lt"/>
          <a:ea typeface="Arial" pitchFamily="34" charset="0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>
          <a:solidFill>
            <a:srgbClr val="282A32"/>
          </a:solidFill>
          <a:latin typeface="+mn-lt"/>
          <a:ea typeface="Arial" pitchFamily="34" charset="0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>
          <a:solidFill>
            <a:srgbClr val="282A32"/>
          </a:solidFill>
          <a:latin typeface="+mn-lt"/>
          <a:ea typeface="Arial" pitchFamily="34" charset="0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6146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93725"/>
            <a:ext cx="822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705600" y="0"/>
            <a:ext cx="1981200" cy="4572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FFFFFF"/>
                </a:solidFill>
              </a:rPr>
              <a:t>Experis Certification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584950"/>
            <a:ext cx="2590800" cy="1222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800" dirty="0" smtClean="0">
                <a:solidFill>
                  <a:srgbClr val="888B8D"/>
                </a:solidFill>
                <a:cs typeface="Arial" charset="0"/>
              </a:rPr>
              <a:t>Experis  |  </a:t>
            </a:r>
            <a:fld id="{1EC6C0FE-F991-7440-87EE-903BFA8244C6}" type="datetime2">
              <a:rPr lang="en-US" sz="800" smtClean="0">
                <a:solidFill>
                  <a:srgbClr val="888B8D"/>
                </a:solidFill>
                <a:cs typeface="Arial" charset="0"/>
              </a:rPr>
              <a:pPr algn="l" eaLnBrk="1" hangingPunct="1">
                <a:defRPr/>
              </a:pPr>
              <a:t>Sunday, May 21, 2017</a:t>
            </a:fld>
            <a:endParaRPr lang="en-US" sz="800" dirty="0" smtClean="0">
              <a:solidFill>
                <a:srgbClr val="888B8D"/>
              </a:solidFill>
              <a:cs typeface="Arial" charset="0"/>
            </a:endParaRPr>
          </a:p>
        </p:txBody>
      </p:sp>
      <p:sp>
        <p:nvSpPr>
          <p:cNvPr id="3079" name="TextBox 9"/>
          <p:cNvSpPr txBox="1">
            <a:spLocks noChangeArrowheads="1"/>
          </p:cNvSpPr>
          <p:nvPr/>
        </p:nvSpPr>
        <p:spPr bwMode="auto">
          <a:xfrm>
            <a:off x="4071938" y="6572250"/>
            <a:ext cx="1905000" cy="1222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/>
          <a:p>
            <a:pPr>
              <a:defRPr/>
            </a:pPr>
            <a:fld id="{7BE8A1BA-B450-42E3-8E93-4ADB4BF450CB}" type="slidenum">
              <a:rPr lang="he-IL" sz="800" b="1">
                <a:solidFill>
                  <a:srgbClr val="888B8D"/>
                </a:solidFill>
                <a:ea typeface="MS PGothic" pitchFamily="34" charset="-128"/>
                <a:cs typeface="+mn-cs"/>
              </a:rPr>
              <a:pPr>
                <a:defRPr/>
              </a:pPr>
              <a:t>‹#›</a:t>
            </a:fld>
            <a:endParaRPr lang="en-US" sz="800" b="1" dirty="0">
              <a:solidFill>
                <a:srgbClr val="888B8D"/>
              </a:solidFill>
              <a:ea typeface="MS PGothic" pitchFamily="34" charset="-128"/>
              <a:cs typeface="+mn-cs"/>
            </a:endParaRPr>
          </a:p>
        </p:txBody>
      </p:sp>
      <p:pic>
        <p:nvPicPr>
          <p:cNvPr id="3080" name="Picture 2" descr="C:\Users\JoelB.MANPOWER-IL.COM\Documents\6 - Admin\ExperisSoftwareLogo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8434388" y="5924550"/>
            <a:ext cx="709612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75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466EA5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66EA5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3200" kern="1200">
          <a:solidFill>
            <a:srgbClr val="282A32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800" kern="1200">
          <a:solidFill>
            <a:srgbClr val="282A32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rgbClr val="282A32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000" kern="1200">
          <a:solidFill>
            <a:srgbClr val="282A32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2000" kern="1200">
          <a:solidFill>
            <a:srgbClr val="282A32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Growth PPT Cov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1275" y="14288"/>
            <a:ext cx="9239250" cy="691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3025775"/>
            <a:ext cx="550068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4000"/>
              </a:lnSpc>
            </a:pP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13316" name="Picture 5" descr="EXP_BE_Logo_SS_STK_MC_RGB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38" y="5303838"/>
            <a:ext cx="86677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16" descr="C:\Users\JoelB.MANPOWER-IL.COM\Documents\Starting Here Templates\Experis Software 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5" y="5286375"/>
            <a:ext cx="1143000" cy="151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3971" y="3857626"/>
            <a:ext cx="5248275" cy="11096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282A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Izik Zur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282A3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May. 2017</a:t>
            </a:r>
            <a:endParaRPr kumimoji="0" lang="en-US" sz="3200" i="1" u="none" strike="noStrike" kern="0" cap="none" spc="0" normalizeH="0" baseline="0" noProof="0" dirty="0" smtClean="0">
              <a:ln>
                <a:noFill/>
              </a:ln>
              <a:solidFill>
                <a:srgbClr val="282A3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357158" y="150017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OS - Questions</a:t>
            </a:r>
            <a:endParaRPr lang="en-US" sz="24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IO Questions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הסבר בצורה מפורטת את תהליך ה </a:t>
            </a:r>
            <a:r>
              <a:rPr lang="en-US" dirty="0"/>
              <a:t>interrupt</a:t>
            </a:r>
            <a:endParaRPr lang="he-IL" dirty="0"/>
          </a:p>
          <a:p>
            <a:pPr algn="r" rtl="1"/>
            <a:r>
              <a:rPr lang="he-IL" dirty="0"/>
              <a:t>הסבר –</a:t>
            </a:r>
          </a:p>
          <a:p>
            <a:pPr lvl="1" algn="r" rtl="1"/>
            <a:r>
              <a:rPr lang="en-US" dirty="0"/>
              <a:t>DMA</a:t>
            </a:r>
            <a:endParaRPr lang="he-IL" dirty="0"/>
          </a:p>
          <a:p>
            <a:pPr lvl="1" algn="r" rtl="1"/>
            <a:r>
              <a:rPr lang="en-US" dirty="0"/>
              <a:t>IO ports</a:t>
            </a:r>
          </a:p>
          <a:p>
            <a:pPr lvl="1" algn="r" rtl="1"/>
            <a:r>
              <a:rPr lang="en-US" dirty="0"/>
              <a:t>Device driver</a:t>
            </a:r>
          </a:p>
          <a:p>
            <a:pPr lvl="1" algn="r" rtl="1"/>
            <a:r>
              <a:rPr lang="en-US" dirty="0"/>
              <a:t>Interrupt handler</a:t>
            </a:r>
          </a:p>
        </p:txBody>
      </p:sp>
    </p:spTree>
    <p:extLst>
      <p:ext uri="{BB962C8B-B14F-4D97-AF65-F5344CB8AC3E}">
        <p14:creationId xmlns:p14="http://schemas.microsoft.com/office/powerpoint/2010/main" val="399342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Call Questions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מהו </a:t>
            </a:r>
            <a:r>
              <a:rPr lang="en-US" dirty="0"/>
              <a:t>system call </a:t>
            </a:r>
            <a:r>
              <a:rPr lang="he-IL" dirty="0"/>
              <a:t> ?</a:t>
            </a:r>
            <a:endParaRPr lang="en-US" dirty="0"/>
          </a:p>
          <a:p>
            <a:pPr algn="r" rtl="1"/>
            <a:r>
              <a:rPr lang="he-IL" dirty="0"/>
              <a:t>הסבר בצורה מפורטת את תהליך </a:t>
            </a:r>
            <a:r>
              <a:rPr lang="en-US" dirty="0"/>
              <a:t>system call</a:t>
            </a:r>
            <a:endParaRPr lang="he-IL" dirty="0"/>
          </a:p>
          <a:p>
            <a:pPr algn="r" rtl="1"/>
            <a:r>
              <a:rPr lang="he-IL" dirty="0"/>
              <a:t>מהו </a:t>
            </a:r>
            <a:r>
              <a:rPr lang="en-US" dirty="0"/>
              <a:t>TRAP</a:t>
            </a:r>
            <a:r>
              <a:rPr lang="he-IL" dirty="0"/>
              <a:t> 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2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File System Questions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מהם תפקידי </a:t>
            </a:r>
            <a:r>
              <a:rPr lang="en-US" dirty="0"/>
              <a:t>file system</a:t>
            </a:r>
            <a:r>
              <a:rPr lang="he-IL" dirty="0"/>
              <a:t>?</a:t>
            </a:r>
          </a:p>
          <a:p>
            <a:pPr algn="r" rtl="1"/>
            <a:r>
              <a:rPr lang="he-IL" dirty="0"/>
              <a:t>הסבר את המושגים -</a:t>
            </a:r>
          </a:p>
          <a:p>
            <a:pPr lvl="1" algn="r" rtl="1"/>
            <a:r>
              <a:rPr lang="en-US" dirty="0" err="1"/>
              <a:t>i</a:t>
            </a:r>
            <a:r>
              <a:rPr lang="en-US" dirty="0"/>
              <a:t>-node</a:t>
            </a:r>
          </a:p>
          <a:p>
            <a:pPr lvl="1" algn="r" rtl="1"/>
            <a:r>
              <a:rPr lang="en-US" dirty="0"/>
              <a:t>VFS</a:t>
            </a:r>
          </a:p>
          <a:p>
            <a:pPr lvl="1" algn="r" rtl="1"/>
            <a:r>
              <a:rPr lang="en-US" dirty="0"/>
              <a:t>File descriptor</a:t>
            </a:r>
          </a:p>
        </p:txBody>
      </p:sp>
    </p:spTree>
    <p:extLst>
      <p:ext uri="{BB962C8B-B14F-4D97-AF65-F5344CB8AC3E}">
        <p14:creationId xmlns:p14="http://schemas.microsoft.com/office/powerpoint/2010/main" val="347985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- Questions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מהם תפקידי מערכת ההפעלה?</a:t>
            </a:r>
          </a:p>
          <a:p>
            <a:pPr algn="r" rtl="1"/>
            <a:r>
              <a:rPr lang="he-IL" dirty="0"/>
              <a:t>הסבר את המושגים , אלו בעיות הם באו לפתור? </a:t>
            </a:r>
          </a:p>
          <a:p>
            <a:pPr lvl="1" algn="r" rtl="1"/>
            <a:r>
              <a:rPr lang="en-US" dirty="0"/>
              <a:t>Spooling</a:t>
            </a:r>
          </a:p>
          <a:p>
            <a:pPr lvl="1" algn="r" rtl="1"/>
            <a:r>
              <a:rPr lang="en-US" dirty="0"/>
              <a:t>Time sharing</a:t>
            </a:r>
          </a:p>
          <a:p>
            <a:pPr lvl="1" algn="r" rtl="1"/>
            <a:r>
              <a:rPr lang="en-US" dirty="0"/>
              <a:t>Multi programing</a:t>
            </a:r>
            <a:endParaRPr lang="he-IL" dirty="0"/>
          </a:p>
          <a:p>
            <a:pPr algn="r" rtl="1"/>
            <a:r>
              <a:rPr lang="he-IL" dirty="0"/>
              <a:t>הסבר את 3 סוגי מערכות ההפעלה</a:t>
            </a:r>
          </a:p>
          <a:p>
            <a:pPr lvl="1" algn="r" rtl="1"/>
            <a:r>
              <a:rPr lang="en-US" dirty="0"/>
              <a:t>Batch</a:t>
            </a:r>
          </a:p>
          <a:p>
            <a:pPr lvl="1" algn="r" rtl="1"/>
            <a:r>
              <a:rPr lang="en-US" dirty="0"/>
              <a:t>Interactive</a:t>
            </a:r>
          </a:p>
          <a:p>
            <a:pPr lvl="1" algn="r" rtl="1"/>
            <a:r>
              <a:rPr lang="en-US" dirty="0"/>
              <a:t>Real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7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H/W Questions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646613"/>
          </a:xfrm>
        </p:spPr>
        <p:txBody>
          <a:bodyPr/>
          <a:lstStyle/>
          <a:p>
            <a:pPr algn="r" rtl="1"/>
            <a:r>
              <a:rPr lang="he-IL" dirty="0"/>
              <a:t>מהם 3 רכיבי ה </a:t>
            </a:r>
            <a:r>
              <a:rPr lang="en-US" dirty="0"/>
              <a:t>BUS</a:t>
            </a:r>
            <a:r>
              <a:rPr lang="he-IL" dirty="0"/>
              <a:t>? הסבר את תפקיד כל אחד מהם?</a:t>
            </a:r>
          </a:p>
          <a:p>
            <a:pPr algn="r" rtl="1"/>
            <a:r>
              <a:rPr lang="he-IL" dirty="0"/>
              <a:t>מהו </a:t>
            </a:r>
            <a:r>
              <a:rPr lang="en-US" dirty="0"/>
              <a:t>kernel mode</a:t>
            </a:r>
            <a:r>
              <a:rPr lang="he-IL" dirty="0"/>
              <a:t> ? </a:t>
            </a:r>
            <a:r>
              <a:rPr lang="en-US" dirty="0"/>
              <a:t> </a:t>
            </a:r>
            <a:r>
              <a:rPr lang="he-IL" dirty="0"/>
              <a:t>מהו </a:t>
            </a:r>
            <a:r>
              <a:rPr lang="en-US" dirty="0"/>
              <a:t>user mode</a:t>
            </a:r>
            <a:r>
              <a:rPr lang="he-IL" dirty="0"/>
              <a:t> ? מה ההבדלים ביניהם?</a:t>
            </a:r>
          </a:p>
          <a:p>
            <a:pPr algn="r" rtl="1"/>
            <a:r>
              <a:rPr lang="he-IL" dirty="0"/>
              <a:t>הסבר את תפקידי הרגיסטרים הבאים –</a:t>
            </a:r>
          </a:p>
          <a:p>
            <a:pPr lvl="1" algn="r" rtl="1"/>
            <a:r>
              <a:rPr lang="en-US" dirty="0"/>
              <a:t>PC</a:t>
            </a:r>
            <a:endParaRPr lang="he-IL" dirty="0"/>
          </a:p>
          <a:p>
            <a:pPr lvl="1" algn="r" rtl="1"/>
            <a:r>
              <a:rPr lang="en-US" dirty="0"/>
              <a:t>IR</a:t>
            </a:r>
            <a:endParaRPr lang="he-IL" dirty="0"/>
          </a:p>
          <a:p>
            <a:pPr lvl="1" algn="r" rtl="1"/>
            <a:r>
              <a:rPr lang="en-US" dirty="0"/>
              <a:t>PSW</a:t>
            </a:r>
            <a:endParaRPr lang="he-IL" dirty="0"/>
          </a:p>
          <a:p>
            <a:pPr lvl="1" algn="r" rtl="1"/>
            <a:r>
              <a:rPr lang="en-US" dirty="0"/>
              <a:t>SP</a:t>
            </a:r>
            <a:endParaRPr lang="he-IL" dirty="0"/>
          </a:p>
          <a:p>
            <a:pPr lvl="1" algn="r" rtl="1"/>
            <a:r>
              <a:rPr lang="en-US" dirty="0"/>
              <a:t>FP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Processes Questions 1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מהו </a:t>
            </a:r>
            <a:r>
              <a:rPr lang="en-US" dirty="0"/>
              <a:t>process</a:t>
            </a:r>
            <a:r>
              <a:rPr lang="he-IL" dirty="0"/>
              <a:t> ? מהם המצבים ש </a:t>
            </a:r>
            <a:r>
              <a:rPr lang="en-US" dirty="0"/>
              <a:t>process</a:t>
            </a:r>
            <a:r>
              <a:rPr lang="he-IL" dirty="0"/>
              <a:t> יכול להימצא בהם? הסבר אותם ואת המעברים ביניהם.</a:t>
            </a:r>
          </a:p>
          <a:p>
            <a:pPr algn="r" rtl="1"/>
            <a:r>
              <a:rPr lang="he-IL" dirty="0"/>
              <a:t>הסבר את תהליך יצירת </a:t>
            </a:r>
            <a:r>
              <a:rPr lang="en-US" dirty="0"/>
              <a:t>process</a:t>
            </a:r>
            <a:r>
              <a:rPr lang="he-IL" dirty="0"/>
              <a:t> ואת היחסים בין אב לבן.</a:t>
            </a:r>
          </a:p>
          <a:p>
            <a:pPr algn="r" rtl="1"/>
            <a:r>
              <a:rPr lang="he-IL" dirty="0"/>
              <a:t>הסבר את המושגים – </a:t>
            </a:r>
          </a:p>
          <a:p>
            <a:pPr lvl="1" algn="r" rtl="1"/>
            <a:r>
              <a:rPr lang="en-US" dirty="0"/>
              <a:t>BSS</a:t>
            </a:r>
            <a:endParaRPr lang="he-IL" dirty="0"/>
          </a:p>
          <a:p>
            <a:pPr lvl="1" algn="r" rtl="1"/>
            <a:r>
              <a:rPr lang="en-US" dirty="0"/>
              <a:t>zombies</a:t>
            </a:r>
          </a:p>
        </p:txBody>
      </p:sp>
    </p:spTree>
    <p:extLst>
      <p:ext uri="{BB962C8B-B14F-4D97-AF65-F5344CB8AC3E}">
        <p14:creationId xmlns:p14="http://schemas.microsoft.com/office/powerpoint/2010/main" val="307961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549275"/>
          </a:xfrm>
        </p:spPr>
        <p:txBody>
          <a:bodyPr/>
          <a:lstStyle/>
          <a:p>
            <a:pPr algn="ctr"/>
            <a:r>
              <a:rPr lang="en-US" dirty="0"/>
              <a:t>Processes Questions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מהו </a:t>
            </a:r>
            <a:r>
              <a:rPr lang="en-US" dirty="0"/>
              <a:t>content switch</a:t>
            </a:r>
            <a:r>
              <a:rPr lang="he-IL" dirty="0"/>
              <a:t>? הסבר את התהליך.</a:t>
            </a:r>
          </a:p>
          <a:p>
            <a:pPr algn="r" rtl="1"/>
            <a:r>
              <a:rPr lang="he-IL" dirty="0"/>
              <a:t>מהם תפקידי ה – </a:t>
            </a:r>
            <a:r>
              <a:rPr lang="en-US" dirty="0"/>
              <a:t>scheduler</a:t>
            </a:r>
            <a:r>
              <a:rPr lang="he-IL" dirty="0"/>
              <a:t> וה- </a:t>
            </a:r>
            <a:r>
              <a:rPr lang="en-US" dirty="0"/>
              <a:t>dispatcher</a:t>
            </a:r>
            <a:r>
              <a:rPr lang="he-IL" dirty="0"/>
              <a:t> ?</a:t>
            </a:r>
          </a:p>
          <a:p>
            <a:pPr algn="r" rtl="1"/>
            <a:r>
              <a:rPr lang="he-IL" dirty="0"/>
              <a:t>הסבר את המושגים – </a:t>
            </a:r>
          </a:p>
          <a:p>
            <a:pPr lvl="1" algn="r" rtl="1"/>
            <a:r>
              <a:rPr lang="en-US" dirty="0"/>
              <a:t>PCB</a:t>
            </a:r>
            <a:endParaRPr lang="he-IL" dirty="0"/>
          </a:p>
          <a:p>
            <a:pPr lvl="1" algn="r" rtl="1"/>
            <a:r>
              <a:rPr lang="en-US" dirty="0"/>
              <a:t>Round robin</a:t>
            </a:r>
            <a:endParaRPr lang="he-IL" dirty="0"/>
          </a:p>
          <a:p>
            <a:pPr lvl="1" algn="r" rtl="1"/>
            <a:r>
              <a:rPr lang="en-US" dirty="0"/>
              <a:t>Quantum</a:t>
            </a:r>
            <a:endParaRPr lang="he-IL" dirty="0"/>
          </a:p>
          <a:p>
            <a:pPr lvl="1" algn="r" rtl="1"/>
            <a:r>
              <a:rPr lang="en-US" dirty="0"/>
              <a:t>Preemptive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0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Processes Questions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מהו </a:t>
            </a:r>
            <a:r>
              <a:rPr lang="en-US" dirty="0"/>
              <a:t>thread</a:t>
            </a:r>
            <a:r>
              <a:rPr lang="he-IL" dirty="0"/>
              <a:t> ? מהם ההבדלים בין </a:t>
            </a:r>
            <a:r>
              <a:rPr lang="en-US" dirty="0"/>
              <a:t>thread</a:t>
            </a:r>
            <a:r>
              <a:rPr lang="he-IL" dirty="0"/>
              <a:t> ל </a:t>
            </a:r>
            <a:r>
              <a:rPr lang="en-US" dirty="0"/>
              <a:t>process</a:t>
            </a:r>
            <a:r>
              <a:rPr lang="he-IL" dirty="0"/>
              <a:t> ?</a:t>
            </a:r>
          </a:p>
          <a:p>
            <a:pPr algn="r" rtl="1"/>
            <a:r>
              <a:rPr lang="he-IL" dirty="0"/>
              <a:t>מה תפקיד הפונקציה - </a:t>
            </a:r>
            <a:r>
              <a:rPr lang="en-US" dirty="0" err="1"/>
              <a:t>pthread_join</a:t>
            </a:r>
            <a:endParaRPr lang="he-IL" dirty="0"/>
          </a:p>
          <a:p>
            <a:pPr algn="r" rtl="1"/>
            <a:r>
              <a:rPr lang="he-IL" dirty="0"/>
              <a:t>הסבר את המושגים – </a:t>
            </a:r>
          </a:p>
          <a:p>
            <a:pPr lvl="1" algn="r" rtl="1"/>
            <a:r>
              <a:rPr lang="en-US" dirty="0"/>
              <a:t>Non-reentrant code</a:t>
            </a:r>
          </a:p>
          <a:p>
            <a:pPr lvl="1" algn="r" rtl="1"/>
            <a:r>
              <a:rPr lang="en-US" dirty="0"/>
              <a:t>Race conditions</a:t>
            </a:r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1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IPC questions 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מהו </a:t>
            </a:r>
            <a:r>
              <a:rPr lang="en-US" dirty="0"/>
              <a:t>critical section </a:t>
            </a:r>
            <a:r>
              <a:rPr lang="he-IL" dirty="0"/>
              <a:t>?  ומהו </a:t>
            </a:r>
            <a:r>
              <a:rPr lang="en-US" dirty="0"/>
              <a:t>?mutual exclusion</a:t>
            </a:r>
          </a:p>
          <a:p>
            <a:pPr algn="r" rtl="1"/>
            <a:r>
              <a:rPr lang="he-IL" dirty="0"/>
              <a:t>מהו </a:t>
            </a:r>
            <a:r>
              <a:rPr lang="en-US" dirty="0"/>
              <a:t>spin lock</a:t>
            </a:r>
            <a:r>
              <a:rPr lang="he-IL" dirty="0"/>
              <a:t> ? מהם חסרונותיו? מתי בכל זאת נשקול להשתמש ב </a:t>
            </a:r>
            <a:r>
              <a:rPr lang="en-US" dirty="0"/>
              <a:t>spin lock</a:t>
            </a:r>
            <a:r>
              <a:rPr lang="he-IL" dirty="0"/>
              <a:t>?</a:t>
            </a:r>
          </a:p>
          <a:p>
            <a:pPr algn="r" rtl="1"/>
            <a:r>
              <a:rPr lang="he-IL" dirty="0"/>
              <a:t>כיצד עובד </a:t>
            </a:r>
            <a:r>
              <a:rPr lang="en-US" dirty="0"/>
              <a:t>semaphore</a:t>
            </a:r>
            <a:r>
              <a:rPr lang="he-IL" dirty="0"/>
              <a:t> ? </a:t>
            </a:r>
            <a:r>
              <a:rPr lang="en-US" dirty="0" err="1"/>
              <a:t>Mutex</a:t>
            </a:r>
            <a:r>
              <a:rPr lang="he-IL" dirty="0"/>
              <a:t> ? מהם ההבדלים בין </a:t>
            </a:r>
            <a:r>
              <a:rPr lang="en-US" dirty="0"/>
              <a:t>binary semaphore</a:t>
            </a:r>
            <a:r>
              <a:rPr lang="he-IL" dirty="0"/>
              <a:t> ל </a:t>
            </a:r>
            <a:r>
              <a:rPr lang="en-US" dirty="0" err="1"/>
              <a:t>mutex</a:t>
            </a:r>
            <a:r>
              <a:rPr lang="he-IL" dirty="0"/>
              <a:t> ?</a:t>
            </a:r>
          </a:p>
          <a:p>
            <a:pPr algn="r" rtl="1"/>
            <a:r>
              <a:rPr lang="en-US" dirty="0"/>
              <a:t>Priority inversion</a:t>
            </a:r>
            <a:r>
              <a:rPr lang="he-IL" dirty="0"/>
              <a:t> – איזו בעיה בא לפתור? מה </a:t>
            </a:r>
            <a:r>
              <a:rPr lang="he-IL" dirty="0" err="1"/>
              <a:t>הפיתרון</a:t>
            </a:r>
            <a:r>
              <a:rPr lang="he-IL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1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Deadlock questions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מהם 4 התנאים שחייבים להתקיים ע"מ שיקרה </a:t>
            </a:r>
            <a:r>
              <a:rPr lang="en-US" dirty="0"/>
              <a:t>deadlock</a:t>
            </a:r>
            <a:r>
              <a:rPr lang="he-IL" dirty="0"/>
              <a:t> ?</a:t>
            </a:r>
          </a:p>
          <a:p>
            <a:pPr algn="r" rtl="1"/>
            <a:r>
              <a:rPr lang="he-IL" dirty="0"/>
              <a:t>אלו צעדים ניתן לבצע כדי למנוע מצב של </a:t>
            </a:r>
            <a:r>
              <a:rPr lang="en-US" dirty="0"/>
              <a:t>deadlock</a:t>
            </a:r>
            <a:r>
              <a:rPr lang="he-IL" dirty="0"/>
              <a:t> ?</a:t>
            </a:r>
          </a:p>
          <a:p>
            <a:pPr algn="r" rtl="1"/>
            <a:r>
              <a:rPr lang="he-IL" dirty="0"/>
              <a:t>מהו </a:t>
            </a:r>
            <a:r>
              <a:rPr lang="en-US" dirty="0" err="1"/>
              <a:t>livelock</a:t>
            </a:r>
            <a:r>
              <a:rPr lang="he-IL" dirty="0"/>
              <a:t> 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2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Memory Management Questions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מהו </a:t>
            </a:r>
            <a:r>
              <a:rPr lang="en-US" dirty="0"/>
              <a:t>MMU</a:t>
            </a:r>
            <a:r>
              <a:rPr lang="he-IL" dirty="0"/>
              <a:t>? מהם תפקידיו?</a:t>
            </a:r>
          </a:p>
          <a:p>
            <a:pPr algn="r" rtl="1"/>
            <a:r>
              <a:rPr lang="he-IL" dirty="0"/>
              <a:t>כיצד </a:t>
            </a:r>
            <a:r>
              <a:rPr lang="en-US" dirty="0"/>
              <a:t>VM</a:t>
            </a:r>
            <a:r>
              <a:rPr lang="he-IL" dirty="0"/>
              <a:t> פותר את בעיית ניהול הזיכרון?</a:t>
            </a:r>
          </a:p>
          <a:p>
            <a:pPr algn="r" rtl="1"/>
            <a:r>
              <a:rPr lang="he-IL" dirty="0"/>
              <a:t>מהו </a:t>
            </a:r>
            <a:r>
              <a:rPr lang="en-US" dirty="0"/>
              <a:t>page fault</a:t>
            </a:r>
            <a:r>
              <a:rPr lang="he-IL" dirty="0"/>
              <a:t>? הסבר במדויק את התהליך</a:t>
            </a:r>
          </a:p>
          <a:p>
            <a:pPr algn="r" rtl="1"/>
            <a:r>
              <a:rPr lang="he-IL" dirty="0"/>
              <a:t>הסבר את המושגים –</a:t>
            </a:r>
          </a:p>
          <a:p>
            <a:pPr lvl="1" algn="r" rtl="1"/>
            <a:r>
              <a:rPr lang="he-IL" dirty="0"/>
              <a:t> </a:t>
            </a:r>
            <a:r>
              <a:rPr lang="en-US" dirty="0"/>
              <a:t>lazy copy</a:t>
            </a:r>
            <a:endParaRPr lang="he-IL" dirty="0"/>
          </a:p>
          <a:p>
            <a:pPr lvl="1" algn="r" rtl="1"/>
            <a:r>
              <a:rPr lang="en-US" dirty="0"/>
              <a:t>TLB</a:t>
            </a:r>
            <a:endParaRPr lang="he-IL" dirty="0"/>
          </a:p>
          <a:p>
            <a:pPr lvl="1" algn="r" rtl="1"/>
            <a:r>
              <a:rPr lang="en-US" dirty="0"/>
              <a:t>Page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44490"/>
      </p:ext>
    </p:extLst>
  </p:cSld>
  <p:clrMapOvr>
    <a:masterClrMapping/>
  </p:clrMapOvr>
</p:sld>
</file>

<file path=ppt/theme/theme1.xml><?xml version="1.0" encoding="utf-8"?>
<a:theme xmlns:a="http://schemas.openxmlformats.org/drawingml/2006/main" name="1_Test PP Template">
  <a:themeElements>
    <a:clrScheme name="1_Test PP Template 1">
      <a:dk1>
        <a:srgbClr val="466EA5"/>
      </a:dk1>
      <a:lt1>
        <a:srgbClr val="FFFFFF"/>
      </a:lt1>
      <a:dk2>
        <a:srgbClr val="6390C6"/>
      </a:dk2>
      <a:lt2>
        <a:srgbClr val="FFFFFF"/>
      </a:lt2>
      <a:accent1>
        <a:srgbClr val="466EA5"/>
      </a:accent1>
      <a:accent2>
        <a:srgbClr val="5A90C6"/>
      </a:accent2>
      <a:accent3>
        <a:srgbClr val="FFFFFF"/>
      </a:accent3>
      <a:accent4>
        <a:srgbClr val="3A5D8C"/>
      </a:accent4>
      <a:accent5>
        <a:srgbClr val="B0BACF"/>
      </a:accent5>
      <a:accent6>
        <a:srgbClr val="5182B3"/>
      </a:accent6>
      <a:hlink>
        <a:srgbClr val="6E8F82"/>
      </a:hlink>
      <a:folHlink>
        <a:srgbClr val="6390C6"/>
      </a:folHlink>
    </a:clrScheme>
    <a:fontScheme name="1_Test PP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Test PP Template 1">
        <a:dk1>
          <a:srgbClr val="466EA5"/>
        </a:dk1>
        <a:lt1>
          <a:srgbClr val="FFFFFF"/>
        </a:lt1>
        <a:dk2>
          <a:srgbClr val="6390C6"/>
        </a:dk2>
        <a:lt2>
          <a:srgbClr val="FFFFFF"/>
        </a:lt2>
        <a:accent1>
          <a:srgbClr val="466EA5"/>
        </a:accent1>
        <a:accent2>
          <a:srgbClr val="5A90C6"/>
        </a:accent2>
        <a:accent3>
          <a:srgbClr val="FFFFFF"/>
        </a:accent3>
        <a:accent4>
          <a:srgbClr val="3A5D8C"/>
        </a:accent4>
        <a:accent5>
          <a:srgbClr val="B0BACF"/>
        </a:accent5>
        <a:accent6>
          <a:srgbClr val="5182B3"/>
        </a:accent6>
        <a:hlink>
          <a:srgbClr val="6E8F82"/>
        </a:hlink>
        <a:folHlink>
          <a:srgbClr val="6390C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est PP Template">
  <a:themeElements>
    <a:clrScheme name="4_Test PP Template 1">
      <a:dk1>
        <a:srgbClr val="466EA5"/>
      </a:dk1>
      <a:lt1>
        <a:srgbClr val="FFFFFF"/>
      </a:lt1>
      <a:dk2>
        <a:srgbClr val="6390C6"/>
      </a:dk2>
      <a:lt2>
        <a:srgbClr val="FFFFFF"/>
      </a:lt2>
      <a:accent1>
        <a:srgbClr val="466EA5"/>
      </a:accent1>
      <a:accent2>
        <a:srgbClr val="5A90C6"/>
      </a:accent2>
      <a:accent3>
        <a:srgbClr val="FFFFFF"/>
      </a:accent3>
      <a:accent4>
        <a:srgbClr val="3A5D8C"/>
      </a:accent4>
      <a:accent5>
        <a:srgbClr val="B0BACF"/>
      </a:accent5>
      <a:accent6>
        <a:srgbClr val="5182B3"/>
      </a:accent6>
      <a:hlink>
        <a:srgbClr val="6E8F82"/>
      </a:hlink>
      <a:folHlink>
        <a:srgbClr val="6390C6"/>
      </a:folHlink>
    </a:clrScheme>
    <a:fontScheme name="4_Test PP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Test PP Template 1">
        <a:dk1>
          <a:srgbClr val="466EA5"/>
        </a:dk1>
        <a:lt1>
          <a:srgbClr val="FFFFFF"/>
        </a:lt1>
        <a:dk2>
          <a:srgbClr val="6390C6"/>
        </a:dk2>
        <a:lt2>
          <a:srgbClr val="FFFFFF"/>
        </a:lt2>
        <a:accent1>
          <a:srgbClr val="466EA5"/>
        </a:accent1>
        <a:accent2>
          <a:srgbClr val="5A90C6"/>
        </a:accent2>
        <a:accent3>
          <a:srgbClr val="FFFFFF"/>
        </a:accent3>
        <a:accent4>
          <a:srgbClr val="3A5D8C"/>
        </a:accent4>
        <a:accent5>
          <a:srgbClr val="B0BACF"/>
        </a:accent5>
        <a:accent6>
          <a:srgbClr val="5182B3"/>
        </a:accent6>
        <a:hlink>
          <a:srgbClr val="6E8F82"/>
        </a:hlink>
        <a:folHlink>
          <a:srgbClr val="6390C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est PP Template">
  <a:themeElements>
    <a:clrScheme name="ManpowerGroup Colors">
      <a:dk1>
        <a:srgbClr val="466EA5"/>
      </a:dk1>
      <a:lt1>
        <a:srgbClr val="FFFFFF"/>
      </a:lt1>
      <a:dk2>
        <a:srgbClr val="6390C6"/>
      </a:dk2>
      <a:lt2>
        <a:srgbClr val="FFFFFF"/>
      </a:lt2>
      <a:accent1>
        <a:srgbClr val="466EA5"/>
      </a:accent1>
      <a:accent2>
        <a:srgbClr val="5A90C6"/>
      </a:accent2>
      <a:accent3>
        <a:srgbClr val="6E8F82"/>
      </a:accent3>
      <a:accent4>
        <a:srgbClr val="AB404B"/>
      </a:accent4>
      <a:accent5>
        <a:srgbClr val="C46D24"/>
      </a:accent5>
      <a:accent6>
        <a:srgbClr val="67696F"/>
      </a:accent6>
      <a:hlink>
        <a:srgbClr val="6E8F82"/>
      </a:hlink>
      <a:folHlink>
        <a:srgbClr val="6390C6"/>
      </a:folHlink>
    </a:clrScheme>
    <a:fontScheme name="Experi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marL="88900" indent="-88900" eaLnBrk="0" hangingPunct="0">
          <a:defRPr sz="1600" dirty="0" smtClean="0">
            <a:solidFill>
              <a:schemeClr val="accent1"/>
            </a:solidFill>
          </a:defRPr>
        </a:defPPr>
      </a:lstStyle>
    </a:spDef>
  </a:objectDefaults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35523</TotalTime>
  <Words>332</Words>
  <Application>Microsoft Office PowerPoint</Application>
  <PresentationFormat>‫הצגה על המסך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3</vt:i4>
      </vt:variant>
      <vt:variant>
        <vt:lpstr>כותרות שקופיות</vt:lpstr>
      </vt:variant>
      <vt:variant>
        <vt:i4>12</vt:i4>
      </vt:variant>
    </vt:vector>
  </HeadingPairs>
  <TitlesOfParts>
    <vt:vector size="15" baseType="lpstr">
      <vt:lpstr>1_Test PP Template</vt:lpstr>
      <vt:lpstr>4_Test PP Template</vt:lpstr>
      <vt:lpstr>2_Test PP Template</vt:lpstr>
      <vt:lpstr>מצגת של PowerPoint</vt:lpstr>
      <vt:lpstr>Introduction - Questions</vt:lpstr>
      <vt:lpstr>H/W Questions</vt:lpstr>
      <vt:lpstr>Processes Questions 1</vt:lpstr>
      <vt:lpstr>Processes Questions 2</vt:lpstr>
      <vt:lpstr>Processes Questions 3</vt:lpstr>
      <vt:lpstr>IPC questions </vt:lpstr>
      <vt:lpstr>Deadlock questions</vt:lpstr>
      <vt:lpstr>Memory Management Questions</vt:lpstr>
      <vt:lpstr>IO Questions</vt:lpstr>
      <vt:lpstr>System Call Questions</vt:lpstr>
      <vt:lpstr>File System Questions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HagitPE</dc:creator>
  <cp:lastModifiedBy>izik zur</cp:lastModifiedBy>
  <cp:revision>222</cp:revision>
  <dcterms:created xsi:type="dcterms:W3CDTF">2012-01-31T09:30:50Z</dcterms:created>
  <dcterms:modified xsi:type="dcterms:W3CDTF">2017-05-21T17:20:02Z</dcterms:modified>
</cp:coreProperties>
</file>