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6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21018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C0E6A6-B399-4674-8C98-E6BFCF26034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108490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902166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163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2391983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213602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2905387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3516959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8798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328875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364463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0E6A6-B399-4674-8C98-E6BFCF26034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11385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0E6A6-B399-4674-8C98-E6BFCF260340}"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191143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94227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168132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AC0E6A6-B399-4674-8C98-E6BFCF260340}" type="datetimeFigureOut">
              <a:rPr lang="en-IN" smtClean="0"/>
              <a:t>10-08-2023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180600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C0E6A6-B399-4674-8C98-E6BFCF26034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53A01-0AD7-4482-BD1B-ED8A0720FAFD}" type="slidenum">
              <a:rPr lang="en-IN" smtClean="0"/>
              <a:t>‹#›</a:t>
            </a:fld>
            <a:endParaRPr lang="en-IN"/>
          </a:p>
        </p:txBody>
      </p:sp>
    </p:spTree>
    <p:extLst>
      <p:ext uri="{BB962C8B-B14F-4D97-AF65-F5344CB8AC3E}">
        <p14:creationId xmlns:p14="http://schemas.microsoft.com/office/powerpoint/2010/main" val="29132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C0E6A6-B399-4674-8C98-E6BFCF260340}" type="datetimeFigureOut">
              <a:rPr lang="en-IN" smtClean="0"/>
              <a:t>10-08-2023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553A01-0AD7-4482-BD1B-ED8A0720FAFD}" type="slidenum">
              <a:rPr lang="en-IN" smtClean="0"/>
              <a:t>‹#›</a:t>
            </a:fld>
            <a:endParaRPr lang="en-IN"/>
          </a:p>
        </p:txBody>
      </p:sp>
    </p:spTree>
    <p:extLst>
      <p:ext uri="{BB962C8B-B14F-4D97-AF65-F5344CB8AC3E}">
        <p14:creationId xmlns:p14="http://schemas.microsoft.com/office/powerpoint/2010/main" val="3057232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048" y="260839"/>
            <a:ext cx="8825658" cy="3329581"/>
          </a:xfrm>
        </p:spPr>
        <p:txBody>
          <a:bodyPr>
            <a:normAutofit/>
          </a:bodyPr>
          <a:lstStyle/>
          <a:p>
            <a:r>
              <a:rPr lang="en-US" sz="4400" dirty="0"/>
              <a:t>Credit </a:t>
            </a:r>
            <a:r>
              <a:rPr lang="en-US" sz="4400"/>
              <a:t>score Analysis</a:t>
            </a:r>
            <a:br>
              <a:rPr lang="en-US" sz="4400"/>
            </a:br>
            <a:endParaRPr lang="en-IN" sz="4400" dirty="0"/>
          </a:p>
        </p:txBody>
      </p:sp>
      <p:sp>
        <p:nvSpPr>
          <p:cNvPr id="3" name="Subtitle 2"/>
          <p:cNvSpPr>
            <a:spLocks noGrp="1"/>
          </p:cNvSpPr>
          <p:nvPr>
            <p:ph type="subTitle" idx="1"/>
          </p:nvPr>
        </p:nvSpPr>
        <p:spPr>
          <a:xfrm>
            <a:off x="1963848" y="4798124"/>
            <a:ext cx="8825658" cy="861420"/>
          </a:xfrm>
        </p:spPr>
        <p:txBody>
          <a:bodyPr>
            <a:noAutofit/>
          </a:bodyPr>
          <a:lstStyle/>
          <a:p>
            <a:pPr algn="r"/>
            <a:r>
              <a:rPr lang="en-US" sz="1600" dirty="0"/>
              <a:t>						Isaac Afedia</a:t>
            </a:r>
          </a:p>
          <a:p>
            <a:pPr algn="r"/>
            <a:r>
              <a:rPr lang="en-US" sz="1600" dirty="0"/>
              <a:t>					</a:t>
            </a:r>
          </a:p>
          <a:p>
            <a:pPr algn="r"/>
            <a:r>
              <a:rPr lang="en-US" sz="1600" dirty="0"/>
              <a:t>				 </a:t>
            </a:r>
          </a:p>
          <a:p>
            <a:pPr algn="r"/>
            <a:r>
              <a:rPr lang="en-US" sz="1600" dirty="0"/>
              <a:t>				</a:t>
            </a:r>
            <a:endParaRPr lang="en-IN" sz="1600" dirty="0"/>
          </a:p>
        </p:txBody>
      </p:sp>
    </p:spTree>
    <p:extLst>
      <p:ext uri="{BB962C8B-B14F-4D97-AF65-F5344CB8AC3E}">
        <p14:creationId xmlns:p14="http://schemas.microsoft.com/office/powerpoint/2010/main" val="401991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r>
              <a:rPr lang="en-US" dirty="0"/>
              <a:t>Develop a machine learning model to accurately predict the credit score of customers based on their financial and personal information. The model should be able to handle large amounts of data, account for different credit reporting agency models, and be scalable for use in real-time credit scoring applications. The goal is to improve the accuracy of credit scores.</a:t>
            </a:r>
            <a:endParaRPr lang="en-IN" dirty="0"/>
          </a:p>
        </p:txBody>
      </p:sp>
    </p:spTree>
    <p:extLst>
      <p:ext uri="{BB962C8B-B14F-4D97-AF65-F5344CB8AC3E}">
        <p14:creationId xmlns:p14="http://schemas.microsoft.com/office/powerpoint/2010/main" val="13132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br>
              <a:rPr lang="en-US" dirty="0"/>
            </a:br>
            <a:endParaRPr lang="en-IN" dirty="0"/>
          </a:p>
        </p:txBody>
      </p:sp>
      <p:sp>
        <p:nvSpPr>
          <p:cNvPr id="3" name="Content Placeholder 2"/>
          <p:cNvSpPr>
            <a:spLocks noGrp="1"/>
          </p:cNvSpPr>
          <p:nvPr>
            <p:ph idx="1"/>
          </p:nvPr>
        </p:nvSpPr>
        <p:spPr>
          <a:xfrm>
            <a:off x="838200" y="1359633"/>
            <a:ext cx="10515600" cy="4351338"/>
          </a:xfrm>
        </p:spPr>
        <p:txBody>
          <a:bodyPr>
            <a:normAutofit/>
          </a:bodyPr>
          <a:lstStyle/>
          <a:p>
            <a:r>
              <a:rPr lang="en-US" dirty="0"/>
              <a:t>The Credit Score Classification dataset from </a:t>
            </a:r>
            <a:r>
              <a:rPr lang="en-US" dirty="0" err="1"/>
              <a:t>Kaggle</a:t>
            </a:r>
            <a:r>
              <a:rPr lang="en-US" dirty="0"/>
              <a:t> is a publicly available dataset that contains information on customer credit scores and other relevant attributes. The dataset contains a total of 100,000 records, each with 27 features, including the customer's ID, Name, AGE, Annual income, and Occupation etc.</a:t>
            </a:r>
            <a:endParaRPr lang="en-IN" dirty="0"/>
          </a:p>
          <a:p>
            <a:r>
              <a:rPr lang="en-US" dirty="0"/>
              <a:t>The target variable in this dataset is a binary classification label indicating whether a customer is likely to default on their loan (represented by a label of '1') or not (represented by a label of '0'). The dataset is often used for building predictive models to identify high-risk customers and improve lending decisions.</a:t>
            </a:r>
            <a:endParaRPr lang="en-IN" dirty="0"/>
          </a:p>
          <a:p>
            <a:r>
              <a:rPr lang="en-US" dirty="0"/>
              <a:t>The Credit Score Classification dataset is a valuable resource for data scientists and machine learning practitioners interested in developing models for credit risk assessment, fraud detection, and other financial applications. It provides a real-world example of a common business problem and a means to test and refine machine learning algorithms.</a:t>
            </a:r>
            <a:endParaRPr lang="en-IN" dirty="0"/>
          </a:p>
          <a:p>
            <a:endParaRPr lang="en-IN" dirty="0"/>
          </a:p>
        </p:txBody>
      </p:sp>
    </p:spTree>
    <p:extLst>
      <p:ext uri="{BB962C8B-B14F-4D97-AF65-F5344CB8AC3E}">
        <p14:creationId xmlns:p14="http://schemas.microsoft.com/office/powerpoint/2010/main" val="195113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and Rows</a:t>
            </a:r>
            <a:endParaRPr lang="en-IN" dirty="0"/>
          </a:p>
        </p:txBody>
      </p:sp>
      <p:pic>
        <p:nvPicPr>
          <p:cNvPr id="4" name="Content Placeholder 3"/>
          <p:cNvPicPr>
            <a:picLocks noGrp="1"/>
          </p:cNvPicPr>
          <p:nvPr>
            <p:ph idx="1"/>
          </p:nvPr>
        </p:nvPicPr>
        <p:blipFill>
          <a:blip r:embed="rId2"/>
          <a:stretch>
            <a:fillRect/>
          </a:stretch>
        </p:blipFill>
        <p:spPr>
          <a:xfrm>
            <a:off x="838201" y="1690688"/>
            <a:ext cx="5342792" cy="3514358"/>
          </a:xfrm>
          <a:prstGeom prst="rect">
            <a:avLst/>
          </a:prstGeom>
        </p:spPr>
      </p:pic>
      <p:pic>
        <p:nvPicPr>
          <p:cNvPr id="5" name="Picture 4"/>
          <p:cNvPicPr>
            <a:picLocks noChangeAspect="1"/>
          </p:cNvPicPr>
          <p:nvPr/>
        </p:nvPicPr>
        <p:blipFill>
          <a:blip r:embed="rId3"/>
          <a:stretch>
            <a:fillRect/>
          </a:stretch>
        </p:blipFill>
        <p:spPr>
          <a:xfrm>
            <a:off x="6373083" y="1717064"/>
            <a:ext cx="5555577" cy="3514358"/>
          </a:xfrm>
          <a:prstGeom prst="rect">
            <a:avLst/>
          </a:prstGeom>
        </p:spPr>
      </p:pic>
    </p:spTree>
    <p:extLst>
      <p:ext uri="{BB962C8B-B14F-4D97-AF65-F5344CB8AC3E}">
        <p14:creationId xmlns:p14="http://schemas.microsoft.com/office/powerpoint/2010/main" val="102953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 in dataset </a:t>
            </a:r>
            <a:endParaRPr lang="en-IN" dirty="0"/>
          </a:p>
        </p:txBody>
      </p:sp>
      <p:pic>
        <p:nvPicPr>
          <p:cNvPr id="4" name="Content Placeholder 3"/>
          <p:cNvPicPr>
            <a:picLocks noGrp="1" noChangeAspect="1"/>
          </p:cNvPicPr>
          <p:nvPr>
            <p:ph idx="1"/>
          </p:nvPr>
        </p:nvPicPr>
        <p:blipFill>
          <a:blip r:embed="rId2"/>
          <a:stretch>
            <a:fillRect/>
          </a:stretch>
        </p:blipFill>
        <p:spPr>
          <a:xfrm>
            <a:off x="280729" y="1853248"/>
            <a:ext cx="6067318" cy="4349795"/>
          </a:xfrm>
          <a:prstGeom prst="rect">
            <a:avLst/>
          </a:prstGeom>
        </p:spPr>
      </p:pic>
      <p:pic>
        <p:nvPicPr>
          <p:cNvPr id="5" name="Picture 4"/>
          <p:cNvPicPr>
            <a:picLocks noChangeAspect="1"/>
          </p:cNvPicPr>
          <p:nvPr/>
        </p:nvPicPr>
        <p:blipFill>
          <a:blip r:embed="rId3"/>
          <a:stretch>
            <a:fillRect/>
          </a:stretch>
        </p:blipFill>
        <p:spPr>
          <a:xfrm>
            <a:off x="6646984" y="1853248"/>
            <a:ext cx="5227938" cy="4294415"/>
          </a:xfrm>
          <a:prstGeom prst="rect">
            <a:avLst/>
          </a:prstGeom>
        </p:spPr>
      </p:pic>
      <p:sp>
        <p:nvSpPr>
          <p:cNvPr id="6" name="TextBox 5"/>
          <p:cNvSpPr txBox="1"/>
          <p:nvPr/>
        </p:nvSpPr>
        <p:spPr>
          <a:xfrm>
            <a:off x="2576146" y="1370069"/>
            <a:ext cx="2154115" cy="369332"/>
          </a:xfrm>
          <a:prstGeom prst="rect">
            <a:avLst/>
          </a:prstGeom>
          <a:noFill/>
        </p:spPr>
        <p:txBody>
          <a:bodyPr wrap="square" rtlCol="0">
            <a:spAutoFit/>
          </a:bodyPr>
          <a:lstStyle/>
          <a:p>
            <a:r>
              <a:rPr lang="en-US" dirty="0"/>
              <a:t>Before Cleaning</a:t>
            </a:r>
            <a:endParaRPr lang="en-IN" dirty="0"/>
          </a:p>
        </p:txBody>
      </p:sp>
      <p:sp>
        <p:nvSpPr>
          <p:cNvPr id="7" name="TextBox 6"/>
          <p:cNvSpPr txBox="1"/>
          <p:nvPr/>
        </p:nvSpPr>
        <p:spPr>
          <a:xfrm>
            <a:off x="8493368" y="1370069"/>
            <a:ext cx="2004646" cy="369332"/>
          </a:xfrm>
          <a:prstGeom prst="rect">
            <a:avLst/>
          </a:prstGeom>
          <a:noFill/>
        </p:spPr>
        <p:txBody>
          <a:bodyPr wrap="square" rtlCol="0">
            <a:spAutoFit/>
          </a:bodyPr>
          <a:lstStyle/>
          <a:p>
            <a:r>
              <a:rPr lang="en-US" dirty="0"/>
              <a:t>After Cleaning</a:t>
            </a:r>
            <a:endParaRPr lang="en-IN" dirty="0"/>
          </a:p>
        </p:txBody>
      </p:sp>
    </p:spTree>
    <p:extLst>
      <p:ext uri="{BB962C8B-B14F-4D97-AF65-F5344CB8AC3E}">
        <p14:creationId xmlns:p14="http://schemas.microsoft.com/office/powerpoint/2010/main" val="193789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Datasets using different techniques</a:t>
            </a:r>
            <a:endParaRPr lang="en-IN" dirty="0"/>
          </a:p>
        </p:txBody>
      </p:sp>
      <p:pic>
        <p:nvPicPr>
          <p:cNvPr id="4" name="Content Placeholder 3"/>
          <p:cNvPicPr>
            <a:picLocks noGrp="1" noChangeAspect="1"/>
          </p:cNvPicPr>
          <p:nvPr>
            <p:ph idx="1"/>
          </p:nvPr>
        </p:nvPicPr>
        <p:blipFill>
          <a:blip r:embed="rId2"/>
          <a:stretch>
            <a:fillRect/>
          </a:stretch>
        </p:blipFill>
        <p:spPr>
          <a:xfrm>
            <a:off x="264129" y="1690688"/>
            <a:ext cx="4381624" cy="1646063"/>
          </a:xfrm>
          <a:prstGeom prst="rect">
            <a:avLst/>
          </a:prstGeom>
        </p:spPr>
      </p:pic>
      <p:pic>
        <p:nvPicPr>
          <p:cNvPr id="5" name="Picture 4"/>
          <p:cNvPicPr>
            <a:picLocks noChangeAspect="1"/>
          </p:cNvPicPr>
          <p:nvPr/>
        </p:nvPicPr>
        <p:blipFill>
          <a:blip r:embed="rId3"/>
          <a:stretch>
            <a:fillRect/>
          </a:stretch>
        </p:blipFill>
        <p:spPr>
          <a:xfrm>
            <a:off x="264129" y="3336751"/>
            <a:ext cx="4381623" cy="1691787"/>
          </a:xfrm>
          <a:prstGeom prst="rect">
            <a:avLst/>
          </a:prstGeom>
        </p:spPr>
      </p:pic>
      <p:pic>
        <p:nvPicPr>
          <p:cNvPr id="6" name="Picture 5"/>
          <p:cNvPicPr>
            <a:picLocks noChangeAspect="1"/>
          </p:cNvPicPr>
          <p:nvPr/>
        </p:nvPicPr>
        <p:blipFill>
          <a:blip r:embed="rId4"/>
          <a:stretch>
            <a:fillRect/>
          </a:stretch>
        </p:blipFill>
        <p:spPr>
          <a:xfrm>
            <a:off x="248631" y="4872041"/>
            <a:ext cx="4397121" cy="1615580"/>
          </a:xfrm>
          <a:prstGeom prst="rect">
            <a:avLst/>
          </a:prstGeom>
        </p:spPr>
      </p:pic>
      <p:pic>
        <p:nvPicPr>
          <p:cNvPr id="8" name="Picture 7"/>
          <p:cNvPicPr>
            <a:picLocks noChangeAspect="1"/>
          </p:cNvPicPr>
          <p:nvPr/>
        </p:nvPicPr>
        <p:blipFill>
          <a:blip r:embed="rId5"/>
          <a:stretch>
            <a:fillRect/>
          </a:stretch>
        </p:blipFill>
        <p:spPr>
          <a:xfrm>
            <a:off x="4877005" y="1827587"/>
            <a:ext cx="4017414" cy="1524133"/>
          </a:xfrm>
          <a:prstGeom prst="rect">
            <a:avLst/>
          </a:prstGeom>
        </p:spPr>
      </p:pic>
      <p:pic>
        <p:nvPicPr>
          <p:cNvPr id="9" name="Picture 8"/>
          <p:cNvPicPr>
            <a:picLocks noChangeAspect="1"/>
          </p:cNvPicPr>
          <p:nvPr/>
        </p:nvPicPr>
        <p:blipFill>
          <a:blip r:embed="rId6"/>
          <a:stretch>
            <a:fillRect/>
          </a:stretch>
        </p:blipFill>
        <p:spPr>
          <a:xfrm>
            <a:off x="4877003" y="3336751"/>
            <a:ext cx="4017415" cy="1432684"/>
          </a:xfrm>
          <a:prstGeom prst="rect">
            <a:avLst/>
          </a:prstGeom>
        </p:spPr>
      </p:pic>
      <p:pic>
        <p:nvPicPr>
          <p:cNvPr id="10" name="Picture 9"/>
          <p:cNvPicPr>
            <a:picLocks noChangeAspect="1"/>
          </p:cNvPicPr>
          <p:nvPr/>
        </p:nvPicPr>
        <p:blipFill>
          <a:blip r:embed="rId7"/>
          <a:stretch>
            <a:fillRect/>
          </a:stretch>
        </p:blipFill>
        <p:spPr>
          <a:xfrm>
            <a:off x="4877005" y="4769435"/>
            <a:ext cx="4017414" cy="1931164"/>
          </a:xfrm>
          <a:prstGeom prst="rect">
            <a:avLst/>
          </a:prstGeom>
        </p:spPr>
      </p:pic>
      <p:pic>
        <p:nvPicPr>
          <p:cNvPr id="11" name="Picture 10"/>
          <p:cNvPicPr>
            <a:picLocks noChangeAspect="1"/>
          </p:cNvPicPr>
          <p:nvPr/>
        </p:nvPicPr>
        <p:blipFill>
          <a:blip r:embed="rId8"/>
          <a:stretch>
            <a:fillRect/>
          </a:stretch>
        </p:blipFill>
        <p:spPr>
          <a:xfrm>
            <a:off x="8894419" y="1827588"/>
            <a:ext cx="3376989" cy="1527840"/>
          </a:xfrm>
          <a:prstGeom prst="rect">
            <a:avLst/>
          </a:prstGeom>
        </p:spPr>
      </p:pic>
      <p:sp>
        <p:nvSpPr>
          <p:cNvPr id="12" name="TextBox 11"/>
          <p:cNvSpPr txBox="1"/>
          <p:nvPr/>
        </p:nvSpPr>
        <p:spPr>
          <a:xfrm>
            <a:off x="5731029" y="1513369"/>
            <a:ext cx="3228332" cy="369332"/>
          </a:xfrm>
          <a:prstGeom prst="rect">
            <a:avLst/>
          </a:prstGeom>
          <a:noFill/>
        </p:spPr>
        <p:txBody>
          <a:bodyPr wrap="square" rtlCol="0">
            <a:spAutoFit/>
          </a:bodyPr>
          <a:lstStyle/>
          <a:p>
            <a:r>
              <a:rPr lang="en-US" dirty="0"/>
              <a:t>Logistic Regression</a:t>
            </a:r>
            <a:endParaRPr lang="en-IN" dirty="0"/>
          </a:p>
        </p:txBody>
      </p:sp>
      <p:sp>
        <p:nvSpPr>
          <p:cNvPr id="13" name="TextBox 12"/>
          <p:cNvSpPr txBox="1"/>
          <p:nvPr/>
        </p:nvSpPr>
        <p:spPr>
          <a:xfrm>
            <a:off x="9870831" y="1476932"/>
            <a:ext cx="2321169" cy="369332"/>
          </a:xfrm>
          <a:prstGeom prst="rect">
            <a:avLst/>
          </a:prstGeom>
          <a:noFill/>
        </p:spPr>
        <p:txBody>
          <a:bodyPr wrap="square" rtlCol="0">
            <a:spAutoFit/>
          </a:bodyPr>
          <a:lstStyle/>
          <a:p>
            <a:r>
              <a:rPr lang="en-US" dirty="0"/>
              <a:t>PCA Model</a:t>
            </a:r>
            <a:endParaRPr lang="en-IN" dirty="0"/>
          </a:p>
        </p:txBody>
      </p:sp>
      <p:sp>
        <p:nvSpPr>
          <p:cNvPr id="14" name="TextBox 13"/>
          <p:cNvSpPr txBox="1"/>
          <p:nvPr/>
        </p:nvSpPr>
        <p:spPr>
          <a:xfrm>
            <a:off x="9355015" y="3640015"/>
            <a:ext cx="2532185" cy="369332"/>
          </a:xfrm>
          <a:prstGeom prst="rect">
            <a:avLst/>
          </a:prstGeom>
          <a:noFill/>
        </p:spPr>
        <p:txBody>
          <a:bodyPr wrap="square" rtlCol="0">
            <a:spAutoFit/>
          </a:bodyPr>
          <a:lstStyle/>
          <a:p>
            <a:r>
              <a:rPr lang="en-US" dirty="0"/>
              <a:t>KNN Model</a:t>
            </a:r>
            <a:endParaRPr lang="en-IN" dirty="0"/>
          </a:p>
        </p:txBody>
      </p:sp>
      <p:sp>
        <p:nvSpPr>
          <p:cNvPr id="15" name="TextBox 14"/>
          <p:cNvSpPr txBox="1"/>
          <p:nvPr/>
        </p:nvSpPr>
        <p:spPr>
          <a:xfrm>
            <a:off x="9152793" y="5679831"/>
            <a:ext cx="2963008" cy="369332"/>
          </a:xfrm>
          <a:prstGeom prst="rect">
            <a:avLst/>
          </a:prstGeom>
          <a:noFill/>
        </p:spPr>
        <p:txBody>
          <a:bodyPr wrap="square" rtlCol="0">
            <a:spAutoFit/>
          </a:bodyPr>
          <a:lstStyle/>
          <a:p>
            <a:r>
              <a:rPr lang="en-US" dirty="0"/>
              <a:t>Centroids using K Means</a:t>
            </a:r>
            <a:endParaRPr lang="en-IN" dirty="0"/>
          </a:p>
        </p:txBody>
      </p:sp>
    </p:spTree>
    <p:extLst>
      <p:ext uri="{BB962C8B-B14F-4D97-AF65-F5344CB8AC3E}">
        <p14:creationId xmlns:p14="http://schemas.microsoft.com/office/powerpoint/2010/main" val="240918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5" name="Content Placeholder 4"/>
          <p:cNvSpPr>
            <a:spLocks noGrp="1"/>
          </p:cNvSpPr>
          <p:nvPr>
            <p:ph idx="1"/>
          </p:nvPr>
        </p:nvSpPr>
        <p:spPr/>
        <p:txBody>
          <a:bodyPr/>
          <a:lstStyle/>
          <a:p>
            <a:pPr marL="0" lvl="0" indent="0" defTabSz="914400" eaLnBrk="0" fontAlgn="base" hangingPunct="0">
              <a:spcBef>
                <a:spcPct val="0"/>
              </a:spcBef>
              <a:spcAft>
                <a:spcPct val="0"/>
              </a:spcAft>
              <a:buClrTx/>
              <a:buSzTx/>
              <a:buFontTx/>
              <a:buChar char="•"/>
            </a:pPr>
            <a:r>
              <a:rPr lang="en-US" altLang="en-US" dirty="0">
                <a:latin typeface="Calibri" panose="020F0502020204030204" pitchFamily="34" charset="0"/>
                <a:ea typeface="Times New Roman" panose="02020603050405020304" pitchFamily="18" charset="0"/>
                <a:cs typeface="Calibri" panose="020F0502020204030204" pitchFamily="34" charset="0"/>
              </a:rPr>
              <a:t>While Performing the Logistic Regression we obtained the Accuracy of the model to be </a:t>
            </a:r>
            <a:r>
              <a:rPr lang="en-US" altLang="en-US" b="1" dirty="0">
                <a:latin typeface="Calibri" panose="020F0502020204030204" pitchFamily="34" charset="0"/>
                <a:ea typeface="Times New Roman" panose="02020603050405020304" pitchFamily="18" charset="0"/>
                <a:cs typeface="Calibri" panose="020F0502020204030204" pitchFamily="34" charset="0"/>
              </a:rPr>
              <a:t>0.6349801930480389</a:t>
            </a:r>
            <a:r>
              <a:rPr lang="en-US" altLang="en-US" dirty="0">
                <a:latin typeface="Calibri" panose="020F0502020204030204" pitchFamily="34" charset="0"/>
                <a:ea typeface="Times New Roman" panose="02020603050405020304" pitchFamily="18" charset="0"/>
                <a:cs typeface="Calibri" panose="020F0502020204030204" pitchFamily="34" charset="0"/>
              </a:rPr>
              <a:t> to be precise.</a:t>
            </a:r>
          </a:p>
          <a:p>
            <a:pPr marL="0" lvl="0" indent="0" defTabSz="914400" eaLnBrk="0" fontAlgn="base" hangingPunct="0">
              <a:spcBef>
                <a:spcPct val="0"/>
              </a:spcBef>
              <a:spcAft>
                <a:spcPct val="0"/>
              </a:spcAft>
              <a:buClrTx/>
              <a:buSzTx/>
              <a:buFontTx/>
              <a:buChar char="•"/>
            </a:pPr>
            <a:r>
              <a:rPr lang="en-US" altLang="en-US" dirty="0">
                <a:latin typeface="Calibri" panose="020F0502020204030204" pitchFamily="34" charset="0"/>
                <a:ea typeface="Times New Roman" panose="02020603050405020304" pitchFamily="18" charset="0"/>
                <a:cs typeface="Calibri" panose="020F0502020204030204" pitchFamily="34" charset="0"/>
              </a:rPr>
              <a:t>While Performing the KNN with n value as 2, we obtained the Accuracy of the model to </a:t>
            </a:r>
            <a:r>
              <a:rPr lang="en-US" altLang="en-US" b="1" dirty="0">
                <a:latin typeface="Calibri" panose="020F0502020204030204" pitchFamily="34" charset="0"/>
                <a:ea typeface="Times New Roman" panose="02020603050405020304" pitchFamily="18" charset="0"/>
                <a:cs typeface="Calibri" panose="020F0502020204030204" pitchFamily="34" charset="0"/>
              </a:rPr>
              <a:t>0.7759626257215974</a:t>
            </a:r>
            <a:r>
              <a:rPr lang="en-US" altLang="en-US" dirty="0">
                <a:latin typeface="Calibri" panose="020F0502020204030204" pitchFamily="34" charset="0"/>
                <a:ea typeface="Times New Roman" panose="02020603050405020304" pitchFamily="18" charset="0"/>
                <a:cs typeface="Calibri" panose="020F0502020204030204" pitchFamily="34" charset="0"/>
              </a:rPr>
              <a:t> to be precise.</a:t>
            </a:r>
          </a:p>
          <a:p>
            <a:pPr marL="0" lvl="0" indent="0" defTabSz="914400" eaLnBrk="0" fontAlgn="base" hangingPunct="0">
              <a:spcBef>
                <a:spcPct val="0"/>
              </a:spcBef>
              <a:spcAft>
                <a:spcPct val="0"/>
              </a:spcAft>
              <a:buClrTx/>
              <a:buSzTx/>
              <a:buFontTx/>
              <a:buChar char="•"/>
            </a:pPr>
            <a:r>
              <a:rPr lang="en-US" altLang="en-US" dirty="0">
                <a:latin typeface="Calibri" panose="020F0502020204030204" pitchFamily="34" charset="0"/>
                <a:ea typeface="Times New Roman" panose="02020603050405020304" pitchFamily="18" charset="0"/>
                <a:cs typeface="Calibri" panose="020F0502020204030204" pitchFamily="34" charset="0"/>
              </a:rPr>
              <a:t>We can say that accuracy is increased to </a:t>
            </a:r>
            <a:r>
              <a:rPr lang="en-US" altLang="en-US" b="1" dirty="0">
                <a:latin typeface="Calibri" panose="020F0502020204030204" pitchFamily="34" charset="0"/>
                <a:ea typeface="Times New Roman" panose="02020603050405020304" pitchFamily="18" charset="0"/>
                <a:cs typeface="Calibri" panose="020F0502020204030204" pitchFamily="34" charset="0"/>
              </a:rPr>
              <a:t>0.7046360768910314</a:t>
            </a:r>
            <a:r>
              <a:rPr lang="en-US" altLang="en-US" dirty="0">
                <a:latin typeface="Calibri" panose="020F0502020204030204" pitchFamily="34" charset="0"/>
                <a:ea typeface="Times New Roman" panose="02020603050405020304" pitchFamily="18" charset="0"/>
                <a:cs typeface="Calibri" panose="020F0502020204030204" pitchFamily="34" charset="0"/>
              </a:rPr>
              <a:t> by doing the PCA reduction</a:t>
            </a:r>
            <a:r>
              <a:rPr lang="en-US" altLang="en-US" sz="1000" dirty="0"/>
              <a:t> .</a:t>
            </a:r>
          </a:p>
          <a:p>
            <a:pPr marL="0" lvl="0" indent="0" defTabSz="914400" eaLnBrk="0" fontAlgn="base" hangingPunct="0">
              <a:spcBef>
                <a:spcPct val="0"/>
              </a:spcBef>
              <a:spcAft>
                <a:spcPct val="0"/>
              </a:spcAft>
              <a:buClrTx/>
              <a:buSzTx/>
              <a:buFontTx/>
              <a:buChar char="•"/>
            </a:pPr>
            <a:endParaRPr lang="en-US" altLang="en-US" sz="1000" dirty="0">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b="1" dirty="0">
                <a:latin typeface="Calibri" panose="020F0502020204030204" pitchFamily="34" charset="0"/>
                <a:ea typeface="Times New Roman" panose="02020603050405020304" pitchFamily="18" charset="0"/>
                <a:cs typeface="Calibri" panose="020F0502020204030204" pitchFamily="34" charset="0"/>
              </a:rPr>
              <a:t>Therefore , We can say out of all KNN with n=2 , Gives us the best accuracy rate.</a:t>
            </a:r>
          </a:p>
        </p:txBody>
      </p:sp>
    </p:spTree>
    <p:extLst>
      <p:ext uri="{BB962C8B-B14F-4D97-AF65-F5344CB8AC3E}">
        <p14:creationId xmlns:p14="http://schemas.microsoft.com/office/powerpoint/2010/main" val="146392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369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Credit score Analysis </vt:lpstr>
      <vt:lpstr>Problem Statement:</vt:lpstr>
      <vt:lpstr>Dataset Description: </vt:lpstr>
      <vt:lpstr>Features and Rows</vt:lpstr>
      <vt:lpstr>Missing Values in dataset </vt:lpstr>
      <vt:lpstr>Results of Datasets using different techniques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Isaac Ezimigbai Afedia</dc:creator>
  <cp:lastModifiedBy>isaac Afedia</cp:lastModifiedBy>
  <cp:revision>42</cp:revision>
  <dcterms:created xsi:type="dcterms:W3CDTF">2023-03-30T17:20:10Z</dcterms:created>
  <dcterms:modified xsi:type="dcterms:W3CDTF">2023-08-10T17:58:27Z</dcterms:modified>
</cp:coreProperties>
</file>