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CD474-C8E5-4635-8FEF-55055FF724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9EB2E-A94A-40BE-88BB-AE9F5F466EFA}">
      <dgm:prSet/>
      <dgm:spPr/>
      <dgm:t>
        <a:bodyPr/>
        <a:lstStyle/>
        <a:p>
          <a:r>
            <a:rPr lang="en-US" b="1"/>
            <a:t>Project Objectives:</a:t>
          </a:r>
          <a:endParaRPr lang="en-US"/>
        </a:p>
      </dgm:t>
    </dgm:pt>
    <dgm:pt modelId="{A7BCB8C6-F7E5-4981-8F5E-97EE754EACC8}" type="parTrans" cxnId="{F69D4BE5-E7AB-47FC-AB4B-4BBB880ED62C}">
      <dgm:prSet/>
      <dgm:spPr/>
      <dgm:t>
        <a:bodyPr/>
        <a:lstStyle/>
        <a:p>
          <a:endParaRPr lang="en-US"/>
        </a:p>
      </dgm:t>
    </dgm:pt>
    <dgm:pt modelId="{8932BD22-051F-4D72-8CE3-3A4E88B5A21C}" type="sibTrans" cxnId="{F69D4BE5-E7AB-47FC-AB4B-4BBB880ED62C}">
      <dgm:prSet/>
      <dgm:spPr/>
      <dgm:t>
        <a:bodyPr/>
        <a:lstStyle/>
        <a:p>
          <a:endParaRPr lang="en-US"/>
        </a:p>
      </dgm:t>
    </dgm:pt>
    <dgm:pt modelId="{7DD82CE3-8261-4677-93CD-0FBD23E9FDC9}">
      <dgm:prSet/>
      <dgm:spPr/>
      <dgm:t>
        <a:bodyPr/>
        <a:lstStyle/>
        <a:p>
          <a:r>
            <a:rPr lang="en-US" b="1"/>
            <a:t>Our primary objectives include:</a:t>
          </a:r>
          <a:endParaRPr lang="en-US"/>
        </a:p>
      </dgm:t>
    </dgm:pt>
    <dgm:pt modelId="{63382B3C-51C1-47A9-84BC-0C08013F68CA}" type="parTrans" cxnId="{FF01D541-CE20-46D4-B4BD-B6A1B1F28A16}">
      <dgm:prSet/>
      <dgm:spPr/>
      <dgm:t>
        <a:bodyPr/>
        <a:lstStyle/>
        <a:p>
          <a:endParaRPr lang="en-US"/>
        </a:p>
      </dgm:t>
    </dgm:pt>
    <dgm:pt modelId="{FD450944-2093-480A-BFBB-67FF8FC12295}" type="sibTrans" cxnId="{FF01D541-CE20-46D4-B4BD-B6A1B1F28A16}">
      <dgm:prSet/>
      <dgm:spPr/>
      <dgm:t>
        <a:bodyPr/>
        <a:lstStyle/>
        <a:p>
          <a:endParaRPr lang="en-US"/>
        </a:p>
      </dgm:t>
    </dgm:pt>
    <dgm:pt modelId="{D8BE6142-668F-44C2-97AE-5FD28A7D5FAB}">
      <dgm:prSet/>
      <dgm:spPr/>
      <dgm:t>
        <a:bodyPr/>
        <a:lstStyle/>
        <a:p>
          <a:r>
            <a:rPr lang="en-US" b="1"/>
            <a:t>Uncovering trends, patterns, and correlations in sales data.</a:t>
          </a:r>
          <a:endParaRPr lang="en-US"/>
        </a:p>
      </dgm:t>
    </dgm:pt>
    <dgm:pt modelId="{2568B324-35EC-47C3-B619-4428E7118A0B}" type="parTrans" cxnId="{B350D34B-A52B-4259-981D-A4C7AA86BAF7}">
      <dgm:prSet/>
      <dgm:spPr/>
      <dgm:t>
        <a:bodyPr/>
        <a:lstStyle/>
        <a:p>
          <a:endParaRPr lang="en-US"/>
        </a:p>
      </dgm:t>
    </dgm:pt>
    <dgm:pt modelId="{45776CCC-EAF6-42D1-AF2C-205D74BF5C9C}" type="sibTrans" cxnId="{B350D34B-A52B-4259-981D-A4C7AA86BAF7}">
      <dgm:prSet/>
      <dgm:spPr/>
      <dgm:t>
        <a:bodyPr/>
        <a:lstStyle/>
        <a:p>
          <a:endParaRPr lang="en-US"/>
        </a:p>
      </dgm:t>
    </dgm:pt>
    <dgm:pt modelId="{A5DCC96C-B137-43D3-9921-F205D6A650B1}">
      <dgm:prSet/>
      <dgm:spPr/>
      <dgm:t>
        <a:bodyPr/>
        <a:lstStyle/>
        <a:p>
          <a:r>
            <a:rPr lang="en-US" b="1"/>
            <a:t>Visualizing data using Tableau to provide clear and actionable insights.</a:t>
          </a:r>
          <a:endParaRPr lang="en-US"/>
        </a:p>
      </dgm:t>
    </dgm:pt>
    <dgm:pt modelId="{51AE0B98-535C-4373-91E5-0F547CFA8328}" type="parTrans" cxnId="{C1B94DAA-7FBB-40FE-A327-4BBDCD9756A2}">
      <dgm:prSet/>
      <dgm:spPr/>
      <dgm:t>
        <a:bodyPr/>
        <a:lstStyle/>
        <a:p>
          <a:endParaRPr lang="en-US"/>
        </a:p>
      </dgm:t>
    </dgm:pt>
    <dgm:pt modelId="{7BE5AEFC-6BA1-4191-A69A-5DD5BEFA979F}" type="sibTrans" cxnId="{C1B94DAA-7FBB-40FE-A327-4BBDCD9756A2}">
      <dgm:prSet/>
      <dgm:spPr/>
      <dgm:t>
        <a:bodyPr/>
        <a:lstStyle/>
        <a:p>
          <a:endParaRPr lang="en-US"/>
        </a:p>
      </dgm:t>
    </dgm:pt>
    <dgm:pt modelId="{F1E1A537-19FD-4EFC-9A84-007D7E83EA4C}">
      <dgm:prSet/>
      <dgm:spPr/>
      <dgm:t>
        <a:bodyPr/>
        <a:lstStyle/>
        <a:p>
          <a:r>
            <a:rPr lang="en-US" b="1"/>
            <a:t>Identifying opportunities for optimizing sales strategies and improving customer experiences.</a:t>
          </a:r>
          <a:endParaRPr lang="en-US"/>
        </a:p>
      </dgm:t>
    </dgm:pt>
    <dgm:pt modelId="{3A8FAC89-8779-4B3F-868F-0373F7C5E40A}" type="parTrans" cxnId="{3F192550-FC58-4EE1-BFB7-C328DFE1DEDC}">
      <dgm:prSet/>
      <dgm:spPr/>
      <dgm:t>
        <a:bodyPr/>
        <a:lstStyle/>
        <a:p>
          <a:endParaRPr lang="en-US"/>
        </a:p>
      </dgm:t>
    </dgm:pt>
    <dgm:pt modelId="{41FB3FBB-606A-4E1F-B311-3F9CBF65F1AF}" type="sibTrans" cxnId="{3F192550-FC58-4EE1-BFB7-C328DFE1DEDC}">
      <dgm:prSet/>
      <dgm:spPr/>
      <dgm:t>
        <a:bodyPr/>
        <a:lstStyle/>
        <a:p>
          <a:endParaRPr lang="en-US"/>
        </a:p>
      </dgm:t>
    </dgm:pt>
    <dgm:pt modelId="{78306DFC-A2BD-4B00-8FD2-DF9A3B79CEFC}">
      <dgm:prSet/>
      <dgm:spPr/>
      <dgm:t>
        <a:bodyPr/>
        <a:lstStyle/>
        <a:p>
          <a:r>
            <a:rPr lang="en-US" b="1"/>
            <a:t>Dataset Source and Key Features:</a:t>
          </a:r>
          <a:endParaRPr lang="en-US"/>
        </a:p>
      </dgm:t>
    </dgm:pt>
    <dgm:pt modelId="{74995833-5925-4020-9BDF-3FEBA1D386FE}" type="parTrans" cxnId="{849C1696-4E1A-4847-AE3F-C6BD72635081}">
      <dgm:prSet/>
      <dgm:spPr/>
      <dgm:t>
        <a:bodyPr/>
        <a:lstStyle/>
        <a:p>
          <a:endParaRPr lang="en-US"/>
        </a:p>
      </dgm:t>
    </dgm:pt>
    <dgm:pt modelId="{4567B295-807C-4FA1-B6BD-CD719CFAEF44}" type="sibTrans" cxnId="{849C1696-4E1A-4847-AE3F-C6BD72635081}">
      <dgm:prSet/>
      <dgm:spPr/>
      <dgm:t>
        <a:bodyPr/>
        <a:lstStyle/>
        <a:p>
          <a:endParaRPr lang="en-US"/>
        </a:p>
      </dgm:t>
    </dgm:pt>
    <dgm:pt modelId="{733D12CE-478A-4CFE-A167-72B2CBAC6187}">
      <dgm:prSet/>
      <dgm:spPr/>
      <dgm:t>
        <a:bodyPr/>
        <a:lstStyle/>
        <a:p>
          <a:r>
            <a:rPr lang="en-US" b="1" dirty="0"/>
            <a:t>The dataset we'll be working with has been provided by the sales teams</a:t>
          </a:r>
          <a:endParaRPr lang="en-US" dirty="0"/>
        </a:p>
      </dgm:t>
    </dgm:pt>
    <dgm:pt modelId="{986F7A67-248A-4AA7-A627-EC17A69ECE2D}" type="parTrans" cxnId="{547FBD5C-D595-4CC8-BF3E-427D587D9F6F}">
      <dgm:prSet/>
      <dgm:spPr/>
      <dgm:t>
        <a:bodyPr/>
        <a:lstStyle/>
        <a:p>
          <a:endParaRPr lang="en-US"/>
        </a:p>
      </dgm:t>
    </dgm:pt>
    <dgm:pt modelId="{DD027885-3A63-4067-8181-C39F43977A2F}" type="sibTrans" cxnId="{547FBD5C-D595-4CC8-BF3E-427D587D9F6F}">
      <dgm:prSet/>
      <dgm:spPr/>
      <dgm:t>
        <a:bodyPr/>
        <a:lstStyle/>
        <a:p>
          <a:endParaRPr lang="en-US"/>
        </a:p>
      </dgm:t>
    </dgm:pt>
    <dgm:pt modelId="{30F335BD-3EEA-4CC3-895B-8A76056FF419}">
      <dgm:prSet/>
      <dgm:spPr/>
      <dgm:t>
        <a:bodyPr/>
        <a:lstStyle/>
        <a:p>
          <a:r>
            <a:rPr lang="en-US" b="1"/>
            <a:t>Key features of the dataset are:</a:t>
          </a:r>
          <a:endParaRPr lang="en-US"/>
        </a:p>
      </dgm:t>
    </dgm:pt>
    <dgm:pt modelId="{31CA63C3-D207-4B88-88CE-FA3945F47996}" type="parTrans" cxnId="{DC9F335A-4A66-4D1F-82DB-0FCA3680E73B}">
      <dgm:prSet/>
      <dgm:spPr/>
      <dgm:t>
        <a:bodyPr/>
        <a:lstStyle/>
        <a:p>
          <a:endParaRPr lang="en-US"/>
        </a:p>
      </dgm:t>
    </dgm:pt>
    <dgm:pt modelId="{03F6EBB1-7C3F-40CD-8F99-ED2782E61F66}" type="sibTrans" cxnId="{DC9F335A-4A66-4D1F-82DB-0FCA3680E73B}">
      <dgm:prSet/>
      <dgm:spPr/>
      <dgm:t>
        <a:bodyPr/>
        <a:lstStyle/>
        <a:p>
          <a:endParaRPr lang="en-US"/>
        </a:p>
      </dgm:t>
    </dgm:pt>
    <dgm:pt modelId="{A05FE2FE-E3F8-4464-BFB1-69847003BD98}">
      <dgm:prSet/>
      <dgm:spPr/>
      <dgm:t>
        <a:bodyPr/>
        <a:lstStyle/>
        <a:p>
          <a:r>
            <a:rPr lang="en-US" b="1"/>
            <a:t>It encompasses a wide range of sales transactions.</a:t>
          </a:r>
          <a:endParaRPr lang="en-US"/>
        </a:p>
      </dgm:t>
    </dgm:pt>
    <dgm:pt modelId="{58A8D6AC-0100-4C58-BC48-DD6A6093D8F6}" type="parTrans" cxnId="{84594691-7FC8-4F66-B4D1-01F0F05B81D2}">
      <dgm:prSet/>
      <dgm:spPr/>
      <dgm:t>
        <a:bodyPr/>
        <a:lstStyle/>
        <a:p>
          <a:endParaRPr lang="en-US"/>
        </a:p>
      </dgm:t>
    </dgm:pt>
    <dgm:pt modelId="{779B593F-D072-4AD5-B945-849CEEB925CB}" type="sibTrans" cxnId="{84594691-7FC8-4F66-B4D1-01F0F05B81D2}">
      <dgm:prSet/>
      <dgm:spPr/>
      <dgm:t>
        <a:bodyPr/>
        <a:lstStyle/>
        <a:p>
          <a:endParaRPr lang="en-US"/>
        </a:p>
      </dgm:t>
    </dgm:pt>
    <dgm:pt modelId="{E7CD2D55-0A4F-4CF5-8E39-87DE8E96AF4A}">
      <dgm:prSet/>
      <dgm:spPr/>
      <dgm:t>
        <a:bodyPr/>
        <a:lstStyle/>
        <a:p>
          <a:r>
            <a:rPr lang="en-US" b="1" dirty="0"/>
            <a:t>Contains essential details such as </a:t>
          </a:r>
          <a:r>
            <a:rPr lang="en-US" b="1" dirty="0">
              <a:solidFill>
                <a:schemeClr val="accent6">
                  <a:lumMod val="75000"/>
                </a:schemeClr>
              </a:solidFill>
            </a:rPr>
            <a:t>Invoice ID, Branch, Product Line, Quantity, Total, Date, Payment, and more.</a:t>
          </a:r>
          <a:endParaRPr 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08F7802B-8E1B-4996-A0CE-16791CD84F62}" type="parTrans" cxnId="{382F442F-86A3-454B-86C9-7744C4BB415C}">
      <dgm:prSet/>
      <dgm:spPr/>
      <dgm:t>
        <a:bodyPr/>
        <a:lstStyle/>
        <a:p>
          <a:endParaRPr lang="en-US"/>
        </a:p>
      </dgm:t>
    </dgm:pt>
    <dgm:pt modelId="{DB0420FF-35E8-45D7-8F92-6C1E8FFE0DB3}" type="sibTrans" cxnId="{382F442F-86A3-454B-86C9-7744C4BB415C}">
      <dgm:prSet/>
      <dgm:spPr/>
      <dgm:t>
        <a:bodyPr/>
        <a:lstStyle/>
        <a:p>
          <a:endParaRPr lang="en-US"/>
        </a:p>
      </dgm:t>
    </dgm:pt>
    <dgm:pt modelId="{7E028A86-8293-4562-A710-6DBCC26D2798}">
      <dgm:prSet/>
      <dgm:spPr/>
      <dgm:t>
        <a:bodyPr/>
        <a:lstStyle/>
        <a:p>
          <a:r>
            <a:rPr lang="en-US" b="1"/>
            <a:t>Offers a comprehensive view of our sales performance across different dimensions</a:t>
          </a:r>
          <a:endParaRPr lang="en-US"/>
        </a:p>
      </dgm:t>
    </dgm:pt>
    <dgm:pt modelId="{BAFD7362-DF6F-45D7-ABFA-17D1A97A9499}" type="parTrans" cxnId="{308CBD86-7B68-4F79-918D-194943CF0E6A}">
      <dgm:prSet/>
      <dgm:spPr/>
      <dgm:t>
        <a:bodyPr/>
        <a:lstStyle/>
        <a:p>
          <a:endParaRPr lang="en-US"/>
        </a:p>
      </dgm:t>
    </dgm:pt>
    <dgm:pt modelId="{63D40949-3A37-4EE2-B21E-86144D75732F}" type="sibTrans" cxnId="{308CBD86-7B68-4F79-918D-194943CF0E6A}">
      <dgm:prSet/>
      <dgm:spPr/>
      <dgm:t>
        <a:bodyPr/>
        <a:lstStyle/>
        <a:p>
          <a:endParaRPr lang="en-US"/>
        </a:p>
      </dgm:t>
    </dgm:pt>
    <dgm:pt modelId="{E52404D1-2AD6-4398-B274-810DF9845F55}" type="pres">
      <dgm:prSet presAssocID="{51BCD474-C8E5-4635-8FEF-55055FF724F2}" presName="vert0" presStyleCnt="0">
        <dgm:presLayoutVars>
          <dgm:dir/>
          <dgm:animOne val="branch"/>
          <dgm:animLvl val="lvl"/>
        </dgm:presLayoutVars>
      </dgm:prSet>
      <dgm:spPr/>
    </dgm:pt>
    <dgm:pt modelId="{8A486A7D-1E78-4740-A729-D447D745A312}" type="pres">
      <dgm:prSet presAssocID="{6F29EB2E-A94A-40BE-88BB-AE9F5F466EFA}" presName="thickLine" presStyleLbl="alignNode1" presStyleIdx="0" presStyleCnt="11"/>
      <dgm:spPr/>
    </dgm:pt>
    <dgm:pt modelId="{C09946B7-860A-43E8-917C-7A3F5AE2AD0F}" type="pres">
      <dgm:prSet presAssocID="{6F29EB2E-A94A-40BE-88BB-AE9F5F466EFA}" presName="horz1" presStyleCnt="0"/>
      <dgm:spPr/>
    </dgm:pt>
    <dgm:pt modelId="{5AA0AFEC-E08B-42C2-A0A7-A77747C91F1A}" type="pres">
      <dgm:prSet presAssocID="{6F29EB2E-A94A-40BE-88BB-AE9F5F466EFA}" presName="tx1" presStyleLbl="revTx" presStyleIdx="0" presStyleCnt="11"/>
      <dgm:spPr/>
    </dgm:pt>
    <dgm:pt modelId="{EAE8E033-57B1-4ABD-B293-1B4AC114D88E}" type="pres">
      <dgm:prSet presAssocID="{6F29EB2E-A94A-40BE-88BB-AE9F5F466EFA}" presName="vert1" presStyleCnt="0"/>
      <dgm:spPr/>
    </dgm:pt>
    <dgm:pt modelId="{204D501B-C3C0-4D8C-B366-C7B83F372643}" type="pres">
      <dgm:prSet presAssocID="{7DD82CE3-8261-4677-93CD-0FBD23E9FDC9}" presName="thickLine" presStyleLbl="alignNode1" presStyleIdx="1" presStyleCnt="11"/>
      <dgm:spPr/>
    </dgm:pt>
    <dgm:pt modelId="{7D3D8C8D-AB55-4150-AEE2-7FC01DDF0FFD}" type="pres">
      <dgm:prSet presAssocID="{7DD82CE3-8261-4677-93CD-0FBD23E9FDC9}" presName="horz1" presStyleCnt="0"/>
      <dgm:spPr/>
    </dgm:pt>
    <dgm:pt modelId="{18E89162-F369-4C59-8486-3BC5736D5F17}" type="pres">
      <dgm:prSet presAssocID="{7DD82CE3-8261-4677-93CD-0FBD23E9FDC9}" presName="tx1" presStyleLbl="revTx" presStyleIdx="1" presStyleCnt="11"/>
      <dgm:spPr/>
    </dgm:pt>
    <dgm:pt modelId="{A00679FB-1782-4FEA-A1E7-6E50256DF19D}" type="pres">
      <dgm:prSet presAssocID="{7DD82CE3-8261-4677-93CD-0FBD23E9FDC9}" presName="vert1" presStyleCnt="0"/>
      <dgm:spPr/>
    </dgm:pt>
    <dgm:pt modelId="{9789CBE4-F6B2-4AD2-AC4A-5E7E18FF8F82}" type="pres">
      <dgm:prSet presAssocID="{D8BE6142-668F-44C2-97AE-5FD28A7D5FAB}" presName="thickLine" presStyleLbl="alignNode1" presStyleIdx="2" presStyleCnt="11"/>
      <dgm:spPr/>
    </dgm:pt>
    <dgm:pt modelId="{75E7552B-F8D1-48E3-9098-4BC4C6AF34A4}" type="pres">
      <dgm:prSet presAssocID="{D8BE6142-668F-44C2-97AE-5FD28A7D5FAB}" presName="horz1" presStyleCnt="0"/>
      <dgm:spPr/>
    </dgm:pt>
    <dgm:pt modelId="{D638F557-6BF0-4CE7-AA7B-7AAEE976AA73}" type="pres">
      <dgm:prSet presAssocID="{D8BE6142-668F-44C2-97AE-5FD28A7D5FAB}" presName="tx1" presStyleLbl="revTx" presStyleIdx="2" presStyleCnt="11"/>
      <dgm:spPr/>
    </dgm:pt>
    <dgm:pt modelId="{BEF8F5E3-6CDB-4147-80BF-C3D50EFA54F3}" type="pres">
      <dgm:prSet presAssocID="{D8BE6142-668F-44C2-97AE-5FD28A7D5FAB}" presName="vert1" presStyleCnt="0"/>
      <dgm:spPr/>
    </dgm:pt>
    <dgm:pt modelId="{1B3F24B7-8756-4548-B52B-A75E1F0C84B1}" type="pres">
      <dgm:prSet presAssocID="{A5DCC96C-B137-43D3-9921-F205D6A650B1}" presName="thickLine" presStyleLbl="alignNode1" presStyleIdx="3" presStyleCnt="11"/>
      <dgm:spPr/>
    </dgm:pt>
    <dgm:pt modelId="{BEE2F091-F722-4D0C-963E-2DCA1E1AEB06}" type="pres">
      <dgm:prSet presAssocID="{A5DCC96C-B137-43D3-9921-F205D6A650B1}" presName="horz1" presStyleCnt="0"/>
      <dgm:spPr/>
    </dgm:pt>
    <dgm:pt modelId="{6DE82FC3-70AC-414B-A805-A9B21E01F931}" type="pres">
      <dgm:prSet presAssocID="{A5DCC96C-B137-43D3-9921-F205D6A650B1}" presName="tx1" presStyleLbl="revTx" presStyleIdx="3" presStyleCnt="11"/>
      <dgm:spPr/>
    </dgm:pt>
    <dgm:pt modelId="{0EA20CA7-B36B-4BDC-91E8-93F30688C994}" type="pres">
      <dgm:prSet presAssocID="{A5DCC96C-B137-43D3-9921-F205D6A650B1}" presName="vert1" presStyleCnt="0"/>
      <dgm:spPr/>
    </dgm:pt>
    <dgm:pt modelId="{165CD560-9B9B-46B9-AEC6-7534374B38C9}" type="pres">
      <dgm:prSet presAssocID="{F1E1A537-19FD-4EFC-9A84-007D7E83EA4C}" presName="thickLine" presStyleLbl="alignNode1" presStyleIdx="4" presStyleCnt="11"/>
      <dgm:spPr/>
    </dgm:pt>
    <dgm:pt modelId="{3D9C45DF-FE13-4683-879F-ECCF1346B055}" type="pres">
      <dgm:prSet presAssocID="{F1E1A537-19FD-4EFC-9A84-007D7E83EA4C}" presName="horz1" presStyleCnt="0"/>
      <dgm:spPr/>
    </dgm:pt>
    <dgm:pt modelId="{37A3C709-0EFB-43EB-8CAD-4F733EDEA438}" type="pres">
      <dgm:prSet presAssocID="{F1E1A537-19FD-4EFC-9A84-007D7E83EA4C}" presName="tx1" presStyleLbl="revTx" presStyleIdx="4" presStyleCnt="11"/>
      <dgm:spPr/>
    </dgm:pt>
    <dgm:pt modelId="{704B9B11-E8C3-4E5C-AA5C-932E5564EB2F}" type="pres">
      <dgm:prSet presAssocID="{F1E1A537-19FD-4EFC-9A84-007D7E83EA4C}" presName="vert1" presStyleCnt="0"/>
      <dgm:spPr/>
    </dgm:pt>
    <dgm:pt modelId="{306F0A65-FF89-4EED-9442-BAE789B616AA}" type="pres">
      <dgm:prSet presAssocID="{78306DFC-A2BD-4B00-8FD2-DF9A3B79CEFC}" presName="thickLine" presStyleLbl="alignNode1" presStyleIdx="5" presStyleCnt="11"/>
      <dgm:spPr/>
    </dgm:pt>
    <dgm:pt modelId="{ECEB4161-8260-43CD-8AD5-DB69DE120DC1}" type="pres">
      <dgm:prSet presAssocID="{78306DFC-A2BD-4B00-8FD2-DF9A3B79CEFC}" presName="horz1" presStyleCnt="0"/>
      <dgm:spPr/>
    </dgm:pt>
    <dgm:pt modelId="{194B7298-1B8D-4960-86C2-6A3387A759F9}" type="pres">
      <dgm:prSet presAssocID="{78306DFC-A2BD-4B00-8FD2-DF9A3B79CEFC}" presName="tx1" presStyleLbl="revTx" presStyleIdx="5" presStyleCnt="11"/>
      <dgm:spPr/>
    </dgm:pt>
    <dgm:pt modelId="{8A11EB57-CCA7-44C4-8D63-080A6C16C7D9}" type="pres">
      <dgm:prSet presAssocID="{78306DFC-A2BD-4B00-8FD2-DF9A3B79CEFC}" presName="vert1" presStyleCnt="0"/>
      <dgm:spPr/>
    </dgm:pt>
    <dgm:pt modelId="{B640F015-6C9C-4B05-B192-D9C23E75E2BB}" type="pres">
      <dgm:prSet presAssocID="{733D12CE-478A-4CFE-A167-72B2CBAC6187}" presName="thickLine" presStyleLbl="alignNode1" presStyleIdx="6" presStyleCnt="11"/>
      <dgm:spPr/>
    </dgm:pt>
    <dgm:pt modelId="{6D4D4083-4A6E-43EA-A6FB-6F0F77326784}" type="pres">
      <dgm:prSet presAssocID="{733D12CE-478A-4CFE-A167-72B2CBAC6187}" presName="horz1" presStyleCnt="0"/>
      <dgm:spPr/>
    </dgm:pt>
    <dgm:pt modelId="{23C7A0AD-7BC0-4AD5-AA79-2B0F3B0EAC2A}" type="pres">
      <dgm:prSet presAssocID="{733D12CE-478A-4CFE-A167-72B2CBAC6187}" presName="tx1" presStyleLbl="revTx" presStyleIdx="6" presStyleCnt="11"/>
      <dgm:spPr/>
    </dgm:pt>
    <dgm:pt modelId="{0ADCFF1E-A88C-4A56-9064-A370AC8F1D31}" type="pres">
      <dgm:prSet presAssocID="{733D12CE-478A-4CFE-A167-72B2CBAC6187}" presName="vert1" presStyleCnt="0"/>
      <dgm:spPr/>
    </dgm:pt>
    <dgm:pt modelId="{F8830642-ADA0-4B7B-BD00-1522BC5FDB97}" type="pres">
      <dgm:prSet presAssocID="{30F335BD-3EEA-4CC3-895B-8A76056FF419}" presName="thickLine" presStyleLbl="alignNode1" presStyleIdx="7" presStyleCnt="11"/>
      <dgm:spPr/>
    </dgm:pt>
    <dgm:pt modelId="{FEAF8A10-CF03-4514-A4B7-2723AE5D0EC1}" type="pres">
      <dgm:prSet presAssocID="{30F335BD-3EEA-4CC3-895B-8A76056FF419}" presName="horz1" presStyleCnt="0"/>
      <dgm:spPr/>
    </dgm:pt>
    <dgm:pt modelId="{B9C2EBC3-F9A9-4104-B923-D189E157BEA8}" type="pres">
      <dgm:prSet presAssocID="{30F335BD-3EEA-4CC3-895B-8A76056FF419}" presName="tx1" presStyleLbl="revTx" presStyleIdx="7" presStyleCnt="11"/>
      <dgm:spPr/>
    </dgm:pt>
    <dgm:pt modelId="{BFED4DFC-8EA1-44E7-B7C5-A4B8D453D0AD}" type="pres">
      <dgm:prSet presAssocID="{30F335BD-3EEA-4CC3-895B-8A76056FF419}" presName="vert1" presStyleCnt="0"/>
      <dgm:spPr/>
    </dgm:pt>
    <dgm:pt modelId="{36FA3269-E9C9-4495-9AFA-CA428C85AE04}" type="pres">
      <dgm:prSet presAssocID="{A05FE2FE-E3F8-4464-BFB1-69847003BD98}" presName="thickLine" presStyleLbl="alignNode1" presStyleIdx="8" presStyleCnt="11"/>
      <dgm:spPr/>
    </dgm:pt>
    <dgm:pt modelId="{A0C201CA-568C-4928-882E-7D8FBD56AEFD}" type="pres">
      <dgm:prSet presAssocID="{A05FE2FE-E3F8-4464-BFB1-69847003BD98}" presName="horz1" presStyleCnt="0"/>
      <dgm:spPr/>
    </dgm:pt>
    <dgm:pt modelId="{5252D11A-809D-4B12-BA39-BDB493427767}" type="pres">
      <dgm:prSet presAssocID="{A05FE2FE-E3F8-4464-BFB1-69847003BD98}" presName="tx1" presStyleLbl="revTx" presStyleIdx="8" presStyleCnt="11"/>
      <dgm:spPr/>
    </dgm:pt>
    <dgm:pt modelId="{4ED31643-793A-4F09-BA9F-AA69A912D4E3}" type="pres">
      <dgm:prSet presAssocID="{A05FE2FE-E3F8-4464-BFB1-69847003BD98}" presName="vert1" presStyleCnt="0"/>
      <dgm:spPr/>
    </dgm:pt>
    <dgm:pt modelId="{5280549F-06F9-4A3A-82DE-5014BFBD1775}" type="pres">
      <dgm:prSet presAssocID="{E7CD2D55-0A4F-4CF5-8E39-87DE8E96AF4A}" presName="thickLine" presStyleLbl="alignNode1" presStyleIdx="9" presStyleCnt="11"/>
      <dgm:spPr/>
    </dgm:pt>
    <dgm:pt modelId="{4C12D30A-7A71-4DFC-B9BD-30586C9E9A41}" type="pres">
      <dgm:prSet presAssocID="{E7CD2D55-0A4F-4CF5-8E39-87DE8E96AF4A}" presName="horz1" presStyleCnt="0"/>
      <dgm:spPr/>
    </dgm:pt>
    <dgm:pt modelId="{D998FBAF-0205-4E73-92CD-11F1D464EBE2}" type="pres">
      <dgm:prSet presAssocID="{E7CD2D55-0A4F-4CF5-8E39-87DE8E96AF4A}" presName="tx1" presStyleLbl="revTx" presStyleIdx="9" presStyleCnt="11"/>
      <dgm:spPr/>
    </dgm:pt>
    <dgm:pt modelId="{64277F84-6BF6-4BA0-BC98-B410C77025F3}" type="pres">
      <dgm:prSet presAssocID="{E7CD2D55-0A4F-4CF5-8E39-87DE8E96AF4A}" presName="vert1" presStyleCnt="0"/>
      <dgm:spPr/>
    </dgm:pt>
    <dgm:pt modelId="{91D8F89E-556C-43B6-995E-4CD48E874215}" type="pres">
      <dgm:prSet presAssocID="{7E028A86-8293-4562-A710-6DBCC26D2798}" presName="thickLine" presStyleLbl="alignNode1" presStyleIdx="10" presStyleCnt="11"/>
      <dgm:spPr/>
    </dgm:pt>
    <dgm:pt modelId="{3E1C691F-17A6-46F7-8691-BEE5B6E917FF}" type="pres">
      <dgm:prSet presAssocID="{7E028A86-8293-4562-A710-6DBCC26D2798}" presName="horz1" presStyleCnt="0"/>
      <dgm:spPr/>
    </dgm:pt>
    <dgm:pt modelId="{720EAB24-EFA0-4387-A6B5-318DE0654596}" type="pres">
      <dgm:prSet presAssocID="{7E028A86-8293-4562-A710-6DBCC26D2798}" presName="tx1" presStyleLbl="revTx" presStyleIdx="10" presStyleCnt="11"/>
      <dgm:spPr/>
    </dgm:pt>
    <dgm:pt modelId="{696A506B-7892-4ED7-9F53-4B43F2AC0BA5}" type="pres">
      <dgm:prSet presAssocID="{7E028A86-8293-4562-A710-6DBCC26D2798}" presName="vert1" presStyleCnt="0"/>
      <dgm:spPr/>
    </dgm:pt>
  </dgm:ptLst>
  <dgm:cxnLst>
    <dgm:cxn modelId="{D1B4670A-41C3-4234-BDEB-9682D1267520}" type="presOf" srcId="{78306DFC-A2BD-4B00-8FD2-DF9A3B79CEFC}" destId="{194B7298-1B8D-4960-86C2-6A3387A759F9}" srcOrd="0" destOrd="0" presId="urn:microsoft.com/office/officeart/2008/layout/LinedList"/>
    <dgm:cxn modelId="{690A4E16-C67B-448B-A20F-78582FBD4700}" type="presOf" srcId="{E7CD2D55-0A4F-4CF5-8E39-87DE8E96AF4A}" destId="{D998FBAF-0205-4E73-92CD-11F1D464EBE2}" srcOrd="0" destOrd="0" presId="urn:microsoft.com/office/officeart/2008/layout/LinedList"/>
    <dgm:cxn modelId="{D0C61419-33E1-43FF-A54A-E5436FB37A6A}" type="presOf" srcId="{7E028A86-8293-4562-A710-6DBCC26D2798}" destId="{720EAB24-EFA0-4387-A6B5-318DE0654596}" srcOrd="0" destOrd="0" presId="urn:microsoft.com/office/officeart/2008/layout/LinedList"/>
    <dgm:cxn modelId="{CF6C121D-2EFE-4CDA-9AD0-B5631E106D85}" type="presOf" srcId="{A5DCC96C-B137-43D3-9921-F205D6A650B1}" destId="{6DE82FC3-70AC-414B-A805-A9B21E01F931}" srcOrd="0" destOrd="0" presId="urn:microsoft.com/office/officeart/2008/layout/LinedList"/>
    <dgm:cxn modelId="{F1F12C1D-EC94-429D-9F1C-017731863E85}" type="presOf" srcId="{30F335BD-3EEA-4CC3-895B-8A76056FF419}" destId="{B9C2EBC3-F9A9-4104-B923-D189E157BEA8}" srcOrd="0" destOrd="0" presId="urn:microsoft.com/office/officeart/2008/layout/LinedList"/>
    <dgm:cxn modelId="{382F442F-86A3-454B-86C9-7744C4BB415C}" srcId="{51BCD474-C8E5-4635-8FEF-55055FF724F2}" destId="{E7CD2D55-0A4F-4CF5-8E39-87DE8E96AF4A}" srcOrd="9" destOrd="0" parTransId="{08F7802B-8E1B-4996-A0CE-16791CD84F62}" sibTransId="{DB0420FF-35E8-45D7-8F92-6C1E8FFE0DB3}"/>
    <dgm:cxn modelId="{C782F330-12B6-44C0-AF11-22B6176CA143}" type="presOf" srcId="{D8BE6142-668F-44C2-97AE-5FD28A7D5FAB}" destId="{D638F557-6BF0-4CE7-AA7B-7AAEE976AA73}" srcOrd="0" destOrd="0" presId="urn:microsoft.com/office/officeart/2008/layout/LinedList"/>
    <dgm:cxn modelId="{547FBD5C-D595-4CC8-BF3E-427D587D9F6F}" srcId="{51BCD474-C8E5-4635-8FEF-55055FF724F2}" destId="{733D12CE-478A-4CFE-A167-72B2CBAC6187}" srcOrd="6" destOrd="0" parTransId="{986F7A67-248A-4AA7-A627-EC17A69ECE2D}" sibTransId="{DD027885-3A63-4067-8181-C39F43977A2F}"/>
    <dgm:cxn modelId="{FF01D541-CE20-46D4-B4BD-B6A1B1F28A16}" srcId="{51BCD474-C8E5-4635-8FEF-55055FF724F2}" destId="{7DD82CE3-8261-4677-93CD-0FBD23E9FDC9}" srcOrd="1" destOrd="0" parTransId="{63382B3C-51C1-47A9-84BC-0C08013F68CA}" sibTransId="{FD450944-2093-480A-BFBB-67FF8FC12295}"/>
    <dgm:cxn modelId="{B350D34B-A52B-4259-981D-A4C7AA86BAF7}" srcId="{51BCD474-C8E5-4635-8FEF-55055FF724F2}" destId="{D8BE6142-668F-44C2-97AE-5FD28A7D5FAB}" srcOrd="2" destOrd="0" parTransId="{2568B324-35EC-47C3-B619-4428E7118A0B}" sibTransId="{45776CCC-EAF6-42D1-AF2C-205D74BF5C9C}"/>
    <dgm:cxn modelId="{3F192550-FC58-4EE1-BFB7-C328DFE1DEDC}" srcId="{51BCD474-C8E5-4635-8FEF-55055FF724F2}" destId="{F1E1A537-19FD-4EFC-9A84-007D7E83EA4C}" srcOrd="4" destOrd="0" parTransId="{3A8FAC89-8779-4B3F-868F-0373F7C5E40A}" sibTransId="{41FB3FBB-606A-4E1F-B311-3F9CBF65F1AF}"/>
    <dgm:cxn modelId="{DC9F335A-4A66-4D1F-82DB-0FCA3680E73B}" srcId="{51BCD474-C8E5-4635-8FEF-55055FF724F2}" destId="{30F335BD-3EEA-4CC3-895B-8A76056FF419}" srcOrd="7" destOrd="0" parTransId="{31CA63C3-D207-4B88-88CE-FA3945F47996}" sibTransId="{03F6EBB1-7C3F-40CD-8F99-ED2782E61F66}"/>
    <dgm:cxn modelId="{CDD94480-0758-4710-B18D-A8FA11004067}" type="presOf" srcId="{7DD82CE3-8261-4677-93CD-0FBD23E9FDC9}" destId="{18E89162-F369-4C59-8486-3BC5736D5F17}" srcOrd="0" destOrd="0" presId="urn:microsoft.com/office/officeart/2008/layout/LinedList"/>
    <dgm:cxn modelId="{2AFA4986-7AD3-4A0F-8C26-FF743AB377DE}" type="presOf" srcId="{F1E1A537-19FD-4EFC-9A84-007D7E83EA4C}" destId="{37A3C709-0EFB-43EB-8CAD-4F733EDEA438}" srcOrd="0" destOrd="0" presId="urn:microsoft.com/office/officeart/2008/layout/LinedList"/>
    <dgm:cxn modelId="{308CBD86-7B68-4F79-918D-194943CF0E6A}" srcId="{51BCD474-C8E5-4635-8FEF-55055FF724F2}" destId="{7E028A86-8293-4562-A710-6DBCC26D2798}" srcOrd="10" destOrd="0" parTransId="{BAFD7362-DF6F-45D7-ABFA-17D1A97A9499}" sibTransId="{63D40949-3A37-4EE2-B21E-86144D75732F}"/>
    <dgm:cxn modelId="{D1ADAF8A-B34B-452C-82E8-9AA5B7F39E35}" type="presOf" srcId="{733D12CE-478A-4CFE-A167-72B2CBAC6187}" destId="{23C7A0AD-7BC0-4AD5-AA79-2B0F3B0EAC2A}" srcOrd="0" destOrd="0" presId="urn:microsoft.com/office/officeart/2008/layout/LinedList"/>
    <dgm:cxn modelId="{84594691-7FC8-4F66-B4D1-01F0F05B81D2}" srcId="{51BCD474-C8E5-4635-8FEF-55055FF724F2}" destId="{A05FE2FE-E3F8-4464-BFB1-69847003BD98}" srcOrd="8" destOrd="0" parTransId="{58A8D6AC-0100-4C58-BC48-DD6A6093D8F6}" sibTransId="{779B593F-D072-4AD5-B945-849CEEB925CB}"/>
    <dgm:cxn modelId="{849C1696-4E1A-4847-AE3F-C6BD72635081}" srcId="{51BCD474-C8E5-4635-8FEF-55055FF724F2}" destId="{78306DFC-A2BD-4B00-8FD2-DF9A3B79CEFC}" srcOrd="5" destOrd="0" parTransId="{74995833-5925-4020-9BDF-3FEBA1D386FE}" sibTransId="{4567B295-807C-4FA1-B6BD-CD719CFAEF44}"/>
    <dgm:cxn modelId="{3EA2899B-5F9C-4149-B012-22DE05FC35E9}" type="presOf" srcId="{6F29EB2E-A94A-40BE-88BB-AE9F5F466EFA}" destId="{5AA0AFEC-E08B-42C2-A0A7-A77747C91F1A}" srcOrd="0" destOrd="0" presId="urn:microsoft.com/office/officeart/2008/layout/LinedList"/>
    <dgm:cxn modelId="{6923B6A6-4B55-44F8-A3E8-D0748F504371}" type="presOf" srcId="{A05FE2FE-E3F8-4464-BFB1-69847003BD98}" destId="{5252D11A-809D-4B12-BA39-BDB493427767}" srcOrd="0" destOrd="0" presId="urn:microsoft.com/office/officeart/2008/layout/LinedList"/>
    <dgm:cxn modelId="{C1B94DAA-7FBB-40FE-A327-4BBDCD9756A2}" srcId="{51BCD474-C8E5-4635-8FEF-55055FF724F2}" destId="{A5DCC96C-B137-43D3-9921-F205D6A650B1}" srcOrd="3" destOrd="0" parTransId="{51AE0B98-535C-4373-91E5-0F547CFA8328}" sibTransId="{7BE5AEFC-6BA1-4191-A69A-5DD5BEFA979F}"/>
    <dgm:cxn modelId="{D58D1BD2-1B4E-4C6A-A884-ECCBC6F86620}" type="presOf" srcId="{51BCD474-C8E5-4635-8FEF-55055FF724F2}" destId="{E52404D1-2AD6-4398-B274-810DF9845F55}" srcOrd="0" destOrd="0" presId="urn:microsoft.com/office/officeart/2008/layout/LinedList"/>
    <dgm:cxn modelId="{F69D4BE5-E7AB-47FC-AB4B-4BBB880ED62C}" srcId="{51BCD474-C8E5-4635-8FEF-55055FF724F2}" destId="{6F29EB2E-A94A-40BE-88BB-AE9F5F466EFA}" srcOrd="0" destOrd="0" parTransId="{A7BCB8C6-F7E5-4981-8F5E-97EE754EACC8}" sibTransId="{8932BD22-051F-4D72-8CE3-3A4E88B5A21C}"/>
    <dgm:cxn modelId="{E41CFD76-2B2C-4E7D-B755-0F48F65B9A5B}" type="presParOf" srcId="{E52404D1-2AD6-4398-B274-810DF9845F55}" destId="{8A486A7D-1E78-4740-A729-D447D745A312}" srcOrd="0" destOrd="0" presId="urn:microsoft.com/office/officeart/2008/layout/LinedList"/>
    <dgm:cxn modelId="{47DC6896-6673-4C65-8456-93EDA6C327D8}" type="presParOf" srcId="{E52404D1-2AD6-4398-B274-810DF9845F55}" destId="{C09946B7-860A-43E8-917C-7A3F5AE2AD0F}" srcOrd="1" destOrd="0" presId="urn:microsoft.com/office/officeart/2008/layout/LinedList"/>
    <dgm:cxn modelId="{345B2122-9D36-4DFC-A4C8-3EB946D9C001}" type="presParOf" srcId="{C09946B7-860A-43E8-917C-7A3F5AE2AD0F}" destId="{5AA0AFEC-E08B-42C2-A0A7-A77747C91F1A}" srcOrd="0" destOrd="0" presId="urn:microsoft.com/office/officeart/2008/layout/LinedList"/>
    <dgm:cxn modelId="{52B52752-8421-4236-A8DD-63481D59D802}" type="presParOf" srcId="{C09946B7-860A-43E8-917C-7A3F5AE2AD0F}" destId="{EAE8E033-57B1-4ABD-B293-1B4AC114D88E}" srcOrd="1" destOrd="0" presId="urn:microsoft.com/office/officeart/2008/layout/LinedList"/>
    <dgm:cxn modelId="{EDAD1245-F630-4E82-8A82-20EE2F75460B}" type="presParOf" srcId="{E52404D1-2AD6-4398-B274-810DF9845F55}" destId="{204D501B-C3C0-4D8C-B366-C7B83F372643}" srcOrd="2" destOrd="0" presId="urn:microsoft.com/office/officeart/2008/layout/LinedList"/>
    <dgm:cxn modelId="{68A3849F-A27A-4DBC-A545-2DEADBD668AA}" type="presParOf" srcId="{E52404D1-2AD6-4398-B274-810DF9845F55}" destId="{7D3D8C8D-AB55-4150-AEE2-7FC01DDF0FFD}" srcOrd="3" destOrd="0" presId="urn:microsoft.com/office/officeart/2008/layout/LinedList"/>
    <dgm:cxn modelId="{2953940A-358F-4E98-883B-6E0AC1642911}" type="presParOf" srcId="{7D3D8C8D-AB55-4150-AEE2-7FC01DDF0FFD}" destId="{18E89162-F369-4C59-8486-3BC5736D5F17}" srcOrd="0" destOrd="0" presId="urn:microsoft.com/office/officeart/2008/layout/LinedList"/>
    <dgm:cxn modelId="{44033D43-209C-4A21-B52F-8B86B36A6FFB}" type="presParOf" srcId="{7D3D8C8D-AB55-4150-AEE2-7FC01DDF0FFD}" destId="{A00679FB-1782-4FEA-A1E7-6E50256DF19D}" srcOrd="1" destOrd="0" presId="urn:microsoft.com/office/officeart/2008/layout/LinedList"/>
    <dgm:cxn modelId="{74BBAC29-E0AB-4084-8A07-964F21920D48}" type="presParOf" srcId="{E52404D1-2AD6-4398-B274-810DF9845F55}" destId="{9789CBE4-F6B2-4AD2-AC4A-5E7E18FF8F82}" srcOrd="4" destOrd="0" presId="urn:microsoft.com/office/officeart/2008/layout/LinedList"/>
    <dgm:cxn modelId="{50225616-258A-4050-91D8-DED6F505DAE8}" type="presParOf" srcId="{E52404D1-2AD6-4398-B274-810DF9845F55}" destId="{75E7552B-F8D1-48E3-9098-4BC4C6AF34A4}" srcOrd="5" destOrd="0" presId="urn:microsoft.com/office/officeart/2008/layout/LinedList"/>
    <dgm:cxn modelId="{D9C242E7-2D82-4312-A1A4-A5DC8A944676}" type="presParOf" srcId="{75E7552B-F8D1-48E3-9098-4BC4C6AF34A4}" destId="{D638F557-6BF0-4CE7-AA7B-7AAEE976AA73}" srcOrd="0" destOrd="0" presId="urn:microsoft.com/office/officeart/2008/layout/LinedList"/>
    <dgm:cxn modelId="{C5AAEF19-B8C2-4F6C-96B6-A8E8BDE610C3}" type="presParOf" srcId="{75E7552B-F8D1-48E3-9098-4BC4C6AF34A4}" destId="{BEF8F5E3-6CDB-4147-80BF-C3D50EFA54F3}" srcOrd="1" destOrd="0" presId="urn:microsoft.com/office/officeart/2008/layout/LinedList"/>
    <dgm:cxn modelId="{44092534-0BC2-4036-8133-5759E0701B0F}" type="presParOf" srcId="{E52404D1-2AD6-4398-B274-810DF9845F55}" destId="{1B3F24B7-8756-4548-B52B-A75E1F0C84B1}" srcOrd="6" destOrd="0" presId="urn:microsoft.com/office/officeart/2008/layout/LinedList"/>
    <dgm:cxn modelId="{6FF32BE3-418A-420C-B7E3-7842425F5492}" type="presParOf" srcId="{E52404D1-2AD6-4398-B274-810DF9845F55}" destId="{BEE2F091-F722-4D0C-963E-2DCA1E1AEB06}" srcOrd="7" destOrd="0" presId="urn:microsoft.com/office/officeart/2008/layout/LinedList"/>
    <dgm:cxn modelId="{A3809109-311F-4695-9A58-DCD8C96C1D88}" type="presParOf" srcId="{BEE2F091-F722-4D0C-963E-2DCA1E1AEB06}" destId="{6DE82FC3-70AC-414B-A805-A9B21E01F931}" srcOrd="0" destOrd="0" presId="urn:microsoft.com/office/officeart/2008/layout/LinedList"/>
    <dgm:cxn modelId="{B96CC8EF-52F5-4B0C-8D73-9068620DA0BF}" type="presParOf" srcId="{BEE2F091-F722-4D0C-963E-2DCA1E1AEB06}" destId="{0EA20CA7-B36B-4BDC-91E8-93F30688C994}" srcOrd="1" destOrd="0" presId="urn:microsoft.com/office/officeart/2008/layout/LinedList"/>
    <dgm:cxn modelId="{436C7498-28B9-4EFA-9C45-28A7D7E67E32}" type="presParOf" srcId="{E52404D1-2AD6-4398-B274-810DF9845F55}" destId="{165CD560-9B9B-46B9-AEC6-7534374B38C9}" srcOrd="8" destOrd="0" presId="urn:microsoft.com/office/officeart/2008/layout/LinedList"/>
    <dgm:cxn modelId="{317C7E8D-EDB7-4143-B2B1-2A6A13450E06}" type="presParOf" srcId="{E52404D1-2AD6-4398-B274-810DF9845F55}" destId="{3D9C45DF-FE13-4683-879F-ECCF1346B055}" srcOrd="9" destOrd="0" presId="urn:microsoft.com/office/officeart/2008/layout/LinedList"/>
    <dgm:cxn modelId="{8425947C-718E-4731-A206-130D25A955FA}" type="presParOf" srcId="{3D9C45DF-FE13-4683-879F-ECCF1346B055}" destId="{37A3C709-0EFB-43EB-8CAD-4F733EDEA438}" srcOrd="0" destOrd="0" presId="urn:microsoft.com/office/officeart/2008/layout/LinedList"/>
    <dgm:cxn modelId="{9A5ACF8A-DBFF-4C71-8B4C-2D7F92D39D25}" type="presParOf" srcId="{3D9C45DF-FE13-4683-879F-ECCF1346B055}" destId="{704B9B11-E8C3-4E5C-AA5C-932E5564EB2F}" srcOrd="1" destOrd="0" presId="urn:microsoft.com/office/officeart/2008/layout/LinedList"/>
    <dgm:cxn modelId="{7CCE74E3-60EA-4386-B8F0-D1F6D8B5FF6E}" type="presParOf" srcId="{E52404D1-2AD6-4398-B274-810DF9845F55}" destId="{306F0A65-FF89-4EED-9442-BAE789B616AA}" srcOrd="10" destOrd="0" presId="urn:microsoft.com/office/officeart/2008/layout/LinedList"/>
    <dgm:cxn modelId="{986EF6CE-1967-44FB-AAD4-9477659EFD65}" type="presParOf" srcId="{E52404D1-2AD6-4398-B274-810DF9845F55}" destId="{ECEB4161-8260-43CD-8AD5-DB69DE120DC1}" srcOrd="11" destOrd="0" presId="urn:microsoft.com/office/officeart/2008/layout/LinedList"/>
    <dgm:cxn modelId="{9846C721-552B-41BE-BD9A-D6F089DE4DB7}" type="presParOf" srcId="{ECEB4161-8260-43CD-8AD5-DB69DE120DC1}" destId="{194B7298-1B8D-4960-86C2-6A3387A759F9}" srcOrd="0" destOrd="0" presId="urn:microsoft.com/office/officeart/2008/layout/LinedList"/>
    <dgm:cxn modelId="{59BFE1A6-5517-4817-A9D8-8FAE6FF72752}" type="presParOf" srcId="{ECEB4161-8260-43CD-8AD5-DB69DE120DC1}" destId="{8A11EB57-CCA7-44C4-8D63-080A6C16C7D9}" srcOrd="1" destOrd="0" presId="urn:microsoft.com/office/officeart/2008/layout/LinedList"/>
    <dgm:cxn modelId="{6B5C3D77-3356-44EE-A35D-0FEE14436A14}" type="presParOf" srcId="{E52404D1-2AD6-4398-B274-810DF9845F55}" destId="{B640F015-6C9C-4B05-B192-D9C23E75E2BB}" srcOrd="12" destOrd="0" presId="urn:microsoft.com/office/officeart/2008/layout/LinedList"/>
    <dgm:cxn modelId="{F7E0A3C7-FE82-44AC-91DB-FB27DC436466}" type="presParOf" srcId="{E52404D1-2AD6-4398-B274-810DF9845F55}" destId="{6D4D4083-4A6E-43EA-A6FB-6F0F77326784}" srcOrd="13" destOrd="0" presId="urn:microsoft.com/office/officeart/2008/layout/LinedList"/>
    <dgm:cxn modelId="{B8F81BC4-0289-4939-A520-954B21A7BF2E}" type="presParOf" srcId="{6D4D4083-4A6E-43EA-A6FB-6F0F77326784}" destId="{23C7A0AD-7BC0-4AD5-AA79-2B0F3B0EAC2A}" srcOrd="0" destOrd="0" presId="urn:microsoft.com/office/officeart/2008/layout/LinedList"/>
    <dgm:cxn modelId="{F2CA182B-0F5B-43AC-B08B-99E5422BD1A1}" type="presParOf" srcId="{6D4D4083-4A6E-43EA-A6FB-6F0F77326784}" destId="{0ADCFF1E-A88C-4A56-9064-A370AC8F1D31}" srcOrd="1" destOrd="0" presId="urn:microsoft.com/office/officeart/2008/layout/LinedList"/>
    <dgm:cxn modelId="{CEDF1861-E820-4F4C-A7B7-F7EF43B7D2CD}" type="presParOf" srcId="{E52404D1-2AD6-4398-B274-810DF9845F55}" destId="{F8830642-ADA0-4B7B-BD00-1522BC5FDB97}" srcOrd="14" destOrd="0" presId="urn:microsoft.com/office/officeart/2008/layout/LinedList"/>
    <dgm:cxn modelId="{C4903351-2A24-418F-B8B3-4220ACE27A7B}" type="presParOf" srcId="{E52404D1-2AD6-4398-B274-810DF9845F55}" destId="{FEAF8A10-CF03-4514-A4B7-2723AE5D0EC1}" srcOrd="15" destOrd="0" presId="urn:microsoft.com/office/officeart/2008/layout/LinedList"/>
    <dgm:cxn modelId="{9F952FB2-F102-450D-BFD7-E1862EEE7DDD}" type="presParOf" srcId="{FEAF8A10-CF03-4514-A4B7-2723AE5D0EC1}" destId="{B9C2EBC3-F9A9-4104-B923-D189E157BEA8}" srcOrd="0" destOrd="0" presId="urn:microsoft.com/office/officeart/2008/layout/LinedList"/>
    <dgm:cxn modelId="{CA2BF032-96C4-4420-9F91-8A25A5A468F6}" type="presParOf" srcId="{FEAF8A10-CF03-4514-A4B7-2723AE5D0EC1}" destId="{BFED4DFC-8EA1-44E7-B7C5-A4B8D453D0AD}" srcOrd="1" destOrd="0" presId="urn:microsoft.com/office/officeart/2008/layout/LinedList"/>
    <dgm:cxn modelId="{6EB0F655-4FD0-4B97-9387-67B00C98306C}" type="presParOf" srcId="{E52404D1-2AD6-4398-B274-810DF9845F55}" destId="{36FA3269-E9C9-4495-9AFA-CA428C85AE04}" srcOrd="16" destOrd="0" presId="urn:microsoft.com/office/officeart/2008/layout/LinedList"/>
    <dgm:cxn modelId="{48C43F33-9930-4853-907F-8F681CF1DA28}" type="presParOf" srcId="{E52404D1-2AD6-4398-B274-810DF9845F55}" destId="{A0C201CA-568C-4928-882E-7D8FBD56AEFD}" srcOrd="17" destOrd="0" presId="urn:microsoft.com/office/officeart/2008/layout/LinedList"/>
    <dgm:cxn modelId="{F4F7FF8A-F3EF-483F-82ED-B97E49726019}" type="presParOf" srcId="{A0C201CA-568C-4928-882E-7D8FBD56AEFD}" destId="{5252D11A-809D-4B12-BA39-BDB493427767}" srcOrd="0" destOrd="0" presId="urn:microsoft.com/office/officeart/2008/layout/LinedList"/>
    <dgm:cxn modelId="{208B56D5-8EDF-4FB6-B8A0-D532C71298DA}" type="presParOf" srcId="{A0C201CA-568C-4928-882E-7D8FBD56AEFD}" destId="{4ED31643-793A-4F09-BA9F-AA69A912D4E3}" srcOrd="1" destOrd="0" presId="urn:microsoft.com/office/officeart/2008/layout/LinedList"/>
    <dgm:cxn modelId="{E8C20E29-C678-475E-B359-94A1AB528D04}" type="presParOf" srcId="{E52404D1-2AD6-4398-B274-810DF9845F55}" destId="{5280549F-06F9-4A3A-82DE-5014BFBD1775}" srcOrd="18" destOrd="0" presId="urn:microsoft.com/office/officeart/2008/layout/LinedList"/>
    <dgm:cxn modelId="{FAF9D7F7-29A0-4AC3-86B8-54042BCD06F4}" type="presParOf" srcId="{E52404D1-2AD6-4398-B274-810DF9845F55}" destId="{4C12D30A-7A71-4DFC-B9BD-30586C9E9A41}" srcOrd="19" destOrd="0" presId="urn:microsoft.com/office/officeart/2008/layout/LinedList"/>
    <dgm:cxn modelId="{728809D8-FB3B-40AB-8F38-701DE9511EB4}" type="presParOf" srcId="{4C12D30A-7A71-4DFC-B9BD-30586C9E9A41}" destId="{D998FBAF-0205-4E73-92CD-11F1D464EBE2}" srcOrd="0" destOrd="0" presId="urn:microsoft.com/office/officeart/2008/layout/LinedList"/>
    <dgm:cxn modelId="{52C58CB7-C15F-4C8F-8C14-017950151F2C}" type="presParOf" srcId="{4C12D30A-7A71-4DFC-B9BD-30586C9E9A41}" destId="{64277F84-6BF6-4BA0-BC98-B410C77025F3}" srcOrd="1" destOrd="0" presId="urn:microsoft.com/office/officeart/2008/layout/LinedList"/>
    <dgm:cxn modelId="{E2E1B6E9-3CC2-4BAB-84A2-59EED856F29C}" type="presParOf" srcId="{E52404D1-2AD6-4398-B274-810DF9845F55}" destId="{91D8F89E-556C-43B6-995E-4CD48E874215}" srcOrd="20" destOrd="0" presId="urn:microsoft.com/office/officeart/2008/layout/LinedList"/>
    <dgm:cxn modelId="{7C4596E0-EB55-4A13-8D1C-0A9A125853C3}" type="presParOf" srcId="{E52404D1-2AD6-4398-B274-810DF9845F55}" destId="{3E1C691F-17A6-46F7-8691-BEE5B6E917FF}" srcOrd="21" destOrd="0" presId="urn:microsoft.com/office/officeart/2008/layout/LinedList"/>
    <dgm:cxn modelId="{B413A692-6762-413D-8AB7-56C51F3C8BE2}" type="presParOf" srcId="{3E1C691F-17A6-46F7-8691-BEE5B6E917FF}" destId="{720EAB24-EFA0-4387-A6B5-318DE0654596}" srcOrd="0" destOrd="0" presId="urn:microsoft.com/office/officeart/2008/layout/LinedList"/>
    <dgm:cxn modelId="{A95B64C6-7F6E-4711-A9B1-E14620363693}" type="presParOf" srcId="{3E1C691F-17A6-46F7-8691-BEE5B6E917FF}" destId="{696A506B-7892-4ED7-9F53-4B43F2AC0B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A3F38-B270-4F70-B343-49FA339F0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27EAA6-C795-4F51-976A-B59222A8E7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branch is represented by a colored area, and the x-axis represents the months.</a:t>
          </a:r>
        </a:p>
      </dgm:t>
    </dgm:pt>
    <dgm:pt modelId="{CDE53DF5-FC39-44C7-8D5F-C3BDFB6D1A00}" type="parTrans" cxnId="{02372B2D-045A-417C-A68C-BFB5D18A359D}">
      <dgm:prSet/>
      <dgm:spPr/>
      <dgm:t>
        <a:bodyPr/>
        <a:lstStyle/>
        <a:p>
          <a:endParaRPr lang="en-US"/>
        </a:p>
      </dgm:t>
    </dgm:pt>
    <dgm:pt modelId="{5269E38D-26A5-4B56-91AB-DA55EA05C60B}" type="sibTrans" cxnId="{02372B2D-045A-417C-A68C-BFB5D18A359D}">
      <dgm:prSet/>
      <dgm:spPr/>
      <dgm:t>
        <a:bodyPr/>
        <a:lstStyle/>
        <a:p>
          <a:endParaRPr lang="en-US"/>
        </a:p>
      </dgm:t>
    </dgm:pt>
    <dgm:pt modelId="{B22BF798-D6EA-4DAC-BBBA-E94DAC3654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Significance of Branch-Wise Sales:</a:t>
          </a:r>
        </a:p>
      </dgm:t>
    </dgm:pt>
    <dgm:pt modelId="{FA6B4D67-D098-44B4-BA0D-B483D9876981}" type="parTrans" cxnId="{68CCA078-035A-48C7-8203-26BDED1234DA}">
      <dgm:prSet/>
      <dgm:spPr/>
      <dgm:t>
        <a:bodyPr/>
        <a:lstStyle/>
        <a:p>
          <a:endParaRPr lang="en-US"/>
        </a:p>
      </dgm:t>
    </dgm:pt>
    <dgm:pt modelId="{AC785038-20DC-4CD2-96CA-F3D4C9AC7BBB}" type="sibTrans" cxnId="{68CCA078-035A-48C7-8203-26BDED1234DA}">
      <dgm:prSet/>
      <dgm:spPr/>
      <dgm:t>
        <a:bodyPr/>
        <a:lstStyle/>
        <a:p>
          <a:endParaRPr lang="en-US"/>
        </a:p>
      </dgm:t>
    </dgm:pt>
    <dgm:pt modelId="{EA148BE5-5774-47EE-B0D8-FE9FA56425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Analyzing sales by branch helps identify which locations contribute the most to overall revenue.</a:t>
          </a:r>
        </a:p>
      </dgm:t>
    </dgm:pt>
    <dgm:pt modelId="{B806195E-4621-48A5-80F3-A83054AAE626}" type="parTrans" cxnId="{E3E423FF-3C61-4AA6-B489-8885A3BF0AE2}">
      <dgm:prSet/>
      <dgm:spPr/>
      <dgm:t>
        <a:bodyPr/>
        <a:lstStyle/>
        <a:p>
          <a:endParaRPr lang="en-US"/>
        </a:p>
      </dgm:t>
    </dgm:pt>
    <dgm:pt modelId="{935A46D9-45B9-42C9-87DC-3DD88FCAA6DF}" type="sibTrans" cxnId="{E3E423FF-3C61-4AA6-B489-8885A3BF0AE2}">
      <dgm:prSet/>
      <dgm:spPr/>
      <dgm:t>
        <a:bodyPr/>
        <a:lstStyle/>
        <a:p>
          <a:endParaRPr lang="en-US"/>
        </a:p>
      </dgm:t>
    </dgm:pt>
    <dgm:pt modelId="{A5A4C644-AF34-4DD8-B840-CAA4268342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allows for targeted strategies and resource allocation to optimize performance.</a:t>
          </a:r>
        </a:p>
      </dgm:t>
    </dgm:pt>
    <dgm:pt modelId="{49776D29-0246-406D-8CE8-08CE5E3DAAC6}" type="parTrans" cxnId="{A2E5922C-88C2-4AA7-AD0F-FE2FBC9F86D3}">
      <dgm:prSet/>
      <dgm:spPr/>
      <dgm:t>
        <a:bodyPr/>
        <a:lstStyle/>
        <a:p>
          <a:endParaRPr lang="en-US"/>
        </a:p>
      </dgm:t>
    </dgm:pt>
    <dgm:pt modelId="{C76D4FFC-5362-42BF-8677-E92A166C9FD6}" type="sibTrans" cxnId="{A2E5922C-88C2-4AA7-AD0F-FE2FBC9F86D3}">
      <dgm:prSet/>
      <dgm:spPr/>
      <dgm:t>
        <a:bodyPr/>
        <a:lstStyle/>
        <a:p>
          <a:endParaRPr lang="en-US"/>
        </a:p>
      </dgm:t>
    </dgm:pt>
    <dgm:pt modelId="{EC5C42EE-AD2D-402A-9FF6-13BCBF959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Growth Trends and Areas of Improvement:</a:t>
          </a:r>
        </a:p>
      </dgm:t>
    </dgm:pt>
    <dgm:pt modelId="{0C5BD445-4206-4FC7-9340-BAFA6CAA3341}" type="parTrans" cxnId="{9547EDCB-7246-431B-A873-5163C282A080}">
      <dgm:prSet/>
      <dgm:spPr/>
      <dgm:t>
        <a:bodyPr/>
        <a:lstStyle/>
        <a:p>
          <a:endParaRPr lang="en-US"/>
        </a:p>
      </dgm:t>
    </dgm:pt>
    <dgm:pt modelId="{0E3EC241-E052-427B-8F52-91F1B1CC95B1}" type="sibTrans" cxnId="{9547EDCB-7246-431B-A873-5163C282A080}">
      <dgm:prSet/>
      <dgm:spPr/>
      <dgm:t>
        <a:bodyPr/>
        <a:lstStyle/>
        <a:p>
          <a:endParaRPr lang="en-US"/>
        </a:p>
      </dgm:t>
    </dgm:pt>
    <dgm:pt modelId="{8BC81AF0-0E07-4BC5-A740-9E21CB5C61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any growth trends, such as branches consistently outperforming others.</a:t>
          </a:r>
        </a:p>
      </dgm:t>
    </dgm:pt>
    <dgm:pt modelId="{275E4446-B105-49CD-BCFC-16AFE21A99A3}" type="parTrans" cxnId="{1BAECA54-F54C-4F66-9B99-FF4DB4B49EAB}">
      <dgm:prSet/>
      <dgm:spPr/>
      <dgm:t>
        <a:bodyPr/>
        <a:lstStyle/>
        <a:p>
          <a:endParaRPr lang="en-US"/>
        </a:p>
      </dgm:t>
    </dgm:pt>
    <dgm:pt modelId="{851F5D1B-82F6-41AF-9209-BAB2C6BAE43D}" type="sibTrans" cxnId="{1BAECA54-F54C-4F66-9B99-FF4DB4B49EAB}">
      <dgm:prSet/>
      <dgm:spPr/>
      <dgm:t>
        <a:bodyPr/>
        <a:lstStyle/>
        <a:p>
          <a:endParaRPr lang="en-US"/>
        </a:p>
      </dgm:t>
    </dgm:pt>
    <dgm:pt modelId="{8035688F-E775-4B5C-A9CF-04F1979C7C32}" type="pres">
      <dgm:prSet presAssocID="{248A3F38-B270-4F70-B343-49FA339F0337}" presName="linear" presStyleCnt="0">
        <dgm:presLayoutVars>
          <dgm:animLvl val="lvl"/>
          <dgm:resizeHandles val="exact"/>
        </dgm:presLayoutVars>
      </dgm:prSet>
      <dgm:spPr/>
    </dgm:pt>
    <dgm:pt modelId="{BEC579F7-D613-498F-A8B7-5E331A072CC3}" type="pres">
      <dgm:prSet presAssocID="{BA27EAA6-C795-4F51-976A-B59222A8E7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89A81B8-5801-4CEA-9841-C08B081F9B17}" type="pres">
      <dgm:prSet presAssocID="{5269E38D-26A5-4B56-91AB-DA55EA05C60B}" presName="spacer" presStyleCnt="0"/>
      <dgm:spPr/>
    </dgm:pt>
    <dgm:pt modelId="{3DEE06F2-E7EE-4285-A3AB-DD7BD630CBE1}" type="pres">
      <dgm:prSet presAssocID="{B22BF798-D6EA-4DAC-BBBA-E94DAC3654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F2E5AD-D287-4207-AD3E-A6586DA9F1B0}" type="pres">
      <dgm:prSet presAssocID="{AC785038-20DC-4CD2-96CA-F3D4C9AC7BBB}" presName="spacer" presStyleCnt="0"/>
      <dgm:spPr/>
    </dgm:pt>
    <dgm:pt modelId="{3C6C2E8F-7E41-4FAC-AF02-9524C2AD7C30}" type="pres">
      <dgm:prSet presAssocID="{EA148BE5-5774-47EE-B0D8-FE9FA56425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41795E-2B60-4BBA-B198-C3D480414B3A}" type="pres">
      <dgm:prSet presAssocID="{935A46D9-45B9-42C9-87DC-3DD88FCAA6DF}" presName="spacer" presStyleCnt="0"/>
      <dgm:spPr/>
    </dgm:pt>
    <dgm:pt modelId="{70C4023B-91D5-4D19-AF2D-A523EEDD89C4}" type="pres">
      <dgm:prSet presAssocID="{A5A4C644-AF34-4DD8-B840-CAA42683423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5844638-E981-45B6-BAE7-6B1330495451}" type="pres">
      <dgm:prSet presAssocID="{C76D4FFC-5362-42BF-8677-E92A166C9FD6}" presName="spacer" presStyleCnt="0"/>
      <dgm:spPr/>
    </dgm:pt>
    <dgm:pt modelId="{CC3EDFB2-DF09-4868-A031-7FC51D98ED70}" type="pres">
      <dgm:prSet presAssocID="{EC5C42EE-AD2D-402A-9FF6-13BCBF95925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03D162D-7922-49D6-BF41-F00761396FC7}" type="pres">
      <dgm:prSet presAssocID="{0E3EC241-E052-427B-8F52-91F1B1CC95B1}" presName="spacer" presStyleCnt="0"/>
      <dgm:spPr/>
    </dgm:pt>
    <dgm:pt modelId="{3FCB90B4-9FBB-49E6-A6F5-9BA7309341A5}" type="pres">
      <dgm:prSet presAssocID="{8BC81AF0-0E07-4BC5-A740-9E21CB5C610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C600C17-6956-4366-9FD8-CAA0913B78C5}" type="presOf" srcId="{A5A4C644-AF34-4DD8-B840-CAA426834236}" destId="{70C4023B-91D5-4D19-AF2D-A523EEDD89C4}" srcOrd="0" destOrd="0" presId="urn:microsoft.com/office/officeart/2005/8/layout/vList2"/>
    <dgm:cxn modelId="{63FFBE2A-D9E9-41FC-ABE9-2F3721279C0E}" type="presOf" srcId="{8BC81AF0-0E07-4BC5-A740-9E21CB5C6104}" destId="{3FCB90B4-9FBB-49E6-A6F5-9BA7309341A5}" srcOrd="0" destOrd="0" presId="urn:microsoft.com/office/officeart/2005/8/layout/vList2"/>
    <dgm:cxn modelId="{A2E5922C-88C2-4AA7-AD0F-FE2FBC9F86D3}" srcId="{248A3F38-B270-4F70-B343-49FA339F0337}" destId="{A5A4C644-AF34-4DD8-B840-CAA426834236}" srcOrd="3" destOrd="0" parTransId="{49776D29-0246-406D-8CE8-08CE5E3DAAC6}" sibTransId="{C76D4FFC-5362-42BF-8677-E92A166C9FD6}"/>
    <dgm:cxn modelId="{02372B2D-045A-417C-A68C-BFB5D18A359D}" srcId="{248A3F38-B270-4F70-B343-49FA339F0337}" destId="{BA27EAA6-C795-4F51-976A-B59222A8E77D}" srcOrd="0" destOrd="0" parTransId="{CDE53DF5-FC39-44C7-8D5F-C3BDFB6D1A00}" sibTransId="{5269E38D-26A5-4B56-91AB-DA55EA05C60B}"/>
    <dgm:cxn modelId="{66F12963-9775-478B-9452-25C91EA03549}" type="presOf" srcId="{EA148BE5-5774-47EE-B0D8-FE9FA56425D7}" destId="{3C6C2E8F-7E41-4FAC-AF02-9524C2AD7C30}" srcOrd="0" destOrd="0" presId="urn:microsoft.com/office/officeart/2005/8/layout/vList2"/>
    <dgm:cxn modelId="{21165671-091D-410B-BC78-D2D0359EE75B}" type="presOf" srcId="{BA27EAA6-C795-4F51-976A-B59222A8E77D}" destId="{BEC579F7-D613-498F-A8B7-5E331A072CC3}" srcOrd="0" destOrd="0" presId="urn:microsoft.com/office/officeart/2005/8/layout/vList2"/>
    <dgm:cxn modelId="{C1556354-9BB6-4FCD-AC2B-62222A25D78D}" type="presOf" srcId="{EC5C42EE-AD2D-402A-9FF6-13BCBF95925D}" destId="{CC3EDFB2-DF09-4868-A031-7FC51D98ED70}" srcOrd="0" destOrd="0" presId="urn:microsoft.com/office/officeart/2005/8/layout/vList2"/>
    <dgm:cxn modelId="{1BAECA54-F54C-4F66-9B99-FF4DB4B49EAB}" srcId="{248A3F38-B270-4F70-B343-49FA339F0337}" destId="{8BC81AF0-0E07-4BC5-A740-9E21CB5C6104}" srcOrd="5" destOrd="0" parTransId="{275E4446-B105-49CD-BCFC-16AFE21A99A3}" sibTransId="{851F5D1B-82F6-41AF-9209-BAB2C6BAE43D}"/>
    <dgm:cxn modelId="{68CCA078-035A-48C7-8203-26BDED1234DA}" srcId="{248A3F38-B270-4F70-B343-49FA339F0337}" destId="{B22BF798-D6EA-4DAC-BBBA-E94DAC3654E8}" srcOrd="1" destOrd="0" parTransId="{FA6B4D67-D098-44B4-BA0D-B483D9876981}" sibTransId="{AC785038-20DC-4CD2-96CA-F3D4C9AC7BBB}"/>
    <dgm:cxn modelId="{9547EDCB-7246-431B-A873-5163C282A080}" srcId="{248A3F38-B270-4F70-B343-49FA339F0337}" destId="{EC5C42EE-AD2D-402A-9FF6-13BCBF95925D}" srcOrd="4" destOrd="0" parTransId="{0C5BD445-4206-4FC7-9340-BAFA6CAA3341}" sibTransId="{0E3EC241-E052-427B-8F52-91F1B1CC95B1}"/>
    <dgm:cxn modelId="{4A8908E6-00EA-4D39-A5F2-737277881FE5}" type="presOf" srcId="{248A3F38-B270-4F70-B343-49FA339F0337}" destId="{8035688F-E775-4B5C-A9CF-04F1979C7C32}" srcOrd="0" destOrd="0" presId="urn:microsoft.com/office/officeart/2005/8/layout/vList2"/>
    <dgm:cxn modelId="{57672BEC-3760-44E1-B244-9DA93732820C}" type="presOf" srcId="{B22BF798-D6EA-4DAC-BBBA-E94DAC3654E8}" destId="{3DEE06F2-E7EE-4285-A3AB-DD7BD630CBE1}" srcOrd="0" destOrd="0" presId="urn:microsoft.com/office/officeart/2005/8/layout/vList2"/>
    <dgm:cxn modelId="{E3E423FF-3C61-4AA6-B489-8885A3BF0AE2}" srcId="{248A3F38-B270-4F70-B343-49FA339F0337}" destId="{EA148BE5-5774-47EE-B0D8-FE9FA56425D7}" srcOrd="2" destOrd="0" parTransId="{B806195E-4621-48A5-80F3-A83054AAE626}" sibTransId="{935A46D9-45B9-42C9-87DC-3DD88FCAA6DF}"/>
    <dgm:cxn modelId="{C60F0C8C-5D60-4887-84CF-84ADC3AF3C30}" type="presParOf" srcId="{8035688F-E775-4B5C-A9CF-04F1979C7C32}" destId="{BEC579F7-D613-498F-A8B7-5E331A072CC3}" srcOrd="0" destOrd="0" presId="urn:microsoft.com/office/officeart/2005/8/layout/vList2"/>
    <dgm:cxn modelId="{CF7B7C65-6A12-4299-BF8B-524C74E4F9A6}" type="presParOf" srcId="{8035688F-E775-4B5C-A9CF-04F1979C7C32}" destId="{489A81B8-5801-4CEA-9841-C08B081F9B17}" srcOrd="1" destOrd="0" presId="urn:microsoft.com/office/officeart/2005/8/layout/vList2"/>
    <dgm:cxn modelId="{CDCCCEBE-DDD9-4231-B3EF-661E4D6A2231}" type="presParOf" srcId="{8035688F-E775-4B5C-A9CF-04F1979C7C32}" destId="{3DEE06F2-E7EE-4285-A3AB-DD7BD630CBE1}" srcOrd="2" destOrd="0" presId="urn:microsoft.com/office/officeart/2005/8/layout/vList2"/>
    <dgm:cxn modelId="{4B9A142A-2A7B-462C-8015-50712138DF36}" type="presParOf" srcId="{8035688F-E775-4B5C-A9CF-04F1979C7C32}" destId="{95F2E5AD-D287-4207-AD3E-A6586DA9F1B0}" srcOrd="3" destOrd="0" presId="urn:microsoft.com/office/officeart/2005/8/layout/vList2"/>
    <dgm:cxn modelId="{04624E1C-F03F-4883-9E56-2F9616CF3CC1}" type="presParOf" srcId="{8035688F-E775-4B5C-A9CF-04F1979C7C32}" destId="{3C6C2E8F-7E41-4FAC-AF02-9524C2AD7C30}" srcOrd="4" destOrd="0" presId="urn:microsoft.com/office/officeart/2005/8/layout/vList2"/>
    <dgm:cxn modelId="{0607C817-C0C3-4770-8153-CE7A874905EE}" type="presParOf" srcId="{8035688F-E775-4B5C-A9CF-04F1979C7C32}" destId="{9C41795E-2B60-4BBA-B198-C3D480414B3A}" srcOrd="5" destOrd="0" presId="urn:microsoft.com/office/officeart/2005/8/layout/vList2"/>
    <dgm:cxn modelId="{CEE23CC5-C6EF-47DB-9583-34817A9578DE}" type="presParOf" srcId="{8035688F-E775-4B5C-A9CF-04F1979C7C32}" destId="{70C4023B-91D5-4D19-AF2D-A523EEDD89C4}" srcOrd="6" destOrd="0" presId="urn:microsoft.com/office/officeart/2005/8/layout/vList2"/>
    <dgm:cxn modelId="{8F24FB0C-7421-4E44-A589-669960C43FCC}" type="presParOf" srcId="{8035688F-E775-4B5C-A9CF-04F1979C7C32}" destId="{F5844638-E981-45B6-BAE7-6B1330495451}" srcOrd="7" destOrd="0" presId="urn:microsoft.com/office/officeart/2005/8/layout/vList2"/>
    <dgm:cxn modelId="{6766B7C9-3EDA-4E7F-8E91-1657FEDA7AF0}" type="presParOf" srcId="{8035688F-E775-4B5C-A9CF-04F1979C7C32}" destId="{CC3EDFB2-DF09-4868-A031-7FC51D98ED70}" srcOrd="8" destOrd="0" presId="urn:microsoft.com/office/officeart/2005/8/layout/vList2"/>
    <dgm:cxn modelId="{232B81E5-C1A3-41B0-9132-C5582C157314}" type="presParOf" srcId="{8035688F-E775-4B5C-A9CF-04F1979C7C32}" destId="{F03D162D-7922-49D6-BF41-F00761396FC7}" srcOrd="9" destOrd="0" presId="urn:microsoft.com/office/officeart/2005/8/layout/vList2"/>
    <dgm:cxn modelId="{DFA38560-2486-477D-8935-7362382A171E}" type="presParOf" srcId="{8035688F-E775-4B5C-A9CF-04F1979C7C32}" destId="{3FCB90B4-9FBB-49E6-A6F5-9BA7309341A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42BD7-5C26-46CB-A41B-EC97F5D634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D31803-47DA-4ACF-BD7D-2C8050CB758D}">
      <dgm:prSet/>
      <dgm:spPr/>
      <dgm:t>
        <a:bodyPr/>
        <a:lstStyle/>
        <a:p>
          <a:r>
            <a:rPr lang="en-US" b="1" i="0"/>
            <a:t>Conclusion and Insights:</a:t>
          </a:r>
          <a:endParaRPr lang="en-US"/>
        </a:p>
      </dgm:t>
    </dgm:pt>
    <dgm:pt modelId="{E61F8EFB-72BB-4CC8-A940-955B2D1B422C}" type="parTrans" cxnId="{58D56CD5-9C91-4F6C-BB76-A8C422B0E82B}">
      <dgm:prSet/>
      <dgm:spPr/>
      <dgm:t>
        <a:bodyPr/>
        <a:lstStyle/>
        <a:p>
          <a:endParaRPr lang="en-US"/>
        </a:p>
      </dgm:t>
    </dgm:pt>
    <dgm:pt modelId="{69144E0D-4817-4035-A601-6E9CC0DB86E8}" type="sibTrans" cxnId="{58D56CD5-9C91-4F6C-BB76-A8C422B0E82B}">
      <dgm:prSet/>
      <dgm:spPr/>
      <dgm:t>
        <a:bodyPr/>
        <a:lstStyle/>
        <a:p>
          <a:endParaRPr lang="en-US"/>
        </a:p>
      </dgm:t>
    </dgm:pt>
    <dgm:pt modelId="{7DAF91AA-EA33-452D-9EC8-C9EF12DD06D5}">
      <dgm:prSet/>
      <dgm:spPr/>
      <dgm:t>
        <a:bodyPr/>
        <a:lstStyle/>
        <a:p>
          <a:r>
            <a:rPr lang="en-US" b="0" i="0"/>
            <a:t>The “Food and Beverage" and “Sports" product lines consistently drive the highest sales and profit, suggesting a strong customer preference for these categories.</a:t>
          </a:r>
          <a:endParaRPr lang="en-US"/>
        </a:p>
      </dgm:t>
    </dgm:pt>
    <dgm:pt modelId="{131FD0CB-FE5E-45FF-BBB6-14CB93C91D0F}" type="parTrans" cxnId="{C7D3B428-6FF0-492B-9ED0-00C31212222D}">
      <dgm:prSet/>
      <dgm:spPr/>
      <dgm:t>
        <a:bodyPr/>
        <a:lstStyle/>
        <a:p>
          <a:endParaRPr lang="en-US"/>
        </a:p>
      </dgm:t>
    </dgm:pt>
    <dgm:pt modelId="{6FC94D08-6407-4174-8D41-C60D5CC45B0A}" type="sibTrans" cxnId="{C7D3B428-6FF0-492B-9ED0-00C31212222D}">
      <dgm:prSet/>
      <dgm:spPr/>
      <dgm:t>
        <a:bodyPr/>
        <a:lstStyle/>
        <a:p>
          <a:endParaRPr lang="en-US"/>
        </a:p>
      </dgm:t>
    </dgm:pt>
    <dgm:pt modelId="{911A8C37-EA6B-446B-BE64-AE90B13D849E}">
      <dgm:prSet/>
      <dgm:spPr/>
      <dgm:t>
        <a:bodyPr/>
        <a:lstStyle/>
        <a:p>
          <a:r>
            <a:rPr lang="en-US" b="0" i="0"/>
            <a:t>Observing a higher average sales in certain months could be attributed to promotional activities or seasonal factors, indicating the potential for targeted marketing efforts during those times.</a:t>
          </a:r>
          <a:endParaRPr lang="en-US"/>
        </a:p>
      </dgm:t>
    </dgm:pt>
    <dgm:pt modelId="{6960EABE-D5DE-4CB1-A8BB-B42F970B8ABF}" type="parTrans" cxnId="{E9F1D101-EB6B-4CCA-AE88-64A964945A12}">
      <dgm:prSet/>
      <dgm:spPr/>
      <dgm:t>
        <a:bodyPr/>
        <a:lstStyle/>
        <a:p>
          <a:endParaRPr lang="en-US"/>
        </a:p>
      </dgm:t>
    </dgm:pt>
    <dgm:pt modelId="{BC34B52C-F95E-4FDF-BD36-DF9647A013CC}" type="sibTrans" cxnId="{E9F1D101-EB6B-4CCA-AE88-64A964945A12}">
      <dgm:prSet/>
      <dgm:spPr/>
      <dgm:t>
        <a:bodyPr/>
        <a:lstStyle/>
        <a:p>
          <a:endParaRPr lang="en-US"/>
        </a:p>
      </dgm:t>
    </dgm:pt>
    <dgm:pt modelId="{222F05B5-A6EE-473B-BBF2-CCAA01089701}">
      <dgm:prSet/>
      <dgm:spPr/>
      <dgm:t>
        <a:bodyPr/>
        <a:lstStyle/>
        <a:p>
          <a:r>
            <a:rPr lang="en-US" b="0" i="0"/>
            <a:t>The dominance of the “Cash" payment method indicates its popularity among customers; optimizing the </a:t>
          </a:r>
          <a:r>
            <a:rPr lang="en-US"/>
            <a:t>credit card</a:t>
          </a:r>
          <a:r>
            <a:rPr lang="en-US" b="0" i="0"/>
            <a:t> experience could further improve customer satisfaction.</a:t>
          </a:r>
          <a:endParaRPr lang="en-US"/>
        </a:p>
      </dgm:t>
    </dgm:pt>
    <dgm:pt modelId="{BC79BCE0-E387-4CD3-9DB5-B2042D75C962}" type="parTrans" cxnId="{BFA74778-8CAF-4F33-B961-271A0F76CC98}">
      <dgm:prSet/>
      <dgm:spPr/>
      <dgm:t>
        <a:bodyPr/>
        <a:lstStyle/>
        <a:p>
          <a:endParaRPr lang="en-US"/>
        </a:p>
      </dgm:t>
    </dgm:pt>
    <dgm:pt modelId="{22AD799B-57D0-4E3B-9C22-0EE94533744D}" type="sibTrans" cxnId="{BFA74778-8CAF-4F33-B961-271A0F76CC98}">
      <dgm:prSet/>
      <dgm:spPr/>
      <dgm:t>
        <a:bodyPr/>
        <a:lstStyle/>
        <a:p>
          <a:endParaRPr lang="en-US"/>
        </a:p>
      </dgm:t>
    </dgm:pt>
    <dgm:pt modelId="{1EFA79C8-B987-4619-8AE7-852942579F1B}">
      <dgm:prSet/>
      <dgm:spPr/>
      <dgm:t>
        <a:bodyPr/>
        <a:lstStyle/>
        <a:p>
          <a:r>
            <a:rPr lang="en-US" b="0" i="0"/>
            <a:t>"Branch C" consistently outperforms the others in terms of sales, suggesting potential strategies for sharing best practices across branches.</a:t>
          </a:r>
          <a:endParaRPr lang="en-US"/>
        </a:p>
      </dgm:t>
    </dgm:pt>
    <dgm:pt modelId="{A4BC4C1A-D8C2-4A05-980D-7656AD03C7D7}" type="parTrans" cxnId="{B8578786-F93A-4069-BBC0-A097F38AE4F1}">
      <dgm:prSet/>
      <dgm:spPr/>
      <dgm:t>
        <a:bodyPr/>
        <a:lstStyle/>
        <a:p>
          <a:endParaRPr lang="en-US"/>
        </a:p>
      </dgm:t>
    </dgm:pt>
    <dgm:pt modelId="{7D3B67E0-14BB-4975-AC52-393532C5E9E6}" type="sibTrans" cxnId="{B8578786-F93A-4069-BBC0-A097F38AE4F1}">
      <dgm:prSet/>
      <dgm:spPr/>
      <dgm:t>
        <a:bodyPr/>
        <a:lstStyle/>
        <a:p>
          <a:endParaRPr lang="en-US"/>
        </a:p>
      </dgm:t>
    </dgm:pt>
    <dgm:pt modelId="{FC5F4E19-4F87-4473-B3DF-E2337E054421}">
      <dgm:prSet/>
      <dgm:spPr/>
      <dgm:t>
        <a:bodyPr/>
        <a:lstStyle/>
        <a:p>
          <a:r>
            <a:rPr lang="en-US" b="0" i="0"/>
            <a:t>Investigations into events that happened between March and April to understand what drove down sales and find was to curtail them.</a:t>
          </a:r>
          <a:endParaRPr lang="en-US"/>
        </a:p>
      </dgm:t>
    </dgm:pt>
    <dgm:pt modelId="{DADE7EBA-E329-4300-9766-F30CCE6C40EF}" type="parTrans" cxnId="{229F8DDA-440E-4B04-93EA-DCDF319DF332}">
      <dgm:prSet/>
      <dgm:spPr/>
      <dgm:t>
        <a:bodyPr/>
        <a:lstStyle/>
        <a:p>
          <a:endParaRPr lang="en-US"/>
        </a:p>
      </dgm:t>
    </dgm:pt>
    <dgm:pt modelId="{184797B7-4904-4ACC-8F62-4D740C1D5BDD}" type="sibTrans" cxnId="{229F8DDA-440E-4B04-93EA-DCDF319DF332}">
      <dgm:prSet/>
      <dgm:spPr/>
      <dgm:t>
        <a:bodyPr/>
        <a:lstStyle/>
        <a:p>
          <a:endParaRPr lang="en-US"/>
        </a:p>
      </dgm:t>
    </dgm:pt>
    <dgm:pt modelId="{5CC2C12D-97DA-4CE9-8933-72E3D94E041B}" type="pres">
      <dgm:prSet presAssocID="{E4942BD7-5C26-46CB-A41B-EC97F5D634F6}" presName="linear" presStyleCnt="0">
        <dgm:presLayoutVars>
          <dgm:animLvl val="lvl"/>
          <dgm:resizeHandles val="exact"/>
        </dgm:presLayoutVars>
      </dgm:prSet>
      <dgm:spPr/>
    </dgm:pt>
    <dgm:pt modelId="{8329FCF7-37FB-4393-A5BE-AC21D819AE65}" type="pres">
      <dgm:prSet presAssocID="{37D31803-47DA-4ACF-BD7D-2C8050CB758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283FB8E-8B9A-4193-AFC1-CC709287A95A}" type="pres">
      <dgm:prSet presAssocID="{69144E0D-4817-4035-A601-6E9CC0DB86E8}" presName="spacer" presStyleCnt="0"/>
      <dgm:spPr/>
    </dgm:pt>
    <dgm:pt modelId="{4D31912F-37BE-4850-9203-F62CAC7887E6}" type="pres">
      <dgm:prSet presAssocID="{7DAF91AA-EA33-452D-9EC8-C9EF12DD06D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06649C2-DA65-4DD7-90DE-8C46F82CA358}" type="pres">
      <dgm:prSet presAssocID="{6FC94D08-6407-4174-8D41-C60D5CC45B0A}" presName="spacer" presStyleCnt="0"/>
      <dgm:spPr/>
    </dgm:pt>
    <dgm:pt modelId="{2EEC83A0-AF56-43E7-B4AA-601527F46ADD}" type="pres">
      <dgm:prSet presAssocID="{911A8C37-EA6B-446B-BE64-AE90B13D849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4665267-7AF2-4EBD-886E-0DA6298136AB}" type="pres">
      <dgm:prSet presAssocID="{BC34B52C-F95E-4FDF-BD36-DF9647A013CC}" presName="spacer" presStyleCnt="0"/>
      <dgm:spPr/>
    </dgm:pt>
    <dgm:pt modelId="{9DA30F0F-9EB6-4BD7-AF12-4A0ED5E01B5A}" type="pres">
      <dgm:prSet presAssocID="{222F05B5-A6EE-473B-BBF2-CCAA0108970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221B87-D3C8-46BD-97B4-B242A5A2FE1A}" type="pres">
      <dgm:prSet presAssocID="{22AD799B-57D0-4E3B-9C22-0EE94533744D}" presName="spacer" presStyleCnt="0"/>
      <dgm:spPr/>
    </dgm:pt>
    <dgm:pt modelId="{D5B52FC9-A0FA-4BBF-A8D6-EFB987BC01CF}" type="pres">
      <dgm:prSet presAssocID="{1EFA79C8-B987-4619-8AE7-852942579F1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29BA10-C5BF-4443-9552-911276E1536D}" type="pres">
      <dgm:prSet presAssocID="{7D3B67E0-14BB-4975-AC52-393532C5E9E6}" presName="spacer" presStyleCnt="0"/>
      <dgm:spPr/>
    </dgm:pt>
    <dgm:pt modelId="{3DAAB360-1EB7-4EB4-AF77-7C0DAD04279F}" type="pres">
      <dgm:prSet presAssocID="{FC5F4E19-4F87-4473-B3DF-E2337E05442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F1D101-EB6B-4CCA-AE88-64A964945A12}" srcId="{E4942BD7-5C26-46CB-A41B-EC97F5D634F6}" destId="{911A8C37-EA6B-446B-BE64-AE90B13D849E}" srcOrd="2" destOrd="0" parTransId="{6960EABE-D5DE-4CB1-A8BB-B42F970B8ABF}" sibTransId="{BC34B52C-F95E-4FDF-BD36-DF9647A013CC}"/>
    <dgm:cxn modelId="{C563A407-067B-46F6-B650-63A6B75B91AA}" type="presOf" srcId="{E4942BD7-5C26-46CB-A41B-EC97F5D634F6}" destId="{5CC2C12D-97DA-4CE9-8933-72E3D94E041B}" srcOrd="0" destOrd="0" presId="urn:microsoft.com/office/officeart/2005/8/layout/vList2"/>
    <dgm:cxn modelId="{C7D3B428-6FF0-492B-9ED0-00C31212222D}" srcId="{E4942BD7-5C26-46CB-A41B-EC97F5D634F6}" destId="{7DAF91AA-EA33-452D-9EC8-C9EF12DD06D5}" srcOrd="1" destOrd="0" parTransId="{131FD0CB-FE5E-45FF-BBB6-14CB93C91D0F}" sibTransId="{6FC94D08-6407-4174-8D41-C60D5CC45B0A}"/>
    <dgm:cxn modelId="{AE46BC54-8F96-4872-AA6D-541E2A19CC8C}" type="presOf" srcId="{7DAF91AA-EA33-452D-9EC8-C9EF12DD06D5}" destId="{4D31912F-37BE-4850-9203-F62CAC7887E6}" srcOrd="0" destOrd="0" presId="urn:microsoft.com/office/officeart/2005/8/layout/vList2"/>
    <dgm:cxn modelId="{FD173D75-568C-4176-A54F-7708F4A395B3}" type="presOf" srcId="{FC5F4E19-4F87-4473-B3DF-E2337E054421}" destId="{3DAAB360-1EB7-4EB4-AF77-7C0DAD04279F}" srcOrd="0" destOrd="0" presId="urn:microsoft.com/office/officeart/2005/8/layout/vList2"/>
    <dgm:cxn modelId="{BFA74778-8CAF-4F33-B961-271A0F76CC98}" srcId="{E4942BD7-5C26-46CB-A41B-EC97F5D634F6}" destId="{222F05B5-A6EE-473B-BBF2-CCAA01089701}" srcOrd="3" destOrd="0" parTransId="{BC79BCE0-E387-4CD3-9DB5-B2042D75C962}" sibTransId="{22AD799B-57D0-4E3B-9C22-0EE94533744D}"/>
    <dgm:cxn modelId="{6854AA7B-AD4C-45A4-92B2-8413DD0A22E0}" type="presOf" srcId="{911A8C37-EA6B-446B-BE64-AE90B13D849E}" destId="{2EEC83A0-AF56-43E7-B4AA-601527F46ADD}" srcOrd="0" destOrd="0" presId="urn:microsoft.com/office/officeart/2005/8/layout/vList2"/>
    <dgm:cxn modelId="{B8578786-F93A-4069-BBC0-A097F38AE4F1}" srcId="{E4942BD7-5C26-46CB-A41B-EC97F5D634F6}" destId="{1EFA79C8-B987-4619-8AE7-852942579F1B}" srcOrd="4" destOrd="0" parTransId="{A4BC4C1A-D8C2-4A05-980D-7656AD03C7D7}" sibTransId="{7D3B67E0-14BB-4975-AC52-393532C5E9E6}"/>
    <dgm:cxn modelId="{C91CDF92-CDDB-46F8-A339-7FAF88146274}" type="presOf" srcId="{37D31803-47DA-4ACF-BD7D-2C8050CB758D}" destId="{8329FCF7-37FB-4393-A5BE-AC21D819AE65}" srcOrd="0" destOrd="0" presId="urn:microsoft.com/office/officeart/2005/8/layout/vList2"/>
    <dgm:cxn modelId="{2D3D5CBB-C09E-45DF-AA1E-B919B7DB3AC5}" type="presOf" srcId="{222F05B5-A6EE-473B-BBF2-CCAA01089701}" destId="{9DA30F0F-9EB6-4BD7-AF12-4A0ED5E01B5A}" srcOrd="0" destOrd="0" presId="urn:microsoft.com/office/officeart/2005/8/layout/vList2"/>
    <dgm:cxn modelId="{58D56CD5-9C91-4F6C-BB76-A8C422B0E82B}" srcId="{E4942BD7-5C26-46CB-A41B-EC97F5D634F6}" destId="{37D31803-47DA-4ACF-BD7D-2C8050CB758D}" srcOrd="0" destOrd="0" parTransId="{E61F8EFB-72BB-4CC8-A940-955B2D1B422C}" sibTransId="{69144E0D-4817-4035-A601-6E9CC0DB86E8}"/>
    <dgm:cxn modelId="{CBB384D6-B94D-409A-9D15-00FFC548711B}" type="presOf" srcId="{1EFA79C8-B987-4619-8AE7-852942579F1B}" destId="{D5B52FC9-A0FA-4BBF-A8D6-EFB987BC01CF}" srcOrd="0" destOrd="0" presId="urn:microsoft.com/office/officeart/2005/8/layout/vList2"/>
    <dgm:cxn modelId="{229F8DDA-440E-4B04-93EA-DCDF319DF332}" srcId="{E4942BD7-5C26-46CB-A41B-EC97F5D634F6}" destId="{FC5F4E19-4F87-4473-B3DF-E2337E054421}" srcOrd="5" destOrd="0" parTransId="{DADE7EBA-E329-4300-9766-F30CCE6C40EF}" sibTransId="{184797B7-4904-4ACC-8F62-4D740C1D5BDD}"/>
    <dgm:cxn modelId="{5A7D5950-7504-448B-BC55-92644DCFA070}" type="presParOf" srcId="{5CC2C12D-97DA-4CE9-8933-72E3D94E041B}" destId="{8329FCF7-37FB-4393-A5BE-AC21D819AE65}" srcOrd="0" destOrd="0" presId="urn:microsoft.com/office/officeart/2005/8/layout/vList2"/>
    <dgm:cxn modelId="{8795CB05-41FC-446D-A875-F2BDFFE491AD}" type="presParOf" srcId="{5CC2C12D-97DA-4CE9-8933-72E3D94E041B}" destId="{F283FB8E-8B9A-4193-AFC1-CC709287A95A}" srcOrd="1" destOrd="0" presId="urn:microsoft.com/office/officeart/2005/8/layout/vList2"/>
    <dgm:cxn modelId="{0E3AB9E2-8598-4D8F-B569-73E58A2DD0A8}" type="presParOf" srcId="{5CC2C12D-97DA-4CE9-8933-72E3D94E041B}" destId="{4D31912F-37BE-4850-9203-F62CAC7887E6}" srcOrd="2" destOrd="0" presId="urn:microsoft.com/office/officeart/2005/8/layout/vList2"/>
    <dgm:cxn modelId="{A00256F9-40BE-45A9-973D-0DDD9C7539AF}" type="presParOf" srcId="{5CC2C12D-97DA-4CE9-8933-72E3D94E041B}" destId="{006649C2-DA65-4DD7-90DE-8C46F82CA358}" srcOrd="3" destOrd="0" presId="urn:microsoft.com/office/officeart/2005/8/layout/vList2"/>
    <dgm:cxn modelId="{5116F69E-9A67-4712-BAB7-FFD475F4E09C}" type="presParOf" srcId="{5CC2C12D-97DA-4CE9-8933-72E3D94E041B}" destId="{2EEC83A0-AF56-43E7-B4AA-601527F46ADD}" srcOrd="4" destOrd="0" presId="urn:microsoft.com/office/officeart/2005/8/layout/vList2"/>
    <dgm:cxn modelId="{931E008F-25AC-4687-A986-B57C4004A7BD}" type="presParOf" srcId="{5CC2C12D-97DA-4CE9-8933-72E3D94E041B}" destId="{24665267-7AF2-4EBD-886E-0DA6298136AB}" srcOrd="5" destOrd="0" presId="urn:microsoft.com/office/officeart/2005/8/layout/vList2"/>
    <dgm:cxn modelId="{DF0F96AE-6383-4018-ACCA-E2881330B6DB}" type="presParOf" srcId="{5CC2C12D-97DA-4CE9-8933-72E3D94E041B}" destId="{9DA30F0F-9EB6-4BD7-AF12-4A0ED5E01B5A}" srcOrd="6" destOrd="0" presId="urn:microsoft.com/office/officeart/2005/8/layout/vList2"/>
    <dgm:cxn modelId="{7A8F4314-EEFF-4A5F-A4F8-BC490F5C8F43}" type="presParOf" srcId="{5CC2C12D-97DA-4CE9-8933-72E3D94E041B}" destId="{BE221B87-D3C8-46BD-97B4-B242A5A2FE1A}" srcOrd="7" destOrd="0" presId="urn:microsoft.com/office/officeart/2005/8/layout/vList2"/>
    <dgm:cxn modelId="{7BDF606B-DE80-4A8C-B61E-9207F0762954}" type="presParOf" srcId="{5CC2C12D-97DA-4CE9-8933-72E3D94E041B}" destId="{D5B52FC9-A0FA-4BBF-A8D6-EFB987BC01CF}" srcOrd="8" destOrd="0" presId="urn:microsoft.com/office/officeart/2005/8/layout/vList2"/>
    <dgm:cxn modelId="{E725891E-CD19-417A-B1F9-92428FC1D358}" type="presParOf" srcId="{5CC2C12D-97DA-4CE9-8933-72E3D94E041B}" destId="{B429BA10-C5BF-4443-9552-911276E1536D}" srcOrd="9" destOrd="0" presId="urn:microsoft.com/office/officeart/2005/8/layout/vList2"/>
    <dgm:cxn modelId="{57996DF6-AF93-43C6-B9B9-DEBC0B9F6D98}" type="presParOf" srcId="{5CC2C12D-97DA-4CE9-8933-72E3D94E041B}" destId="{3DAAB360-1EB7-4EB4-AF77-7C0DAD04279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86A7D-1E78-4740-A729-D447D745A312}">
      <dsp:nvSpPr>
        <dsp:cNvPr id="0" name=""/>
        <dsp:cNvSpPr/>
      </dsp:nvSpPr>
      <dsp:spPr>
        <a:xfrm>
          <a:off x="0" y="2181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0AFEC-E08B-42C2-A0A7-A77747C91F1A}">
      <dsp:nvSpPr>
        <dsp:cNvPr id="0" name=""/>
        <dsp:cNvSpPr/>
      </dsp:nvSpPr>
      <dsp:spPr>
        <a:xfrm>
          <a:off x="0" y="2181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Project Objectives:</a:t>
          </a:r>
          <a:endParaRPr lang="en-US" sz="1100" kern="1200"/>
        </a:p>
      </dsp:txBody>
      <dsp:txXfrm>
        <a:off x="0" y="2181"/>
        <a:ext cx="5410200" cy="405695"/>
      </dsp:txXfrm>
    </dsp:sp>
    <dsp:sp modelId="{204D501B-C3C0-4D8C-B366-C7B83F372643}">
      <dsp:nvSpPr>
        <dsp:cNvPr id="0" name=""/>
        <dsp:cNvSpPr/>
      </dsp:nvSpPr>
      <dsp:spPr>
        <a:xfrm>
          <a:off x="0" y="407876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89162-F369-4C59-8486-3BC5736D5F17}">
      <dsp:nvSpPr>
        <dsp:cNvPr id="0" name=""/>
        <dsp:cNvSpPr/>
      </dsp:nvSpPr>
      <dsp:spPr>
        <a:xfrm>
          <a:off x="0" y="407876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Our primary objectives include:</a:t>
          </a:r>
          <a:endParaRPr lang="en-US" sz="1100" kern="1200"/>
        </a:p>
      </dsp:txBody>
      <dsp:txXfrm>
        <a:off x="0" y="407876"/>
        <a:ext cx="5410200" cy="405695"/>
      </dsp:txXfrm>
    </dsp:sp>
    <dsp:sp modelId="{9789CBE4-F6B2-4AD2-AC4A-5E7E18FF8F82}">
      <dsp:nvSpPr>
        <dsp:cNvPr id="0" name=""/>
        <dsp:cNvSpPr/>
      </dsp:nvSpPr>
      <dsp:spPr>
        <a:xfrm>
          <a:off x="0" y="813572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8F557-6BF0-4CE7-AA7B-7AAEE976AA73}">
      <dsp:nvSpPr>
        <dsp:cNvPr id="0" name=""/>
        <dsp:cNvSpPr/>
      </dsp:nvSpPr>
      <dsp:spPr>
        <a:xfrm>
          <a:off x="0" y="813572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Uncovering trends, patterns, and correlations in sales data.</a:t>
          </a:r>
          <a:endParaRPr lang="en-US" sz="1100" kern="1200"/>
        </a:p>
      </dsp:txBody>
      <dsp:txXfrm>
        <a:off x="0" y="813572"/>
        <a:ext cx="5410200" cy="405695"/>
      </dsp:txXfrm>
    </dsp:sp>
    <dsp:sp modelId="{1B3F24B7-8756-4548-B52B-A75E1F0C84B1}">
      <dsp:nvSpPr>
        <dsp:cNvPr id="0" name=""/>
        <dsp:cNvSpPr/>
      </dsp:nvSpPr>
      <dsp:spPr>
        <a:xfrm>
          <a:off x="0" y="1219267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82FC3-70AC-414B-A805-A9B21E01F931}">
      <dsp:nvSpPr>
        <dsp:cNvPr id="0" name=""/>
        <dsp:cNvSpPr/>
      </dsp:nvSpPr>
      <dsp:spPr>
        <a:xfrm>
          <a:off x="0" y="1219267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Visualizing data using Tableau to provide clear and actionable insights.</a:t>
          </a:r>
          <a:endParaRPr lang="en-US" sz="1100" kern="1200"/>
        </a:p>
      </dsp:txBody>
      <dsp:txXfrm>
        <a:off x="0" y="1219267"/>
        <a:ext cx="5410200" cy="405695"/>
      </dsp:txXfrm>
    </dsp:sp>
    <dsp:sp modelId="{165CD560-9B9B-46B9-AEC6-7534374B38C9}">
      <dsp:nvSpPr>
        <dsp:cNvPr id="0" name=""/>
        <dsp:cNvSpPr/>
      </dsp:nvSpPr>
      <dsp:spPr>
        <a:xfrm>
          <a:off x="0" y="1624963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C709-0EFB-43EB-8CAD-4F733EDEA438}">
      <dsp:nvSpPr>
        <dsp:cNvPr id="0" name=""/>
        <dsp:cNvSpPr/>
      </dsp:nvSpPr>
      <dsp:spPr>
        <a:xfrm>
          <a:off x="0" y="1624963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Identifying opportunities for optimizing sales strategies and improving customer experiences.</a:t>
          </a:r>
          <a:endParaRPr lang="en-US" sz="1100" kern="1200"/>
        </a:p>
      </dsp:txBody>
      <dsp:txXfrm>
        <a:off x="0" y="1624963"/>
        <a:ext cx="5410200" cy="405695"/>
      </dsp:txXfrm>
    </dsp:sp>
    <dsp:sp modelId="{306F0A65-FF89-4EED-9442-BAE789B616AA}">
      <dsp:nvSpPr>
        <dsp:cNvPr id="0" name=""/>
        <dsp:cNvSpPr/>
      </dsp:nvSpPr>
      <dsp:spPr>
        <a:xfrm>
          <a:off x="0" y="2030658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B7298-1B8D-4960-86C2-6A3387A759F9}">
      <dsp:nvSpPr>
        <dsp:cNvPr id="0" name=""/>
        <dsp:cNvSpPr/>
      </dsp:nvSpPr>
      <dsp:spPr>
        <a:xfrm>
          <a:off x="0" y="2030658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Dataset Source and Key Features:</a:t>
          </a:r>
          <a:endParaRPr lang="en-US" sz="1100" kern="1200"/>
        </a:p>
      </dsp:txBody>
      <dsp:txXfrm>
        <a:off x="0" y="2030658"/>
        <a:ext cx="5410200" cy="405695"/>
      </dsp:txXfrm>
    </dsp:sp>
    <dsp:sp modelId="{B640F015-6C9C-4B05-B192-D9C23E75E2BB}">
      <dsp:nvSpPr>
        <dsp:cNvPr id="0" name=""/>
        <dsp:cNvSpPr/>
      </dsp:nvSpPr>
      <dsp:spPr>
        <a:xfrm>
          <a:off x="0" y="2436354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7A0AD-7BC0-4AD5-AA79-2B0F3B0EAC2A}">
      <dsp:nvSpPr>
        <dsp:cNvPr id="0" name=""/>
        <dsp:cNvSpPr/>
      </dsp:nvSpPr>
      <dsp:spPr>
        <a:xfrm>
          <a:off x="0" y="2436354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The dataset we'll be working with has been provided by the sales teams</a:t>
          </a:r>
          <a:endParaRPr lang="en-US" sz="1100" kern="1200" dirty="0"/>
        </a:p>
      </dsp:txBody>
      <dsp:txXfrm>
        <a:off x="0" y="2436354"/>
        <a:ext cx="5410200" cy="405695"/>
      </dsp:txXfrm>
    </dsp:sp>
    <dsp:sp modelId="{F8830642-ADA0-4B7B-BD00-1522BC5FDB97}">
      <dsp:nvSpPr>
        <dsp:cNvPr id="0" name=""/>
        <dsp:cNvSpPr/>
      </dsp:nvSpPr>
      <dsp:spPr>
        <a:xfrm>
          <a:off x="0" y="2842049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2EBC3-F9A9-4104-B923-D189E157BEA8}">
      <dsp:nvSpPr>
        <dsp:cNvPr id="0" name=""/>
        <dsp:cNvSpPr/>
      </dsp:nvSpPr>
      <dsp:spPr>
        <a:xfrm>
          <a:off x="0" y="2842049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Key features of the dataset are:</a:t>
          </a:r>
          <a:endParaRPr lang="en-US" sz="1100" kern="1200"/>
        </a:p>
      </dsp:txBody>
      <dsp:txXfrm>
        <a:off x="0" y="2842049"/>
        <a:ext cx="5410200" cy="405695"/>
      </dsp:txXfrm>
    </dsp:sp>
    <dsp:sp modelId="{36FA3269-E9C9-4495-9AFA-CA428C85AE04}">
      <dsp:nvSpPr>
        <dsp:cNvPr id="0" name=""/>
        <dsp:cNvSpPr/>
      </dsp:nvSpPr>
      <dsp:spPr>
        <a:xfrm>
          <a:off x="0" y="3247745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D11A-809D-4B12-BA39-BDB493427767}">
      <dsp:nvSpPr>
        <dsp:cNvPr id="0" name=""/>
        <dsp:cNvSpPr/>
      </dsp:nvSpPr>
      <dsp:spPr>
        <a:xfrm>
          <a:off x="0" y="3247745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It encompasses a wide range of sales transactions.</a:t>
          </a:r>
          <a:endParaRPr lang="en-US" sz="1100" kern="1200"/>
        </a:p>
      </dsp:txBody>
      <dsp:txXfrm>
        <a:off x="0" y="3247745"/>
        <a:ext cx="5410200" cy="405695"/>
      </dsp:txXfrm>
    </dsp:sp>
    <dsp:sp modelId="{5280549F-06F9-4A3A-82DE-5014BFBD1775}">
      <dsp:nvSpPr>
        <dsp:cNvPr id="0" name=""/>
        <dsp:cNvSpPr/>
      </dsp:nvSpPr>
      <dsp:spPr>
        <a:xfrm>
          <a:off x="0" y="3653440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8FBAF-0205-4E73-92CD-11F1D464EBE2}">
      <dsp:nvSpPr>
        <dsp:cNvPr id="0" name=""/>
        <dsp:cNvSpPr/>
      </dsp:nvSpPr>
      <dsp:spPr>
        <a:xfrm>
          <a:off x="0" y="3653440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Contains essential details such as </a:t>
          </a:r>
          <a:r>
            <a:rPr lang="en-US" sz="1100" b="1" kern="1200" dirty="0">
              <a:solidFill>
                <a:schemeClr val="accent6">
                  <a:lumMod val="75000"/>
                </a:schemeClr>
              </a:solidFill>
            </a:rPr>
            <a:t>Invoice ID, Branch, Product Line, Quantity, Total, Date, Payment, and more.</a:t>
          </a:r>
          <a:endParaRPr lang="en-US" sz="11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3653440"/>
        <a:ext cx="5410200" cy="405695"/>
      </dsp:txXfrm>
    </dsp:sp>
    <dsp:sp modelId="{91D8F89E-556C-43B6-995E-4CD48E874215}">
      <dsp:nvSpPr>
        <dsp:cNvPr id="0" name=""/>
        <dsp:cNvSpPr/>
      </dsp:nvSpPr>
      <dsp:spPr>
        <a:xfrm>
          <a:off x="0" y="4059136"/>
          <a:ext cx="5410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EAB24-EFA0-4387-A6B5-318DE0654596}">
      <dsp:nvSpPr>
        <dsp:cNvPr id="0" name=""/>
        <dsp:cNvSpPr/>
      </dsp:nvSpPr>
      <dsp:spPr>
        <a:xfrm>
          <a:off x="0" y="4059136"/>
          <a:ext cx="5410200" cy="40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Offers a comprehensive view of our sales performance across different dimensions</a:t>
          </a:r>
          <a:endParaRPr lang="en-US" sz="1100" kern="1200"/>
        </a:p>
      </dsp:txBody>
      <dsp:txXfrm>
        <a:off x="0" y="4059136"/>
        <a:ext cx="5410200" cy="405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579F7-D613-498F-A8B7-5E331A072CC3}">
      <dsp:nvSpPr>
        <dsp:cNvPr id="0" name=""/>
        <dsp:cNvSpPr/>
      </dsp:nvSpPr>
      <dsp:spPr>
        <a:xfrm>
          <a:off x="0" y="56701"/>
          <a:ext cx="11338559" cy="33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branch is represented by a colored area, and the x-axis represents the months.</a:t>
          </a:r>
        </a:p>
      </dsp:txBody>
      <dsp:txXfrm>
        <a:off x="16335" y="73036"/>
        <a:ext cx="11305889" cy="301950"/>
      </dsp:txXfrm>
    </dsp:sp>
    <dsp:sp modelId="{3DEE06F2-E7EE-4285-A3AB-DD7BD630CBE1}">
      <dsp:nvSpPr>
        <dsp:cNvPr id="0" name=""/>
        <dsp:cNvSpPr/>
      </dsp:nvSpPr>
      <dsp:spPr>
        <a:xfrm>
          <a:off x="0" y="428762"/>
          <a:ext cx="11338559" cy="33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Significance of Branch-Wise Sales:</a:t>
          </a:r>
        </a:p>
      </dsp:txBody>
      <dsp:txXfrm>
        <a:off x="16335" y="445097"/>
        <a:ext cx="11305889" cy="301950"/>
      </dsp:txXfrm>
    </dsp:sp>
    <dsp:sp modelId="{3C6C2E8F-7E41-4FAC-AF02-9524C2AD7C30}">
      <dsp:nvSpPr>
        <dsp:cNvPr id="0" name=""/>
        <dsp:cNvSpPr/>
      </dsp:nvSpPr>
      <dsp:spPr>
        <a:xfrm>
          <a:off x="0" y="800822"/>
          <a:ext cx="11338559" cy="33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Analyzing sales by branch helps identify which locations contribute the most to overall revenue.</a:t>
          </a:r>
        </a:p>
      </dsp:txBody>
      <dsp:txXfrm>
        <a:off x="16335" y="817157"/>
        <a:ext cx="11305889" cy="301950"/>
      </dsp:txXfrm>
    </dsp:sp>
    <dsp:sp modelId="{70C4023B-91D5-4D19-AF2D-A523EEDD89C4}">
      <dsp:nvSpPr>
        <dsp:cNvPr id="0" name=""/>
        <dsp:cNvSpPr/>
      </dsp:nvSpPr>
      <dsp:spPr>
        <a:xfrm>
          <a:off x="0" y="1172882"/>
          <a:ext cx="11338559" cy="33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allows for targeted strategies and resource allocation to optimize performance.</a:t>
          </a:r>
        </a:p>
      </dsp:txBody>
      <dsp:txXfrm>
        <a:off x="16335" y="1189217"/>
        <a:ext cx="11305889" cy="301950"/>
      </dsp:txXfrm>
    </dsp:sp>
    <dsp:sp modelId="{CC3EDFB2-DF09-4868-A031-7FC51D98ED70}">
      <dsp:nvSpPr>
        <dsp:cNvPr id="0" name=""/>
        <dsp:cNvSpPr/>
      </dsp:nvSpPr>
      <dsp:spPr>
        <a:xfrm>
          <a:off x="0" y="1544942"/>
          <a:ext cx="11338559" cy="33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Growth Trends and Areas of Improvement:</a:t>
          </a:r>
        </a:p>
      </dsp:txBody>
      <dsp:txXfrm>
        <a:off x="16335" y="1561277"/>
        <a:ext cx="11305889" cy="301950"/>
      </dsp:txXfrm>
    </dsp:sp>
    <dsp:sp modelId="{3FCB90B4-9FBB-49E6-A6F5-9BA7309341A5}">
      <dsp:nvSpPr>
        <dsp:cNvPr id="0" name=""/>
        <dsp:cNvSpPr/>
      </dsp:nvSpPr>
      <dsp:spPr>
        <a:xfrm>
          <a:off x="0" y="1917002"/>
          <a:ext cx="11338559" cy="33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Identify any growth trends, such as branches consistently outperforming others.</a:t>
          </a:r>
        </a:p>
      </dsp:txBody>
      <dsp:txXfrm>
        <a:off x="16335" y="1933337"/>
        <a:ext cx="11305889" cy="301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9FCF7-37FB-4393-A5BE-AC21D819AE65}">
      <dsp:nvSpPr>
        <dsp:cNvPr id="0" name=""/>
        <dsp:cNvSpPr/>
      </dsp:nvSpPr>
      <dsp:spPr>
        <a:xfrm>
          <a:off x="0" y="8912"/>
          <a:ext cx="4974020" cy="9238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Conclusion and Insights:</a:t>
          </a:r>
          <a:endParaRPr lang="en-US" sz="1300" kern="1200"/>
        </a:p>
      </dsp:txBody>
      <dsp:txXfrm>
        <a:off x="45098" y="54010"/>
        <a:ext cx="4883824" cy="833648"/>
      </dsp:txXfrm>
    </dsp:sp>
    <dsp:sp modelId="{4D31912F-37BE-4850-9203-F62CAC7887E6}">
      <dsp:nvSpPr>
        <dsp:cNvPr id="0" name=""/>
        <dsp:cNvSpPr/>
      </dsp:nvSpPr>
      <dsp:spPr>
        <a:xfrm>
          <a:off x="0" y="970196"/>
          <a:ext cx="4974020" cy="923844"/>
        </a:xfrm>
        <a:prstGeom prst="roundRect">
          <a:avLst/>
        </a:prstGeom>
        <a:solidFill>
          <a:schemeClr val="accent5">
            <a:hueOff val="-2007993"/>
            <a:satOff val="7223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“Food and Beverage" and “Sports" product lines consistently drive the highest sales and profit, suggesting a strong customer preference for these categories.</a:t>
          </a:r>
          <a:endParaRPr lang="en-US" sz="1300" kern="1200"/>
        </a:p>
      </dsp:txBody>
      <dsp:txXfrm>
        <a:off x="45098" y="1015294"/>
        <a:ext cx="4883824" cy="833648"/>
      </dsp:txXfrm>
    </dsp:sp>
    <dsp:sp modelId="{2EEC83A0-AF56-43E7-B4AA-601527F46ADD}">
      <dsp:nvSpPr>
        <dsp:cNvPr id="0" name=""/>
        <dsp:cNvSpPr/>
      </dsp:nvSpPr>
      <dsp:spPr>
        <a:xfrm>
          <a:off x="0" y="1931480"/>
          <a:ext cx="4974020" cy="923844"/>
        </a:xfrm>
        <a:prstGeom prst="roundRect">
          <a:avLst/>
        </a:prstGeom>
        <a:solidFill>
          <a:schemeClr val="accent5">
            <a:hueOff val="-4015986"/>
            <a:satOff val="14446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Observing a higher average sales in certain months could be attributed to promotional activities or seasonal factors, indicating the potential for targeted marketing efforts during those times.</a:t>
          </a:r>
          <a:endParaRPr lang="en-US" sz="1300" kern="1200"/>
        </a:p>
      </dsp:txBody>
      <dsp:txXfrm>
        <a:off x="45098" y="1976578"/>
        <a:ext cx="4883824" cy="833648"/>
      </dsp:txXfrm>
    </dsp:sp>
    <dsp:sp modelId="{9DA30F0F-9EB6-4BD7-AF12-4A0ED5E01B5A}">
      <dsp:nvSpPr>
        <dsp:cNvPr id="0" name=""/>
        <dsp:cNvSpPr/>
      </dsp:nvSpPr>
      <dsp:spPr>
        <a:xfrm>
          <a:off x="0" y="2892764"/>
          <a:ext cx="4974020" cy="923844"/>
        </a:xfrm>
        <a:prstGeom prst="roundRect">
          <a:avLst/>
        </a:prstGeom>
        <a:solidFill>
          <a:schemeClr val="accent5">
            <a:hueOff val="-6023979"/>
            <a:satOff val="21669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dominance of the “Cash" payment method indicates its popularity among customers; optimizing the </a:t>
          </a:r>
          <a:r>
            <a:rPr lang="en-US" sz="1300" kern="1200"/>
            <a:t>credit card</a:t>
          </a:r>
          <a:r>
            <a:rPr lang="en-US" sz="1300" b="0" i="0" kern="1200"/>
            <a:t> experience could further improve customer satisfaction.</a:t>
          </a:r>
          <a:endParaRPr lang="en-US" sz="1300" kern="1200"/>
        </a:p>
      </dsp:txBody>
      <dsp:txXfrm>
        <a:off x="45098" y="2937862"/>
        <a:ext cx="4883824" cy="833648"/>
      </dsp:txXfrm>
    </dsp:sp>
    <dsp:sp modelId="{D5B52FC9-A0FA-4BBF-A8D6-EFB987BC01CF}">
      <dsp:nvSpPr>
        <dsp:cNvPr id="0" name=""/>
        <dsp:cNvSpPr/>
      </dsp:nvSpPr>
      <dsp:spPr>
        <a:xfrm>
          <a:off x="0" y="3854048"/>
          <a:ext cx="4974020" cy="923844"/>
        </a:xfrm>
        <a:prstGeom prst="roundRect">
          <a:avLst/>
        </a:prstGeom>
        <a:solidFill>
          <a:schemeClr val="accent5">
            <a:hueOff val="-8031972"/>
            <a:satOff val="28892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"Branch C" consistently outperforms the others in terms of sales, suggesting potential strategies for sharing best practices across branches.</a:t>
          </a:r>
          <a:endParaRPr lang="en-US" sz="1300" kern="1200"/>
        </a:p>
      </dsp:txBody>
      <dsp:txXfrm>
        <a:off x="45098" y="3899146"/>
        <a:ext cx="4883824" cy="833648"/>
      </dsp:txXfrm>
    </dsp:sp>
    <dsp:sp modelId="{3DAAB360-1EB7-4EB4-AF77-7C0DAD04279F}">
      <dsp:nvSpPr>
        <dsp:cNvPr id="0" name=""/>
        <dsp:cNvSpPr/>
      </dsp:nvSpPr>
      <dsp:spPr>
        <a:xfrm>
          <a:off x="0" y="4815332"/>
          <a:ext cx="4974020" cy="923844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Investigations into events that happened between March and April to understand what drove down sales and find was to curtail them.</a:t>
          </a:r>
          <a:endParaRPr lang="en-US" sz="1300" kern="1200"/>
        </a:p>
      </dsp:txBody>
      <dsp:txXfrm>
        <a:off x="45098" y="4860430"/>
        <a:ext cx="4883824" cy="83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6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00" y="0"/>
            <a:ext cx="12203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9F5D68-3D95-43BF-ACDE-75B3AF83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AC5ED2-7560-4690-BDE5-563A97456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33E64-B55A-305A-4979-E0889379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062727" cy="2833528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latin typeface="Bahnschrift Light SemiCondensed" panose="020B0502040204020203" pitchFamily="34" charset="0"/>
              </a:rPr>
              <a:t>Exploring Sales Insights with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0692-5176-0E3D-BB8B-983A68FC7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074784"/>
            <a:ext cx="5062726" cy="164021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Isaac Afedia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N01513981</a:t>
            </a:r>
            <a:endParaRPr lang="en-US" sz="2200">
              <a:solidFill>
                <a:schemeClr val="tx2"/>
              </a:solidFill>
            </a:endParaRPr>
          </a:p>
        </p:txBody>
      </p:sp>
      <p:pic>
        <p:nvPicPr>
          <p:cNvPr id="6" name="Picture 5" descr="A person drawing a diagram on a whiteboard&#10;&#10;Description automatically generated">
            <a:extLst>
              <a:ext uri="{FF2B5EF4-FFF2-40B4-BE49-F238E27FC236}">
                <a16:creationId xmlns:a16="http://schemas.microsoft.com/office/drawing/2014/main" id="{F268612D-B621-C87B-E0D3-372425716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r="34702"/>
          <a:stretch/>
        </p:blipFill>
        <p:spPr>
          <a:xfrm>
            <a:off x="838200" y="838200"/>
            <a:ext cx="461700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E4843-02D9-4A03-BF4D-2C4DF15A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8296FB0-DB69-05B6-0FB1-52D35B930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10" descr="Bar chart">
            <a:extLst>
              <a:ext uri="{FF2B5EF4-FFF2-40B4-BE49-F238E27FC236}">
                <a16:creationId xmlns:a16="http://schemas.microsoft.com/office/drawing/2014/main" id="{287E6D54-CF59-5768-60CF-8C7097173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2743" y="1324187"/>
            <a:ext cx="4209625" cy="4209625"/>
          </a:xfrm>
          <a:prstGeom prst="rect">
            <a:avLst/>
          </a:prstGeom>
        </p:spPr>
      </p:pic>
      <p:graphicFrame>
        <p:nvGraphicFramePr>
          <p:cNvPr id="48" name="TextBox 6">
            <a:extLst>
              <a:ext uri="{FF2B5EF4-FFF2-40B4-BE49-F238E27FC236}">
                <a16:creationId xmlns:a16="http://schemas.microsoft.com/office/drawing/2014/main" id="{0138C4F2-1DD1-ED73-E405-952627430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330463"/>
              </p:ext>
            </p:extLst>
          </p:nvPr>
        </p:nvGraphicFramePr>
        <p:xfrm>
          <a:off x="1143000" y="1324187"/>
          <a:ext cx="5410200" cy="446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1987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0229A-AFBC-4BF1-CD7D-24CBD9F9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23" b="-1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2A597BF1-E213-2163-9E78-F5E4C4FA6E15}"/>
              </a:ext>
            </a:extLst>
          </p:cNvPr>
          <p:cNvSpPr txBox="1"/>
          <p:nvPr/>
        </p:nvSpPr>
        <p:spPr>
          <a:xfrm>
            <a:off x="6553200" y="399684"/>
            <a:ext cx="4800600" cy="393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 Sales and Profit Distribution by Product Line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Display the bar chart showcasing the distribution of sales and profit across different product lines.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The x-axis represents the product lines, while the y-axis represents the sales and profit values.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Insights: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Understanding which product lines contribute the most to sales and profit is crucial for strategic decision-making.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Identifying top-performing product lines helps allocate resources effectively and focus on high-impact areas.</a:t>
            </a:r>
          </a:p>
        </p:txBody>
      </p:sp>
    </p:spTree>
    <p:extLst>
      <p:ext uri="{BB962C8B-B14F-4D97-AF65-F5344CB8AC3E}">
        <p14:creationId xmlns:p14="http://schemas.microsoft.com/office/powerpoint/2010/main" val="29435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F50DF-5CC1-AFA1-EC57-7348518E95A7}"/>
              </a:ext>
            </a:extLst>
          </p:cNvPr>
          <p:cNvSpPr txBox="1"/>
          <p:nvPr/>
        </p:nvSpPr>
        <p:spPr>
          <a:xfrm>
            <a:off x="6553200" y="399684"/>
            <a:ext cx="4800600" cy="393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/>
                </a:solidFill>
                <a:effectLst/>
              </a:rPr>
              <a:t>Average Monthly Sales of Each Product Line</a:t>
            </a:r>
            <a:endParaRPr lang="en-US" sz="1400" b="0" i="0">
              <a:solidFill>
                <a:schemeClr val="tx2"/>
              </a:solidFill>
              <a:effectLst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2"/>
                </a:solidFill>
                <a:effectLst/>
              </a:rPr>
              <a:t>Showcase the highlight table presenting average monthly sales figures for each product line.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2"/>
                </a:solidFill>
                <a:effectLst/>
              </a:rPr>
              <a:t>The table displays the product lines along with their corresponding average sales values for each month.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/>
                </a:solidFill>
                <a:effectLst/>
              </a:rPr>
              <a:t>Significance of Monitoring Average Sales Trends:</a:t>
            </a:r>
            <a:endParaRPr lang="en-US" sz="1400" b="0" i="0">
              <a:solidFill>
                <a:schemeClr val="tx2"/>
              </a:solidFill>
              <a:effectLst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2"/>
                </a:solidFill>
                <a:effectLst/>
              </a:rPr>
              <a:t>Monitoring average sales trends is essential for identifying growth opportunities and potential areas for improvement.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2"/>
                </a:solidFill>
                <a:effectLst/>
              </a:rPr>
              <a:t>It helps in understanding which product lines consistently perform well and which ones might need attention.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/>
                </a:solidFill>
                <a:effectLst/>
              </a:rPr>
              <a:t>Observations and Patterns:</a:t>
            </a:r>
            <a:endParaRPr lang="en-US" sz="1400" b="0" i="0">
              <a:solidFill>
                <a:schemeClr val="tx2"/>
              </a:solidFill>
              <a:effectLst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2"/>
                </a:solidFill>
                <a:effectLst/>
              </a:rPr>
              <a:t>Analyzing the average sales figures over time may reveal seasonal trends or fluctuations.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4B07DC-1785-C356-9690-C0B6D9A3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634549" cy="46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BE40B0BE-87FA-8FA1-C5BE-F692E2C3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6" b="-2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29A91-5242-1B71-9A28-EB1E6F519A6A}"/>
              </a:ext>
            </a:extLst>
          </p:cNvPr>
          <p:cNvSpPr txBox="1"/>
          <p:nvPr/>
        </p:nvSpPr>
        <p:spPr>
          <a:xfrm>
            <a:off x="6553200" y="399684"/>
            <a:ext cx="4800600" cy="393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b="1" i="0">
                <a:solidFill>
                  <a:schemeClr val="tx2"/>
                </a:solidFill>
                <a:effectLst/>
              </a:rPr>
              <a:t>Total Sales by Payment Method - Pie Chart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b="1" i="0">
                <a:solidFill>
                  <a:schemeClr val="tx2"/>
                </a:solidFill>
                <a:effectLst/>
              </a:rPr>
              <a:t>Each payment method is represented by a segment, and the size of the segment corresponds to its proportion of total sales.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700" b="1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Notice that payments are shared across all payment method almost equally.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Cash method is very popular amongst costumers so a secure way to deal with the cash should be provided.</a:t>
            </a:r>
            <a:br>
              <a:rPr lang="en-US" sz="1700" b="1">
                <a:solidFill>
                  <a:schemeClr val="tx2"/>
                </a:solidFill>
              </a:rPr>
            </a:br>
            <a:endParaRPr lang="en-US" sz="1700" b="1" i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7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A46B8-4C94-947E-16E8-DD59A349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8" y="0"/>
            <a:ext cx="10454065" cy="3773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8345A-CE03-4E2E-FAB4-A0E86A18A837}"/>
              </a:ext>
            </a:extLst>
          </p:cNvPr>
          <p:cNvSpPr txBox="1"/>
          <p:nvPr/>
        </p:nvSpPr>
        <p:spPr>
          <a:xfrm>
            <a:off x="2697481" y="3910244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Söhne"/>
              </a:rPr>
              <a:t>Total Sales by Branch for Each Month on an Area Chart</a:t>
            </a:r>
            <a:endParaRPr lang="en-US" dirty="0"/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C76CA70E-FE2E-6449-0B41-9DF10C5C9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832182"/>
              </p:ext>
            </p:extLst>
          </p:nvPr>
        </p:nvGraphicFramePr>
        <p:xfrm>
          <a:off x="448887" y="4415843"/>
          <a:ext cx="11338559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498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53793-AEA3-8C85-76CA-7C744138D1C0}"/>
              </a:ext>
            </a:extLst>
          </p:cNvPr>
          <p:cNvSpPr txBox="1"/>
          <p:nvPr/>
        </p:nvSpPr>
        <p:spPr>
          <a:xfrm>
            <a:off x="838200" y="2514600"/>
            <a:ext cx="4876800" cy="378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Monthly Sales per Product Line - Line Chart</a:t>
            </a:r>
            <a:endParaRPr lang="en-US" sz="1500" b="0" i="0">
              <a:solidFill>
                <a:schemeClr val="tx2"/>
              </a:solidFill>
              <a:effectLst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</a:rPr>
              <a:t>Show the line chart presenting monthly sales figures for each product line.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</a:rPr>
              <a:t>Each product line is represented by a line on the chart, with the x-axis representing the months.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b="1" i="0">
                <a:solidFill>
                  <a:schemeClr val="tx2"/>
                </a:solidFill>
                <a:effectLst/>
              </a:rPr>
              <a:t>Importance of Tracking Monthly Sales Trends:</a:t>
            </a:r>
            <a:endParaRPr lang="en-US" sz="1500" b="0" i="0">
              <a:solidFill>
                <a:schemeClr val="tx2"/>
              </a:solidFill>
              <a:effectLst/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</a:rPr>
              <a:t>Tracking sales trends per product line helps allocate resources and inventory effectively.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2"/>
                </a:solidFill>
                <a:effectLst/>
              </a:rPr>
              <a:t>It assists in identifying which lines have consistent demand and which may need adjustments.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83C57-BD73-3C3A-4F6A-9BD649983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83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4F3F2-11C6-DDFC-E372-13AFA1CC6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535" b="-1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F6962-49A4-423E-C416-CD181ED1A6C6}"/>
              </a:ext>
            </a:extLst>
          </p:cNvPr>
          <p:cNvSpPr txBox="1"/>
          <p:nvPr/>
        </p:nvSpPr>
        <p:spPr>
          <a:xfrm>
            <a:off x="996275" y="3523512"/>
            <a:ext cx="6198566" cy="260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i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Dashboard Overview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057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62E5A65-C0C7-21A8-BE1F-8D122353B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679374"/>
              </p:ext>
            </p:extLst>
          </p:nvPr>
        </p:nvGraphicFramePr>
        <p:xfrm>
          <a:off x="6379780" y="381000"/>
          <a:ext cx="4974020" cy="574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87381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Bahnschrift Light SemiCondensed</vt:lpstr>
      <vt:lpstr>Söhne</vt:lpstr>
      <vt:lpstr>BlockprintVTI</vt:lpstr>
      <vt:lpstr>Exploring Sales Insights with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Sales Insights with tableau</dc:title>
  <dc:creator>isaac Afedia</dc:creator>
  <cp:lastModifiedBy>isaac Afedia</cp:lastModifiedBy>
  <cp:revision>2</cp:revision>
  <dcterms:created xsi:type="dcterms:W3CDTF">2023-08-07T19:13:21Z</dcterms:created>
  <dcterms:modified xsi:type="dcterms:W3CDTF">2023-08-07T20:22:14Z</dcterms:modified>
</cp:coreProperties>
</file>