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165-2686-452F-8464-BDDC0B7D2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511A8-0D92-4B8B-BB2B-D9FD50F7B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C9AA7-CC23-4EB5-830C-03D88B7E8630}"/>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2735E455-4502-4BC4-AE21-EB290CF8B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6169-B6D3-47BB-A744-345C46B6ACEB}"/>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173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08E6-A873-4E76-A52C-CBA26EE88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5A6BD-505D-49F7-9847-50D95C346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18391-1833-4E96-820D-8FDD80AAB65F}"/>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AF8713A3-F086-4F07-ADF8-820C4551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F61A5-C301-4F03-A7FC-0FEE599230E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84778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B6353-AB9D-4E75-9A0E-0BE3B7B7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0B0AE-43CB-4E4B-8C6A-5EFDA9ECD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AE42F-7E0F-4881-8CDD-A18C7B170612}"/>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79C62361-A698-4580-8A93-5F6E0CFBF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499CA-D2DF-463A-80D6-F77754283664}"/>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2120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26D2-A65C-4119-A11C-593670CD6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5A7C7-7491-43D7-AF72-941B2B31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A74FD-FE01-417F-BDB5-99FEBB2ECF97}"/>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42001C6E-2CCB-4158-B91C-E291765F1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19FF8-0754-493D-ADC5-D2F5188C2C2F}"/>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9448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D8DB-0F12-405A-9B03-7964E83B0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CD569-2F41-4A21-AF44-8F7E94796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462DF-A71F-44A9-B7A5-ED5D487E72DC}"/>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7386E2D9-13AB-4571-B695-C7295EE71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26DA7-2D0C-4639-B01B-2B1CE7D1834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2806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E9E-D46D-4237-AAAC-4301159A2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1D884-7A95-4656-B39E-FF06B46A5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71E3A-CD55-4AD3-A2A9-B7FDAE336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A1275F-406D-4575-B353-8FAF14032ABB}"/>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663794B1-C86E-4D5C-AC9F-A25395AB7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E8C3D-0A1C-4924-BA2D-95710F973C7E}"/>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2711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0D5-3F36-43AD-8CC8-064A99DB6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1F520-AA69-49B7-B69B-F2E298F1F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1E3C-D2C6-476F-88B8-7F179E780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F9D7C-C600-47D5-8614-AD8B728F8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3D2D4-E8E6-40B3-AE71-5A432651B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918AD-BC03-4774-9E62-D3D3AFDF8B23}"/>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8" name="Footer Placeholder 7">
            <a:extLst>
              <a:ext uri="{FF2B5EF4-FFF2-40B4-BE49-F238E27FC236}">
                <a16:creationId xmlns:a16="http://schemas.microsoft.com/office/drawing/2014/main" id="{1B6C769A-7CD5-49BC-8E6F-31A19C2C4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30DC5-A348-4778-AB6B-7911947E028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239796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81E1-953B-42C4-8BB2-0EAA59E25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1E0CD-42FD-4A5D-ABDE-2938C31A8339}"/>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4" name="Footer Placeholder 3">
            <a:extLst>
              <a:ext uri="{FF2B5EF4-FFF2-40B4-BE49-F238E27FC236}">
                <a16:creationId xmlns:a16="http://schemas.microsoft.com/office/drawing/2014/main" id="{348D8446-FB4E-4B10-992C-24E9E79939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27788-EE2B-494D-B2DE-5E0C94D4A490}"/>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93228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FDCC-FF5D-47B1-8111-C5D3B585BA76}"/>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3" name="Footer Placeholder 2">
            <a:extLst>
              <a:ext uri="{FF2B5EF4-FFF2-40B4-BE49-F238E27FC236}">
                <a16:creationId xmlns:a16="http://schemas.microsoft.com/office/drawing/2014/main" id="{DCC4984B-6AC7-48C8-A490-B1C32AB0E6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5EF37-3125-479D-92A9-91DE57F7E69D}"/>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86869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854C-5010-4D37-98BE-0C7367367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C08ED-248C-468A-BE5F-9F8F60A7C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F6BFB-2F45-4E79-8DD7-771FD8D9F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DDD79-5403-4D21-8161-C1BAA09F4FA2}"/>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FF3ED056-2F8B-45E5-8B7A-CB3B2AC24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EF9A6-54F0-484A-A614-2CC6F1609C7A}"/>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412901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4B50-23F1-4EFA-8BDD-FBBF0E677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8A9FD-943A-481F-8056-F8F74A4D2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2F25-E593-41A2-9536-B31291E52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2937-B24D-4F44-94FE-B83676EDFF16}"/>
              </a:ext>
            </a:extLst>
          </p:cNvPr>
          <p:cNvSpPr>
            <a:spLocks noGrp="1"/>
          </p:cNvSpPr>
          <p:nvPr>
            <p:ph type="dt" sz="half" idx="10"/>
          </p:nvPr>
        </p:nvSpPr>
        <p:spPr/>
        <p:txBody>
          <a:bodyPr/>
          <a:lstStyle/>
          <a:p>
            <a:fld id="{99056184-B2CF-4086-AEA0-AE7F2EE8CE2B}" type="datetimeFigureOut">
              <a:rPr lang="en-US" smtClean="0"/>
              <a:t>4/24/2020</a:t>
            </a:fld>
            <a:endParaRPr lang="en-US"/>
          </a:p>
        </p:txBody>
      </p:sp>
      <p:sp>
        <p:nvSpPr>
          <p:cNvPr id="6" name="Footer Placeholder 5">
            <a:extLst>
              <a:ext uri="{FF2B5EF4-FFF2-40B4-BE49-F238E27FC236}">
                <a16:creationId xmlns:a16="http://schemas.microsoft.com/office/drawing/2014/main" id="{E27144E0-3967-4C50-BA44-7B4001933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02F69-7CF2-40DA-A972-448D53DEF8D3}"/>
              </a:ext>
            </a:extLst>
          </p:cNvPr>
          <p:cNvSpPr>
            <a:spLocks noGrp="1"/>
          </p:cNvSpPr>
          <p:nvPr>
            <p:ph type="sldNum" sz="quarter" idx="12"/>
          </p:nvPr>
        </p:nvSpPr>
        <p:spPr/>
        <p:txBody>
          <a:bodyPr/>
          <a:lstStyle/>
          <a:p>
            <a:fld id="{FBFB4635-6B81-4193-9246-2D5FAC83EA7E}" type="slidenum">
              <a:rPr lang="en-US" smtClean="0"/>
              <a:t>‹#›</a:t>
            </a:fld>
            <a:endParaRPr lang="en-US"/>
          </a:p>
        </p:txBody>
      </p:sp>
    </p:spTree>
    <p:extLst>
      <p:ext uri="{BB962C8B-B14F-4D97-AF65-F5344CB8AC3E}">
        <p14:creationId xmlns:p14="http://schemas.microsoft.com/office/powerpoint/2010/main" val="183641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46DE8-6086-4F4B-8101-68125CE39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450716-07C8-4B27-B27E-4FD202930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99BE7-5442-421C-8287-DF720B8DA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56184-B2CF-4086-AEA0-AE7F2EE8CE2B}" type="datetimeFigureOut">
              <a:rPr lang="en-US" smtClean="0"/>
              <a:t>4/24/2020</a:t>
            </a:fld>
            <a:endParaRPr lang="en-US"/>
          </a:p>
        </p:txBody>
      </p:sp>
      <p:sp>
        <p:nvSpPr>
          <p:cNvPr id="5" name="Footer Placeholder 4">
            <a:extLst>
              <a:ext uri="{FF2B5EF4-FFF2-40B4-BE49-F238E27FC236}">
                <a16:creationId xmlns:a16="http://schemas.microsoft.com/office/drawing/2014/main" id="{53E82E4A-61E4-42EC-8200-FDC31ACA0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8A8DD-E825-478A-A831-74AFF2BC5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B4635-6B81-4193-9246-2D5FAC83EA7E}" type="slidenum">
              <a:rPr lang="en-US" smtClean="0"/>
              <a:t>‹#›</a:t>
            </a:fld>
            <a:endParaRPr lang="en-US"/>
          </a:p>
        </p:txBody>
      </p:sp>
    </p:spTree>
    <p:extLst>
      <p:ext uri="{BB962C8B-B14F-4D97-AF65-F5344CB8AC3E}">
        <p14:creationId xmlns:p14="http://schemas.microsoft.com/office/powerpoint/2010/main" val="143747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B0200C9-7C24-46A2-A37D-5D3F9BA047C1}"/>
              </a:ext>
            </a:extLst>
          </p:cNvPr>
          <p:cNvSpPr/>
          <p:nvPr/>
        </p:nvSpPr>
        <p:spPr>
          <a:xfrm>
            <a:off x="-675736" y="0"/>
            <a:ext cx="12867736" cy="685800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33" name="Picture 32" descr="St. Lawrence University Athletics - Official Athletics Website">
            <a:extLst>
              <a:ext uri="{FF2B5EF4-FFF2-40B4-BE49-F238E27FC236}">
                <a16:creationId xmlns:a16="http://schemas.microsoft.com/office/drawing/2014/main" id="{9D34BA0F-6F19-45F1-89EA-7842DCD98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809" y="-51902"/>
            <a:ext cx="907371" cy="783064"/>
          </a:xfrm>
          <a:prstGeom prst="rect">
            <a:avLst/>
          </a:prstGeom>
          <a:noFill/>
          <a:ln>
            <a:noFill/>
          </a:ln>
        </p:spPr>
      </p:pic>
      <p:sp>
        <p:nvSpPr>
          <p:cNvPr id="34" name="Rectangle 33">
            <a:extLst>
              <a:ext uri="{FF2B5EF4-FFF2-40B4-BE49-F238E27FC236}">
                <a16:creationId xmlns:a16="http://schemas.microsoft.com/office/drawing/2014/main" id="{619F844F-B6F6-47E8-9A95-4F87133CE2FC}"/>
              </a:ext>
            </a:extLst>
          </p:cNvPr>
          <p:cNvSpPr/>
          <p:nvPr/>
        </p:nvSpPr>
        <p:spPr>
          <a:xfrm>
            <a:off x="-675736" y="677431"/>
            <a:ext cx="12867736" cy="154092"/>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Box 26">
            <a:extLst>
              <a:ext uri="{FF2B5EF4-FFF2-40B4-BE49-F238E27FC236}">
                <a16:creationId xmlns:a16="http://schemas.microsoft.com/office/drawing/2014/main" id="{C8A4E7E5-8A45-443B-9F84-F3E8C6AB3E09}"/>
              </a:ext>
            </a:extLst>
          </p:cNvPr>
          <p:cNvSpPr txBox="1"/>
          <p:nvPr/>
        </p:nvSpPr>
        <p:spPr>
          <a:xfrm>
            <a:off x="1326616" y="62911"/>
            <a:ext cx="9233967" cy="600164"/>
          </a:xfrm>
          <a:prstGeom prst="rect">
            <a:avLst/>
          </a:prstGeom>
          <a:noFill/>
        </p:spPr>
        <p:txBody>
          <a:bodyPr wrap="square" rtlCol="0">
            <a:spAutoFit/>
          </a:bodyPr>
          <a:lstStyle/>
          <a:p>
            <a:pPr algn="ctr"/>
            <a:r>
              <a:rPr lang="en-US" sz="1100" b="1" u="sng" dirty="0">
                <a:latin typeface="Times New Roman" panose="02020603050405020304" pitchFamily="18" charset="0"/>
                <a:cs typeface="Times New Roman" panose="02020603050405020304" pitchFamily="18" charset="0"/>
              </a:rPr>
              <a:t>Replication of Unity’s Physics Engine</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By: Isaac Brinkman 							Advisor: Dr. Choong-Soo Lee</a:t>
            </a:r>
          </a:p>
        </p:txBody>
      </p:sp>
      <p:sp>
        <p:nvSpPr>
          <p:cNvPr id="36" name="Text Box 2">
            <a:extLst>
              <a:ext uri="{FF2B5EF4-FFF2-40B4-BE49-F238E27FC236}">
                <a16:creationId xmlns:a16="http://schemas.microsoft.com/office/drawing/2014/main" id="{196390C1-1CF7-4E94-A287-3A0A1A9F9EDD}"/>
              </a:ext>
            </a:extLst>
          </p:cNvPr>
          <p:cNvSpPr txBox="1">
            <a:spLocks noChangeArrowheads="1"/>
          </p:cNvSpPr>
          <p:nvPr/>
        </p:nvSpPr>
        <p:spPr bwMode="auto">
          <a:xfrm>
            <a:off x="-617229" y="926238"/>
            <a:ext cx="3608957"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Goal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2">
            <a:extLst>
              <a:ext uri="{FF2B5EF4-FFF2-40B4-BE49-F238E27FC236}">
                <a16:creationId xmlns:a16="http://schemas.microsoft.com/office/drawing/2014/main" id="{5A78A283-7D79-4E8E-8C6E-154E31F546B8}"/>
              </a:ext>
            </a:extLst>
          </p:cNvPr>
          <p:cNvSpPr txBox="1">
            <a:spLocks noChangeArrowheads="1"/>
          </p:cNvSpPr>
          <p:nvPr/>
        </p:nvSpPr>
        <p:spPr bwMode="auto">
          <a:xfrm>
            <a:off x="-631293" y="1226008"/>
            <a:ext cx="3623021" cy="6672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Create a replication of Unity’s physics engine in order to gain a better understanding for the underlying code hidden from the normal game developer. As well as customize the engine in order to make it easier to do certain processes.</a:t>
            </a:r>
          </a:p>
          <a:p>
            <a:pPr marL="0" marR="0">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9" name="Text Box 2">
            <a:extLst>
              <a:ext uri="{FF2B5EF4-FFF2-40B4-BE49-F238E27FC236}">
                <a16:creationId xmlns:a16="http://schemas.microsoft.com/office/drawing/2014/main" id="{532A9F8D-5F68-4969-9DFB-1BFCE080C04B}"/>
              </a:ext>
            </a:extLst>
          </p:cNvPr>
          <p:cNvSpPr txBox="1">
            <a:spLocks noChangeArrowheads="1"/>
          </p:cNvSpPr>
          <p:nvPr/>
        </p:nvSpPr>
        <p:spPr bwMode="auto">
          <a:xfrm>
            <a:off x="-634809" y="2087744"/>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2">
            <a:extLst>
              <a:ext uri="{FF2B5EF4-FFF2-40B4-BE49-F238E27FC236}">
                <a16:creationId xmlns:a16="http://schemas.microsoft.com/office/drawing/2014/main" id="{1F86D3A3-1774-4BBE-B3A3-CF5110201854}"/>
              </a:ext>
            </a:extLst>
          </p:cNvPr>
          <p:cNvSpPr txBox="1">
            <a:spLocks noChangeArrowheads="1"/>
          </p:cNvSpPr>
          <p:nvPr/>
        </p:nvSpPr>
        <p:spPr bwMode="auto">
          <a:xfrm>
            <a:off x="-627777" y="2416841"/>
            <a:ext cx="3615988" cy="98008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Unity’s physics engine allows for thousands of objects to be handled in a single frame (less than a second). This handling involves adding forces (friction, gravity, etc.), collision computations, and other calculations. In my research I didn’t expect to be able to handle so many objects, but rather I set out to have a better understanding of the processes behind Unity’s physics that are often ignored.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a:extLst>
              <a:ext uri="{FF2B5EF4-FFF2-40B4-BE49-F238E27FC236}">
                <a16:creationId xmlns:a16="http://schemas.microsoft.com/office/drawing/2014/main" id="{7A930131-3E01-4CA2-B0A7-3D07D0B02937}"/>
              </a:ext>
            </a:extLst>
          </p:cNvPr>
          <p:cNvSpPr txBox="1">
            <a:spLocks noChangeArrowheads="1"/>
          </p:cNvSpPr>
          <p:nvPr/>
        </p:nvSpPr>
        <p:spPr bwMode="auto">
          <a:xfrm>
            <a:off x="3201113" y="921798"/>
            <a:ext cx="5149198"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2">
            <a:extLst>
              <a:ext uri="{FF2B5EF4-FFF2-40B4-BE49-F238E27FC236}">
                <a16:creationId xmlns:a16="http://schemas.microsoft.com/office/drawing/2014/main" id="{2BA6B34F-C33F-4206-86A3-BA8A8C702905}"/>
              </a:ext>
            </a:extLst>
          </p:cNvPr>
          <p:cNvSpPr txBox="1">
            <a:spLocks noChangeArrowheads="1"/>
          </p:cNvSpPr>
          <p:nvPr/>
        </p:nvSpPr>
        <p:spPr bwMode="auto">
          <a:xfrm>
            <a:off x="8545630" y="921799"/>
            <a:ext cx="3608957" cy="2502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Challenges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2">
            <a:extLst>
              <a:ext uri="{FF2B5EF4-FFF2-40B4-BE49-F238E27FC236}">
                <a16:creationId xmlns:a16="http://schemas.microsoft.com/office/drawing/2014/main" id="{BF108134-7AB5-4007-AEDB-DF84F5CE2ADB}"/>
              </a:ext>
            </a:extLst>
          </p:cNvPr>
          <p:cNvSpPr txBox="1">
            <a:spLocks noChangeArrowheads="1"/>
          </p:cNvSpPr>
          <p:nvPr/>
        </p:nvSpPr>
        <p:spPr bwMode="auto">
          <a:xfrm>
            <a:off x="5361593" y="1237598"/>
            <a:ext cx="2988717" cy="41759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The first environment I created was a simple 4 ball max elastic collision simulator. Users can enter different values that allow for changes in the environment and watch how Unity handles the collision versus how my physics engine handles the collision. My simulation is almost identical to Unity’s with no significant drop in frame rate.</a:t>
            </a: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latin typeface="Times New Roman" panose="02020603050405020304" pitchFamily="18" charset="0"/>
                <a:ea typeface="Calibri" panose="020F0502020204030204" pitchFamily="34" charset="0"/>
                <a:cs typeface="Times New Roman" panose="02020603050405020304" pitchFamily="18" charset="0"/>
              </a:rPr>
              <a:t>The second environment was a gravity tester. Two balls drop one using Unity’s engine one using my engine. Distinction in distance can be seen with a darkening color. Although they don’t line up perfectly my algorithm utilizes gravity constant and terminal velocity to create a realistic fall.</a:t>
            </a: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latin typeface="Times New Roman" panose="02020603050405020304" pitchFamily="18" charset="0"/>
                <a:ea typeface="Calibri" panose="020F0502020204030204" pitchFamily="34" charset="0"/>
                <a:cs typeface="Times New Roman" panose="02020603050405020304" pitchFamily="18" charset="0"/>
              </a:rPr>
              <a:t>The final environment </a:t>
            </a:r>
            <a:r>
              <a:rPr lang="en-US" sz="900" dirty="0">
                <a:latin typeface="Times New Roman" panose="02020603050405020304" pitchFamily="18" charset="0"/>
                <a:cs typeface="Times New Roman" panose="02020603050405020304" pitchFamily="18" charset="0"/>
              </a:rPr>
              <a:t>I set up was to allow as many objects as the user wants in order to maximize the amount of collisions that could be set up until the frame rate dropped to essentially 0. At around 1000 balls Unity would start to drop frames and inaccurately calculate collisions. My engine was able to get to around 50 before doing the same.</a:t>
            </a: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3F5A38-9CC1-41E1-A37A-2D30E5C0EA01}"/>
              </a:ext>
            </a:extLst>
          </p:cNvPr>
          <p:cNvSpPr txBox="1"/>
          <p:nvPr/>
        </p:nvSpPr>
        <p:spPr>
          <a:xfrm>
            <a:off x="3203748" y="1237598"/>
            <a:ext cx="2157845" cy="4175984"/>
          </a:xfrm>
          <a:prstGeom prst="rect">
            <a:avLst/>
          </a:prstGeom>
          <a:solidFill>
            <a:schemeClr val="bg1"/>
          </a:solidFill>
          <a:ln>
            <a:solidFill>
              <a:schemeClr val="tx1"/>
            </a:solidFill>
          </a:ln>
        </p:spPr>
        <p:txBody>
          <a:bodyPr wrap="square" rtlCol="0">
            <a:spAutoFit/>
          </a:bodyPr>
          <a:lstStyle/>
          <a:p>
            <a:endParaRPr lang="en-US" dirty="0"/>
          </a:p>
        </p:txBody>
      </p:sp>
      <p:sp>
        <p:nvSpPr>
          <p:cNvPr id="46" name="Text Box 2">
            <a:extLst>
              <a:ext uri="{FF2B5EF4-FFF2-40B4-BE49-F238E27FC236}">
                <a16:creationId xmlns:a16="http://schemas.microsoft.com/office/drawing/2014/main" id="{24BE3395-531A-4841-B59D-01FB7D63412B}"/>
              </a:ext>
            </a:extLst>
          </p:cNvPr>
          <p:cNvSpPr txBox="1">
            <a:spLocks noChangeArrowheads="1"/>
          </p:cNvSpPr>
          <p:nvPr/>
        </p:nvSpPr>
        <p:spPr bwMode="auto">
          <a:xfrm>
            <a:off x="8545631" y="1237598"/>
            <a:ext cx="3608956" cy="37660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The main challenge was understanding and manipulating Unity’s update system in order to ensure objects collide appropriately. Normally Unity’s update runs linearly.</a:t>
            </a: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latin typeface="Times New Roman" panose="02020603050405020304" pitchFamily="18" charset="0"/>
                <a:ea typeface="Calibri" panose="020F0502020204030204" pitchFamily="34" charset="0"/>
                <a:cs typeface="Times New Roman" panose="02020603050405020304" pitchFamily="18" charset="0"/>
              </a:rPr>
              <a:t>The issue with this is that if Object 1 collides with Object 2, Object 1 computes its velocity based on Objects 2 velocity and then updates its velocity. When Object 2’s update is called it is now calculating it’s new velocity on Object 1’s already updated velocity. Hence, Object 2’s new velocity is wrong.</a:t>
            </a: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latin typeface="Times New Roman" panose="02020603050405020304" pitchFamily="18" charset="0"/>
                <a:ea typeface="Calibri" panose="020F0502020204030204" pitchFamily="34" charset="0"/>
                <a:cs typeface="Times New Roman" panose="02020603050405020304" pitchFamily="18" charset="0"/>
              </a:rPr>
              <a:t>To fix this problem I utilized Unity’s built in Coroutine function. This allows for calculations to be made in the Update function and using the Coroutine waiting until all updates are called to update the velocities.</a:t>
            </a: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 Box 2">
            <a:extLst>
              <a:ext uri="{FF2B5EF4-FFF2-40B4-BE49-F238E27FC236}">
                <a16:creationId xmlns:a16="http://schemas.microsoft.com/office/drawing/2014/main" id="{100B3D6D-0A3F-40C5-A411-75D413479A36}"/>
              </a:ext>
            </a:extLst>
          </p:cNvPr>
          <p:cNvSpPr txBox="1">
            <a:spLocks noChangeArrowheads="1"/>
          </p:cNvSpPr>
          <p:nvPr/>
        </p:nvSpPr>
        <p:spPr bwMode="auto">
          <a:xfrm>
            <a:off x="-634809" y="3606113"/>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Differences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A3B7AE60-1629-4FF8-AF93-05E951DAF776}"/>
              </a:ext>
            </a:extLst>
          </p:cNvPr>
          <p:cNvGrpSpPr/>
          <p:nvPr/>
        </p:nvGrpSpPr>
        <p:grpSpPr>
          <a:xfrm>
            <a:off x="-617229" y="3953573"/>
            <a:ext cx="3605440" cy="1150348"/>
            <a:chOff x="-631293" y="5361740"/>
            <a:chExt cx="3605440" cy="1634912"/>
          </a:xfrm>
        </p:grpSpPr>
        <p:sp>
          <p:nvSpPr>
            <p:cNvPr id="49" name="Text Box 2">
              <a:extLst>
                <a:ext uri="{FF2B5EF4-FFF2-40B4-BE49-F238E27FC236}">
                  <a16:creationId xmlns:a16="http://schemas.microsoft.com/office/drawing/2014/main" id="{A66F418F-F834-4CC3-823F-918EAECB1113}"/>
                </a:ext>
              </a:extLst>
            </p:cNvPr>
            <p:cNvSpPr txBox="1">
              <a:spLocks noChangeArrowheads="1"/>
            </p:cNvSpPr>
            <p:nvPr/>
          </p:nvSpPr>
          <p:spPr bwMode="auto">
            <a:xfrm>
              <a:off x="-631293" y="5361740"/>
              <a:ext cx="1807821"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Unity</a:t>
              </a:r>
              <a:r>
                <a:rPr lang="en-US" sz="900" dirty="0">
                  <a:latin typeface="Times New Roman" panose="02020603050405020304" pitchFamily="18" charset="0"/>
                  <a:ea typeface="Calibri" panose="020F0502020204030204" pitchFamily="34" charset="0"/>
                  <a:cs typeface="Times New Roman" panose="02020603050405020304" pitchFamily="18" charset="0"/>
                </a:rPr>
                <a:t>:</a:t>
              </a: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Bounciness and friction factors</a:t>
              </a: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Collisions between complex shapes</a:t>
              </a: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Rotation in collision</a:t>
              </a:r>
            </a:p>
            <a:p>
              <a:pPr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 Box 2">
              <a:extLst>
                <a:ext uri="{FF2B5EF4-FFF2-40B4-BE49-F238E27FC236}">
                  <a16:creationId xmlns:a16="http://schemas.microsoft.com/office/drawing/2014/main" id="{196BE99C-86C0-4D83-992F-EAE23EB78B3E}"/>
                </a:ext>
              </a:extLst>
            </p:cNvPr>
            <p:cNvSpPr txBox="1">
              <a:spLocks noChangeArrowheads="1"/>
            </p:cNvSpPr>
            <p:nvPr/>
          </p:nvSpPr>
          <p:spPr bwMode="auto">
            <a:xfrm>
              <a:off x="1176528" y="5361740"/>
              <a:ext cx="1797619" cy="16349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6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My Physics:</a:t>
              </a:r>
            </a:p>
            <a:p>
              <a:pPr marL="171450" marR="0" indent="-171450">
                <a:lnSpc>
                  <a:spcPct val="107000"/>
                </a:lnSpc>
                <a:spcBef>
                  <a:spcPts val="0"/>
                </a:spcBef>
                <a:buFont typeface="Arial" panose="020B0604020202020204" pitchFamily="34" charset="0"/>
                <a:buChar cha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Set Bounciness of 1 and friction of 0</a:t>
              </a: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Collision between squares and circles</a:t>
              </a:r>
            </a:p>
            <a:p>
              <a:pPr marL="171450" marR="0" indent="-171450">
                <a:lnSpc>
                  <a:spcPct val="107000"/>
                </a:lnSpc>
                <a:spcBef>
                  <a:spcPts val="0"/>
                </a:spcBef>
                <a:buFont typeface="Arial" panose="020B0604020202020204" pitchFamily="34" charset="0"/>
                <a:buChar cha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No Rotation on collision</a:t>
              </a:r>
            </a:p>
            <a:p>
              <a:pPr marL="171450" marR="0" indent="-171450">
                <a:lnSpc>
                  <a:spcPct val="107000"/>
                </a:lnSpc>
                <a:spcBef>
                  <a:spcPts val="0"/>
                </a:spcBef>
                <a:spcAft>
                  <a:spcPts val="800"/>
                </a:spcAft>
                <a:buFont typeface="Arial" panose="020B0604020202020204" pitchFamily="34" charset="0"/>
                <a:buChar char="•"/>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2058" name="Picture 2057" descr="A screenshot of a cell phone&#10;&#10;Description automatically generated">
            <a:extLst>
              <a:ext uri="{FF2B5EF4-FFF2-40B4-BE49-F238E27FC236}">
                <a16:creationId xmlns:a16="http://schemas.microsoft.com/office/drawing/2014/main" id="{D7ECEE81-12DB-46CC-881E-F192AE7924BA}"/>
              </a:ext>
            </a:extLst>
          </p:cNvPr>
          <p:cNvPicPr>
            <a:picLocks noChangeAspect="1"/>
          </p:cNvPicPr>
          <p:nvPr/>
        </p:nvPicPr>
        <p:blipFill rotWithShape="1">
          <a:blip r:embed="rId3">
            <a:extLst>
              <a:ext uri="{28A0092B-C50C-407E-A947-70E740481C1C}">
                <a14:useLocalDpi xmlns:a14="http://schemas.microsoft.com/office/drawing/2010/main" val="0"/>
              </a:ext>
            </a:extLst>
          </a:blip>
          <a:srcRect l="1651" t="15580" r="6009" b="27946"/>
          <a:stretch/>
        </p:blipFill>
        <p:spPr>
          <a:xfrm>
            <a:off x="8625017" y="1788302"/>
            <a:ext cx="3372318" cy="454531"/>
          </a:xfrm>
          <a:prstGeom prst="rect">
            <a:avLst/>
          </a:prstGeom>
        </p:spPr>
      </p:pic>
      <p:pic>
        <p:nvPicPr>
          <p:cNvPr id="2060" name="Picture 2059" descr="A picture containing screenshot&#10;&#10;Description automatically generated">
            <a:extLst>
              <a:ext uri="{FF2B5EF4-FFF2-40B4-BE49-F238E27FC236}">
                <a16:creationId xmlns:a16="http://schemas.microsoft.com/office/drawing/2014/main" id="{032C9BFD-C4CC-49E4-A17F-E22A63EA5D1B}"/>
              </a:ext>
            </a:extLst>
          </p:cNvPr>
          <p:cNvPicPr>
            <a:picLocks noChangeAspect="1"/>
          </p:cNvPicPr>
          <p:nvPr/>
        </p:nvPicPr>
        <p:blipFill rotWithShape="1">
          <a:blip r:embed="rId4">
            <a:extLst>
              <a:ext uri="{28A0092B-C50C-407E-A947-70E740481C1C}">
                <a14:useLocalDpi xmlns:a14="http://schemas.microsoft.com/office/drawing/2010/main" val="0"/>
              </a:ext>
            </a:extLst>
          </a:blip>
          <a:srcRect l="1422" t="12443" r="2500" b="18588"/>
          <a:stretch/>
        </p:blipFill>
        <p:spPr>
          <a:xfrm>
            <a:off x="8608305" y="3737563"/>
            <a:ext cx="3483605" cy="1042808"/>
          </a:xfrm>
          <a:prstGeom prst="rect">
            <a:avLst/>
          </a:prstGeom>
        </p:spPr>
      </p:pic>
      <p:sp>
        <p:nvSpPr>
          <p:cNvPr id="64" name="Text Box 2">
            <a:extLst>
              <a:ext uri="{FF2B5EF4-FFF2-40B4-BE49-F238E27FC236}">
                <a16:creationId xmlns:a16="http://schemas.microsoft.com/office/drawing/2014/main" id="{1DE8C7F9-FAB3-41ED-9EEB-F9753DA22EE5}"/>
              </a:ext>
            </a:extLst>
          </p:cNvPr>
          <p:cNvSpPr txBox="1">
            <a:spLocks noChangeArrowheads="1"/>
          </p:cNvSpPr>
          <p:nvPr/>
        </p:nvSpPr>
        <p:spPr bwMode="auto">
          <a:xfrm>
            <a:off x="8543873" y="5484573"/>
            <a:ext cx="362302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 Box 2">
            <a:extLst>
              <a:ext uri="{FF2B5EF4-FFF2-40B4-BE49-F238E27FC236}">
                <a16:creationId xmlns:a16="http://schemas.microsoft.com/office/drawing/2014/main" id="{49884AFE-1C44-40EB-B340-DF857E0D203A}"/>
              </a:ext>
            </a:extLst>
          </p:cNvPr>
          <p:cNvSpPr txBox="1">
            <a:spLocks noChangeArrowheads="1"/>
          </p:cNvSpPr>
          <p:nvPr/>
        </p:nvSpPr>
        <p:spPr bwMode="auto">
          <a:xfrm>
            <a:off x="8543873" y="5800272"/>
            <a:ext cx="3615988" cy="9810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Unity Download: </a:t>
            </a:r>
            <a:r>
              <a:rPr lang="en-US" sz="900" dirty="0">
                <a:latin typeface="Times New Roman" panose="02020603050405020304" pitchFamily="18" charset="0"/>
                <a:cs typeface="Times New Roman" panose="02020603050405020304" pitchFamily="18" charset="0"/>
              </a:rPr>
              <a:t>https://unity3d.com/get-unity/download</a:t>
            </a:r>
          </a:p>
          <a:p>
            <a:pPr>
              <a:lnSpc>
                <a:spcPct val="107000"/>
              </a:lnSpc>
            </a:pPr>
            <a:r>
              <a:rPr lang="en-US" sz="900" b="1" dirty="0">
                <a:latin typeface="Times New Roman" panose="02020603050405020304" pitchFamily="18" charset="0"/>
                <a:cs typeface="Times New Roman" panose="02020603050405020304" pitchFamily="18" charset="0"/>
              </a:rPr>
              <a:t>Gravity: </a:t>
            </a:r>
            <a:r>
              <a:rPr lang="en-US" sz="900" dirty="0">
                <a:latin typeface="Times New Roman" panose="02020603050405020304" pitchFamily="18" charset="0"/>
                <a:cs typeface="Times New Roman" panose="02020603050405020304" pitchFamily="18" charset="0"/>
              </a:rPr>
              <a:t>https://gamedev.stackexchange.com/questions/15708/how-can-i-implement-gravity/41917#41917</a:t>
            </a:r>
          </a:p>
          <a:p>
            <a:pPr>
              <a:lnSpc>
                <a:spcPct val="107000"/>
              </a:lnSpc>
            </a:pPr>
            <a:r>
              <a:rPr lang="en-US" sz="900" b="1" dirty="0">
                <a:latin typeface="Times New Roman" panose="02020603050405020304" pitchFamily="18" charset="0"/>
                <a:cs typeface="Times New Roman" panose="02020603050405020304" pitchFamily="18" charset="0"/>
              </a:rPr>
              <a:t>Collisions: </a:t>
            </a:r>
            <a:r>
              <a:rPr lang="en-US" sz="900" dirty="0">
                <a:latin typeface="Times New Roman" panose="02020603050405020304" pitchFamily="18" charset="0"/>
                <a:cs typeface="Times New Roman" panose="02020603050405020304" pitchFamily="18" charset="0"/>
              </a:rPr>
              <a:t>https://opentextbc.ca/physicstestbook2/chapter/collisions-of-point-masses-in-two-dimensions/</a:t>
            </a:r>
          </a:p>
          <a:p>
            <a:pPr>
              <a:lnSpc>
                <a:spcPct val="107000"/>
              </a:lnSpc>
            </a:pPr>
            <a:r>
              <a:rPr lang="en-US" sz="900" b="1" dirty="0">
                <a:latin typeface="Times New Roman" panose="02020603050405020304" pitchFamily="18" charset="0"/>
                <a:cs typeface="Times New Roman" panose="02020603050405020304" pitchFamily="18" charset="0"/>
              </a:rPr>
              <a:t>Project download: </a:t>
            </a:r>
            <a:r>
              <a:rPr lang="en-US" sz="900" dirty="0">
                <a:latin typeface="Times New Roman" panose="02020603050405020304" pitchFamily="18" charset="0"/>
                <a:cs typeface="Times New Roman" panose="02020603050405020304" pitchFamily="18" charset="0"/>
              </a:rPr>
              <a:t>https://github.com/isaacBrinkman/PhysicsEngine</a:t>
            </a:r>
          </a:p>
        </p:txBody>
      </p:sp>
      <p:sp>
        <p:nvSpPr>
          <p:cNvPr id="2061" name="TextBox 2060">
            <a:extLst>
              <a:ext uri="{FF2B5EF4-FFF2-40B4-BE49-F238E27FC236}">
                <a16:creationId xmlns:a16="http://schemas.microsoft.com/office/drawing/2014/main" id="{19C3766E-8CC2-4597-91E1-A0A66B46ACFD}"/>
              </a:ext>
            </a:extLst>
          </p:cNvPr>
          <p:cNvSpPr txBox="1"/>
          <p:nvPr/>
        </p:nvSpPr>
        <p:spPr>
          <a:xfrm>
            <a:off x="6862756" y="4934018"/>
            <a:ext cx="1578634" cy="246221"/>
          </a:xfrm>
          <a:prstGeom prst="rect">
            <a:avLst/>
          </a:prstGeom>
          <a:noFill/>
        </p:spPr>
        <p:txBody>
          <a:bodyPr wrap="square" rtlCol="0">
            <a:spAutoFit/>
          </a:bodyPr>
          <a:lstStyle/>
          <a:p>
            <a:r>
              <a:rPr lang="en-US" sz="1000" dirty="0"/>
              <a:t>Realtime video:</a:t>
            </a:r>
          </a:p>
        </p:txBody>
      </p:sp>
      <p:sp>
        <p:nvSpPr>
          <p:cNvPr id="2062" name="Rectangle 2061">
            <a:extLst>
              <a:ext uri="{FF2B5EF4-FFF2-40B4-BE49-F238E27FC236}">
                <a16:creationId xmlns:a16="http://schemas.microsoft.com/office/drawing/2014/main" id="{77A48175-4E8B-40B1-B147-B3D22424088E}"/>
              </a:ext>
            </a:extLst>
          </p:cNvPr>
          <p:cNvSpPr/>
          <p:nvPr/>
        </p:nvSpPr>
        <p:spPr>
          <a:xfrm>
            <a:off x="7777252" y="4985922"/>
            <a:ext cx="488295" cy="378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2">
            <a:extLst>
              <a:ext uri="{FF2B5EF4-FFF2-40B4-BE49-F238E27FC236}">
                <a16:creationId xmlns:a16="http://schemas.microsoft.com/office/drawing/2014/main" id="{308EC735-A8A9-4327-B9B8-DB0174E32D6A}"/>
              </a:ext>
            </a:extLst>
          </p:cNvPr>
          <p:cNvSpPr txBox="1">
            <a:spLocks noChangeArrowheads="1"/>
          </p:cNvSpPr>
          <p:nvPr/>
        </p:nvSpPr>
        <p:spPr bwMode="auto">
          <a:xfrm>
            <a:off x="-615471" y="5354104"/>
            <a:ext cx="3605440" cy="2609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Future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Text Box 2">
            <a:extLst>
              <a:ext uri="{FF2B5EF4-FFF2-40B4-BE49-F238E27FC236}">
                <a16:creationId xmlns:a16="http://schemas.microsoft.com/office/drawing/2014/main" id="{5254756E-7DBF-4ECC-A311-985A201FD06A}"/>
              </a:ext>
            </a:extLst>
          </p:cNvPr>
          <p:cNvSpPr txBox="1">
            <a:spLocks noChangeArrowheads="1"/>
          </p:cNvSpPr>
          <p:nvPr/>
        </p:nvSpPr>
        <p:spPr bwMode="auto">
          <a:xfrm>
            <a:off x="-617229" y="5668813"/>
            <a:ext cx="3623020" cy="10711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spcBef>
                <a:spcPts val="0"/>
              </a:spcBef>
            </a:pPr>
            <a:r>
              <a:rPr lang="en-US" sz="900" dirty="0">
                <a:latin typeface="Times New Roman" panose="02020603050405020304" pitchFamily="18" charset="0"/>
                <a:ea typeface="Calibri" panose="020F0502020204030204" pitchFamily="34" charset="0"/>
                <a:cs typeface="Times New Roman" panose="02020603050405020304" pitchFamily="18" charset="0"/>
              </a:rPr>
              <a:t>While there are almost limitless possibilities to add next some of the simpler developments, I plan on making include:</a:t>
            </a:r>
          </a:p>
          <a:p>
            <a:pPr marL="171450" marR="0" indent="-171450">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Implementing a closest pair of points algorithm in order to maximize </a:t>
            </a:r>
            <a:r>
              <a:rPr lang="en-US" sz="900" dirty="0" err="1">
                <a:latin typeface="Times New Roman" panose="02020603050405020304" pitchFamily="18" charset="0"/>
                <a:ea typeface="Calibri" panose="020F0502020204030204" pitchFamily="34" charset="0"/>
                <a:cs typeface="Times New Roman" panose="02020603050405020304" pitchFamily="18" charset="0"/>
              </a:rPr>
              <a:t>effieciency</a:t>
            </a: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Friction and bounciness variables</a:t>
            </a:r>
          </a:p>
          <a:p>
            <a:pPr marL="171450" marR="0" indent="-171450">
              <a:lnSpc>
                <a:spcPct val="107000"/>
              </a:lnSpc>
              <a:spcBef>
                <a:spcPts val="0"/>
              </a:spcBef>
              <a:buFont typeface="Arial" panose="020B0604020202020204" pitchFamily="34" charset="0"/>
              <a:buChar char="•"/>
            </a:pPr>
            <a:r>
              <a:rPr lang="en-US" sz="900" dirty="0">
                <a:latin typeface="Times New Roman" panose="02020603050405020304" pitchFamily="18" charset="0"/>
                <a:ea typeface="Calibri" panose="020F0502020204030204" pitchFamily="34" charset="0"/>
                <a:cs typeface="Times New Roman" panose="02020603050405020304" pitchFamily="18" charset="0"/>
              </a:rPr>
              <a:t>Rotation on collision</a:t>
            </a:r>
          </a:p>
        </p:txBody>
      </p:sp>
      <p:sp>
        <p:nvSpPr>
          <p:cNvPr id="29" name="Text Box 2">
            <a:extLst>
              <a:ext uri="{FF2B5EF4-FFF2-40B4-BE49-F238E27FC236}">
                <a16:creationId xmlns:a16="http://schemas.microsoft.com/office/drawing/2014/main" id="{5DECF969-A8F2-4D82-997E-2E6DB2EBB93A}"/>
              </a:ext>
            </a:extLst>
          </p:cNvPr>
          <p:cNvSpPr txBox="1">
            <a:spLocks noChangeArrowheads="1"/>
          </p:cNvSpPr>
          <p:nvPr/>
        </p:nvSpPr>
        <p:spPr bwMode="auto">
          <a:xfrm>
            <a:off x="3203748" y="5620401"/>
            <a:ext cx="5149198" cy="250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457200" marR="0" indent="-45720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Design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2">
            <a:extLst>
              <a:ext uri="{FF2B5EF4-FFF2-40B4-BE49-F238E27FC236}">
                <a16:creationId xmlns:a16="http://schemas.microsoft.com/office/drawing/2014/main" id="{03BB9194-4051-4C79-B293-9730F5CA71F8}"/>
              </a:ext>
            </a:extLst>
          </p:cNvPr>
          <p:cNvSpPr txBox="1">
            <a:spLocks noChangeArrowheads="1"/>
          </p:cNvSpPr>
          <p:nvPr/>
        </p:nvSpPr>
        <p:spPr bwMode="auto">
          <a:xfrm>
            <a:off x="3194957" y="5922526"/>
            <a:ext cx="5149198" cy="8229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900" dirty="0">
                <a:latin typeface="Times New Roman" panose="02020603050405020304" pitchFamily="18" charset="0"/>
                <a:ea typeface="Calibri" panose="020F0502020204030204" pitchFamily="34" charset="0"/>
                <a:cs typeface="Times New Roman" panose="02020603050405020304" pitchFamily="18" charset="0"/>
              </a:rPr>
              <a:t>design of my physics engine was like that of Unity’s. Each object has both a rigid body and a collision script attached. The rigid body script handles the physics operations such as velocity and gravity, where the collision script handles collisions. The idea behind the scripts was to have each object knowing how to react to what is happening to it rather than having one observer that handles all the collisions itself. This was to best simulate real-world physics.</a:t>
            </a:r>
          </a:p>
          <a:p>
            <a:pPr marL="0" marR="0">
              <a:lnSpc>
                <a:spcPct val="107000"/>
              </a:lnSpc>
              <a:spcBef>
                <a:spcPts val="0"/>
              </a:spcBef>
              <a:spcAft>
                <a:spcPts val="8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D106177-C9DD-421A-AA94-167E7EFCE517}"/>
              </a:ext>
            </a:extLst>
          </p:cNvPr>
          <p:cNvPicPr>
            <a:picLocks noChangeAspect="1"/>
          </p:cNvPicPr>
          <p:nvPr/>
        </p:nvPicPr>
        <p:blipFill rotWithShape="1">
          <a:blip r:embed="rId5">
            <a:extLst>
              <a:ext uri="{28A0092B-C50C-407E-A947-70E740481C1C}">
                <a14:useLocalDpi xmlns:a14="http://schemas.microsoft.com/office/drawing/2010/main" val="0"/>
              </a:ext>
            </a:extLst>
          </a:blip>
          <a:srcRect l="25473" t="28899" r="25049" b="12253"/>
          <a:stretch/>
        </p:blipFill>
        <p:spPr>
          <a:xfrm>
            <a:off x="3371969" y="4079722"/>
            <a:ext cx="1908432" cy="1173469"/>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C783B34E-951C-4455-9BAB-A7F451C40A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3250" y="1303027"/>
            <a:ext cx="1898958" cy="117346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AE2018C-29ED-415A-A664-A03B1DC351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6706" y="2683315"/>
            <a:ext cx="1898958" cy="1189588"/>
          </a:xfrm>
          <a:prstGeom prst="rect">
            <a:avLst/>
          </a:prstGeom>
        </p:spPr>
      </p:pic>
    </p:spTree>
    <p:extLst>
      <p:ext uri="{BB962C8B-B14F-4D97-AF65-F5344CB8AC3E}">
        <p14:creationId xmlns:p14="http://schemas.microsoft.com/office/powerpoint/2010/main" val="328390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21046BF24F6F4DABC82765333C01E2" ma:contentTypeVersion="8" ma:contentTypeDescription="Create a new document." ma:contentTypeScope="" ma:versionID="ca789c8f004f230c1e27c5932e949dc2">
  <xsd:schema xmlns:xsd="http://www.w3.org/2001/XMLSchema" xmlns:xs="http://www.w3.org/2001/XMLSchema" xmlns:p="http://schemas.microsoft.com/office/2006/metadata/properties" xmlns:ns3="6ff2565f-bfa1-4847-8911-4f2c78edaf9e" targetNamespace="http://schemas.microsoft.com/office/2006/metadata/properties" ma:root="true" ma:fieldsID="69a90238aa7e61cc026899f4d84b9cbf" ns3:_="">
    <xsd:import namespace="6ff2565f-bfa1-4847-8911-4f2c78edaf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2565f-bfa1-4847-8911-4f2c78edaf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BCA305-4EB3-4274-AC44-481D46CD6DF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A666D6-D48D-40C1-B74A-C12A8D535C49}">
  <ds:schemaRefs>
    <ds:schemaRef ds:uri="http://schemas.microsoft.com/sharepoint/v3/contenttype/forms"/>
  </ds:schemaRefs>
</ds:datastoreItem>
</file>

<file path=customXml/itemProps3.xml><?xml version="1.0" encoding="utf-8"?>
<ds:datastoreItem xmlns:ds="http://schemas.openxmlformats.org/officeDocument/2006/customXml" ds:itemID="{368B78D7-4FC2-4289-9251-EF4FBB231F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2565f-bfa1-4847-8911-4f2c78edaf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6283</TotalTime>
  <Words>667</Words>
  <Application>Microsoft Office PowerPoint</Application>
  <PresentationFormat>Widescreen</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Brinkman</dc:creator>
  <cp:lastModifiedBy>Isaac Brinkman</cp:lastModifiedBy>
  <cp:revision>23</cp:revision>
  <dcterms:created xsi:type="dcterms:W3CDTF">2020-04-23T18:13:32Z</dcterms:created>
  <dcterms:modified xsi:type="dcterms:W3CDTF">2020-04-29T01:14:32Z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0x0101001721046BF24F6F4DABC82765333C01E2</vt:lpwstr>
  </property>
</Properties>
</file>