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165-2686-452F-8464-BDDC0B7D2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511A8-0D92-4B8B-BB2B-D9FD50F7B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C9AA7-CC23-4EB5-830C-03D88B7E8630}"/>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2735E455-4502-4BC4-AE21-EB290CF8B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6169-B6D3-47BB-A744-345C46B6ACEB}"/>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173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08E6-A873-4E76-A52C-CBA26EE88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5A6BD-505D-49F7-9847-50D95C346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18391-1833-4E96-820D-8FDD80AAB65F}"/>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AF8713A3-F086-4F07-ADF8-820C4551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F61A5-C301-4F03-A7FC-0FEE599230E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84778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B6353-AB9D-4E75-9A0E-0BE3B7B7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0B0AE-43CB-4E4B-8C6A-5EFDA9ECD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AE42F-7E0F-4881-8CDD-A18C7B170612}"/>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79C62361-A698-4580-8A93-5F6E0CFBF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499CA-D2DF-463A-80D6-F77754283664}"/>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2120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26D2-A65C-4119-A11C-593670CD6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5A7C7-7491-43D7-AF72-941B2B31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A74FD-FE01-417F-BDB5-99FEBB2ECF97}"/>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42001C6E-2CCB-4158-B91C-E291765F1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19FF8-0754-493D-ADC5-D2F5188C2C2F}"/>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448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D8DB-0F12-405A-9B03-7964E83B0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CD569-2F41-4A21-AF44-8F7E94796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462DF-A71F-44A9-B7A5-ED5D487E72DC}"/>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7386E2D9-13AB-4571-B695-C7295EE71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26DA7-2D0C-4639-B01B-2B1CE7D1834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2806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E9E-D46D-4237-AAAC-4301159A2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1D884-7A95-4656-B39E-FF06B46A5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71E3A-CD55-4AD3-A2A9-B7FDAE336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1275F-406D-4575-B353-8FAF14032ABB}"/>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6" name="Footer Placeholder 5">
            <a:extLst>
              <a:ext uri="{FF2B5EF4-FFF2-40B4-BE49-F238E27FC236}">
                <a16:creationId xmlns:a16="http://schemas.microsoft.com/office/drawing/2014/main" id="{663794B1-C86E-4D5C-AC9F-A25395AB7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E8C3D-0A1C-4924-BA2D-95710F973C7E}"/>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2711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0D5-3F36-43AD-8CC8-064A99DB6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1F520-AA69-49B7-B69B-F2E298F1F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1E3C-D2C6-476F-88B8-7F179E780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F9D7C-C600-47D5-8614-AD8B728F8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3D2D4-E8E6-40B3-AE71-5A432651B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918AD-BC03-4774-9E62-D3D3AFDF8B23}"/>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8" name="Footer Placeholder 7">
            <a:extLst>
              <a:ext uri="{FF2B5EF4-FFF2-40B4-BE49-F238E27FC236}">
                <a16:creationId xmlns:a16="http://schemas.microsoft.com/office/drawing/2014/main" id="{1B6C769A-7CD5-49BC-8E6F-31A19C2C4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30DC5-A348-4778-AB6B-7911947E028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39796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81E1-953B-42C4-8BB2-0EAA59E25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1E0CD-42FD-4A5D-ABDE-2938C31A8339}"/>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4" name="Footer Placeholder 3">
            <a:extLst>
              <a:ext uri="{FF2B5EF4-FFF2-40B4-BE49-F238E27FC236}">
                <a16:creationId xmlns:a16="http://schemas.microsoft.com/office/drawing/2014/main" id="{348D8446-FB4E-4B10-992C-24E9E79939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27788-EE2B-494D-B2DE-5E0C94D4A49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93228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FDCC-FF5D-47B1-8111-C5D3B585BA76}"/>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3" name="Footer Placeholder 2">
            <a:extLst>
              <a:ext uri="{FF2B5EF4-FFF2-40B4-BE49-F238E27FC236}">
                <a16:creationId xmlns:a16="http://schemas.microsoft.com/office/drawing/2014/main" id="{DCC4984B-6AC7-48C8-A490-B1C32AB0E6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5EF37-3125-479D-92A9-91DE57F7E69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86869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854C-5010-4D37-98BE-0C7367367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C08ED-248C-468A-BE5F-9F8F60A7C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F6BFB-2F45-4E79-8DD7-771FD8D9F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DDD79-5403-4D21-8161-C1BAA09F4FA2}"/>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6" name="Footer Placeholder 5">
            <a:extLst>
              <a:ext uri="{FF2B5EF4-FFF2-40B4-BE49-F238E27FC236}">
                <a16:creationId xmlns:a16="http://schemas.microsoft.com/office/drawing/2014/main" id="{FF3ED056-2F8B-45E5-8B7A-CB3B2AC2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EF9A6-54F0-484A-A614-2CC6F1609C7A}"/>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12901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4B50-23F1-4EFA-8BDD-FBBF0E677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8A9FD-943A-481F-8056-F8F74A4D2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2F25-E593-41A2-9536-B31291E52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2937-B24D-4F44-94FE-B83676EDFF16}"/>
              </a:ext>
            </a:extLst>
          </p:cNvPr>
          <p:cNvSpPr>
            <a:spLocks noGrp="1"/>
          </p:cNvSpPr>
          <p:nvPr>
            <p:ph type="dt" sz="half" idx="10"/>
          </p:nvPr>
        </p:nvSpPr>
        <p:spPr/>
        <p:txBody>
          <a:bodyPr/>
          <a:lstStyle/>
          <a:p>
            <a:fld id="{99056184-B2CF-4086-AEA0-AE7F2EE8CE2B}" type="datetimeFigureOut">
              <a:rPr lang="en-US" smtClean="0"/>
              <a:t>4/29/2020</a:t>
            </a:fld>
            <a:endParaRPr lang="en-US"/>
          </a:p>
        </p:txBody>
      </p:sp>
      <p:sp>
        <p:nvSpPr>
          <p:cNvPr id="6" name="Footer Placeholder 5">
            <a:extLst>
              <a:ext uri="{FF2B5EF4-FFF2-40B4-BE49-F238E27FC236}">
                <a16:creationId xmlns:a16="http://schemas.microsoft.com/office/drawing/2014/main" id="{E27144E0-3967-4C50-BA44-7B4001933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02F69-7CF2-40DA-A972-448D53DEF8D3}"/>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3641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46DE8-6086-4F4B-8101-68125CE39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450716-07C8-4B27-B27E-4FD202930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99BE7-5442-421C-8287-DF720B8DA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56184-B2CF-4086-AEA0-AE7F2EE8CE2B}" type="datetimeFigureOut">
              <a:rPr lang="en-US" smtClean="0"/>
              <a:t>4/29/2020</a:t>
            </a:fld>
            <a:endParaRPr lang="en-US"/>
          </a:p>
        </p:txBody>
      </p:sp>
      <p:sp>
        <p:nvSpPr>
          <p:cNvPr id="5" name="Footer Placeholder 4">
            <a:extLst>
              <a:ext uri="{FF2B5EF4-FFF2-40B4-BE49-F238E27FC236}">
                <a16:creationId xmlns:a16="http://schemas.microsoft.com/office/drawing/2014/main" id="{53E82E4A-61E4-42EC-8200-FDC31ACA0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8A8DD-E825-478A-A831-74AFF2BC5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B4635-6B81-4193-9246-2D5FAC83EA7E}" type="slidenum">
              <a:rPr lang="en-US" smtClean="0"/>
              <a:t>‹#›</a:t>
            </a:fld>
            <a:endParaRPr lang="en-US"/>
          </a:p>
        </p:txBody>
      </p:sp>
    </p:spTree>
    <p:extLst>
      <p:ext uri="{BB962C8B-B14F-4D97-AF65-F5344CB8AC3E}">
        <p14:creationId xmlns:p14="http://schemas.microsoft.com/office/powerpoint/2010/main" val="143747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B0200C9-7C24-46A2-A37D-5D3F9BA047C1}"/>
              </a:ext>
            </a:extLst>
          </p:cNvPr>
          <p:cNvSpPr/>
          <p:nvPr/>
        </p:nvSpPr>
        <p:spPr>
          <a:xfrm>
            <a:off x="-675736" y="0"/>
            <a:ext cx="12867736" cy="685800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33" name="Picture 32" descr="St. Lawrence University Athletics - Official Athletics Website">
            <a:extLst>
              <a:ext uri="{FF2B5EF4-FFF2-40B4-BE49-F238E27FC236}">
                <a16:creationId xmlns:a16="http://schemas.microsoft.com/office/drawing/2014/main" id="{9D34BA0F-6F19-45F1-89EA-7842DCD98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809" y="-51902"/>
            <a:ext cx="907371" cy="783064"/>
          </a:xfrm>
          <a:prstGeom prst="rect">
            <a:avLst/>
          </a:prstGeom>
          <a:noFill/>
          <a:ln>
            <a:noFill/>
          </a:ln>
        </p:spPr>
      </p:pic>
      <p:sp>
        <p:nvSpPr>
          <p:cNvPr id="34" name="Rectangle 33">
            <a:extLst>
              <a:ext uri="{FF2B5EF4-FFF2-40B4-BE49-F238E27FC236}">
                <a16:creationId xmlns:a16="http://schemas.microsoft.com/office/drawing/2014/main" id="{619F844F-B6F6-47E8-9A95-4F87133CE2FC}"/>
              </a:ext>
            </a:extLst>
          </p:cNvPr>
          <p:cNvSpPr/>
          <p:nvPr/>
        </p:nvSpPr>
        <p:spPr>
          <a:xfrm>
            <a:off x="-675736" y="677431"/>
            <a:ext cx="12867736" cy="154092"/>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Box 26">
            <a:extLst>
              <a:ext uri="{FF2B5EF4-FFF2-40B4-BE49-F238E27FC236}">
                <a16:creationId xmlns:a16="http://schemas.microsoft.com/office/drawing/2014/main" id="{C8A4E7E5-8A45-443B-9F84-F3E8C6AB3E09}"/>
              </a:ext>
            </a:extLst>
          </p:cNvPr>
          <p:cNvSpPr txBox="1"/>
          <p:nvPr/>
        </p:nvSpPr>
        <p:spPr>
          <a:xfrm>
            <a:off x="1326616" y="62911"/>
            <a:ext cx="9233967" cy="507831"/>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Replication of Unity’s Physics Engine</a:t>
            </a:r>
            <a:endParaRPr lang="en-US" sz="14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By: Isaac Brinkman 							Advisor: Dr. Choong-Soo Lee</a:t>
            </a:r>
          </a:p>
        </p:txBody>
      </p:sp>
      <p:sp>
        <p:nvSpPr>
          <p:cNvPr id="36" name="Text Box 2">
            <a:extLst>
              <a:ext uri="{FF2B5EF4-FFF2-40B4-BE49-F238E27FC236}">
                <a16:creationId xmlns:a16="http://schemas.microsoft.com/office/drawing/2014/main" id="{196390C1-1CF7-4E94-A287-3A0A1A9F9EDD}"/>
              </a:ext>
            </a:extLst>
          </p:cNvPr>
          <p:cNvSpPr txBox="1">
            <a:spLocks noChangeArrowheads="1"/>
          </p:cNvSpPr>
          <p:nvPr/>
        </p:nvSpPr>
        <p:spPr bwMode="auto">
          <a:xfrm>
            <a:off x="-617229" y="926238"/>
            <a:ext cx="3608957"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Goal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Text Box 2">
            <a:extLst>
              <a:ext uri="{FF2B5EF4-FFF2-40B4-BE49-F238E27FC236}">
                <a16:creationId xmlns:a16="http://schemas.microsoft.com/office/drawing/2014/main" id="{5A78A283-7D79-4E8E-8C6E-154E31F546B8}"/>
              </a:ext>
            </a:extLst>
          </p:cNvPr>
          <p:cNvSpPr txBox="1">
            <a:spLocks noChangeArrowheads="1"/>
          </p:cNvSpPr>
          <p:nvPr/>
        </p:nvSpPr>
        <p:spPr bwMode="auto">
          <a:xfrm>
            <a:off x="-617229" y="1226008"/>
            <a:ext cx="3608957" cy="6932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Create a replication of Unity’s physics engine in order to gain a better understanding for the underlying code hidden from the normal game developer. As well as customize the engine in order to make it easier to do certain processes.</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9" name="Text Box 2">
            <a:extLst>
              <a:ext uri="{FF2B5EF4-FFF2-40B4-BE49-F238E27FC236}">
                <a16:creationId xmlns:a16="http://schemas.microsoft.com/office/drawing/2014/main" id="{532A9F8D-5F68-4969-9DFB-1BFCE080C04B}"/>
              </a:ext>
            </a:extLst>
          </p:cNvPr>
          <p:cNvSpPr txBox="1">
            <a:spLocks noChangeArrowheads="1"/>
          </p:cNvSpPr>
          <p:nvPr/>
        </p:nvSpPr>
        <p:spPr bwMode="auto">
          <a:xfrm>
            <a:off x="-617229" y="1994113"/>
            <a:ext cx="3602307" cy="3163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Text Box 2">
            <a:extLst>
              <a:ext uri="{FF2B5EF4-FFF2-40B4-BE49-F238E27FC236}">
                <a16:creationId xmlns:a16="http://schemas.microsoft.com/office/drawing/2014/main" id="{1F86D3A3-1774-4BBE-B3A3-CF5110201854}"/>
              </a:ext>
            </a:extLst>
          </p:cNvPr>
          <p:cNvSpPr txBox="1">
            <a:spLocks noChangeArrowheads="1"/>
          </p:cNvSpPr>
          <p:nvPr/>
        </p:nvSpPr>
        <p:spPr bwMode="auto">
          <a:xfrm>
            <a:off x="-614097" y="2364211"/>
            <a:ext cx="3602308" cy="13401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Unity’s physics engine allows for thousands of objects to be handled in a single frame (less than a second). This handling involves adding forces (friction, gravity, etc.), collision computations, and other calculations. Many of these processes happen without the developer knowing what exactly is going on and the effects it will have on the game they are creating. </a:t>
            </a:r>
            <a:r>
              <a:rPr lang="en-US" sz="1000" dirty="0">
                <a:latin typeface="Times New Roman" panose="02020603050405020304" pitchFamily="18" charset="0"/>
                <a:ea typeface="Calibri" panose="020F0502020204030204" pitchFamily="34" charset="0"/>
                <a:cs typeface="Times New Roman" panose="02020603050405020304" pitchFamily="18" charset="0"/>
              </a:rPr>
              <a:t>In recreating this, I gained insight in how the Unity Engine handles complex physics operations.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a:extLst>
              <a:ext uri="{FF2B5EF4-FFF2-40B4-BE49-F238E27FC236}">
                <a16:creationId xmlns:a16="http://schemas.microsoft.com/office/drawing/2014/main" id="{7A930131-3E01-4CA2-B0A7-3D07D0B02937}"/>
              </a:ext>
            </a:extLst>
          </p:cNvPr>
          <p:cNvSpPr txBox="1">
            <a:spLocks noChangeArrowheads="1"/>
          </p:cNvSpPr>
          <p:nvPr/>
        </p:nvSpPr>
        <p:spPr bwMode="auto">
          <a:xfrm>
            <a:off x="3201113" y="921798"/>
            <a:ext cx="5149198"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 Box 2">
            <a:extLst>
              <a:ext uri="{FF2B5EF4-FFF2-40B4-BE49-F238E27FC236}">
                <a16:creationId xmlns:a16="http://schemas.microsoft.com/office/drawing/2014/main" id="{2BA6B34F-C33F-4206-86A3-BA8A8C702905}"/>
              </a:ext>
            </a:extLst>
          </p:cNvPr>
          <p:cNvSpPr txBox="1">
            <a:spLocks noChangeArrowheads="1"/>
          </p:cNvSpPr>
          <p:nvPr/>
        </p:nvSpPr>
        <p:spPr bwMode="auto">
          <a:xfrm>
            <a:off x="8545630" y="921799"/>
            <a:ext cx="3608957" cy="2502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Challenges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Text Box 2">
            <a:extLst>
              <a:ext uri="{FF2B5EF4-FFF2-40B4-BE49-F238E27FC236}">
                <a16:creationId xmlns:a16="http://schemas.microsoft.com/office/drawing/2014/main" id="{BF108134-7AB5-4007-AEDB-DF84F5CE2ADB}"/>
              </a:ext>
            </a:extLst>
          </p:cNvPr>
          <p:cNvSpPr txBox="1">
            <a:spLocks noChangeArrowheads="1"/>
          </p:cNvSpPr>
          <p:nvPr/>
        </p:nvSpPr>
        <p:spPr bwMode="auto">
          <a:xfrm>
            <a:off x="5361593" y="1237598"/>
            <a:ext cx="2988717" cy="4175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spcBef>
                <a:spcPts val="0"/>
              </a:spcBef>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first environment I created was a simple 5 ball max collision simulator. Users can enter different values that allow for changes in the environment and watch how Unity handles the collision versus how my physics engine handles the collision. My simulation is almost identical to Unity’s with no significant drop in frame rate.</a:t>
            </a:r>
          </a:p>
          <a:p>
            <a:pPr marL="0" marR="0">
              <a:spcBef>
                <a:spcPts val="0"/>
              </a:spcBef>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The second environment was a gravity simulation. Two balls drop one using Unity’s engine one using my engine. Distinction in distance can be seen with a darkening blue color. By using the gravity constant 9.87m/s and a built-in variable </a:t>
            </a:r>
            <a:r>
              <a:rPr lang="en-US" sz="1000" dirty="0" err="1">
                <a:latin typeface="Times New Roman" panose="02020603050405020304" pitchFamily="18" charset="0"/>
                <a:ea typeface="Calibri" panose="020F0502020204030204" pitchFamily="34" charset="0"/>
                <a:cs typeface="Times New Roman" panose="02020603050405020304" pitchFamily="18" charset="0"/>
              </a:rPr>
              <a:t>Time.deltaTime</a:t>
            </a:r>
            <a:r>
              <a:rPr lang="en-US" sz="1000" dirty="0">
                <a:latin typeface="Times New Roman" panose="02020603050405020304" pitchFamily="18" charset="0"/>
                <a:ea typeface="Calibri" panose="020F0502020204030204" pitchFamily="34" charset="0"/>
                <a:cs typeface="Times New Roman" panose="02020603050405020304" pitchFamily="18" charset="0"/>
              </a:rPr>
              <a:t> to account for changes in frame rate the two balls fall in near perfect sync.</a:t>
            </a:r>
          </a:p>
          <a:p>
            <a:pPr marL="0" marR="0">
              <a:spcBef>
                <a:spcPts val="0"/>
              </a:spcBef>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r>
              <a:rPr lang="en-US" sz="1000" dirty="0">
                <a:latin typeface="Times New Roman" panose="02020603050405020304" pitchFamily="18" charset="0"/>
                <a:ea typeface="Calibri" panose="020F0502020204030204" pitchFamily="34" charset="0"/>
                <a:cs typeface="Times New Roman" panose="02020603050405020304" pitchFamily="18" charset="0"/>
              </a:rPr>
              <a:t>The final environment </a:t>
            </a:r>
            <a:r>
              <a:rPr lang="en-US" sz="1000" dirty="0">
                <a:latin typeface="Times New Roman" panose="02020603050405020304" pitchFamily="18" charset="0"/>
                <a:cs typeface="Times New Roman" panose="02020603050405020304" pitchFamily="18" charset="0"/>
              </a:rPr>
              <a:t>I set up was to allow as many objects as the user wants in order to maximize the amount of collisions until the frame rate dropped to essentially 0. Unity would start to drop frames and inaccurately calculate collisions at around 1000 objects. My engine was able to get to around 50 before doing the same. </a:t>
            </a: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3F5A38-9CC1-41E1-A37A-2D30E5C0EA01}"/>
              </a:ext>
            </a:extLst>
          </p:cNvPr>
          <p:cNvSpPr txBox="1"/>
          <p:nvPr/>
        </p:nvSpPr>
        <p:spPr>
          <a:xfrm>
            <a:off x="3203748" y="1237598"/>
            <a:ext cx="2157845" cy="4175984"/>
          </a:xfrm>
          <a:prstGeom prst="rect">
            <a:avLst/>
          </a:prstGeom>
          <a:solidFill>
            <a:schemeClr val="bg1"/>
          </a:solidFill>
          <a:ln>
            <a:solidFill>
              <a:schemeClr val="tx1"/>
            </a:solidFill>
          </a:ln>
        </p:spPr>
        <p:txBody>
          <a:bodyPr wrap="square" rtlCol="0">
            <a:spAutoFit/>
          </a:bodyPr>
          <a:lstStyle/>
          <a:p>
            <a:endParaRPr lang="en-US" dirty="0"/>
          </a:p>
        </p:txBody>
      </p:sp>
      <p:sp>
        <p:nvSpPr>
          <p:cNvPr id="46" name="Text Box 2">
            <a:extLst>
              <a:ext uri="{FF2B5EF4-FFF2-40B4-BE49-F238E27FC236}">
                <a16:creationId xmlns:a16="http://schemas.microsoft.com/office/drawing/2014/main" id="{24BE3395-531A-4841-B59D-01FB7D63412B}"/>
              </a:ext>
            </a:extLst>
          </p:cNvPr>
          <p:cNvSpPr txBox="1">
            <a:spLocks noChangeArrowheads="1"/>
          </p:cNvSpPr>
          <p:nvPr/>
        </p:nvSpPr>
        <p:spPr bwMode="auto">
          <a:xfrm>
            <a:off x="8545631" y="1237597"/>
            <a:ext cx="3608956" cy="39855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main challenge was understanding and manipulating Unity’s update system in order to ensure objects collide appropriately. Normally Unity’s update runs linearly.</a:t>
            </a:r>
          </a:p>
          <a:p>
            <a:pPr marL="0" marR="0">
              <a:lnSpc>
                <a:spcPct val="107000"/>
              </a:lnSpc>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The issue with this is that if Object 1 collides with Object 2, Object 1 computes its velocity based on Objects 2 velocity and then updates its velocity. When Object 2’s update is called it is now calculating it’s new velocity on Object 1’s already updated velocity. Hence, Object 2’s new velocity is wrong.</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To fix this problem I utilized Unity’s built in Coroutine function. This allows for calculations to be made in the Update function and then waiting until all until all computations to be made to change values, resulting in correct collisions.</a:t>
            </a:r>
          </a:p>
          <a:p>
            <a:pPr marL="0" marR="0">
              <a:lnSpc>
                <a:spcPct val="107000"/>
              </a:lnSpc>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Before the Coroutines two objects would likely get stuck inside one another, but by using the Coroutine this problem no longer happens.</a:t>
            </a:r>
          </a:p>
        </p:txBody>
      </p:sp>
      <p:sp>
        <p:nvSpPr>
          <p:cNvPr id="47" name="Text Box 2">
            <a:extLst>
              <a:ext uri="{FF2B5EF4-FFF2-40B4-BE49-F238E27FC236}">
                <a16:creationId xmlns:a16="http://schemas.microsoft.com/office/drawing/2014/main" id="{100B3D6D-0A3F-40C5-A411-75D413479A36}"/>
              </a:ext>
            </a:extLst>
          </p:cNvPr>
          <p:cNvSpPr txBox="1">
            <a:spLocks noChangeArrowheads="1"/>
          </p:cNvSpPr>
          <p:nvPr/>
        </p:nvSpPr>
        <p:spPr bwMode="auto">
          <a:xfrm>
            <a:off x="-617229" y="3796689"/>
            <a:ext cx="3602308"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Differences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A3B7AE60-1629-4FF8-AF93-05E951DAF776}"/>
              </a:ext>
            </a:extLst>
          </p:cNvPr>
          <p:cNvGrpSpPr/>
          <p:nvPr/>
        </p:nvGrpSpPr>
        <p:grpSpPr>
          <a:xfrm>
            <a:off x="-617229" y="4111397"/>
            <a:ext cx="3608957" cy="1150348"/>
            <a:chOff x="-648942" y="5361740"/>
            <a:chExt cx="3623089" cy="1634912"/>
          </a:xfrm>
        </p:grpSpPr>
        <p:sp>
          <p:nvSpPr>
            <p:cNvPr id="49" name="Text Box 2">
              <a:extLst>
                <a:ext uri="{FF2B5EF4-FFF2-40B4-BE49-F238E27FC236}">
                  <a16:creationId xmlns:a16="http://schemas.microsoft.com/office/drawing/2014/main" id="{A66F418F-F834-4CC3-823F-918EAECB1113}"/>
                </a:ext>
              </a:extLst>
            </p:cNvPr>
            <p:cNvSpPr txBox="1">
              <a:spLocks noChangeArrowheads="1"/>
            </p:cNvSpPr>
            <p:nvPr/>
          </p:nvSpPr>
          <p:spPr bwMode="auto">
            <a:xfrm>
              <a:off x="-648942" y="5361740"/>
              <a:ext cx="1825470"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Unity</a:t>
              </a:r>
              <a:r>
                <a:rPr lang="en-US" sz="1000" dirty="0">
                  <a:latin typeface="Times New Roman" panose="02020603050405020304" pitchFamily="18" charset="0"/>
                  <a:ea typeface="Calibri" panose="020F0502020204030204" pitchFamily="34" charset="0"/>
                  <a:cs typeface="Times New Roman" panose="02020603050405020304" pitchFamily="18" charset="0"/>
                </a:rPr>
                <a:t>:</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Bounciness and friction factors</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Collisions between complex shapes</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Rotation on collision</a:t>
              </a:r>
            </a:p>
            <a:p>
              <a:pPr marR="0">
                <a:lnSpc>
                  <a:spcPct val="107000"/>
                </a:lnSpc>
                <a:spcBef>
                  <a:spcPts val="0"/>
                </a:spcBef>
                <a:spcAft>
                  <a:spcPts val="800"/>
                </a:spcAf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a:extLst>
                <a:ext uri="{FF2B5EF4-FFF2-40B4-BE49-F238E27FC236}">
                  <a16:creationId xmlns:a16="http://schemas.microsoft.com/office/drawing/2014/main" id="{196BE99C-86C0-4D83-992F-EAE23EB78B3E}"/>
                </a:ext>
              </a:extLst>
            </p:cNvPr>
            <p:cNvSpPr txBox="1">
              <a:spLocks noChangeArrowheads="1"/>
            </p:cNvSpPr>
            <p:nvPr/>
          </p:nvSpPr>
          <p:spPr bwMode="auto">
            <a:xfrm>
              <a:off x="1176528" y="5361740"/>
              <a:ext cx="1797619"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My Physics:</a:t>
              </a:r>
            </a:p>
            <a:p>
              <a:pPr marL="171450" marR="0" indent="-171450">
                <a:lnSpc>
                  <a:spcPct val="107000"/>
                </a:lnSpc>
                <a:spcBef>
                  <a:spcPts val="0"/>
                </a:spcBef>
                <a:buFont typeface="Arial" panose="020B0604020202020204" pitchFamily="34" charset="0"/>
                <a:buChar cha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Set Bounciness of 1 and friction of 0</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Collision between squares and circles</a:t>
              </a:r>
            </a:p>
            <a:p>
              <a:pPr marL="171450" marR="0" indent="-171450">
                <a:lnSpc>
                  <a:spcPct val="107000"/>
                </a:lnSpc>
                <a:spcBef>
                  <a:spcPts val="0"/>
                </a:spcBef>
                <a:buFont typeface="Arial" panose="020B0604020202020204" pitchFamily="34" charset="0"/>
                <a:buChar cha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No Rotation on collision</a:t>
              </a:r>
            </a:p>
            <a:p>
              <a:pPr marL="171450" marR="0" indent="-171450">
                <a:lnSpc>
                  <a:spcPct val="107000"/>
                </a:lnSpc>
                <a:spcBef>
                  <a:spcPts val="0"/>
                </a:spcBef>
                <a:spcAft>
                  <a:spcPts val="800"/>
                </a:spcAft>
                <a:buFont typeface="Arial" panose="020B0604020202020204" pitchFamily="34" charset="0"/>
                <a:buChar char="•"/>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2058" name="Picture 2057" descr="A screenshot of a cell phone&#10;&#10;Description automatically generated">
            <a:extLst>
              <a:ext uri="{FF2B5EF4-FFF2-40B4-BE49-F238E27FC236}">
                <a16:creationId xmlns:a16="http://schemas.microsoft.com/office/drawing/2014/main" id="{D7ECEE81-12DB-46CC-881E-F192AE7924BA}"/>
              </a:ext>
            </a:extLst>
          </p:cNvPr>
          <p:cNvPicPr>
            <a:picLocks noChangeAspect="1"/>
          </p:cNvPicPr>
          <p:nvPr/>
        </p:nvPicPr>
        <p:blipFill rotWithShape="1">
          <a:blip r:embed="rId3">
            <a:extLst>
              <a:ext uri="{28A0092B-C50C-407E-A947-70E740481C1C}">
                <a14:useLocalDpi xmlns:a14="http://schemas.microsoft.com/office/drawing/2010/main" val="0"/>
              </a:ext>
            </a:extLst>
          </a:blip>
          <a:srcRect l="1651" t="15580" r="6009" b="27946"/>
          <a:stretch/>
        </p:blipFill>
        <p:spPr>
          <a:xfrm>
            <a:off x="8625017" y="1788303"/>
            <a:ext cx="3372318" cy="337678"/>
          </a:xfrm>
          <a:prstGeom prst="rect">
            <a:avLst/>
          </a:prstGeom>
        </p:spPr>
      </p:pic>
      <p:pic>
        <p:nvPicPr>
          <p:cNvPr id="2060" name="Picture 2059" descr="A picture containing screenshot&#10;&#10;Description automatically generated">
            <a:extLst>
              <a:ext uri="{FF2B5EF4-FFF2-40B4-BE49-F238E27FC236}">
                <a16:creationId xmlns:a16="http://schemas.microsoft.com/office/drawing/2014/main" id="{032C9BFD-C4CC-49E4-A17F-E22A63EA5D1B}"/>
              </a:ext>
            </a:extLst>
          </p:cNvPr>
          <p:cNvPicPr>
            <a:picLocks noChangeAspect="1"/>
          </p:cNvPicPr>
          <p:nvPr/>
        </p:nvPicPr>
        <p:blipFill rotWithShape="1">
          <a:blip r:embed="rId4">
            <a:extLst>
              <a:ext uri="{28A0092B-C50C-407E-A947-70E740481C1C}">
                <a14:useLocalDpi xmlns:a14="http://schemas.microsoft.com/office/drawing/2010/main" val="0"/>
              </a:ext>
            </a:extLst>
          </a:blip>
          <a:srcRect l="1422" t="12443" r="2500" b="18588"/>
          <a:stretch/>
        </p:blipFill>
        <p:spPr>
          <a:xfrm>
            <a:off x="8625017" y="3859260"/>
            <a:ext cx="3483605" cy="710435"/>
          </a:xfrm>
          <a:prstGeom prst="rect">
            <a:avLst/>
          </a:prstGeom>
        </p:spPr>
      </p:pic>
      <p:sp>
        <p:nvSpPr>
          <p:cNvPr id="64" name="Text Box 2">
            <a:extLst>
              <a:ext uri="{FF2B5EF4-FFF2-40B4-BE49-F238E27FC236}">
                <a16:creationId xmlns:a16="http://schemas.microsoft.com/office/drawing/2014/main" id="{1DE8C7F9-FAB3-41ED-9EEB-F9753DA22EE5}"/>
              </a:ext>
            </a:extLst>
          </p:cNvPr>
          <p:cNvSpPr txBox="1">
            <a:spLocks noChangeArrowheads="1"/>
          </p:cNvSpPr>
          <p:nvPr/>
        </p:nvSpPr>
        <p:spPr bwMode="auto">
          <a:xfrm>
            <a:off x="8543873" y="5383208"/>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5" name="Text Box 2">
            <a:extLst>
              <a:ext uri="{FF2B5EF4-FFF2-40B4-BE49-F238E27FC236}">
                <a16:creationId xmlns:a16="http://schemas.microsoft.com/office/drawing/2014/main" id="{49884AFE-1C44-40EB-B340-DF857E0D203A}"/>
              </a:ext>
            </a:extLst>
          </p:cNvPr>
          <p:cNvSpPr txBox="1">
            <a:spLocks noChangeArrowheads="1"/>
          </p:cNvSpPr>
          <p:nvPr/>
        </p:nvSpPr>
        <p:spPr bwMode="auto">
          <a:xfrm>
            <a:off x="8543873" y="5723704"/>
            <a:ext cx="3615988" cy="10575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Unity Download: </a:t>
            </a:r>
            <a:r>
              <a:rPr lang="en-US" sz="900" dirty="0">
                <a:latin typeface="Times New Roman" panose="02020603050405020304" pitchFamily="18" charset="0"/>
                <a:cs typeface="Times New Roman" panose="02020603050405020304" pitchFamily="18" charset="0"/>
              </a:rPr>
              <a:t>https://unity3d.com/get-unity/download</a:t>
            </a:r>
          </a:p>
          <a:p>
            <a:pPr>
              <a:lnSpc>
                <a:spcPct val="107000"/>
              </a:lnSpc>
            </a:pPr>
            <a:r>
              <a:rPr lang="en-US" sz="900" b="1" dirty="0">
                <a:latin typeface="Times New Roman" panose="02020603050405020304" pitchFamily="18" charset="0"/>
                <a:cs typeface="Times New Roman" panose="02020603050405020304" pitchFamily="18" charset="0"/>
              </a:rPr>
              <a:t>Gravity: </a:t>
            </a:r>
            <a:r>
              <a:rPr lang="en-US" sz="900" dirty="0">
                <a:latin typeface="Times New Roman" panose="02020603050405020304" pitchFamily="18" charset="0"/>
                <a:cs typeface="Times New Roman" panose="02020603050405020304" pitchFamily="18" charset="0"/>
              </a:rPr>
              <a:t>https://gamedev.stackexchange.com/questions/15708/how-can-i-implement-gravity/41917#41917</a:t>
            </a:r>
          </a:p>
          <a:p>
            <a:pPr>
              <a:lnSpc>
                <a:spcPct val="107000"/>
              </a:lnSpc>
            </a:pPr>
            <a:r>
              <a:rPr lang="en-US" sz="900" b="1" dirty="0">
                <a:latin typeface="Times New Roman" panose="02020603050405020304" pitchFamily="18" charset="0"/>
                <a:cs typeface="Times New Roman" panose="02020603050405020304" pitchFamily="18" charset="0"/>
              </a:rPr>
              <a:t>Collisions: </a:t>
            </a:r>
            <a:r>
              <a:rPr lang="en-US" sz="900" dirty="0">
                <a:latin typeface="Times New Roman" panose="02020603050405020304" pitchFamily="18" charset="0"/>
                <a:cs typeface="Times New Roman" panose="02020603050405020304" pitchFamily="18" charset="0"/>
              </a:rPr>
              <a:t>https://opentextbc.ca/physicstestbook2/chapter/collisions-of-point-masses-in-two-dimensions/</a:t>
            </a:r>
          </a:p>
          <a:p>
            <a:pPr>
              <a:lnSpc>
                <a:spcPct val="107000"/>
              </a:lnSpc>
            </a:pPr>
            <a:r>
              <a:rPr lang="en-US" sz="900" b="1" dirty="0">
                <a:latin typeface="Times New Roman" panose="02020603050405020304" pitchFamily="18" charset="0"/>
                <a:cs typeface="Times New Roman" panose="02020603050405020304" pitchFamily="18" charset="0"/>
              </a:rPr>
              <a:t>Project download: </a:t>
            </a:r>
            <a:r>
              <a:rPr lang="en-US" sz="900" dirty="0">
                <a:latin typeface="Times New Roman" panose="02020603050405020304" pitchFamily="18" charset="0"/>
                <a:cs typeface="Times New Roman" panose="02020603050405020304" pitchFamily="18" charset="0"/>
              </a:rPr>
              <a:t>https://github.com/isaacBrinkman/PhysicsEngine</a:t>
            </a:r>
          </a:p>
        </p:txBody>
      </p:sp>
      <p:sp>
        <p:nvSpPr>
          <p:cNvPr id="2061" name="TextBox 2060">
            <a:extLst>
              <a:ext uri="{FF2B5EF4-FFF2-40B4-BE49-F238E27FC236}">
                <a16:creationId xmlns:a16="http://schemas.microsoft.com/office/drawing/2014/main" id="{19C3766E-8CC2-4597-91E1-A0A66B46ACFD}"/>
              </a:ext>
            </a:extLst>
          </p:cNvPr>
          <p:cNvSpPr txBox="1"/>
          <p:nvPr/>
        </p:nvSpPr>
        <p:spPr>
          <a:xfrm>
            <a:off x="6871212" y="5033684"/>
            <a:ext cx="1578634" cy="246221"/>
          </a:xfrm>
          <a:prstGeom prst="rect">
            <a:avLst/>
          </a:prstGeom>
          <a:noFill/>
        </p:spPr>
        <p:txBody>
          <a:bodyPr wrap="square" rtlCol="0">
            <a:spAutoFit/>
          </a:bodyPr>
          <a:lstStyle/>
          <a:p>
            <a:r>
              <a:rPr lang="en-US" sz="1000" dirty="0"/>
              <a:t>Realtime video:</a:t>
            </a:r>
          </a:p>
        </p:txBody>
      </p:sp>
      <p:sp>
        <p:nvSpPr>
          <p:cNvPr id="68" name="Text Box 2">
            <a:extLst>
              <a:ext uri="{FF2B5EF4-FFF2-40B4-BE49-F238E27FC236}">
                <a16:creationId xmlns:a16="http://schemas.microsoft.com/office/drawing/2014/main" id="{308EC735-A8A9-4327-B9B8-DB0174E32D6A}"/>
              </a:ext>
            </a:extLst>
          </p:cNvPr>
          <p:cNvSpPr txBox="1">
            <a:spLocks noChangeArrowheads="1"/>
          </p:cNvSpPr>
          <p:nvPr/>
        </p:nvSpPr>
        <p:spPr bwMode="auto">
          <a:xfrm>
            <a:off x="-612339" y="5354104"/>
            <a:ext cx="3602308"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Future Development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9" name="Text Box 2">
            <a:extLst>
              <a:ext uri="{FF2B5EF4-FFF2-40B4-BE49-F238E27FC236}">
                <a16:creationId xmlns:a16="http://schemas.microsoft.com/office/drawing/2014/main" id="{5254756E-7DBF-4ECC-A311-985A201FD06A}"/>
              </a:ext>
            </a:extLst>
          </p:cNvPr>
          <p:cNvSpPr txBox="1">
            <a:spLocks noChangeArrowheads="1"/>
          </p:cNvSpPr>
          <p:nvPr/>
        </p:nvSpPr>
        <p:spPr bwMode="auto">
          <a:xfrm>
            <a:off x="-617229" y="5668812"/>
            <a:ext cx="3602307" cy="111247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spcBef>
                <a:spcPts val="0"/>
              </a:spcBef>
            </a:pPr>
            <a:r>
              <a:rPr lang="en-US" sz="1000" dirty="0">
                <a:latin typeface="Times New Roman" panose="02020603050405020304" pitchFamily="18" charset="0"/>
                <a:ea typeface="Calibri" panose="020F0502020204030204" pitchFamily="34" charset="0"/>
                <a:cs typeface="Times New Roman" panose="02020603050405020304" pitchFamily="18" charset="0"/>
              </a:rPr>
              <a:t>While there are almost limitless possibilities to add next, some of the simpler developments I plan on making include:</a:t>
            </a:r>
          </a:p>
          <a:p>
            <a:pPr marL="171450" marR="0" indent="-171450">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Implementing a closest pair of points algorithm in order to maximize efficiency</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Friction and bounciness variables</a:t>
            </a:r>
          </a:p>
          <a:p>
            <a:pPr marL="171450" marR="0" indent="-171450">
              <a:lnSpc>
                <a:spcPct val="107000"/>
              </a:lnSpc>
              <a:spcBef>
                <a:spcPts val="0"/>
              </a:spcBef>
              <a:buFont typeface="Arial" panose="020B0604020202020204" pitchFamily="34" charset="0"/>
              <a:buChar char="•"/>
            </a:pPr>
            <a:r>
              <a:rPr lang="en-US" sz="1000" dirty="0">
                <a:latin typeface="Times New Roman" panose="02020603050405020304" pitchFamily="18" charset="0"/>
                <a:ea typeface="Calibri" panose="020F0502020204030204" pitchFamily="34" charset="0"/>
                <a:cs typeface="Times New Roman" panose="02020603050405020304" pitchFamily="18" charset="0"/>
              </a:rPr>
              <a:t>Rotation on collision</a:t>
            </a:r>
          </a:p>
        </p:txBody>
      </p:sp>
      <p:sp>
        <p:nvSpPr>
          <p:cNvPr id="29" name="Text Box 2">
            <a:extLst>
              <a:ext uri="{FF2B5EF4-FFF2-40B4-BE49-F238E27FC236}">
                <a16:creationId xmlns:a16="http://schemas.microsoft.com/office/drawing/2014/main" id="{5DECF969-A8F2-4D82-997E-2E6DB2EBB93A}"/>
              </a:ext>
            </a:extLst>
          </p:cNvPr>
          <p:cNvSpPr txBox="1">
            <a:spLocks noChangeArrowheads="1"/>
          </p:cNvSpPr>
          <p:nvPr/>
        </p:nvSpPr>
        <p:spPr bwMode="auto">
          <a:xfrm>
            <a:off x="3201113" y="5620401"/>
            <a:ext cx="5151833"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Design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 Box 2">
            <a:extLst>
              <a:ext uri="{FF2B5EF4-FFF2-40B4-BE49-F238E27FC236}">
                <a16:creationId xmlns:a16="http://schemas.microsoft.com/office/drawing/2014/main" id="{03BB9194-4051-4C79-B293-9730F5CA71F8}"/>
              </a:ext>
            </a:extLst>
          </p:cNvPr>
          <p:cNvSpPr txBox="1">
            <a:spLocks noChangeArrowheads="1"/>
          </p:cNvSpPr>
          <p:nvPr/>
        </p:nvSpPr>
        <p:spPr bwMode="auto">
          <a:xfrm>
            <a:off x="3201113" y="5922526"/>
            <a:ext cx="5143042" cy="87256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000" dirty="0">
                <a:latin typeface="Times New Roman" panose="02020603050405020304" pitchFamily="18" charset="0"/>
                <a:ea typeface="Calibri" panose="020F0502020204030204" pitchFamily="34" charset="0"/>
                <a:cs typeface="Times New Roman" panose="02020603050405020304" pitchFamily="18" charset="0"/>
              </a:rPr>
              <a:t>design of my physics engine was like that of Unity’s. Each object has both a rigid body and a collision script attached. The rigid body script handles the physics operations such as velocity and gravity, where the collision script handles collisions. Each component factors in it’s own velocity, mass, and position as well as that of which it is interacting with to computes it’s own values for the next frame.</a:t>
            </a:r>
          </a:p>
          <a:p>
            <a:pPr marL="0" marR="0">
              <a:lnSpc>
                <a:spcPct val="107000"/>
              </a:lnSpc>
              <a:spcBef>
                <a:spcPts val="0"/>
              </a:spcBef>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ED106177-C9DD-421A-AA94-167E7EFCE517}"/>
              </a:ext>
            </a:extLst>
          </p:cNvPr>
          <p:cNvPicPr>
            <a:picLocks noChangeAspect="1"/>
          </p:cNvPicPr>
          <p:nvPr/>
        </p:nvPicPr>
        <p:blipFill rotWithShape="1">
          <a:blip r:embed="rId5">
            <a:extLst>
              <a:ext uri="{28A0092B-C50C-407E-A947-70E740481C1C}">
                <a14:useLocalDpi xmlns:a14="http://schemas.microsoft.com/office/drawing/2010/main" val="0"/>
              </a:ext>
            </a:extLst>
          </a:blip>
          <a:srcRect l="25473" t="28774" r="25049" b="12254"/>
          <a:stretch/>
        </p:blipFill>
        <p:spPr>
          <a:xfrm>
            <a:off x="3383763" y="4044906"/>
            <a:ext cx="1895430" cy="1175945"/>
          </a:xfrm>
          <a:prstGeom prst="rect">
            <a:avLst/>
          </a:prstGeom>
        </p:spPr>
      </p:pic>
      <p:pic>
        <p:nvPicPr>
          <p:cNvPr id="9" name="Picture 8">
            <a:extLst>
              <a:ext uri="{FF2B5EF4-FFF2-40B4-BE49-F238E27FC236}">
                <a16:creationId xmlns:a16="http://schemas.microsoft.com/office/drawing/2014/main" id="{C783B34E-951C-4455-9BAB-A7F451C40AB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396161" y="1303027"/>
            <a:ext cx="1871588" cy="1173469"/>
          </a:xfrm>
          <a:prstGeom prst="rect">
            <a:avLst/>
          </a:prstGeom>
        </p:spPr>
      </p:pic>
      <p:pic>
        <p:nvPicPr>
          <p:cNvPr id="13" name="Picture 12">
            <a:extLst>
              <a:ext uri="{FF2B5EF4-FFF2-40B4-BE49-F238E27FC236}">
                <a16:creationId xmlns:a16="http://schemas.microsoft.com/office/drawing/2014/main" id="{AAE2018C-29ED-415A-A664-A03B1DC3515B}"/>
              </a:ext>
            </a:extLst>
          </p:cNvPr>
          <p:cNvPicPr>
            <a:picLocks noChangeAspect="1"/>
          </p:cNvPicPr>
          <p:nvPr/>
        </p:nvPicPr>
        <p:blipFill rotWithShape="1">
          <a:blip r:embed="rId7">
            <a:extLst>
              <a:ext uri="{28A0092B-C50C-407E-A947-70E740481C1C}">
                <a14:useLocalDpi xmlns:a14="http://schemas.microsoft.com/office/drawing/2010/main" val="0"/>
              </a:ext>
            </a:extLst>
          </a:blip>
          <a:srcRect l="345" r="717" b="943"/>
          <a:stretch/>
        </p:blipFill>
        <p:spPr>
          <a:xfrm>
            <a:off x="3384971" y="2683315"/>
            <a:ext cx="1895430" cy="1175945"/>
          </a:xfrm>
          <a:prstGeom prst="rect">
            <a:avLst/>
          </a:prstGeom>
        </p:spPr>
      </p:pic>
      <p:pic>
        <p:nvPicPr>
          <p:cNvPr id="4" name="Picture 3" descr="A black and silver text on a white surface&#10;&#10;Description automatically generated">
            <a:extLst>
              <a:ext uri="{FF2B5EF4-FFF2-40B4-BE49-F238E27FC236}">
                <a16:creationId xmlns:a16="http://schemas.microsoft.com/office/drawing/2014/main" id="{9E24E5AA-6F45-4465-9C53-E0F677DB1A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4993" y="4873096"/>
            <a:ext cx="510112" cy="510112"/>
          </a:xfrm>
          <a:prstGeom prst="rect">
            <a:avLst/>
          </a:prstGeom>
        </p:spPr>
      </p:pic>
    </p:spTree>
    <p:extLst>
      <p:ext uri="{BB962C8B-B14F-4D97-AF65-F5344CB8AC3E}">
        <p14:creationId xmlns:p14="http://schemas.microsoft.com/office/powerpoint/2010/main" val="328390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21046BF24F6F4DABC82765333C01E2" ma:contentTypeVersion="8" ma:contentTypeDescription="Create a new document." ma:contentTypeScope="" ma:versionID="ca789c8f004f230c1e27c5932e949dc2">
  <xsd:schema xmlns:xsd="http://www.w3.org/2001/XMLSchema" xmlns:xs="http://www.w3.org/2001/XMLSchema" xmlns:p="http://schemas.microsoft.com/office/2006/metadata/properties" xmlns:ns3="6ff2565f-bfa1-4847-8911-4f2c78edaf9e" targetNamespace="http://schemas.microsoft.com/office/2006/metadata/properties" ma:root="true" ma:fieldsID="69a90238aa7e61cc026899f4d84b9cbf" ns3:_="">
    <xsd:import namespace="6ff2565f-bfa1-4847-8911-4f2c78edaf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2565f-bfa1-4847-8911-4f2c78edaf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8B78D7-4FC2-4289-9251-EF4FBB231F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2565f-bfa1-4847-8911-4f2c78edaf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A666D6-D48D-40C1-B74A-C12A8D535C49}">
  <ds:schemaRefs>
    <ds:schemaRef ds:uri="http://schemas.microsoft.com/sharepoint/v3/contenttype/forms"/>
  </ds:schemaRefs>
</ds:datastoreItem>
</file>

<file path=customXml/itemProps3.xml><?xml version="1.0" encoding="utf-8"?>
<ds:datastoreItem xmlns:ds="http://schemas.openxmlformats.org/officeDocument/2006/customXml" ds:itemID="{D4BCA305-4EB3-4274-AC44-481D46CD6D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13261</TotalTime>
  <Words>703</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Brinkman</dc:creator>
  <cp:lastModifiedBy>Isaac Brinkman</cp:lastModifiedBy>
  <cp:revision>35</cp:revision>
  <dcterms:created xsi:type="dcterms:W3CDTF">2020-04-23T18:13:32Z</dcterms:created>
  <dcterms:modified xsi:type="dcterms:W3CDTF">2020-05-04T23:05:46Z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0x0101001721046BF24F6F4DABC82765333C01E2</vt:lpwstr>
  </property>
</Properties>
</file>