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B636C-A6FA-4FA9-A30D-D3AF233FFD76}" v="12" dt="2020-04-23T20:15:09.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165-2686-452F-8464-BDDC0B7D2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A511A8-0D92-4B8B-BB2B-D9FD50F7B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7C9AA7-CC23-4EB5-830C-03D88B7E8630}"/>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2735E455-4502-4BC4-AE21-EB290CF8B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A6169-B6D3-47BB-A744-345C46B6ACEB}"/>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9173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08E6-A873-4E76-A52C-CBA26EE88D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5A6BD-505D-49F7-9847-50D95C346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18391-1833-4E96-820D-8FDD80AAB65F}"/>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AF8713A3-F086-4F07-ADF8-820C4551E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F61A5-C301-4F03-A7FC-0FEE599230E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284778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B6353-AB9D-4E75-9A0E-0BE3B7B75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70B0AE-43CB-4E4B-8C6A-5EFDA9ECD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AE42F-7E0F-4881-8CDD-A18C7B170612}"/>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79C62361-A698-4580-8A93-5F6E0CFBF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499CA-D2DF-463A-80D6-F77754283664}"/>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21203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26D2-A65C-4119-A11C-593670CD6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5A7C7-7491-43D7-AF72-941B2B31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A74FD-FE01-417F-BDB5-99FEBB2ECF97}"/>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42001C6E-2CCB-4158-B91C-E291765F1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19FF8-0754-493D-ADC5-D2F5188C2C2F}"/>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9448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D8DB-0F12-405A-9B03-7964E83B0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9CD569-2F41-4A21-AF44-8F7E94796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462DF-A71F-44A9-B7A5-ED5D487E72DC}"/>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7386E2D9-13AB-4571-B695-C7295EE71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26DA7-2D0C-4639-B01B-2B1CE7D1834D}"/>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28063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5E9E-D46D-4237-AAAC-4301159A2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1D884-7A95-4656-B39E-FF06B46A5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71E3A-CD55-4AD3-A2A9-B7FDAE336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A1275F-406D-4575-B353-8FAF14032ABB}"/>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6" name="Footer Placeholder 5">
            <a:extLst>
              <a:ext uri="{FF2B5EF4-FFF2-40B4-BE49-F238E27FC236}">
                <a16:creationId xmlns:a16="http://schemas.microsoft.com/office/drawing/2014/main" id="{663794B1-C86E-4D5C-AC9F-A25395AB7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E8C3D-0A1C-4924-BA2D-95710F973C7E}"/>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82711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0D5-3F36-43AD-8CC8-064A99DB6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A1F520-AA69-49B7-B69B-F2E298F1F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1E3C-D2C6-476F-88B8-7F179E780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DF9D7C-C600-47D5-8614-AD8B728F82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3D2D4-E8E6-40B3-AE71-5A432651B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4918AD-BC03-4774-9E62-D3D3AFDF8B23}"/>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8" name="Footer Placeholder 7">
            <a:extLst>
              <a:ext uri="{FF2B5EF4-FFF2-40B4-BE49-F238E27FC236}">
                <a16:creationId xmlns:a16="http://schemas.microsoft.com/office/drawing/2014/main" id="{1B6C769A-7CD5-49BC-8E6F-31A19C2C4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30DC5-A348-4778-AB6B-7911947E028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239796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81E1-953B-42C4-8BB2-0EAA59E25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1E0CD-42FD-4A5D-ABDE-2938C31A8339}"/>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4" name="Footer Placeholder 3">
            <a:extLst>
              <a:ext uri="{FF2B5EF4-FFF2-40B4-BE49-F238E27FC236}">
                <a16:creationId xmlns:a16="http://schemas.microsoft.com/office/drawing/2014/main" id="{348D8446-FB4E-4B10-992C-24E9E79939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527788-EE2B-494D-B2DE-5E0C94D4A49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93228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FDCC-FF5D-47B1-8111-C5D3B585BA76}"/>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3" name="Footer Placeholder 2">
            <a:extLst>
              <a:ext uri="{FF2B5EF4-FFF2-40B4-BE49-F238E27FC236}">
                <a16:creationId xmlns:a16="http://schemas.microsoft.com/office/drawing/2014/main" id="{DCC4984B-6AC7-48C8-A490-B1C32AB0E6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5EF37-3125-479D-92A9-91DE57F7E69D}"/>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86869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854C-5010-4D37-98BE-0C7367367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0C08ED-248C-468A-BE5F-9F8F60A7C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F6BFB-2F45-4E79-8DD7-771FD8D9F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DDD79-5403-4D21-8161-C1BAA09F4FA2}"/>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6" name="Footer Placeholder 5">
            <a:extLst>
              <a:ext uri="{FF2B5EF4-FFF2-40B4-BE49-F238E27FC236}">
                <a16:creationId xmlns:a16="http://schemas.microsoft.com/office/drawing/2014/main" id="{FF3ED056-2F8B-45E5-8B7A-CB3B2AC24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EF9A6-54F0-484A-A614-2CC6F1609C7A}"/>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12901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4B50-23F1-4EFA-8BDD-FBBF0E677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8A9FD-943A-481F-8056-F8F74A4D2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12F25-E593-41A2-9536-B31291E52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02937-B24D-4F44-94FE-B83676EDFF16}"/>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6" name="Footer Placeholder 5">
            <a:extLst>
              <a:ext uri="{FF2B5EF4-FFF2-40B4-BE49-F238E27FC236}">
                <a16:creationId xmlns:a16="http://schemas.microsoft.com/office/drawing/2014/main" id="{E27144E0-3967-4C50-BA44-7B4001933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02F69-7CF2-40DA-A972-448D53DEF8D3}"/>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83641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46DE8-6086-4F4B-8101-68125CE39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450716-07C8-4B27-B27E-4FD202930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99BE7-5442-421C-8287-DF720B8DA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53E82E4A-61E4-42EC-8200-FDC31ACA0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38A8DD-E825-478A-A831-74AFF2BC5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B4635-6B81-4193-9246-2D5FAC83EA7E}" type="slidenum">
              <a:rPr lang="en-US" smtClean="0"/>
              <a:t>‹#›</a:t>
            </a:fld>
            <a:endParaRPr lang="en-US"/>
          </a:p>
        </p:txBody>
      </p:sp>
    </p:spTree>
    <p:extLst>
      <p:ext uri="{BB962C8B-B14F-4D97-AF65-F5344CB8AC3E}">
        <p14:creationId xmlns:p14="http://schemas.microsoft.com/office/powerpoint/2010/main" val="1437471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amedev.stackexchange.com/questions/15708/how-can-i-implement-gravity/41917#41917" TargetMode="External"/><Relationship Id="rId3" Type="http://schemas.openxmlformats.org/officeDocument/2006/relationships/image" Target="../media/image2.png"/><Relationship Id="rId7" Type="http://schemas.openxmlformats.org/officeDocument/2006/relationships/hyperlink" Target="https://unity3d.com/get-unity/download"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github.com/isaacBrinkman/PhysicsEngine" TargetMode="External"/><Relationship Id="rId4" Type="http://schemas.openxmlformats.org/officeDocument/2006/relationships/image" Target="../media/image3.png"/><Relationship Id="rId9" Type="http://schemas.openxmlformats.org/officeDocument/2006/relationships/hyperlink" Target="https://opentextbc.ca/physicstestbook2/chapter/collisions-of-point-masses-in-two-dimens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B0200C9-7C24-46A2-A37D-5D3F9BA047C1}"/>
              </a:ext>
            </a:extLst>
          </p:cNvPr>
          <p:cNvSpPr/>
          <p:nvPr/>
        </p:nvSpPr>
        <p:spPr>
          <a:xfrm>
            <a:off x="-675736" y="0"/>
            <a:ext cx="12867736" cy="685800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33" name="Picture 32" descr="St. Lawrence University Athletics - Official Athletics Website">
            <a:extLst>
              <a:ext uri="{FF2B5EF4-FFF2-40B4-BE49-F238E27FC236}">
                <a16:creationId xmlns:a16="http://schemas.microsoft.com/office/drawing/2014/main" id="{9D34BA0F-6F19-45F1-89EA-7842DCD984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809" y="-51903"/>
            <a:ext cx="1269617" cy="1152853"/>
          </a:xfrm>
          <a:prstGeom prst="rect">
            <a:avLst/>
          </a:prstGeom>
          <a:noFill/>
          <a:ln>
            <a:noFill/>
          </a:ln>
        </p:spPr>
      </p:pic>
      <p:sp>
        <p:nvSpPr>
          <p:cNvPr id="34" name="Rectangle 33">
            <a:extLst>
              <a:ext uri="{FF2B5EF4-FFF2-40B4-BE49-F238E27FC236}">
                <a16:creationId xmlns:a16="http://schemas.microsoft.com/office/drawing/2014/main" id="{619F844F-B6F6-47E8-9A95-4F87133CE2FC}"/>
              </a:ext>
            </a:extLst>
          </p:cNvPr>
          <p:cNvSpPr/>
          <p:nvPr/>
        </p:nvSpPr>
        <p:spPr>
          <a:xfrm>
            <a:off x="-675736" y="1100950"/>
            <a:ext cx="12867736" cy="154092"/>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TextBox 26">
            <a:extLst>
              <a:ext uri="{FF2B5EF4-FFF2-40B4-BE49-F238E27FC236}">
                <a16:creationId xmlns:a16="http://schemas.microsoft.com/office/drawing/2014/main" id="{C8A4E7E5-8A45-443B-9F84-F3E8C6AB3E09}"/>
              </a:ext>
            </a:extLst>
          </p:cNvPr>
          <p:cNvSpPr txBox="1"/>
          <p:nvPr/>
        </p:nvSpPr>
        <p:spPr>
          <a:xfrm>
            <a:off x="1378348" y="53653"/>
            <a:ext cx="8685850" cy="923330"/>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Replication of Unity’s Physics Engine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Isaac Brinkman 				Advisor: Dr. Choong-Soo Lee</a:t>
            </a:r>
          </a:p>
        </p:txBody>
      </p:sp>
      <p:sp>
        <p:nvSpPr>
          <p:cNvPr id="36" name="Text Box 2">
            <a:extLst>
              <a:ext uri="{FF2B5EF4-FFF2-40B4-BE49-F238E27FC236}">
                <a16:creationId xmlns:a16="http://schemas.microsoft.com/office/drawing/2014/main" id="{196390C1-1CF7-4E94-A287-3A0A1A9F9EDD}"/>
              </a:ext>
            </a:extLst>
          </p:cNvPr>
          <p:cNvSpPr txBox="1">
            <a:spLocks noChangeArrowheads="1"/>
          </p:cNvSpPr>
          <p:nvPr/>
        </p:nvSpPr>
        <p:spPr bwMode="auto">
          <a:xfrm>
            <a:off x="-634810" y="1310280"/>
            <a:ext cx="3608957"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Goal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2">
            <a:extLst>
              <a:ext uri="{FF2B5EF4-FFF2-40B4-BE49-F238E27FC236}">
                <a16:creationId xmlns:a16="http://schemas.microsoft.com/office/drawing/2014/main" id="{5A78A283-7D79-4E8E-8C6E-154E31F546B8}"/>
              </a:ext>
            </a:extLst>
          </p:cNvPr>
          <p:cNvSpPr txBox="1">
            <a:spLocks noChangeArrowheads="1"/>
          </p:cNvSpPr>
          <p:nvPr/>
        </p:nvSpPr>
        <p:spPr bwMode="auto">
          <a:xfrm>
            <a:off x="-648874" y="1624831"/>
            <a:ext cx="3623021" cy="10767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Create a replication of Unity’s physics engine in order to gain a better understanding for the underlying code hidden from the normal game developer. As well as customize the engine in order to make it easier to do certain processes.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9" name="Text Box 2">
            <a:extLst>
              <a:ext uri="{FF2B5EF4-FFF2-40B4-BE49-F238E27FC236}">
                <a16:creationId xmlns:a16="http://schemas.microsoft.com/office/drawing/2014/main" id="{532A9F8D-5F68-4969-9DFB-1BFCE080C04B}"/>
              </a:ext>
            </a:extLst>
          </p:cNvPr>
          <p:cNvSpPr txBox="1">
            <a:spLocks noChangeArrowheads="1"/>
          </p:cNvSpPr>
          <p:nvPr/>
        </p:nvSpPr>
        <p:spPr bwMode="auto">
          <a:xfrm>
            <a:off x="-641842" y="2787735"/>
            <a:ext cx="3623020"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 Box 2">
            <a:extLst>
              <a:ext uri="{FF2B5EF4-FFF2-40B4-BE49-F238E27FC236}">
                <a16:creationId xmlns:a16="http://schemas.microsoft.com/office/drawing/2014/main" id="{1F86D3A3-1774-4BBE-B3A3-CF5110201854}"/>
              </a:ext>
            </a:extLst>
          </p:cNvPr>
          <p:cNvSpPr txBox="1">
            <a:spLocks noChangeArrowheads="1"/>
          </p:cNvSpPr>
          <p:nvPr/>
        </p:nvSpPr>
        <p:spPr bwMode="auto">
          <a:xfrm>
            <a:off x="-634810" y="3111391"/>
            <a:ext cx="3615988" cy="16349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Unity’s physics engine allows for thousands of objects to be handled in a single frame (less than a second). This handling involves adding forces (friction, gravity, etc.), collision computations, and other calculations. In my research I didn’t expect to be able to handle so many objects, but rather I set out to have a better understanding of the processes behind Unity’s physics that are often ignored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2">
            <a:extLst>
              <a:ext uri="{FF2B5EF4-FFF2-40B4-BE49-F238E27FC236}">
                <a16:creationId xmlns:a16="http://schemas.microsoft.com/office/drawing/2014/main" id="{7A930131-3E01-4CA2-B0A7-3D07D0B02937}"/>
              </a:ext>
            </a:extLst>
          </p:cNvPr>
          <p:cNvSpPr txBox="1">
            <a:spLocks noChangeArrowheads="1"/>
          </p:cNvSpPr>
          <p:nvPr/>
        </p:nvSpPr>
        <p:spPr bwMode="auto">
          <a:xfrm>
            <a:off x="3183532" y="1320621"/>
            <a:ext cx="5149198"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Testing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2">
            <a:extLst>
              <a:ext uri="{FF2B5EF4-FFF2-40B4-BE49-F238E27FC236}">
                <a16:creationId xmlns:a16="http://schemas.microsoft.com/office/drawing/2014/main" id="{2BA6B34F-C33F-4206-86A3-BA8A8C702905}"/>
              </a:ext>
            </a:extLst>
          </p:cNvPr>
          <p:cNvSpPr txBox="1">
            <a:spLocks noChangeArrowheads="1"/>
          </p:cNvSpPr>
          <p:nvPr/>
        </p:nvSpPr>
        <p:spPr bwMode="auto">
          <a:xfrm>
            <a:off x="8528049" y="1320622"/>
            <a:ext cx="3608957" cy="2502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Challenges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 Box 2">
            <a:extLst>
              <a:ext uri="{FF2B5EF4-FFF2-40B4-BE49-F238E27FC236}">
                <a16:creationId xmlns:a16="http://schemas.microsoft.com/office/drawing/2014/main" id="{BF108134-7AB5-4007-AEDB-DF84F5CE2ADB}"/>
              </a:ext>
            </a:extLst>
          </p:cNvPr>
          <p:cNvSpPr txBox="1">
            <a:spLocks noChangeArrowheads="1"/>
          </p:cNvSpPr>
          <p:nvPr/>
        </p:nvSpPr>
        <p:spPr bwMode="auto">
          <a:xfrm>
            <a:off x="3183532" y="1636421"/>
            <a:ext cx="5149198" cy="332421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first environment I created was a simple 4 ball max elastic collision simulator. Users can enter different values that allow for changes in the environment and watch how Unity handles the collision versus how my physics engine handles the collision. My simulation is almost identical to Unity’s with no significant drop in frame rate.</a:t>
            </a: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4" name="Picture 43">
            <a:extLst>
              <a:ext uri="{FF2B5EF4-FFF2-40B4-BE49-F238E27FC236}">
                <a16:creationId xmlns:a16="http://schemas.microsoft.com/office/drawing/2014/main" id="{1786C4C4-3559-406A-8849-4ED1C38DD0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39591" y="2678848"/>
            <a:ext cx="2246105" cy="1634912"/>
          </a:xfrm>
          <a:prstGeom prst="rect">
            <a:avLst/>
          </a:prstGeom>
          <a:noFill/>
          <a:ln>
            <a:noFill/>
          </a:ln>
        </p:spPr>
      </p:pic>
      <p:pic>
        <p:nvPicPr>
          <p:cNvPr id="45" name="Picture 44">
            <a:extLst>
              <a:ext uri="{FF2B5EF4-FFF2-40B4-BE49-F238E27FC236}">
                <a16:creationId xmlns:a16="http://schemas.microsoft.com/office/drawing/2014/main" id="{9E37E6F2-A716-4DA0-AA5D-FE41E215FBD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58239" y="2678848"/>
            <a:ext cx="2263034" cy="1634912"/>
          </a:xfrm>
          <a:prstGeom prst="rect">
            <a:avLst/>
          </a:prstGeom>
          <a:noFill/>
          <a:ln>
            <a:noFill/>
          </a:ln>
        </p:spPr>
      </p:pic>
      <p:sp>
        <p:nvSpPr>
          <p:cNvPr id="46" name="Text Box 2">
            <a:extLst>
              <a:ext uri="{FF2B5EF4-FFF2-40B4-BE49-F238E27FC236}">
                <a16:creationId xmlns:a16="http://schemas.microsoft.com/office/drawing/2014/main" id="{24BE3395-531A-4841-B59D-01FB7D63412B}"/>
              </a:ext>
            </a:extLst>
          </p:cNvPr>
          <p:cNvSpPr txBox="1">
            <a:spLocks noChangeArrowheads="1"/>
          </p:cNvSpPr>
          <p:nvPr/>
        </p:nvSpPr>
        <p:spPr bwMode="auto">
          <a:xfrm>
            <a:off x="8528050" y="1636422"/>
            <a:ext cx="3608956" cy="318644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main challenge was understanding and manipulating Unity’s update system. Normally Unity’s update runs linearly.</a:t>
            </a:r>
          </a:p>
          <a:p>
            <a:pPr marL="0"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For my physics engine this wouldn’t work. I needed a way to update objects after update had been called. This was accomplished using coroutines.</a:t>
            </a: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Text Box 2">
            <a:extLst>
              <a:ext uri="{FF2B5EF4-FFF2-40B4-BE49-F238E27FC236}">
                <a16:creationId xmlns:a16="http://schemas.microsoft.com/office/drawing/2014/main" id="{100B3D6D-0A3F-40C5-A411-75D413479A36}"/>
              </a:ext>
            </a:extLst>
          </p:cNvPr>
          <p:cNvSpPr txBox="1">
            <a:spLocks noChangeArrowheads="1"/>
          </p:cNvSpPr>
          <p:nvPr/>
        </p:nvSpPr>
        <p:spPr bwMode="auto">
          <a:xfrm>
            <a:off x="-641842" y="4822867"/>
            <a:ext cx="3623020"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Differences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 Box 2">
            <a:extLst>
              <a:ext uri="{FF2B5EF4-FFF2-40B4-BE49-F238E27FC236}">
                <a16:creationId xmlns:a16="http://schemas.microsoft.com/office/drawing/2014/main" id="{A66F418F-F834-4CC3-823F-918EAECB1113}"/>
              </a:ext>
            </a:extLst>
          </p:cNvPr>
          <p:cNvSpPr txBox="1">
            <a:spLocks noChangeArrowheads="1"/>
          </p:cNvSpPr>
          <p:nvPr/>
        </p:nvSpPr>
        <p:spPr bwMode="auto">
          <a:xfrm>
            <a:off x="-616332" y="5153447"/>
            <a:ext cx="1792860" cy="16349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Unity</a:t>
            </a:r>
            <a:r>
              <a:rPr lang="en-US" sz="1200" dirty="0">
                <a:latin typeface="Times New Roman" panose="02020603050405020304" pitchFamily="18" charset="0"/>
                <a:ea typeface="Calibri" panose="020F0502020204030204" pitchFamily="34" charset="0"/>
                <a:cs typeface="Times New Roman" panose="02020603050405020304" pitchFamily="18" charset="0"/>
              </a:rPr>
              <a:t>:</a:t>
            </a:r>
          </a:p>
          <a:p>
            <a:pPr marL="171450" marR="0" indent="-171450">
              <a:lnSpc>
                <a:spcPct val="107000"/>
              </a:lnSpc>
              <a:spcBef>
                <a:spcPts val="0"/>
              </a:spcBef>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Bounciness and friction factors</a:t>
            </a:r>
          </a:p>
          <a:p>
            <a:pPr marL="171450" marR="0" indent="-171450">
              <a:lnSpc>
                <a:spcPct val="107000"/>
              </a:lnSpc>
              <a:spcBef>
                <a:spcPts val="0"/>
              </a:spcBef>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Collisions between complex shapes</a:t>
            </a:r>
          </a:p>
          <a:p>
            <a:pPr marL="171450" marR="0" indent="-171450">
              <a:lnSpc>
                <a:spcPct val="107000"/>
              </a:lnSpc>
              <a:spcBef>
                <a:spcPts val="0"/>
              </a:spcBef>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Rotation in collision</a:t>
            </a:r>
          </a:p>
          <a:p>
            <a:pPr marR="0">
              <a:lnSpc>
                <a:spcPct val="107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0" name="Text Box 2">
            <a:extLst>
              <a:ext uri="{FF2B5EF4-FFF2-40B4-BE49-F238E27FC236}">
                <a16:creationId xmlns:a16="http://schemas.microsoft.com/office/drawing/2014/main" id="{196BE99C-86C0-4D83-992F-EAE23EB78B3E}"/>
              </a:ext>
            </a:extLst>
          </p:cNvPr>
          <p:cNvSpPr txBox="1">
            <a:spLocks noChangeArrowheads="1"/>
          </p:cNvSpPr>
          <p:nvPr/>
        </p:nvSpPr>
        <p:spPr bwMode="auto">
          <a:xfrm>
            <a:off x="1176528" y="5153447"/>
            <a:ext cx="1797619" cy="16349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My Physics:</a:t>
            </a:r>
          </a:p>
          <a:p>
            <a:pPr marL="171450" marR="0" indent="-171450">
              <a:lnSpc>
                <a:spcPct val="107000"/>
              </a:lnSpc>
              <a:spcBef>
                <a:spcPts val="0"/>
              </a:spcBef>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Set Bounciness of 1 and friction of 0</a:t>
            </a:r>
          </a:p>
          <a:p>
            <a:pPr marL="171450" marR="0" indent="-171450">
              <a:lnSpc>
                <a:spcPct val="107000"/>
              </a:lnSpc>
              <a:spcBef>
                <a:spcPts val="0"/>
              </a:spcBef>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Collision between squares and circles</a:t>
            </a:r>
          </a:p>
          <a:p>
            <a:pPr marL="171450" marR="0" indent="-171450">
              <a:lnSpc>
                <a:spcPct val="107000"/>
              </a:lnSpc>
              <a:spcBef>
                <a:spcPts val="0"/>
              </a:spcBef>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 Rotation on collision</a:t>
            </a:r>
          </a:p>
          <a:p>
            <a:pPr marL="171450" marR="0" indent="-171450">
              <a:lnSpc>
                <a:spcPct val="107000"/>
              </a:lnSpc>
              <a:spcBef>
                <a:spcPts val="0"/>
              </a:spcBef>
              <a:spcAft>
                <a:spcPts val="800"/>
              </a:spcAft>
              <a:buFont typeface="Arial" panose="020B0604020202020204" pitchFamily="34" charset="0"/>
              <a:buChar cha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8" name="Picture 2057" descr="A screenshot of a cell phone&#10;&#10;Description automatically generated">
            <a:extLst>
              <a:ext uri="{FF2B5EF4-FFF2-40B4-BE49-F238E27FC236}">
                <a16:creationId xmlns:a16="http://schemas.microsoft.com/office/drawing/2014/main" id="{D7ECEE81-12DB-46CC-881E-F192AE7924BA}"/>
              </a:ext>
            </a:extLst>
          </p:cNvPr>
          <p:cNvPicPr>
            <a:picLocks noChangeAspect="1"/>
          </p:cNvPicPr>
          <p:nvPr/>
        </p:nvPicPr>
        <p:blipFill rotWithShape="1">
          <a:blip r:embed="rId5">
            <a:extLst>
              <a:ext uri="{28A0092B-C50C-407E-A947-70E740481C1C}">
                <a14:useLocalDpi xmlns:a14="http://schemas.microsoft.com/office/drawing/2010/main" val="0"/>
              </a:ext>
            </a:extLst>
          </a:blip>
          <a:srcRect l="1651" t="15580" r="6009" b="27946"/>
          <a:stretch/>
        </p:blipFill>
        <p:spPr>
          <a:xfrm>
            <a:off x="8646368" y="2451583"/>
            <a:ext cx="3372318" cy="454531"/>
          </a:xfrm>
          <a:prstGeom prst="rect">
            <a:avLst/>
          </a:prstGeom>
        </p:spPr>
      </p:pic>
      <p:pic>
        <p:nvPicPr>
          <p:cNvPr id="2060" name="Picture 2059" descr="A picture containing screenshot&#10;&#10;Description automatically generated">
            <a:extLst>
              <a:ext uri="{FF2B5EF4-FFF2-40B4-BE49-F238E27FC236}">
                <a16:creationId xmlns:a16="http://schemas.microsoft.com/office/drawing/2014/main" id="{032C9BFD-C4CC-49E4-A17F-E22A63EA5D1B}"/>
              </a:ext>
            </a:extLst>
          </p:cNvPr>
          <p:cNvPicPr>
            <a:picLocks noChangeAspect="1"/>
          </p:cNvPicPr>
          <p:nvPr/>
        </p:nvPicPr>
        <p:blipFill rotWithShape="1">
          <a:blip r:embed="rId6">
            <a:extLst>
              <a:ext uri="{28A0092B-C50C-407E-A947-70E740481C1C}">
                <a14:useLocalDpi xmlns:a14="http://schemas.microsoft.com/office/drawing/2010/main" val="0"/>
              </a:ext>
            </a:extLst>
          </a:blip>
          <a:srcRect l="1422" t="12443" r="2500" b="18588"/>
          <a:stretch/>
        </p:blipFill>
        <p:spPr>
          <a:xfrm>
            <a:off x="8590724" y="3620632"/>
            <a:ext cx="3483605" cy="1042808"/>
          </a:xfrm>
          <a:prstGeom prst="rect">
            <a:avLst/>
          </a:prstGeom>
        </p:spPr>
      </p:pic>
      <p:sp>
        <p:nvSpPr>
          <p:cNvPr id="64" name="Text Box 2">
            <a:extLst>
              <a:ext uri="{FF2B5EF4-FFF2-40B4-BE49-F238E27FC236}">
                <a16:creationId xmlns:a16="http://schemas.microsoft.com/office/drawing/2014/main" id="{1DE8C7F9-FAB3-41ED-9EEB-F9753DA22EE5}"/>
              </a:ext>
            </a:extLst>
          </p:cNvPr>
          <p:cNvSpPr txBox="1">
            <a:spLocks noChangeArrowheads="1"/>
          </p:cNvSpPr>
          <p:nvPr/>
        </p:nvSpPr>
        <p:spPr bwMode="auto">
          <a:xfrm>
            <a:off x="8513986" y="4960639"/>
            <a:ext cx="3623020"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Text Box 2">
            <a:extLst>
              <a:ext uri="{FF2B5EF4-FFF2-40B4-BE49-F238E27FC236}">
                <a16:creationId xmlns:a16="http://schemas.microsoft.com/office/drawing/2014/main" id="{49884AFE-1C44-40EB-B340-DF857E0D203A}"/>
              </a:ext>
            </a:extLst>
          </p:cNvPr>
          <p:cNvSpPr txBox="1">
            <a:spLocks noChangeArrowheads="1"/>
          </p:cNvSpPr>
          <p:nvPr/>
        </p:nvSpPr>
        <p:spPr bwMode="auto">
          <a:xfrm>
            <a:off x="8513986" y="5273482"/>
            <a:ext cx="3615988" cy="15148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Unity Download: </a:t>
            </a:r>
            <a:r>
              <a:rPr lang="en-US" sz="1000" dirty="0">
                <a:latin typeface="Times New Roman" panose="02020603050405020304" pitchFamily="18" charset="0"/>
                <a:cs typeface="Times New Roman" panose="02020603050405020304" pitchFamily="18" charset="0"/>
                <a:hlinkClick r:id="rId7"/>
              </a:rPr>
              <a:t>https://unity3d.com/get-unity/download</a:t>
            </a:r>
            <a:endParaRPr lang="en-US" sz="1000" dirty="0">
              <a:latin typeface="Times New Roman" panose="02020603050405020304" pitchFamily="18" charset="0"/>
              <a:cs typeface="Times New Roman" panose="02020603050405020304" pitchFamily="18" charset="0"/>
            </a:endParaRPr>
          </a:p>
          <a:p>
            <a:pPr>
              <a:lnSpc>
                <a:spcPct val="107000"/>
              </a:lnSpc>
            </a:pPr>
            <a:r>
              <a:rPr lang="en-US" sz="1000" dirty="0">
                <a:latin typeface="Times New Roman" panose="02020603050405020304" pitchFamily="18" charset="0"/>
                <a:ea typeface="Calibri" panose="020F0502020204030204" pitchFamily="34" charset="0"/>
                <a:cs typeface="Times New Roman" panose="02020603050405020304" pitchFamily="18" charset="0"/>
              </a:rPr>
              <a:t>Gravity: </a:t>
            </a:r>
            <a:r>
              <a:rPr lang="en-US" sz="1000" dirty="0">
                <a:latin typeface="Times New Roman" panose="02020603050405020304" pitchFamily="18" charset="0"/>
                <a:cs typeface="Times New Roman" panose="02020603050405020304" pitchFamily="18" charset="0"/>
                <a:hlinkClick r:id="rId8"/>
              </a:rPr>
              <a:t>https://gamedev.stackexchange.com/questions/15708/how-can-i-implement-gravity/41917#41917</a:t>
            </a:r>
            <a:endParaRPr lang="en-US" sz="1000" dirty="0">
              <a:latin typeface="Times New Roman" panose="02020603050405020304" pitchFamily="18" charset="0"/>
              <a:cs typeface="Times New Roman" panose="02020603050405020304" pitchFamily="18" charset="0"/>
            </a:endParaRPr>
          </a:p>
          <a:p>
            <a:pPr>
              <a:lnSpc>
                <a:spcPct val="107000"/>
              </a:lnSpc>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Collision</a:t>
            </a:r>
            <a:r>
              <a:rPr lang="en-US" sz="1000" dirty="0">
                <a:latin typeface="Times New Roman" panose="02020603050405020304" pitchFamily="18" charset="0"/>
                <a:ea typeface="Calibri" panose="020F0502020204030204" pitchFamily="34" charset="0"/>
                <a:cs typeface="Times New Roman" panose="02020603050405020304" pitchFamily="18" charset="0"/>
              </a:rPr>
              <a:t>s: </a:t>
            </a:r>
            <a:r>
              <a:rPr lang="en-US" sz="1000" dirty="0">
                <a:latin typeface="Times New Roman" panose="02020603050405020304" pitchFamily="18" charset="0"/>
                <a:cs typeface="Times New Roman" panose="02020603050405020304" pitchFamily="18" charset="0"/>
                <a:hlinkClick r:id="rId9"/>
              </a:rPr>
              <a:t>https://opentextbc.ca/physicstestbook2/chapter/collisions-of-point-masses-in-two-dimensions/</a:t>
            </a:r>
            <a:endParaRPr lang="en-US" sz="1000" dirty="0">
              <a:latin typeface="Times New Roman" panose="02020603050405020304" pitchFamily="18" charset="0"/>
              <a:cs typeface="Times New Roman" panose="02020603050405020304" pitchFamily="18" charset="0"/>
            </a:endParaRPr>
          </a:p>
          <a:p>
            <a:pPr>
              <a:lnSpc>
                <a:spcPct val="107000"/>
              </a:lnSpc>
            </a:pPr>
            <a:r>
              <a:rPr lang="en-US" sz="1000" dirty="0">
                <a:latin typeface="Times New Roman" panose="02020603050405020304" pitchFamily="18" charset="0"/>
                <a:ea typeface="Calibri" panose="020F0502020204030204" pitchFamily="34" charset="0"/>
                <a:cs typeface="Times New Roman" panose="02020603050405020304" pitchFamily="18" charset="0"/>
              </a:rPr>
              <a:t>For project download: </a:t>
            </a:r>
            <a:r>
              <a:rPr lang="en-US" sz="1000" dirty="0">
                <a:latin typeface="Times New Roman" panose="02020603050405020304" pitchFamily="18" charset="0"/>
                <a:cs typeface="Times New Roman" panose="02020603050405020304" pitchFamily="18" charset="0"/>
                <a:hlinkClick r:id="rId10"/>
              </a:rPr>
              <a:t>https://github.com/isaacBrinkman/PhysicsEngine</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61" name="TextBox 2060">
            <a:extLst>
              <a:ext uri="{FF2B5EF4-FFF2-40B4-BE49-F238E27FC236}">
                <a16:creationId xmlns:a16="http://schemas.microsoft.com/office/drawing/2014/main" id="{19C3766E-8CC2-4597-91E1-A0A66B46ACFD}"/>
              </a:ext>
            </a:extLst>
          </p:cNvPr>
          <p:cNvSpPr txBox="1"/>
          <p:nvPr/>
        </p:nvSpPr>
        <p:spPr>
          <a:xfrm>
            <a:off x="6507061" y="4402890"/>
            <a:ext cx="1578634" cy="276999"/>
          </a:xfrm>
          <a:prstGeom prst="rect">
            <a:avLst/>
          </a:prstGeom>
          <a:noFill/>
        </p:spPr>
        <p:txBody>
          <a:bodyPr wrap="square" rtlCol="0">
            <a:spAutoFit/>
          </a:bodyPr>
          <a:lstStyle/>
          <a:p>
            <a:r>
              <a:rPr lang="en-US" sz="1200" dirty="0"/>
              <a:t>Realtime video:</a:t>
            </a:r>
          </a:p>
        </p:txBody>
      </p:sp>
      <p:sp>
        <p:nvSpPr>
          <p:cNvPr id="2062" name="Rectangle 2061">
            <a:extLst>
              <a:ext uri="{FF2B5EF4-FFF2-40B4-BE49-F238E27FC236}">
                <a16:creationId xmlns:a16="http://schemas.microsoft.com/office/drawing/2014/main" id="{77A48175-4E8B-40B1-B147-B3D22424088E}"/>
              </a:ext>
            </a:extLst>
          </p:cNvPr>
          <p:cNvSpPr/>
          <p:nvPr/>
        </p:nvSpPr>
        <p:spPr>
          <a:xfrm>
            <a:off x="7651168" y="4363416"/>
            <a:ext cx="629847" cy="53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2">
            <a:extLst>
              <a:ext uri="{FF2B5EF4-FFF2-40B4-BE49-F238E27FC236}">
                <a16:creationId xmlns:a16="http://schemas.microsoft.com/office/drawing/2014/main" id="{308EC735-A8A9-4327-B9B8-DB0174E32D6A}"/>
              </a:ext>
            </a:extLst>
          </p:cNvPr>
          <p:cNvSpPr txBox="1">
            <a:spLocks noChangeArrowheads="1"/>
          </p:cNvSpPr>
          <p:nvPr/>
        </p:nvSpPr>
        <p:spPr bwMode="auto">
          <a:xfrm>
            <a:off x="3183532" y="5036216"/>
            <a:ext cx="5149198"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Future Development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Text Box 2">
            <a:extLst>
              <a:ext uri="{FF2B5EF4-FFF2-40B4-BE49-F238E27FC236}">
                <a16:creationId xmlns:a16="http://schemas.microsoft.com/office/drawing/2014/main" id="{5254756E-7DBF-4ECC-A311-985A201FD06A}"/>
              </a:ext>
            </a:extLst>
          </p:cNvPr>
          <p:cNvSpPr txBox="1">
            <a:spLocks noChangeArrowheads="1"/>
          </p:cNvSpPr>
          <p:nvPr/>
        </p:nvSpPr>
        <p:spPr bwMode="auto">
          <a:xfrm>
            <a:off x="3192471" y="5356186"/>
            <a:ext cx="5149198" cy="14389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spcBef>
                <a:spcPts val="0"/>
              </a:spcBef>
            </a:pPr>
            <a:r>
              <a:rPr lang="en-US" sz="1200" dirty="0">
                <a:latin typeface="Times New Roman" panose="02020603050405020304" pitchFamily="18" charset="0"/>
                <a:ea typeface="Calibri" panose="020F0502020204030204" pitchFamily="34" charset="0"/>
                <a:cs typeface="Times New Roman" panose="02020603050405020304" pitchFamily="18" charset="0"/>
              </a:rPr>
              <a:t>While there are almost limitless possibilities to add next some of the simpler developments I plan on making include:</a:t>
            </a:r>
          </a:p>
          <a:p>
            <a:pPr marL="171450" marR="0" indent="-171450">
              <a:spcBef>
                <a:spcPts val="0"/>
              </a:spcBef>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Implementing a closest pair of points algorithm in order to maximize frame rate</a:t>
            </a:r>
          </a:p>
          <a:p>
            <a:pPr marL="171450" marR="0" indent="-171450">
              <a:lnSpc>
                <a:spcPct val="107000"/>
              </a:lnSpc>
              <a:spcBef>
                <a:spcPts val="0"/>
              </a:spcBef>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A simulation testing how many objects can be placed before frame rate drops to zero</a:t>
            </a:r>
          </a:p>
          <a:p>
            <a:pPr marL="171450" marR="0" indent="-171450">
              <a:lnSpc>
                <a:spcPct val="107000"/>
              </a:lnSpc>
              <a:spcBef>
                <a:spcPts val="0"/>
              </a:spcBef>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Rotation on collision</a:t>
            </a:r>
          </a:p>
        </p:txBody>
      </p:sp>
    </p:spTree>
    <p:extLst>
      <p:ext uri="{BB962C8B-B14F-4D97-AF65-F5344CB8AC3E}">
        <p14:creationId xmlns:p14="http://schemas.microsoft.com/office/powerpoint/2010/main" val="3283900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721046BF24F6F4DABC82765333C01E2" ma:contentTypeVersion="8" ma:contentTypeDescription="Create a new document." ma:contentTypeScope="" ma:versionID="ca789c8f004f230c1e27c5932e949dc2">
  <xsd:schema xmlns:xsd="http://www.w3.org/2001/XMLSchema" xmlns:xs="http://www.w3.org/2001/XMLSchema" xmlns:p="http://schemas.microsoft.com/office/2006/metadata/properties" xmlns:ns3="6ff2565f-bfa1-4847-8911-4f2c78edaf9e" targetNamespace="http://schemas.microsoft.com/office/2006/metadata/properties" ma:root="true" ma:fieldsID="69a90238aa7e61cc026899f4d84b9cbf" ns3:_="">
    <xsd:import namespace="6ff2565f-bfa1-4847-8911-4f2c78edaf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2565f-bfa1-4847-8911-4f2c78edaf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BCA305-4EB3-4274-AC44-481D46CD6DF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A666D6-D48D-40C1-B74A-C12A8D535C49}">
  <ds:schemaRefs>
    <ds:schemaRef ds:uri="http://schemas.microsoft.com/sharepoint/v3/contenttype/forms"/>
  </ds:schemaRefs>
</ds:datastoreItem>
</file>

<file path=customXml/itemProps3.xml><?xml version="1.0" encoding="utf-8"?>
<ds:datastoreItem xmlns:ds="http://schemas.openxmlformats.org/officeDocument/2006/customXml" ds:itemID="{368B78D7-4FC2-4289-9251-EF4FBB231F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f2565f-bfa1-4847-8911-4f2c78edaf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1599</TotalTime>
  <Words>393</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Brinkman</dc:creator>
  <cp:lastModifiedBy>Isaac Brinkman</cp:lastModifiedBy>
  <cp:revision>7</cp:revision>
  <dcterms:created xsi:type="dcterms:W3CDTF">2020-04-23T18:13:32Z</dcterms:created>
  <dcterms:modified xsi:type="dcterms:W3CDTF">2020-04-25T19:10:39Z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0x0101001721046BF24F6F4DABC82765333C01E2</vt:lpwstr>
  </property>
</Properties>
</file>