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13C0-3512-4F86-811D-CE7463E03EC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76D3-BE7E-418E-9083-CBC4B3C1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13C0-3512-4F86-811D-CE7463E03EC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76D3-BE7E-418E-9083-CBC4B3C1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4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13C0-3512-4F86-811D-CE7463E03EC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76D3-BE7E-418E-9083-CBC4B3C1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13C0-3512-4F86-811D-CE7463E03EC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76D3-BE7E-418E-9083-CBC4B3C1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13C0-3512-4F86-811D-CE7463E03EC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76D3-BE7E-418E-9083-CBC4B3C1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5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13C0-3512-4F86-811D-CE7463E03EC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76D3-BE7E-418E-9083-CBC4B3C1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4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13C0-3512-4F86-811D-CE7463E03EC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76D3-BE7E-418E-9083-CBC4B3C1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3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13C0-3512-4F86-811D-CE7463E03EC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76D3-BE7E-418E-9083-CBC4B3C1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1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13C0-3512-4F86-811D-CE7463E03EC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76D3-BE7E-418E-9083-CBC4B3C1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2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13C0-3512-4F86-811D-CE7463E03EC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76D3-BE7E-418E-9083-CBC4B3C1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8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13C0-3512-4F86-811D-CE7463E03EC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76D3-BE7E-418E-9083-CBC4B3C1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C813C0-3512-4F86-811D-CE7463E03EC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BF276D3-BE7E-418E-9083-CBC4B3C1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B0C9-1DF6-4C63-B3F9-E4773E929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609" y="1185704"/>
            <a:ext cx="7315200" cy="3255264"/>
          </a:xfrm>
        </p:spPr>
        <p:txBody>
          <a:bodyPr/>
          <a:lstStyle/>
          <a:p>
            <a:r>
              <a:rPr lang="es-PE" dirty="0"/>
              <a:t>Sistema de Asistencia Congregacional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325D9-91F2-4FBD-9FB9-96B2C0D8C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609" y="4733387"/>
            <a:ext cx="2510451" cy="2101611"/>
          </a:xfrm>
        </p:spPr>
        <p:txBody>
          <a:bodyPr>
            <a:noAutofit/>
          </a:bodyPr>
          <a:lstStyle/>
          <a:p>
            <a:r>
              <a:rPr lang="es-PE" sz="1800" dirty="0"/>
              <a:t>Ñuflo Gamarra, Isaac</a:t>
            </a:r>
          </a:p>
          <a:p>
            <a:r>
              <a:rPr lang="es-PE" sz="1800" dirty="0"/>
              <a:t>Monteza Corrales, Kevin</a:t>
            </a:r>
          </a:p>
          <a:p>
            <a:r>
              <a:rPr lang="es-PE" sz="1800" dirty="0" err="1"/>
              <a:t>Mecca</a:t>
            </a:r>
            <a:r>
              <a:rPr lang="es-PE" sz="1800" dirty="0"/>
              <a:t> Paredes, Franco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B8B243-4123-49DC-9B0F-DBC82CF8C399}"/>
              </a:ext>
            </a:extLst>
          </p:cNvPr>
          <p:cNvSpPr txBox="1">
            <a:spLocks/>
          </p:cNvSpPr>
          <p:nvPr/>
        </p:nvSpPr>
        <p:spPr>
          <a:xfrm>
            <a:off x="3636060" y="4733387"/>
            <a:ext cx="2632765" cy="15167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Pastor Guerrero ,Diego</a:t>
            </a:r>
          </a:p>
          <a:p>
            <a:r>
              <a:rPr lang="es-PE" sz="1800" dirty="0"/>
              <a:t>Postigo Vega, Abel</a:t>
            </a:r>
          </a:p>
          <a:p>
            <a:r>
              <a:rPr lang="es-PE" sz="1800" dirty="0" err="1"/>
              <a:t>Poclin</a:t>
            </a:r>
            <a:r>
              <a:rPr lang="es-PE" sz="1800" dirty="0"/>
              <a:t> Meza, Carlos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24232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91FF-A85A-4887-AE2A-02AAF459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Requisitos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3ABA7E-5F82-4C41-AA45-FBC00D04467A}"/>
              </a:ext>
            </a:extLst>
          </p:cNvPr>
          <p:cNvSpPr txBox="1"/>
          <p:nvPr/>
        </p:nvSpPr>
        <p:spPr>
          <a:xfrm>
            <a:off x="3751868" y="1244182"/>
            <a:ext cx="758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Se identificaron 23 requisitos en la primera iteración y luego 22 en la segunda iteración.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0EE7B4-EB9B-4664-85BF-48CB203C9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38832"/>
              </p:ext>
            </p:extLst>
          </p:nvPr>
        </p:nvGraphicFramePr>
        <p:xfrm>
          <a:off x="3888556" y="1956016"/>
          <a:ext cx="7315199" cy="2936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397">
                  <a:extLst>
                    <a:ext uri="{9D8B030D-6E8A-4147-A177-3AD203B41FA5}">
                      <a16:colId xmlns:a16="http://schemas.microsoft.com/office/drawing/2014/main" val="347092543"/>
                    </a:ext>
                  </a:extLst>
                </a:gridCol>
                <a:gridCol w="297991">
                  <a:extLst>
                    <a:ext uri="{9D8B030D-6E8A-4147-A177-3AD203B41FA5}">
                      <a16:colId xmlns:a16="http://schemas.microsoft.com/office/drawing/2014/main" val="2276931192"/>
                    </a:ext>
                  </a:extLst>
                </a:gridCol>
                <a:gridCol w="297991">
                  <a:extLst>
                    <a:ext uri="{9D8B030D-6E8A-4147-A177-3AD203B41FA5}">
                      <a16:colId xmlns:a16="http://schemas.microsoft.com/office/drawing/2014/main" val="1271496433"/>
                    </a:ext>
                  </a:extLst>
                </a:gridCol>
                <a:gridCol w="297991">
                  <a:extLst>
                    <a:ext uri="{9D8B030D-6E8A-4147-A177-3AD203B41FA5}">
                      <a16:colId xmlns:a16="http://schemas.microsoft.com/office/drawing/2014/main" val="3646910258"/>
                    </a:ext>
                  </a:extLst>
                </a:gridCol>
                <a:gridCol w="297991">
                  <a:extLst>
                    <a:ext uri="{9D8B030D-6E8A-4147-A177-3AD203B41FA5}">
                      <a16:colId xmlns:a16="http://schemas.microsoft.com/office/drawing/2014/main" val="2198319026"/>
                    </a:ext>
                  </a:extLst>
                </a:gridCol>
                <a:gridCol w="297991">
                  <a:extLst>
                    <a:ext uri="{9D8B030D-6E8A-4147-A177-3AD203B41FA5}">
                      <a16:colId xmlns:a16="http://schemas.microsoft.com/office/drawing/2014/main" val="3213812298"/>
                    </a:ext>
                  </a:extLst>
                </a:gridCol>
                <a:gridCol w="297991">
                  <a:extLst>
                    <a:ext uri="{9D8B030D-6E8A-4147-A177-3AD203B41FA5}">
                      <a16:colId xmlns:a16="http://schemas.microsoft.com/office/drawing/2014/main" val="4257952397"/>
                    </a:ext>
                  </a:extLst>
                </a:gridCol>
                <a:gridCol w="297991">
                  <a:extLst>
                    <a:ext uri="{9D8B030D-6E8A-4147-A177-3AD203B41FA5}">
                      <a16:colId xmlns:a16="http://schemas.microsoft.com/office/drawing/2014/main" val="1326094569"/>
                    </a:ext>
                  </a:extLst>
                </a:gridCol>
                <a:gridCol w="297991">
                  <a:extLst>
                    <a:ext uri="{9D8B030D-6E8A-4147-A177-3AD203B41FA5}">
                      <a16:colId xmlns:a16="http://schemas.microsoft.com/office/drawing/2014/main" val="2204863469"/>
                    </a:ext>
                  </a:extLst>
                </a:gridCol>
                <a:gridCol w="297991">
                  <a:extLst>
                    <a:ext uri="{9D8B030D-6E8A-4147-A177-3AD203B41FA5}">
                      <a16:colId xmlns:a16="http://schemas.microsoft.com/office/drawing/2014/main" val="128935297"/>
                    </a:ext>
                  </a:extLst>
                </a:gridCol>
                <a:gridCol w="297991">
                  <a:extLst>
                    <a:ext uri="{9D8B030D-6E8A-4147-A177-3AD203B41FA5}">
                      <a16:colId xmlns:a16="http://schemas.microsoft.com/office/drawing/2014/main" val="2498273683"/>
                    </a:ext>
                  </a:extLst>
                </a:gridCol>
                <a:gridCol w="297991">
                  <a:extLst>
                    <a:ext uri="{9D8B030D-6E8A-4147-A177-3AD203B41FA5}">
                      <a16:colId xmlns:a16="http://schemas.microsoft.com/office/drawing/2014/main" val="3311044377"/>
                    </a:ext>
                  </a:extLst>
                </a:gridCol>
                <a:gridCol w="297991">
                  <a:extLst>
                    <a:ext uri="{9D8B030D-6E8A-4147-A177-3AD203B41FA5}">
                      <a16:colId xmlns:a16="http://schemas.microsoft.com/office/drawing/2014/main" val="2755640239"/>
                    </a:ext>
                  </a:extLst>
                </a:gridCol>
                <a:gridCol w="297991">
                  <a:extLst>
                    <a:ext uri="{9D8B030D-6E8A-4147-A177-3AD203B41FA5}">
                      <a16:colId xmlns:a16="http://schemas.microsoft.com/office/drawing/2014/main" val="3940916045"/>
                    </a:ext>
                  </a:extLst>
                </a:gridCol>
                <a:gridCol w="297991">
                  <a:extLst>
                    <a:ext uri="{9D8B030D-6E8A-4147-A177-3AD203B41FA5}">
                      <a16:colId xmlns:a16="http://schemas.microsoft.com/office/drawing/2014/main" val="4212366099"/>
                    </a:ext>
                  </a:extLst>
                </a:gridCol>
                <a:gridCol w="297991">
                  <a:extLst>
                    <a:ext uri="{9D8B030D-6E8A-4147-A177-3AD203B41FA5}">
                      <a16:colId xmlns:a16="http://schemas.microsoft.com/office/drawing/2014/main" val="1843424034"/>
                    </a:ext>
                  </a:extLst>
                </a:gridCol>
                <a:gridCol w="297991">
                  <a:extLst>
                    <a:ext uri="{9D8B030D-6E8A-4147-A177-3AD203B41FA5}">
                      <a16:colId xmlns:a16="http://schemas.microsoft.com/office/drawing/2014/main" val="3737377685"/>
                    </a:ext>
                  </a:extLst>
                </a:gridCol>
                <a:gridCol w="297991">
                  <a:extLst>
                    <a:ext uri="{9D8B030D-6E8A-4147-A177-3AD203B41FA5}">
                      <a16:colId xmlns:a16="http://schemas.microsoft.com/office/drawing/2014/main" val="1977154063"/>
                    </a:ext>
                  </a:extLst>
                </a:gridCol>
                <a:gridCol w="297991">
                  <a:extLst>
                    <a:ext uri="{9D8B030D-6E8A-4147-A177-3AD203B41FA5}">
                      <a16:colId xmlns:a16="http://schemas.microsoft.com/office/drawing/2014/main" val="4287493730"/>
                    </a:ext>
                  </a:extLst>
                </a:gridCol>
                <a:gridCol w="297991">
                  <a:extLst>
                    <a:ext uri="{9D8B030D-6E8A-4147-A177-3AD203B41FA5}">
                      <a16:colId xmlns:a16="http://schemas.microsoft.com/office/drawing/2014/main" val="63606454"/>
                    </a:ext>
                  </a:extLst>
                </a:gridCol>
                <a:gridCol w="297991">
                  <a:extLst>
                    <a:ext uri="{9D8B030D-6E8A-4147-A177-3AD203B41FA5}">
                      <a16:colId xmlns:a16="http://schemas.microsoft.com/office/drawing/2014/main" val="4059962670"/>
                    </a:ext>
                  </a:extLst>
                </a:gridCol>
                <a:gridCol w="297991">
                  <a:extLst>
                    <a:ext uri="{9D8B030D-6E8A-4147-A177-3AD203B41FA5}">
                      <a16:colId xmlns:a16="http://schemas.microsoft.com/office/drawing/2014/main" val="3976563310"/>
                    </a:ext>
                  </a:extLst>
                </a:gridCol>
                <a:gridCol w="297991">
                  <a:extLst>
                    <a:ext uri="{9D8B030D-6E8A-4147-A177-3AD203B41FA5}">
                      <a16:colId xmlns:a16="http://schemas.microsoft.com/office/drawing/2014/main" val="2600149565"/>
                    </a:ext>
                  </a:extLst>
                </a:gridCol>
              </a:tblGrid>
              <a:tr h="1268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extLst>
                  <a:ext uri="{0D108BD9-81ED-4DB2-BD59-A6C34878D82A}">
                    <a16:rowId xmlns:a16="http://schemas.microsoft.com/office/drawing/2014/main" val="3358823603"/>
                  </a:ext>
                </a:extLst>
              </a:tr>
              <a:tr h="1268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extLst>
                  <a:ext uri="{0D108BD9-81ED-4DB2-BD59-A6C34878D82A}">
                    <a16:rowId xmlns:a16="http://schemas.microsoft.com/office/drawing/2014/main" val="4097906409"/>
                  </a:ext>
                </a:extLst>
              </a:tr>
              <a:tr h="1268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extLst>
                  <a:ext uri="{0D108BD9-81ED-4DB2-BD59-A6C34878D82A}">
                    <a16:rowId xmlns:a16="http://schemas.microsoft.com/office/drawing/2014/main" val="4238897226"/>
                  </a:ext>
                </a:extLst>
              </a:tr>
              <a:tr h="1268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extLst>
                  <a:ext uri="{0D108BD9-81ED-4DB2-BD59-A6C34878D82A}">
                    <a16:rowId xmlns:a16="http://schemas.microsoft.com/office/drawing/2014/main" val="1056136025"/>
                  </a:ext>
                </a:extLst>
              </a:tr>
              <a:tr h="1268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extLst>
                  <a:ext uri="{0D108BD9-81ED-4DB2-BD59-A6C34878D82A}">
                    <a16:rowId xmlns:a16="http://schemas.microsoft.com/office/drawing/2014/main" val="1628783222"/>
                  </a:ext>
                </a:extLst>
              </a:tr>
              <a:tr h="1268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extLst>
                  <a:ext uri="{0D108BD9-81ED-4DB2-BD59-A6C34878D82A}">
                    <a16:rowId xmlns:a16="http://schemas.microsoft.com/office/drawing/2014/main" val="3799775600"/>
                  </a:ext>
                </a:extLst>
              </a:tr>
              <a:tr h="1268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extLst>
                  <a:ext uri="{0D108BD9-81ED-4DB2-BD59-A6C34878D82A}">
                    <a16:rowId xmlns:a16="http://schemas.microsoft.com/office/drawing/2014/main" val="10581595"/>
                  </a:ext>
                </a:extLst>
              </a:tr>
              <a:tr h="1268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extLst>
                  <a:ext uri="{0D108BD9-81ED-4DB2-BD59-A6C34878D82A}">
                    <a16:rowId xmlns:a16="http://schemas.microsoft.com/office/drawing/2014/main" val="800861682"/>
                  </a:ext>
                </a:extLst>
              </a:tr>
              <a:tr h="1268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extLst>
                  <a:ext uri="{0D108BD9-81ED-4DB2-BD59-A6C34878D82A}">
                    <a16:rowId xmlns:a16="http://schemas.microsoft.com/office/drawing/2014/main" val="3784028917"/>
                  </a:ext>
                </a:extLst>
              </a:tr>
              <a:tr h="1268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extLst>
                  <a:ext uri="{0D108BD9-81ED-4DB2-BD59-A6C34878D82A}">
                    <a16:rowId xmlns:a16="http://schemas.microsoft.com/office/drawing/2014/main" val="2732677243"/>
                  </a:ext>
                </a:extLst>
              </a:tr>
              <a:tr h="1268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extLst>
                  <a:ext uri="{0D108BD9-81ED-4DB2-BD59-A6C34878D82A}">
                    <a16:rowId xmlns:a16="http://schemas.microsoft.com/office/drawing/2014/main" val="545449013"/>
                  </a:ext>
                </a:extLst>
              </a:tr>
              <a:tr h="1268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extLst>
                  <a:ext uri="{0D108BD9-81ED-4DB2-BD59-A6C34878D82A}">
                    <a16:rowId xmlns:a16="http://schemas.microsoft.com/office/drawing/2014/main" val="1319056543"/>
                  </a:ext>
                </a:extLst>
              </a:tr>
              <a:tr h="1268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extLst>
                  <a:ext uri="{0D108BD9-81ED-4DB2-BD59-A6C34878D82A}">
                    <a16:rowId xmlns:a16="http://schemas.microsoft.com/office/drawing/2014/main" val="1001973963"/>
                  </a:ext>
                </a:extLst>
              </a:tr>
              <a:tr h="1268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extLst>
                  <a:ext uri="{0D108BD9-81ED-4DB2-BD59-A6C34878D82A}">
                    <a16:rowId xmlns:a16="http://schemas.microsoft.com/office/drawing/2014/main" val="2323002641"/>
                  </a:ext>
                </a:extLst>
              </a:tr>
              <a:tr h="1268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extLst>
                  <a:ext uri="{0D108BD9-81ED-4DB2-BD59-A6C34878D82A}">
                    <a16:rowId xmlns:a16="http://schemas.microsoft.com/office/drawing/2014/main" val="3344379804"/>
                  </a:ext>
                </a:extLst>
              </a:tr>
              <a:tr h="1268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extLst>
                  <a:ext uri="{0D108BD9-81ED-4DB2-BD59-A6C34878D82A}">
                    <a16:rowId xmlns:a16="http://schemas.microsoft.com/office/drawing/2014/main" val="76076159"/>
                  </a:ext>
                </a:extLst>
              </a:tr>
              <a:tr h="1268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extLst>
                  <a:ext uri="{0D108BD9-81ED-4DB2-BD59-A6C34878D82A}">
                    <a16:rowId xmlns:a16="http://schemas.microsoft.com/office/drawing/2014/main" val="118422470"/>
                  </a:ext>
                </a:extLst>
              </a:tr>
              <a:tr h="1268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extLst>
                  <a:ext uri="{0D108BD9-81ED-4DB2-BD59-A6C34878D82A}">
                    <a16:rowId xmlns:a16="http://schemas.microsoft.com/office/drawing/2014/main" val="3149382560"/>
                  </a:ext>
                </a:extLst>
              </a:tr>
              <a:tr h="1268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extLst>
                  <a:ext uri="{0D108BD9-81ED-4DB2-BD59-A6C34878D82A}">
                    <a16:rowId xmlns:a16="http://schemas.microsoft.com/office/drawing/2014/main" val="3149269448"/>
                  </a:ext>
                </a:extLst>
              </a:tr>
              <a:tr h="1268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extLst>
                  <a:ext uri="{0D108BD9-81ED-4DB2-BD59-A6C34878D82A}">
                    <a16:rowId xmlns:a16="http://schemas.microsoft.com/office/drawing/2014/main" val="3981570067"/>
                  </a:ext>
                </a:extLst>
              </a:tr>
              <a:tr h="1268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extLst>
                  <a:ext uri="{0D108BD9-81ED-4DB2-BD59-A6C34878D82A}">
                    <a16:rowId xmlns:a16="http://schemas.microsoft.com/office/drawing/2014/main" val="2147421089"/>
                  </a:ext>
                </a:extLst>
              </a:tr>
              <a:tr h="1268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extLst>
                  <a:ext uri="{0D108BD9-81ED-4DB2-BD59-A6C34878D82A}">
                    <a16:rowId xmlns:a16="http://schemas.microsoft.com/office/drawing/2014/main" val="2485550765"/>
                  </a:ext>
                </a:extLst>
              </a:tr>
              <a:tr h="1268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RQ22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68" marR="5768" marT="5768" marB="0" anchor="b"/>
                </a:tc>
                <a:extLst>
                  <a:ext uri="{0D108BD9-81ED-4DB2-BD59-A6C34878D82A}">
                    <a16:rowId xmlns:a16="http://schemas.microsoft.com/office/drawing/2014/main" val="30433280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9080BE-3763-4E1F-A18D-8C136F1B4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617301"/>
              </p:ext>
            </p:extLst>
          </p:nvPr>
        </p:nvGraphicFramePr>
        <p:xfrm>
          <a:off x="3888556" y="5110898"/>
          <a:ext cx="2006600" cy="502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37787675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534063243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Independiente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019886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Redundante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06282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Conflicto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785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21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C788-E29E-406B-8582-881B8606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Casos de Uso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AD260-CE0B-474D-975D-DFE28595EA45}"/>
              </a:ext>
            </a:extLst>
          </p:cNvPr>
          <p:cNvSpPr txBox="1"/>
          <p:nvPr/>
        </p:nvSpPr>
        <p:spPr>
          <a:xfrm>
            <a:off x="3751866" y="1123837"/>
            <a:ext cx="758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De los 22 requisitos resultaron 15 casos de uso: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6089ED-7F89-4487-A96C-3CF224CA1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624288"/>
              </p:ext>
            </p:extLst>
          </p:nvPr>
        </p:nvGraphicFramePr>
        <p:xfrm>
          <a:off x="3888553" y="1621757"/>
          <a:ext cx="7315205" cy="3605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135">
                  <a:extLst>
                    <a:ext uri="{9D8B030D-6E8A-4147-A177-3AD203B41FA5}">
                      <a16:colId xmlns:a16="http://schemas.microsoft.com/office/drawing/2014/main" val="1459120102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524893143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4104896419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1265442767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2237695694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2200401187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173651297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1071914420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1578666063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3244850075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3743177588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1091068537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2105205368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4276190017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635507005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3848903733"/>
                    </a:ext>
                  </a:extLst>
                </a:gridCol>
              </a:tblGrid>
              <a:tr h="15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CU-001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CU-002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CU-003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CU-004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CU-005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CU-006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CU-007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CU-008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CU-009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CU-010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CU-011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CU-012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CU-013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CU-014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CU-015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extLst>
                  <a:ext uri="{0D108BD9-81ED-4DB2-BD59-A6C34878D82A}">
                    <a16:rowId xmlns:a16="http://schemas.microsoft.com/office/drawing/2014/main" val="3853992187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RQ01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extLst>
                  <a:ext uri="{0D108BD9-81ED-4DB2-BD59-A6C34878D82A}">
                    <a16:rowId xmlns:a16="http://schemas.microsoft.com/office/drawing/2014/main" val="2431453817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RQ02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extLst>
                  <a:ext uri="{0D108BD9-81ED-4DB2-BD59-A6C34878D82A}">
                    <a16:rowId xmlns:a16="http://schemas.microsoft.com/office/drawing/2014/main" val="2839317342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RQ03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extLst>
                  <a:ext uri="{0D108BD9-81ED-4DB2-BD59-A6C34878D82A}">
                    <a16:rowId xmlns:a16="http://schemas.microsoft.com/office/drawing/2014/main" val="2796411289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RQ04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extLst>
                  <a:ext uri="{0D108BD9-81ED-4DB2-BD59-A6C34878D82A}">
                    <a16:rowId xmlns:a16="http://schemas.microsoft.com/office/drawing/2014/main" val="1810369091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RQ05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extLst>
                  <a:ext uri="{0D108BD9-81ED-4DB2-BD59-A6C34878D82A}">
                    <a16:rowId xmlns:a16="http://schemas.microsoft.com/office/drawing/2014/main" val="2642128976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RQ06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extLst>
                  <a:ext uri="{0D108BD9-81ED-4DB2-BD59-A6C34878D82A}">
                    <a16:rowId xmlns:a16="http://schemas.microsoft.com/office/drawing/2014/main" val="3496872578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RQ07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extLst>
                  <a:ext uri="{0D108BD9-81ED-4DB2-BD59-A6C34878D82A}">
                    <a16:rowId xmlns:a16="http://schemas.microsoft.com/office/drawing/2014/main" val="758024213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RQ08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extLst>
                  <a:ext uri="{0D108BD9-81ED-4DB2-BD59-A6C34878D82A}">
                    <a16:rowId xmlns:a16="http://schemas.microsoft.com/office/drawing/2014/main" val="1888712837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RQ09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extLst>
                  <a:ext uri="{0D108BD9-81ED-4DB2-BD59-A6C34878D82A}">
                    <a16:rowId xmlns:a16="http://schemas.microsoft.com/office/drawing/2014/main" val="3778967789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RQ10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extLst>
                  <a:ext uri="{0D108BD9-81ED-4DB2-BD59-A6C34878D82A}">
                    <a16:rowId xmlns:a16="http://schemas.microsoft.com/office/drawing/2014/main" val="3230787476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RQ11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extLst>
                  <a:ext uri="{0D108BD9-81ED-4DB2-BD59-A6C34878D82A}">
                    <a16:rowId xmlns:a16="http://schemas.microsoft.com/office/drawing/2014/main" val="1930703024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RQ12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extLst>
                  <a:ext uri="{0D108BD9-81ED-4DB2-BD59-A6C34878D82A}">
                    <a16:rowId xmlns:a16="http://schemas.microsoft.com/office/drawing/2014/main" val="3255337277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RQ13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extLst>
                  <a:ext uri="{0D108BD9-81ED-4DB2-BD59-A6C34878D82A}">
                    <a16:rowId xmlns:a16="http://schemas.microsoft.com/office/drawing/2014/main" val="1391767298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RQ14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extLst>
                  <a:ext uri="{0D108BD9-81ED-4DB2-BD59-A6C34878D82A}">
                    <a16:rowId xmlns:a16="http://schemas.microsoft.com/office/drawing/2014/main" val="454131593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RQ15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extLst>
                  <a:ext uri="{0D108BD9-81ED-4DB2-BD59-A6C34878D82A}">
                    <a16:rowId xmlns:a16="http://schemas.microsoft.com/office/drawing/2014/main" val="2386040212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RQ16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extLst>
                  <a:ext uri="{0D108BD9-81ED-4DB2-BD59-A6C34878D82A}">
                    <a16:rowId xmlns:a16="http://schemas.microsoft.com/office/drawing/2014/main" val="741034255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RQ17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extLst>
                  <a:ext uri="{0D108BD9-81ED-4DB2-BD59-A6C34878D82A}">
                    <a16:rowId xmlns:a16="http://schemas.microsoft.com/office/drawing/2014/main" val="1795253412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RQ18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extLst>
                  <a:ext uri="{0D108BD9-81ED-4DB2-BD59-A6C34878D82A}">
                    <a16:rowId xmlns:a16="http://schemas.microsoft.com/office/drawing/2014/main" val="2397274248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RQ19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extLst>
                  <a:ext uri="{0D108BD9-81ED-4DB2-BD59-A6C34878D82A}">
                    <a16:rowId xmlns:a16="http://schemas.microsoft.com/office/drawing/2014/main" val="1695198317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RQ20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extLst>
                  <a:ext uri="{0D108BD9-81ED-4DB2-BD59-A6C34878D82A}">
                    <a16:rowId xmlns:a16="http://schemas.microsoft.com/office/drawing/2014/main" val="3548788308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RQ21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extLst>
                  <a:ext uri="{0D108BD9-81ED-4DB2-BD59-A6C34878D82A}">
                    <a16:rowId xmlns:a16="http://schemas.microsoft.com/office/drawing/2014/main" val="3839723043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RQ22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x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5" marR="7125" marT="7125" marB="0" anchor="b"/>
                </a:tc>
                <a:extLst>
                  <a:ext uri="{0D108BD9-81ED-4DB2-BD59-A6C34878D82A}">
                    <a16:rowId xmlns:a16="http://schemas.microsoft.com/office/drawing/2014/main" val="2158849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48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4581-FF19-4512-B98D-900AE7D8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 proyecto</a:t>
            </a:r>
            <a:endParaRPr lang="en-US" dirty="0"/>
          </a:p>
        </p:txBody>
      </p:sp>
      <p:pic>
        <p:nvPicPr>
          <p:cNvPr id="1026" name="Picture 2" descr="Resultado de imagen para alianza cristiana y misionera lince">
            <a:extLst>
              <a:ext uri="{FF2B5EF4-FFF2-40B4-BE49-F238E27FC236}">
                <a16:creationId xmlns:a16="http://schemas.microsoft.com/office/drawing/2014/main" id="{3CA01D9F-A025-4110-9310-B468E4EDA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069" y="3261674"/>
            <a:ext cx="2463346" cy="246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E84820-B333-4E74-89E1-FEB3D2AD2B0C}"/>
              </a:ext>
            </a:extLst>
          </p:cNvPr>
          <p:cNvSpPr txBox="1"/>
          <p:nvPr/>
        </p:nvSpPr>
        <p:spPr>
          <a:xfrm>
            <a:off x="3676454" y="965654"/>
            <a:ext cx="7588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Este proyecto es diseñado para la Iglesia Alianza Cristiana y Misionera ubicada en el distrito de Lince.</a:t>
            </a:r>
          </a:p>
          <a:p>
            <a:endParaRPr lang="es-PE" dirty="0"/>
          </a:p>
          <a:p>
            <a:r>
              <a:rPr lang="es-PE" dirty="0"/>
              <a:t>El proyecto ayuda a la organización a llevar los procesos principales para la supervisión de la asistencia de sus miembros para que de esta manera pueda darse un mejor y efectivo cuidado de sus miembros.</a:t>
            </a:r>
          </a:p>
        </p:txBody>
      </p:sp>
    </p:spTree>
    <p:extLst>
      <p:ext uri="{BB962C8B-B14F-4D97-AF65-F5344CB8AC3E}">
        <p14:creationId xmlns:p14="http://schemas.microsoft.com/office/powerpoint/2010/main" val="13546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6208-400D-4FF8-A70B-19B418FD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Procesos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A07C6-1A90-4077-A7CF-95CF909AB58F}"/>
              </a:ext>
            </a:extLst>
          </p:cNvPr>
          <p:cNvSpPr txBox="1"/>
          <p:nvPr/>
        </p:nvSpPr>
        <p:spPr>
          <a:xfrm>
            <a:off x="3695308" y="2270266"/>
            <a:ext cx="7588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Se identificaron 6 procesos:</a:t>
            </a:r>
          </a:p>
          <a:p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Asistencia celular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Cambio de fecha de reunión celular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Asistencia de clases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Publicación de 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Organización de eventos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Asignación de número de membresía</a:t>
            </a:r>
          </a:p>
        </p:txBody>
      </p:sp>
    </p:spTree>
    <p:extLst>
      <p:ext uri="{BB962C8B-B14F-4D97-AF65-F5344CB8AC3E}">
        <p14:creationId xmlns:p14="http://schemas.microsoft.com/office/powerpoint/2010/main" val="250003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42B7-A3BE-4D27-ABE4-0855BB38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Asistencia celular</a:t>
            </a:r>
            <a:endParaRPr lang="en-US" dirty="0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509270-09FC-4084-AD52-E9689EFE78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208" y="1671193"/>
            <a:ext cx="5943600" cy="350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7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48A5-917A-4375-8328-7212644D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Cambio de fecha de reunión celular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86B46-DE68-4DC0-B4DE-DB47D05897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43" y="1407350"/>
            <a:ext cx="5943600" cy="403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9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3F2D-6E6D-4899-8A31-4C6A4732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Asistencia de clases</a:t>
            </a:r>
            <a:endParaRPr lang="en-US" dirty="0"/>
          </a:p>
        </p:txBody>
      </p:sp>
      <p:pic>
        <p:nvPicPr>
          <p:cNvPr id="3" name="Imagen 5">
            <a:extLst>
              <a:ext uri="{FF2B5EF4-FFF2-40B4-BE49-F238E27FC236}">
                <a16:creationId xmlns:a16="http://schemas.microsoft.com/office/drawing/2014/main" id="{446AB4B5-6195-4142-9591-919C808DA4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89" y="1991868"/>
            <a:ext cx="5943600" cy="2865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063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EB16-E732-402B-AB14-9AFC10B8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Publicación de cursos</a:t>
            </a:r>
            <a:endParaRPr lang="en-US" dirty="0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EDD06447-EC43-4D97-9C8C-B46A6F3529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043" y="2172693"/>
            <a:ext cx="6314977" cy="2512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753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3BA4-CC5D-4D52-8530-534662F7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Organización de eventos</a:t>
            </a:r>
            <a:endParaRPr lang="en-US" dirty="0"/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8E6CDC1A-62D5-4148-8427-262671F1D2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38" y="2098935"/>
            <a:ext cx="5759024" cy="266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EC8A-D43F-457C-8353-2265A68F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Asignación de número de membresía</a:t>
            </a:r>
            <a:endParaRPr lang="en-US" dirty="0"/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9D84B24E-81F1-40FD-92DB-7E324963A47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91"/>
          <a:stretch/>
        </p:blipFill>
        <p:spPr bwMode="auto">
          <a:xfrm>
            <a:off x="4727073" y="2248090"/>
            <a:ext cx="5942965" cy="23526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4142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504</Words>
  <Application>Microsoft Office PowerPoint</Application>
  <PresentationFormat>Widescreen</PresentationFormat>
  <Paragraphs>933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 2</vt:lpstr>
      <vt:lpstr>Frame</vt:lpstr>
      <vt:lpstr>Sistema de Asistencia Congregacional</vt:lpstr>
      <vt:lpstr>El proyecto</vt:lpstr>
      <vt:lpstr>Procesos</vt:lpstr>
      <vt:lpstr>Asistencia celular</vt:lpstr>
      <vt:lpstr>Cambio de fecha de reunión celular</vt:lpstr>
      <vt:lpstr>Asistencia de clases</vt:lpstr>
      <vt:lpstr>Publicación de cursos</vt:lpstr>
      <vt:lpstr>Organización de eventos</vt:lpstr>
      <vt:lpstr>Asignación de número de membresía</vt:lpstr>
      <vt:lpstr>Requisitos</vt:lpstr>
      <vt:lpstr>Casos de Uso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Asistencia Congregacional</dc:title>
  <dc:creator>Isaac Elias Ñuflo Gamarra</dc:creator>
  <cp:lastModifiedBy>Isaac Elias Ñuflo Gamarra</cp:lastModifiedBy>
  <cp:revision>9</cp:revision>
  <dcterms:created xsi:type="dcterms:W3CDTF">2018-11-21T05:03:34Z</dcterms:created>
  <dcterms:modified xsi:type="dcterms:W3CDTF">2018-11-21T05:40:40Z</dcterms:modified>
</cp:coreProperties>
</file>