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61" r:id="rId4"/>
    <p:sldId id="260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653"/>
  </p:normalViewPr>
  <p:slideViewPr>
    <p:cSldViewPr snapToGrid="0">
      <p:cViewPr varScale="1">
        <p:scale>
          <a:sx n="81" d="100"/>
          <a:sy n="81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12/13/23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19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12/13/23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7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82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12/13/23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5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12/13/23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40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12/13/23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1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12/13/23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308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12/13/23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23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12/13/23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7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12/13/23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0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12/13/23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1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83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Green trees in the forest">
            <a:extLst>
              <a:ext uri="{FF2B5EF4-FFF2-40B4-BE49-F238E27FC236}">
                <a16:creationId xmlns:a16="http://schemas.microsoft.com/office/drawing/2014/main" id="{39C0A2E1-263D-A232-B12A-BA8A874878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982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6FEE0-77D9-D0E9-F99B-4EEACE69F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/>
            <a:r>
              <a:rPr lang="en-US" sz="6700"/>
              <a:t>Forest Cover Type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AC36A-E877-ED87-413F-5DA9B13B7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By Isaac Aguilar</a:t>
            </a:r>
          </a:p>
        </p:txBody>
      </p:sp>
    </p:spTree>
    <p:extLst>
      <p:ext uri="{BB962C8B-B14F-4D97-AF65-F5344CB8AC3E}">
        <p14:creationId xmlns:p14="http://schemas.microsoft.com/office/powerpoint/2010/main" val="353694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8" name="Picture 4" descr="Forest clipart Vectors &amp; Illustrations for Free Download | Freepik">
            <a:extLst>
              <a:ext uri="{FF2B5EF4-FFF2-40B4-BE49-F238E27FC236}">
                <a16:creationId xmlns:a16="http://schemas.microsoft.com/office/drawing/2014/main" id="{08B98405-66F3-9F5D-8B16-9F5819943F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6" r="4425" b="1"/>
          <a:stretch/>
        </p:blipFill>
        <p:spPr bwMode="auto">
          <a:xfrm>
            <a:off x="3048" y="457211"/>
            <a:ext cx="121889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55A741C2-AB82-4BF5-9324-5D0B56A3D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1D434-291E-2C98-F4B2-3C5CD856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861" y="36175"/>
            <a:ext cx="8391967" cy="1344612"/>
          </a:xfrm>
        </p:spPr>
        <p:txBody>
          <a:bodyPr anchor="b">
            <a:normAutofit/>
          </a:bodyPr>
          <a:lstStyle/>
          <a:p>
            <a:r>
              <a:rPr lang="en-US" b="0" i="0" u="none" strike="noStrike" dirty="0">
                <a:effectLst/>
                <a:latin typeface="Lato" panose="020F0502020204030203" pitchFamily="34" charset="0"/>
              </a:rPr>
              <a:t>Problem Background</a:t>
            </a:r>
            <a:endParaRPr lang="en-US" dirty="0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DCD46807-BF17-4E5D-90A8-A062604C0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823926DB-76C8-474A-B5FB-F43C59E3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84C5F-520B-DA80-2F16-8B323BBB8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613" y="1475477"/>
            <a:ext cx="9729842" cy="4216727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900" b="1" dirty="0">
                <a:latin typeface="Inter"/>
              </a:rPr>
              <a:t>Host: </a:t>
            </a:r>
            <a:r>
              <a:rPr lang="en-US" sz="1900" dirty="0">
                <a:latin typeface="Inter"/>
              </a:rPr>
              <a:t>Kaggle - For fun and Practice!</a:t>
            </a:r>
          </a:p>
          <a:p>
            <a:pPr>
              <a:lnSpc>
                <a:spcPct val="130000"/>
              </a:lnSpc>
            </a:pPr>
            <a:r>
              <a:rPr lang="en-US" sz="1900" b="1" dirty="0">
                <a:latin typeface="Inter"/>
              </a:rPr>
              <a:t>Objective: </a:t>
            </a:r>
            <a:r>
              <a:rPr lang="en-US" sz="1900" dirty="0">
                <a:latin typeface="Inter"/>
              </a:rPr>
              <a:t>P</a:t>
            </a:r>
            <a:r>
              <a:rPr lang="en-US" sz="1900" b="0" i="0" u="none" strike="noStrike" dirty="0">
                <a:effectLst/>
                <a:latin typeface="Inter"/>
              </a:rPr>
              <a:t>redict the predominant kind of tree cover (portion of the land that is covered by the crowns of trees when viewed from above)</a:t>
            </a:r>
          </a:p>
          <a:p>
            <a:pPr>
              <a:lnSpc>
                <a:spcPct val="130000"/>
              </a:lnSpc>
            </a:pPr>
            <a:r>
              <a:rPr lang="en-US" sz="1900" b="1" dirty="0">
                <a:latin typeface="Inter"/>
              </a:rPr>
              <a:t>Multivariable Problem: </a:t>
            </a:r>
            <a:r>
              <a:rPr lang="en-US" sz="1900" dirty="0">
                <a:latin typeface="Inter"/>
              </a:rPr>
              <a:t>7 categories (They all have 2160 observations)</a:t>
            </a:r>
          </a:p>
          <a:p>
            <a:pPr>
              <a:lnSpc>
                <a:spcPct val="130000"/>
              </a:lnSpc>
            </a:pPr>
            <a:r>
              <a:rPr lang="en-US" sz="1900" b="1" dirty="0">
                <a:latin typeface="Inter"/>
              </a:rPr>
              <a:t>Data Source: </a:t>
            </a:r>
            <a:r>
              <a:rPr lang="en-US" sz="1900" dirty="0">
                <a:latin typeface="Inter"/>
              </a:rPr>
              <a:t>A</a:t>
            </a:r>
            <a:r>
              <a:rPr lang="en-US" sz="1900" b="0" i="0" u="none" strike="noStrike" dirty="0">
                <a:effectLst/>
                <a:latin typeface="Inter"/>
              </a:rPr>
              <a:t>reas from Roosevelt National Forest </a:t>
            </a:r>
            <a:r>
              <a:rPr lang="en-US" sz="1900" dirty="0">
                <a:latin typeface="Inter"/>
              </a:rPr>
              <a:t>(</a:t>
            </a:r>
            <a:r>
              <a:rPr lang="en-US" sz="1900" b="0" i="0" u="none" strike="noStrike" dirty="0">
                <a:effectLst/>
                <a:latin typeface="Inter"/>
              </a:rPr>
              <a:t>Northern Colorado)</a:t>
            </a:r>
          </a:p>
          <a:p>
            <a:pPr>
              <a:lnSpc>
                <a:spcPct val="130000"/>
              </a:lnSpc>
            </a:pPr>
            <a:r>
              <a:rPr lang="en-US" sz="1900" b="1" dirty="0">
                <a:latin typeface="Inter"/>
              </a:rPr>
              <a:t>Predictive Variables: </a:t>
            </a:r>
            <a:r>
              <a:rPr lang="en-US" sz="1900" dirty="0">
                <a:latin typeface="Inter"/>
              </a:rPr>
              <a:t>54 (44 are dummy variables) – Elevation, Soil Type, Slope, Wilderness Area, Hill shade, etc.</a:t>
            </a:r>
            <a:endParaRPr lang="en-US" sz="1900" b="1" dirty="0">
              <a:latin typeface="Inter"/>
            </a:endParaRPr>
          </a:p>
          <a:p>
            <a:pPr>
              <a:lnSpc>
                <a:spcPct val="13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59151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C28C-A988-7E47-FFA2-9CD36960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Feature </a:t>
            </a:r>
            <a:r>
              <a:rPr lang="en-US" b="0" dirty="0">
                <a:solidFill>
                  <a:srgbClr val="333333"/>
                </a:solidFill>
                <a:latin typeface="Lato" panose="020F0502020204030203" pitchFamily="34" charset="0"/>
              </a:rPr>
              <a:t>E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ngineering</a:t>
            </a:r>
            <a:endParaRPr lang="en-US" dirty="0"/>
          </a:p>
        </p:txBody>
      </p:sp>
      <p:pic>
        <p:nvPicPr>
          <p:cNvPr id="12" name="Content Placeholder 11" descr="A computer code with text on it&#10;&#10;Description automatically generated">
            <a:extLst>
              <a:ext uri="{FF2B5EF4-FFF2-40B4-BE49-F238E27FC236}">
                <a16:creationId xmlns:a16="http://schemas.microsoft.com/office/drawing/2014/main" id="{F1DFBA89-8825-8589-981C-368C6E381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142"/>
          <a:stretch/>
        </p:blipFill>
        <p:spPr>
          <a:xfrm>
            <a:off x="1387364" y="2729334"/>
            <a:ext cx="9717103" cy="192411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71904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0E64-9D23-7079-67EF-A85445F4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333333"/>
                </a:solidFill>
                <a:latin typeface="Lato" panose="020F0502020204030203" pitchFamily="34" charset="0"/>
              </a:rPr>
              <a:t>M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odel </a:t>
            </a:r>
            <a:r>
              <a:rPr lang="en-US" b="0" dirty="0">
                <a:solidFill>
                  <a:srgbClr val="333333"/>
                </a:solidFill>
                <a:latin typeface="Lato" panose="020F0502020204030203" pitchFamily="34" charset="0"/>
              </a:rPr>
              <a:t>C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omparison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03A1AB-E1B7-6971-7DB0-79EE4F8904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633703"/>
              </p:ext>
            </p:extLst>
          </p:nvPr>
        </p:nvGraphicFramePr>
        <p:xfrm>
          <a:off x="1920875" y="2312987"/>
          <a:ext cx="8769348" cy="25529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2337">
                  <a:extLst>
                    <a:ext uri="{9D8B030D-6E8A-4147-A177-3AD203B41FA5}">
                      <a16:colId xmlns:a16="http://schemas.microsoft.com/office/drawing/2014/main" val="2291482687"/>
                    </a:ext>
                  </a:extLst>
                </a:gridCol>
                <a:gridCol w="2192337">
                  <a:extLst>
                    <a:ext uri="{9D8B030D-6E8A-4147-A177-3AD203B41FA5}">
                      <a16:colId xmlns:a16="http://schemas.microsoft.com/office/drawing/2014/main" val="1416606990"/>
                    </a:ext>
                  </a:extLst>
                </a:gridCol>
                <a:gridCol w="2192337">
                  <a:extLst>
                    <a:ext uri="{9D8B030D-6E8A-4147-A177-3AD203B41FA5}">
                      <a16:colId xmlns:a16="http://schemas.microsoft.com/office/drawing/2014/main" val="933671276"/>
                    </a:ext>
                  </a:extLst>
                </a:gridCol>
                <a:gridCol w="2192337">
                  <a:extLst>
                    <a:ext uri="{9D8B030D-6E8A-4147-A177-3AD203B41FA5}">
                      <a16:colId xmlns:a16="http://schemas.microsoft.com/office/drawing/2014/main" val="3004229893"/>
                    </a:ext>
                  </a:extLst>
                </a:gridCol>
              </a:tblGrid>
              <a:tr h="761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Boosted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– RF &amp; Boosted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9470232"/>
                  </a:ext>
                </a:extLst>
              </a:tr>
              <a:tr h="1791658">
                <a:tc>
                  <a:txBody>
                    <a:bodyPr/>
                    <a:lstStyle/>
                    <a:p>
                      <a:r>
                        <a:rPr lang="en-US" dirty="0"/>
                        <a:t>Tuning Time: 2hrs</a:t>
                      </a:r>
                    </a:p>
                    <a:p>
                      <a:endParaRPr lang="en-US" dirty="0"/>
                    </a:p>
                    <a:p>
                      <a:r>
                        <a:rPr lang="en-US" b="1" dirty="0"/>
                        <a:t>Accuracy: </a:t>
                      </a:r>
                      <a:r>
                        <a:rPr lang="en-US" dirty="0"/>
                        <a:t>0.75219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Tuning Time: </a:t>
                      </a:r>
                    </a:p>
                    <a:p>
                      <a:r>
                        <a:rPr lang="en-US" dirty="0"/>
                        <a:t>30 mins</a:t>
                      </a:r>
                    </a:p>
                    <a:p>
                      <a:endParaRPr lang="en-US" dirty="0"/>
                    </a:p>
                    <a:p>
                      <a:r>
                        <a:rPr lang="en-US" b="1" dirty="0"/>
                        <a:t>Accuracy: </a:t>
                      </a:r>
                    </a:p>
                    <a:p>
                      <a:r>
                        <a:rPr lang="en-US" dirty="0"/>
                        <a:t>0.5951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Tuning Time: </a:t>
                      </a:r>
                    </a:p>
                    <a:p>
                      <a:r>
                        <a:rPr lang="en-US" dirty="0"/>
                        <a:t>No Tuning</a:t>
                      </a:r>
                    </a:p>
                    <a:p>
                      <a:endParaRPr lang="en-US" dirty="0"/>
                    </a:p>
                    <a:p>
                      <a:r>
                        <a:rPr lang="en-US" b="1" dirty="0"/>
                        <a:t>Accuracy: </a:t>
                      </a:r>
                      <a:r>
                        <a:rPr lang="en-US" dirty="0"/>
                        <a:t>0.75115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Stacking Time: </a:t>
                      </a:r>
                    </a:p>
                    <a:p>
                      <a:r>
                        <a:rPr lang="en-US" dirty="0"/>
                        <a:t>3hrs</a:t>
                      </a:r>
                    </a:p>
                    <a:p>
                      <a:endParaRPr lang="en-US" dirty="0"/>
                    </a:p>
                    <a:p>
                      <a:r>
                        <a:rPr lang="en-US" b="1" dirty="0"/>
                        <a:t>Accuracy:</a:t>
                      </a:r>
                    </a:p>
                    <a:p>
                      <a:r>
                        <a:rPr lang="en-US" dirty="0"/>
                        <a:t>0.7757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00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69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95525-DEE4-ACD9-4474-B04BF764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333333"/>
                </a:solidFill>
                <a:latin typeface="Lato" panose="020F0502020204030203" pitchFamily="34" charset="0"/>
              </a:rPr>
              <a:t>Best M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odel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7FE776-DF49-D1D8-8A4D-CF38594DAE20}"/>
              </a:ext>
            </a:extLst>
          </p:cNvPr>
          <p:cNvSpPr/>
          <p:nvPr/>
        </p:nvSpPr>
        <p:spPr>
          <a:xfrm>
            <a:off x="1920240" y="2443655"/>
            <a:ext cx="8770571" cy="6148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STACKING MODEL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30FD52C-E617-9D09-4507-E7E96DEB5DE4}"/>
              </a:ext>
            </a:extLst>
          </p:cNvPr>
          <p:cNvSpPr/>
          <p:nvPr/>
        </p:nvSpPr>
        <p:spPr>
          <a:xfrm>
            <a:off x="1920240" y="3263462"/>
            <a:ext cx="4291374" cy="23963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Random Forest</a:t>
            </a:r>
          </a:p>
          <a:p>
            <a:pPr algn="ctr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Mtry</a:t>
            </a:r>
            <a:r>
              <a:rPr lang="en-US" sz="2400" dirty="0"/>
              <a:t>      =  	26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Trees 	  =    300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Min_n</a:t>
            </a:r>
            <a:r>
              <a:rPr lang="en-US" sz="2400" dirty="0"/>
              <a:t>    = 	2</a:t>
            </a:r>
          </a:p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70919C2-65A2-CDEC-FF1E-15E6FDBDE96D}"/>
              </a:ext>
            </a:extLst>
          </p:cNvPr>
          <p:cNvSpPr/>
          <p:nvPr/>
        </p:nvSpPr>
        <p:spPr>
          <a:xfrm>
            <a:off x="6399437" y="3263462"/>
            <a:ext cx="4291374" cy="23963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Boosted Trees</a:t>
            </a:r>
            <a:endParaRPr lang="en-US" sz="2400" dirty="0"/>
          </a:p>
          <a:p>
            <a:pPr algn="ctr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Tree Depth  =   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Trees	       =  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Learn Rate  =  0.1</a:t>
            </a:r>
          </a:p>
          <a:p>
            <a:pPr lvl="2"/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9162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32C2-1E88-2A4C-E8DD-B74C73CE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333333"/>
                </a:solidFill>
                <a:latin typeface="Lato" panose="020F0502020204030203" pitchFamily="34" charset="0"/>
              </a:rPr>
              <a:t>F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inal score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6A1FA8D-FDC4-296E-E059-2A308B024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8340"/>
          <a:stretch/>
        </p:blipFill>
        <p:spPr>
          <a:xfrm>
            <a:off x="2963917" y="2467657"/>
            <a:ext cx="6873766" cy="1922686"/>
          </a:xfrm>
        </p:spPr>
      </p:pic>
      <p:pic>
        <p:nvPicPr>
          <p:cNvPr id="6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69E40E9-AB81-8B2C-9692-C2290066D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39"/>
          <a:stretch/>
        </p:blipFill>
        <p:spPr>
          <a:xfrm>
            <a:off x="2963917" y="4493094"/>
            <a:ext cx="6873766" cy="192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2549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273B21"/>
      </a:dk2>
      <a:lt2>
        <a:srgbClr val="E8E2E2"/>
      </a:lt2>
      <a:accent1>
        <a:srgbClr val="45AFB0"/>
      </a:accent1>
      <a:accent2>
        <a:srgbClr val="3BB181"/>
      </a:accent2>
      <a:accent3>
        <a:srgbClr val="48B75B"/>
      </a:accent3>
      <a:accent4>
        <a:srgbClr val="57B13B"/>
      </a:accent4>
      <a:accent5>
        <a:srgbClr val="89AD44"/>
      </a:accent5>
      <a:accent6>
        <a:srgbClr val="ACA339"/>
      </a:accent6>
      <a:hlink>
        <a:srgbClr val="5D8E2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179</Words>
  <Application>Microsoft Macintosh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Meiryo</vt:lpstr>
      <vt:lpstr>Arial</vt:lpstr>
      <vt:lpstr>Corbel</vt:lpstr>
      <vt:lpstr>Inter</vt:lpstr>
      <vt:lpstr>Lato</vt:lpstr>
      <vt:lpstr>SketchLinesVTI</vt:lpstr>
      <vt:lpstr>Forest Cover Type Prediction</vt:lpstr>
      <vt:lpstr>Problem Background</vt:lpstr>
      <vt:lpstr>Feature Engineering</vt:lpstr>
      <vt:lpstr>Model Comparison</vt:lpstr>
      <vt:lpstr>Best Model</vt:lpstr>
      <vt:lpstr>Final score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 Cover Type Prediction</dc:title>
  <dc:creator>Isaac Aguilar Embila</dc:creator>
  <cp:lastModifiedBy>Isaac Aguilar Embila</cp:lastModifiedBy>
  <cp:revision>3</cp:revision>
  <dcterms:created xsi:type="dcterms:W3CDTF">2023-12-12T02:45:30Z</dcterms:created>
  <dcterms:modified xsi:type="dcterms:W3CDTF">2023-12-13T12:17:24Z</dcterms:modified>
</cp:coreProperties>
</file>