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7"/>
  </p:notesMasterIdLst>
  <p:sldIdLst>
    <p:sldId id="256" r:id="rId2"/>
    <p:sldId id="258" r:id="rId3"/>
    <p:sldId id="261" r:id="rId4"/>
    <p:sldId id="301" r:id="rId5"/>
    <p:sldId id="328" r:id="rId6"/>
    <p:sldId id="335" r:id="rId7"/>
    <p:sldId id="267" r:id="rId8"/>
    <p:sldId id="298" r:id="rId9"/>
    <p:sldId id="302" r:id="rId10"/>
    <p:sldId id="305" r:id="rId11"/>
    <p:sldId id="306" r:id="rId12"/>
    <p:sldId id="307" r:id="rId13"/>
    <p:sldId id="299" r:id="rId14"/>
    <p:sldId id="309" r:id="rId15"/>
    <p:sldId id="304" r:id="rId16"/>
    <p:sldId id="303" r:id="rId17"/>
    <p:sldId id="308" r:id="rId18"/>
    <p:sldId id="319" r:id="rId19"/>
    <p:sldId id="310" r:id="rId20"/>
    <p:sldId id="320" r:id="rId21"/>
    <p:sldId id="323" r:id="rId22"/>
    <p:sldId id="321" r:id="rId23"/>
    <p:sldId id="311" r:id="rId24"/>
    <p:sldId id="313" r:id="rId25"/>
    <p:sldId id="322" r:id="rId26"/>
    <p:sldId id="315" r:id="rId27"/>
    <p:sldId id="316" r:id="rId28"/>
    <p:sldId id="317" r:id="rId29"/>
    <p:sldId id="331" r:id="rId30"/>
    <p:sldId id="332" r:id="rId31"/>
    <p:sldId id="333" r:id="rId32"/>
    <p:sldId id="300" r:id="rId33"/>
    <p:sldId id="324" r:id="rId34"/>
    <p:sldId id="330" r:id="rId35"/>
    <p:sldId id="278" r:id="rId36"/>
  </p:sldIdLst>
  <p:sldSz cx="9144000" cy="5143500" type="screen16x9"/>
  <p:notesSz cx="6858000" cy="9144000"/>
  <p:embeddedFontLs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1EF"/>
    <a:srgbClr val="EB895D"/>
    <a:srgbClr val="619CFF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CD7E86-27DA-4642-89A0-52D9F9B399AE}">
  <a:tblStyle styleId="{57CD7E86-27DA-4642-89A0-52D9F9B39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58" autoAdjust="0"/>
  </p:normalViewPr>
  <p:slideViewPr>
    <p:cSldViewPr snapToGrid="0">
      <p:cViewPr varScale="1">
        <p:scale>
          <a:sx n="92" d="100"/>
          <a:sy n="92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9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6bdd9a7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6bdd9a7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170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81a4e5d6a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81a4e5d6a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6bdd9a7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e6bdd9a7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6bdd9a7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6bdd9a7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aseline="30000" dirty="0"/>
              <a:t>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&amp; Appelbaum, P. S. (2019). Biomedical explanations of psychopathology and their implications for attitudes and beliefs about mental disorders.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Annual review of clinical psychology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555-577.</a:t>
            </a:r>
            <a:r>
              <a:rPr lang="en-US" dirty="0"/>
              <a:t> </a:t>
            </a:r>
          </a:p>
          <a:p>
            <a:pPr marL="158750" indent="0">
              <a:buNone/>
            </a:pPr>
            <a:r>
              <a:rPr lang="en-US" baseline="30000" dirty="0"/>
              <a:t>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Rosenthal, J. E., &amp;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W. K. (2016). Effects of biological versus psychosocial explanations on stigmatization of children with ADHD.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Journal of attention disorders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(3), 240-250.</a:t>
            </a:r>
          </a:p>
          <a:p>
            <a:pPr marL="158750" indent="0">
              <a:buNone/>
            </a:pPr>
            <a:r>
              <a:rPr lang="en-US" baseline="30000" dirty="0"/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Ahn, W. K., Proctor, C. C., &amp; Flanagan, E. H. (2009). Mental health clinicians’ beliefs about the biological, psychological, and environmental bases of mental disorders.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Cognitive science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(2), 147-182.</a:t>
            </a:r>
          </a:p>
          <a:p>
            <a:pPr marL="158750" indent="0">
              <a:buNone/>
            </a:pP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W. K., &amp; Nolen-Hoeksema, S. (2013). Fixable or fate? Perceptions of the biology of depression.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Journal of consulting and clinical psychology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(3), 518.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aseline="30000" dirty="0"/>
              <a:t>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&amp; Appelbaum, P. S. (2019). Biomedical explanations of psychopathology and their implications for attitudes and beliefs about mental disorders.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Annual review of clinical psychology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555-577.</a:t>
            </a:r>
            <a:r>
              <a:rPr lang="en-US" dirty="0"/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W. K., &amp; Nolen-Hoeksema, S. (2013). Fixable or fate? Perceptions of the biology of depression.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Journal of consulting and clinical psychology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(3), 518.</a:t>
            </a:r>
          </a:p>
          <a:p>
            <a:pPr marL="158750" indent="0">
              <a:buNone/>
            </a:pPr>
            <a:r>
              <a:rPr lang="en-US" baseline="30000" dirty="0"/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Rosenthal, J. E., &amp;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W. K. (2016). Effects of biological versus psychosocial explanations on stigmatization of children with ADHD.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Journal of attention disorders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(3), 240-250.</a:t>
            </a:r>
          </a:p>
          <a:p>
            <a:pPr marL="158750" indent="0">
              <a:buNone/>
            </a:pPr>
            <a:r>
              <a:rPr lang="en-US" baseline="30000" dirty="0"/>
              <a:t>4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Ahn, W. K., Proctor, C. C., &amp; Flanagan, E. H. (2009). Mental health clinicians’ beliefs about the biological, psychological, and environmental bases of mental disorders.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Cognitive science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(2), 147-182.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Schroder, H. S. (2020). Mindsets in the clinic: Applying mindset theory to clinical psychology.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Clinical Psychology Review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101957.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6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aseline="30000" dirty="0"/>
              <a:t>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&amp; Appelbaum, P. S. (2019). Biomedical explanations of psychopathology and their implications for attitudes and beliefs about mental disorders.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Annual review of clinical psychology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555-577.</a:t>
            </a:r>
            <a:r>
              <a:rPr lang="en-US" dirty="0"/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W. K., &amp; Nolen-Hoeksema, S. (2013). Fixable or fate? Perceptions of the biology of depression.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Journal of consulting and clinical psychology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(3), 518.</a:t>
            </a:r>
          </a:p>
          <a:p>
            <a:pPr marL="158750" indent="0">
              <a:buNone/>
            </a:pPr>
            <a:r>
              <a:rPr lang="en-US" baseline="30000" dirty="0"/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Lebowitz, M. S., Rosenthal, J. E., &amp;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W. K. (2016). Effects of biological versus psychosocial explanations on stigmatization of children with ADHD.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Journal of attention disorders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(3), 240-250.</a:t>
            </a:r>
          </a:p>
          <a:p>
            <a:pPr marL="158750" indent="0">
              <a:buNone/>
            </a:pPr>
            <a:r>
              <a:rPr lang="en-US" baseline="30000" dirty="0"/>
              <a:t>4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Ahn, W. K., Proctor, C. C., &amp; Flanagan, E. H. (2009). Mental health clinicians’ beliefs about the biological, psychological, and environmental bases of mental disorders.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Cognitive science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(2), 147-182.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Schroder, H. S. (2020). Mindsets in the clinic: Applying mindset theory to clinical psychology.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Clinical Psychology Review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101957.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6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194e43a6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194e43a6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6bdd9a7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6bdd9a7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36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6bdd9a7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6bdd9a7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47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" y="100"/>
            <a:ext cx="5670125" cy="5143449"/>
          </a:xfrm>
          <a:custGeom>
            <a:avLst/>
            <a:gdLst/>
            <a:ahLst/>
            <a:cxnLst/>
            <a:rect l="l" t="t" r="r" b="b"/>
            <a:pathLst>
              <a:path w="83624" h="67160" extrusionOk="0">
                <a:moveTo>
                  <a:pt x="16926" y="33743"/>
                </a:moveTo>
                <a:lnTo>
                  <a:pt x="16926" y="33879"/>
                </a:lnTo>
                <a:lnTo>
                  <a:pt x="16899" y="33879"/>
                </a:lnTo>
                <a:lnTo>
                  <a:pt x="16899" y="34014"/>
                </a:lnTo>
                <a:lnTo>
                  <a:pt x="16790" y="33879"/>
                </a:lnTo>
                <a:lnTo>
                  <a:pt x="16926" y="33743"/>
                </a:lnTo>
                <a:close/>
                <a:moveTo>
                  <a:pt x="0" y="1"/>
                </a:moveTo>
                <a:lnTo>
                  <a:pt x="0" y="57015"/>
                </a:lnTo>
                <a:lnTo>
                  <a:pt x="8978" y="67159"/>
                </a:lnTo>
                <a:lnTo>
                  <a:pt x="83623" y="67159"/>
                </a:lnTo>
                <a:lnTo>
                  <a:pt x="240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0518" y="1969444"/>
            <a:ext cx="4989634" cy="3172074"/>
          </a:xfrm>
          <a:custGeom>
            <a:avLst/>
            <a:gdLst/>
            <a:ahLst/>
            <a:cxnLst/>
            <a:rect l="l" t="t" r="r" b="b"/>
            <a:pathLst>
              <a:path w="73588" h="41419" extrusionOk="0">
                <a:moveTo>
                  <a:pt x="36780" y="0"/>
                </a:moveTo>
                <a:lnTo>
                  <a:pt x="0" y="41418"/>
                </a:lnTo>
                <a:lnTo>
                  <a:pt x="73587" y="41418"/>
                </a:lnTo>
                <a:lnTo>
                  <a:pt x="367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08225" y="1545450"/>
            <a:ext cx="2425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08225" y="3598050"/>
            <a:ext cx="242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42528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>
            <a:off x="5566901" y="3975"/>
            <a:ext cx="3576548" cy="5143500"/>
            <a:chOff x="5221056" y="3975"/>
            <a:chExt cx="3922944" cy="5143500"/>
          </a:xfrm>
        </p:grpSpPr>
        <p:sp>
          <p:nvSpPr>
            <p:cNvPr id="153" name="Google Shape;153;p22"/>
            <p:cNvSpPr/>
            <p:nvPr/>
          </p:nvSpPr>
          <p:spPr>
            <a:xfrm>
              <a:off x="7034400" y="3975"/>
              <a:ext cx="2109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 flipH="1">
              <a:off x="5221056" y="3975"/>
              <a:ext cx="1820400" cy="514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2"/>
          <p:cNvSpPr txBox="1"/>
          <p:nvPr/>
        </p:nvSpPr>
        <p:spPr>
          <a:xfrm>
            <a:off x="717200" y="3855800"/>
            <a:ext cx="38973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331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100" y="-24"/>
            <a:ext cx="4571975" cy="5143471"/>
          </a:xfrm>
          <a:custGeom>
            <a:avLst/>
            <a:gdLst/>
            <a:ahLst/>
            <a:cxnLst/>
            <a:rect l="l" t="t" r="r" b="b"/>
            <a:pathLst>
              <a:path w="59700" h="25308" extrusionOk="0">
                <a:moveTo>
                  <a:pt x="59510" y="1"/>
                </a:moveTo>
                <a:lnTo>
                  <a:pt x="0" y="25307"/>
                </a:lnTo>
                <a:lnTo>
                  <a:pt x="59700" y="25307"/>
                </a:lnTo>
                <a:lnTo>
                  <a:pt x="59700" y="109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5" y="-197"/>
            <a:ext cx="4572052" cy="5143475"/>
          </a:xfrm>
          <a:custGeom>
            <a:avLst/>
            <a:gdLst/>
            <a:ahLst/>
            <a:cxnLst/>
            <a:rect l="l" t="t" r="r" b="b"/>
            <a:pathLst>
              <a:path w="59701" h="33526" extrusionOk="0">
                <a:moveTo>
                  <a:pt x="0" y="1"/>
                </a:moveTo>
                <a:lnTo>
                  <a:pt x="0" y="33526"/>
                </a:lnTo>
                <a:lnTo>
                  <a:pt x="59700" y="33526"/>
                </a:lnTo>
                <a:lnTo>
                  <a:pt x="59700" y="33444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0100" y="1652150"/>
            <a:ext cx="31437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0100" y="2673951"/>
            <a:ext cx="31437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0100" y="1152475"/>
            <a:ext cx="772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>
            <a:off x="8398800" y="225"/>
            <a:ext cx="745200" cy="74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7653625" y="225"/>
            <a:ext cx="745200" cy="74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4086600"/>
            <a:ext cx="1056900" cy="1056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 rot="10800000" flipH="1">
            <a:off x="0" y="0"/>
            <a:ext cx="1129200" cy="112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 flipH="1">
            <a:off x="6279600" y="445025"/>
            <a:ext cx="2864400" cy="469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0" y="3872400"/>
            <a:ext cx="1275000" cy="1271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 rot="10800000">
            <a:off x="84507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 rot="10800000">
            <a:off x="77574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10100" y="1233175"/>
            <a:ext cx="3156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710100" y="2803075"/>
            <a:ext cx="315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5126700" y="724075"/>
            <a:ext cx="3462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25" y="3323"/>
            <a:ext cx="1626673" cy="1833568"/>
          </a:xfrm>
          <a:custGeom>
            <a:avLst/>
            <a:gdLst/>
            <a:ahLst/>
            <a:cxnLst/>
            <a:rect l="l" t="t" r="r" b="b"/>
            <a:pathLst>
              <a:path w="29783" h="33608" extrusionOk="0">
                <a:moveTo>
                  <a:pt x="28" y="1"/>
                </a:moveTo>
                <a:lnTo>
                  <a:pt x="1" y="33607"/>
                </a:lnTo>
                <a:lnTo>
                  <a:pt x="297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0100" y="1654950"/>
            <a:ext cx="31437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5641200" y="9096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 hasCustomPrompt="1"/>
          </p:nvPr>
        </p:nvSpPr>
        <p:spPr>
          <a:xfrm>
            <a:off x="4309050" y="72852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4309050" y="1744291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 hasCustomPrompt="1"/>
          </p:nvPr>
        </p:nvSpPr>
        <p:spPr>
          <a:xfrm>
            <a:off x="4309050" y="276003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5" hasCustomPrompt="1"/>
          </p:nvPr>
        </p:nvSpPr>
        <p:spPr>
          <a:xfrm>
            <a:off x="4309050" y="377658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6"/>
          </p:nvPr>
        </p:nvSpPr>
        <p:spPr>
          <a:xfrm>
            <a:off x="5641200" y="5394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7"/>
          </p:nvPr>
        </p:nvSpPr>
        <p:spPr>
          <a:xfrm>
            <a:off x="5641200" y="192625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8"/>
          </p:nvPr>
        </p:nvSpPr>
        <p:spPr>
          <a:xfrm>
            <a:off x="5641200" y="155605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9"/>
          </p:nvPr>
        </p:nvSpPr>
        <p:spPr>
          <a:xfrm>
            <a:off x="5641200" y="2941125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3"/>
          </p:nvPr>
        </p:nvSpPr>
        <p:spPr>
          <a:xfrm>
            <a:off x="5641200" y="2570925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4"/>
          </p:nvPr>
        </p:nvSpPr>
        <p:spPr>
          <a:xfrm>
            <a:off x="5641200" y="39560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5"/>
          </p:nvPr>
        </p:nvSpPr>
        <p:spPr>
          <a:xfrm>
            <a:off x="5641200" y="35858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100" y="11524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60" r:id="rId7"/>
    <p:sldLayoutId id="2147483661" r:id="rId8"/>
    <p:sldLayoutId id="2147483662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047878" y="2204503"/>
            <a:ext cx="2782368" cy="2777943"/>
          </a:xfrm>
          <a:custGeom>
            <a:avLst/>
            <a:gdLst/>
            <a:ahLst/>
            <a:cxnLst/>
            <a:rect l="l" t="t" r="r" b="b"/>
            <a:pathLst>
              <a:path w="8174" h="8161" extrusionOk="0">
                <a:moveTo>
                  <a:pt x="4073" y="321"/>
                </a:moveTo>
                <a:cubicBezTo>
                  <a:pt x="6137" y="321"/>
                  <a:pt x="7825" y="1995"/>
                  <a:pt x="7811" y="4059"/>
                </a:cubicBezTo>
                <a:cubicBezTo>
                  <a:pt x="7811" y="6110"/>
                  <a:pt x="6137" y="7784"/>
                  <a:pt x="4073" y="7784"/>
                </a:cubicBezTo>
                <a:cubicBezTo>
                  <a:pt x="2023" y="7784"/>
                  <a:pt x="349" y="6110"/>
                  <a:pt x="349" y="4059"/>
                </a:cubicBezTo>
                <a:cubicBezTo>
                  <a:pt x="349" y="1995"/>
                  <a:pt x="2023" y="321"/>
                  <a:pt x="4073" y="321"/>
                </a:cubicBezTo>
                <a:close/>
                <a:moveTo>
                  <a:pt x="4073" y="0"/>
                </a:moveTo>
                <a:cubicBezTo>
                  <a:pt x="1827" y="0"/>
                  <a:pt x="0" y="1828"/>
                  <a:pt x="0" y="4073"/>
                </a:cubicBezTo>
                <a:cubicBezTo>
                  <a:pt x="0" y="6319"/>
                  <a:pt x="1827" y="8160"/>
                  <a:pt x="4073" y="8160"/>
                </a:cubicBezTo>
                <a:cubicBezTo>
                  <a:pt x="6333" y="8160"/>
                  <a:pt x="8174" y="6305"/>
                  <a:pt x="8160" y="4073"/>
                </a:cubicBezTo>
                <a:cubicBezTo>
                  <a:pt x="8160" y="1828"/>
                  <a:pt x="6333" y="0"/>
                  <a:pt x="4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457663" y="427898"/>
            <a:ext cx="932571" cy="932578"/>
          </a:xfrm>
          <a:custGeom>
            <a:avLst/>
            <a:gdLst/>
            <a:ahLst/>
            <a:cxnLst/>
            <a:rect l="l" t="t" r="r" b="b"/>
            <a:pathLst>
              <a:path w="3042" h="3042" extrusionOk="0">
                <a:moveTo>
                  <a:pt x="1521" y="349"/>
                </a:moveTo>
                <a:cubicBezTo>
                  <a:pt x="2162" y="349"/>
                  <a:pt x="2692" y="865"/>
                  <a:pt x="2692" y="1521"/>
                </a:cubicBezTo>
                <a:cubicBezTo>
                  <a:pt x="2692" y="2163"/>
                  <a:pt x="2162" y="2679"/>
                  <a:pt x="1521" y="2679"/>
                </a:cubicBezTo>
                <a:cubicBezTo>
                  <a:pt x="879" y="2679"/>
                  <a:pt x="349" y="2163"/>
                  <a:pt x="349" y="1521"/>
                </a:cubicBezTo>
                <a:cubicBezTo>
                  <a:pt x="349" y="865"/>
                  <a:pt x="879" y="349"/>
                  <a:pt x="1521" y="349"/>
                </a:cubicBezTo>
                <a:close/>
                <a:moveTo>
                  <a:pt x="1521" y="1"/>
                </a:moveTo>
                <a:cubicBezTo>
                  <a:pt x="684" y="1"/>
                  <a:pt x="0" y="684"/>
                  <a:pt x="0" y="1521"/>
                </a:cubicBezTo>
                <a:cubicBezTo>
                  <a:pt x="0" y="2358"/>
                  <a:pt x="684" y="3041"/>
                  <a:pt x="1521" y="3041"/>
                </a:cubicBezTo>
                <a:cubicBezTo>
                  <a:pt x="2358" y="3041"/>
                  <a:pt x="3041" y="2358"/>
                  <a:pt x="3041" y="1521"/>
                </a:cubicBezTo>
                <a:cubicBezTo>
                  <a:pt x="3041" y="684"/>
                  <a:pt x="2358" y="1"/>
                  <a:pt x="15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5494400" y="975450"/>
            <a:ext cx="3224100" cy="24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Prognostic Pessimism for Depression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199327" y="970825"/>
            <a:ext cx="960216" cy="960138"/>
          </a:xfrm>
          <a:custGeom>
            <a:avLst/>
            <a:gdLst/>
            <a:ahLst/>
            <a:cxnLst/>
            <a:rect l="l" t="t" r="r" b="b"/>
            <a:pathLst>
              <a:path w="12346" h="12345" extrusionOk="0">
                <a:moveTo>
                  <a:pt x="6180" y="0"/>
                </a:moveTo>
                <a:cubicBezTo>
                  <a:pt x="2777" y="0"/>
                  <a:pt x="1" y="2762"/>
                  <a:pt x="1" y="6166"/>
                </a:cubicBezTo>
                <a:cubicBezTo>
                  <a:pt x="1" y="9583"/>
                  <a:pt x="2777" y="12345"/>
                  <a:pt x="6180" y="12345"/>
                </a:cubicBezTo>
                <a:cubicBezTo>
                  <a:pt x="9584" y="12345"/>
                  <a:pt x="12346" y="9583"/>
                  <a:pt x="12346" y="6166"/>
                </a:cubicBezTo>
                <a:cubicBezTo>
                  <a:pt x="12346" y="2762"/>
                  <a:pt x="9584" y="0"/>
                  <a:pt x="61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5"/>
          <p:cNvGrpSpPr/>
          <p:nvPr/>
        </p:nvGrpSpPr>
        <p:grpSpPr>
          <a:xfrm>
            <a:off x="735225" y="970813"/>
            <a:ext cx="3224202" cy="4168572"/>
            <a:chOff x="735225" y="970813"/>
            <a:chExt cx="3224202" cy="4168572"/>
          </a:xfrm>
        </p:grpSpPr>
        <p:sp>
          <p:nvSpPr>
            <p:cNvPr id="174" name="Google Shape;174;p25"/>
            <p:cNvSpPr/>
            <p:nvPr/>
          </p:nvSpPr>
          <p:spPr>
            <a:xfrm>
              <a:off x="735225" y="970813"/>
              <a:ext cx="3224202" cy="4168572"/>
            </a:xfrm>
            <a:custGeom>
              <a:avLst/>
              <a:gdLst/>
              <a:ahLst/>
              <a:cxnLst/>
              <a:rect l="l" t="t" r="r" b="b"/>
              <a:pathLst>
                <a:path w="39819" h="51482" extrusionOk="0">
                  <a:moveTo>
                    <a:pt x="22075" y="0"/>
                  </a:moveTo>
                  <a:cubicBezTo>
                    <a:pt x="22059" y="0"/>
                    <a:pt x="22042" y="0"/>
                    <a:pt x="22025" y="0"/>
                  </a:cubicBezTo>
                  <a:cubicBezTo>
                    <a:pt x="12288" y="54"/>
                    <a:pt x="4395" y="7975"/>
                    <a:pt x="4395" y="17712"/>
                  </a:cubicBezTo>
                  <a:lnTo>
                    <a:pt x="4395" y="18417"/>
                  </a:lnTo>
                  <a:cubicBezTo>
                    <a:pt x="4422" y="19177"/>
                    <a:pt x="4286" y="19882"/>
                    <a:pt x="4069" y="20560"/>
                  </a:cubicBezTo>
                  <a:lnTo>
                    <a:pt x="191" y="30623"/>
                  </a:lnTo>
                  <a:cubicBezTo>
                    <a:pt x="1" y="31138"/>
                    <a:pt x="353" y="31681"/>
                    <a:pt x="896" y="31708"/>
                  </a:cubicBezTo>
                  <a:lnTo>
                    <a:pt x="3391" y="31816"/>
                  </a:lnTo>
                  <a:cubicBezTo>
                    <a:pt x="3934" y="31844"/>
                    <a:pt x="4395" y="32250"/>
                    <a:pt x="4449" y="32820"/>
                  </a:cubicBezTo>
                  <a:lnTo>
                    <a:pt x="5127" y="40659"/>
                  </a:lnTo>
                  <a:cubicBezTo>
                    <a:pt x="5181" y="41472"/>
                    <a:pt x="5859" y="42069"/>
                    <a:pt x="6673" y="42069"/>
                  </a:cubicBezTo>
                  <a:lnTo>
                    <a:pt x="12613" y="42069"/>
                  </a:lnTo>
                  <a:cubicBezTo>
                    <a:pt x="13400" y="42069"/>
                    <a:pt x="14024" y="42720"/>
                    <a:pt x="14024" y="43507"/>
                  </a:cubicBezTo>
                  <a:lnTo>
                    <a:pt x="13942" y="51481"/>
                  </a:lnTo>
                  <a:lnTo>
                    <a:pt x="35967" y="51481"/>
                  </a:lnTo>
                  <a:lnTo>
                    <a:pt x="33824" y="37268"/>
                  </a:lnTo>
                  <a:cubicBezTo>
                    <a:pt x="33634" y="36156"/>
                    <a:pt x="33770" y="34990"/>
                    <a:pt x="34204" y="33932"/>
                  </a:cubicBezTo>
                  <a:lnTo>
                    <a:pt x="37594" y="26120"/>
                  </a:lnTo>
                  <a:cubicBezTo>
                    <a:pt x="38137" y="25225"/>
                    <a:pt x="39059" y="22784"/>
                    <a:pt x="39059" y="22784"/>
                  </a:cubicBezTo>
                  <a:cubicBezTo>
                    <a:pt x="39547" y="21103"/>
                    <a:pt x="39818" y="19312"/>
                    <a:pt x="39791" y="17468"/>
                  </a:cubicBezTo>
                  <a:cubicBezTo>
                    <a:pt x="39656" y="7829"/>
                    <a:pt x="31709" y="0"/>
                    <a:pt x="22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306236" y="1172757"/>
              <a:ext cx="2462099" cy="2221047"/>
            </a:xfrm>
            <a:custGeom>
              <a:avLst/>
              <a:gdLst/>
              <a:ahLst/>
              <a:cxnLst/>
              <a:rect l="l" t="t" r="r" b="b"/>
              <a:pathLst>
                <a:path w="30407" h="27430" extrusionOk="0">
                  <a:moveTo>
                    <a:pt x="15152" y="1"/>
                  </a:moveTo>
                  <a:cubicBezTo>
                    <a:pt x="15101" y="1"/>
                    <a:pt x="15051" y="1"/>
                    <a:pt x="15000" y="2"/>
                  </a:cubicBezTo>
                  <a:cubicBezTo>
                    <a:pt x="8708" y="56"/>
                    <a:pt x="3283" y="3989"/>
                    <a:pt x="1113" y="9576"/>
                  </a:cubicBezTo>
                  <a:cubicBezTo>
                    <a:pt x="1" y="12397"/>
                    <a:pt x="1384" y="15625"/>
                    <a:pt x="4205" y="16818"/>
                  </a:cubicBezTo>
                  <a:lnTo>
                    <a:pt x="9847" y="19151"/>
                  </a:lnTo>
                  <a:cubicBezTo>
                    <a:pt x="12071" y="20073"/>
                    <a:pt x="13888" y="21701"/>
                    <a:pt x="15082" y="23762"/>
                  </a:cubicBezTo>
                  <a:cubicBezTo>
                    <a:pt x="15109" y="23789"/>
                    <a:pt x="15109" y="23816"/>
                    <a:pt x="15136" y="23871"/>
                  </a:cubicBezTo>
                  <a:cubicBezTo>
                    <a:pt x="16471" y="26210"/>
                    <a:pt x="18858" y="27430"/>
                    <a:pt x="21267" y="27430"/>
                  </a:cubicBezTo>
                  <a:cubicBezTo>
                    <a:pt x="23216" y="27430"/>
                    <a:pt x="25178" y="26632"/>
                    <a:pt x="26609" y="24983"/>
                  </a:cubicBezTo>
                  <a:cubicBezTo>
                    <a:pt x="29023" y="22189"/>
                    <a:pt x="30407" y="18527"/>
                    <a:pt x="30271" y="14540"/>
                  </a:cubicBezTo>
                  <a:cubicBezTo>
                    <a:pt x="29975" y="6453"/>
                    <a:pt x="23222" y="1"/>
                    <a:pt x="15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6" name="Google Shape;176;p25"/>
            <p:cNvGrpSpPr/>
            <p:nvPr/>
          </p:nvGrpSpPr>
          <p:grpSpPr>
            <a:xfrm>
              <a:off x="1669375" y="1365002"/>
              <a:ext cx="1968902" cy="1644385"/>
              <a:chOff x="1669375" y="1365002"/>
              <a:chExt cx="1968902" cy="1644385"/>
            </a:xfrm>
          </p:grpSpPr>
          <p:sp>
            <p:nvSpPr>
              <p:cNvPr id="177" name="Google Shape;177;p25"/>
              <p:cNvSpPr/>
              <p:nvPr/>
            </p:nvSpPr>
            <p:spPr>
              <a:xfrm>
                <a:off x="2923327" y="2797048"/>
                <a:ext cx="207297" cy="212340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" name="Google Shape;178;p25"/>
              <p:cNvGrpSpPr/>
              <p:nvPr/>
            </p:nvGrpSpPr>
            <p:grpSpPr>
              <a:xfrm>
                <a:off x="3077082" y="2387370"/>
                <a:ext cx="332674" cy="340767"/>
                <a:chOff x="6518672" y="2803010"/>
                <a:chExt cx="869281" cy="890429"/>
              </a:xfrm>
            </p:grpSpPr>
            <p:sp>
              <p:nvSpPr>
                <p:cNvPr id="179" name="Google Shape;179;p25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5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1" name="Google Shape;181;p25"/>
              <p:cNvSpPr/>
              <p:nvPr/>
            </p:nvSpPr>
            <p:spPr>
              <a:xfrm>
                <a:off x="3167648" y="1863614"/>
                <a:ext cx="470629" cy="482078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2829050" y="2094425"/>
                <a:ext cx="310019" cy="312003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2839148" y="2519524"/>
                <a:ext cx="207298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2648049" y="2687502"/>
                <a:ext cx="238741" cy="2402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5" name="Google Shape;185;p25"/>
              <p:cNvGrpSpPr/>
              <p:nvPr/>
            </p:nvGrpSpPr>
            <p:grpSpPr>
              <a:xfrm>
                <a:off x="2603144" y="2311964"/>
                <a:ext cx="264609" cy="270958"/>
                <a:chOff x="6518672" y="2803010"/>
                <a:chExt cx="869281" cy="890429"/>
              </a:xfrm>
            </p:grpSpPr>
            <p:sp>
              <p:nvSpPr>
                <p:cNvPr id="186" name="Google Shape;186;p25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5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25"/>
              <p:cNvGrpSpPr/>
              <p:nvPr/>
            </p:nvGrpSpPr>
            <p:grpSpPr>
              <a:xfrm>
                <a:off x="2863168" y="1747052"/>
                <a:ext cx="299033" cy="306130"/>
                <a:chOff x="6518672" y="2803010"/>
                <a:chExt cx="869281" cy="890429"/>
              </a:xfrm>
            </p:grpSpPr>
            <p:sp>
              <p:nvSpPr>
                <p:cNvPr id="189" name="Google Shape;189;p25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5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25"/>
              <p:cNvSpPr/>
              <p:nvPr/>
            </p:nvSpPr>
            <p:spPr>
              <a:xfrm>
                <a:off x="3180576" y="1704480"/>
                <a:ext cx="158142" cy="159154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2979830" y="1471411"/>
                <a:ext cx="232862" cy="234391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2602699" y="1365002"/>
                <a:ext cx="332658" cy="340791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194;p25"/>
              <p:cNvGrpSpPr/>
              <p:nvPr/>
            </p:nvGrpSpPr>
            <p:grpSpPr>
              <a:xfrm>
                <a:off x="2250610" y="1710231"/>
                <a:ext cx="583201" cy="597389"/>
                <a:chOff x="6518672" y="2803010"/>
                <a:chExt cx="869281" cy="890429"/>
              </a:xfrm>
            </p:grpSpPr>
            <p:sp>
              <p:nvSpPr>
                <p:cNvPr id="195" name="Google Shape;195;p25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5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" name="Google Shape;197;p25"/>
              <p:cNvSpPr/>
              <p:nvPr/>
            </p:nvSpPr>
            <p:spPr>
              <a:xfrm>
                <a:off x="2266002" y="1388335"/>
                <a:ext cx="292228" cy="294137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1932474" y="1535140"/>
                <a:ext cx="332658" cy="340791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1689050" y="1759093"/>
                <a:ext cx="232862" cy="2344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1669375" y="2032299"/>
                <a:ext cx="292238" cy="299304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2002825" y="2175175"/>
                <a:ext cx="332658" cy="340708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1957951" y="1876450"/>
                <a:ext cx="264614" cy="266269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2341749" y="2387377"/>
                <a:ext cx="238741" cy="2402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25"/>
          <p:cNvGrpSpPr/>
          <p:nvPr/>
        </p:nvGrpSpPr>
        <p:grpSpPr>
          <a:xfrm>
            <a:off x="3167837" y="3665768"/>
            <a:ext cx="542452" cy="548118"/>
            <a:chOff x="5897679" y="3851804"/>
            <a:chExt cx="638856" cy="645528"/>
          </a:xfrm>
        </p:grpSpPr>
        <p:sp>
          <p:nvSpPr>
            <p:cNvPr id="205" name="Google Shape;205;p25"/>
            <p:cNvSpPr/>
            <p:nvPr/>
          </p:nvSpPr>
          <p:spPr>
            <a:xfrm>
              <a:off x="5897679" y="4364947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897679" y="3851804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897679" y="4108376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4938D467-D116-4F87-9E56-070B178C2C66}"/>
              </a:ext>
            </a:extLst>
          </p:cNvPr>
          <p:cNvSpPr/>
          <p:nvPr/>
        </p:nvSpPr>
        <p:spPr>
          <a:xfrm>
            <a:off x="4432489" y="1230247"/>
            <a:ext cx="545570" cy="458383"/>
          </a:xfrm>
          <a:prstGeom prst="rightArrow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81BF-9495-4CEC-98E8-70C3F21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Permanence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F7F19-D809-453E-A173-70064C52E7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6559" y="1704882"/>
            <a:ext cx="7050881" cy="25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81BF-9495-4CEC-98E8-70C3F21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Cause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0A1B4-C696-4E19-B641-93AA13E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534" y="1302282"/>
            <a:ext cx="4856931" cy="35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3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81BF-9495-4CEC-98E8-70C3F21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9036A-8942-4C3C-B2E0-B20FEE73B8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5172" y="1583251"/>
            <a:ext cx="6393656" cy="29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710100" y="1497825"/>
            <a:ext cx="31437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RESULTS</a:t>
            </a:r>
            <a:endParaRPr sz="2800" dirty="0"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710100" y="2592075"/>
            <a:ext cx="26946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What T2T participants believe about depression</a:t>
            </a:r>
          </a:p>
        </p:txBody>
      </p:sp>
      <p:grpSp>
        <p:nvGrpSpPr>
          <p:cNvPr id="278" name="Google Shape;278;p30"/>
          <p:cNvGrpSpPr/>
          <p:nvPr/>
        </p:nvGrpSpPr>
        <p:grpSpPr>
          <a:xfrm>
            <a:off x="4943938" y="399900"/>
            <a:ext cx="3755599" cy="4315483"/>
            <a:chOff x="4943938" y="399900"/>
            <a:chExt cx="3755599" cy="4315483"/>
          </a:xfrm>
        </p:grpSpPr>
        <p:sp>
          <p:nvSpPr>
            <p:cNvPr id="279" name="Google Shape;279;p30"/>
            <p:cNvSpPr/>
            <p:nvPr/>
          </p:nvSpPr>
          <p:spPr>
            <a:xfrm>
              <a:off x="6858139" y="2221332"/>
              <a:ext cx="1703932" cy="1701222"/>
            </a:xfrm>
            <a:custGeom>
              <a:avLst/>
              <a:gdLst/>
              <a:ahLst/>
              <a:cxnLst/>
              <a:rect l="l" t="t" r="r" b="b"/>
              <a:pathLst>
                <a:path w="8174" h="8161" extrusionOk="0">
                  <a:moveTo>
                    <a:pt x="4073" y="321"/>
                  </a:moveTo>
                  <a:cubicBezTo>
                    <a:pt x="6137" y="321"/>
                    <a:pt x="7825" y="1995"/>
                    <a:pt x="7811" y="4059"/>
                  </a:cubicBezTo>
                  <a:cubicBezTo>
                    <a:pt x="7811" y="6110"/>
                    <a:pt x="6137" y="7784"/>
                    <a:pt x="4073" y="7784"/>
                  </a:cubicBezTo>
                  <a:cubicBezTo>
                    <a:pt x="2023" y="7784"/>
                    <a:pt x="349" y="6110"/>
                    <a:pt x="349" y="4059"/>
                  </a:cubicBezTo>
                  <a:cubicBezTo>
                    <a:pt x="349" y="1995"/>
                    <a:pt x="2023" y="321"/>
                    <a:pt x="4073" y="321"/>
                  </a:cubicBezTo>
                  <a:close/>
                  <a:moveTo>
                    <a:pt x="4073" y="0"/>
                  </a:moveTo>
                  <a:cubicBezTo>
                    <a:pt x="1827" y="0"/>
                    <a:pt x="0" y="1828"/>
                    <a:pt x="0" y="4073"/>
                  </a:cubicBezTo>
                  <a:cubicBezTo>
                    <a:pt x="0" y="6319"/>
                    <a:pt x="1827" y="8160"/>
                    <a:pt x="4073" y="8160"/>
                  </a:cubicBezTo>
                  <a:cubicBezTo>
                    <a:pt x="6333" y="8160"/>
                    <a:pt x="8174" y="6305"/>
                    <a:pt x="8160" y="4073"/>
                  </a:cubicBezTo>
                  <a:cubicBezTo>
                    <a:pt x="8160" y="1828"/>
                    <a:pt x="6333" y="0"/>
                    <a:pt x="4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30"/>
            <p:cNvGrpSpPr/>
            <p:nvPr/>
          </p:nvGrpSpPr>
          <p:grpSpPr>
            <a:xfrm>
              <a:off x="5568717" y="1285046"/>
              <a:ext cx="2573616" cy="2573408"/>
              <a:chOff x="5568717" y="1285046"/>
              <a:chExt cx="2573616" cy="2573408"/>
            </a:xfrm>
          </p:grpSpPr>
          <p:sp>
            <p:nvSpPr>
              <p:cNvPr id="281" name="Google Shape;281;p30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" name="Google Shape;282;p30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283" name="Google Shape;283;p30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0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5" name="Google Shape;285;p30"/>
            <p:cNvSpPr/>
            <p:nvPr/>
          </p:nvSpPr>
          <p:spPr>
            <a:xfrm>
              <a:off x="5233405" y="3524823"/>
              <a:ext cx="819624" cy="811497"/>
            </a:xfrm>
            <a:custGeom>
              <a:avLst/>
              <a:gdLst/>
              <a:ahLst/>
              <a:cxnLst/>
              <a:rect l="l" t="t" r="r" b="b"/>
              <a:pathLst>
                <a:path w="2819" h="2791" extrusionOk="0">
                  <a:moveTo>
                    <a:pt x="1409" y="1"/>
                  </a:moveTo>
                  <a:cubicBezTo>
                    <a:pt x="1284" y="1"/>
                    <a:pt x="1186" y="28"/>
                    <a:pt x="1075" y="42"/>
                  </a:cubicBezTo>
                  <a:lnTo>
                    <a:pt x="1158" y="377"/>
                  </a:lnTo>
                  <a:cubicBezTo>
                    <a:pt x="1193" y="363"/>
                    <a:pt x="1235" y="356"/>
                    <a:pt x="1279" y="356"/>
                  </a:cubicBezTo>
                  <a:cubicBezTo>
                    <a:pt x="1322" y="356"/>
                    <a:pt x="1367" y="363"/>
                    <a:pt x="1409" y="377"/>
                  </a:cubicBezTo>
                  <a:cubicBezTo>
                    <a:pt x="1479" y="377"/>
                    <a:pt x="1563" y="377"/>
                    <a:pt x="1633" y="391"/>
                  </a:cubicBezTo>
                  <a:lnTo>
                    <a:pt x="1702" y="42"/>
                  </a:lnTo>
                  <a:cubicBezTo>
                    <a:pt x="1619" y="28"/>
                    <a:pt x="1507" y="1"/>
                    <a:pt x="1409" y="1"/>
                  </a:cubicBezTo>
                  <a:close/>
                  <a:moveTo>
                    <a:pt x="2274" y="294"/>
                  </a:moveTo>
                  <a:lnTo>
                    <a:pt x="2065" y="586"/>
                  </a:lnTo>
                  <a:cubicBezTo>
                    <a:pt x="2190" y="670"/>
                    <a:pt x="2302" y="810"/>
                    <a:pt x="2372" y="949"/>
                  </a:cubicBezTo>
                  <a:lnTo>
                    <a:pt x="2679" y="782"/>
                  </a:lnTo>
                  <a:cubicBezTo>
                    <a:pt x="2581" y="600"/>
                    <a:pt x="2455" y="419"/>
                    <a:pt x="2274" y="294"/>
                  </a:cubicBezTo>
                  <a:close/>
                  <a:moveTo>
                    <a:pt x="503" y="321"/>
                  </a:moveTo>
                  <a:cubicBezTo>
                    <a:pt x="349" y="433"/>
                    <a:pt x="210" y="614"/>
                    <a:pt x="112" y="810"/>
                  </a:cubicBezTo>
                  <a:lnTo>
                    <a:pt x="433" y="963"/>
                  </a:lnTo>
                  <a:cubicBezTo>
                    <a:pt x="503" y="810"/>
                    <a:pt x="600" y="684"/>
                    <a:pt x="726" y="600"/>
                  </a:cubicBezTo>
                  <a:lnTo>
                    <a:pt x="503" y="321"/>
                  </a:lnTo>
                  <a:close/>
                  <a:moveTo>
                    <a:pt x="2818" y="1382"/>
                  </a:moveTo>
                  <a:lnTo>
                    <a:pt x="2469" y="1395"/>
                  </a:lnTo>
                  <a:cubicBezTo>
                    <a:pt x="2469" y="1577"/>
                    <a:pt x="2442" y="1730"/>
                    <a:pt x="2372" y="1870"/>
                  </a:cubicBezTo>
                  <a:lnTo>
                    <a:pt x="2679" y="2023"/>
                  </a:lnTo>
                  <a:cubicBezTo>
                    <a:pt x="2790" y="1842"/>
                    <a:pt x="2818" y="1633"/>
                    <a:pt x="2818" y="1395"/>
                  </a:cubicBezTo>
                  <a:lnTo>
                    <a:pt x="2818" y="1382"/>
                  </a:lnTo>
                  <a:close/>
                  <a:moveTo>
                    <a:pt x="1" y="1437"/>
                  </a:moveTo>
                  <a:cubicBezTo>
                    <a:pt x="1" y="1647"/>
                    <a:pt x="42" y="1856"/>
                    <a:pt x="140" y="2051"/>
                  </a:cubicBezTo>
                  <a:lnTo>
                    <a:pt x="447" y="1912"/>
                  </a:lnTo>
                  <a:cubicBezTo>
                    <a:pt x="377" y="1744"/>
                    <a:pt x="349" y="1591"/>
                    <a:pt x="349" y="1437"/>
                  </a:cubicBezTo>
                  <a:close/>
                  <a:moveTo>
                    <a:pt x="726" y="2232"/>
                  </a:moveTo>
                  <a:lnTo>
                    <a:pt x="517" y="2511"/>
                  </a:lnTo>
                  <a:cubicBezTo>
                    <a:pt x="698" y="2651"/>
                    <a:pt x="879" y="2748"/>
                    <a:pt x="1089" y="2790"/>
                  </a:cubicBezTo>
                  <a:lnTo>
                    <a:pt x="1158" y="2442"/>
                  </a:lnTo>
                  <a:cubicBezTo>
                    <a:pt x="1005" y="2414"/>
                    <a:pt x="851" y="2344"/>
                    <a:pt x="726" y="2232"/>
                  </a:cubicBezTo>
                  <a:close/>
                  <a:moveTo>
                    <a:pt x="2093" y="2260"/>
                  </a:moveTo>
                  <a:cubicBezTo>
                    <a:pt x="1953" y="2358"/>
                    <a:pt x="1814" y="2428"/>
                    <a:pt x="1646" y="2470"/>
                  </a:cubicBezTo>
                  <a:lnTo>
                    <a:pt x="1716" y="2790"/>
                  </a:lnTo>
                  <a:cubicBezTo>
                    <a:pt x="1925" y="2748"/>
                    <a:pt x="2121" y="2651"/>
                    <a:pt x="2316" y="2539"/>
                  </a:cubicBezTo>
                  <a:lnTo>
                    <a:pt x="2093" y="2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818383" y="1046475"/>
              <a:ext cx="407326" cy="40732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350"/>
                  </a:moveTo>
                  <a:cubicBezTo>
                    <a:pt x="1325" y="350"/>
                    <a:pt x="1604" y="629"/>
                    <a:pt x="1604" y="977"/>
                  </a:cubicBezTo>
                  <a:cubicBezTo>
                    <a:pt x="1604" y="1326"/>
                    <a:pt x="1325" y="1605"/>
                    <a:pt x="977" y="1605"/>
                  </a:cubicBezTo>
                  <a:cubicBezTo>
                    <a:pt x="628" y="1605"/>
                    <a:pt x="349" y="1326"/>
                    <a:pt x="349" y="977"/>
                  </a:cubicBezTo>
                  <a:cubicBezTo>
                    <a:pt x="349" y="629"/>
                    <a:pt x="628" y="350"/>
                    <a:pt x="977" y="350"/>
                  </a:cubicBezTo>
                  <a:close/>
                  <a:moveTo>
                    <a:pt x="977" y="1"/>
                  </a:moveTo>
                  <a:cubicBezTo>
                    <a:pt x="433" y="1"/>
                    <a:pt x="0" y="433"/>
                    <a:pt x="0" y="977"/>
                  </a:cubicBezTo>
                  <a:cubicBezTo>
                    <a:pt x="0" y="1521"/>
                    <a:pt x="433" y="1954"/>
                    <a:pt x="977" y="1954"/>
                  </a:cubicBezTo>
                  <a:cubicBezTo>
                    <a:pt x="1521" y="1954"/>
                    <a:pt x="1953" y="1521"/>
                    <a:pt x="1953" y="977"/>
                  </a:cubicBezTo>
                  <a:cubicBezTo>
                    <a:pt x="1953" y="433"/>
                    <a:pt x="1521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943938" y="699123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30"/>
            <p:cNvGrpSpPr/>
            <p:nvPr/>
          </p:nvGrpSpPr>
          <p:grpSpPr>
            <a:xfrm>
              <a:off x="8060679" y="4155579"/>
              <a:ext cx="638858" cy="559804"/>
              <a:chOff x="7497685" y="3259241"/>
              <a:chExt cx="352085" cy="308517"/>
            </a:xfrm>
          </p:grpSpPr>
          <p:sp>
            <p:nvSpPr>
              <p:cNvPr id="289" name="Google Shape;289;p30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30"/>
            <p:cNvGrpSpPr/>
            <p:nvPr/>
          </p:nvGrpSpPr>
          <p:grpSpPr>
            <a:xfrm>
              <a:off x="8306307" y="1421458"/>
              <a:ext cx="270578" cy="267659"/>
              <a:chOff x="7759507" y="1703733"/>
              <a:chExt cx="270578" cy="267659"/>
            </a:xfrm>
          </p:grpSpPr>
          <p:sp>
            <p:nvSpPr>
              <p:cNvPr id="293" name="Google Shape;293;p30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30"/>
            <p:cNvSpPr/>
            <p:nvPr/>
          </p:nvSpPr>
          <p:spPr>
            <a:xfrm>
              <a:off x="5538370" y="399900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32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B549-B388-4F47-AE45-254C7435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B3034-2427-45A3-8A81-BDF7DBA30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en-US" dirty="0"/>
              <a:t>What symptoms do high-symptom adolescents and their parents believe are a part of depression?</a:t>
            </a:r>
          </a:p>
        </p:txBody>
      </p:sp>
    </p:spTree>
    <p:extLst>
      <p:ext uri="{BB962C8B-B14F-4D97-AF65-F5344CB8AC3E}">
        <p14:creationId xmlns:p14="http://schemas.microsoft.com/office/powerpoint/2010/main" val="142965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6828-DB14-48B8-BBCC-82276573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Symptoms are a Part of Depression?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EE572A-507D-4AA3-A090-BEEC57EA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36153" y="1204238"/>
            <a:ext cx="7071694" cy="29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85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89A1-E465-420E-8A5C-D227398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Class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FEEA3A-39F7-4584-A921-4D6CCDE5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0" y="1129610"/>
            <a:ext cx="5295138" cy="3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Bent Line with Border and Accent Bar 2">
            <a:extLst>
              <a:ext uri="{FF2B5EF4-FFF2-40B4-BE49-F238E27FC236}">
                <a16:creationId xmlns:a16="http://schemas.microsoft.com/office/drawing/2014/main" id="{60486648-67F0-42DD-A30E-EEE62A12E874}"/>
              </a:ext>
            </a:extLst>
          </p:cNvPr>
          <p:cNvSpPr/>
          <p:nvPr/>
        </p:nvSpPr>
        <p:spPr>
          <a:xfrm>
            <a:off x="5852160" y="1017725"/>
            <a:ext cx="2328672" cy="572700"/>
          </a:xfrm>
          <a:prstGeom prst="accentBorderCallout2">
            <a:avLst/>
          </a:prstGeom>
          <a:solidFill>
            <a:srgbClr val="F87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Disproportionately Female</a:t>
            </a:r>
          </a:p>
          <a:p>
            <a:pPr algn="ctr"/>
            <a:r>
              <a:rPr lang="en-US" dirty="0"/>
              <a:t>Oldest</a:t>
            </a:r>
          </a:p>
        </p:txBody>
      </p:sp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C0CF2B78-41CD-4B3B-B3B8-7D4239D2A403}"/>
              </a:ext>
            </a:extLst>
          </p:cNvPr>
          <p:cNvSpPr/>
          <p:nvPr/>
        </p:nvSpPr>
        <p:spPr>
          <a:xfrm>
            <a:off x="5852160" y="3441190"/>
            <a:ext cx="2328672" cy="572700"/>
          </a:xfrm>
          <a:prstGeom prst="accentBorderCallout2">
            <a:avLst>
              <a:gd name="adj1" fmla="val 63456"/>
              <a:gd name="adj2" fmla="val -9904"/>
              <a:gd name="adj3" fmla="val 64338"/>
              <a:gd name="adj4" fmla="val -21162"/>
              <a:gd name="adj5" fmla="val 116757"/>
              <a:gd name="adj6" fmla="val -44049"/>
            </a:avLst>
          </a:prstGeom>
          <a:solidFill>
            <a:srgbClr val="619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CDI Score</a:t>
            </a:r>
          </a:p>
          <a:p>
            <a:pPr algn="ctr"/>
            <a:r>
              <a:rPr lang="en-US" dirty="0"/>
              <a:t>Youngest</a:t>
            </a:r>
          </a:p>
        </p:txBody>
      </p:sp>
    </p:spTree>
    <p:extLst>
      <p:ext uri="{BB962C8B-B14F-4D97-AF65-F5344CB8AC3E}">
        <p14:creationId xmlns:p14="http://schemas.microsoft.com/office/powerpoint/2010/main" val="365636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FDDC-01E6-4B0A-9390-EB5B6F14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Predictors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59A1EC-9BB9-4497-BFF9-218EEB25C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46323"/>
              </p:ext>
            </p:extLst>
          </p:nvPr>
        </p:nvGraphicFramePr>
        <p:xfrm>
          <a:off x="1280158" y="1017725"/>
          <a:ext cx="6013608" cy="347472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144632">
                  <a:extLst>
                    <a:ext uri="{9D8B030D-6E8A-4147-A177-3AD203B41FA5}">
                      <a16:colId xmlns:a16="http://schemas.microsoft.com/office/drawing/2014/main" val="3943835506"/>
                    </a:ext>
                  </a:extLst>
                </a:gridCol>
                <a:gridCol w="489860">
                  <a:extLst>
                    <a:ext uri="{9D8B030D-6E8A-4147-A177-3AD203B41FA5}">
                      <a16:colId xmlns:a16="http://schemas.microsoft.com/office/drawing/2014/main" val="444666840"/>
                    </a:ext>
                  </a:extLst>
                </a:gridCol>
                <a:gridCol w="421812">
                  <a:extLst>
                    <a:ext uri="{9D8B030D-6E8A-4147-A177-3AD203B41FA5}">
                      <a16:colId xmlns:a16="http://schemas.microsoft.com/office/drawing/2014/main" val="622123802"/>
                    </a:ext>
                  </a:extLst>
                </a:gridCol>
                <a:gridCol w="494663">
                  <a:extLst>
                    <a:ext uri="{9D8B030D-6E8A-4147-A177-3AD203B41FA5}">
                      <a16:colId xmlns:a16="http://schemas.microsoft.com/office/drawing/2014/main" val="1958750986"/>
                    </a:ext>
                  </a:extLst>
                </a:gridCol>
                <a:gridCol w="526563">
                  <a:extLst>
                    <a:ext uri="{9D8B030D-6E8A-4147-A177-3AD203B41FA5}">
                      <a16:colId xmlns:a16="http://schemas.microsoft.com/office/drawing/2014/main" val="2264094801"/>
                    </a:ext>
                  </a:extLst>
                </a:gridCol>
                <a:gridCol w="462763">
                  <a:extLst>
                    <a:ext uri="{9D8B030D-6E8A-4147-A177-3AD203B41FA5}">
                      <a16:colId xmlns:a16="http://schemas.microsoft.com/office/drawing/2014/main" val="4147261896"/>
                    </a:ext>
                  </a:extLst>
                </a:gridCol>
                <a:gridCol w="494663">
                  <a:extLst>
                    <a:ext uri="{9D8B030D-6E8A-4147-A177-3AD203B41FA5}">
                      <a16:colId xmlns:a16="http://schemas.microsoft.com/office/drawing/2014/main" val="2929745811"/>
                    </a:ext>
                  </a:extLst>
                </a:gridCol>
                <a:gridCol w="549905">
                  <a:extLst>
                    <a:ext uri="{9D8B030D-6E8A-4147-A177-3AD203B41FA5}">
                      <a16:colId xmlns:a16="http://schemas.microsoft.com/office/drawing/2014/main" val="3497855620"/>
                    </a:ext>
                  </a:extLst>
                </a:gridCol>
                <a:gridCol w="439421">
                  <a:extLst>
                    <a:ext uri="{9D8B030D-6E8A-4147-A177-3AD203B41FA5}">
                      <a16:colId xmlns:a16="http://schemas.microsoft.com/office/drawing/2014/main" val="616453343"/>
                    </a:ext>
                  </a:extLst>
                </a:gridCol>
                <a:gridCol w="494663">
                  <a:extLst>
                    <a:ext uri="{9D8B030D-6E8A-4147-A177-3AD203B41FA5}">
                      <a16:colId xmlns:a16="http://schemas.microsoft.com/office/drawing/2014/main" val="901896519"/>
                    </a:ext>
                  </a:extLst>
                </a:gridCol>
                <a:gridCol w="494663">
                  <a:extLst>
                    <a:ext uri="{9D8B030D-6E8A-4147-A177-3AD203B41FA5}">
                      <a16:colId xmlns:a16="http://schemas.microsoft.com/office/drawing/2014/main" val="3914047331"/>
                    </a:ext>
                  </a:extLst>
                </a:gridCol>
              </a:tblGrid>
              <a:tr h="208875">
                <a:tc gridSpan="2">
                  <a:txBody>
                    <a:bodyPr/>
                    <a:lstStyle/>
                    <a:p>
                      <a:endParaRPr lang="en-US" sz="8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5102" marR="55102" marT="27551" marB="2755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Gender</a:t>
                      </a:r>
                    </a:p>
                  </a:txBody>
                  <a:tcPr marL="13775" marR="13775" marT="27551" marB="2755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Age</a:t>
                      </a:r>
                    </a:p>
                  </a:txBody>
                  <a:tcPr marL="13775" marR="13775" marT="27551" marB="2755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Family Income</a:t>
                      </a:r>
                    </a:p>
                  </a:txBody>
                  <a:tcPr marL="13775" marR="13775" marT="27551" marB="2755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885"/>
                  </a:ext>
                </a:extLst>
              </a:tr>
              <a:tr h="208875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Symptom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Overall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Male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Female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11-13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14-16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Low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59038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Feeling 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4.5**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98170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Little Interest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3.42*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4.16**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113105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Trouble Sleeping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5.69**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4.16**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20591"/>
                  </a:ext>
                </a:extLst>
              </a:tr>
              <a:tr h="395606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Poor Appetite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9.51***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4.98**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91156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Low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5.69**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9.21***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35721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Self-Esteem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33718"/>
                  </a:ext>
                </a:extLst>
              </a:tr>
              <a:tr h="395606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Difficulty Concentrating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6.89**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3.01*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805520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Psychomotor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3.83*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86581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Suicidal Ideation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206423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2.8*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73649"/>
                  </a:ext>
                </a:extLst>
              </a:tr>
              <a:tr h="25175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1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3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C88A-1742-4D51-9288-68ECD341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vs Parents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E51CD6-2704-4013-8AE0-A4104B19E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39938"/>
              </p:ext>
            </p:extLst>
          </p:nvPr>
        </p:nvGraphicFramePr>
        <p:xfrm>
          <a:off x="2743200" y="1246325"/>
          <a:ext cx="3657599" cy="310896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360378">
                  <a:extLst>
                    <a:ext uri="{9D8B030D-6E8A-4147-A177-3AD203B41FA5}">
                      <a16:colId xmlns:a16="http://schemas.microsoft.com/office/drawing/2014/main" val="3943835506"/>
                    </a:ext>
                  </a:extLst>
                </a:gridCol>
                <a:gridCol w="582193">
                  <a:extLst>
                    <a:ext uri="{9D8B030D-6E8A-4147-A177-3AD203B41FA5}">
                      <a16:colId xmlns:a16="http://schemas.microsoft.com/office/drawing/2014/main" val="444666840"/>
                    </a:ext>
                  </a:extLst>
                </a:gridCol>
                <a:gridCol w="501318">
                  <a:extLst>
                    <a:ext uri="{9D8B030D-6E8A-4147-A177-3AD203B41FA5}">
                      <a16:colId xmlns:a16="http://schemas.microsoft.com/office/drawing/2014/main" val="622123802"/>
                    </a:ext>
                  </a:extLst>
                </a:gridCol>
                <a:gridCol w="587899">
                  <a:extLst>
                    <a:ext uri="{9D8B030D-6E8A-4147-A177-3AD203B41FA5}">
                      <a16:colId xmlns:a16="http://schemas.microsoft.com/office/drawing/2014/main" val="1958750986"/>
                    </a:ext>
                  </a:extLst>
                </a:gridCol>
                <a:gridCol w="625811">
                  <a:extLst>
                    <a:ext uri="{9D8B030D-6E8A-4147-A177-3AD203B41FA5}">
                      <a16:colId xmlns:a16="http://schemas.microsoft.com/office/drawing/2014/main" val="226409480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Symptom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Overall</a:t>
                      </a:r>
                    </a:p>
                  </a:txBody>
                  <a:tcPr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Child</a:t>
                      </a:r>
                    </a:p>
                  </a:txBody>
                  <a:tcPr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Parent</a:t>
                      </a:r>
                    </a:p>
                  </a:txBody>
                  <a:tcPr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F</a:t>
                      </a:r>
                    </a:p>
                  </a:txBody>
                  <a:tcPr anchor="ctr">
                    <a:solidFill>
                      <a:srgbClr val="EB8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5903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Feeling 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14.21***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9817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Little Interest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25.6***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7800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Trouble Sleeping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19.55***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1131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Poor Appetite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25.69***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2059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Low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19.41***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9115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Self-Esteem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15.26***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3572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Difficulty Concentrating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11.68***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3371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Psychomotor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14.3***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80552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Suicidal Ideation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18.81***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8658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20642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3.74*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7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28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B549-B388-4F47-AE45-254C7435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B3034-2427-45A3-8A81-BDF7DBA30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en-US" dirty="0"/>
              <a:t>What beliefs do high-symptom adolescents and their parents hold about the causes and permanency of depression?</a:t>
            </a:r>
          </a:p>
        </p:txBody>
      </p:sp>
    </p:spTree>
    <p:extLst>
      <p:ext uri="{BB962C8B-B14F-4D97-AF65-F5344CB8AC3E}">
        <p14:creationId xmlns:p14="http://schemas.microsoft.com/office/powerpoint/2010/main" val="88122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4309050" y="539398"/>
            <a:ext cx="876812" cy="1016653"/>
          </a:xfrm>
          <a:custGeom>
            <a:avLst/>
            <a:gdLst/>
            <a:ahLst/>
            <a:cxnLst/>
            <a:rect l="l" t="t" r="r" b="b"/>
            <a:pathLst>
              <a:path w="11447" h="16791" extrusionOk="0">
                <a:moveTo>
                  <a:pt x="1" y="1"/>
                </a:moveTo>
                <a:lnTo>
                  <a:pt x="1" y="16791"/>
                </a:lnTo>
                <a:lnTo>
                  <a:pt x="11447" y="16791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4309050" y="1555982"/>
            <a:ext cx="876812" cy="1015018"/>
          </a:xfrm>
          <a:custGeom>
            <a:avLst/>
            <a:gdLst/>
            <a:ahLst/>
            <a:cxnLst/>
            <a:rect l="l" t="t" r="r" b="b"/>
            <a:pathLst>
              <a:path w="11447" h="16764" extrusionOk="0">
                <a:moveTo>
                  <a:pt x="1" y="1"/>
                </a:moveTo>
                <a:lnTo>
                  <a:pt x="1" y="16763"/>
                </a:lnTo>
                <a:lnTo>
                  <a:pt x="11447" y="16763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4309050" y="2570931"/>
            <a:ext cx="876812" cy="1016593"/>
          </a:xfrm>
          <a:custGeom>
            <a:avLst/>
            <a:gdLst/>
            <a:ahLst/>
            <a:cxnLst/>
            <a:rect l="l" t="t" r="r" b="b"/>
            <a:pathLst>
              <a:path w="11447" h="16790" extrusionOk="0">
                <a:moveTo>
                  <a:pt x="1" y="0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309050" y="3587454"/>
            <a:ext cx="876812" cy="1016653"/>
          </a:xfrm>
          <a:custGeom>
            <a:avLst/>
            <a:gdLst/>
            <a:ahLst/>
            <a:cxnLst/>
            <a:rect l="l" t="t" r="r" b="b"/>
            <a:pathLst>
              <a:path w="11447" h="16791" extrusionOk="0">
                <a:moveTo>
                  <a:pt x="1" y="1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710100" y="1654950"/>
            <a:ext cx="31437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5641200" y="9096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Beliefs about mental disorders</a:t>
            </a:r>
            <a:endParaRPr dirty="0"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 idx="2"/>
          </p:nvPr>
        </p:nvSpPr>
        <p:spPr>
          <a:xfrm>
            <a:off x="4309050" y="72852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3"/>
          </p:nvPr>
        </p:nvSpPr>
        <p:spPr>
          <a:xfrm>
            <a:off x="4309050" y="1744291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title" idx="4"/>
          </p:nvPr>
        </p:nvSpPr>
        <p:spPr>
          <a:xfrm>
            <a:off x="4309050" y="276003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5"/>
          </p:nvPr>
        </p:nvSpPr>
        <p:spPr>
          <a:xfrm>
            <a:off x="4309050" y="377658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6"/>
          </p:nvPr>
        </p:nvSpPr>
        <p:spPr>
          <a:xfrm>
            <a:off x="5641200" y="5394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BACKGROUND</a:t>
            </a:r>
            <a:endParaRPr sz="1600"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7"/>
          </p:nvPr>
        </p:nvSpPr>
        <p:spPr>
          <a:xfrm>
            <a:off x="5641200" y="192625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Prognostic Pessimism for Depression</a:t>
            </a:r>
            <a:endParaRPr dirty="0"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8"/>
          </p:nvPr>
        </p:nvSpPr>
        <p:spPr>
          <a:xfrm>
            <a:off x="5641200" y="155605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QUESTIONNAIRE</a:t>
            </a:r>
            <a:endParaRPr sz="1600" dirty="0"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9"/>
          </p:nvPr>
        </p:nvSpPr>
        <p:spPr>
          <a:xfrm>
            <a:off x="5641200" y="2941125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What T2T participants believe about depression</a:t>
            </a:r>
            <a:endParaRPr dirty="0"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3"/>
          </p:nvPr>
        </p:nvSpPr>
        <p:spPr>
          <a:xfrm>
            <a:off x="5641200" y="2570925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RESULTS</a:t>
            </a:r>
            <a:endParaRPr sz="1600" dirty="0"/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14"/>
          </p:nvPr>
        </p:nvSpPr>
        <p:spPr>
          <a:xfrm>
            <a:off x="5641200" y="39560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Time for feedback</a:t>
            </a:r>
            <a:endParaRPr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15"/>
          </p:nvPr>
        </p:nvSpPr>
        <p:spPr>
          <a:xfrm>
            <a:off x="5641200" y="35858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CONCLUSION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FDDC-01E6-4B0A-9390-EB5B6F14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23B22DDF-8F49-4CC8-A529-F9BDEDFC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59" y="1017725"/>
            <a:ext cx="5591482" cy="399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8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FDDC-01E6-4B0A-9390-EB5B6F14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Predictors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59A1EC-9BB9-4497-BFF9-218EEB25C99B}"/>
              </a:ext>
            </a:extLst>
          </p:cNvPr>
          <p:cNvGraphicFramePr>
            <a:graphicFrameLocks noGrp="1"/>
          </p:cNvGraphicFramePr>
          <p:nvPr/>
        </p:nvGraphicFramePr>
        <p:xfrm>
          <a:off x="931057" y="1342190"/>
          <a:ext cx="7281886" cy="310896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664143">
                  <a:extLst>
                    <a:ext uri="{9D8B030D-6E8A-4147-A177-3AD203B41FA5}">
                      <a16:colId xmlns:a16="http://schemas.microsoft.com/office/drawing/2014/main" val="1231113143"/>
                    </a:ext>
                  </a:extLst>
                </a:gridCol>
                <a:gridCol w="461564">
                  <a:extLst>
                    <a:ext uri="{9D8B030D-6E8A-4147-A177-3AD203B41FA5}">
                      <a16:colId xmlns:a16="http://schemas.microsoft.com/office/drawing/2014/main" val="44466684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622123802"/>
                    </a:ext>
                  </a:extLst>
                </a:gridCol>
                <a:gridCol w="491204">
                  <a:extLst>
                    <a:ext uri="{9D8B030D-6E8A-4147-A177-3AD203B41FA5}">
                      <a16:colId xmlns:a16="http://schemas.microsoft.com/office/drawing/2014/main" val="1958750986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22640948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414726189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929745811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497855620"/>
                    </a:ext>
                  </a:extLst>
                </a:gridCol>
                <a:gridCol w="461564">
                  <a:extLst>
                    <a:ext uri="{9D8B030D-6E8A-4147-A177-3AD203B41FA5}">
                      <a16:colId xmlns:a16="http://schemas.microsoft.com/office/drawing/2014/main" val="616453343"/>
                    </a:ext>
                  </a:extLst>
                </a:gridCol>
                <a:gridCol w="461564">
                  <a:extLst>
                    <a:ext uri="{9D8B030D-6E8A-4147-A177-3AD203B41FA5}">
                      <a16:colId xmlns:a16="http://schemas.microsoft.com/office/drawing/2014/main" val="901896519"/>
                    </a:ext>
                  </a:extLst>
                </a:gridCol>
                <a:gridCol w="486009">
                  <a:extLst>
                    <a:ext uri="{9D8B030D-6E8A-4147-A177-3AD203B41FA5}">
                      <a16:colId xmlns:a16="http://schemas.microsoft.com/office/drawing/2014/main" val="3914047331"/>
                    </a:ext>
                  </a:extLst>
                </a:gridCol>
              </a:tblGrid>
              <a:tr h="267041">
                <a:tc gridSpan="2">
                  <a:txBody>
                    <a:bodyPr/>
                    <a:lstStyle/>
                    <a:p>
                      <a:endParaRPr lang="en-US" sz="8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5102" marR="55102" marT="27551" marB="2755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Gender</a:t>
                      </a:r>
                    </a:p>
                  </a:txBody>
                  <a:tcPr marL="13775" marR="13775" marT="27551" marB="2755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Age</a:t>
                      </a:r>
                    </a:p>
                  </a:txBody>
                  <a:tcPr marL="13775" marR="13775" marT="27551" marB="2755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Family Income</a:t>
                      </a:r>
                    </a:p>
                  </a:txBody>
                  <a:tcPr marL="13775" marR="13775" marT="27551" marB="2755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885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Construct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Overall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Male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Female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11-13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14-16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Low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59038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Permanence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2.55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7.68***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2.62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5.65**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98170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Brain causes depression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113105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Brain can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3.75*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20591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Environment causes depression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91156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Environment can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1.73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35721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Therapy makes depression less permanent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3.96**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33718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Medication makes depression less permanent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2.57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3.48*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6.1**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805520"/>
                  </a:ext>
                </a:extLst>
              </a:tr>
              <a:tr h="32186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Something else makes depression less permanent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2.52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3.43*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8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67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C88A-1742-4D51-9288-68ECD341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vs Parents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E51CD6-2704-4013-8AE0-A4104B19E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1055"/>
              </p:ext>
            </p:extLst>
          </p:nvPr>
        </p:nvGraphicFramePr>
        <p:xfrm>
          <a:off x="2120081" y="1405890"/>
          <a:ext cx="4903838" cy="23317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664143">
                  <a:extLst>
                    <a:ext uri="{9D8B030D-6E8A-4147-A177-3AD203B41FA5}">
                      <a16:colId xmlns:a16="http://schemas.microsoft.com/office/drawing/2014/main" val="3943835506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444666840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622123802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1958750986"/>
                    </a:ext>
                  </a:extLst>
                </a:gridCol>
                <a:gridCol w="686167">
                  <a:extLst>
                    <a:ext uri="{9D8B030D-6E8A-4147-A177-3AD203B41FA5}">
                      <a16:colId xmlns:a16="http://schemas.microsoft.com/office/drawing/2014/main" val="226409480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Construct</a:t>
                      </a:r>
                    </a:p>
                  </a:txBody>
                  <a:tcPr marL="55102" marR="55102" marT="27551" marB="27551"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Overall</a:t>
                      </a:r>
                    </a:p>
                  </a:txBody>
                  <a:tcPr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Child</a:t>
                      </a:r>
                    </a:p>
                  </a:txBody>
                  <a:tcPr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Parent</a:t>
                      </a:r>
                    </a:p>
                  </a:txBody>
                  <a:tcPr anchor="ctr">
                    <a:solidFill>
                      <a:srgbClr val="EB89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F</a:t>
                      </a:r>
                    </a:p>
                  </a:txBody>
                  <a:tcPr anchor="ctr">
                    <a:solidFill>
                      <a:srgbClr val="EB8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5903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Permanence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2.55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8.3***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9817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Brain causes depression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4.35**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7800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Brain can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19.45***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1131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Environment causes depression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1.94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2059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Environment can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15.08***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9115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Therapy makes depression less permanent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4.08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29.77***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3572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Medication makes depression less permanent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3.16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5.05**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3371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Something else makes depression less permanent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2.76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11.45***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80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24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B549-B388-4F47-AE45-254C7435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B3034-2427-45A3-8A81-BDF7DBA30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en-US" dirty="0"/>
              <a:t>How do beliefs about the causes and permanency of depression correlate with one another, and with other relevant constructs?</a:t>
            </a:r>
          </a:p>
        </p:txBody>
      </p:sp>
    </p:spTree>
    <p:extLst>
      <p:ext uri="{BB962C8B-B14F-4D97-AF65-F5344CB8AC3E}">
        <p14:creationId xmlns:p14="http://schemas.microsoft.com/office/powerpoint/2010/main" val="377856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0F4E-419E-46F9-B8C7-3461EAC33C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There are weak-to-moderate correlations between related constructs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5DF3AA-FA46-4C43-844E-31D49193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778" y="515624"/>
            <a:ext cx="5134928" cy="36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5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0F4E-419E-46F9-B8C7-3461EAC33C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There are weak-to-moderate correlations between related constructs</a:t>
            </a:r>
          </a:p>
          <a:p>
            <a:r>
              <a:rPr lang="en-US" sz="1100" dirty="0"/>
              <a:t>Youth who attribute more causality to the brain tend to also attribute more causality to the environment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5DF3AA-FA46-4C43-844E-31D49193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778" y="515624"/>
            <a:ext cx="5134928" cy="36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A330F5-6BDF-492D-96B2-FBAECFD8A607}"/>
              </a:ext>
            </a:extLst>
          </p:cNvPr>
          <p:cNvSpPr/>
          <p:nvPr/>
        </p:nvSpPr>
        <p:spPr>
          <a:xfrm>
            <a:off x="2043114" y="2121695"/>
            <a:ext cx="314325" cy="3143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0F4E-419E-46F9-B8C7-3461EAC33C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There are weak-to-moderate correlations between related constructs</a:t>
            </a:r>
          </a:p>
          <a:p>
            <a:r>
              <a:rPr lang="en-US" sz="1100" dirty="0"/>
              <a:t>Youth who attribute more causality to the brain tend to also attribute more causality to the environment</a:t>
            </a:r>
          </a:p>
          <a:p>
            <a:r>
              <a:rPr lang="en-US" sz="1100" dirty="0"/>
              <a:t>Youth who think the brain/environment causes depression are more likely to think the brain/environment can change to help depression get better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5DF3AA-FA46-4C43-844E-31D49193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778" y="515624"/>
            <a:ext cx="5134928" cy="36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8E408F-B777-4AB7-9B45-76B1BF330A54}"/>
              </a:ext>
            </a:extLst>
          </p:cNvPr>
          <p:cNvSpPr/>
          <p:nvPr/>
        </p:nvSpPr>
        <p:spPr>
          <a:xfrm>
            <a:off x="1743073" y="2121695"/>
            <a:ext cx="314325" cy="3143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427C9B-4743-43C0-875A-83F9B7863BA7}"/>
              </a:ext>
            </a:extLst>
          </p:cNvPr>
          <p:cNvSpPr/>
          <p:nvPr/>
        </p:nvSpPr>
        <p:spPr>
          <a:xfrm>
            <a:off x="2338392" y="2702726"/>
            <a:ext cx="314325" cy="3143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0F4E-419E-46F9-B8C7-3461EAC33C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There are weak-to-moderate correlations between related constructs</a:t>
            </a:r>
          </a:p>
          <a:p>
            <a:r>
              <a:rPr lang="en-US" sz="1100" dirty="0"/>
              <a:t>Youth who attribute more causality to the brain tend to also attribute more causality to the environment</a:t>
            </a:r>
          </a:p>
          <a:p>
            <a:r>
              <a:rPr lang="en-US" sz="1100" dirty="0"/>
              <a:t>Youth who think the brain/environment causes depression are more likely to think the brain/environment can change to help depression get better</a:t>
            </a:r>
          </a:p>
          <a:p>
            <a:r>
              <a:rPr lang="en-US" sz="1100" dirty="0"/>
              <a:t>Youth who think the brain/environment causes depression are not more likely to think the environment/brain can change to help depression get better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5DF3AA-FA46-4C43-844E-31D49193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778" y="515624"/>
            <a:ext cx="5134928" cy="36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199C80-D16F-4D26-A2F0-470C590ABA71}"/>
              </a:ext>
            </a:extLst>
          </p:cNvPr>
          <p:cNvSpPr/>
          <p:nvPr/>
        </p:nvSpPr>
        <p:spPr>
          <a:xfrm>
            <a:off x="2328865" y="2121695"/>
            <a:ext cx="314325" cy="3143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C76122-5364-4420-845C-A17FB2DD6C08}"/>
              </a:ext>
            </a:extLst>
          </p:cNvPr>
          <p:cNvSpPr/>
          <p:nvPr/>
        </p:nvSpPr>
        <p:spPr>
          <a:xfrm>
            <a:off x="2050257" y="2414593"/>
            <a:ext cx="314325" cy="3143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2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0F4E-419E-46F9-B8C7-3461EAC33C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The strongest relationships between PPD measures and other constructs are with </a:t>
            </a:r>
            <a:r>
              <a:rPr lang="en-US" sz="1800" b="1" dirty="0"/>
              <a:t>permanence </a:t>
            </a:r>
            <a:r>
              <a:rPr lang="en-US" sz="1800" dirty="0"/>
              <a:t>and </a:t>
            </a:r>
            <a:r>
              <a:rPr lang="en-US" sz="1800" b="1" dirty="0"/>
              <a:t>depression symptomatology</a:t>
            </a:r>
            <a:r>
              <a:rPr lang="en-US" sz="1800" dirty="0"/>
              <a:t>, </a:t>
            </a:r>
            <a:r>
              <a:rPr lang="en-US" sz="1800" b="1" dirty="0"/>
              <a:t>hopelessness</a:t>
            </a:r>
            <a:r>
              <a:rPr lang="en-US" sz="1800" dirty="0"/>
              <a:t>, and </a:t>
            </a:r>
            <a:r>
              <a:rPr lang="en-US" sz="1800" b="1" dirty="0"/>
              <a:t>self-hate</a:t>
            </a:r>
            <a:endParaRPr lang="en-US" sz="11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D2EB721-B462-4E3A-8866-8F196080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771" y="-125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0B415-2D4D-4D33-AF96-FAC02A94EEC2}"/>
              </a:ext>
            </a:extLst>
          </p:cNvPr>
          <p:cNvSpPr/>
          <p:nvPr/>
        </p:nvSpPr>
        <p:spPr>
          <a:xfrm>
            <a:off x="2277246" y="1531758"/>
            <a:ext cx="1328735" cy="2306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6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DCFE9-E96E-4F8D-A506-29A4DEFEE9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85276" y="329063"/>
            <a:ext cx="6355631" cy="45114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0F4E-419E-46F9-B8C7-3461EAC33C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While we see similar patterns among parents, parent and child beliefs </a:t>
            </a:r>
            <a:r>
              <a:rPr lang="en-US" sz="1800" b="1" dirty="0"/>
              <a:t>do not appear correlated</a:t>
            </a:r>
            <a:endParaRPr lang="en-US" sz="11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0B415-2D4D-4D33-AF96-FAC02A94EEC2}"/>
              </a:ext>
            </a:extLst>
          </p:cNvPr>
          <p:cNvSpPr/>
          <p:nvPr/>
        </p:nvSpPr>
        <p:spPr>
          <a:xfrm rot="18900000">
            <a:off x="3043621" y="1501590"/>
            <a:ext cx="309635" cy="201112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710100" y="1497825"/>
            <a:ext cx="31437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BACKGROUND</a:t>
            </a:r>
            <a:endParaRPr sz="2800" dirty="0"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710100" y="2592075"/>
            <a:ext cx="26946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Beliefs about mental disorders</a:t>
            </a:r>
          </a:p>
        </p:txBody>
      </p:sp>
      <p:grpSp>
        <p:nvGrpSpPr>
          <p:cNvPr id="278" name="Google Shape;278;p30"/>
          <p:cNvGrpSpPr/>
          <p:nvPr/>
        </p:nvGrpSpPr>
        <p:grpSpPr>
          <a:xfrm>
            <a:off x="4943938" y="399900"/>
            <a:ext cx="3755599" cy="4315483"/>
            <a:chOff x="4943938" y="399900"/>
            <a:chExt cx="3755599" cy="4315483"/>
          </a:xfrm>
        </p:grpSpPr>
        <p:sp>
          <p:nvSpPr>
            <p:cNvPr id="279" name="Google Shape;279;p30"/>
            <p:cNvSpPr/>
            <p:nvPr/>
          </p:nvSpPr>
          <p:spPr>
            <a:xfrm>
              <a:off x="6858139" y="2221332"/>
              <a:ext cx="1703932" cy="1701222"/>
            </a:xfrm>
            <a:custGeom>
              <a:avLst/>
              <a:gdLst/>
              <a:ahLst/>
              <a:cxnLst/>
              <a:rect l="l" t="t" r="r" b="b"/>
              <a:pathLst>
                <a:path w="8174" h="8161" extrusionOk="0">
                  <a:moveTo>
                    <a:pt x="4073" y="321"/>
                  </a:moveTo>
                  <a:cubicBezTo>
                    <a:pt x="6137" y="321"/>
                    <a:pt x="7825" y="1995"/>
                    <a:pt x="7811" y="4059"/>
                  </a:cubicBezTo>
                  <a:cubicBezTo>
                    <a:pt x="7811" y="6110"/>
                    <a:pt x="6137" y="7784"/>
                    <a:pt x="4073" y="7784"/>
                  </a:cubicBezTo>
                  <a:cubicBezTo>
                    <a:pt x="2023" y="7784"/>
                    <a:pt x="349" y="6110"/>
                    <a:pt x="349" y="4059"/>
                  </a:cubicBezTo>
                  <a:cubicBezTo>
                    <a:pt x="349" y="1995"/>
                    <a:pt x="2023" y="321"/>
                    <a:pt x="4073" y="321"/>
                  </a:cubicBezTo>
                  <a:close/>
                  <a:moveTo>
                    <a:pt x="4073" y="0"/>
                  </a:moveTo>
                  <a:cubicBezTo>
                    <a:pt x="1827" y="0"/>
                    <a:pt x="0" y="1828"/>
                    <a:pt x="0" y="4073"/>
                  </a:cubicBezTo>
                  <a:cubicBezTo>
                    <a:pt x="0" y="6319"/>
                    <a:pt x="1827" y="8160"/>
                    <a:pt x="4073" y="8160"/>
                  </a:cubicBezTo>
                  <a:cubicBezTo>
                    <a:pt x="6333" y="8160"/>
                    <a:pt x="8174" y="6305"/>
                    <a:pt x="8160" y="4073"/>
                  </a:cubicBezTo>
                  <a:cubicBezTo>
                    <a:pt x="8160" y="1828"/>
                    <a:pt x="6333" y="0"/>
                    <a:pt x="4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30"/>
            <p:cNvGrpSpPr/>
            <p:nvPr/>
          </p:nvGrpSpPr>
          <p:grpSpPr>
            <a:xfrm>
              <a:off x="5568717" y="1285046"/>
              <a:ext cx="2573616" cy="2573408"/>
              <a:chOff x="5568717" y="1285046"/>
              <a:chExt cx="2573616" cy="2573408"/>
            </a:xfrm>
          </p:grpSpPr>
          <p:sp>
            <p:nvSpPr>
              <p:cNvPr id="281" name="Google Shape;281;p30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" name="Google Shape;282;p30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283" name="Google Shape;283;p30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0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5" name="Google Shape;285;p30"/>
            <p:cNvSpPr/>
            <p:nvPr/>
          </p:nvSpPr>
          <p:spPr>
            <a:xfrm>
              <a:off x="5233405" y="3524823"/>
              <a:ext cx="819624" cy="811497"/>
            </a:xfrm>
            <a:custGeom>
              <a:avLst/>
              <a:gdLst/>
              <a:ahLst/>
              <a:cxnLst/>
              <a:rect l="l" t="t" r="r" b="b"/>
              <a:pathLst>
                <a:path w="2819" h="2791" extrusionOk="0">
                  <a:moveTo>
                    <a:pt x="1409" y="1"/>
                  </a:moveTo>
                  <a:cubicBezTo>
                    <a:pt x="1284" y="1"/>
                    <a:pt x="1186" y="28"/>
                    <a:pt x="1075" y="42"/>
                  </a:cubicBezTo>
                  <a:lnTo>
                    <a:pt x="1158" y="377"/>
                  </a:lnTo>
                  <a:cubicBezTo>
                    <a:pt x="1193" y="363"/>
                    <a:pt x="1235" y="356"/>
                    <a:pt x="1279" y="356"/>
                  </a:cubicBezTo>
                  <a:cubicBezTo>
                    <a:pt x="1322" y="356"/>
                    <a:pt x="1367" y="363"/>
                    <a:pt x="1409" y="377"/>
                  </a:cubicBezTo>
                  <a:cubicBezTo>
                    <a:pt x="1479" y="377"/>
                    <a:pt x="1563" y="377"/>
                    <a:pt x="1633" y="391"/>
                  </a:cubicBezTo>
                  <a:lnTo>
                    <a:pt x="1702" y="42"/>
                  </a:lnTo>
                  <a:cubicBezTo>
                    <a:pt x="1619" y="28"/>
                    <a:pt x="1507" y="1"/>
                    <a:pt x="1409" y="1"/>
                  </a:cubicBezTo>
                  <a:close/>
                  <a:moveTo>
                    <a:pt x="2274" y="294"/>
                  </a:moveTo>
                  <a:lnTo>
                    <a:pt x="2065" y="586"/>
                  </a:lnTo>
                  <a:cubicBezTo>
                    <a:pt x="2190" y="670"/>
                    <a:pt x="2302" y="810"/>
                    <a:pt x="2372" y="949"/>
                  </a:cubicBezTo>
                  <a:lnTo>
                    <a:pt x="2679" y="782"/>
                  </a:lnTo>
                  <a:cubicBezTo>
                    <a:pt x="2581" y="600"/>
                    <a:pt x="2455" y="419"/>
                    <a:pt x="2274" y="294"/>
                  </a:cubicBezTo>
                  <a:close/>
                  <a:moveTo>
                    <a:pt x="503" y="321"/>
                  </a:moveTo>
                  <a:cubicBezTo>
                    <a:pt x="349" y="433"/>
                    <a:pt x="210" y="614"/>
                    <a:pt x="112" y="810"/>
                  </a:cubicBezTo>
                  <a:lnTo>
                    <a:pt x="433" y="963"/>
                  </a:lnTo>
                  <a:cubicBezTo>
                    <a:pt x="503" y="810"/>
                    <a:pt x="600" y="684"/>
                    <a:pt x="726" y="600"/>
                  </a:cubicBezTo>
                  <a:lnTo>
                    <a:pt x="503" y="321"/>
                  </a:lnTo>
                  <a:close/>
                  <a:moveTo>
                    <a:pt x="2818" y="1382"/>
                  </a:moveTo>
                  <a:lnTo>
                    <a:pt x="2469" y="1395"/>
                  </a:lnTo>
                  <a:cubicBezTo>
                    <a:pt x="2469" y="1577"/>
                    <a:pt x="2442" y="1730"/>
                    <a:pt x="2372" y="1870"/>
                  </a:cubicBezTo>
                  <a:lnTo>
                    <a:pt x="2679" y="2023"/>
                  </a:lnTo>
                  <a:cubicBezTo>
                    <a:pt x="2790" y="1842"/>
                    <a:pt x="2818" y="1633"/>
                    <a:pt x="2818" y="1395"/>
                  </a:cubicBezTo>
                  <a:lnTo>
                    <a:pt x="2818" y="1382"/>
                  </a:lnTo>
                  <a:close/>
                  <a:moveTo>
                    <a:pt x="1" y="1437"/>
                  </a:moveTo>
                  <a:cubicBezTo>
                    <a:pt x="1" y="1647"/>
                    <a:pt x="42" y="1856"/>
                    <a:pt x="140" y="2051"/>
                  </a:cubicBezTo>
                  <a:lnTo>
                    <a:pt x="447" y="1912"/>
                  </a:lnTo>
                  <a:cubicBezTo>
                    <a:pt x="377" y="1744"/>
                    <a:pt x="349" y="1591"/>
                    <a:pt x="349" y="1437"/>
                  </a:cubicBezTo>
                  <a:close/>
                  <a:moveTo>
                    <a:pt x="726" y="2232"/>
                  </a:moveTo>
                  <a:lnTo>
                    <a:pt x="517" y="2511"/>
                  </a:lnTo>
                  <a:cubicBezTo>
                    <a:pt x="698" y="2651"/>
                    <a:pt x="879" y="2748"/>
                    <a:pt x="1089" y="2790"/>
                  </a:cubicBezTo>
                  <a:lnTo>
                    <a:pt x="1158" y="2442"/>
                  </a:lnTo>
                  <a:cubicBezTo>
                    <a:pt x="1005" y="2414"/>
                    <a:pt x="851" y="2344"/>
                    <a:pt x="726" y="2232"/>
                  </a:cubicBezTo>
                  <a:close/>
                  <a:moveTo>
                    <a:pt x="2093" y="2260"/>
                  </a:moveTo>
                  <a:cubicBezTo>
                    <a:pt x="1953" y="2358"/>
                    <a:pt x="1814" y="2428"/>
                    <a:pt x="1646" y="2470"/>
                  </a:cubicBezTo>
                  <a:lnTo>
                    <a:pt x="1716" y="2790"/>
                  </a:lnTo>
                  <a:cubicBezTo>
                    <a:pt x="1925" y="2748"/>
                    <a:pt x="2121" y="2651"/>
                    <a:pt x="2316" y="2539"/>
                  </a:cubicBezTo>
                  <a:lnTo>
                    <a:pt x="2093" y="2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818383" y="1046475"/>
              <a:ext cx="407326" cy="40732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350"/>
                  </a:moveTo>
                  <a:cubicBezTo>
                    <a:pt x="1325" y="350"/>
                    <a:pt x="1604" y="629"/>
                    <a:pt x="1604" y="977"/>
                  </a:cubicBezTo>
                  <a:cubicBezTo>
                    <a:pt x="1604" y="1326"/>
                    <a:pt x="1325" y="1605"/>
                    <a:pt x="977" y="1605"/>
                  </a:cubicBezTo>
                  <a:cubicBezTo>
                    <a:pt x="628" y="1605"/>
                    <a:pt x="349" y="1326"/>
                    <a:pt x="349" y="977"/>
                  </a:cubicBezTo>
                  <a:cubicBezTo>
                    <a:pt x="349" y="629"/>
                    <a:pt x="628" y="350"/>
                    <a:pt x="977" y="350"/>
                  </a:cubicBezTo>
                  <a:close/>
                  <a:moveTo>
                    <a:pt x="977" y="1"/>
                  </a:moveTo>
                  <a:cubicBezTo>
                    <a:pt x="433" y="1"/>
                    <a:pt x="0" y="433"/>
                    <a:pt x="0" y="977"/>
                  </a:cubicBezTo>
                  <a:cubicBezTo>
                    <a:pt x="0" y="1521"/>
                    <a:pt x="433" y="1954"/>
                    <a:pt x="977" y="1954"/>
                  </a:cubicBezTo>
                  <a:cubicBezTo>
                    <a:pt x="1521" y="1954"/>
                    <a:pt x="1953" y="1521"/>
                    <a:pt x="1953" y="977"/>
                  </a:cubicBezTo>
                  <a:cubicBezTo>
                    <a:pt x="1953" y="433"/>
                    <a:pt x="1521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943938" y="699123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30"/>
            <p:cNvGrpSpPr/>
            <p:nvPr/>
          </p:nvGrpSpPr>
          <p:grpSpPr>
            <a:xfrm>
              <a:off x="8060679" y="4155579"/>
              <a:ext cx="638858" cy="559804"/>
              <a:chOff x="7497685" y="3259241"/>
              <a:chExt cx="352085" cy="308517"/>
            </a:xfrm>
          </p:grpSpPr>
          <p:sp>
            <p:nvSpPr>
              <p:cNvPr id="289" name="Google Shape;289;p30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30"/>
            <p:cNvGrpSpPr/>
            <p:nvPr/>
          </p:nvGrpSpPr>
          <p:grpSpPr>
            <a:xfrm>
              <a:off x="8306307" y="1421458"/>
              <a:ext cx="270578" cy="267659"/>
              <a:chOff x="7759507" y="1703733"/>
              <a:chExt cx="270578" cy="267659"/>
            </a:xfrm>
          </p:grpSpPr>
          <p:sp>
            <p:nvSpPr>
              <p:cNvPr id="293" name="Google Shape;293;p30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30"/>
            <p:cNvSpPr/>
            <p:nvPr/>
          </p:nvSpPr>
          <p:spPr>
            <a:xfrm>
              <a:off x="5538370" y="399900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89A1-E465-420E-8A5C-D227398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 Remember This?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FEEA3A-39F7-4584-A921-4D6CCDE5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31" y="1017725"/>
            <a:ext cx="5295138" cy="3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9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89A1-E465-420E-8A5C-D227398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 Remember This?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FEEA3A-39F7-4584-A921-4D6CCDE5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04" y="445025"/>
            <a:ext cx="2745510" cy="19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2D69F4-3D79-428A-9729-A832C632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1043026"/>
            <a:ext cx="5688390" cy="40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5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710100" y="1497825"/>
            <a:ext cx="31437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</a:t>
            </a:r>
            <a:endParaRPr sz="2800" dirty="0"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710100" y="2592075"/>
            <a:ext cx="26946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4943938" y="399900"/>
            <a:ext cx="3755599" cy="4315483"/>
            <a:chOff x="4943938" y="399900"/>
            <a:chExt cx="3755599" cy="4315483"/>
          </a:xfrm>
        </p:grpSpPr>
        <p:sp>
          <p:nvSpPr>
            <p:cNvPr id="279" name="Google Shape;279;p30"/>
            <p:cNvSpPr/>
            <p:nvPr/>
          </p:nvSpPr>
          <p:spPr>
            <a:xfrm>
              <a:off x="6858139" y="2221332"/>
              <a:ext cx="1703932" cy="1701222"/>
            </a:xfrm>
            <a:custGeom>
              <a:avLst/>
              <a:gdLst/>
              <a:ahLst/>
              <a:cxnLst/>
              <a:rect l="l" t="t" r="r" b="b"/>
              <a:pathLst>
                <a:path w="8174" h="8161" extrusionOk="0">
                  <a:moveTo>
                    <a:pt x="4073" y="321"/>
                  </a:moveTo>
                  <a:cubicBezTo>
                    <a:pt x="6137" y="321"/>
                    <a:pt x="7825" y="1995"/>
                    <a:pt x="7811" y="4059"/>
                  </a:cubicBezTo>
                  <a:cubicBezTo>
                    <a:pt x="7811" y="6110"/>
                    <a:pt x="6137" y="7784"/>
                    <a:pt x="4073" y="7784"/>
                  </a:cubicBezTo>
                  <a:cubicBezTo>
                    <a:pt x="2023" y="7784"/>
                    <a:pt x="349" y="6110"/>
                    <a:pt x="349" y="4059"/>
                  </a:cubicBezTo>
                  <a:cubicBezTo>
                    <a:pt x="349" y="1995"/>
                    <a:pt x="2023" y="321"/>
                    <a:pt x="4073" y="321"/>
                  </a:cubicBezTo>
                  <a:close/>
                  <a:moveTo>
                    <a:pt x="4073" y="0"/>
                  </a:moveTo>
                  <a:cubicBezTo>
                    <a:pt x="1827" y="0"/>
                    <a:pt x="0" y="1828"/>
                    <a:pt x="0" y="4073"/>
                  </a:cubicBezTo>
                  <a:cubicBezTo>
                    <a:pt x="0" y="6319"/>
                    <a:pt x="1827" y="8160"/>
                    <a:pt x="4073" y="8160"/>
                  </a:cubicBezTo>
                  <a:cubicBezTo>
                    <a:pt x="6333" y="8160"/>
                    <a:pt x="8174" y="6305"/>
                    <a:pt x="8160" y="4073"/>
                  </a:cubicBezTo>
                  <a:cubicBezTo>
                    <a:pt x="8160" y="1828"/>
                    <a:pt x="6333" y="0"/>
                    <a:pt x="4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30"/>
            <p:cNvGrpSpPr/>
            <p:nvPr/>
          </p:nvGrpSpPr>
          <p:grpSpPr>
            <a:xfrm>
              <a:off x="5568717" y="1285046"/>
              <a:ext cx="2573616" cy="2573408"/>
              <a:chOff x="5568717" y="1285046"/>
              <a:chExt cx="2573616" cy="2573408"/>
            </a:xfrm>
          </p:grpSpPr>
          <p:sp>
            <p:nvSpPr>
              <p:cNvPr id="281" name="Google Shape;281;p30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" name="Google Shape;282;p30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283" name="Google Shape;283;p30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0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5" name="Google Shape;285;p30"/>
            <p:cNvSpPr/>
            <p:nvPr/>
          </p:nvSpPr>
          <p:spPr>
            <a:xfrm>
              <a:off x="5233405" y="3524823"/>
              <a:ext cx="819624" cy="811497"/>
            </a:xfrm>
            <a:custGeom>
              <a:avLst/>
              <a:gdLst/>
              <a:ahLst/>
              <a:cxnLst/>
              <a:rect l="l" t="t" r="r" b="b"/>
              <a:pathLst>
                <a:path w="2819" h="2791" extrusionOk="0">
                  <a:moveTo>
                    <a:pt x="1409" y="1"/>
                  </a:moveTo>
                  <a:cubicBezTo>
                    <a:pt x="1284" y="1"/>
                    <a:pt x="1186" y="28"/>
                    <a:pt x="1075" y="42"/>
                  </a:cubicBezTo>
                  <a:lnTo>
                    <a:pt x="1158" y="377"/>
                  </a:lnTo>
                  <a:cubicBezTo>
                    <a:pt x="1193" y="363"/>
                    <a:pt x="1235" y="356"/>
                    <a:pt x="1279" y="356"/>
                  </a:cubicBezTo>
                  <a:cubicBezTo>
                    <a:pt x="1322" y="356"/>
                    <a:pt x="1367" y="363"/>
                    <a:pt x="1409" y="377"/>
                  </a:cubicBezTo>
                  <a:cubicBezTo>
                    <a:pt x="1479" y="377"/>
                    <a:pt x="1563" y="377"/>
                    <a:pt x="1633" y="391"/>
                  </a:cubicBezTo>
                  <a:lnTo>
                    <a:pt x="1702" y="42"/>
                  </a:lnTo>
                  <a:cubicBezTo>
                    <a:pt x="1619" y="28"/>
                    <a:pt x="1507" y="1"/>
                    <a:pt x="1409" y="1"/>
                  </a:cubicBezTo>
                  <a:close/>
                  <a:moveTo>
                    <a:pt x="2274" y="294"/>
                  </a:moveTo>
                  <a:lnTo>
                    <a:pt x="2065" y="586"/>
                  </a:lnTo>
                  <a:cubicBezTo>
                    <a:pt x="2190" y="670"/>
                    <a:pt x="2302" y="810"/>
                    <a:pt x="2372" y="949"/>
                  </a:cubicBezTo>
                  <a:lnTo>
                    <a:pt x="2679" y="782"/>
                  </a:lnTo>
                  <a:cubicBezTo>
                    <a:pt x="2581" y="600"/>
                    <a:pt x="2455" y="419"/>
                    <a:pt x="2274" y="294"/>
                  </a:cubicBezTo>
                  <a:close/>
                  <a:moveTo>
                    <a:pt x="503" y="321"/>
                  </a:moveTo>
                  <a:cubicBezTo>
                    <a:pt x="349" y="433"/>
                    <a:pt x="210" y="614"/>
                    <a:pt x="112" y="810"/>
                  </a:cubicBezTo>
                  <a:lnTo>
                    <a:pt x="433" y="963"/>
                  </a:lnTo>
                  <a:cubicBezTo>
                    <a:pt x="503" y="810"/>
                    <a:pt x="600" y="684"/>
                    <a:pt x="726" y="600"/>
                  </a:cubicBezTo>
                  <a:lnTo>
                    <a:pt x="503" y="321"/>
                  </a:lnTo>
                  <a:close/>
                  <a:moveTo>
                    <a:pt x="2818" y="1382"/>
                  </a:moveTo>
                  <a:lnTo>
                    <a:pt x="2469" y="1395"/>
                  </a:lnTo>
                  <a:cubicBezTo>
                    <a:pt x="2469" y="1577"/>
                    <a:pt x="2442" y="1730"/>
                    <a:pt x="2372" y="1870"/>
                  </a:cubicBezTo>
                  <a:lnTo>
                    <a:pt x="2679" y="2023"/>
                  </a:lnTo>
                  <a:cubicBezTo>
                    <a:pt x="2790" y="1842"/>
                    <a:pt x="2818" y="1633"/>
                    <a:pt x="2818" y="1395"/>
                  </a:cubicBezTo>
                  <a:lnTo>
                    <a:pt x="2818" y="1382"/>
                  </a:lnTo>
                  <a:close/>
                  <a:moveTo>
                    <a:pt x="1" y="1437"/>
                  </a:moveTo>
                  <a:cubicBezTo>
                    <a:pt x="1" y="1647"/>
                    <a:pt x="42" y="1856"/>
                    <a:pt x="140" y="2051"/>
                  </a:cubicBezTo>
                  <a:lnTo>
                    <a:pt x="447" y="1912"/>
                  </a:lnTo>
                  <a:cubicBezTo>
                    <a:pt x="377" y="1744"/>
                    <a:pt x="349" y="1591"/>
                    <a:pt x="349" y="1437"/>
                  </a:cubicBezTo>
                  <a:close/>
                  <a:moveTo>
                    <a:pt x="726" y="2232"/>
                  </a:moveTo>
                  <a:lnTo>
                    <a:pt x="517" y="2511"/>
                  </a:lnTo>
                  <a:cubicBezTo>
                    <a:pt x="698" y="2651"/>
                    <a:pt x="879" y="2748"/>
                    <a:pt x="1089" y="2790"/>
                  </a:cubicBezTo>
                  <a:lnTo>
                    <a:pt x="1158" y="2442"/>
                  </a:lnTo>
                  <a:cubicBezTo>
                    <a:pt x="1005" y="2414"/>
                    <a:pt x="851" y="2344"/>
                    <a:pt x="726" y="2232"/>
                  </a:cubicBezTo>
                  <a:close/>
                  <a:moveTo>
                    <a:pt x="2093" y="2260"/>
                  </a:moveTo>
                  <a:cubicBezTo>
                    <a:pt x="1953" y="2358"/>
                    <a:pt x="1814" y="2428"/>
                    <a:pt x="1646" y="2470"/>
                  </a:cubicBezTo>
                  <a:lnTo>
                    <a:pt x="1716" y="2790"/>
                  </a:lnTo>
                  <a:cubicBezTo>
                    <a:pt x="1925" y="2748"/>
                    <a:pt x="2121" y="2651"/>
                    <a:pt x="2316" y="2539"/>
                  </a:cubicBezTo>
                  <a:lnTo>
                    <a:pt x="2093" y="2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818383" y="1046475"/>
              <a:ext cx="407326" cy="40732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350"/>
                  </a:moveTo>
                  <a:cubicBezTo>
                    <a:pt x="1325" y="350"/>
                    <a:pt x="1604" y="629"/>
                    <a:pt x="1604" y="977"/>
                  </a:cubicBezTo>
                  <a:cubicBezTo>
                    <a:pt x="1604" y="1326"/>
                    <a:pt x="1325" y="1605"/>
                    <a:pt x="977" y="1605"/>
                  </a:cubicBezTo>
                  <a:cubicBezTo>
                    <a:pt x="628" y="1605"/>
                    <a:pt x="349" y="1326"/>
                    <a:pt x="349" y="977"/>
                  </a:cubicBezTo>
                  <a:cubicBezTo>
                    <a:pt x="349" y="629"/>
                    <a:pt x="628" y="350"/>
                    <a:pt x="977" y="350"/>
                  </a:cubicBezTo>
                  <a:close/>
                  <a:moveTo>
                    <a:pt x="977" y="1"/>
                  </a:moveTo>
                  <a:cubicBezTo>
                    <a:pt x="433" y="1"/>
                    <a:pt x="0" y="433"/>
                    <a:pt x="0" y="977"/>
                  </a:cubicBezTo>
                  <a:cubicBezTo>
                    <a:pt x="0" y="1521"/>
                    <a:pt x="433" y="1954"/>
                    <a:pt x="977" y="1954"/>
                  </a:cubicBezTo>
                  <a:cubicBezTo>
                    <a:pt x="1521" y="1954"/>
                    <a:pt x="1953" y="1521"/>
                    <a:pt x="1953" y="977"/>
                  </a:cubicBezTo>
                  <a:cubicBezTo>
                    <a:pt x="1953" y="433"/>
                    <a:pt x="1521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943938" y="699123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30"/>
            <p:cNvGrpSpPr/>
            <p:nvPr/>
          </p:nvGrpSpPr>
          <p:grpSpPr>
            <a:xfrm>
              <a:off x="8060679" y="4155579"/>
              <a:ext cx="638858" cy="559804"/>
              <a:chOff x="7497685" y="3259241"/>
              <a:chExt cx="352085" cy="308517"/>
            </a:xfrm>
          </p:grpSpPr>
          <p:sp>
            <p:nvSpPr>
              <p:cNvPr id="289" name="Google Shape;289;p30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30"/>
            <p:cNvGrpSpPr/>
            <p:nvPr/>
          </p:nvGrpSpPr>
          <p:grpSpPr>
            <a:xfrm>
              <a:off x="8306307" y="1421458"/>
              <a:ext cx="270578" cy="267659"/>
              <a:chOff x="7759507" y="1703733"/>
              <a:chExt cx="270578" cy="267659"/>
            </a:xfrm>
          </p:grpSpPr>
          <p:sp>
            <p:nvSpPr>
              <p:cNvPr id="293" name="Google Shape;293;p30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30"/>
            <p:cNvSpPr/>
            <p:nvPr/>
          </p:nvSpPr>
          <p:spPr>
            <a:xfrm>
              <a:off x="5538370" y="399900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800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B88D-FD27-4125-A5C3-0F7D800C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Google Shape;732;p43">
            <a:extLst>
              <a:ext uri="{FF2B5EF4-FFF2-40B4-BE49-F238E27FC236}">
                <a16:creationId xmlns:a16="http://schemas.microsoft.com/office/drawing/2014/main" id="{31EF16B7-B7C3-4A07-BAA3-40D3CDA29992}"/>
              </a:ext>
            </a:extLst>
          </p:cNvPr>
          <p:cNvSpPr/>
          <p:nvPr/>
        </p:nvSpPr>
        <p:spPr>
          <a:xfrm>
            <a:off x="7273877" y="3206282"/>
            <a:ext cx="1703932" cy="1701222"/>
          </a:xfrm>
          <a:custGeom>
            <a:avLst/>
            <a:gdLst/>
            <a:ahLst/>
            <a:cxnLst/>
            <a:rect l="l" t="t" r="r" b="b"/>
            <a:pathLst>
              <a:path w="8174" h="8161" extrusionOk="0">
                <a:moveTo>
                  <a:pt x="4073" y="321"/>
                </a:moveTo>
                <a:cubicBezTo>
                  <a:pt x="6137" y="321"/>
                  <a:pt x="7825" y="1995"/>
                  <a:pt x="7811" y="4059"/>
                </a:cubicBezTo>
                <a:cubicBezTo>
                  <a:pt x="7811" y="6110"/>
                  <a:pt x="6137" y="7784"/>
                  <a:pt x="4073" y="7784"/>
                </a:cubicBezTo>
                <a:cubicBezTo>
                  <a:pt x="2023" y="7784"/>
                  <a:pt x="349" y="6110"/>
                  <a:pt x="349" y="4059"/>
                </a:cubicBezTo>
                <a:cubicBezTo>
                  <a:pt x="349" y="1995"/>
                  <a:pt x="2023" y="321"/>
                  <a:pt x="4073" y="321"/>
                </a:cubicBezTo>
                <a:close/>
                <a:moveTo>
                  <a:pt x="4073" y="0"/>
                </a:moveTo>
                <a:cubicBezTo>
                  <a:pt x="1827" y="0"/>
                  <a:pt x="0" y="1828"/>
                  <a:pt x="0" y="4073"/>
                </a:cubicBezTo>
                <a:cubicBezTo>
                  <a:pt x="0" y="6319"/>
                  <a:pt x="1827" y="8160"/>
                  <a:pt x="4073" y="8160"/>
                </a:cubicBezTo>
                <a:cubicBezTo>
                  <a:pt x="6333" y="8160"/>
                  <a:pt x="8174" y="6305"/>
                  <a:pt x="8160" y="4073"/>
                </a:cubicBezTo>
                <a:cubicBezTo>
                  <a:pt x="8160" y="1828"/>
                  <a:pt x="6333" y="0"/>
                  <a:pt x="4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733;p43">
            <a:extLst>
              <a:ext uri="{FF2B5EF4-FFF2-40B4-BE49-F238E27FC236}">
                <a16:creationId xmlns:a16="http://schemas.microsoft.com/office/drawing/2014/main" id="{B27CC978-E86D-4866-B3EB-689C1A95726B}"/>
              </a:ext>
            </a:extLst>
          </p:cNvPr>
          <p:cNvGrpSpPr/>
          <p:nvPr/>
        </p:nvGrpSpPr>
        <p:grpSpPr>
          <a:xfrm>
            <a:off x="5954100" y="1989000"/>
            <a:ext cx="2479822" cy="2459150"/>
            <a:chOff x="5954100" y="1754600"/>
            <a:chExt cx="2479822" cy="2459150"/>
          </a:xfrm>
        </p:grpSpPr>
        <p:sp>
          <p:nvSpPr>
            <p:cNvPr id="6" name="Google Shape;734;p43">
              <a:extLst>
                <a:ext uri="{FF2B5EF4-FFF2-40B4-BE49-F238E27FC236}">
                  <a16:creationId xmlns:a16="http://schemas.microsoft.com/office/drawing/2014/main" id="{0B92D069-8563-40D7-996F-37F96FA792DD}"/>
                </a:ext>
              </a:extLst>
            </p:cNvPr>
            <p:cNvSpPr/>
            <p:nvPr/>
          </p:nvSpPr>
          <p:spPr>
            <a:xfrm>
              <a:off x="5954122" y="1754600"/>
              <a:ext cx="2479800" cy="245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5;p43">
              <a:extLst>
                <a:ext uri="{FF2B5EF4-FFF2-40B4-BE49-F238E27FC236}">
                  <a16:creationId xmlns:a16="http://schemas.microsoft.com/office/drawing/2014/main" id="{374E8901-C4C7-4C09-940F-1D0BD9C94177}"/>
                </a:ext>
              </a:extLst>
            </p:cNvPr>
            <p:cNvSpPr/>
            <p:nvPr/>
          </p:nvSpPr>
          <p:spPr>
            <a:xfrm>
              <a:off x="5954100" y="3823450"/>
              <a:ext cx="390300" cy="390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6;p43">
              <a:extLst>
                <a:ext uri="{FF2B5EF4-FFF2-40B4-BE49-F238E27FC236}">
                  <a16:creationId xmlns:a16="http://schemas.microsoft.com/office/drawing/2014/main" id="{D2DE1B63-0209-4520-8795-995F3D45ED17}"/>
                </a:ext>
              </a:extLst>
            </p:cNvPr>
            <p:cNvSpPr/>
            <p:nvPr/>
          </p:nvSpPr>
          <p:spPr>
            <a:xfrm>
              <a:off x="6344350" y="3823450"/>
              <a:ext cx="390300" cy="390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737;p43">
            <a:extLst>
              <a:ext uri="{FF2B5EF4-FFF2-40B4-BE49-F238E27FC236}">
                <a16:creationId xmlns:a16="http://schemas.microsoft.com/office/drawing/2014/main" id="{541FD114-CD86-442C-9CB1-BD9425E769C3}"/>
              </a:ext>
            </a:extLst>
          </p:cNvPr>
          <p:cNvSpPr txBox="1">
            <a:spLocks/>
          </p:cNvSpPr>
          <p:nvPr/>
        </p:nvSpPr>
        <p:spPr>
          <a:xfrm>
            <a:off x="6070449" y="2760775"/>
            <a:ext cx="2334842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200" dirty="0"/>
              <a:t>There is a moderate positive correlation between biological and environmental explanations for depression</a:t>
            </a:r>
          </a:p>
        </p:txBody>
      </p:sp>
      <p:sp>
        <p:nvSpPr>
          <p:cNvPr id="10" name="Google Shape;738;p43">
            <a:extLst>
              <a:ext uri="{FF2B5EF4-FFF2-40B4-BE49-F238E27FC236}">
                <a16:creationId xmlns:a16="http://schemas.microsoft.com/office/drawing/2014/main" id="{C5043E70-301F-43B6-AA10-0A7D58906A8E}"/>
              </a:ext>
            </a:extLst>
          </p:cNvPr>
          <p:cNvSpPr txBox="1">
            <a:spLocks/>
          </p:cNvSpPr>
          <p:nvPr/>
        </p:nvSpPr>
        <p:spPr>
          <a:xfrm>
            <a:off x="6070449" y="2390525"/>
            <a:ext cx="2242278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RELATIONSHIP BETWEEN BELIEFS</a:t>
            </a:r>
          </a:p>
        </p:txBody>
      </p:sp>
      <p:grpSp>
        <p:nvGrpSpPr>
          <p:cNvPr id="11" name="Google Shape;739;p43">
            <a:extLst>
              <a:ext uri="{FF2B5EF4-FFF2-40B4-BE49-F238E27FC236}">
                <a16:creationId xmlns:a16="http://schemas.microsoft.com/office/drawing/2014/main" id="{6202D689-4C71-40B0-A6B0-D2A93A8F11C8}"/>
              </a:ext>
            </a:extLst>
          </p:cNvPr>
          <p:cNvGrpSpPr/>
          <p:nvPr/>
        </p:nvGrpSpPr>
        <p:grpSpPr>
          <a:xfrm>
            <a:off x="3228693" y="1989000"/>
            <a:ext cx="2686626" cy="2459100"/>
            <a:chOff x="3332100" y="1754600"/>
            <a:chExt cx="2479811" cy="2459100"/>
          </a:xfrm>
        </p:grpSpPr>
        <p:sp>
          <p:nvSpPr>
            <p:cNvPr id="12" name="Google Shape;740;p43">
              <a:extLst>
                <a:ext uri="{FF2B5EF4-FFF2-40B4-BE49-F238E27FC236}">
                  <a16:creationId xmlns:a16="http://schemas.microsoft.com/office/drawing/2014/main" id="{20F7FE85-F73F-4258-A8FC-69F4FA94498B}"/>
                </a:ext>
              </a:extLst>
            </p:cNvPr>
            <p:cNvSpPr/>
            <p:nvPr/>
          </p:nvSpPr>
          <p:spPr>
            <a:xfrm>
              <a:off x="3332111" y="1754600"/>
              <a:ext cx="2479800" cy="245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1;p43">
              <a:extLst>
                <a:ext uri="{FF2B5EF4-FFF2-40B4-BE49-F238E27FC236}">
                  <a16:creationId xmlns:a16="http://schemas.microsoft.com/office/drawing/2014/main" id="{AF266DD7-781D-47A6-83B5-6A07893BC1B4}"/>
                </a:ext>
              </a:extLst>
            </p:cNvPr>
            <p:cNvSpPr/>
            <p:nvPr/>
          </p:nvSpPr>
          <p:spPr>
            <a:xfrm>
              <a:off x="3332100" y="1754600"/>
              <a:ext cx="390300" cy="390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2;p43">
              <a:extLst>
                <a:ext uri="{FF2B5EF4-FFF2-40B4-BE49-F238E27FC236}">
                  <a16:creationId xmlns:a16="http://schemas.microsoft.com/office/drawing/2014/main" id="{853A0B58-EBCA-4A0D-B960-AD737A1BF9CE}"/>
                </a:ext>
              </a:extLst>
            </p:cNvPr>
            <p:cNvSpPr/>
            <p:nvPr/>
          </p:nvSpPr>
          <p:spPr>
            <a:xfrm>
              <a:off x="3722350" y="1754600"/>
              <a:ext cx="390300" cy="390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743;p43">
            <a:extLst>
              <a:ext uri="{FF2B5EF4-FFF2-40B4-BE49-F238E27FC236}">
                <a16:creationId xmlns:a16="http://schemas.microsoft.com/office/drawing/2014/main" id="{7F4E017D-3A93-4595-877D-1FDFCE6E3256}"/>
              </a:ext>
            </a:extLst>
          </p:cNvPr>
          <p:cNvSpPr txBox="1">
            <a:spLocks/>
          </p:cNvSpPr>
          <p:nvPr/>
        </p:nvSpPr>
        <p:spPr>
          <a:xfrm>
            <a:off x="3314377" y="2760775"/>
            <a:ext cx="2518572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High-symptom adolescents have a wide range of beliefs about depression’s causes and permanence</a:t>
            </a:r>
          </a:p>
          <a:p>
            <a:pPr>
              <a:spcAft>
                <a:spcPts val="800"/>
              </a:spcAft>
            </a:pP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Beliefs vary by gender, age, and income</a:t>
            </a:r>
          </a:p>
        </p:txBody>
      </p:sp>
      <p:sp>
        <p:nvSpPr>
          <p:cNvPr id="16" name="Google Shape;744;p43">
            <a:extLst>
              <a:ext uri="{FF2B5EF4-FFF2-40B4-BE49-F238E27FC236}">
                <a16:creationId xmlns:a16="http://schemas.microsoft.com/office/drawing/2014/main" id="{40BE2E9B-407A-43DC-85E6-3940EDCD3902}"/>
              </a:ext>
            </a:extLst>
          </p:cNvPr>
          <p:cNvSpPr txBox="1">
            <a:spLocks/>
          </p:cNvSpPr>
          <p:nvPr/>
        </p:nvSpPr>
        <p:spPr>
          <a:xfrm>
            <a:off x="3169441" y="2391775"/>
            <a:ext cx="2808444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BELIEFS ABOUT DEPRESSION</a:t>
            </a:r>
          </a:p>
        </p:txBody>
      </p:sp>
      <p:grpSp>
        <p:nvGrpSpPr>
          <p:cNvPr id="17" name="Google Shape;746;p43">
            <a:extLst>
              <a:ext uri="{FF2B5EF4-FFF2-40B4-BE49-F238E27FC236}">
                <a16:creationId xmlns:a16="http://schemas.microsoft.com/office/drawing/2014/main" id="{19A472C9-5ED1-401E-99BF-8F11073B0399}"/>
              </a:ext>
            </a:extLst>
          </p:cNvPr>
          <p:cNvGrpSpPr/>
          <p:nvPr/>
        </p:nvGrpSpPr>
        <p:grpSpPr>
          <a:xfrm>
            <a:off x="710100" y="1989000"/>
            <a:ext cx="2479800" cy="2459150"/>
            <a:chOff x="710100" y="1754600"/>
            <a:chExt cx="2479800" cy="2459150"/>
          </a:xfrm>
        </p:grpSpPr>
        <p:sp>
          <p:nvSpPr>
            <p:cNvPr id="18" name="Google Shape;747;p43">
              <a:extLst>
                <a:ext uri="{FF2B5EF4-FFF2-40B4-BE49-F238E27FC236}">
                  <a16:creationId xmlns:a16="http://schemas.microsoft.com/office/drawing/2014/main" id="{73679715-B954-4D77-8538-0D5B0FE770EF}"/>
                </a:ext>
              </a:extLst>
            </p:cNvPr>
            <p:cNvSpPr/>
            <p:nvPr/>
          </p:nvSpPr>
          <p:spPr>
            <a:xfrm>
              <a:off x="710100" y="1754600"/>
              <a:ext cx="2479800" cy="245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8;p43">
              <a:extLst>
                <a:ext uri="{FF2B5EF4-FFF2-40B4-BE49-F238E27FC236}">
                  <a16:creationId xmlns:a16="http://schemas.microsoft.com/office/drawing/2014/main" id="{AEFBCE05-B091-4C27-B6BE-6E6CA58314A8}"/>
                </a:ext>
              </a:extLst>
            </p:cNvPr>
            <p:cNvSpPr/>
            <p:nvPr/>
          </p:nvSpPr>
          <p:spPr>
            <a:xfrm>
              <a:off x="710100" y="3823450"/>
              <a:ext cx="390300" cy="390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9;p43">
              <a:extLst>
                <a:ext uri="{FF2B5EF4-FFF2-40B4-BE49-F238E27FC236}">
                  <a16:creationId xmlns:a16="http://schemas.microsoft.com/office/drawing/2014/main" id="{5AE37430-A88C-4142-B82F-F5DF3CDAD9F0}"/>
                </a:ext>
              </a:extLst>
            </p:cNvPr>
            <p:cNvSpPr/>
            <p:nvPr/>
          </p:nvSpPr>
          <p:spPr>
            <a:xfrm>
              <a:off x="1100350" y="3823450"/>
              <a:ext cx="390300" cy="390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750;p43">
            <a:extLst>
              <a:ext uri="{FF2B5EF4-FFF2-40B4-BE49-F238E27FC236}">
                <a16:creationId xmlns:a16="http://schemas.microsoft.com/office/drawing/2014/main" id="{B6D42321-FC34-4904-84C9-8A5390A60EBF}"/>
              </a:ext>
            </a:extLst>
          </p:cNvPr>
          <p:cNvSpPr txBox="1">
            <a:spLocks/>
          </p:cNvSpPr>
          <p:nvPr/>
        </p:nvSpPr>
        <p:spPr>
          <a:xfrm>
            <a:off x="928200" y="2760775"/>
            <a:ext cx="2048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800"/>
              </a:spcAft>
              <a:buNone/>
            </a:pPr>
            <a:r>
              <a:rPr lang="en-US" sz="1200" dirty="0"/>
              <a:t>High-symptom adolescents tend to have a broader definition of depression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200" dirty="0"/>
              <a:t>Girls and older adolescents tend to include more symptoms</a:t>
            </a:r>
          </a:p>
        </p:txBody>
      </p:sp>
      <p:sp>
        <p:nvSpPr>
          <p:cNvPr id="23" name="Google Shape;754;p43">
            <a:extLst>
              <a:ext uri="{FF2B5EF4-FFF2-40B4-BE49-F238E27FC236}">
                <a16:creationId xmlns:a16="http://schemas.microsoft.com/office/drawing/2014/main" id="{3963B0D3-E653-49D8-BE7A-0C0E76408D2B}"/>
              </a:ext>
            </a:extLst>
          </p:cNvPr>
          <p:cNvSpPr/>
          <p:nvPr/>
        </p:nvSpPr>
        <p:spPr>
          <a:xfrm>
            <a:off x="5373196" y="1420000"/>
            <a:ext cx="407326" cy="407326"/>
          </a:xfrm>
          <a:custGeom>
            <a:avLst/>
            <a:gdLst/>
            <a:ahLst/>
            <a:cxnLst/>
            <a:rect l="l" t="t" r="r" b="b"/>
            <a:pathLst>
              <a:path w="1954" h="1954" extrusionOk="0">
                <a:moveTo>
                  <a:pt x="977" y="350"/>
                </a:moveTo>
                <a:cubicBezTo>
                  <a:pt x="1325" y="350"/>
                  <a:pt x="1604" y="629"/>
                  <a:pt x="1604" y="977"/>
                </a:cubicBezTo>
                <a:cubicBezTo>
                  <a:pt x="1604" y="1326"/>
                  <a:pt x="1325" y="1605"/>
                  <a:pt x="977" y="1605"/>
                </a:cubicBezTo>
                <a:cubicBezTo>
                  <a:pt x="628" y="1605"/>
                  <a:pt x="349" y="1326"/>
                  <a:pt x="349" y="977"/>
                </a:cubicBezTo>
                <a:cubicBezTo>
                  <a:pt x="349" y="629"/>
                  <a:pt x="628" y="350"/>
                  <a:pt x="977" y="350"/>
                </a:cubicBezTo>
                <a:close/>
                <a:moveTo>
                  <a:pt x="977" y="1"/>
                </a:moveTo>
                <a:cubicBezTo>
                  <a:pt x="433" y="1"/>
                  <a:pt x="0" y="433"/>
                  <a:pt x="0" y="977"/>
                </a:cubicBezTo>
                <a:cubicBezTo>
                  <a:pt x="0" y="1521"/>
                  <a:pt x="433" y="1954"/>
                  <a:pt x="977" y="1954"/>
                </a:cubicBezTo>
                <a:cubicBezTo>
                  <a:pt x="1521" y="1954"/>
                  <a:pt x="1953" y="1521"/>
                  <a:pt x="1953" y="977"/>
                </a:cubicBezTo>
                <a:cubicBezTo>
                  <a:pt x="1953" y="433"/>
                  <a:pt x="1521" y="1"/>
                  <a:pt x="97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55;p43">
            <a:extLst>
              <a:ext uri="{FF2B5EF4-FFF2-40B4-BE49-F238E27FC236}">
                <a16:creationId xmlns:a16="http://schemas.microsoft.com/office/drawing/2014/main" id="{FC6D0388-ABC1-4619-A3CB-F508E7AAC19B}"/>
              </a:ext>
            </a:extLst>
          </p:cNvPr>
          <p:cNvSpPr/>
          <p:nvPr/>
        </p:nvSpPr>
        <p:spPr>
          <a:xfrm>
            <a:off x="335919" y="2148148"/>
            <a:ext cx="748355" cy="748378"/>
          </a:xfrm>
          <a:custGeom>
            <a:avLst/>
            <a:gdLst/>
            <a:ahLst/>
            <a:cxnLst/>
            <a:rect l="l" t="t" r="r" b="b"/>
            <a:pathLst>
              <a:path w="3042" h="3042" extrusionOk="0">
                <a:moveTo>
                  <a:pt x="1521" y="349"/>
                </a:moveTo>
                <a:cubicBezTo>
                  <a:pt x="2162" y="349"/>
                  <a:pt x="2692" y="865"/>
                  <a:pt x="2692" y="1521"/>
                </a:cubicBezTo>
                <a:cubicBezTo>
                  <a:pt x="2692" y="2163"/>
                  <a:pt x="2162" y="2679"/>
                  <a:pt x="1521" y="2679"/>
                </a:cubicBezTo>
                <a:cubicBezTo>
                  <a:pt x="879" y="2679"/>
                  <a:pt x="349" y="2163"/>
                  <a:pt x="349" y="1521"/>
                </a:cubicBezTo>
                <a:cubicBezTo>
                  <a:pt x="349" y="865"/>
                  <a:pt x="879" y="349"/>
                  <a:pt x="1521" y="349"/>
                </a:cubicBezTo>
                <a:close/>
                <a:moveTo>
                  <a:pt x="1521" y="1"/>
                </a:moveTo>
                <a:cubicBezTo>
                  <a:pt x="684" y="1"/>
                  <a:pt x="0" y="684"/>
                  <a:pt x="0" y="1521"/>
                </a:cubicBezTo>
                <a:cubicBezTo>
                  <a:pt x="0" y="2358"/>
                  <a:pt x="684" y="3041"/>
                  <a:pt x="1521" y="3041"/>
                </a:cubicBezTo>
                <a:cubicBezTo>
                  <a:pt x="2358" y="3041"/>
                  <a:pt x="3041" y="2358"/>
                  <a:pt x="3041" y="1521"/>
                </a:cubicBezTo>
                <a:cubicBezTo>
                  <a:pt x="3041" y="684"/>
                  <a:pt x="2358" y="1"/>
                  <a:pt x="1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56;p43">
            <a:extLst>
              <a:ext uri="{FF2B5EF4-FFF2-40B4-BE49-F238E27FC236}">
                <a16:creationId xmlns:a16="http://schemas.microsoft.com/office/drawing/2014/main" id="{CBF552C3-7AAF-4685-BEE8-CC99AC9B0C09}"/>
              </a:ext>
            </a:extLst>
          </p:cNvPr>
          <p:cNvGrpSpPr/>
          <p:nvPr/>
        </p:nvGrpSpPr>
        <p:grpSpPr>
          <a:xfrm>
            <a:off x="2653670" y="4604108"/>
            <a:ext cx="270578" cy="267659"/>
            <a:chOff x="3498295" y="2187533"/>
            <a:chExt cx="270578" cy="267659"/>
          </a:xfrm>
        </p:grpSpPr>
        <p:sp>
          <p:nvSpPr>
            <p:cNvPr id="26" name="Google Shape;757;p43">
              <a:extLst>
                <a:ext uri="{FF2B5EF4-FFF2-40B4-BE49-F238E27FC236}">
                  <a16:creationId xmlns:a16="http://schemas.microsoft.com/office/drawing/2014/main" id="{14CE07FE-EA79-44FC-929C-004344E2FA25}"/>
                </a:ext>
              </a:extLst>
            </p:cNvPr>
            <p:cNvSpPr/>
            <p:nvPr/>
          </p:nvSpPr>
          <p:spPr>
            <a:xfrm>
              <a:off x="3498295" y="2190451"/>
              <a:ext cx="267659" cy="264741"/>
            </a:xfrm>
            <a:custGeom>
              <a:avLst/>
              <a:gdLst/>
              <a:ahLst/>
              <a:cxnLst/>
              <a:rect l="l" t="t" r="r" b="b"/>
              <a:pathLst>
                <a:path w="1284" h="1270" extrusionOk="0">
                  <a:moveTo>
                    <a:pt x="1046" y="0"/>
                  </a:moveTo>
                  <a:lnTo>
                    <a:pt x="0" y="1033"/>
                  </a:lnTo>
                  <a:lnTo>
                    <a:pt x="251" y="1270"/>
                  </a:lnTo>
                  <a:lnTo>
                    <a:pt x="1283" y="238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58;p43">
              <a:extLst>
                <a:ext uri="{FF2B5EF4-FFF2-40B4-BE49-F238E27FC236}">
                  <a16:creationId xmlns:a16="http://schemas.microsoft.com/office/drawing/2014/main" id="{6472A6EE-DC86-4338-8BD3-C7CDF483DFBA}"/>
                </a:ext>
              </a:extLst>
            </p:cNvPr>
            <p:cNvSpPr/>
            <p:nvPr/>
          </p:nvSpPr>
          <p:spPr>
            <a:xfrm>
              <a:off x="3501213" y="2187533"/>
              <a:ext cx="267659" cy="267659"/>
            </a:xfrm>
            <a:custGeom>
              <a:avLst/>
              <a:gdLst/>
              <a:ahLst/>
              <a:cxnLst/>
              <a:rect l="l" t="t" r="r" b="b"/>
              <a:pathLst>
                <a:path w="1284" h="1284" extrusionOk="0">
                  <a:moveTo>
                    <a:pt x="237" y="0"/>
                  </a:moveTo>
                  <a:lnTo>
                    <a:pt x="0" y="252"/>
                  </a:lnTo>
                  <a:lnTo>
                    <a:pt x="1032" y="1284"/>
                  </a:lnTo>
                  <a:lnTo>
                    <a:pt x="1283" y="104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752;p43">
            <a:extLst>
              <a:ext uri="{FF2B5EF4-FFF2-40B4-BE49-F238E27FC236}">
                <a16:creationId xmlns:a16="http://schemas.microsoft.com/office/drawing/2014/main" id="{2D58E058-8A4F-45FA-91E1-5FCFD341FF4D}"/>
              </a:ext>
            </a:extLst>
          </p:cNvPr>
          <p:cNvSpPr txBox="1">
            <a:spLocks/>
          </p:cNvSpPr>
          <p:nvPr/>
        </p:nvSpPr>
        <p:spPr>
          <a:xfrm>
            <a:off x="614254" y="2391775"/>
            <a:ext cx="2671492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WHAT SYMPTOMS COUNT</a:t>
            </a:r>
          </a:p>
        </p:txBody>
      </p:sp>
    </p:spTree>
    <p:extLst>
      <p:ext uri="{BB962C8B-B14F-4D97-AF65-F5344CB8AC3E}">
        <p14:creationId xmlns:p14="http://schemas.microsoft.com/office/powerpoint/2010/main" val="1912932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B88D-FD27-4125-A5C3-0F7D800C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ABC3-7DCB-4FF6-B45F-C3A9C0501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Unanswered questions?</a:t>
            </a:r>
          </a:p>
          <a:p>
            <a:r>
              <a:rPr lang="en-US" dirty="0"/>
              <a:t>Future directions?</a:t>
            </a:r>
          </a:p>
        </p:txBody>
      </p:sp>
    </p:spTree>
    <p:extLst>
      <p:ext uri="{BB962C8B-B14F-4D97-AF65-F5344CB8AC3E}">
        <p14:creationId xmlns:p14="http://schemas.microsoft.com/office/powerpoint/2010/main" val="382056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7"/>
          <p:cNvGrpSpPr/>
          <p:nvPr/>
        </p:nvGrpSpPr>
        <p:grpSpPr>
          <a:xfrm>
            <a:off x="4977138" y="539392"/>
            <a:ext cx="3880529" cy="4064682"/>
            <a:chOff x="4977138" y="539392"/>
            <a:chExt cx="3880529" cy="4064682"/>
          </a:xfrm>
        </p:grpSpPr>
        <p:grpSp>
          <p:nvGrpSpPr>
            <p:cNvPr id="817" name="Google Shape;817;p47"/>
            <p:cNvGrpSpPr/>
            <p:nvPr/>
          </p:nvGrpSpPr>
          <p:grpSpPr>
            <a:xfrm>
              <a:off x="4977138" y="1616275"/>
              <a:ext cx="1441963" cy="1477044"/>
              <a:chOff x="6518672" y="2803010"/>
              <a:chExt cx="869281" cy="890429"/>
            </a:xfrm>
          </p:grpSpPr>
          <p:sp>
            <p:nvSpPr>
              <p:cNvPr id="818" name="Google Shape;818;p47"/>
              <p:cNvSpPr/>
              <p:nvPr/>
            </p:nvSpPr>
            <p:spPr>
              <a:xfrm>
                <a:off x="6518672" y="2803010"/>
                <a:ext cx="869281" cy="890429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6826344" y="3129770"/>
                <a:ext cx="235122" cy="232461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41" extrusionOk="0">
                    <a:moveTo>
                      <a:pt x="2167" y="1"/>
                    </a:moveTo>
                    <a:cubicBezTo>
                      <a:pt x="2150" y="1"/>
                      <a:pt x="2133" y="1"/>
                      <a:pt x="2116" y="1"/>
                    </a:cubicBezTo>
                    <a:cubicBezTo>
                      <a:pt x="895" y="55"/>
                      <a:pt x="0" y="1059"/>
                      <a:pt x="27" y="2252"/>
                    </a:cubicBezTo>
                    <a:cubicBezTo>
                      <a:pt x="54" y="3446"/>
                      <a:pt x="1085" y="4341"/>
                      <a:pt x="2252" y="4341"/>
                    </a:cubicBezTo>
                    <a:cubicBezTo>
                      <a:pt x="3472" y="4314"/>
                      <a:pt x="4394" y="3310"/>
                      <a:pt x="4367" y="2117"/>
                    </a:cubicBezTo>
                    <a:cubicBezTo>
                      <a:pt x="4340" y="914"/>
                      <a:pt x="3339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0" name="Google Shape;820;p47"/>
            <p:cNvSpPr/>
            <p:nvPr/>
          </p:nvSpPr>
          <p:spPr>
            <a:xfrm>
              <a:off x="6744285" y="539392"/>
              <a:ext cx="987022" cy="987878"/>
            </a:xfrm>
            <a:custGeom>
              <a:avLst/>
              <a:gdLst/>
              <a:ahLst/>
              <a:cxnLst/>
              <a:rect l="l" t="t" r="r" b="b"/>
              <a:pathLst>
                <a:path w="11122" h="11121" extrusionOk="0">
                  <a:moveTo>
                    <a:pt x="5530" y="2467"/>
                  </a:moveTo>
                  <a:cubicBezTo>
                    <a:pt x="7220" y="2467"/>
                    <a:pt x="8627" y="3751"/>
                    <a:pt x="8681" y="5452"/>
                  </a:cubicBezTo>
                  <a:lnTo>
                    <a:pt x="8681" y="5886"/>
                  </a:lnTo>
                  <a:cubicBezTo>
                    <a:pt x="8626" y="6483"/>
                    <a:pt x="8409" y="6971"/>
                    <a:pt x="8111" y="7378"/>
                  </a:cubicBezTo>
                  <a:lnTo>
                    <a:pt x="8084" y="7432"/>
                  </a:lnTo>
                  <a:cubicBezTo>
                    <a:pt x="8030" y="7486"/>
                    <a:pt x="7975" y="7513"/>
                    <a:pt x="7948" y="7595"/>
                  </a:cubicBezTo>
                  <a:cubicBezTo>
                    <a:pt x="7596" y="7974"/>
                    <a:pt x="7189" y="8273"/>
                    <a:pt x="6728" y="8436"/>
                  </a:cubicBezTo>
                  <a:cubicBezTo>
                    <a:pt x="6646" y="8463"/>
                    <a:pt x="6592" y="8517"/>
                    <a:pt x="6511" y="8517"/>
                  </a:cubicBezTo>
                  <a:cubicBezTo>
                    <a:pt x="6266" y="8571"/>
                    <a:pt x="6050" y="8598"/>
                    <a:pt x="5805" y="8652"/>
                  </a:cubicBezTo>
                  <a:lnTo>
                    <a:pt x="5507" y="8652"/>
                  </a:lnTo>
                  <a:cubicBezTo>
                    <a:pt x="3825" y="8571"/>
                    <a:pt x="2551" y="7323"/>
                    <a:pt x="2469" y="5696"/>
                  </a:cubicBezTo>
                  <a:cubicBezTo>
                    <a:pt x="2415" y="3987"/>
                    <a:pt x="3744" y="2550"/>
                    <a:pt x="5426" y="2468"/>
                  </a:cubicBezTo>
                  <a:cubicBezTo>
                    <a:pt x="5461" y="2467"/>
                    <a:pt x="5495" y="2467"/>
                    <a:pt x="5530" y="2467"/>
                  </a:cubicBezTo>
                  <a:close/>
                  <a:moveTo>
                    <a:pt x="5561" y="0"/>
                  </a:moveTo>
                  <a:lnTo>
                    <a:pt x="5046" y="27"/>
                  </a:lnTo>
                  <a:lnTo>
                    <a:pt x="4965" y="27"/>
                  </a:lnTo>
                  <a:cubicBezTo>
                    <a:pt x="4829" y="27"/>
                    <a:pt x="4802" y="109"/>
                    <a:pt x="4802" y="244"/>
                  </a:cubicBezTo>
                  <a:lnTo>
                    <a:pt x="4802" y="814"/>
                  </a:lnTo>
                  <a:cubicBezTo>
                    <a:pt x="4802" y="841"/>
                    <a:pt x="4802" y="868"/>
                    <a:pt x="4748" y="868"/>
                  </a:cubicBezTo>
                  <a:cubicBezTo>
                    <a:pt x="4449" y="922"/>
                    <a:pt x="4124" y="1004"/>
                    <a:pt x="3798" y="1112"/>
                  </a:cubicBezTo>
                  <a:cubicBezTo>
                    <a:pt x="3771" y="1112"/>
                    <a:pt x="3744" y="1112"/>
                    <a:pt x="3744" y="1085"/>
                  </a:cubicBezTo>
                  <a:cubicBezTo>
                    <a:pt x="3635" y="922"/>
                    <a:pt x="3527" y="732"/>
                    <a:pt x="3473" y="570"/>
                  </a:cubicBezTo>
                  <a:cubicBezTo>
                    <a:pt x="3411" y="487"/>
                    <a:pt x="3348" y="451"/>
                    <a:pt x="3286" y="451"/>
                  </a:cubicBezTo>
                  <a:cubicBezTo>
                    <a:pt x="3267" y="451"/>
                    <a:pt x="3248" y="455"/>
                    <a:pt x="3229" y="461"/>
                  </a:cubicBezTo>
                  <a:cubicBezTo>
                    <a:pt x="3012" y="570"/>
                    <a:pt x="2822" y="678"/>
                    <a:pt x="2632" y="814"/>
                  </a:cubicBezTo>
                  <a:cubicBezTo>
                    <a:pt x="2523" y="868"/>
                    <a:pt x="2523" y="949"/>
                    <a:pt x="2551" y="1031"/>
                  </a:cubicBezTo>
                  <a:cubicBezTo>
                    <a:pt x="2632" y="1166"/>
                    <a:pt x="2713" y="1356"/>
                    <a:pt x="2795" y="1492"/>
                  </a:cubicBezTo>
                  <a:cubicBezTo>
                    <a:pt x="2822" y="1519"/>
                    <a:pt x="2822" y="1546"/>
                    <a:pt x="2849" y="1627"/>
                  </a:cubicBezTo>
                  <a:cubicBezTo>
                    <a:pt x="2551" y="1817"/>
                    <a:pt x="2279" y="2061"/>
                    <a:pt x="2035" y="2333"/>
                  </a:cubicBezTo>
                  <a:cubicBezTo>
                    <a:pt x="1872" y="2197"/>
                    <a:pt x="1710" y="2089"/>
                    <a:pt x="1547" y="1953"/>
                  </a:cubicBezTo>
                  <a:cubicBezTo>
                    <a:pt x="1510" y="1929"/>
                    <a:pt x="1468" y="1915"/>
                    <a:pt x="1428" y="1915"/>
                  </a:cubicBezTo>
                  <a:cubicBezTo>
                    <a:pt x="1379" y="1915"/>
                    <a:pt x="1333" y="1935"/>
                    <a:pt x="1303" y="1980"/>
                  </a:cubicBezTo>
                  <a:cubicBezTo>
                    <a:pt x="1167" y="2197"/>
                    <a:pt x="1004" y="2360"/>
                    <a:pt x="869" y="2577"/>
                  </a:cubicBezTo>
                  <a:cubicBezTo>
                    <a:pt x="787" y="2631"/>
                    <a:pt x="815" y="2740"/>
                    <a:pt x="896" y="2794"/>
                  </a:cubicBezTo>
                  <a:cubicBezTo>
                    <a:pt x="1059" y="2929"/>
                    <a:pt x="1194" y="3038"/>
                    <a:pt x="1357" y="3146"/>
                  </a:cubicBezTo>
                  <a:lnTo>
                    <a:pt x="1411" y="3173"/>
                  </a:lnTo>
                  <a:cubicBezTo>
                    <a:pt x="1330" y="3336"/>
                    <a:pt x="1221" y="3526"/>
                    <a:pt x="1167" y="3662"/>
                  </a:cubicBezTo>
                  <a:lnTo>
                    <a:pt x="950" y="4150"/>
                  </a:lnTo>
                  <a:lnTo>
                    <a:pt x="923" y="4150"/>
                  </a:lnTo>
                  <a:cubicBezTo>
                    <a:pt x="733" y="4123"/>
                    <a:pt x="543" y="4096"/>
                    <a:pt x="353" y="4069"/>
                  </a:cubicBezTo>
                  <a:cubicBezTo>
                    <a:pt x="330" y="4057"/>
                    <a:pt x="307" y="4051"/>
                    <a:pt x="286" y="4051"/>
                  </a:cubicBezTo>
                  <a:cubicBezTo>
                    <a:pt x="212" y="4051"/>
                    <a:pt x="158" y="4119"/>
                    <a:pt x="137" y="4204"/>
                  </a:cubicBezTo>
                  <a:cubicBezTo>
                    <a:pt x="109" y="4258"/>
                    <a:pt x="109" y="4367"/>
                    <a:pt x="82" y="4421"/>
                  </a:cubicBezTo>
                  <a:cubicBezTo>
                    <a:pt x="28" y="4557"/>
                    <a:pt x="1" y="4747"/>
                    <a:pt x="1" y="4882"/>
                  </a:cubicBezTo>
                  <a:lnTo>
                    <a:pt x="1" y="4937"/>
                  </a:lnTo>
                  <a:cubicBezTo>
                    <a:pt x="28" y="5018"/>
                    <a:pt x="109" y="5072"/>
                    <a:pt x="164" y="5072"/>
                  </a:cubicBezTo>
                  <a:cubicBezTo>
                    <a:pt x="272" y="5072"/>
                    <a:pt x="408" y="5099"/>
                    <a:pt x="516" y="5154"/>
                  </a:cubicBezTo>
                  <a:cubicBezTo>
                    <a:pt x="625" y="5181"/>
                    <a:pt x="679" y="5181"/>
                    <a:pt x="787" y="5208"/>
                  </a:cubicBezTo>
                  <a:lnTo>
                    <a:pt x="815" y="6293"/>
                  </a:lnTo>
                  <a:lnTo>
                    <a:pt x="787" y="6293"/>
                  </a:lnTo>
                  <a:cubicBezTo>
                    <a:pt x="625" y="6320"/>
                    <a:pt x="435" y="6401"/>
                    <a:pt x="245" y="6428"/>
                  </a:cubicBezTo>
                  <a:cubicBezTo>
                    <a:pt x="137" y="6455"/>
                    <a:pt x="109" y="6510"/>
                    <a:pt x="82" y="6564"/>
                  </a:cubicBezTo>
                  <a:lnTo>
                    <a:pt x="82" y="6645"/>
                  </a:lnTo>
                  <a:lnTo>
                    <a:pt x="82" y="6672"/>
                  </a:lnTo>
                  <a:cubicBezTo>
                    <a:pt x="137" y="6862"/>
                    <a:pt x="164" y="7079"/>
                    <a:pt x="245" y="7269"/>
                  </a:cubicBezTo>
                  <a:cubicBezTo>
                    <a:pt x="265" y="7370"/>
                    <a:pt x="315" y="7426"/>
                    <a:pt x="395" y="7426"/>
                  </a:cubicBezTo>
                  <a:cubicBezTo>
                    <a:pt x="423" y="7426"/>
                    <a:pt x="454" y="7419"/>
                    <a:pt x="489" y="7405"/>
                  </a:cubicBezTo>
                  <a:cubicBezTo>
                    <a:pt x="543" y="7378"/>
                    <a:pt x="625" y="7378"/>
                    <a:pt x="679" y="7351"/>
                  </a:cubicBezTo>
                  <a:lnTo>
                    <a:pt x="1086" y="7242"/>
                  </a:lnTo>
                  <a:cubicBezTo>
                    <a:pt x="1221" y="7595"/>
                    <a:pt x="1384" y="7893"/>
                    <a:pt x="1601" y="8191"/>
                  </a:cubicBezTo>
                  <a:cubicBezTo>
                    <a:pt x="1438" y="8327"/>
                    <a:pt x="1249" y="8463"/>
                    <a:pt x="1113" y="8625"/>
                  </a:cubicBezTo>
                  <a:cubicBezTo>
                    <a:pt x="1059" y="8707"/>
                    <a:pt x="1032" y="8815"/>
                    <a:pt x="1086" y="8869"/>
                  </a:cubicBezTo>
                  <a:cubicBezTo>
                    <a:pt x="1113" y="8897"/>
                    <a:pt x="1113" y="8951"/>
                    <a:pt x="1167" y="8978"/>
                  </a:cubicBezTo>
                  <a:cubicBezTo>
                    <a:pt x="1303" y="9114"/>
                    <a:pt x="1411" y="9276"/>
                    <a:pt x="1520" y="9412"/>
                  </a:cubicBezTo>
                  <a:cubicBezTo>
                    <a:pt x="1561" y="9466"/>
                    <a:pt x="1608" y="9493"/>
                    <a:pt x="1655" y="9493"/>
                  </a:cubicBezTo>
                  <a:cubicBezTo>
                    <a:pt x="1703" y="9493"/>
                    <a:pt x="1750" y="9466"/>
                    <a:pt x="1791" y="9412"/>
                  </a:cubicBezTo>
                  <a:cubicBezTo>
                    <a:pt x="1872" y="9385"/>
                    <a:pt x="1900" y="9303"/>
                    <a:pt x="1981" y="9276"/>
                  </a:cubicBezTo>
                  <a:cubicBezTo>
                    <a:pt x="2062" y="9168"/>
                    <a:pt x="2171" y="9114"/>
                    <a:pt x="2279" y="9005"/>
                  </a:cubicBezTo>
                  <a:cubicBezTo>
                    <a:pt x="2415" y="9114"/>
                    <a:pt x="2551" y="9249"/>
                    <a:pt x="2686" y="9358"/>
                  </a:cubicBezTo>
                  <a:cubicBezTo>
                    <a:pt x="2822" y="9439"/>
                    <a:pt x="2985" y="9548"/>
                    <a:pt x="3120" y="9656"/>
                  </a:cubicBezTo>
                  <a:lnTo>
                    <a:pt x="3120" y="9683"/>
                  </a:lnTo>
                  <a:cubicBezTo>
                    <a:pt x="3066" y="9846"/>
                    <a:pt x="2957" y="10063"/>
                    <a:pt x="2876" y="10226"/>
                  </a:cubicBezTo>
                  <a:cubicBezTo>
                    <a:pt x="2849" y="10334"/>
                    <a:pt x="2849" y="10388"/>
                    <a:pt x="2957" y="10470"/>
                  </a:cubicBezTo>
                  <a:cubicBezTo>
                    <a:pt x="3147" y="10578"/>
                    <a:pt x="3391" y="10660"/>
                    <a:pt x="3635" y="10768"/>
                  </a:cubicBezTo>
                  <a:cubicBezTo>
                    <a:pt x="3661" y="10775"/>
                    <a:pt x="3684" y="10778"/>
                    <a:pt x="3704" y="10778"/>
                  </a:cubicBezTo>
                  <a:cubicBezTo>
                    <a:pt x="3768" y="10778"/>
                    <a:pt x="3805" y="10743"/>
                    <a:pt x="3825" y="10660"/>
                  </a:cubicBezTo>
                  <a:cubicBezTo>
                    <a:pt x="3880" y="10578"/>
                    <a:pt x="3934" y="10470"/>
                    <a:pt x="3961" y="10361"/>
                  </a:cubicBezTo>
                  <a:cubicBezTo>
                    <a:pt x="4015" y="10253"/>
                    <a:pt x="4042" y="10199"/>
                    <a:pt x="4097" y="10090"/>
                  </a:cubicBezTo>
                  <a:cubicBezTo>
                    <a:pt x="4449" y="10199"/>
                    <a:pt x="4748" y="10253"/>
                    <a:pt x="5100" y="10307"/>
                  </a:cubicBezTo>
                  <a:lnTo>
                    <a:pt x="5154" y="10307"/>
                  </a:lnTo>
                  <a:lnTo>
                    <a:pt x="5182" y="10931"/>
                  </a:lnTo>
                  <a:cubicBezTo>
                    <a:pt x="5182" y="11067"/>
                    <a:pt x="5263" y="11121"/>
                    <a:pt x="5371" y="11121"/>
                  </a:cubicBezTo>
                  <a:cubicBezTo>
                    <a:pt x="5588" y="11121"/>
                    <a:pt x="5833" y="11121"/>
                    <a:pt x="6077" y="11067"/>
                  </a:cubicBezTo>
                  <a:lnTo>
                    <a:pt x="6158" y="11067"/>
                  </a:lnTo>
                  <a:cubicBezTo>
                    <a:pt x="6212" y="11039"/>
                    <a:pt x="6212" y="11012"/>
                    <a:pt x="6239" y="10931"/>
                  </a:cubicBezTo>
                  <a:lnTo>
                    <a:pt x="6239" y="10904"/>
                  </a:lnTo>
                  <a:lnTo>
                    <a:pt x="6239" y="10524"/>
                  </a:lnTo>
                  <a:lnTo>
                    <a:pt x="6239" y="10334"/>
                  </a:lnTo>
                  <a:lnTo>
                    <a:pt x="6239" y="10253"/>
                  </a:lnTo>
                  <a:cubicBezTo>
                    <a:pt x="6321" y="10253"/>
                    <a:pt x="6348" y="10226"/>
                    <a:pt x="6402" y="10226"/>
                  </a:cubicBezTo>
                  <a:cubicBezTo>
                    <a:pt x="6728" y="10171"/>
                    <a:pt x="6999" y="10090"/>
                    <a:pt x="7297" y="9982"/>
                  </a:cubicBezTo>
                  <a:cubicBezTo>
                    <a:pt x="7297" y="9982"/>
                    <a:pt x="7297" y="10036"/>
                    <a:pt x="7324" y="10036"/>
                  </a:cubicBezTo>
                  <a:cubicBezTo>
                    <a:pt x="7433" y="10199"/>
                    <a:pt x="7514" y="10361"/>
                    <a:pt x="7596" y="10524"/>
                  </a:cubicBezTo>
                  <a:cubicBezTo>
                    <a:pt x="7658" y="10607"/>
                    <a:pt x="7688" y="10642"/>
                    <a:pt x="7748" y="10642"/>
                  </a:cubicBezTo>
                  <a:cubicBezTo>
                    <a:pt x="7766" y="10642"/>
                    <a:pt x="7787" y="10639"/>
                    <a:pt x="7813" y="10633"/>
                  </a:cubicBezTo>
                  <a:cubicBezTo>
                    <a:pt x="7840" y="10633"/>
                    <a:pt x="7840" y="10633"/>
                    <a:pt x="7867" y="10605"/>
                  </a:cubicBezTo>
                  <a:cubicBezTo>
                    <a:pt x="7975" y="10578"/>
                    <a:pt x="8084" y="10497"/>
                    <a:pt x="8192" y="10470"/>
                  </a:cubicBezTo>
                  <a:cubicBezTo>
                    <a:pt x="8274" y="10388"/>
                    <a:pt x="8382" y="10361"/>
                    <a:pt x="8491" y="10307"/>
                  </a:cubicBezTo>
                  <a:cubicBezTo>
                    <a:pt x="8572" y="10226"/>
                    <a:pt x="8572" y="10171"/>
                    <a:pt x="8545" y="10063"/>
                  </a:cubicBezTo>
                  <a:cubicBezTo>
                    <a:pt x="8518" y="10036"/>
                    <a:pt x="8518" y="9954"/>
                    <a:pt x="8491" y="9927"/>
                  </a:cubicBezTo>
                  <a:cubicBezTo>
                    <a:pt x="8409" y="9792"/>
                    <a:pt x="8355" y="9629"/>
                    <a:pt x="8247" y="9493"/>
                  </a:cubicBezTo>
                  <a:cubicBezTo>
                    <a:pt x="8382" y="9385"/>
                    <a:pt x="8518" y="9276"/>
                    <a:pt x="8653" y="9141"/>
                  </a:cubicBezTo>
                  <a:cubicBezTo>
                    <a:pt x="8735" y="9086"/>
                    <a:pt x="8789" y="9032"/>
                    <a:pt x="8870" y="8978"/>
                  </a:cubicBezTo>
                  <a:lnTo>
                    <a:pt x="9060" y="8761"/>
                  </a:lnTo>
                  <a:lnTo>
                    <a:pt x="9087" y="8815"/>
                  </a:lnTo>
                  <a:cubicBezTo>
                    <a:pt x="9277" y="8897"/>
                    <a:pt x="9413" y="9032"/>
                    <a:pt x="9576" y="9141"/>
                  </a:cubicBezTo>
                  <a:cubicBezTo>
                    <a:pt x="9626" y="9178"/>
                    <a:pt x="9665" y="9199"/>
                    <a:pt x="9700" y="9199"/>
                  </a:cubicBezTo>
                  <a:cubicBezTo>
                    <a:pt x="9740" y="9199"/>
                    <a:pt x="9776" y="9172"/>
                    <a:pt x="9820" y="9114"/>
                  </a:cubicBezTo>
                  <a:cubicBezTo>
                    <a:pt x="9847" y="9086"/>
                    <a:pt x="9847" y="9032"/>
                    <a:pt x="9874" y="9032"/>
                  </a:cubicBezTo>
                  <a:cubicBezTo>
                    <a:pt x="10010" y="8869"/>
                    <a:pt x="10118" y="8707"/>
                    <a:pt x="10254" y="8544"/>
                  </a:cubicBezTo>
                  <a:cubicBezTo>
                    <a:pt x="10281" y="8463"/>
                    <a:pt x="10281" y="8408"/>
                    <a:pt x="10254" y="8327"/>
                  </a:cubicBezTo>
                  <a:lnTo>
                    <a:pt x="10227" y="8300"/>
                  </a:lnTo>
                  <a:cubicBezTo>
                    <a:pt x="10145" y="8219"/>
                    <a:pt x="10091" y="8191"/>
                    <a:pt x="9982" y="8137"/>
                  </a:cubicBezTo>
                  <a:cubicBezTo>
                    <a:pt x="9901" y="8056"/>
                    <a:pt x="9820" y="8002"/>
                    <a:pt x="9738" y="7947"/>
                  </a:cubicBezTo>
                  <a:lnTo>
                    <a:pt x="9711" y="7920"/>
                  </a:lnTo>
                  <a:lnTo>
                    <a:pt x="9820" y="7730"/>
                  </a:lnTo>
                  <a:cubicBezTo>
                    <a:pt x="9847" y="7676"/>
                    <a:pt x="9847" y="7649"/>
                    <a:pt x="9874" y="7622"/>
                  </a:cubicBezTo>
                  <a:cubicBezTo>
                    <a:pt x="9982" y="7405"/>
                    <a:pt x="10091" y="7188"/>
                    <a:pt x="10145" y="6971"/>
                  </a:cubicBezTo>
                  <a:lnTo>
                    <a:pt x="10661" y="7079"/>
                  </a:lnTo>
                  <a:cubicBezTo>
                    <a:pt x="10688" y="7079"/>
                    <a:pt x="10769" y="7079"/>
                    <a:pt x="10796" y="7106"/>
                  </a:cubicBezTo>
                  <a:cubicBezTo>
                    <a:pt x="10810" y="7111"/>
                    <a:pt x="10824" y="7113"/>
                    <a:pt x="10838" y="7113"/>
                  </a:cubicBezTo>
                  <a:cubicBezTo>
                    <a:pt x="10904" y="7113"/>
                    <a:pt x="10964" y="7061"/>
                    <a:pt x="10986" y="6971"/>
                  </a:cubicBezTo>
                  <a:cubicBezTo>
                    <a:pt x="11040" y="6917"/>
                    <a:pt x="11040" y="6808"/>
                    <a:pt x="11067" y="6727"/>
                  </a:cubicBezTo>
                  <a:cubicBezTo>
                    <a:pt x="11095" y="6591"/>
                    <a:pt x="11122" y="6428"/>
                    <a:pt x="11122" y="6293"/>
                  </a:cubicBezTo>
                  <a:lnTo>
                    <a:pt x="11122" y="6184"/>
                  </a:lnTo>
                  <a:cubicBezTo>
                    <a:pt x="11095" y="6130"/>
                    <a:pt x="11013" y="6103"/>
                    <a:pt x="10959" y="6103"/>
                  </a:cubicBezTo>
                  <a:cubicBezTo>
                    <a:pt x="10823" y="6049"/>
                    <a:pt x="10715" y="6049"/>
                    <a:pt x="10579" y="6021"/>
                  </a:cubicBezTo>
                  <a:cubicBezTo>
                    <a:pt x="10525" y="6021"/>
                    <a:pt x="10444" y="5994"/>
                    <a:pt x="10389" y="5994"/>
                  </a:cubicBezTo>
                  <a:lnTo>
                    <a:pt x="10389" y="5452"/>
                  </a:lnTo>
                  <a:cubicBezTo>
                    <a:pt x="10389" y="5289"/>
                    <a:pt x="10335" y="5099"/>
                    <a:pt x="10335" y="4909"/>
                  </a:cubicBezTo>
                  <a:cubicBezTo>
                    <a:pt x="10552" y="4828"/>
                    <a:pt x="10742" y="4801"/>
                    <a:pt x="10932" y="4747"/>
                  </a:cubicBezTo>
                  <a:cubicBezTo>
                    <a:pt x="10932" y="4665"/>
                    <a:pt x="10986" y="4638"/>
                    <a:pt x="11013" y="4530"/>
                  </a:cubicBezTo>
                  <a:lnTo>
                    <a:pt x="11013" y="4448"/>
                  </a:lnTo>
                  <a:cubicBezTo>
                    <a:pt x="11013" y="4394"/>
                    <a:pt x="10986" y="4367"/>
                    <a:pt x="10986" y="4340"/>
                  </a:cubicBezTo>
                  <a:cubicBezTo>
                    <a:pt x="10959" y="4231"/>
                    <a:pt x="10932" y="4096"/>
                    <a:pt x="10878" y="3987"/>
                  </a:cubicBezTo>
                  <a:cubicBezTo>
                    <a:pt x="10850" y="3933"/>
                    <a:pt x="10850" y="3852"/>
                    <a:pt x="10823" y="3797"/>
                  </a:cubicBezTo>
                  <a:cubicBezTo>
                    <a:pt x="10803" y="3714"/>
                    <a:pt x="10750" y="3679"/>
                    <a:pt x="10678" y="3679"/>
                  </a:cubicBezTo>
                  <a:cubicBezTo>
                    <a:pt x="10656" y="3679"/>
                    <a:pt x="10632" y="3682"/>
                    <a:pt x="10606" y="3689"/>
                  </a:cubicBezTo>
                  <a:cubicBezTo>
                    <a:pt x="10416" y="3716"/>
                    <a:pt x="10254" y="3797"/>
                    <a:pt x="10037" y="3824"/>
                  </a:cubicBezTo>
                  <a:cubicBezTo>
                    <a:pt x="10010" y="3824"/>
                    <a:pt x="9982" y="3824"/>
                    <a:pt x="9982" y="3797"/>
                  </a:cubicBezTo>
                  <a:cubicBezTo>
                    <a:pt x="9874" y="3580"/>
                    <a:pt x="9793" y="3390"/>
                    <a:pt x="9711" y="3201"/>
                  </a:cubicBezTo>
                  <a:lnTo>
                    <a:pt x="9494" y="2902"/>
                  </a:lnTo>
                  <a:lnTo>
                    <a:pt x="9521" y="2875"/>
                  </a:lnTo>
                  <a:cubicBezTo>
                    <a:pt x="9657" y="2740"/>
                    <a:pt x="9847" y="2604"/>
                    <a:pt x="9982" y="2468"/>
                  </a:cubicBezTo>
                  <a:cubicBezTo>
                    <a:pt x="10037" y="2387"/>
                    <a:pt x="10064" y="2333"/>
                    <a:pt x="10010" y="2224"/>
                  </a:cubicBezTo>
                  <a:cubicBezTo>
                    <a:pt x="9982" y="2170"/>
                    <a:pt x="9901" y="2116"/>
                    <a:pt x="9874" y="2061"/>
                  </a:cubicBezTo>
                  <a:cubicBezTo>
                    <a:pt x="9765" y="1926"/>
                    <a:pt x="9657" y="1817"/>
                    <a:pt x="9521" y="1682"/>
                  </a:cubicBezTo>
                  <a:cubicBezTo>
                    <a:pt x="9494" y="1655"/>
                    <a:pt x="9454" y="1641"/>
                    <a:pt x="9413" y="1641"/>
                  </a:cubicBezTo>
                  <a:cubicBezTo>
                    <a:pt x="9372" y="1641"/>
                    <a:pt x="9331" y="1655"/>
                    <a:pt x="9304" y="1682"/>
                  </a:cubicBezTo>
                  <a:cubicBezTo>
                    <a:pt x="9169" y="1790"/>
                    <a:pt x="9060" y="1899"/>
                    <a:pt x="8925" y="1980"/>
                  </a:cubicBezTo>
                  <a:cubicBezTo>
                    <a:pt x="8898" y="2034"/>
                    <a:pt x="8843" y="2061"/>
                    <a:pt x="8789" y="2089"/>
                  </a:cubicBezTo>
                  <a:cubicBezTo>
                    <a:pt x="8518" y="1844"/>
                    <a:pt x="8247" y="1655"/>
                    <a:pt x="7948" y="1438"/>
                  </a:cubicBezTo>
                  <a:cubicBezTo>
                    <a:pt x="7948" y="1410"/>
                    <a:pt x="7948" y="1410"/>
                    <a:pt x="7975" y="1383"/>
                  </a:cubicBezTo>
                  <a:cubicBezTo>
                    <a:pt x="8030" y="1221"/>
                    <a:pt x="8111" y="1004"/>
                    <a:pt x="8219" y="841"/>
                  </a:cubicBezTo>
                  <a:cubicBezTo>
                    <a:pt x="8247" y="732"/>
                    <a:pt x="8247" y="624"/>
                    <a:pt x="8111" y="597"/>
                  </a:cubicBezTo>
                  <a:cubicBezTo>
                    <a:pt x="8002" y="542"/>
                    <a:pt x="7867" y="488"/>
                    <a:pt x="7785" y="434"/>
                  </a:cubicBezTo>
                  <a:lnTo>
                    <a:pt x="7460" y="325"/>
                  </a:lnTo>
                  <a:cubicBezTo>
                    <a:pt x="7441" y="319"/>
                    <a:pt x="7422" y="316"/>
                    <a:pt x="7402" y="316"/>
                  </a:cubicBezTo>
                  <a:cubicBezTo>
                    <a:pt x="7340" y="316"/>
                    <a:pt x="7278" y="351"/>
                    <a:pt x="7216" y="434"/>
                  </a:cubicBezTo>
                  <a:cubicBezTo>
                    <a:pt x="7162" y="597"/>
                    <a:pt x="7053" y="759"/>
                    <a:pt x="6999" y="949"/>
                  </a:cubicBezTo>
                  <a:cubicBezTo>
                    <a:pt x="6960" y="969"/>
                    <a:pt x="6949" y="988"/>
                    <a:pt x="6927" y="988"/>
                  </a:cubicBezTo>
                  <a:cubicBezTo>
                    <a:pt x="6917" y="988"/>
                    <a:pt x="6906" y="984"/>
                    <a:pt x="6890" y="976"/>
                  </a:cubicBezTo>
                  <a:cubicBezTo>
                    <a:pt x="6592" y="868"/>
                    <a:pt x="6266" y="841"/>
                    <a:pt x="5941" y="814"/>
                  </a:cubicBezTo>
                  <a:cubicBezTo>
                    <a:pt x="5914" y="814"/>
                    <a:pt x="5860" y="759"/>
                    <a:pt x="5860" y="732"/>
                  </a:cubicBezTo>
                  <a:cubicBezTo>
                    <a:pt x="5860" y="542"/>
                    <a:pt x="5860" y="325"/>
                    <a:pt x="5833" y="163"/>
                  </a:cubicBezTo>
                  <a:cubicBezTo>
                    <a:pt x="5833" y="54"/>
                    <a:pt x="5778" y="0"/>
                    <a:pt x="5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5415577" y="1276591"/>
              <a:ext cx="2570854" cy="3327483"/>
            </a:xfrm>
            <a:custGeom>
              <a:avLst/>
              <a:gdLst/>
              <a:ahLst/>
              <a:cxnLst/>
              <a:rect l="l" t="t" r="r" b="b"/>
              <a:pathLst>
                <a:path w="28969" h="37459" extrusionOk="0">
                  <a:moveTo>
                    <a:pt x="16081" y="1"/>
                  </a:moveTo>
                  <a:cubicBezTo>
                    <a:pt x="16064" y="1"/>
                    <a:pt x="16047" y="1"/>
                    <a:pt x="16031" y="1"/>
                  </a:cubicBezTo>
                  <a:cubicBezTo>
                    <a:pt x="8951" y="28"/>
                    <a:pt x="3201" y="5805"/>
                    <a:pt x="3201" y="12885"/>
                  </a:cubicBezTo>
                  <a:lnTo>
                    <a:pt x="3201" y="13400"/>
                  </a:lnTo>
                  <a:cubicBezTo>
                    <a:pt x="3255" y="13943"/>
                    <a:pt x="3147" y="14458"/>
                    <a:pt x="2930" y="14946"/>
                  </a:cubicBezTo>
                  <a:lnTo>
                    <a:pt x="136" y="22270"/>
                  </a:lnTo>
                  <a:cubicBezTo>
                    <a:pt x="1" y="22649"/>
                    <a:pt x="272" y="23029"/>
                    <a:pt x="624" y="23056"/>
                  </a:cubicBezTo>
                  <a:lnTo>
                    <a:pt x="2442" y="23137"/>
                  </a:lnTo>
                  <a:cubicBezTo>
                    <a:pt x="2849" y="23165"/>
                    <a:pt x="3174" y="23463"/>
                    <a:pt x="3201" y="23870"/>
                  </a:cubicBezTo>
                  <a:lnTo>
                    <a:pt x="3716" y="29566"/>
                  </a:lnTo>
                  <a:cubicBezTo>
                    <a:pt x="3798" y="30135"/>
                    <a:pt x="4259" y="30624"/>
                    <a:pt x="4883" y="30624"/>
                  </a:cubicBezTo>
                  <a:lnTo>
                    <a:pt x="9223" y="30624"/>
                  </a:lnTo>
                  <a:cubicBezTo>
                    <a:pt x="9792" y="30624"/>
                    <a:pt x="10253" y="31085"/>
                    <a:pt x="10253" y="31681"/>
                  </a:cubicBezTo>
                  <a:lnTo>
                    <a:pt x="10199" y="37459"/>
                  </a:lnTo>
                  <a:lnTo>
                    <a:pt x="26229" y="37459"/>
                  </a:lnTo>
                  <a:lnTo>
                    <a:pt x="24683" y="27125"/>
                  </a:lnTo>
                  <a:cubicBezTo>
                    <a:pt x="24548" y="26311"/>
                    <a:pt x="24629" y="25470"/>
                    <a:pt x="24954" y="24684"/>
                  </a:cubicBezTo>
                  <a:lnTo>
                    <a:pt x="27423" y="18988"/>
                  </a:lnTo>
                  <a:cubicBezTo>
                    <a:pt x="27802" y="18391"/>
                    <a:pt x="28426" y="16628"/>
                    <a:pt x="28426" y="16628"/>
                  </a:cubicBezTo>
                  <a:cubicBezTo>
                    <a:pt x="28806" y="15380"/>
                    <a:pt x="28969" y="14078"/>
                    <a:pt x="28969" y="12722"/>
                  </a:cubicBezTo>
                  <a:cubicBezTo>
                    <a:pt x="28888" y="5686"/>
                    <a:pt x="23110" y="1"/>
                    <a:pt x="16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5882559" y="761023"/>
              <a:ext cx="450203" cy="457830"/>
            </a:xfrm>
            <a:custGeom>
              <a:avLst/>
              <a:gdLst/>
              <a:ahLst/>
              <a:cxnLst/>
              <a:rect l="l" t="t" r="r" b="b"/>
              <a:pathLst>
                <a:path w="5073" h="5154" extrusionOk="0">
                  <a:moveTo>
                    <a:pt x="2547" y="1166"/>
                  </a:moveTo>
                  <a:cubicBezTo>
                    <a:pt x="3312" y="1166"/>
                    <a:pt x="3961" y="1754"/>
                    <a:pt x="3988" y="2523"/>
                  </a:cubicBezTo>
                  <a:lnTo>
                    <a:pt x="3988" y="2713"/>
                  </a:lnTo>
                  <a:cubicBezTo>
                    <a:pt x="3961" y="2984"/>
                    <a:pt x="3852" y="3201"/>
                    <a:pt x="3717" y="3391"/>
                  </a:cubicBezTo>
                  <a:lnTo>
                    <a:pt x="3717" y="3445"/>
                  </a:lnTo>
                  <a:cubicBezTo>
                    <a:pt x="3689" y="3472"/>
                    <a:pt x="3689" y="3499"/>
                    <a:pt x="3662" y="3499"/>
                  </a:cubicBezTo>
                  <a:cubicBezTo>
                    <a:pt x="3500" y="3662"/>
                    <a:pt x="3310" y="3798"/>
                    <a:pt x="3120" y="3906"/>
                  </a:cubicBezTo>
                  <a:cubicBezTo>
                    <a:pt x="3066" y="3906"/>
                    <a:pt x="3038" y="3933"/>
                    <a:pt x="3011" y="3933"/>
                  </a:cubicBezTo>
                  <a:cubicBezTo>
                    <a:pt x="2903" y="3988"/>
                    <a:pt x="2794" y="4015"/>
                    <a:pt x="2659" y="4015"/>
                  </a:cubicBezTo>
                  <a:lnTo>
                    <a:pt x="2523" y="4015"/>
                  </a:lnTo>
                  <a:cubicBezTo>
                    <a:pt x="1736" y="3933"/>
                    <a:pt x="1167" y="3364"/>
                    <a:pt x="1140" y="2631"/>
                  </a:cubicBezTo>
                  <a:cubicBezTo>
                    <a:pt x="1113" y="1845"/>
                    <a:pt x="1709" y="1194"/>
                    <a:pt x="2496" y="1167"/>
                  </a:cubicBezTo>
                  <a:cubicBezTo>
                    <a:pt x="2513" y="1166"/>
                    <a:pt x="2530" y="1166"/>
                    <a:pt x="2547" y="1166"/>
                  </a:cubicBezTo>
                  <a:close/>
                  <a:moveTo>
                    <a:pt x="2306" y="0"/>
                  </a:moveTo>
                  <a:cubicBezTo>
                    <a:pt x="2225" y="0"/>
                    <a:pt x="2225" y="55"/>
                    <a:pt x="2225" y="109"/>
                  </a:cubicBezTo>
                  <a:lnTo>
                    <a:pt x="2225" y="380"/>
                  </a:lnTo>
                  <a:cubicBezTo>
                    <a:pt x="2225" y="380"/>
                    <a:pt x="2225" y="407"/>
                    <a:pt x="2198" y="407"/>
                  </a:cubicBezTo>
                  <a:cubicBezTo>
                    <a:pt x="2062" y="462"/>
                    <a:pt x="1899" y="489"/>
                    <a:pt x="1764" y="516"/>
                  </a:cubicBezTo>
                  <a:lnTo>
                    <a:pt x="1709" y="516"/>
                  </a:lnTo>
                  <a:cubicBezTo>
                    <a:pt x="1682" y="462"/>
                    <a:pt x="1628" y="353"/>
                    <a:pt x="1574" y="272"/>
                  </a:cubicBezTo>
                  <a:cubicBezTo>
                    <a:pt x="1555" y="252"/>
                    <a:pt x="1535" y="233"/>
                    <a:pt x="1516" y="233"/>
                  </a:cubicBezTo>
                  <a:cubicBezTo>
                    <a:pt x="1508" y="233"/>
                    <a:pt x="1500" y="237"/>
                    <a:pt x="1492" y="245"/>
                  </a:cubicBezTo>
                  <a:cubicBezTo>
                    <a:pt x="1384" y="272"/>
                    <a:pt x="1275" y="353"/>
                    <a:pt x="1221" y="380"/>
                  </a:cubicBezTo>
                  <a:cubicBezTo>
                    <a:pt x="1167" y="407"/>
                    <a:pt x="1167" y="462"/>
                    <a:pt x="1167" y="489"/>
                  </a:cubicBezTo>
                  <a:lnTo>
                    <a:pt x="1275" y="678"/>
                  </a:lnTo>
                  <a:cubicBezTo>
                    <a:pt x="1275" y="733"/>
                    <a:pt x="1302" y="733"/>
                    <a:pt x="1302" y="760"/>
                  </a:cubicBezTo>
                  <a:cubicBezTo>
                    <a:pt x="1167" y="868"/>
                    <a:pt x="1031" y="950"/>
                    <a:pt x="950" y="1058"/>
                  </a:cubicBezTo>
                  <a:cubicBezTo>
                    <a:pt x="869" y="1004"/>
                    <a:pt x="760" y="950"/>
                    <a:pt x="706" y="895"/>
                  </a:cubicBezTo>
                  <a:cubicBezTo>
                    <a:pt x="692" y="868"/>
                    <a:pt x="672" y="855"/>
                    <a:pt x="652" y="855"/>
                  </a:cubicBezTo>
                  <a:cubicBezTo>
                    <a:pt x="631" y="855"/>
                    <a:pt x="611" y="868"/>
                    <a:pt x="597" y="895"/>
                  </a:cubicBezTo>
                  <a:cubicBezTo>
                    <a:pt x="543" y="1004"/>
                    <a:pt x="462" y="1058"/>
                    <a:pt x="407" y="1167"/>
                  </a:cubicBezTo>
                  <a:cubicBezTo>
                    <a:pt x="353" y="1194"/>
                    <a:pt x="407" y="1221"/>
                    <a:pt x="435" y="1275"/>
                  </a:cubicBezTo>
                  <a:cubicBezTo>
                    <a:pt x="489" y="1329"/>
                    <a:pt x="570" y="1357"/>
                    <a:pt x="624" y="1438"/>
                  </a:cubicBezTo>
                  <a:lnTo>
                    <a:pt x="679" y="1438"/>
                  </a:lnTo>
                  <a:cubicBezTo>
                    <a:pt x="624" y="1492"/>
                    <a:pt x="597" y="1574"/>
                    <a:pt x="570" y="1682"/>
                  </a:cubicBezTo>
                  <a:cubicBezTo>
                    <a:pt x="543" y="1736"/>
                    <a:pt x="489" y="1818"/>
                    <a:pt x="462" y="1899"/>
                  </a:cubicBezTo>
                  <a:lnTo>
                    <a:pt x="435" y="1899"/>
                  </a:lnTo>
                  <a:cubicBezTo>
                    <a:pt x="326" y="1899"/>
                    <a:pt x="272" y="1872"/>
                    <a:pt x="163" y="1872"/>
                  </a:cubicBezTo>
                  <a:cubicBezTo>
                    <a:pt x="136" y="1872"/>
                    <a:pt x="82" y="1872"/>
                    <a:pt x="55" y="1926"/>
                  </a:cubicBezTo>
                  <a:cubicBezTo>
                    <a:pt x="55" y="1980"/>
                    <a:pt x="28" y="2008"/>
                    <a:pt x="28" y="2035"/>
                  </a:cubicBezTo>
                  <a:cubicBezTo>
                    <a:pt x="28" y="2116"/>
                    <a:pt x="1" y="2170"/>
                    <a:pt x="1" y="2252"/>
                  </a:cubicBezTo>
                  <a:lnTo>
                    <a:pt x="1" y="2279"/>
                  </a:lnTo>
                  <a:cubicBezTo>
                    <a:pt x="1" y="2306"/>
                    <a:pt x="28" y="2360"/>
                    <a:pt x="55" y="2360"/>
                  </a:cubicBezTo>
                  <a:cubicBezTo>
                    <a:pt x="82" y="2360"/>
                    <a:pt x="163" y="2387"/>
                    <a:pt x="190" y="2387"/>
                  </a:cubicBezTo>
                  <a:cubicBezTo>
                    <a:pt x="218" y="2387"/>
                    <a:pt x="272" y="2387"/>
                    <a:pt x="299" y="2414"/>
                  </a:cubicBezTo>
                  <a:lnTo>
                    <a:pt x="326" y="2930"/>
                  </a:lnTo>
                  <a:lnTo>
                    <a:pt x="299" y="2930"/>
                  </a:lnTo>
                  <a:cubicBezTo>
                    <a:pt x="218" y="2957"/>
                    <a:pt x="136" y="2957"/>
                    <a:pt x="55" y="2984"/>
                  </a:cubicBezTo>
                  <a:cubicBezTo>
                    <a:pt x="28" y="2984"/>
                    <a:pt x="1" y="3038"/>
                    <a:pt x="1" y="3065"/>
                  </a:cubicBezTo>
                  <a:lnTo>
                    <a:pt x="1" y="3093"/>
                  </a:lnTo>
                  <a:lnTo>
                    <a:pt x="1" y="3120"/>
                  </a:lnTo>
                  <a:cubicBezTo>
                    <a:pt x="28" y="3228"/>
                    <a:pt x="28" y="3337"/>
                    <a:pt x="55" y="3391"/>
                  </a:cubicBezTo>
                  <a:cubicBezTo>
                    <a:pt x="55" y="3472"/>
                    <a:pt x="82" y="3472"/>
                    <a:pt x="163" y="3472"/>
                  </a:cubicBezTo>
                  <a:cubicBezTo>
                    <a:pt x="190" y="3472"/>
                    <a:pt x="218" y="3472"/>
                    <a:pt x="272" y="3445"/>
                  </a:cubicBezTo>
                  <a:cubicBezTo>
                    <a:pt x="326" y="3445"/>
                    <a:pt x="407" y="3391"/>
                    <a:pt x="435" y="3391"/>
                  </a:cubicBezTo>
                  <a:cubicBezTo>
                    <a:pt x="489" y="3581"/>
                    <a:pt x="570" y="3716"/>
                    <a:pt x="679" y="3852"/>
                  </a:cubicBezTo>
                  <a:cubicBezTo>
                    <a:pt x="597" y="3906"/>
                    <a:pt x="543" y="3988"/>
                    <a:pt x="435" y="4042"/>
                  </a:cubicBezTo>
                  <a:cubicBezTo>
                    <a:pt x="407" y="4069"/>
                    <a:pt x="407" y="4123"/>
                    <a:pt x="435" y="4150"/>
                  </a:cubicBezTo>
                  <a:lnTo>
                    <a:pt x="462" y="4177"/>
                  </a:lnTo>
                  <a:cubicBezTo>
                    <a:pt x="543" y="4259"/>
                    <a:pt x="570" y="4313"/>
                    <a:pt x="624" y="4394"/>
                  </a:cubicBezTo>
                  <a:cubicBezTo>
                    <a:pt x="652" y="4408"/>
                    <a:pt x="672" y="4415"/>
                    <a:pt x="692" y="4415"/>
                  </a:cubicBezTo>
                  <a:cubicBezTo>
                    <a:pt x="713" y="4415"/>
                    <a:pt x="733" y="4408"/>
                    <a:pt x="760" y="4394"/>
                  </a:cubicBezTo>
                  <a:cubicBezTo>
                    <a:pt x="814" y="4340"/>
                    <a:pt x="841" y="4340"/>
                    <a:pt x="841" y="4313"/>
                  </a:cubicBezTo>
                  <a:cubicBezTo>
                    <a:pt x="869" y="4286"/>
                    <a:pt x="950" y="4259"/>
                    <a:pt x="977" y="4177"/>
                  </a:cubicBezTo>
                  <a:cubicBezTo>
                    <a:pt x="1031" y="4259"/>
                    <a:pt x="1113" y="4286"/>
                    <a:pt x="1167" y="4340"/>
                  </a:cubicBezTo>
                  <a:cubicBezTo>
                    <a:pt x="1248" y="4394"/>
                    <a:pt x="1302" y="4449"/>
                    <a:pt x="1384" y="4476"/>
                  </a:cubicBezTo>
                  <a:lnTo>
                    <a:pt x="1384" y="4530"/>
                  </a:lnTo>
                  <a:cubicBezTo>
                    <a:pt x="1357" y="4584"/>
                    <a:pt x="1302" y="4693"/>
                    <a:pt x="1275" y="4747"/>
                  </a:cubicBezTo>
                  <a:cubicBezTo>
                    <a:pt x="1248" y="4801"/>
                    <a:pt x="1275" y="4828"/>
                    <a:pt x="1302" y="4856"/>
                  </a:cubicBezTo>
                  <a:cubicBezTo>
                    <a:pt x="1411" y="4883"/>
                    <a:pt x="1519" y="4964"/>
                    <a:pt x="1628" y="4991"/>
                  </a:cubicBezTo>
                  <a:cubicBezTo>
                    <a:pt x="1636" y="4999"/>
                    <a:pt x="1644" y="5002"/>
                    <a:pt x="1652" y="5002"/>
                  </a:cubicBezTo>
                  <a:cubicBezTo>
                    <a:pt x="1671" y="5002"/>
                    <a:pt x="1690" y="4983"/>
                    <a:pt x="1709" y="4964"/>
                  </a:cubicBezTo>
                  <a:cubicBezTo>
                    <a:pt x="1764" y="4937"/>
                    <a:pt x="1764" y="4856"/>
                    <a:pt x="1791" y="4828"/>
                  </a:cubicBezTo>
                  <a:cubicBezTo>
                    <a:pt x="1818" y="4801"/>
                    <a:pt x="1818" y="4747"/>
                    <a:pt x="1845" y="4693"/>
                  </a:cubicBezTo>
                  <a:cubicBezTo>
                    <a:pt x="1981" y="4720"/>
                    <a:pt x="2170" y="4747"/>
                    <a:pt x="2306" y="4801"/>
                  </a:cubicBezTo>
                  <a:lnTo>
                    <a:pt x="2333" y="4801"/>
                  </a:lnTo>
                  <a:lnTo>
                    <a:pt x="2333" y="5100"/>
                  </a:lnTo>
                  <a:cubicBezTo>
                    <a:pt x="2333" y="5154"/>
                    <a:pt x="2360" y="5154"/>
                    <a:pt x="2387" y="5154"/>
                  </a:cubicBezTo>
                  <a:lnTo>
                    <a:pt x="2767" y="5154"/>
                  </a:lnTo>
                  <a:cubicBezTo>
                    <a:pt x="2794" y="5154"/>
                    <a:pt x="2794" y="5127"/>
                    <a:pt x="2794" y="5100"/>
                  </a:cubicBezTo>
                  <a:lnTo>
                    <a:pt x="2794" y="4937"/>
                  </a:lnTo>
                  <a:lnTo>
                    <a:pt x="2794" y="4828"/>
                  </a:lnTo>
                  <a:lnTo>
                    <a:pt x="2794" y="4801"/>
                  </a:lnTo>
                  <a:lnTo>
                    <a:pt x="2876" y="4801"/>
                  </a:lnTo>
                  <a:lnTo>
                    <a:pt x="3283" y="4693"/>
                  </a:lnTo>
                  <a:lnTo>
                    <a:pt x="3283" y="4720"/>
                  </a:lnTo>
                  <a:cubicBezTo>
                    <a:pt x="3310" y="4801"/>
                    <a:pt x="3337" y="4883"/>
                    <a:pt x="3418" y="4964"/>
                  </a:cubicBezTo>
                  <a:cubicBezTo>
                    <a:pt x="3437" y="4983"/>
                    <a:pt x="3457" y="5002"/>
                    <a:pt x="3485" y="5002"/>
                  </a:cubicBezTo>
                  <a:cubicBezTo>
                    <a:pt x="3497" y="5002"/>
                    <a:pt x="3511" y="4999"/>
                    <a:pt x="3527" y="4991"/>
                  </a:cubicBezTo>
                  <a:lnTo>
                    <a:pt x="3554" y="4991"/>
                  </a:lnTo>
                  <a:cubicBezTo>
                    <a:pt x="3581" y="4964"/>
                    <a:pt x="3662" y="4964"/>
                    <a:pt x="3689" y="4937"/>
                  </a:cubicBezTo>
                  <a:cubicBezTo>
                    <a:pt x="3717" y="4883"/>
                    <a:pt x="3798" y="4856"/>
                    <a:pt x="3825" y="4856"/>
                  </a:cubicBezTo>
                  <a:cubicBezTo>
                    <a:pt x="3852" y="4828"/>
                    <a:pt x="3879" y="4801"/>
                    <a:pt x="3852" y="4747"/>
                  </a:cubicBezTo>
                  <a:cubicBezTo>
                    <a:pt x="3852" y="4720"/>
                    <a:pt x="3825" y="4720"/>
                    <a:pt x="3825" y="4693"/>
                  </a:cubicBezTo>
                  <a:lnTo>
                    <a:pt x="3717" y="4476"/>
                  </a:lnTo>
                  <a:cubicBezTo>
                    <a:pt x="3798" y="4422"/>
                    <a:pt x="3852" y="4394"/>
                    <a:pt x="3933" y="4313"/>
                  </a:cubicBezTo>
                  <a:cubicBezTo>
                    <a:pt x="3961" y="4286"/>
                    <a:pt x="3988" y="4259"/>
                    <a:pt x="4015" y="4259"/>
                  </a:cubicBezTo>
                  <a:lnTo>
                    <a:pt x="4123" y="4150"/>
                  </a:lnTo>
                  <a:lnTo>
                    <a:pt x="4150" y="4150"/>
                  </a:lnTo>
                  <a:cubicBezTo>
                    <a:pt x="4232" y="4205"/>
                    <a:pt x="4286" y="4259"/>
                    <a:pt x="4367" y="4313"/>
                  </a:cubicBezTo>
                  <a:cubicBezTo>
                    <a:pt x="4381" y="4327"/>
                    <a:pt x="4395" y="4333"/>
                    <a:pt x="4412" y="4333"/>
                  </a:cubicBezTo>
                  <a:cubicBezTo>
                    <a:pt x="4429" y="4333"/>
                    <a:pt x="4449" y="4327"/>
                    <a:pt x="4476" y="4313"/>
                  </a:cubicBezTo>
                  <a:lnTo>
                    <a:pt x="4503" y="4286"/>
                  </a:lnTo>
                  <a:cubicBezTo>
                    <a:pt x="4557" y="4205"/>
                    <a:pt x="4612" y="4150"/>
                    <a:pt x="4666" y="4042"/>
                  </a:cubicBezTo>
                  <a:cubicBezTo>
                    <a:pt x="4693" y="4015"/>
                    <a:pt x="4693" y="3988"/>
                    <a:pt x="4666" y="3933"/>
                  </a:cubicBezTo>
                  <a:lnTo>
                    <a:pt x="4639" y="3933"/>
                  </a:lnTo>
                  <a:cubicBezTo>
                    <a:pt x="4612" y="3906"/>
                    <a:pt x="4557" y="3906"/>
                    <a:pt x="4530" y="3879"/>
                  </a:cubicBezTo>
                  <a:cubicBezTo>
                    <a:pt x="4503" y="3852"/>
                    <a:pt x="4476" y="3798"/>
                    <a:pt x="4422" y="3798"/>
                  </a:cubicBezTo>
                  <a:lnTo>
                    <a:pt x="4395" y="3798"/>
                  </a:lnTo>
                  <a:cubicBezTo>
                    <a:pt x="4422" y="3771"/>
                    <a:pt x="4422" y="3743"/>
                    <a:pt x="4476" y="3716"/>
                  </a:cubicBezTo>
                  <a:cubicBezTo>
                    <a:pt x="4476" y="3662"/>
                    <a:pt x="4503" y="3662"/>
                    <a:pt x="4503" y="3635"/>
                  </a:cubicBezTo>
                  <a:cubicBezTo>
                    <a:pt x="4530" y="3526"/>
                    <a:pt x="4612" y="3445"/>
                    <a:pt x="4612" y="3337"/>
                  </a:cubicBezTo>
                  <a:cubicBezTo>
                    <a:pt x="4666" y="3337"/>
                    <a:pt x="4774" y="3364"/>
                    <a:pt x="4829" y="3364"/>
                  </a:cubicBezTo>
                  <a:lnTo>
                    <a:pt x="4910" y="3364"/>
                  </a:lnTo>
                  <a:cubicBezTo>
                    <a:pt x="4937" y="3364"/>
                    <a:pt x="4964" y="3364"/>
                    <a:pt x="5018" y="3310"/>
                  </a:cubicBezTo>
                  <a:cubicBezTo>
                    <a:pt x="5018" y="3255"/>
                    <a:pt x="5046" y="3228"/>
                    <a:pt x="5046" y="3201"/>
                  </a:cubicBezTo>
                  <a:cubicBezTo>
                    <a:pt x="5046" y="3120"/>
                    <a:pt x="5073" y="3065"/>
                    <a:pt x="5073" y="2984"/>
                  </a:cubicBezTo>
                  <a:lnTo>
                    <a:pt x="5073" y="2957"/>
                  </a:lnTo>
                  <a:cubicBezTo>
                    <a:pt x="5073" y="2930"/>
                    <a:pt x="5046" y="2930"/>
                    <a:pt x="5018" y="2903"/>
                  </a:cubicBezTo>
                  <a:cubicBezTo>
                    <a:pt x="4937" y="2903"/>
                    <a:pt x="4910" y="2848"/>
                    <a:pt x="4829" y="2848"/>
                  </a:cubicBezTo>
                  <a:cubicBezTo>
                    <a:pt x="4801" y="2848"/>
                    <a:pt x="4774" y="2848"/>
                    <a:pt x="4747" y="2821"/>
                  </a:cubicBezTo>
                  <a:lnTo>
                    <a:pt x="4747" y="2577"/>
                  </a:lnTo>
                  <a:cubicBezTo>
                    <a:pt x="4747" y="2523"/>
                    <a:pt x="4747" y="2414"/>
                    <a:pt x="4693" y="2360"/>
                  </a:cubicBezTo>
                  <a:cubicBezTo>
                    <a:pt x="4801" y="2306"/>
                    <a:pt x="4883" y="2306"/>
                    <a:pt x="4964" y="2279"/>
                  </a:cubicBezTo>
                  <a:cubicBezTo>
                    <a:pt x="5018" y="2143"/>
                    <a:pt x="5046" y="2116"/>
                    <a:pt x="5046" y="2089"/>
                  </a:cubicBezTo>
                  <a:lnTo>
                    <a:pt x="5046" y="2035"/>
                  </a:lnTo>
                  <a:lnTo>
                    <a:pt x="5046" y="2008"/>
                  </a:lnTo>
                  <a:cubicBezTo>
                    <a:pt x="5046" y="1926"/>
                    <a:pt x="5018" y="1899"/>
                    <a:pt x="5018" y="1845"/>
                  </a:cubicBezTo>
                  <a:cubicBezTo>
                    <a:pt x="5018" y="1791"/>
                    <a:pt x="4964" y="1763"/>
                    <a:pt x="4964" y="1736"/>
                  </a:cubicBezTo>
                  <a:cubicBezTo>
                    <a:pt x="4964" y="1709"/>
                    <a:pt x="4937" y="1655"/>
                    <a:pt x="4883" y="1655"/>
                  </a:cubicBezTo>
                  <a:cubicBezTo>
                    <a:pt x="4774" y="1709"/>
                    <a:pt x="4693" y="1709"/>
                    <a:pt x="4612" y="1736"/>
                  </a:cubicBezTo>
                  <a:lnTo>
                    <a:pt x="4557" y="1736"/>
                  </a:lnTo>
                  <a:cubicBezTo>
                    <a:pt x="4530" y="1628"/>
                    <a:pt x="4503" y="1574"/>
                    <a:pt x="4422" y="1465"/>
                  </a:cubicBezTo>
                  <a:cubicBezTo>
                    <a:pt x="4395" y="1438"/>
                    <a:pt x="4367" y="1357"/>
                    <a:pt x="4340" y="1329"/>
                  </a:cubicBezTo>
                  <a:lnTo>
                    <a:pt x="4367" y="1302"/>
                  </a:lnTo>
                  <a:cubicBezTo>
                    <a:pt x="4422" y="1221"/>
                    <a:pt x="4503" y="1194"/>
                    <a:pt x="4557" y="1112"/>
                  </a:cubicBezTo>
                  <a:cubicBezTo>
                    <a:pt x="4584" y="1085"/>
                    <a:pt x="4584" y="1058"/>
                    <a:pt x="4557" y="1031"/>
                  </a:cubicBezTo>
                  <a:cubicBezTo>
                    <a:pt x="4530" y="977"/>
                    <a:pt x="4530" y="950"/>
                    <a:pt x="4503" y="950"/>
                  </a:cubicBezTo>
                  <a:cubicBezTo>
                    <a:pt x="4476" y="895"/>
                    <a:pt x="4395" y="841"/>
                    <a:pt x="4367" y="787"/>
                  </a:cubicBezTo>
                  <a:cubicBezTo>
                    <a:pt x="4354" y="773"/>
                    <a:pt x="4334" y="767"/>
                    <a:pt x="4313" y="767"/>
                  </a:cubicBezTo>
                  <a:cubicBezTo>
                    <a:pt x="4293" y="767"/>
                    <a:pt x="4273" y="773"/>
                    <a:pt x="4259" y="787"/>
                  </a:cubicBezTo>
                  <a:cubicBezTo>
                    <a:pt x="4178" y="814"/>
                    <a:pt x="4150" y="895"/>
                    <a:pt x="4096" y="923"/>
                  </a:cubicBezTo>
                  <a:cubicBezTo>
                    <a:pt x="4069" y="923"/>
                    <a:pt x="4069" y="950"/>
                    <a:pt x="4015" y="950"/>
                  </a:cubicBezTo>
                  <a:cubicBezTo>
                    <a:pt x="3879" y="841"/>
                    <a:pt x="3771" y="760"/>
                    <a:pt x="3608" y="651"/>
                  </a:cubicBezTo>
                  <a:lnTo>
                    <a:pt x="3608" y="624"/>
                  </a:lnTo>
                  <a:cubicBezTo>
                    <a:pt x="3635" y="543"/>
                    <a:pt x="3689" y="434"/>
                    <a:pt x="3717" y="380"/>
                  </a:cubicBezTo>
                  <a:cubicBezTo>
                    <a:pt x="3744" y="299"/>
                    <a:pt x="3717" y="272"/>
                    <a:pt x="3689" y="272"/>
                  </a:cubicBezTo>
                  <a:cubicBezTo>
                    <a:pt x="3662" y="245"/>
                    <a:pt x="3581" y="245"/>
                    <a:pt x="3500" y="217"/>
                  </a:cubicBezTo>
                  <a:cubicBezTo>
                    <a:pt x="3472" y="163"/>
                    <a:pt x="3418" y="163"/>
                    <a:pt x="3364" y="136"/>
                  </a:cubicBezTo>
                  <a:cubicBezTo>
                    <a:pt x="3356" y="128"/>
                    <a:pt x="3348" y="125"/>
                    <a:pt x="3340" y="125"/>
                  </a:cubicBezTo>
                  <a:cubicBezTo>
                    <a:pt x="3321" y="125"/>
                    <a:pt x="3302" y="144"/>
                    <a:pt x="3283" y="163"/>
                  </a:cubicBezTo>
                  <a:cubicBezTo>
                    <a:pt x="3228" y="245"/>
                    <a:pt x="3201" y="353"/>
                    <a:pt x="3174" y="407"/>
                  </a:cubicBezTo>
                  <a:cubicBezTo>
                    <a:pt x="3174" y="462"/>
                    <a:pt x="3147" y="462"/>
                    <a:pt x="3147" y="462"/>
                  </a:cubicBezTo>
                  <a:cubicBezTo>
                    <a:pt x="3011" y="407"/>
                    <a:pt x="2876" y="380"/>
                    <a:pt x="2686" y="380"/>
                  </a:cubicBezTo>
                  <a:cubicBezTo>
                    <a:pt x="2659" y="380"/>
                    <a:pt x="2659" y="380"/>
                    <a:pt x="2659" y="353"/>
                  </a:cubicBezTo>
                  <a:lnTo>
                    <a:pt x="2659" y="82"/>
                  </a:lnTo>
                  <a:cubicBezTo>
                    <a:pt x="2659" y="28"/>
                    <a:pt x="2632" y="0"/>
                    <a:pt x="2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47"/>
            <p:cNvGrpSpPr/>
            <p:nvPr/>
          </p:nvGrpSpPr>
          <p:grpSpPr>
            <a:xfrm>
              <a:off x="7906568" y="842848"/>
              <a:ext cx="488700" cy="481985"/>
              <a:chOff x="8284666" y="2336753"/>
              <a:chExt cx="294611" cy="290562"/>
            </a:xfrm>
          </p:grpSpPr>
          <p:sp>
            <p:nvSpPr>
              <p:cNvPr id="824" name="Google Shape;824;p47"/>
              <p:cNvSpPr/>
              <p:nvPr/>
            </p:nvSpPr>
            <p:spPr>
              <a:xfrm>
                <a:off x="8284666" y="2336753"/>
                <a:ext cx="294611" cy="290562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5426" extrusionOk="0">
                    <a:moveTo>
                      <a:pt x="2549" y="1329"/>
                    </a:moveTo>
                    <a:cubicBezTo>
                      <a:pt x="3368" y="1329"/>
                      <a:pt x="4097" y="1945"/>
                      <a:pt x="4124" y="2821"/>
                    </a:cubicBezTo>
                    <a:lnTo>
                      <a:pt x="4124" y="3066"/>
                    </a:lnTo>
                    <a:cubicBezTo>
                      <a:pt x="4096" y="3337"/>
                      <a:pt x="3988" y="3608"/>
                      <a:pt x="3852" y="3798"/>
                    </a:cubicBezTo>
                    <a:lnTo>
                      <a:pt x="3852" y="3825"/>
                    </a:lnTo>
                    <a:cubicBezTo>
                      <a:pt x="3825" y="3879"/>
                      <a:pt x="3825" y="3906"/>
                      <a:pt x="3798" y="3934"/>
                    </a:cubicBezTo>
                    <a:cubicBezTo>
                      <a:pt x="3635" y="4151"/>
                      <a:pt x="3418" y="4286"/>
                      <a:pt x="3174" y="4368"/>
                    </a:cubicBezTo>
                    <a:cubicBezTo>
                      <a:pt x="3147" y="4368"/>
                      <a:pt x="3120" y="4422"/>
                      <a:pt x="3066" y="4422"/>
                    </a:cubicBezTo>
                    <a:cubicBezTo>
                      <a:pt x="2984" y="4449"/>
                      <a:pt x="2849" y="4476"/>
                      <a:pt x="2713" y="4476"/>
                    </a:cubicBezTo>
                    <a:lnTo>
                      <a:pt x="2523" y="4476"/>
                    </a:lnTo>
                    <a:cubicBezTo>
                      <a:pt x="1764" y="4368"/>
                      <a:pt x="1086" y="3744"/>
                      <a:pt x="1031" y="2930"/>
                    </a:cubicBezTo>
                    <a:cubicBezTo>
                      <a:pt x="1004" y="2062"/>
                      <a:pt x="1655" y="1357"/>
                      <a:pt x="2496" y="1330"/>
                    </a:cubicBezTo>
                    <a:cubicBezTo>
                      <a:pt x="2514" y="1329"/>
                      <a:pt x="2531" y="1329"/>
                      <a:pt x="2549" y="1329"/>
                    </a:cubicBezTo>
                    <a:close/>
                    <a:moveTo>
                      <a:pt x="2442" y="1"/>
                    </a:moveTo>
                    <a:cubicBezTo>
                      <a:pt x="2360" y="1"/>
                      <a:pt x="2333" y="28"/>
                      <a:pt x="2333" y="109"/>
                    </a:cubicBezTo>
                    <a:lnTo>
                      <a:pt x="2333" y="407"/>
                    </a:lnTo>
                    <a:cubicBezTo>
                      <a:pt x="2333" y="435"/>
                      <a:pt x="2333" y="435"/>
                      <a:pt x="2306" y="435"/>
                    </a:cubicBezTo>
                    <a:cubicBezTo>
                      <a:pt x="2116" y="489"/>
                      <a:pt x="1981" y="516"/>
                      <a:pt x="1818" y="570"/>
                    </a:cubicBezTo>
                    <a:lnTo>
                      <a:pt x="1791" y="570"/>
                    </a:lnTo>
                    <a:cubicBezTo>
                      <a:pt x="1764" y="462"/>
                      <a:pt x="1682" y="407"/>
                      <a:pt x="1655" y="299"/>
                    </a:cubicBezTo>
                    <a:cubicBezTo>
                      <a:pt x="1639" y="267"/>
                      <a:pt x="1614" y="254"/>
                      <a:pt x="1591" y="254"/>
                    </a:cubicBezTo>
                    <a:cubicBezTo>
                      <a:pt x="1574" y="254"/>
                      <a:pt x="1558" y="261"/>
                      <a:pt x="1547" y="272"/>
                    </a:cubicBezTo>
                    <a:cubicBezTo>
                      <a:pt x="1438" y="326"/>
                      <a:pt x="1357" y="380"/>
                      <a:pt x="1248" y="435"/>
                    </a:cubicBezTo>
                    <a:cubicBezTo>
                      <a:pt x="1221" y="462"/>
                      <a:pt x="1167" y="516"/>
                      <a:pt x="1221" y="543"/>
                    </a:cubicBezTo>
                    <a:cubicBezTo>
                      <a:pt x="1248" y="597"/>
                      <a:pt x="1276" y="679"/>
                      <a:pt x="1303" y="787"/>
                    </a:cubicBezTo>
                    <a:cubicBezTo>
                      <a:pt x="1303" y="814"/>
                      <a:pt x="1357" y="814"/>
                      <a:pt x="1357" y="841"/>
                    </a:cubicBezTo>
                    <a:cubicBezTo>
                      <a:pt x="1221" y="950"/>
                      <a:pt x="1086" y="1058"/>
                      <a:pt x="950" y="1194"/>
                    </a:cubicBezTo>
                    <a:cubicBezTo>
                      <a:pt x="842" y="1113"/>
                      <a:pt x="760" y="1058"/>
                      <a:pt x="679" y="977"/>
                    </a:cubicBezTo>
                    <a:cubicBezTo>
                      <a:pt x="652" y="964"/>
                      <a:pt x="625" y="957"/>
                      <a:pt x="604" y="957"/>
                    </a:cubicBezTo>
                    <a:cubicBezTo>
                      <a:pt x="584" y="957"/>
                      <a:pt x="570" y="964"/>
                      <a:pt x="570" y="977"/>
                    </a:cubicBezTo>
                    <a:lnTo>
                      <a:pt x="353" y="1275"/>
                    </a:lnTo>
                    <a:cubicBezTo>
                      <a:pt x="326" y="1330"/>
                      <a:pt x="353" y="1357"/>
                      <a:pt x="408" y="1384"/>
                    </a:cubicBezTo>
                    <a:cubicBezTo>
                      <a:pt x="462" y="1465"/>
                      <a:pt x="570" y="1492"/>
                      <a:pt x="625" y="1547"/>
                    </a:cubicBezTo>
                    <a:lnTo>
                      <a:pt x="679" y="1601"/>
                    </a:lnTo>
                    <a:cubicBezTo>
                      <a:pt x="625" y="1655"/>
                      <a:pt x="597" y="1764"/>
                      <a:pt x="570" y="1818"/>
                    </a:cubicBezTo>
                    <a:cubicBezTo>
                      <a:pt x="543" y="1899"/>
                      <a:pt x="489" y="2008"/>
                      <a:pt x="462" y="2062"/>
                    </a:cubicBezTo>
                    <a:lnTo>
                      <a:pt x="435" y="2062"/>
                    </a:lnTo>
                    <a:cubicBezTo>
                      <a:pt x="326" y="2035"/>
                      <a:pt x="218" y="2035"/>
                      <a:pt x="163" y="2008"/>
                    </a:cubicBezTo>
                    <a:cubicBezTo>
                      <a:pt x="82" y="2008"/>
                      <a:pt x="55" y="2008"/>
                      <a:pt x="55" y="2062"/>
                    </a:cubicBezTo>
                    <a:cubicBezTo>
                      <a:pt x="55" y="2089"/>
                      <a:pt x="28" y="2143"/>
                      <a:pt x="28" y="2198"/>
                    </a:cubicBezTo>
                    <a:cubicBezTo>
                      <a:pt x="28" y="2279"/>
                      <a:pt x="1" y="2333"/>
                      <a:pt x="1" y="2415"/>
                    </a:cubicBezTo>
                    <a:lnTo>
                      <a:pt x="1" y="2442"/>
                    </a:lnTo>
                    <a:cubicBezTo>
                      <a:pt x="1" y="2469"/>
                      <a:pt x="28" y="2496"/>
                      <a:pt x="82" y="2496"/>
                    </a:cubicBezTo>
                    <a:cubicBezTo>
                      <a:pt x="163" y="2496"/>
                      <a:pt x="191" y="2550"/>
                      <a:pt x="272" y="2550"/>
                    </a:cubicBezTo>
                    <a:cubicBezTo>
                      <a:pt x="299" y="2550"/>
                      <a:pt x="353" y="2577"/>
                      <a:pt x="408" y="2577"/>
                    </a:cubicBezTo>
                    <a:lnTo>
                      <a:pt x="435" y="3120"/>
                    </a:lnTo>
                    <a:lnTo>
                      <a:pt x="408" y="3120"/>
                    </a:lnTo>
                    <a:cubicBezTo>
                      <a:pt x="299" y="3147"/>
                      <a:pt x="218" y="3147"/>
                      <a:pt x="136" y="3174"/>
                    </a:cubicBezTo>
                    <a:cubicBezTo>
                      <a:pt x="82" y="3174"/>
                      <a:pt x="55" y="3228"/>
                      <a:pt x="28" y="3255"/>
                    </a:cubicBezTo>
                    <a:lnTo>
                      <a:pt x="28" y="3283"/>
                    </a:lnTo>
                    <a:lnTo>
                      <a:pt x="28" y="3310"/>
                    </a:lnTo>
                    <a:cubicBezTo>
                      <a:pt x="55" y="3418"/>
                      <a:pt x="82" y="3527"/>
                      <a:pt x="82" y="3635"/>
                    </a:cubicBezTo>
                    <a:cubicBezTo>
                      <a:pt x="136" y="3689"/>
                      <a:pt x="163" y="3689"/>
                      <a:pt x="191" y="3689"/>
                    </a:cubicBezTo>
                    <a:cubicBezTo>
                      <a:pt x="218" y="3689"/>
                      <a:pt x="272" y="3662"/>
                      <a:pt x="299" y="3662"/>
                    </a:cubicBezTo>
                    <a:cubicBezTo>
                      <a:pt x="353" y="3662"/>
                      <a:pt x="435" y="3635"/>
                      <a:pt x="489" y="3581"/>
                    </a:cubicBezTo>
                    <a:cubicBezTo>
                      <a:pt x="570" y="3771"/>
                      <a:pt x="625" y="3934"/>
                      <a:pt x="733" y="4069"/>
                    </a:cubicBezTo>
                    <a:cubicBezTo>
                      <a:pt x="679" y="4123"/>
                      <a:pt x="570" y="4205"/>
                      <a:pt x="489" y="4259"/>
                    </a:cubicBezTo>
                    <a:cubicBezTo>
                      <a:pt x="462" y="4313"/>
                      <a:pt x="462" y="4340"/>
                      <a:pt x="489" y="4368"/>
                    </a:cubicBezTo>
                    <a:lnTo>
                      <a:pt x="543" y="4395"/>
                    </a:lnTo>
                    <a:lnTo>
                      <a:pt x="733" y="4612"/>
                    </a:lnTo>
                    <a:cubicBezTo>
                      <a:pt x="747" y="4625"/>
                      <a:pt x="767" y="4632"/>
                      <a:pt x="791" y="4632"/>
                    </a:cubicBezTo>
                    <a:cubicBezTo>
                      <a:pt x="814" y="4632"/>
                      <a:pt x="842" y="4625"/>
                      <a:pt x="869" y="4612"/>
                    </a:cubicBezTo>
                    <a:cubicBezTo>
                      <a:pt x="896" y="4585"/>
                      <a:pt x="950" y="4585"/>
                      <a:pt x="977" y="4557"/>
                    </a:cubicBezTo>
                    <a:cubicBezTo>
                      <a:pt x="1031" y="4503"/>
                      <a:pt x="1086" y="4449"/>
                      <a:pt x="1140" y="4422"/>
                    </a:cubicBezTo>
                    <a:cubicBezTo>
                      <a:pt x="1221" y="4476"/>
                      <a:pt x="1276" y="4503"/>
                      <a:pt x="1357" y="4585"/>
                    </a:cubicBezTo>
                    <a:cubicBezTo>
                      <a:pt x="1411" y="4639"/>
                      <a:pt x="1493" y="4693"/>
                      <a:pt x="1574" y="4720"/>
                    </a:cubicBezTo>
                    <a:lnTo>
                      <a:pt x="1574" y="4747"/>
                    </a:lnTo>
                    <a:cubicBezTo>
                      <a:pt x="1547" y="4856"/>
                      <a:pt x="1520" y="4910"/>
                      <a:pt x="1493" y="5019"/>
                    </a:cubicBezTo>
                    <a:cubicBezTo>
                      <a:pt x="1438" y="5046"/>
                      <a:pt x="1493" y="5127"/>
                      <a:pt x="1520" y="5127"/>
                    </a:cubicBezTo>
                    <a:cubicBezTo>
                      <a:pt x="1628" y="5154"/>
                      <a:pt x="1710" y="5235"/>
                      <a:pt x="1845" y="5263"/>
                    </a:cubicBezTo>
                    <a:cubicBezTo>
                      <a:pt x="1861" y="5271"/>
                      <a:pt x="1877" y="5274"/>
                      <a:pt x="1891" y="5274"/>
                    </a:cubicBezTo>
                    <a:cubicBezTo>
                      <a:pt x="1927" y="5274"/>
                      <a:pt x="1954" y="5255"/>
                      <a:pt x="1954" y="5235"/>
                    </a:cubicBezTo>
                    <a:cubicBezTo>
                      <a:pt x="1981" y="5154"/>
                      <a:pt x="1981" y="5127"/>
                      <a:pt x="2035" y="5046"/>
                    </a:cubicBezTo>
                    <a:cubicBezTo>
                      <a:pt x="2062" y="5019"/>
                      <a:pt x="2062" y="4964"/>
                      <a:pt x="2089" y="4910"/>
                    </a:cubicBezTo>
                    <a:lnTo>
                      <a:pt x="2605" y="5019"/>
                    </a:lnTo>
                    <a:lnTo>
                      <a:pt x="2632" y="5019"/>
                    </a:lnTo>
                    <a:lnTo>
                      <a:pt x="2632" y="5317"/>
                    </a:lnTo>
                    <a:cubicBezTo>
                      <a:pt x="2632" y="5398"/>
                      <a:pt x="2659" y="5425"/>
                      <a:pt x="2740" y="5425"/>
                    </a:cubicBezTo>
                    <a:lnTo>
                      <a:pt x="3120" y="5425"/>
                    </a:lnTo>
                    <a:cubicBezTo>
                      <a:pt x="3147" y="5425"/>
                      <a:pt x="3147" y="5398"/>
                      <a:pt x="3147" y="5371"/>
                    </a:cubicBezTo>
                    <a:lnTo>
                      <a:pt x="3147" y="5317"/>
                    </a:lnTo>
                    <a:lnTo>
                      <a:pt x="3147" y="5154"/>
                    </a:lnTo>
                    <a:lnTo>
                      <a:pt x="3147" y="5046"/>
                    </a:lnTo>
                    <a:lnTo>
                      <a:pt x="3147" y="5019"/>
                    </a:lnTo>
                    <a:lnTo>
                      <a:pt x="3201" y="5019"/>
                    </a:lnTo>
                    <a:cubicBezTo>
                      <a:pt x="3337" y="4991"/>
                      <a:pt x="3527" y="4964"/>
                      <a:pt x="3662" y="4883"/>
                    </a:cubicBezTo>
                    <a:lnTo>
                      <a:pt x="3662" y="4910"/>
                    </a:lnTo>
                    <a:cubicBezTo>
                      <a:pt x="3690" y="5019"/>
                      <a:pt x="3744" y="5100"/>
                      <a:pt x="3798" y="5181"/>
                    </a:cubicBezTo>
                    <a:cubicBezTo>
                      <a:pt x="3825" y="5235"/>
                      <a:pt x="3852" y="5263"/>
                      <a:pt x="3879" y="5263"/>
                    </a:cubicBezTo>
                    <a:lnTo>
                      <a:pt x="3934" y="5263"/>
                    </a:lnTo>
                    <a:cubicBezTo>
                      <a:pt x="3961" y="5235"/>
                      <a:pt x="4015" y="5235"/>
                      <a:pt x="4069" y="5181"/>
                    </a:cubicBezTo>
                    <a:cubicBezTo>
                      <a:pt x="4124" y="5154"/>
                      <a:pt x="4151" y="5127"/>
                      <a:pt x="4205" y="5100"/>
                    </a:cubicBezTo>
                    <a:cubicBezTo>
                      <a:pt x="4232" y="5046"/>
                      <a:pt x="4259" y="5019"/>
                      <a:pt x="4232" y="4964"/>
                    </a:cubicBezTo>
                    <a:cubicBezTo>
                      <a:pt x="4232" y="4910"/>
                      <a:pt x="4205" y="4910"/>
                      <a:pt x="4205" y="4883"/>
                    </a:cubicBezTo>
                    <a:lnTo>
                      <a:pt x="4096" y="4693"/>
                    </a:lnTo>
                    <a:cubicBezTo>
                      <a:pt x="4151" y="4612"/>
                      <a:pt x="4232" y="4585"/>
                      <a:pt x="4286" y="4503"/>
                    </a:cubicBezTo>
                    <a:lnTo>
                      <a:pt x="4395" y="4422"/>
                    </a:lnTo>
                    <a:lnTo>
                      <a:pt x="4503" y="4313"/>
                    </a:lnTo>
                    <a:lnTo>
                      <a:pt x="4530" y="4340"/>
                    </a:lnTo>
                    <a:cubicBezTo>
                      <a:pt x="4612" y="4422"/>
                      <a:pt x="4693" y="4449"/>
                      <a:pt x="4775" y="4503"/>
                    </a:cubicBezTo>
                    <a:cubicBezTo>
                      <a:pt x="4788" y="4530"/>
                      <a:pt x="4815" y="4544"/>
                      <a:pt x="4842" y="4544"/>
                    </a:cubicBezTo>
                    <a:cubicBezTo>
                      <a:pt x="4869" y="4544"/>
                      <a:pt x="4897" y="4530"/>
                      <a:pt x="4910" y="4503"/>
                    </a:cubicBezTo>
                    <a:lnTo>
                      <a:pt x="4937" y="4476"/>
                    </a:lnTo>
                    <a:cubicBezTo>
                      <a:pt x="5019" y="4422"/>
                      <a:pt x="5073" y="4313"/>
                      <a:pt x="5100" y="4232"/>
                    </a:cubicBezTo>
                    <a:cubicBezTo>
                      <a:pt x="5154" y="4205"/>
                      <a:pt x="5154" y="4178"/>
                      <a:pt x="5100" y="4151"/>
                    </a:cubicBezTo>
                    <a:lnTo>
                      <a:pt x="5073" y="4096"/>
                    </a:lnTo>
                    <a:cubicBezTo>
                      <a:pt x="5046" y="4069"/>
                      <a:pt x="5019" y="4042"/>
                      <a:pt x="4964" y="4042"/>
                    </a:cubicBezTo>
                    <a:cubicBezTo>
                      <a:pt x="4937" y="3988"/>
                      <a:pt x="4910" y="3961"/>
                      <a:pt x="4829" y="3934"/>
                    </a:cubicBezTo>
                    <a:lnTo>
                      <a:pt x="4802" y="3906"/>
                    </a:lnTo>
                    <a:cubicBezTo>
                      <a:pt x="4829" y="3852"/>
                      <a:pt x="4829" y="3825"/>
                      <a:pt x="4883" y="3798"/>
                    </a:cubicBezTo>
                    <a:cubicBezTo>
                      <a:pt x="4883" y="3771"/>
                      <a:pt x="4910" y="3771"/>
                      <a:pt x="4910" y="3717"/>
                    </a:cubicBezTo>
                    <a:cubicBezTo>
                      <a:pt x="4964" y="3635"/>
                      <a:pt x="5019" y="3527"/>
                      <a:pt x="5046" y="3391"/>
                    </a:cubicBezTo>
                    <a:cubicBezTo>
                      <a:pt x="5154" y="3391"/>
                      <a:pt x="5208" y="3418"/>
                      <a:pt x="5290" y="3418"/>
                    </a:cubicBezTo>
                    <a:lnTo>
                      <a:pt x="5344" y="3418"/>
                    </a:lnTo>
                    <a:cubicBezTo>
                      <a:pt x="5425" y="3418"/>
                      <a:pt x="5453" y="3418"/>
                      <a:pt x="5453" y="3364"/>
                    </a:cubicBezTo>
                    <a:cubicBezTo>
                      <a:pt x="5453" y="3310"/>
                      <a:pt x="5480" y="3283"/>
                      <a:pt x="5480" y="3255"/>
                    </a:cubicBezTo>
                    <a:cubicBezTo>
                      <a:pt x="5480" y="3201"/>
                      <a:pt x="5507" y="3120"/>
                      <a:pt x="5507" y="3038"/>
                    </a:cubicBezTo>
                    <a:lnTo>
                      <a:pt x="5507" y="2984"/>
                    </a:lnTo>
                    <a:cubicBezTo>
                      <a:pt x="5480" y="2957"/>
                      <a:pt x="5480" y="2930"/>
                      <a:pt x="5425" y="2930"/>
                    </a:cubicBezTo>
                    <a:cubicBezTo>
                      <a:pt x="5344" y="2930"/>
                      <a:pt x="5290" y="2876"/>
                      <a:pt x="5208" y="2876"/>
                    </a:cubicBezTo>
                    <a:cubicBezTo>
                      <a:pt x="5181" y="2876"/>
                      <a:pt x="5154" y="2876"/>
                      <a:pt x="5100" y="2849"/>
                    </a:cubicBezTo>
                    <a:lnTo>
                      <a:pt x="5100" y="2577"/>
                    </a:lnTo>
                    <a:cubicBezTo>
                      <a:pt x="5100" y="2469"/>
                      <a:pt x="5100" y="2415"/>
                      <a:pt x="5073" y="2306"/>
                    </a:cubicBezTo>
                    <a:cubicBezTo>
                      <a:pt x="5158" y="2285"/>
                      <a:pt x="5244" y="2246"/>
                      <a:pt x="5316" y="2231"/>
                    </a:cubicBezTo>
                    <a:lnTo>
                      <a:pt x="5316" y="2231"/>
                    </a:lnTo>
                    <a:cubicBezTo>
                      <a:pt x="5317" y="2238"/>
                      <a:pt x="5317" y="2245"/>
                      <a:pt x="5317" y="2252"/>
                    </a:cubicBezTo>
                    <a:lnTo>
                      <a:pt x="5317" y="2279"/>
                    </a:lnTo>
                    <a:lnTo>
                      <a:pt x="5317" y="2333"/>
                    </a:lnTo>
                    <a:cubicBezTo>
                      <a:pt x="5306" y="2365"/>
                      <a:pt x="5300" y="2385"/>
                      <a:pt x="5301" y="2385"/>
                    </a:cubicBezTo>
                    <a:cubicBezTo>
                      <a:pt x="5303" y="2385"/>
                      <a:pt x="5322" y="2340"/>
                      <a:pt x="5371" y="2225"/>
                    </a:cubicBezTo>
                    <a:cubicBezTo>
                      <a:pt x="5354" y="2225"/>
                      <a:pt x="5336" y="2227"/>
                      <a:pt x="5316" y="2231"/>
                    </a:cubicBezTo>
                    <a:lnTo>
                      <a:pt x="5316" y="2231"/>
                    </a:lnTo>
                    <a:cubicBezTo>
                      <a:pt x="5312" y="2165"/>
                      <a:pt x="5290" y="2136"/>
                      <a:pt x="5290" y="2062"/>
                    </a:cubicBezTo>
                    <a:cubicBezTo>
                      <a:pt x="5290" y="2035"/>
                      <a:pt x="5236" y="2008"/>
                      <a:pt x="5236" y="1954"/>
                    </a:cubicBezTo>
                    <a:cubicBezTo>
                      <a:pt x="5236" y="1899"/>
                      <a:pt x="5181" y="1899"/>
                      <a:pt x="5154" y="1899"/>
                    </a:cubicBezTo>
                    <a:cubicBezTo>
                      <a:pt x="5046" y="1926"/>
                      <a:pt x="4937" y="1926"/>
                      <a:pt x="4883" y="1954"/>
                    </a:cubicBezTo>
                    <a:cubicBezTo>
                      <a:pt x="4829" y="1954"/>
                      <a:pt x="4829" y="1954"/>
                      <a:pt x="4829" y="1926"/>
                    </a:cubicBezTo>
                    <a:cubicBezTo>
                      <a:pt x="4802" y="1818"/>
                      <a:pt x="4747" y="1737"/>
                      <a:pt x="4693" y="1628"/>
                    </a:cubicBezTo>
                    <a:cubicBezTo>
                      <a:pt x="4666" y="1574"/>
                      <a:pt x="4639" y="1520"/>
                      <a:pt x="4612" y="1465"/>
                    </a:cubicBezTo>
                    <a:lnTo>
                      <a:pt x="4639" y="1411"/>
                    </a:lnTo>
                    <a:cubicBezTo>
                      <a:pt x="4693" y="1357"/>
                      <a:pt x="4775" y="1275"/>
                      <a:pt x="4883" y="1221"/>
                    </a:cubicBezTo>
                    <a:cubicBezTo>
                      <a:pt x="4910" y="1194"/>
                      <a:pt x="4910" y="1140"/>
                      <a:pt x="4883" y="1113"/>
                    </a:cubicBezTo>
                    <a:cubicBezTo>
                      <a:pt x="4829" y="1086"/>
                      <a:pt x="4829" y="1058"/>
                      <a:pt x="4802" y="1004"/>
                    </a:cubicBezTo>
                    <a:cubicBezTo>
                      <a:pt x="4747" y="950"/>
                      <a:pt x="4693" y="869"/>
                      <a:pt x="4639" y="841"/>
                    </a:cubicBezTo>
                    <a:cubicBezTo>
                      <a:pt x="4625" y="828"/>
                      <a:pt x="4605" y="821"/>
                      <a:pt x="4585" y="821"/>
                    </a:cubicBezTo>
                    <a:cubicBezTo>
                      <a:pt x="4564" y="821"/>
                      <a:pt x="4544" y="828"/>
                      <a:pt x="4530" y="841"/>
                    </a:cubicBezTo>
                    <a:cubicBezTo>
                      <a:pt x="4476" y="923"/>
                      <a:pt x="4395" y="950"/>
                      <a:pt x="4368" y="1004"/>
                    </a:cubicBezTo>
                    <a:cubicBezTo>
                      <a:pt x="4341" y="1004"/>
                      <a:pt x="4341" y="1058"/>
                      <a:pt x="4286" y="1086"/>
                    </a:cubicBezTo>
                    <a:cubicBezTo>
                      <a:pt x="4151" y="950"/>
                      <a:pt x="4015" y="841"/>
                      <a:pt x="3852" y="787"/>
                    </a:cubicBezTo>
                    <a:lnTo>
                      <a:pt x="3852" y="733"/>
                    </a:lnTo>
                    <a:cubicBezTo>
                      <a:pt x="3879" y="652"/>
                      <a:pt x="3934" y="570"/>
                      <a:pt x="3961" y="462"/>
                    </a:cubicBezTo>
                    <a:cubicBezTo>
                      <a:pt x="3988" y="407"/>
                      <a:pt x="3961" y="380"/>
                      <a:pt x="3934" y="326"/>
                    </a:cubicBezTo>
                    <a:cubicBezTo>
                      <a:pt x="3852" y="299"/>
                      <a:pt x="3825" y="272"/>
                      <a:pt x="3744" y="272"/>
                    </a:cubicBezTo>
                    <a:cubicBezTo>
                      <a:pt x="3717" y="245"/>
                      <a:pt x="3662" y="245"/>
                      <a:pt x="3608" y="190"/>
                    </a:cubicBezTo>
                    <a:cubicBezTo>
                      <a:pt x="3594" y="183"/>
                      <a:pt x="3581" y="180"/>
                      <a:pt x="3570" y="180"/>
                    </a:cubicBezTo>
                    <a:cubicBezTo>
                      <a:pt x="3541" y="180"/>
                      <a:pt x="3527" y="205"/>
                      <a:pt x="3527" y="245"/>
                    </a:cubicBezTo>
                    <a:cubicBezTo>
                      <a:pt x="3473" y="326"/>
                      <a:pt x="3445" y="407"/>
                      <a:pt x="3418" y="516"/>
                    </a:cubicBezTo>
                    <a:cubicBezTo>
                      <a:pt x="3418" y="543"/>
                      <a:pt x="3391" y="543"/>
                      <a:pt x="3391" y="543"/>
                    </a:cubicBezTo>
                    <a:cubicBezTo>
                      <a:pt x="3256" y="516"/>
                      <a:pt x="3066" y="489"/>
                      <a:pt x="2903" y="435"/>
                    </a:cubicBezTo>
                    <a:cubicBezTo>
                      <a:pt x="2876" y="435"/>
                      <a:pt x="2876" y="435"/>
                      <a:pt x="2876" y="407"/>
                    </a:cubicBezTo>
                    <a:lnTo>
                      <a:pt x="2876" y="109"/>
                    </a:lnTo>
                    <a:cubicBezTo>
                      <a:pt x="2876" y="28"/>
                      <a:pt x="2849" y="28"/>
                      <a:pt x="27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8383371" y="2451510"/>
                <a:ext cx="78374" cy="78504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extrusionOk="0">
                    <a:moveTo>
                      <a:pt x="732" y="0"/>
                    </a:moveTo>
                    <a:cubicBezTo>
                      <a:pt x="326" y="0"/>
                      <a:pt x="0" y="326"/>
                      <a:pt x="0" y="733"/>
                    </a:cubicBezTo>
                    <a:cubicBezTo>
                      <a:pt x="0" y="1140"/>
                      <a:pt x="353" y="1465"/>
                      <a:pt x="760" y="1465"/>
                    </a:cubicBezTo>
                    <a:cubicBezTo>
                      <a:pt x="1166" y="1465"/>
                      <a:pt x="1465" y="1112"/>
                      <a:pt x="1465" y="706"/>
                    </a:cubicBezTo>
                    <a:cubicBezTo>
                      <a:pt x="1465" y="299"/>
                      <a:pt x="1139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47"/>
            <p:cNvGrpSpPr/>
            <p:nvPr/>
          </p:nvGrpSpPr>
          <p:grpSpPr>
            <a:xfrm>
              <a:off x="7415704" y="2763233"/>
              <a:ext cx="1441963" cy="1477044"/>
              <a:chOff x="6518672" y="2803010"/>
              <a:chExt cx="869281" cy="890429"/>
            </a:xfrm>
          </p:grpSpPr>
          <p:sp>
            <p:nvSpPr>
              <p:cNvPr id="827" name="Google Shape;827;p47"/>
              <p:cNvSpPr/>
              <p:nvPr/>
            </p:nvSpPr>
            <p:spPr>
              <a:xfrm>
                <a:off x="6518672" y="2803010"/>
                <a:ext cx="869281" cy="890429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6826344" y="3129770"/>
                <a:ext cx="235122" cy="232461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41" extrusionOk="0">
                    <a:moveTo>
                      <a:pt x="2167" y="1"/>
                    </a:moveTo>
                    <a:cubicBezTo>
                      <a:pt x="2150" y="1"/>
                      <a:pt x="2133" y="1"/>
                      <a:pt x="2116" y="1"/>
                    </a:cubicBezTo>
                    <a:cubicBezTo>
                      <a:pt x="895" y="55"/>
                      <a:pt x="0" y="1059"/>
                      <a:pt x="27" y="2252"/>
                    </a:cubicBezTo>
                    <a:cubicBezTo>
                      <a:pt x="54" y="3446"/>
                      <a:pt x="1085" y="4341"/>
                      <a:pt x="2252" y="4341"/>
                    </a:cubicBezTo>
                    <a:cubicBezTo>
                      <a:pt x="3472" y="4314"/>
                      <a:pt x="4394" y="3310"/>
                      <a:pt x="4367" y="2117"/>
                    </a:cubicBezTo>
                    <a:cubicBezTo>
                      <a:pt x="4340" y="914"/>
                      <a:pt x="3339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47"/>
            <p:cNvGrpSpPr/>
            <p:nvPr/>
          </p:nvGrpSpPr>
          <p:grpSpPr>
            <a:xfrm>
              <a:off x="6113436" y="1633865"/>
              <a:ext cx="1441997" cy="1441880"/>
              <a:chOff x="5568717" y="1285046"/>
              <a:chExt cx="2573616" cy="2573408"/>
            </a:xfrm>
          </p:grpSpPr>
          <p:sp>
            <p:nvSpPr>
              <p:cNvPr id="830" name="Google Shape;830;p47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1" name="Google Shape;831;p47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832" name="Google Shape;832;p47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47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4" name="Google Shape;834;p47"/>
          <p:cNvSpPr txBox="1">
            <a:spLocks noGrp="1"/>
          </p:cNvSpPr>
          <p:nvPr>
            <p:ph type="title"/>
          </p:nvPr>
        </p:nvSpPr>
        <p:spPr>
          <a:xfrm>
            <a:off x="710099" y="445025"/>
            <a:ext cx="4705477" cy="1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</a:t>
            </a:r>
            <a:r>
              <a:rPr lang="en-US" sz="6000" dirty="0"/>
              <a:t>YOU</a:t>
            </a:r>
            <a:endParaRPr sz="6000" dirty="0"/>
          </a:p>
        </p:txBody>
      </p:sp>
      <p:sp>
        <p:nvSpPr>
          <p:cNvPr id="836" name="Google Shape;836;p47"/>
          <p:cNvSpPr txBox="1"/>
          <p:nvPr/>
        </p:nvSpPr>
        <p:spPr>
          <a:xfrm>
            <a:off x="717200" y="2989238"/>
            <a:ext cx="35100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36D-D115-4429-B1B9-28BAAD7A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 About </a:t>
            </a:r>
            <a:r>
              <a:rPr lang="en-US"/>
              <a:t>Mental Disorders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E7CD-0494-4696-98FE-F5C492381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Biomedical explanations for mental disorders are increasingly common</a:t>
            </a:r>
            <a:r>
              <a:rPr lang="en-US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109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36D-D115-4429-B1B9-28BAAD7A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 About </a:t>
            </a:r>
            <a:r>
              <a:rPr lang="en-US"/>
              <a:t>Mental Disorders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E7CD-0494-4696-98FE-F5C492381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Biomedical explanations for mental disorders are increasingly common</a:t>
            </a:r>
            <a:r>
              <a:rPr lang="en-US" baseline="30000" dirty="0"/>
              <a:t>1</a:t>
            </a:r>
          </a:p>
          <a:p>
            <a:r>
              <a:rPr lang="en-US" dirty="0"/>
              <a:t>Holding biomedical explanations for mental disorders can lead to </a:t>
            </a:r>
            <a:r>
              <a:rPr lang="en-US" b="1" dirty="0">
                <a:solidFill>
                  <a:schemeClr val="accent5"/>
                </a:solidFill>
              </a:rPr>
              <a:t>prognostic pessimism </a:t>
            </a:r>
            <a:r>
              <a:rPr lang="en-US" dirty="0"/>
              <a:t>– the belief that depression will last for a longer time in the future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0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36D-D115-4429-B1B9-28BAAD7A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 About </a:t>
            </a:r>
            <a:r>
              <a:rPr lang="en-US"/>
              <a:t>Mental Disorders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E7CD-0494-4696-98FE-F5C492381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Biomedical explanations for mental disorders are increasingly common</a:t>
            </a:r>
            <a:r>
              <a:rPr lang="en-US" baseline="30000" dirty="0"/>
              <a:t>1</a:t>
            </a:r>
          </a:p>
          <a:p>
            <a:r>
              <a:rPr lang="en-US" dirty="0"/>
              <a:t>Holding biomedical explanations for mental disorders can lead to </a:t>
            </a:r>
            <a:r>
              <a:rPr lang="en-US" b="1" dirty="0">
                <a:solidFill>
                  <a:schemeClr val="accent5"/>
                </a:solidFill>
              </a:rPr>
              <a:t>prognostic pessimism </a:t>
            </a:r>
            <a:r>
              <a:rPr lang="en-US" dirty="0"/>
              <a:t>– the belief that depression will last for a longer time in the future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Causal beliefs also have implications for social stigma,</a:t>
            </a:r>
            <a:r>
              <a:rPr lang="en-US" baseline="30000" dirty="0"/>
              <a:t>3</a:t>
            </a:r>
            <a:r>
              <a:rPr lang="en-US" dirty="0"/>
              <a:t> treatment choice,</a:t>
            </a:r>
            <a:r>
              <a:rPr lang="en-US" baseline="30000" dirty="0"/>
              <a:t>4</a:t>
            </a:r>
            <a:r>
              <a:rPr lang="en-US" dirty="0"/>
              <a:t> and, potentially, </a:t>
            </a:r>
            <a:r>
              <a:rPr lang="en-US" b="1" dirty="0">
                <a:solidFill>
                  <a:schemeClr val="accent5"/>
                </a:solidFill>
              </a:rPr>
              <a:t>mindsets</a:t>
            </a:r>
            <a:r>
              <a:rPr lang="en-US" baseline="300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8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>
            <a:off x="6119100" y="1572550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6119100" y="3119626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2742625" y="1572550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742625" y="3119626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-US" dirty="0"/>
              <a:t>Competing?) Explanations for Depression</a:t>
            </a:r>
            <a:endParaRPr dirty="0"/>
          </a:p>
        </p:txBody>
      </p:sp>
      <p:sp>
        <p:nvSpPr>
          <p:cNvPr id="463" name="Google Shape;463;p36"/>
          <p:cNvSpPr txBox="1">
            <a:spLocks noGrp="1"/>
          </p:cNvSpPr>
          <p:nvPr>
            <p:ph type="subTitle" idx="4294967295"/>
          </p:nvPr>
        </p:nvSpPr>
        <p:spPr>
          <a:xfrm>
            <a:off x="710100" y="1567175"/>
            <a:ext cx="2064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BIOLOGICAL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4" name="Google Shape;464;p36"/>
          <p:cNvSpPr txBox="1">
            <a:spLocks noGrp="1"/>
          </p:cNvSpPr>
          <p:nvPr>
            <p:ph type="subTitle" idx="4294967295"/>
          </p:nvPr>
        </p:nvSpPr>
        <p:spPr>
          <a:xfrm>
            <a:off x="710123" y="1932876"/>
            <a:ext cx="20679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/>
              <a:t>e.g., Depression is the result of a chemical imbalance in the brain</a:t>
            </a:r>
            <a:endParaRPr sz="1400" dirty="0"/>
          </a:p>
        </p:txBody>
      </p:sp>
      <p:sp>
        <p:nvSpPr>
          <p:cNvPr id="465" name="Google Shape;465;p36"/>
          <p:cNvSpPr txBox="1">
            <a:spLocks noGrp="1"/>
          </p:cNvSpPr>
          <p:nvPr>
            <p:ph type="subTitle" idx="4294967295"/>
          </p:nvPr>
        </p:nvSpPr>
        <p:spPr>
          <a:xfrm>
            <a:off x="710100" y="3114224"/>
            <a:ext cx="2064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ENVIRONMENTAL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36"/>
          <p:cNvSpPr txBox="1">
            <a:spLocks noGrp="1"/>
          </p:cNvSpPr>
          <p:nvPr>
            <p:ph type="subTitle" idx="4294967295"/>
          </p:nvPr>
        </p:nvSpPr>
        <p:spPr>
          <a:xfrm>
            <a:off x="710123" y="3479925"/>
            <a:ext cx="20679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/>
              <a:t>e.g., Depression is the result of stress or trauma</a:t>
            </a:r>
            <a:endParaRPr sz="1400"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4294967295"/>
          </p:nvPr>
        </p:nvSpPr>
        <p:spPr>
          <a:xfrm>
            <a:off x="6365975" y="1567175"/>
            <a:ext cx="2063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PSYCHOLOGICAL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ubTitle" idx="4294967295"/>
          </p:nvPr>
        </p:nvSpPr>
        <p:spPr>
          <a:xfrm>
            <a:off x="6365997" y="1932876"/>
            <a:ext cx="206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/>
              <a:t>e.g., Depression is the result of learned helplessness</a:t>
            </a:r>
            <a:endParaRPr sz="1400" dirty="0"/>
          </a:p>
        </p:txBody>
      </p:sp>
      <p:sp>
        <p:nvSpPr>
          <p:cNvPr id="469" name="Google Shape;469;p36"/>
          <p:cNvSpPr txBox="1">
            <a:spLocks noGrp="1"/>
          </p:cNvSpPr>
          <p:nvPr>
            <p:ph type="subTitle" idx="4294967295"/>
          </p:nvPr>
        </p:nvSpPr>
        <p:spPr>
          <a:xfrm>
            <a:off x="6365975" y="3426826"/>
            <a:ext cx="2063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MORE?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71" name="Google Shape;471;p36"/>
          <p:cNvCxnSpPr>
            <a:stCxn id="460" idx="3"/>
            <a:endCxn id="461" idx="3"/>
          </p:cNvCxnSpPr>
          <p:nvPr/>
        </p:nvCxnSpPr>
        <p:spPr>
          <a:xfrm>
            <a:off x="3024925" y="2062600"/>
            <a:ext cx="600" cy="1547100"/>
          </a:xfrm>
          <a:prstGeom prst="bentConnector3">
            <a:avLst>
              <a:gd name="adj1" fmla="val 3162916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36"/>
          <p:cNvCxnSpPr>
            <a:stCxn id="458" idx="1"/>
            <a:endCxn id="459" idx="1"/>
          </p:cNvCxnSpPr>
          <p:nvPr/>
        </p:nvCxnSpPr>
        <p:spPr>
          <a:xfrm>
            <a:off x="6119100" y="2062600"/>
            <a:ext cx="600" cy="1547100"/>
          </a:xfrm>
          <a:prstGeom prst="bentConnector3">
            <a:avLst>
              <a:gd name="adj1" fmla="val -3192083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6"/>
          <p:cNvCxnSpPr/>
          <p:nvPr/>
        </p:nvCxnSpPr>
        <p:spPr>
          <a:xfrm>
            <a:off x="3222525" y="2827075"/>
            <a:ext cx="737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6"/>
          <p:cNvCxnSpPr/>
          <p:nvPr/>
        </p:nvCxnSpPr>
        <p:spPr>
          <a:xfrm>
            <a:off x="5190475" y="2827075"/>
            <a:ext cx="737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36"/>
          <p:cNvSpPr/>
          <p:nvPr/>
        </p:nvSpPr>
        <p:spPr>
          <a:xfrm>
            <a:off x="3414600" y="1784925"/>
            <a:ext cx="2314800" cy="2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6"/>
          <p:cNvGrpSpPr/>
          <p:nvPr/>
        </p:nvGrpSpPr>
        <p:grpSpPr>
          <a:xfrm>
            <a:off x="3577768" y="1632686"/>
            <a:ext cx="1988465" cy="2388779"/>
            <a:chOff x="3443900" y="1677625"/>
            <a:chExt cx="1926994" cy="2314933"/>
          </a:xfrm>
        </p:grpSpPr>
        <p:sp>
          <p:nvSpPr>
            <p:cNvPr id="477" name="Google Shape;477;p36"/>
            <p:cNvSpPr/>
            <p:nvPr/>
          </p:nvSpPr>
          <p:spPr>
            <a:xfrm>
              <a:off x="3443900" y="1677625"/>
              <a:ext cx="1926994" cy="2314933"/>
            </a:xfrm>
            <a:custGeom>
              <a:avLst/>
              <a:gdLst/>
              <a:ahLst/>
              <a:cxnLst/>
              <a:rect l="l" t="t" r="r" b="b"/>
              <a:pathLst>
                <a:path w="24732" h="29711" extrusionOk="0">
                  <a:moveTo>
                    <a:pt x="13156" y="0"/>
                  </a:moveTo>
                  <a:cubicBezTo>
                    <a:pt x="11075" y="0"/>
                    <a:pt x="8987" y="351"/>
                    <a:pt x="7044" y="1060"/>
                  </a:cubicBezTo>
                  <a:cubicBezTo>
                    <a:pt x="1423" y="3124"/>
                    <a:pt x="1284" y="10935"/>
                    <a:pt x="1284" y="10935"/>
                  </a:cubicBezTo>
                  <a:lnTo>
                    <a:pt x="2413" y="11005"/>
                  </a:lnTo>
                  <a:cubicBezTo>
                    <a:pt x="2107" y="12274"/>
                    <a:pt x="2483" y="12609"/>
                    <a:pt x="1911" y="13725"/>
                  </a:cubicBezTo>
                  <a:cubicBezTo>
                    <a:pt x="1423" y="14659"/>
                    <a:pt x="168" y="17226"/>
                    <a:pt x="168" y="17226"/>
                  </a:cubicBezTo>
                  <a:cubicBezTo>
                    <a:pt x="0" y="17449"/>
                    <a:pt x="84" y="17770"/>
                    <a:pt x="349" y="17882"/>
                  </a:cubicBezTo>
                  <a:lnTo>
                    <a:pt x="1883" y="18565"/>
                  </a:lnTo>
                  <a:cubicBezTo>
                    <a:pt x="1883" y="18565"/>
                    <a:pt x="1437" y="23628"/>
                    <a:pt x="2665" y="24075"/>
                  </a:cubicBezTo>
                  <a:cubicBezTo>
                    <a:pt x="2916" y="24170"/>
                    <a:pt x="3280" y="24206"/>
                    <a:pt x="3703" y="24206"/>
                  </a:cubicBezTo>
                  <a:cubicBezTo>
                    <a:pt x="4940" y="24206"/>
                    <a:pt x="6672" y="23901"/>
                    <a:pt x="7493" y="23901"/>
                  </a:cubicBezTo>
                  <a:cubicBezTo>
                    <a:pt x="7746" y="23901"/>
                    <a:pt x="7912" y="23930"/>
                    <a:pt x="7951" y="24005"/>
                  </a:cubicBezTo>
                  <a:cubicBezTo>
                    <a:pt x="8132" y="24410"/>
                    <a:pt x="8258" y="28524"/>
                    <a:pt x="8258" y="28524"/>
                  </a:cubicBezTo>
                  <a:lnTo>
                    <a:pt x="7742" y="29208"/>
                  </a:lnTo>
                  <a:cubicBezTo>
                    <a:pt x="8997" y="29529"/>
                    <a:pt x="10336" y="29710"/>
                    <a:pt x="11717" y="29710"/>
                  </a:cubicBezTo>
                  <a:cubicBezTo>
                    <a:pt x="14744" y="29710"/>
                    <a:pt x="17590" y="28831"/>
                    <a:pt x="19989" y="27339"/>
                  </a:cubicBezTo>
                  <a:cubicBezTo>
                    <a:pt x="19291" y="26502"/>
                    <a:pt x="18622" y="25609"/>
                    <a:pt x="18622" y="25609"/>
                  </a:cubicBezTo>
                  <a:cubicBezTo>
                    <a:pt x="18510" y="25163"/>
                    <a:pt x="18454" y="24675"/>
                    <a:pt x="18440" y="24200"/>
                  </a:cubicBezTo>
                  <a:cubicBezTo>
                    <a:pt x="20965" y="23754"/>
                    <a:pt x="23099" y="23377"/>
                    <a:pt x="23099" y="23377"/>
                  </a:cubicBezTo>
                  <a:lnTo>
                    <a:pt x="23113" y="23294"/>
                  </a:lnTo>
                  <a:cubicBezTo>
                    <a:pt x="23364" y="22303"/>
                    <a:pt x="23573" y="21271"/>
                    <a:pt x="23755" y="20267"/>
                  </a:cubicBezTo>
                  <a:cubicBezTo>
                    <a:pt x="24104" y="18342"/>
                    <a:pt x="24383" y="16403"/>
                    <a:pt x="24550" y="14478"/>
                  </a:cubicBezTo>
                  <a:cubicBezTo>
                    <a:pt x="24703" y="12344"/>
                    <a:pt x="24731" y="10182"/>
                    <a:pt x="24438" y="8076"/>
                  </a:cubicBezTo>
                  <a:cubicBezTo>
                    <a:pt x="24285" y="7099"/>
                    <a:pt x="24076" y="6095"/>
                    <a:pt x="23685" y="5174"/>
                  </a:cubicBezTo>
                  <a:cubicBezTo>
                    <a:pt x="23169" y="3891"/>
                    <a:pt x="22220" y="2496"/>
                    <a:pt x="20798" y="2120"/>
                  </a:cubicBezTo>
                  <a:cubicBezTo>
                    <a:pt x="20463" y="2050"/>
                    <a:pt x="20128" y="2092"/>
                    <a:pt x="19779" y="2050"/>
                  </a:cubicBezTo>
                  <a:cubicBezTo>
                    <a:pt x="19770" y="2048"/>
                    <a:pt x="19761" y="2048"/>
                    <a:pt x="19753" y="2048"/>
                  </a:cubicBezTo>
                  <a:cubicBezTo>
                    <a:pt x="19716" y="2048"/>
                    <a:pt x="19695" y="2061"/>
                    <a:pt x="19670" y="2061"/>
                  </a:cubicBezTo>
                  <a:cubicBezTo>
                    <a:pt x="19654" y="2061"/>
                    <a:pt x="19636" y="2055"/>
                    <a:pt x="19612" y="2036"/>
                  </a:cubicBezTo>
                  <a:cubicBezTo>
                    <a:pt x="19570" y="2008"/>
                    <a:pt x="19501" y="1757"/>
                    <a:pt x="19487" y="1701"/>
                  </a:cubicBezTo>
                  <a:cubicBezTo>
                    <a:pt x="19389" y="1464"/>
                    <a:pt x="19291" y="1283"/>
                    <a:pt x="19068" y="1129"/>
                  </a:cubicBezTo>
                  <a:cubicBezTo>
                    <a:pt x="18287" y="557"/>
                    <a:pt x="17269" y="432"/>
                    <a:pt x="16348" y="278"/>
                  </a:cubicBezTo>
                  <a:cubicBezTo>
                    <a:pt x="15300" y="93"/>
                    <a:pt x="14229" y="0"/>
                    <a:pt x="13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4308982" y="1976425"/>
              <a:ext cx="235927" cy="237017"/>
            </a:xfrm>
            <a:custGeom>
              <a:avLst/>
              <a:gdLst/>
              <a:ahLst/>
              <a:cxnLst/>
              <a:rect l="l" t="t" r="r" b="b"/>
              <a:pathLst>
                <a:path w="3028" h="3042" extrusionOk="0">
                  <a:moveTo>
                    <a:pt x="1521" y="363"/>
                  </a:moveTo>
                  <a:cubicBezTo>
                    <a:pt x="2162" y="363"/>
                    <a:pt x="2679" y="893"/>
                    <a:pt x="2679" y="1535"/>
                  </a:cubicBezTo>
                  <a:cubicBezTo>
                    <a:pt x="2679" y="2176"/>
                    <a:pt x="2162" y="2706"/>
                    <a:pt x="1521" y="2706"/>
                  </a:cubicBezTo>
                  <a:cubicBezTo>
                    <a:pt x="865" y="2706"/>
                    <a:pt x="349" y="2176"/>
                    <a:pt x="349" y="1535"/>
                  </a:cubicBezTo>
                  <a:cubicBezTo>
                    <a:pt x="349" y="893"/>
                    <a:pt x="865" y="363"/>
                    <a:pt x="1521" y="363"/>
                  </a:cubicBezTo>
                  <a:close/>
                  <a:moveTo>
                    <a:pt x="1521" y="0"/>
                  </a:moveTo>
                  <a:cubicBezTo>
                    <a:pt x="684" y="0"/>
                    <a:pt x="0" y="684"/>
                    <a:pt x="0" y="1521"/>
                  </a:cubicBezTo>
                  <a:cubicBezTo>
                    <a:pt x="0" y="2358"/>
                    <a:pt x="670" y="3041"/>
                    <a:pt x="1521" y="3041"/>
                  </a:cubicBezTo>
                  <a:cubicBezTo>
                    <a:pt x="2358" y="3041"/>
                    <a:pt x="3027" y="2358"/>
                    <a:pt x="3027" y="1521"/>
                  </a:cubicBezTo>
                  <a:cubicBezTo>
                    <a:pt x="3027" y="684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4207927" y="2232917"/>
              <a:ext cx="665160" cy="662979"/>
            </a:xfrm>
            <a:custGeom>
              <a:avLst/>
              <a:gdLst/>
              <a:ahLst/>
              <a:cxnLst/>
              <a:rect l="l" t="t" r="r" b="b"/>
              <a:pathLst>
                <a:path w="8537" h="8509" extrusionOk="0">
                  <a:moveTo>
                    <a:pt x="4255" y="335"/>
                  </a:moveTo>
                  <a:cubicBezTo>
                    <a:pt x="6417" y="335"/>
                    <a:pt x="8160" y="2092"/>
                    <a:pt x="8160" y="4241"/>
                  </a:cubicBezTo>
                  <a:cubicBezTo>
                    <a:pt x="8160" y="6389"/>
                    <a:pt x="6417" y="8146"/>
                    <a:pt x="4255" y="8146"/>
                  </a:cubicBezTo>
                  <a:cubicBezTo>
                    <a:pt x="2120" y="8146"/>
                    <a:pt x="349" y="6389"/>
                    <a:pt x="349" y="4241"/>
                  </a:cubicBezTo>
                  <a:cubicBezTo>
                    <a:pt x="349" y="2092"/>
                    <a:pt x="2093" y="335"/>
                    <a:pt x="4255" y="335"/>
                  </a:cubicBezTo>
                  <a:close/>
                  <a:moveTo>
                    <a:pt x="4255" y="0"/>
                  </a:moveTo>
                  <a:cubicBezTo>
                    <a:pt x="1925" y="0"/>
                    <a:pt x="0" y="1897"/>
                    <a:pt x="0" y="4255"/>
                  </a:cubicBezTo>
                  <a:cubicBezTo>
                    <a:pt x="0" y="6598"/>
                    <a:pt x="1911" y="8509"/>
                    <a:pt x="4255" y="8509"/>
                  </a:cubicBezTo>
                  <a:cubicBezTo>
                    <a:pt x="6612" y="8509"/>
                    <a:pt x="8537" y="6612"/>
                    <a:pt x="8509" y="4255"/>
                  </a:cubicBezTo>
                  <a:cubicBezTo>
                    <a:pt x="8509" y="1925"/>
                    <a:pt x="6598" y="0"/>
                    <a:pt x="4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4016648" y="2056832"/>
              <a:ext cx="898827" cy="752113"/>
            </a:xfrm>
            <a:custGeom>
              <a:avLst/>
              <a:gdLst/>
              <a:ahLst/>
              <a:cxnLst/>
              <a:rect l="l" t="t" r="r" b="b"/>
              <a:pathLst>
                <a:path w="11536" h="9653" extrusionOk="0">
                  <a:moveTo>
                    <a:pt x="3278" y="1"/>
                  </a:moveTo>
                  <a:cubicBezTo>
                    <a:pt x="2483" y="1"/>
                    <a:pt x="1730" y="307"/>
                    <a:pt x="1172" y="865"/>
                  </a:cubicBezTo>
                  <a:cubicBezTo>
                    <a:pt x="0" y="2023"/>
                    <a:pt x="0" y="3906"/>
                    <a:pt x="1172" y="5078"/>
                  </a:cubicBezTo>
                  <a:lnTo>
                    <a:pt x="5789" y="9653"/>
                  </a:lnTo>
                  <a:lnTo>
                    <a:pt x="10378" y="5078"/>
                  </a:lnTo>
                  <a:cubicBezTo>
                    <a:pt x="11536" y="3920"/>
                    <a:pt x="11536" y="2037"/>
                    <a:pt x="10378" y="865"/>
                  </a:cubicBezTo>
                  <a:cubicBezTo>
                    <a:pt x="9792" y="307"/>
                    <a:pt x="9067" y="1"/>
                    <a:pt x="8258" y="1"/>
                  </a:cubicBezTo>
                  <a:cubicBezTo>
                    <a:pt x="7463" y="1"/>
                    <a:pt x="6710" y="307"/>
                    <a:pt x="6152" y="865"/>
                  </a:cubicBezTo>
                  <a:lnTo>
                    <a:pt x="5775" y="1256"/>
                  </a:lnTo>
                  <a:lnTo>
                    <a:pt x="5384" y="865"/>
                  </a:lnTo>
                  <a:cubicBezTo>
                    <a:pt x="4813" y="307"/>
                    <a:pt x="4073" y="1"/>
                    <a:pt x="3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4092692" y="2506785"/>
              <a:ext cx="27270" cy="132611"/>
            </a:xfrm>
            <a:custGeom>
              <a:avLst/>
              <a:gdLst/>
              <a:ahLst/>
              <a:cxnLst/>
              <a:rect l="l" t="t" r="r" b="b"/>
              <a:pathLst>
                <a:path w="350" h="1702" extrusionOk="0">
                  <a:moveTo>
                    <a:pt x="1" y="0"/>
                  </a:moveTo>
                  <a:lnTo>
                    <a:pt x="1" y="1702"/>
                  </a:lnTo>
                  <a:lnTo>
                    <a:pt x="349" y="17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4039476" y="2558909"/>
              <a:ext cx="133702" cy="27270"/>
            </a:xfrm>
            <a:custGeom>
              <a:avLst/>
              <a:gdLst/>
              <a:ahLst/>
              <a:cxnLst/>
              <a:rect l="l" t="t" r="r" b="b"/>
              <a:pathLst>
                <a:path w="1716" h="350" extrusionOk="0">
                  <a:moveTo>
                    <a:pt x="0" y="1"/>
                  </a:moveTo>
                  <a:lnTo>
                    <a:pt x="0" y="349"/>
                  </a:lnTo>
                  <a:lnTo>
                    <a:pt x="1716" y="349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3932968" y="2082933"/>
              <a:ext cx="328256" cy="327165"/>
            </a:xfrm>
            <a:custGeom>
              <a:avLst/>
              <a:gdLst/>
              <a:ahLst/>
              <a:cxnLst/>
              <a:rect l="l" t="t" r="r" b="b"/>
              <a:pathLst>
                <a:path w="4213" h="4199" extrusionOk="0">
                  <a:moveTo>
                    <a:pt x="2106" y="0"/>
                  </a:moveTo>
                  <a:lnTo>
                    <a:pt x="2106" y="349"/>
                  </a:lnTo>
                  <a:cubicBezTo>
                    <a:pt x="2260" y="349"/>
                    <a:pt x="2413" y="363"/>
                    <a:pt x="2553" y="391"/>
                  </a:cubicBezTo>
                  <a:lnTo>
                    <a:pt x="2650" y="70"/>
                  </a:lnTo>
                  <a:cubicBezTo>
                    <a:pt x="2469" y="14"/>
                    <a:pt x="2274" y="0"/>
                    <a:pt x="2106" y="0"/>
                  </a:cubicBezTo>
                  <a:close/>
                  <a:moveTo>
                    <a:pt x="1549" y="56"/>
                  </a:moveTo>
                  <a:cubicBezTo>
                    <a:pt x="1367" y="112"/>
                    <a:pt x="1200" y="182"/>
                    <a:pt x="1046" y="279"/>
                  </a:cubicBezTo>
                  <a:lnTo>
                    <a:pt x="1214" y="572"/>
                  </a:lnTo>
                  <a:cubicBezTo>
                    <a:pt x="1353" y="502"/>
                    <a:pt x="1493" y="433"/>
                    <a:pt x="1632" y="391"/>
                  </a:cubicBezTo>
                  <a:lnTo>
                    <a:pt x="1549" y="56"/>
                  </a:lnTo>
                  <a:close/>
                  <a:moveTo>
                    <a:pt x="3153" y="279"/>
                  </a:moveTo>
                  <a:lnTo>
                    <a:pt x="2971" y="572"/>
                  </a:lnTo>
                  <a:cubicBezTo>
                    <a:pt x="3111" y="642"/>
                    <a:pt x="3236" y="740"/>
                    <a:pt x="3348" y="851"/>
                  </a:cubicBezTo>
                  <a:lnTo>
                    <a:pt x="3585" y="600"/>
                  </a:lnTo>
                  <a:cubicBezTo>
                    <a:pt x="3459" y="488"/>
                    <a:pt x="3306" y="363"/>
                    <a:pt x="3153" y="279"/>
                  </a:cubicBezTo>
                  <a:close/>
                  <a:moveTo>
                    <a:pt x="600" y="600"/>
                  </a:moveTo>
                  <a:cubicBezTo>
                    <a:pt x="488" y="726"/>
                    <a:pt x="363" y="879"/>
                    <a:pt x="279" y="1046"/>
                  </a:cubicBezTo>
                  <a:lnTo>
                    <a:pt x="572" y="1214"/>
                  </a:lnTo>
                  <a:cubicBezTo>
                    <a:pt x="656" y="1088"/>
                    <a:pt x="739" y="977"/>
                    <a:pt x="851" y="851"/>
                  </a:cubicBezTo>
                  <a:lnTo>
                    <a:pt x="600" y="600"/>
                  </a:lnTo>
                  <a:close/>
                  <a:moveTo>
                    <a:pt x="3920" y="1046"/>
                  </a:moveTo>
                  <a:lnTo>
                    <a:pt x="3627" y="1214"/>
                  </a:lnTo>
                  <a:cubicBezTo>
                    <a:pt x="3697" y="1339"/>
                    <a:pt x="3766" y="1493"/>
                    <a:pt x="3794" y="1632"/>
                  </a:cubicBezTo>
                  <a:lnTo>
                    <a:pt x="4129" y="1549"/>
                  </a:lnTo>
                  <a:cubicBezTo>
                    <a:pt x="4073" y="1367"/>
                    <a:pt x="4003" y="1200"/>
                    <a:pt x="3920" y="1046"/>
                  </a:cubicBezTo>
                  <a:close/>
                  <a:moveTo>
                    <a:pt x="70" y="1563"/>
                  </a:moveTo>
                  <a:cubicBezTo>
                    <a:pt x="14" y="1744"/>
                    <a:pt x="0" y="1911"/>
                    <a:pt x="0" y="2107"/>
                  </a:cubicBezTo>
                  <a:lnTo>
                    <a:pt x="349" y="2107"/>
                  </a:lnTo>
                  <a:cubicBezTo>
                    <a:pt x="349" y="1953"/>
                    <a:pt x="363" y="1786"/>
                    <a:pt x="391" y="1646"/>
                  </a:cubicBezTo>
                  <a:lnTo>
                    <a:pt x="70" y="1563"/>
                  </a:lnTo>
                  <a:close/>
                  <a:moveTo>
                    <a:pt x="3864" y="2107"/>
                  </a:moveTo>
                  <a:cubicBezTo>
                    <a:pt x="3864" y="2260"/>
                    <a:pt x="3850" y="2413"/>
                    <a:pt x="3808" y="2553"/>
                  </a:cubicBezTo>
                  <a:lnTo>
                    <a:pt x="4143" y="2651"/>
                  </a:lnTo>
                  <a:cubicBezTo>
                    <a:pt x="4199" y="2469"/>
                    <a:pt x="4213" y="2274"/>
                    <a:pt x="4213" y="2107"/>
                  </a:cubicBezTo>
                  <a:close/>
                  <a:moveTo>
                    <a:pt x="391" y="2553"/>
                  </a:moveTo>
                  <a:lnTo>
                    <a:pt x="70" y="2651"/>
                  </a:lnTo>
                  <a:cubicBezTo>
                    <a:pt x="112" y="2818"/>
                    <a:pt x="182" y="2999"/>
                    <a:pt x="279" y="3153"/>
                  </a:cubicBezTo>
                  <a:lnTo>
                    <a:pt x="572" y="2971"/>
                  </a:lnTo>
                  <a:cubicBezTo>
                    <a:pt x="502" y="2860"/>
                    <a:pt x="433" y="2720"/>
                    <a:pt x="391" y="2553"/>
                  </a:cubicBezTo>
                  <a:close/>
                  <a:moveTo>
                    <a:pt x="3641" y="2971"/>
                  </a:moveTo>
                  <a:cubicBezTo>
                    <a:pt x="3571" y="3111"/>
                    <a:pt x="3459" y="3236"/>
                    <a:pt x="3362" y="3348"/>
                  </a:cubicBezTo>
                  <a:lnTo>
                    <a:pt x="3599" y="3585"/>
                  </a:lnTo>
                  <a:cubicBezTo>
                    <a:pt x="3724" y="3460"/>
                    <a:pt x="3850" y="3306"/>
                    <a:pt x="3934" y="3153"/>
                  </a:cubicBezTo>
                  <a:lnTo>
                    <a:pt x="3641" y="2971"/>
                  </a:lnTo>
                  <a:close/>
                  <a:moveTo>
                    <a:pt x="865" y="3334"/>
                  </a:moveTo>
                  <a:lnTo>
                    <a:pt x="628" y="3585"/>
                  </a:lnTo>
                  <a:cubicBezTo>
                    <a:pt x="739" y="3711"/>
                    <a:pt x="907" y="3836"/>
                    <a:pt x="1060" y="3920"/>
                  </a:cubicBezTo>
                  <a:lnTo>
                    <a:pt x="1228" y="3613"/>
                  </a:lnTo>
                  <a:cubicBezTo>
                    <a:pt x="1088" y="3543"/>
                    <a:pt x="977" y="3446"/>
                    <a:pt x="865" y="3334"/>
                  </a:cubicBezTo>
                  <a:close/>
                  <a:moveTo>
                    <a:pt x="2971" y="3627"/>
                  </a:moveTo>
                  <a:cubicBezTo>
                    <a:pt x="2860" y="3697"/>
                    <a:pt x="2692" y="3766"/>
                    <a:pt x="2553" y="3794"/>
                  </a:cubicBezTo>
                  <a:lnTo>
                    <a:pt x="2650" y="4129"/>
                  </a:lnTo>
                  <a:cubicBezTo>
                    <a:pt x="2832" y="4087"/>
                    <a:pt x="2999" y="4017"/>
                    <a:pt x="3153" y="3920"/>
                  </a:cubicBezTo>
                  <a:lnTo>
                    <a:pt x="2971" y="3627"/>
                  </a:lnTo>
                  <a:close/>
                  <a:moveTo>
                    <a:pt x="1646" y="3794"/>
                  </a:moveTo>
                  <a:lnTo>
                    <a:pt x="1562" y="4129"/>
                  </a:lnTo>
                  <a:cubicBezTo>
                    <a:pt x="1744" y="4185"/>
                    <a:pt x="1911" y="4199"/>
                    <a:pt x="2106" y="4199"/>
                  </a:cubicBezTo>
                  <a:lnTo>
                    <a:pt x="2106" y="3850"/>
                  </a:lnTo>
                  <a:cubicBezTo>
                    <a:pt x="1953" y="3850"/>
                    <a:pt x="1786" y="3836"/>
                    <a:pt x="1646" y="3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520909" y="2545898"/>
              <a:ext cx="235927" cy="235927"/>
            </a:xfrm>
            <a:custGeom>
              <a:avLst/>
              <a:gdLst/>
              <a:ahLst/>
              <a:cxnLst/>
              <a:rect l="l" t="t" r="r" b="b"/>
              <a:pathLst>
                <a:path w="3028" h="3028" extrusionOk="0">
                  <a:moveTo>
                    <a:pt x="1521" y="349"/>
                  </a:moveTo>
                  <a:cubicBezTo>
                    <a:pt x="2162" y="349"/>
                    <a:pt x="2679" y="865"/>
                    <a:pt x="2679" y="1521"/>
                  </a:cubicBezTo>
                  <a:cubicBezTo>
                    <a:pt x="2679" y="2162"/>
                    <a:pt x="2162" y="2679"/>
                    <a:pt x="1521" y="2679"/>
                  </a:cubicBezTo>
                  <a:cubicBezTo>
                    <a:pt x="865" y="2679"/>
                    <a:pt x="349" y="2162"/>
                    <a:pt x="349" y="1521"/>
                  </a:cubicBezTo>
                  <a:cubicBezTo>
                    <a:pt x="349" y="865"/>
                    <a:pt x="865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84" y="0"/>
                    <a:pt x="0" y="684"/>
                    <a:pt x="0" y="1521"/>
                  </a:cubicBezTo>
                  <a:cubicBezTo>
                    <a:pt x="0" y="2358"/>
                    <a:pt x="670" y="3027"/>
                    <a:pt x="1521" y="3027"/>
                  </a:cubicBezTo>
                  <a:cubicBezTo>
                    <a:pt x="2358" y="3027"/>
                    <a:pt x="3027" y="2358"/>
                    <a:pt x="3027" y="1521"/>
                  </a:cubicBezTo>
                  <a:cubicBezTo>
                    <a:pt x="3027" y="684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4223120" y="1871007"/>
              <a:ext cx="125054" cy="125054"/>
            </a:xfrm>
            <a:custGeom>
              <a:avLst/>
              <a:gdLst/>
              <a:ahLst/>
              <a:cxnLst/>
              <a:rect l="l" t="t" r="r" b="b"/>
              <a:pathLst>
                <a:path w="1605" h="1605" extrusionOk="0">
                  <a:moveTo>
                    <a:pt x="810" y="0"/>
                  </a:moveTo>
                  <a:cubicBezTo>
                    <a:pt x="363" y="0"/>
                    <a:pt x="0" y="349"/>
                    <a:pt x="0" y="795"/>
                  </a:cubicBezTo>
                  <a:cubicBezTo>
                    <a:pt x="0" y="1228"/>
                    <a:pt x="349" y="1604"/>
                    <a:pt x="810" y="1604"/>
                  </a:cubicBezTo>
                  <a:cubicBezTo>
                    <a:pt x="1242" y="1604"/>
                    <a:pt x="1605" y="1242"/>
                    <a:pt x="1605" y="795"/>
                  </a:cubicBezTo>
                  <a:cubicBezTo>
                    <a:pt x="1605" y="363"/>
                    <a:pt x="1242" y="0"/>
                    <a:pt x="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593680" y="1904666"/>
              <a:ext cx="122950" cy="121781"/>
            </a:xfrm>
            <a:custGeom>
              <a:avLst/>
              <a:gdLst/>
              <a:ahLst/>
              <a:cxnLst/>
              <a:rect l="l" t="t" r="r" b="b"/>
              <a:pathLst>
                <a:path w="1578" h="1563" extrusionOk="0">
                  <a:moveTo>
                    <a:pt x="1228" y="349"/>
                  </a:moveTo>
                  <a:lnTo>
                    <a:pt x="1228" y="1214"/>
                  </a:lnTo>
                  <a:lnTo>
                    <a:pt x="350" y="1214"/>
                  </a:lnTo>
                  <a:lnTo>
                    <a:pt x="350" y="349"/>
                  </a:lnTo>
                  <a:close/>
                  <a:moveTo>
                    <a:pt x="1" y="1"/>
                  </a:moveTo>
                  <a:lnTo>
                    <a:pt x="1" y="1563"/>
                  </a:lnTo>
                  <a:lnTo>
                    <a:pt x="1577" y="1563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710100" y="1497825"/>
            <a:ext cx="31437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QUESTIONNAIRE</a:t>
            </a:r>
            <a:endParaRPr sz="2800" dirty="0"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710100" y="2592075"/>
            <a:ext cx="26946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Prognostic Pessimism for Depression</a:t>
            </a:r>
            <a:endParaRPr dirty="0"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4943938" y="399900"/>
            <a:ext cx="3755599" cy="4315483"/>
            <a:chOff x="4943938" y="399900"/>
            <a:chExt cx="3755599" cy="4315483"/>
          </a:xfrm>
        </p:grpSpPr>
        <p:sp>
          <p:nvSpPr>
            <p:cNvPr id="279" name="Google Shape;279;p30"/>
            <p:cNvSpPr/>
            <p:nvPr/>
          </p:nvSpPr>
          <p:spPr>
            <a:xfrm>
              <a:off x="6858139" y="2221332"/>
              <a:ext cx="1703932" cy="1701222"/>
            </a:xfrm>
            <a:custGeom>
              <a:avLst/>
              <a:gdLst/>
              <a:ahLst/>
              <a:cxnLst/>
              <a:rect l="l" t="t" r="r" b="b"/>
              <a:pathLst>
                <a:path w="8174" h="8161" extrusionOk="0">
                  <a:moveTo>
                    <a:pt x="4073" y="321"/>
                  </a:moveTo>
                  <a:cubicBezTo>
                    <a:pt x="6137" y="321"/>
                    <a:pt x="7825" y="1995"/>
                    <a:pt x="7811" y="4059"/>
                  </a:cubicBezTo>
                  <a:cubicBezTo>
                    <a:pt x="7811" y="6110"/>
                    <a:pt x="6137" y="7784"/>
                    <a:pt x="4073" y="7784"/>
                  </a:cubicBezTo>
                  <a:cubicBezTo>
                    <a:pt x="2023" y="7784"/>
                    <a:pt x="349" y="6110"/>
                    <a:pt x="349" y="4059"/>
                  </a:cubicBezTo>
                  <a:cubicBezTo>
                    <a:pt x="349" y="1995"/>
                    <a:pt x="2023" y="321"/>
                    <a:pt x="4073" y="321"/>
                  </a:cubicBezTo>
                  <a:close/>
                  <a:moveTo>
                    <a:pt x="4073" y="0"/>
                  </a:moveTo>
                  <a:cubicBezTo>
                    <a:pt x="1827" y="0"/>
                    <a:pt x="0" y="1828"/>
                    <a:pt x="0" y="4073"/>
                  </a:cubicBezTo>
                  <a:cubicBezTo>
                    <a:pt x="0" y="6319"/>
                    <a:pt x="1827" y="8160"/>
                    <a:pt x="4073" y="8160"/>
                  </a:cubicBezTo>
                  <a:cubicBezTo>
                    <a:pt x="6333" y="8160"/>
                    <a:pt x="8174" y="6305"/>
                    <a:pt x="8160" y="4073"/>
                  </a:cubicBezTo>
                  <a:cubicBezTo>
                    <a:pt x="8160" y="1828"/>
                    <a:pt x="6333" y="0"/>
                    <a:pt x="4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30"/>
            <p:cNvGrpSpPr/>
            <p:nvPr/>
          </p:nvGrpSpPr>
          <p:grpSpPr>
            <a:xfrm>
              <a:off x="5568717" y="1285046"/>
              <a:ext cx="2573616" cy="2573408"/>
              <a:chOff x="5568717" y="1285046"/>
              <a:chExt cx="2573616" cy="2573408"/>
            </a:xfrm>
          </p:grpSpPr>
          <p:sp>
            <p:nvSpPr>
              <p:cNvPr id="281" name="Google Shape;281;p30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" name="Google Shape;282;p30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283" name="Google Shape;283;p30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0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5" name="Google Shape;285;p30"/>
            <p:cNvSpPr/>
            <p:nvPr/>
          </p:nvSpPr>
          <p:spPr>
            <a:xfrm>
              <a:off x="5233405" y="3524823"/>
              <a:ext cx="819624" cy="811497"/>
            </a:xfrm>
            <a:custGeom>
              <a:avLst/>
              <a:gdLst/>
              <a:ahLst/>
              <a:cxnLst/>
              <a:rect l="l" t="t" r="r" b="b"/>
              <a:pathLst>
                <a:path w="2819" h="2791" extrusionOk="0">
                  <a:moveTo>
                    <a:pt x="1409" y="1"/>
                  </a:moveTo>
                  <a:cubicBezTo>
                    <a:pt x="1284" y="1"/>
                    <a:pt x="1186" y="28"/>
                    <a:pt x="1075" y="42"/>
                  </a:cubicBezTo>
                  <a:lnTo>
                    <a:pt x="1158" y="377"/>
                  </a:lnTo>
                  <a:cubicBezTo>
                    <a:pt x="1193" y="363"/>
                    <a:pt x="1235" y="356"/>
                    <a:pt x="1279" y="356"/>
                  </a:cubicBezTo>
                  <a:cubicBezTo>
                    <a:pt x="1322" y="356"/>
                    <a:pt x="1367" y="363"/>
                    <a:pt x="1409" y="377"/>
                  </a:cubicBezTo>
                  <a:cubicBezTo>
                    <a:pt x="1479" y="377"/>
                    <a:pt x="1563" y="377"/>
                    <a:pt x="1633" y="391"/>
                  </a:cubicBezTo>
                  <a:lnTo>
                    <a:pt x="1702" y="42"/>
                  </a:lnTo>
                  <a:cubicBezTo>
                    <a:pt x="1619" y="28"/>
                    <a:pt x="1507" y="1"/>
                    <a:pt x="1409" y="1"/>
                  </a:cubicBezTo>
                  <a:close/>
                  <a:moveTo>
                    <a:pt x="2274" y="294"/>
                  </a:moveTo>
                  <a:lnTo>
                    <a:pt x="2065" y="586"/>
                  </a:lnTo>
                  <a:cubicBezTo>
                    <a:pt x="2190" y="670"/>
                    <a:pt x="2302" y="810"/>
                    <a:pt x="2372" y="949"/>
                  </a:cubicBezTo>
                  <a:lnTo>
                    <a:pt x="2679" y="782"/>
                  </a:lnTo>
                  <a:cubicBezTo>
                    <a:pt x="2581" y="600"/>
                    <a:pt x="2455" y="419"/>
                    <a:pt x="2274" y="294"/>
                  </a:cubicBezTo>
                  <a:close/>
                  <a:moveTo>
                    <a:pt x="503" y="321"/>
                  </a:moveTo>
                  <a:cubicBezTo>
                    <a:pt x="349" y="433"/>
                    <a:pt x="210" y="614"/>
                    <a:pt x="112" y="810"/>
                  </a:cubicBezTo>
                  <a:lnTo>
                    <a:pt x="433" y="963"/>
                  </a:lnTo>
                  <a:cubicBezTo>
                    <a:pt x="503" y="810"/>
                    <a:pt x="600" y="684"/>
                    <a:pt x="726" y="600"/>
                  </a:cubicBezTo>
                  <a:lnTo>
                    <a:pt x="503" y="321"/>
                  </a:lnTo>
                  <a:close/>
                  <a:moveTo>
                    <a:pt x="2818" y="1382"/>
                  </a:moveTo>
                  <a:lnTo>
                    <a:pt x="2469" y="1395"/>
                  </a:lnTo>
                  <a:cubicBezTo>
                    <a:pt x="2469" y="1577"/>
                    <a:pt x="2442" y="1730"/>
                    <a:pt x="2372" y="1870"/>
                  </a:cubicBezTo>
                  <a:lnTo>
                    <a:pt x="2679" y="2023"/>
                  </a:lnTo>
                  <a:cubicBezTo>
                    <a:pt x="2790" y="1842"/>
                    <a:pt x="2818" y="1633"/>
                    <a:pt x="2818" y="1395"/>
                  </a:cubicBezTo>
                  <a:lnTo>
                    <a:pt x="2818" y="1382"/>
                  </a:lnTo>
                  <a:close/>
                  <a:moveTo>
                    <a:pt x="1" y="1437"/>
                  </a:moveTo>
                  <a:cubicBezTo>
                    <a:pt x="1" y="1647"/>
                    <a:pt x="42" y="1856"/>
                    <a:pt x="140" y="2051"/>
                  </a:cubicBezTo>
                  <a:lnTo>
                    <a:pt x="447" y="1912"/>
                  </a:lnTo>
                  <a:cubicBezTo>
                    <a:pt x="377" y="1744"/>
                    <a:pt x="349" y="1591"/>
                    <a:pt x="349" y="1437"/>
                  </a:cubicBezTo>
                  <a:close/>
                  <a:moveTo>
                    <a:pt x="726" y="2232"/>
                  </a:moveTo>
                  <a:lnTo>
                    <a:pt x="517" y="2511"/>
                  </a:lnTo>
                  <a:cubicBezTo>
                    <a:pt x="698" y="2651"/>
                    <a:pt x="879" y="2748"/>
                    <a:pt x="1089" y="2790"/>
                  </a:cubicBezTo>
                  <a:lnTo>
                    <a:pt x="1158" y="2442"/>
                  </a:lnTo>
                  <a:cubicBezTo>
                    <a:pt x="1005" y="2414"/>
                    <a:pt x="851" y="2344"/>
                    <a:pt x="726" y="2232"/>
                  </a:cubicBezTo>
                  <a:close/>
                  <a:moveTo>
                    <a:pt x="2093" y="2260"/>
                  </a:moveTo>
                  <a:cubicBezTo>
                    <a:pt x="1953" y="2358"/>
                    <a:pt x="1814" y="2428"/>
                    <a:pt x="1646" y="2470"/>
                  </a:cubicBezTo>
                  <a:lnTo>
                    <a:pt x="1716" y="2790"/>
                  </a:lnTo>
                  <a:cubicBezTo>
                    <a:pt x="1925" y="2748"/>
                    <a:pt x="2121" y="2651"/>
                    <a:pt x="2316" y="2539"/>
                  </a:cubicBezTo>
                  <a:lnTo>
                    <a:pt x="2093" y="2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818383" y="1046475"/>
              <a:ext cx="407326" cy="40732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350"/>
                  </a:moveTo>
                  <a:cubicBezTo>
                    <a:pt x="1325" y="350"/>
                    <a:pt x="1604" y="629"/>
                    <a:pt x="1604" y="977"/>
                  </a:cubicBezTo>
                  <a:cubicBezTo>
                    <a:pt x="1604" y="1326"/>
                    <a:pt x="1325" y="1605"/>
                    <a:pt x="977" y="1605"/>
                  </a:cubicBezTo>
                  <a:cubicBezTo>
                    <a:pt x="628" y="1605"/>
                    <a:pt x="349" y="1326"/>
                    <a:pt x="349" y="977"/>
                  </a:cubicBezTo>
                  <a:cubicBezTo>
                    <a:pt x="349" y="629"/>
                    <a:pt x="628" y="350"/>
                    <a:pt x="977" y="350"/>
                  </a:cubicBezTo>
                  <a:close/>
                  <a:moveTo>
                    <a:pt x="977" y="1"/>
                  </a:moveTo>
                  <a:cubicBezTo>
                    <a:pt x="433" y="1"/>
                    <a:pt x="0" y="433"/>
                    <a:pt x="0" y="977"/>
                  </a:cubicBezTo>
                  <a:cubicBezTo>
                    <a:pt x="0" y="1521"/>
                    <a:pt x="433" y="1954"/>
                    <a:pt x="977" y="1954"/>
                  </a:cubicBezTo>
                  <a:cubicBezTo>
                    <a:pt x="1521" y="1954"/>
                    <a:pt x="1953" y="1521"/>
                    <a:pt x="1953" y="977"/>
                  </a:cubicBezTo>
                  <a:cubicBezTo>
                    <a:pt x="1953" y="433"/>
                    <a:pt x="1521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943938" y="699123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30"/>
            <p:cNvGrpSpPr/>
            <p:nvPr/>
          </p:nvGrpSpPr>
          <p:grpSpPr>
            <a:xfrm>
              <a:off x="8060679" y="4155579"/>
              <a:ext cx="638858" cy="559804"/>
              <a:chOff x="7497685" y="3259241"/>
              <a:chExt cx="352085" cy="308517"/>
            </a:xfrm>
          </p:grpSpPr>
          <p:sp>
            <p:nvSpPr>
              <p:cNvPr id="289" name="Google Shape;289;p30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30"/>
            <p:cNvGrpSpPr/>
            <p:nvPr/>
          </p:nvGrpSpPr>
          <p:grpSpPr>
            <a:xfrm>
              <a:off x="8306307" y="1421458"/>
              <a:ext cx="270578" cy="267659"/>
              <a:chOff x="7759507" y="1703733"/>
              <a:chExt cx="270578" cy="267659"/>
            </a:xfrm>
          </p:grpSpPr>
          <p:sp>
            <p:nvSpPr>
              <p:cNvPr id="293" name="Google Shape;293;p30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30"/>
            <p:cNvSpPr/>
            <p:nvPr/>
          </p:nvSpPr>
          <p:spPr>
            <a:xfrm>
              <a:off x="5538370" y="399900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442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81BF-9495-4CEC-98E8-70C3F21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Symptoms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47D44-5461-4785-994F-538FD4D63E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100" y="1679932"/>
            <a:ext cx="7723800" cy="2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4619"/>
      </p:ext>
    </p:extLst>
  </p:cSld>
  <p:clrMapOvr>
    <a:masterClrMapping/>
  </p:clrMapOvr>
</p:sld>
</file>

<file path=ppt/theme/theme1.xml><?xml version="1.0" encoding="utf-8"?>
<a:theme xmlns:a="http://schemas.openxmlformats.org/drawingml/2006/main" name="Mental Health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F1EF"/>
      </a:accent1>
      <a:accent2>
        <a:srgbClr val="B1E6DE"/>
      </a:accent2>
      <a:accent3>
        <a:srgbClr val="6CC3B6"/>
      </a:accent3>
      <a:accent4>
        <a:srgbClr val="54A9A6"/>
      </a:accent4>
      <a:accent5>
        <a:srgbClr val="194656"/>
      </a:accent5>
      <a:accent6>
        <a:srgbClr val="EB895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1606</Words>
  <Application>Microsoft Office PowerPoint</Application>
  <PresentationFormat>On-screen Show (16:9)</PresentationFormat>
  <Paragraphs>463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Roboto</vt:lpstr>
      <vt:lpstr>Raleway</vt:lpstr>
      <vt:lpstr>Mental Health Thesis by Slidesgo</vt:lpstr>
      <vt:lpstr>Prognostic Pessimism for Depression</vt:lpstr>
      <vt:lpstr>TABLE OF CONTENTS</vt:lpstr>
      <vt:lpstr>01 BACKGROUND</vt:lpstr>
      <vt:lpstr>Beliefs About Mental Disorders</vt:lpstr>
      <vt:lpstr>Beliefs About Mental Disorders</vt:lpstr>
      <vt:lpstr>Beliefs About Mental Disorders</vt:lpstr>
      <vt:lpstr>(Competing?) Explanations for Depression</vt:lpstr>
      <vt:lpstr>02 QUESTIONNAIRE</vt:lpstr>
      <vt:lpstr>Question 1: Symptoms</vt:lpstr>
      <vt:lpstr>Question 2: Permanence</vt:lpstr>
      <vt:lpstr>Question 3: Cause</vt:lpstr>
      <vt:lpstr>Question 4: Treatment</vt:lpstr>
      <vt:lpstr>03 RESULTS</vt:lpstr>
      <vt:lpstr>Research Question 1</vt:lpstr>
      <vt:lpstr>What Symptoms are a Part of Depression?</vt:lpstr>
      <vt:lpstr>Latent Class Analysis</vt:lpstr>
      <vt:lpstr>Demographic Predictors</vt:lpstr>
      <vt:lpstr>Children vs Parents</vt:lpstr>
      <vt:lpstr>Research Question 2</vt:lpstr>
      <vt:lpstr>Overview</vt:lpstr>
      <vt:lpstr>Demographic Predictors</vt:lpstr>
      <vt:lpstr>Children vs Parents</vt:lpstr>
      <vt:lpstr>Research Question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P.S. Remember This?</vt:lpstr>
      <vt:lpstr>P.S. Remember This?</vt:lpstr>
      <vt:lpstr>04 CONCLUSION</vt:lpstr>
      <vt:lpstr>Conclusions</vt:lpstr>
      <vt:lpstr>Feedback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THESIS</dc:title>
  <dc:creator>Isaac Ahuvia</dc:creator>
  <cp:lastModifiedBy>Isaac</cp:lastModifiedBy>
  <cp:revision>56</cp:revision>
  <dcterms:modified xsi:type="dcterms:W3CDTF">2021-01-12T21:32:17Z</dcterms:modified>
</cp:coreProperties>
</file>