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8" r:id="rId4"/>
    <p:sldId id="259" r:id="rId5"/>
    <p:sldId id="277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F4D6E-C597-49D0-A34E-B42791B3008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9440-9417-47F3-A143-495A71A5C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the same two graphs for ITS2 but they left them behind in further analysis, so I decided not to bring them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!! ADD MORE SCRIPT FROM PAPER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9440-9417-47F3-A143-495A71A5C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1331-F6F9-FE1A-1F0F-297FFF698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E901-45D9-0CAC-881D-53BBBCA8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63EB-49B9-4643-5B8B-449D2F52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4DB0-FB49-4956-BE97-F8C96ED8FE27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4F32-BDD2-603A-6091-3E382C7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621E-82D6-410D-3A8C-AD80B31C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E83-6042-2FC1-A38C-5AE494F6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1E7D-A360-589C-A69E-A022A8B7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1F14-F170-0666-3620-12373344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7E29-2463-4326-8EC3-6AC8034DA4DF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6788-B33C-5008-9F77-83D8CA17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2C8F-504F-2F73-F0F4-D90B499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7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C1599-BC5D-F373-4AAF-712C97DC9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7B0-AD9A-7427-4D81-8A44107D9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A2CD-611B-FFD9-993C-76179FBD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E7B-4E5E-4E9F-8275-0986BB323E8E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CB98-B6C0-3F5B-11B2-1B11C9E2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2006-1A68-2F6E-29A2-08C37DA1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09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E0CF-AFC9-4B89-3880-D559BBB7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3D1D-94D2-CE12-EF07-4B601231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D2C4-E03A-3BAD-98CE-132A771F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CCF2-D01F-401B-BDE6-CABAE34A3F4C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5E27-2A55-BFAE-9FE3-A63EAE31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179E-45ED-9A16-DEA2-3EB0D11D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713-C80A-CCC0-99A9-05098B00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C43D2-D612-579E-054C-856C3B0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3460-BF32-002C-9B34-78C1D373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BA0C-0D5C-4EF6-98B3-3100F1B1C5D8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1BAF-7A9B-37B3-7564-08E15D95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A412-1A10-151F-D489-6328004A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EC44-A2D7-319D-462F-A12A6EC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64CE-EC84-2088-1BA4-6BEAC322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097C-28D5-4110-550F-12ECE1D14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9892-CFE2-BD2A-20D0-9B2B0B82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9A07-AF27-43D2-BBDD-80CB55C958AA}" type="datetime1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904B-096F-F780-0634-0CE592D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93CC-AF10-C95F-BDBC-92054BB4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6418-2981-C501-EB05-808314D5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8291B-375A-A1A8-FE52-A3F67A4D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58759-BE8D-9E9C-77B5-D4D47C2E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74FDF-FE17-A5E0-0A12-0DF574DD1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85BD6-EF2A-78BE-A362-C556E746B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2D972-DC3D-C295-8D87-1029C65D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DF4E-4ED2-4E5B-B924-972D89C57C23}" type="datetime1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C596-399E-5AC1-B2D1-B8C9D455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E77F1-F054-BC32-0BAF-B9BA372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7CD0-9EC7-CFDB-1864-58D69A0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12FFF-5F2C-7EA9-A694-B223E240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04B0-EFC6-46EF-99E1-6182859E4F0D}" type="datetime1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3D99-D825-C981-8AC3-86347A40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1732E-625E-ED29-23C4-471884A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5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69505-BE6A-F12B-4C60-6D8901EF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D31A-4C65-49C8-9796-C468B3E13A0E}" type="datetime1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DC24A-152E-220C-4D53-9F2A89A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6C53-3757-A700-B4B4-F79C0D4F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C3BE-E812-D180-A048-61CCC6D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8305-9721-2730-52E8-C3EA76C5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CEEF-C5A7-7726-C7B5-1CB0DD3E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6EB1-CD4B-2024-E547-3D054E35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E96-57FB-4D8D-AAAB-AD73B95D7B80}" type="datetime1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772E7-4087-DEF5-79DB-02ADBF78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24AE-B203-55A1-AB7F-55889B19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4E31-F9D7-378C-D018-29F6EB1E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C7D4-0C35-AF94-2ECC-B6E296B8C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5D787-56B4-9BB5-782A-59745B81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B8F10-F3D1-18C5-2E0A-8813C23B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2428-6A26-4667-8F8F-5F068A33CCB5}" type="datetime1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3199-84A9-387F-AFE4-BF235B68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D2536-948D-5C6F-65B6-FB45E11B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8D1E7-DD81-D8D8-FE0E-EEEC511C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6C6C-C880-EBD1-EFED-C22A4A09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FC74-01E0-E864-77E7-F00E2DDAD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5E3D-8938-46C9-BE6E-5C1CE495FCD7}" type="datetime1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D590-D30C-FB29-8519-3A9E92E19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EA88-BF55-5280-93C7-032F7F23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6EA0-1C5B-4FEA-B2BE-3C3BF7CF2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9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07F5E-16A2-AA37-BE77-FA47FFA92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079600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6800" dirty="0"/>
              <a:t>The structure and function of the global citrus</a:t>
            </a:r>
            <a:br>
              <a:rPr lang="en-GB" sz="6800" dirty="0"/>
            </a:br>
            <a:r>
              <a:rPr lang="en-GB" sz="6800" dirty="0"/>
              <a:t>rhizosphere microbiome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DBA61-5607-7ADF-68DB-71A315E3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126" y="4619624"/>
            <a:ext cx="5387578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Ambrogetti</a:t>
            </a:r>
            <a:r>
              <a:rPr lang="it-IT" dirty="0"/>
              <a:t> Isaac | Metagenomics 2023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28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CC19-678E-CCC1-84A5-84DADDFF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" y="485245"/>
            <a:ext cx="6664287" cy="169977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 Characterization of the core citrus rhizosphere microbes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BE95-1A4B-A8C7-97CB-3BD21B2D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2235180"/>
            <a:ext cx="6444867" cy="1699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rhizosphere’s core taxa:</a:t>
            </a:r>
          </a:p>
          <a:p>
            <a:pPr lvl="1"/>
            <a:r>
              <a:rPr lang="en-US" dirty="0"/>
              <a:t>Genera enriched</a:t>
            </a:r>
          </a:p>
          <a:p>
            <a:pPr lvl="1"/>
            <a:r>
              <a:rPr lang="en-US" dirty="0"/>
              <a:t>Present in more than 75% of the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5C23-DFA7-3C0C-1A4D-C93C735C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10" y="3934953"/>
            <a:ext cx="3883915" cy="2136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003FC-381F-E4FC-3A63-5DC4885D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885" y="136525"/>
            <a:ext cx="4003658" cy="55262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4CCC0-482C-673E-42B6-630471A6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0465-F619-E675-DD78-8A083EF2D91E}"/>
              </a:ext>
            </a:extLst>
          </p:cNvPr>
          <p:cNvSpPr txBox="1"/>
          <p:nvPr/>
        </p:nvSpPr>
        <p:spPr>
          <a:xfrm>
            <a:off x="6176342" y="56373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Relative abundances of the 60 most relatively abundant core rhizosphere genera across locations and compartments based on metagenomic data.</a:t>
            </a:r>
          </a:p>
        </p:txBody>
      </p:sp>
    </p:spTree>
    <p:extLst>
      <p:ext uri="{BB962C8B-B14F-4D97-AF65-F5344CB8AC3E}">
        <p14:creationId xmlns:p14="http://schemas.microsoft.com/office/powerpoint/2010/main" val="248067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2CB-2E63-FFE1-838F-C05A836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Characterization of the core function of the</a:t>
            </a:r>
            <a:br>
              <a:rPr lang="en-GB" sz="4000" dirty="0"/>
            </a:br>
            <a:r>
              <a:rPr lang="en-GB" sz="4000" dirty="0"/>
              <a:t>citrus rhizosphere microbiome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FC966-700F-7D7E-B24B-82B929D2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4" y="2085159"/>
            <a:ext cx="4145625" cy="3560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5D289-055A-FE99-67E0-EB8BA7C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06" y="2299988"/>
            <a:ext cx="7171751" cy="31313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6182E4-4235-A73F-17FF-D987BAB6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8EBEB-D3B6-3417-A442-6F502B285200}"/>
              </a:ext>
            </a:extLst>
          </p:cNvPr>
          <p:cNvSpPr txBox="1"/>
          <p:nvPr/>
        </p:nvSpPr>
        <p:spPr>
          <a:xfrm>
            <a:off x="1834207" y="5687808"/>
            <a:ext cx="207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Rarefaction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F51B-F384-C44A-4C9A-6FE51E49A551}"/>
              </a:ext>
            </a:extLst>
          </p:cNvPr>
          <p:cNvSpPr txBox="1"/>
          <p:nvPr/>
        </p:nvSpPr>
        <p:spPr>
          <a:xfrm>
            <a:off x="5624060" y="5646144"/>
            <a:ext cx="59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Blasting unigenes sets against KEGG Orthology (KO) database</a:t>
            </a:r>
          </a:p>
        </p:txBody>
      </p:sp>
    </p:spTree>
    <p:extLst>
      <p:ext uri="{BB962C8B-B14F-4D97-AF65-F5344CB8AC3E}">
        <p14:creationId xmlns:p14="http://schemas.microsoft.com/office/powerpoint/2010/main" val="141578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8FA244-FABA-C721-3FFA-E33D6FB9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06" y="1553723"/>
            <a:ext cx="7658494" cy="4292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B5DA5-4734-0160-A3A5-0709D24B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0" y="1690689"/>
            <a:ext cx="2056480" cy="1778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041BF-4ECF-5554-05BF-1E2C74D1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0" y="3932027"/>
            <a:ext cx="2272242" cy="177809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4EB31A-42DA-4F2D-CEDF-1BD0F664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12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9A2E5-6E0F-9B57-8E4C-C509247A6B10}"/>
              </a:ext>
            </a:extLst>
          </p:cNvPr>
          <p:cNvSpPr txBox="1"/>
          <p:nvPr/>
        </p:nvSpPr>
        <p:spPr>
          <a:xfrm>
            <a:off x="3911068" y="5846544"/>
            <a:ext cx="817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Distributions of the rhizosphere core KOs in the KEGG level 2 pathways.</a:t>
            </a:r>
            <a:br>
              <a:rPr lang="en-GB" dirty="0"/>
            </a:br>
            <a:r>
              <a:rPr lang="en-GB" sz="1400" dirty="0"/>
              <a:t>*corrected P-value &lt; 0.05; **corrected P-value &lt; 0.01; ***corrected P-value &lt; 0.001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85F426F-8DB2-43F6-4360-77E36B76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Characterization of the core function of the</a:t>
            </a:r>
            <a:br>
              <a:rPr lang="en-GB" sz="4000" dirty="0"/>
            </a:br>
            <a:r>
              <a:rPr lang="en-GB" sz="4000" dirty="0"/>
              <a:t>citrus rhizosphere microbiome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63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3435-0C35-69D8-ABB0-55238A73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D82392-8464-E25B-4A79-5AB83F09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22" y="1617520"/>
            <a:ext cx="3127414" cy="395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E91B73-47FE-E40D-05DD-7E8E9C1F0DCB}"/>
              </a:ext>
            </a:extLst>
          </p:cNvPr>
          <p:cNvSpPr txBox="1"/>
          <p:nvPr/>
        </p:nvSpPr>
        <p:spPr>
          <a:xfrm>
            <a:off x="252814" y="5569545"/>
            <a:ext cx="5497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Relative abundances of </a:t>
            </a:r>
            <a:r>
              <a:rPr lang="en-US" i="1" dirty="0"/>
              <a:t>core rhizosphere </a:t>
            </a:r>
            <a:r>
              <a:rPr lang="en-US" dirty="0"/>
              <a:t>KOs involved in</a:t>
            </a:r>
          </a:p>
          <a:p>
            <a:pPr algn="ctr"/>
            <a:r>
              <a:rPr lang="en-US" b="1" dirty="0"/>
              <a:t>microbe–host interaction-related pathways </a:t>
            </a:r>
            <a:r>
              <a:rPr lang="en-US" dirty="0"/>
              <a:t>across locations and compartments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A096A-7DEE-F2E0-A8E2-D3B70E2CA9A2}"/>
              </a:ext>
            </a:extLst>
          </p:cNvPr>
          <p:cNvSpPr txBox="1"/>
          <p:nvPr/>
        </p:nvSpPr>
        <p:spPr>
          <a:xfrm>
            <a:off x="4241036" y="1690688"/>
            <a:ext cx="7736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relative abundance of </a:t>
            </a:r>
            <a:r>
              <a:rPr lang="en-US" i="1" dirty="0"/>
              <a:t>core</a:t>
            </a:r>
            <a:r>
              <a:rPr lang="en-US" dirty="0"/>
              <a:t> and </a:t>
            </a:r>
            <a:r>
              <a:rPr lang="en-US" i="1" dirty="0"/>
              <a:t>universally depleted KOs</a:t>
            </a:r>
            <a:r>
              <a:rPr lang="en-US" b="1" dirty="0"/>
              <a:t> </a:t>
            </a:r>
            <a:r>
              <a:rPr lang="en-US" dirty="0"/>
              <a:t>for rhizosphere microbiome involved in </a:t>
            </a:r>
            <a:r>
              <a:rPr lang="en-US" b="1" dirty="0"/>
              <a:t>bacterial secretion system</a:t>
            </a:r>
            <a:r>
              <a:rPr lang="en-US" dirty="0"/>
              <a:t>, including type I, II, III, IV, V, VI, Sec and Tat (a) and two component system (b)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DDA817-FD44-5EC6-48C9-9DB8A8DD8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82" y="2614018"/>
            <a:ext cx="6130926" cy="387885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8FFEF07-3E8E-7D4C-47DF-5AE94D2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Characterization of the core function of the</a:t>
            </a:r>
            <a:br>
              <a:rPr lang="en-GB" sz="4000" dirty="0"/>
            </a:br>
            <a:r>
              <a:rPr lang="en-GB" sz="4000" dirty="0"/>
              <a:t>citrus rhizosphere microbiome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521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C49D-92A7-957D-A137-78F503C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6675A-0CBF-7F07-EF16-835CD74B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513" y="1623060"/>
            <a:ext cx="3154519" cy="3873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26731-62E2-C473-D343-8B8542C436B3}"/>
              </a:ext>
            </a:extLst>
          </p:cNvPr>
          <p:cNvSpPr txBox="1"/>
          <p:nvPr/>
        </p:nvSpPr>
        <p:spPr>
          <a:xfrm>
            <a:off x="6562647" y="5496927"/>
            <a:ext cx="5497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Relative abundances of universal </a:t>
            </a:r>
            <a:r>
              <a:rPr lang="en-US" i="1" dirty="0"/>
              <a:t>rhizosphere-depleted</a:t>
            </a:r>
            <a:r>
              <a:rPr lang="en-US" dirty="0"/>
              <a:t> KOs involved in </a:t>
            </a:r>
            <a:r>
              <a:rPr lang="en-US" b="1" dirty="0"/>
              <a:t>energy metabolism </a:t>
            </a:r>
            <a:r>
              <a:rPr lang="en-US" dirty="0"/>
              <a:t>across locations and compartments.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83A0AA-F8A4-590F-833A-0B5FF2D4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Characterization of the core function of the</a:t>
            </a:r>
            <a:br>
              <a:rPr lang="en-GB" sz="4000" dirty="0"/>
            </a:br>
            <a:r>
              <a:rPr lang="en-GB" sz="4000" dirty="0"/>
              <a:t>citrus rhizosphere microbiome</a:t>
            </a:r>
            <a:endParaRPr lang="en-US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EC1D75-5021-4BF0-5652-07A887CE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1" y="1623059"/>
            <a:ext cx="6503252" cy="38641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E74276-49F2-3173-9D3D-BFF8F921EEF1}"/>
              </a:ext>
            </a:extLst>
          </p:cNvPr>
          <p:cNvSpPr txBox="1"/>
          <p:nvPr/>
        </p:nvSpPr>
        <p:spPr>
          <a:xfrm>
            <a:off x="269645" y="5487216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relative abundance of core and universally depleted KOs for rhizosphere microbiome involved in </a:t>
            </a:r>
            <a:r>
              <a:rPr lang="en-US" b="1" dirty="0"/>
              <a:t>ABC transporters </a:t>
            </a:r>
            <a:r>
              <a:rPr lang="en-US" dirty="0"/>
              <a:t>(a) and </a:t>
            </a:r>
            <a:r>
              <a:rPr lang="en-US" b="1" dirty="0"/>
              <a:t>xenobiotics biodegradation and metabolism </a:t>
            </a:r>
            <a:r>
              <a:rPr lang="en-US" dirty="0"/>
              <a:t>(b).</a:t>
            </a:r>
          </a:p>
        </p:txBody>
      </p:sp>
    </p:spTree>
    <p:extLst>
      <p:ext uri="{BB962C8B-B14F-4D97-AF65-F5344CB8AC3E}">
        <p14:creationId xmlns:p14="http://schemas.microsoft.com/office/powerpoint/2010/main" val="252297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B332-625F-51EE-2729-811062FE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B10BC9-44D2-1619-6AB9-F98166C8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Characterization of the core function of the</a:t>
            </a:r>
            <a:br>
              <a:rPr lang="en-GB" sz="4000" dirty="0"/>
            </a:br>
            <a:r>
              <a:rPr lang="en-GB" sz="4000" dirty="0"/>
              <a:t>citrus rhizosphere microbiome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01F99-4FFD-DCE3-FDDA-07BDA0DD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180" y="1616375"/>
            <a:ext cx="7205134" cy="456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95C00-D99A-F677-1BEF-B02145FD410D}"/>
              </a:ext>
            </a:extLst>
          </p:cNvPr>
          <p:cNvSpPr txBox="1"/>
          <p:nvPr/>
        </p:nvSpPr>
        <p:spPr>
          <a:xfrm>
            <a:off x="315686" y="2828835"/>
            <a:ext cx="4290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The relative abundance of core and universally depleted KOs for rhizosphere microbiome involved in </a:t>
            </a:r>
            <a:r>
              <a:rPr lang="en-GB" sz="2000" b="1" dirty="0"/>
              <a:t>peptidases</a:t>
            </a:r>
            <a:r>
              <a:rPr lang="en-GB" sz="2000" dirty="0"/>
              <a:t> (a) and </a:t>
            </a:r>
            <a:br>
              <a:rPr lang="en-GB" sz="2000" dirty="0"/>
            </a:br>
            <a:r>
              <a:rPr lang="en-GB" sz="2000" b="1" dirty="0"/>
              <a:t>transcription factors</a:t>
            </a:r>
            <a:r>
              <a:rPr lang="en-GB" sz="2000" dirty="0"/>
              <a:t> (b)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8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40AA-594B-3EF0-108A-6B035155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FA91-2709-D10C-3051-5434F0CD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39"/>
            <a:ext cx="10831286" cy="4999718"/>
          </a:xfrm>
        </p:spPr>
        <p:txBody>
          <a:bodyPr>
            <a:normAutofit/>
          </a:bodyPr>
          <a:lstStyle/>
          <a:p>
            <a:r>
              <a:rPr lang="en-GB" sz="2400" dirty="0"/>
              <a:t>Few bacterial taxa predominate in any given soil</a:t>
            </a:r>
          </a:p>
          <a:p>
            <a:pPr lvl="1"/>
            <a:r>
              <a:rPr lang="en-US" sz="2000" dirty="0"/>
              <a:t>Proteobacteria (Enriched)</a:t>
            </a:r>
          </a:p>
          <a:p>
            <a:pPr lvl="1"/>
            <a:r>
              <a:rPr lang="en-US" sz="2000" dirty="0"/>
              <a:t>Actinobacteria</a:t>
            </a:r>
          </a:p>
          <a:p>
            <a:pPr lvl="1"/>
            <a:r>
              <a:rPr lang="en-US" sz="2000" dirty="0"/>
              <a:t>Acidobacteria</a:t>
            </a:r>
          </a:p>
          <a:p>
            <a:pPr lvl="1"/>
            <a:r>
              <a:rPr lang="en-US" sz="2000" dirty="0"/>
              <a:t>Bacteroidetes (Enriched)</a:t>
            </a:r>
          </a:p>
          <a:p>
            <a:r>
              <a:rPr lang="en-US" sz="2400" dirty="0"/>
              <a:t>Host-driven microbiome selection</a:t>
            </a:r>
          </a:p>
          <a:p>
            <a:pPr lvl="1"/>
            <a:r>
              <a:rPr lang="en-US" sz="2000" dirty="0"/>
              <a:t>Citrus rhizosphere components under field conditions were similar</a:t>
            </a:r>
          </a:p>
          <a:p>
            <a:r>
              <a:rPr lang="en-GB" sz="2400" dirty="0"/>
              <a:t>Plant factors driving community assembly may be common between plant species</a:t>
            </a:r>
          </a:p>
          <a:p>
            <a:r>
              <a:rPr lang="en-GB" sz="2400" dirty="0"/>
              <a:t>Coevolution of host-microbe and microbe-microbe interactions can be logically linked to the conditions present in the rhizosphere</a:t>
            </a:r>
          </a:p>
          <a:p>
            <a:r>
              <a:rPr lang="en-GB" sz="2400" dirty="0"/>
              <a:t>Prevention of pathogenic infection in plants due to plant’s beneficial microbes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1D9E-DBED-0253-705C-D2A1F750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31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oranges and grapefruits&#10;&#10;Description automatically generated">
            <a:extLst>
              <a:ext uri="{FF2B5EF4-FFF2-40B4-BE49-F238E27FC236}">
                <a16:creationId xmlns:a16="http://schemas.microsoft.com/office/drawing/2014/main" id="{24ABC980-E943-A2CF-52A8-ACD1114E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r="91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1384-9EAC-7718-0D96-3853821C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Hopefully, a better understanding of interactions between plants and microbiome will be enable the utilization of such microbes to improve citrus health and productivity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850B5-B8ED-E6E2-4A92-E7287F6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516EA0-1C5B-4FEA-B2BE-3C3BF7CF2A5E}" type="slidenum">
              <a:rPr lang="en-GB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E6B0-344C-3A5F-8C65-2491A33B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2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610DB5-4393-A630-8A20-51314062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25" y="367665"/>
            <a:ext cx="776935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Why studying Citrus rhizosphere?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0A509-7081-B143-0F3C-0E9294FD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35" y="1650222"/>
            <a:ext cx="10056933" cy="4161542"/>
          </a:xfrm>
        </p:spPr>
        <p:txBody>
          <a:bodyPr/>
          <a:lstStyle/>
          <a:p>
            <a:pPr marL="217170" indent="-217170" defTabSz="868680">
              <a:spcBef>
                <a:spcPts val="950"/>
              </a:spcBef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Citrus originated in southeast Asia</a:t>
            </a:r>
          </a:p>
          <a:p>
            <a:pPr marL="217170" indent="-217170" defTabSz="868680">
              <a:spcBef>
                <a:spcPts val="950"/>
              </a:spcBef>
            </a:pP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Citrus production covers 9 million hectares</a:t>
            </a:r>
            <a:b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producing 143 million tons in 2019*, the </a:t>
            </a:r>
            <a:r>
              <a:rPr lang="en-US" sz="26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largest fruit crop</a:t>
            </a:r>
          </a:p>
          <a:p>
            <a:pPr marL="217170" indent="-217170" defTabSz="868680">
              <a:spcBef>
                <a:spcPts val="950"/>
              </a:spcBef>
            </a:pP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Environmental and disease pressures</a:t>
            </a:r>
          </a:p>
          <a:p>
            <a:pPr marL="217170" indent="-217170" defTabSz="868680">
              <a:spcBef>
                <a:spcPts val="950"/>
              </a:spcBef>
            </a:pPr>
            <a:endParaRPr lang="en-US" sz="266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68680">
              <a:spcBef>
                <a:spcPts val="950"/>
              </a:spcBef>
              <a:buNone/>
            </a:pP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Harnessing plant microbiome for sustainable agriculture</a:t>
            </a:r>
            <a:b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Citrus Microbiome Consortium (2015)</a:t>
            </a:r>
          </a:p>
          <a:p>
            <a:pPr marL="217170" indent="-217170" defTabSz="868680">
              <a:spcBef>
                <a:spcPts val="950"/>
              </a:spcBef>
            </a:pPr>
            <a:endParaRPr lang="en-US" sz="266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</a:pPr>
            <a:endParaRPr lang="en-US" sz="266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24E07-9EBF-E383-4C77-4E4F39831D78}"/>
              </a:ext>
            </a:extLst>
          </p:cNvPr>
          <p:cNvSpPr txBox="1"/>
          <p:nvPr/>
        </p:nvSpPr>
        <p:spPr>
          <a:xfrm>
            <a:off x="1497790" y="5936881"/>
            <a:ext cx="9794578" cy="29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3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33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FAO report: ‘Citrus fruit fresh and processed statistical bulletin 2020’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443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2BCA-53A1-4993-6DA0-A1D52069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Sampling</a:t>
            </a:r>
          </a:p>
        </p:txBody>
      </p:sp>
      <p:pic>
        <p:nvPicPr>
          <p:cNvPr id="7" name="Picture 6" descr="A map of the world with orange and grey colors&#10;&#10;Description automatically generated with low confidence">
            <a:extLst>
              <a:ext uri="{FF2B5EF4-FFF2-40B4-BE49-F238E27FC236}">
                <a16:creationId xmlns:a16="http://schemas.microsoft.com/office/drawing/2014/main" id="{5842C92D-A5E5-3ECD-3565-6FBBDD97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224"/>
          <a:stretch/>
        </p:blipFill>
        <p:spPr>
          <a:xfrm>
            <a:off x="5389978" y="1864953"/>
            <a:ext cx="6170299" cy="42248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E35-5EF5-6582-052D-8B7E7273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 continents, 8 countries, </a:t>
            </a:r>
            <a:r>
              <a:rPr lang="en-US" sz="2400" b="1" dirty="0"/>
              <a:t>23 locations</a:t>
            </a:r>
            <a:endParaRPr lang="en-US" sz="2400" dirty="0"/>
          </a:p>
          <a:p>
            <a:pPr lvl="1"/>
            <a:r>
              <a:rPr lang="en-US" sz="2000" dirty="0"/>
              <a:t>7 different soil types</a:t>
            </a:r>
          </a:p>
          <a:p>
            <a:pPr lvl="1"/>
            <a:r>
              <a:rPr lang="en-US" sz="2000" dirty="0"/>
              <a:t>6 climate types</a:t>
            </a:r>
          </a:p>
          <a:p>
            <a:pPr lvl="1"/>
            <a:r>
              <a:rPr lang="en-US" sz="2000" dirty="0"/>
              <a:t>5.2 ≤ pH ≤ 8.8</a:t>
            </a:r>
          </a:p>
          <a:p>
            <a:pPr lvl="1"/>
            <a:r>
              <a:rPr lang="en-US" sz="2000" dirty="0"/>
              <a:t>Variable C, N, P composition</a:t>
            </a:r>
          </a:p>
          <a:p>
            <a:pPr marL="0" indent="0">
              <a:buNone/>
            </a:pPr>
            <a:r>
              <a:rPr lang="en-US" sz="2400" dirty="0"/>
              <a:t>12 different citrus varieties</a:t>
            </a:r>
          </a:p>
          <a:p>
            <a:endParaRPr lang="en-US" sz="2000" dirty="0"/>
          </a:p>
          <a:p>
            <a:r>
              <a:rPr lang="en-US" sz="2400" dirty="0"/>
              <a:t>Bulk soil and rhizosphere samples for each location</a:t>
            </a:r>
          </a:p>
          <a:p>
            <a:pPr lvl="1"/>
            <a:r>
              <a:rPr lang="en-US" sz="2000" dirty="0"/>
              <a:t>20 bulk soil samples</a:t>
            </a:r>
          </a:p>
          <a:p>
            <a:pPr lvl="1"/>
            <a:r>
              <a:rPr lang="en-US" sz="2000" dirty="0"/>
              <a:t>23 rhizosphere samples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3EDC61-655E-DE69-0E02-6BE20C63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C463-BD94-6F6F-DEAE-D97F177A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Sequencing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99EA-BE31-07DA-39A5-F0DFDE3D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Amplicon sequencing:</a:t>
            </a:r>
          </a:p>
          <a:p>
            <a:pPr lvl="1"/>
            <a:r>
              <a:rPr lang="en-US" dirty="0"/>
              <a:t>16S rDNA	</a:t>
            </a:r>
            <a:r>
              <a:rPr lang="en-US" sz="2000" dirty="0"/>
              <a:t>~ 21.9 and 22.8 thousand high-quality reads</a:t>
            </a:r>
            <a:endParaRPr lang="en-US" dirty="0"/>
          </a:p>
          <a:p>
            <a:pPr lvl="1"/>
            <a:r>
              <a:rPr lang="en-US" dirty="0"/>
              <a:t>ITS2		</a:t>
            </a:r>
            <a:r>
              <a:rPr lang="en-US" sz="2000" dirty="0"/>
              <a:t>~ 21.5 and 22.6 thousand high-quality reads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Shotgun metagenomic sequencing</a:t>
            </a:r>
          </a:p>
          <a:p>
            <a:pPr lvl="1"/>
            <a:r>
              <a:rPr lang="en-US" dirty="0"/>
              <a:t>231 mln pair-end reads (150 bp)</a:t>
            </a:r>
          </a:p>
          <a:p>
            <a:pPr lvl="1"/>
            <a:r>
              <a:rPr lang="en-US" dirty="0"/>
              <a:t>Citrus host reads removal</a:t>
            </a:r>
          </a:p>
          <a:p>
            <a:pPr lvl="1"/>
            <a:r>
              <a:rPr lang="en-US" dirty="0"/>
              <a:t>De novo assembly</a:t>
            </a:r>
          </a:p>
          <a:p>
            <a:pPr lvl="1"/>
            <a:r>
              <a:rPr lang="en-US" dirty="0"/>
              <a:t>Pair-end reads merged using FLASH software</a:t>
            </a:r>
          </a:p>
          <a:p>
            <a:pPr lvl="1"/>
            <a:r>
              <a:rPr lang="en-US" dirty="0"/>
              <a:t>OTU obtained using UPARSE pipeline</a:t>
            </a:r>
          </a:p>
          <a:p>
            <a:pPr lvl="1"/>
            <a:r>
              <a:rPr lang="en-US" dirty="0"/>
              <a:t>Deletion of useless OTUs and merged sequences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1B07-0644-C998-6E89-ADE2757E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4D80-7692-1FAB-EF19-CC30937C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48.3% of the reads used of metagenomic contig construction</a:t>
            </a:r>
          </a:p>
          <a:p>
            <a:endParaRPr lang="en-US" dirty="0"/>
          </a:p>
          <a:p>
            <a:r>
              <a:rPr lang="en-US" dirty="0"/>
              <a:t>230 mln metagenes predicted</a:t>
            </a:r>
          </a:p>
          <a:p>
            <a:pPr lvl="1"/>
            <a:r>
              <a:rPr lang="en-US" dirty="0"/>
              <a:t>Clustered into 183 mln non-redundant genes (unigenes)</a:t>
            </a:r>
          </a:p>
          <a:p>
            <a:endParaRPr lang="en-US" dirty="0"/>
          </a:p>
          <a:p>
            <a:r>
              <a:rPr lang="en-US" dirty="0"/>
              <a:t>40% of unigenes got taxonomic annotation</a:t>
            </a:r>
          </a:p>
          <a:p>
            <a:pPr lvl="1"/>
            <a:r>
              <a:rPr lang="en-US" dirty="0"/>
              <a:t>99% prokaryotes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CB8CB-E57B-B18B-5E7F-3B5D485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6990B9-1301-54C3-2C0B-969076F3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Sequencing methods</a:t>
            </a:r>
          </a:p>
        </p:txBody>
      </p:sp>
    </p:spTree>
    <p:extLst>
      <p:ext uri="{BB962C8B-B14F-4D97-AF65-F5344CB8AC3E}">
        <p14:creationId xmlns:p14="http://schemas.microsoft.com/office/powerpoint/2010/main" val="30170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B6703-CF9B-CAD7-7C41-68C24763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9" y="2219590"/>
            <a:ext cx="5111285" cy="305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380F5-99B6-62A6-598E-AE1D31209E0A}"/>
              </a:ext>
            </a:extLst>
          </p:cNvPr>
          <p:cNvSpPr txBox="1"/>
          <p:nvPr/>
        </p:nvSpPr>
        <p:spPr>
          <a:xfrm>
            <a:off x="169851" y="541926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Phyla-level distributions in the bulk soil and rhizosphere samples based on 16S amplicon and metagenomic data.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6A454-45B6-A90D-1F0F-6FE2FC92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6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7EBC30-9BA0-368D-96D1-FE763F6A0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9590"/>
            <a:ext cx="5754501" cy="27008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C8552BB-090C-2630-C5CC-945783851014}"/>
              </a:ext>
            </a:extLst>
          </p:cNvPr>
          <p:cNvSpPr txBox="1">
            <a:spLocks/>
          </p:cNvSpPr>
          <p:nvPr/>
        </p:nvSpPr>
        <p:spPr>
          <a:xfrm>
            <a:off x="838200" y="246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Taxonomic distribution and diversity comparisons in citrus rhizosphere and bulk soil microbiomes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25F0AF-CD7F-A156-B0F9-019614B96BC6}"/>
              </a:ext>
            </a:extLst>
          </p:cNvPr>
          <p:cNvSpPr txBox="1"/>
          <p:nvPr/>
        </p:nvSpPr>
        <p:spPr>
          <a:xfrm>
            <a:off x="6052203" y="5065388"/>
            <a:ext cx="61397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Alpha-diversity comparison between the bulk soil and rhizosphere samples from each location based on the Shannon index using the 16S data; </a:t>
            </a:r>
            <a:br>
              <a:rPr lang="en-GB" dirty="0"/>
            </a:br>
            <a:r>
              <a:rPr lang="en-GB" sz="1400" dirty="0"/>
              <a:t>N.S. no significant, *P-value &lt; 0.05. One-sided t-test; </a:t>
            </a:r>
            <a:br>
              <a:rPr lang="en-GB" sz="1400" dirty="0"/>
            </a:br>
            <a:r>
              <a:rPr lang="en-GB" sz="1400" dirty="0"/>
              <a:t>center value represents the median of Shannon index.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3A48B0-7D2D-84D4-BEAF-DB68E7720823}"/>
              </a:ext>
            </a:extLst>
          </p:cNvPr>
          <p:cNvSpPr txBox="1"/>
          <p:nvPr/>
        </p:nvSpPr>
        <p:spPr>
          <a:xfrm>
            <a:off x="2439522" y="1542417"/>
            <a:ext cx="7652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Alpha-diversity</a:t>
            </a:r>
            <a:r>
              <a:rPr lang="en-GB" dirty="0"/>
              <a:t> was calculated for each sample using the Shannon index based on the normalized OTU abundance table using the rarefied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DE8C8A-5C71-212A-ED60-05202AEA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6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Taxonomic distribution and diversity comparisons in citrus rhizosphere and bulk soil microbiomes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42FBC-B335-3DB5-20EE-DC91E9B9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17" y="1876857"/>
            <a:ext cx="6198983" cy="44794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8F3C-7B87-1AC7-6088-454D45F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73C6E-A592-F1A2-0D77-544EED877DD0}"/>
              </a:ext>
            </a:extLst>
          </p:cNvPr>
          <p:cNvSpPr txBox="1"/>
          <p:nvPr/>
        </p:nvSpPr>
        <p:spPr>
          <a:xfrm>
            <a:off x="315688" y="3654938"/>
            <a:ext cx="463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PCoA</a:t>
            </a:r>
            <a:r>
              <a:rPr lang="en-GB" dirty="0"/>
              <a:t> based on the unweighted UniFrac distance between the bulk soil and rhizosphere for each location using the 16S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5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830-0757-68C6-E015-8297AF44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Comparing relative abundances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33AED-9067-4E7B-748A-C5E62A08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24" y="1825625"/>
            <a:ext cx="46151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 Phylum level</a:t>
            </a:r>
          </a:p>
          <a:p>
            <a:pPr marL="0" indent="0">
              <a:buNone/>
            </a:pPr>
            <a:r>
              <a:rPr lang="en-US" dirty="0"/>
              <a:t>Amplicon-based sequencing</a:t>
            </a:r>
          </a:p>
          <a:p>
            <a:pPr lvl="1"/>
            <a:r>
              <a:rPr lang="en-US" dirty="0"/>
              <a:t>Enriched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Proteobacteria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Bacteroidetes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Depleted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Euryarchaeota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Crenarchaeota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66135-1BD5-1267-DF04-E7BB9BA948CB}"/>
              </a:ext>
            </a:extLst>
          </p:cNvPr>
          <p:cNvSpPr txBox="1"/>
          <p:nvPr/>
        </p:nvSpPr>
        <p:spPr>
          <a:xfrm>
            <a:off x="7029680" y="2343418"/>
            <a:ext cx="4615149" cy="278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Metagenomic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Enriched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Proteobacteria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Depleted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Thaumarchaeota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BB9AB-C2FF-6B28-657B-8E6A84F5A19E}"/>
              </a:ext>
            </a:extLst>
          </p:cNvPr>
          <p:cNvSpPr txBox="1"/>
          <p:nvPr/>
        </p:nvSpPr>
        <p:spPr>
          <a:xfrm>
            <a:off x="2875402" y="5804323"/>
            <a:ext cx="644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fungal phyla exhibited any significant difference at phylum level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927B8-B7D2-B4A3-80F4-7F739B95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0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D091-2E7E-71BB-B448-EBDA6F08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7" y="529631"/>
            <a:ext cx="42563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relative abundances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DA017-BFFC-3EB9-4209-89FDEB05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38" y="146717"/>
            <a:ext cx="3223591" cy="6564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C428F-FA62-6291-4413-D1699F6FF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172" y="146717"/>
            <a:ext cx="3419044" cy="6564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357F56-E6F8-F9A0-C17C-FD38F3AA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33" y="2826900"/>
            <a:ext cx="3301103" cy="522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3004E-110E-4D9F-F9D6-3068BE067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11" y="4570256"/>
            <a:ext cx="5002127" cy="488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D0EDDE-956C-3CF2-45E3-233910F2943D}"/>
              </a:ext>
            </a:extLst>
          </p:cNvPr>
          <p:cNvSpPr txBox="1"/>
          <p:nvPr/>
        </p:nvSpPr>
        <p:spPr>
          <a:xfrm>
            <a:off x="483833" y="254342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1CFD1-16FF-3861-91DE-8933A908AA0E}"/>
              </a:ext>
            </a:extLst>
          </p:cNvPr>
          <p:cNvSpPr txBox="1"/>
          <p:nvPr/>
        </p:nvSpPr>
        <p:spPr>
          <a:xfrm>
            <a:off x="175735" y="42009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A373C-F2B4-2EEF-C0E7-85466AF81C1F}"/>
              </a:ext>
            </a:extLst>
          </p:cNvPr>
          <p:cNvSpPr txBox="1"/>
          <p:nvPr/>
        </p:nvSpPr>
        <p:spPr>
          <a:xfrm>
            <a:off x="8360229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40352-6FD3-1FD6-C57F-F53B730BD839}"/>
              </a:ext>
            </a:extLst>
          </p:cNvPr>
          <p:cNvSpPr txBox="1"/>
          <p:nvPr/>
        </p:nvSpPr>
        <p:spPr>
          <a:xfrm>
            <a:off x="421919" y="1962891"/>
            <a:ext cx="42563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Genus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1BF9669-8F19-CEC1-DCA6-CE5B1ED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6EA0-1C5B-4FEA-B2BE-3C3BF7CF2A5E}" type="slidenum">
              <a:rPr lang="en-GB" smtClean="0"/>
              <a:t>9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A4BE4-35D0-CA44-6271-5C25A2CA4A39}"/>
              </a:ext>
            </a:extLst>
          </p:cNvPr>
          <p:cNvSpPr txBox="1"/>
          <p:nvPr/>
        </p:nvSpPr>
        <p:spPr>
          <a:xfrm>
            <a:off x="483833" y="3359033"/>
            <a:ext cx="3559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relative abundance of </a:t>
            </a:r>
            <a:r>
              <a:rPr lang="en-US" b="1" dirty="0"/>
              <a:t>rhizosphere-enriched</a:t>
            </a:r>
            <a:r>
              <a:rPr lang="en-US" dirty="0"/>
              <a:t> genera.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DCED9-72D0-6747-43F2-5279BFE41CCA}"/>
              </a:ext>
            </a:extLst>
          </p:cNvPr>
          <p:cNvSpPr txBox="1"/>
          <p:nvPr/>
        </p:nvSpPr>
        <p:spPr>
          <a:xfrm>
            <a:off x="421919" y="5099042"/>
            <a:ext cx="3691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relative abundance of </a:t>
            </a:r>
            <a:r>
              <a:rPr lang="en-US" b="1" dirty="0"/>
              <a:t>rhizosphere-depleted</a:t>
            </a:r>
            <a:r>
              <a:rPr lang="en-US" dirty="0"/>
              <a:t> genera. </a:t>
            </a:r>
          </a:p>
        </p:txBody>
      </p:sp>
    </p:spTree>
    <p:extLst>
      <p:ext uri="{BB962C8B-B14F-4D97-AF65-F5344CB8AC3E}">
        <p14:creationId xmlns:p14="http://schemas.microsoft.com/office/powerpoint/2010/main" val="314619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12513</TotalTime>
  <Words>825</Words>
  <Application>Microsoft Office PowerPoint</Application>
  <PresentationFormat>Widescreen</PresentationFormat>
  <Paragraphs>126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The structure and function of the global citrus rhizosphere microbiome</vt:lpstr>
      <vt:lpstr>Why studying Citrus rhizosphere?</vt:lpstr>
      <vt:lpstr>Sampling</vt:lpstr>
      <vt:lpstr>Sequencing methods</vt:lpstr>
      <vt:lpstr>Sequencing methods</vt:lpstr>
      <vt:lpstr>PowerPoint Presentation</vt:lpstr>
      <vt:lpstr>Taxonomic distribution and diversity comparisons in citrus rhizosphere and bulk soil microbiomes</vt:lpstr>
      <vt:lpstr>Comparing relative abundances</vt:lpstr>
      <vt:lpstr>Comparing relative abundances</vt:lpstr>
      <vt:lpstr> Characterization of the core citrus rhizosphere microbes</vt:lpstr>
      <vt:lpstr>Characterization of the core function of the citrus rhizosphere microbiome</vt:lpstr>
      <vt:lpstr>Characterization of the core function of the citrus rhizosphere microbiome</vt:lpstr>
      <vt:lpstr>Characterization of the core function of the citrus rhizosphere microbiome</vt:lpstr>
      <vt:lpstr>Characterization of the core function of the citrus rhizosphere microbiome</vt:lpstr>
      <vt:lpstr>Characterization of the core function of the citrus rhizosphere microbiome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and function of the global citrus rhizosphere microbiome</dc:title>
  <dc:creator>Isaac Ambrogetti - isaac.ambrogetti@studio.unibo.it</dc:creator>
  <cp:lastModifiedBy>Isaac Ambrogetti - isaac.ambrogetti@studio.unibo.it</cp:lastModifiedBy>
  <cp:revision>41</cp:revision>
  <dcterms:created xsi:type="dcterms:W3CDTF">2023-07-03T15:19:49Z</dcterms:created>
  <dcterms:modified xsi:type="dcterms:W3CDTF">2023-07-12T07:53:37Z</dcterms:modified>
</cp:coreProperties>
</file>