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48" r:id="rId1"/>
  </p:sld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purl.oclc.org/ooxml/drawingml/main" xmlns:r="http://purl.oclc.org/ooxml/officeDocument/relationships" xmlns:p="http://purl.oclc.org/ooxml/presentationml/main">
  <p:clrMru>
    <a:srgbClr val="0F47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file>

<file path=ppt/viewProps.xml><?xml version="1.0" encoding="utf-8"?>
<p:viewPr xmlns:a="http://purl.oclc.org/ooxml/drawingml/main" xmlns:r="http://purl.oclc.org/ooxml/officeDocument/relationships" xmlns:p="http://purl.oclc.org/ooxml/presentationml/main">
  <p:normalViewPr horzBarState="maximized">
    <p:restoredLeft sz="14.995%" autoAdjust="0"/>
    <p:restoredTop sz="94.66%"/>
  </p:normalViewPr>
  <p:slideViewPr>
    <p:cSldViewPr snapToGrid="0">
      <p:cViewPr varScale="1">
        <p:scale>
          <a:sx n="63" d="100"/>
          <a:sy n="63" d="100"/>
        </p:scale>
        <p:origin x="7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purl.oclc.org/ooxml/officeDocument/relationships/presProps" Target="presProps.xml"/><Relationship Id="rId2" Type="http://purl.oclc.org/ooxml/officeDocument/relationships/slide" Target="slides/slide1.xml"/><Relationship Id="rId1" Type="http://purl.oclc.org/ooxml/officeDocument/relationships/slideMaster" Target="slideMasters/slideMaster1.xml"/><Relationship Id="rId6" Type="http://purl.oclc.org/ooxml/officeDocument/relationships/tableStyles" Target="tableStyles.xml"/><Relationship Id="rId5" Type="http://purl.oclc.org/ooxml/officeDocument/relationships/theme" Target="theme/theme1.xml"/><Relationship Id="rId4" Type="http://purl.oclc.org/ooxml/officeDocument/relationships/viewProps" Target="viewProps.xml"/></Relationship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AD19-0DD2-404A-F51B-D949F498FF0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9671CDB-E727-AE5F-9ACA-0B20242BDF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A85C99F-1663-0E1E-5E68-92CFB56A6C7E}"/>
              </a:ext>
            </a:extLst>
          </p:cNvPr>
          <p:cNvSpPr>
            <a:spLocks noGrp="1"/>
          </p:cNvSpPr>
          <p:nvPr>
            <p:ph type="dt" sz="half" idx="10"/>
          </p:nvPr>
        </p:nvSpPr>
        <p:spPr/>
        <p:txBody>
          <a:bodyPr/>
          <a:lstStyle/>
          <a:p>
            <a:fld id="{0264ABBC-5FE9-4936-9AFC-F83C35619168}" type="datetimeFigureOut">
              <a:rPr lang="en-US" smtClean="0"/>
              <a:t>3/24/2024</a:t>
            </a:fld>
            <a:endParaRPr lang="en-US" dirty="0"/>
          </a:p>
        </p:txBody>
      </p:sp>
      <p:sp>
        <p:nvSpPr>
          <p:cNvPr id="5" name="Footer Placeholder 4">
            <a:extLst>
              <a:ext uri="{FF2B5EF4-FFF2-40B4-BE49-F238E27FC236}">
                <a16:creationId xmlns:a16="http://schemas.microsoft.com/office/drawing/2014/main" id="{26EF8EFB-828B-21D6-539D-866E0F445F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26B52-EBCD-20AA-72E6-2425231805A6}"/>
              </a:ext>
            </a:extLst>
          </p:cNvPr>
          <p:cNvSpPr>
            <a:spLocks noGrp="1"/>
          </p:cNvSpPr>
          <p:nvPr>
            <p:ph type="sldNum" sz="quarter" idx="12"/>
          </p:nvPr>
        </p:nvSpPr>
        <p:spPr/>
        <p:txBody>
          <a:bodyPr/>
          <a:lstStyle/>
          <a:p>
            <a:fld id="{2F83064E-49CA-4B3D-8F22-D25FE7D771AF}" type="slidenum">
              <a:rPr lang="en-US" smtClean="0"/>
              <a:t>‹#›</a:t>
            </a:fld>
            <a:endParaRPr lang="en-US" dirty="0"/>
          </a:p>
        </p:txBody>
      </p:sp>
    </p:spTree>
    <p:extLst>
      <p:ext uri="{BB962C8B-B14F-4D97-AF65-F5344CB8AC3E}">
        <p14:creationId xmlns:p14="http://schemas.microsoft.com/office/powerpoint/2010/main" val="1263664507"/>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26613-A627-F17A-AA45-D6A8B1AEA41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FCE18FC-595C-31DE-6A62-ED5EE14104F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4675C4C-8C8F-E35A-DCFF-87D63BDA0CCA}"/>
              </a:ext>
            </a:extLst>
          </p:cNvPr>
          <p:cNvSpPr>
            <a:spLocks noGrp="1"/>
          </p:cNvSpPr>
          <p:nvPr>
            <p:ph type="dt" sz="half" idx="10"/>
          </p:nvPr>
        </p:nvSpPr>
        <p:spPr/>
        <p:txBody>
          <a:bodyPr/>
          <a:lstStyle/>
          <a:p>
            <a:fld id="{0264ABBC-5FE9-4936-9AFC-F83C35619168}" type="datetimeFigureOut">
              <a:rPr lang="en-US" smtClean="0"/>
              <a:t>3/24/2024</a:t>
            </a:fld>
            <a:endParaRPr lang="en-US" dirty="0"/>
          </a:p>
        </p:txBody>
      </p:sp>
      <p:sp>
        <p:nvSpPr>
          <p:cNvPr id="5" name="Footer Placeholder 4">
            <a:extLst>
              <a:ext uri="{FF2B5EF4-FFF2-40B4-BE49-F238E27FC236}">
                <a16:creationId xmlns:a16="http://schemas.microsoft.com/office/drawing/2014/main" id="{654C9A3A-0EA2-C0BE-57EC-F641180747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B76391-862F-B9EB-7965-04121682E265}"/>
              </a:ext>
            </a:extLst>
          </p:cNvPr>
          <p:cNvSpPr>
            <a:spLocks noGrp="1"/>
          </p:cNvSpPr>
          <p:nvPr>
            <p:ph type="sldNum" sz="quarter" idx="12"/>
          </p:nvPr>
        </p:nvSpPr>
        <p:spPr/>
        <p:txBody>
          <a:bodyPr/>
          <a:lstStyle/>
          <a:p>
            <a:fld id="{2F83064E-49CA-4B3D-8F22-D25FE7D771AF}" type="slidenum">
              <a:rPr lang="en-US" smtClean="0"/>
              <a:t>‹#›</a:t>
            </a:fld>
            <a:endParaRPr lang="en-US" dirty="0"/>
          </a:p>
        </p:txBody>
      </p:sp>
    </p:spTree>
    <p:extLst>
      <p:ext uri="{BB962C8B-B14F-4D97-AF65-F5344CB8AC3E}">
        <p14:creationId xmlns:p14="http://schemas.microsoft.com/office/powerpoint/2010/main" val="415992804"/>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5BBA03-F953-6765-08DD-683E268372A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2670B09-E346-951B-4245-17ABC2B8198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CFD2AA9-B56F-E5F9-1C0C-C219E072B2BF}"/>
              </a:ext>
            </a:extLst>
          </p:cNvPr>
          <p:cNvSpPr>
            <a:spLocks noGrp="1"/>
          </p:cNvSpPr>
          <p:nvPr>
            <p:ph type="dt" sz="half" idx="10"/>
          </p:nvPr>
        </p:nvSpPr>
        <p:spPr/>
        <p:txBody>
          <a:bodyPr/>
          <a:lstStyle/>
          <a:p>
            <a:fld id="{0264ABBC-5FE9-4936-9AFC-F83C35619168}" type="datetimeFigureOut">
              <a:rPr lang="en-US" smtClean="0"/>
              <a:t>3/24/2024</a:t>
            </a:fld>
            <a:endParaRPr lang="en-US" dirty="0"/>
          </a:p>
        </p:txBody>
      </p:sp>
      <p:sp>
        <p:nvSpPr>
          <p:cNvPr id="5" name="Footer Placeholder 4">
            <a:extLst>
              <a:ext uri="{FF2B5EF4-FFF2-40B4-BE49-F238E27FC236}">
                <a16:creationId xmlns:a16="http://schemas.microsoft.com/office/drawing/2014/main" id="{52EB6CEA-A488-B847-444F-84CCD2A22E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82009D-F54A-DF82-CE81-EABDDBEFC582}"/>
              </a:ext>
            </a:extLst>
          </p:cNvPr>
          <p:cNvSpPr>
            <a:spLocks noGrp="1"/>
          </p:cNvSpPr>
          <p:nvPr>
            <p:ph type="sldNum" sz="quarter" idx="12"/>
          </p:nvPr>
        </p:nvSpPr>
        <p:spPr/>
        <p:txBody>
          <a:bodyPr/>
          <a:lstStyle/>
          <a:p>
            <a:fld id="{2F83064E-49CA-4B3D-8F22-D25FE7D771AF}" type="slidenum">
              <a:rPr lang="en-US" smtClean="0"/>
              <a:t>‹#›</a:t>
            </a:fld>
            <a:endParaRPr lang="en-US" dirty="0"/>
          </a:p>
        </p:txBody>
      </p:sp>
    </p:spTree>
    <p:extLst>
      <p:ext uri="{BB962C8B-B14F-4D97-AF65-F5344CB8AC3E}">
        <p14:creationId xmlns:p14="http://schemas.microsoft.com/office/powerpoint/2010/main" val="2458164530"/>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1B592-4809-E7AE-5726-89BADD6D6A3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5E96845-1E06-4135-D8BC-B64ACE6BEAF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1E577DC-F30A-EED7-4913-06AA16165C30}"/>
              </a:ext>
            </a:extLst>
          </p:cNvPr>
          <p:cNvSpPr>
            <a:spLocks noGrp="1"/>
          </p:cNvSpPr>
          <p:nvPr>
            <p:ph type="dt" sz="half" idx="10"/>
          </p:nvPr>
        </p:nvSpPr>
        <p:spPr/>
        <p:txBody>
          <a:bodyPr/>
          <a:lstStyle/>
          <a:p>
            <a:fld id="{0264ABBC-5FE9-4936-9AFC-F83C35619168}" type="datetimeFigureOut">
              <a:rPr lang="en-US" smtClean="0"/>
              <a:t>3/24/2024</a:t>
            </a:fld>
            <a:endParaRPr lang="en-US" dirty="0"/>
          </a:p>
        </p:txBody>
      </p:sp>
      <p:sp>
        <p:nvSpPr>
          <p:cNvPr id="5" name="Footer Placeholder 4">
            <a:extLst>
              <a:ext uri="{FF2B5EF4-FFF2-40B4-BE49-F238E27FC236}">
                <a16:creationId xmlns:a16="http://schemas.microsoft.com/office/drawing/2014/main" id="{AF62A767-E307-ED82-95C0-0382DA1FF54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A13E0C3-D73E-139B-3A6F-FAE8974393C8}"/>
              </a:ext>
            </a:extLst>
          </p:cNvPr>
          <p:cNvSpPr>
            <a:spLocks noGrp="1"/>
          </p:cNvSpPr>
          <p:nvPr>
            <p:ph type="sldNum" sz="quarter" idx="12"/>
          </p:nvPr>
        </p:nvSpPr>
        <p:spPr/>
        <p:txBody>
          <a:bodyPr/>
          <a:lstStyle/>
          <a:p>
            <a:fld id="{2F83064E-49CA-4B3D-8F22-D25FE7D771AF}" type="slidenum">
              <a:rPr lang="en-US" smtClean="0"/>
              <a:t>‹#›</a:t>
            </a:fld>
            <a:endParaRPr lang="en-US" dirty="0"/>
          </a:p>
        </p:txBody>
      </p:sp>
    </p:spTree>
    <p:extLst>
      <p:ext uri="{BB962C8B-B14F-4D97-AF65-F5344CB8AC3E}">
        <p14:creationId xmlns:p14="http://schemas.microsoft.com/office/powerpoint/2010/main" val="2568224732"/>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BA01F-49F3-9745-FCA9-5ADFD029DB8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B58A7BD-FB4C-D442-325B-DB6688068763}"/>
              </a:ext>
            </a:extLst>
          </p:cNvPr>
          <p:cNvSpPr>
            <a:spLocks noGrp="1"/>
          </p:cNvSpPr>
          <p:nvPr>
            <p:ph type="body" idx="1"/>
          </p:nvPr>
        </p:nvSpPr>
        <p:spPr>
          <a:xfrm>
            <a:off x="831850" y="4589463"/>
            <a:ext cx="10515600" cy="1500187"/>
          </a:xfrm>
        </p:spPr>
        <p:txBody>
          <a:bodyPr/>
          <a:lstStyle>
            <a:lvl1pPr marL="0" indent="0">
              <a:buNone/>
              <a:defRPr sz="2400">
                <a:solidFill>
                  <a:schemeClr val="tx1">
                    <a:tint val="82%"/>
                  </a:schemeClr>
                </a:solidFill>
              </a:defRPr>
            </a:lvl1pPr>
            <a:lvl2pPr marL="457200" indent="0">
              <a:buNone/>
              <a:defRPr sz="2000">
                <a:solidFill>
                  <a:schemeClr val="tx1">
                    <a:tint val="82%"/>
                  </a:schemeClr>
                </a:solidFill>
              </a:defRPr>
            </a:lvl2pPr>
            <a:lvl3pPr marL="914400" indent="0">
              <a:buNone/>
              <a:defRPr sz="1800">
                <a:solidFill>
                  <a:schemeClr val="tx1">
                    <a:tint val="82%"/>
                  </a:schemeClr>
                </a:solidFill>
              </a:defRPr>
            </a:lvl3pPr>
            <a:lvl4pPr marL="1371600" indent="0">
              <a:buNone/>
              <a:defRPr sz="1600">
                <a:solidFill>
                  <a:schemeClr val="tx1">
                    <a:tint val="82%"/>
                  </a:schemeClr>
                </a:solidFill>
              </a:defRPr>
            </a:lvl4pPr>
            <a:lvl5pPr marL="1828800" indent="0">
              <a:buNone/>
              <a:defRPr sz="1600">
                <a:solidFill>
                  <a:schemeClr val="tx1">
                    <a:tint val="82%"/>
                  </a:schemeClr>
                </a:solidFill>
              </a:defRPr>
            </a:lvl5pPr>
            <a:lvl6pPr marL="2286000" indent="0">
              <a:buNone/>
              <a:defRPr sz="1600">
                <a:solidFill>
                  <a:schemeClr val="tx1">
                    <a:tint val="82%"/>
                  </a:schemeClr>
                </a:solidFill>
              </a:defRPr>
            </a:lvl6pPr>
            <a:lvl7pPr marL="2743200" indent="0">
              <a:buNone/>
              <a:defRPr sz="1600">
                <a:solidFill>
                  <a:schemeClr val="tx1">
                    <a:tint val="82%"/>
                  </a:schemeClr>
                </a:solidFill>
              </a:defRPr>
            </a:lvl7pPr>
            <a:lvl8pPr marL="3200400" indent="0">
              <a:buNone/>
              <a:defRPr sz="1600">
                <a:solidFill>
                  <a:schemeClr val="tx1">
                    <a:tint val="82%"/>
                  </a:schemeClr>
                </a:solidFill>
              </a:defRPr>
            </a:lvl8pPr>
            <a:lvl9pPr marL="3657600" indent="0">
              <a:buNone/>
              <a:defRPr sz="1600">
                <a:solidFill>
                  <a:schemeClr val="tx1">
                    <a:tint val="82%"/>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1B4CD02-9749-2EF2-B357-F9FBAC5D6FF4}"/>
              </a:ext>
            </a:extLst>
          </p:cNvPr>
          <p:cNvSpPr>
            <a:spLocks noGrp="1"/>
          </p:cNvSpPr>
          <p:nvPr>
            <p:ph type="dt" sz="half" idx="10"/>
          </p:nvPr>
        </p:nvSpPr>
        <p:spPr/>
        <p:txBody>
          <a:bodyPr/>
          <a:lstStyle/>
          <a:p>
            <a:fld id="{0264ABBC-5FE9-4936-9AFC-F83C35619168}" type="datetimeFigureOut">
              <a:rPr lang="en-US" smtClean="0"/>
              <a:t>3/24/2024</a:t>
            </a:fld>
            <a:endParaRPr lang="en-US" dirty="0"/>
          </a:p>
        </p:txBody>
      </p:sp>
      <p:sp>
        <p:nvSpPr>
          <p:cNvPr id="5" name="Footer Placeholder 4">
            <a:extLst>
              <a:ext uri="{FF2B5EF4-FFF2-40B4-BE49-F238E27FC236}">
                <a16:creationId xmlns:a16="http://schemas.microsoft.com/office/drawing/2014/main" id="{BDA0BA7C-8DBE-E774-0E64-5349EAE741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FFCB14-635E-097B-6140-39AC4446D209}"/>
              </a:ext>
            </a:extLst>
          </p:cNvPr>
          <p:cNvSpPr>
            <a:spLocks noGrp="1"/>
          </p:cNvSpPr>
          <p:nvPr>
            <p:ph type="sldNum" sz="quarter" idx="12"/>
          </p:nvPr>
        </p:nvSpPr>
        <p:spPr/>
        <p:txBody>
          <a:bodyPr/>
          <a:lstStyle/>
          <a:p>
            <a:fld id="{2F83064E-49CA-4B3D-8F22-D25FE7D771AF}" type="slidenum">
              <a:rPr lang="en-US" smtClean="0"/>
              <a:t>‹#›</a:t>
            </a:fld>
            <a:endParaRPr lang="en-US" dirty="0"/>
          </a:p>
        </p:txBody>
      </p:sp>
    </p:spTree>
    <p:extLst>
      <p:ext uri="{BB962C8B-B14F-4D97-AF65-F5344CB8AC3E}">
        <p14:creationId xmlns:p14="http://schemas.microsoft.com/office/powerpoint/2010/main" val="1784587100"/>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55E4-8679-F663-ADAA-455C006BB06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DA51165-936C-B12A-B2D4-C76676A7D39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45905F2-B66A-E3C2-ECEC-F970241666B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EEC454C-F034-A019-FE2E-FCCA9D644175}"/>
              </a:ext>
            </a:extLst>
          </p:cNvPr>
          <p:cNvSpPr>
            <a:spLocks noGrp="1"/>
          </p:cNvSpPr>
          <p:nvPr>
            <p:ph type="dt" sz="half" idx="10"/>
          </p:nvPr>
        </p:nvSpPr>
        <p:spPr/>
        <p:txBody>
          <a:bodyPr/>
          <a:lstStyle/>
          <a:p>
            <a:fld id="{0264ABBC-5FE9-4936-9AFC-F83C35619168}" type="datetimeFigureOut">
              <a:rPr lang="en-US" smtClean="0"/>
              <a:t>3/24/2024</a:t>
            </a:fld>
            <a:endParaRPr lang="en-US" dirty="0"/>
          </a:p>
        </p:txBody>
      </p:sp>
      <p:sp>
        <p:nvSpPr>
          <p:cNvPr id="6" name="Footer Placeholder 5">
            <a:extLst>
              <a:ext uri="{FF2B5EF4-FFF2-40B4-BE49-F238E27FC236}">
                <a16:creationId xmlns:a16="http://schemas.microsoft.com/office/drawing/2014/main" id="{D2BCC2EB-AF4A-0D06-717D-F2B12C378B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D4C6001-6EE8-604D-7370-D182BE12FCAA}"/>
              </a:ext>
            </a:extLst>
          </p:cNvPr>
          <p:cNvSpPr>
            <a:spLocks noGrp="1"/>
          </p:cNvSpPr>
          <p:nvPr>
            <p:ph type="sldNum" sz="quarter" idx="12"/>
          </p:nvPr>
        </p:nvSpPr>
        <p:spPr/>
        <p:txBody>
          <a:bodyPr/>
          <a:lstStyle/>
          <a:p>
            <a:fld id="{2F83064E-49CA-4B3D-8F22-D25FE7D771AF}" type="slidenum">
              <a:rPr lang="en-US" smtClean="0"/>
              <a:t>‹#›</a:t>
            </a:fld>
            <a:endParaRPr lang="en-US" dirty="0"/>
          </a:p>
        </p:txBody>
      </p:sp>
    </p:spTree>
    <p:extLst>
      <p:ext uri="{BB962C8B-B14F-4D97-AF65-F5344CB8AC3E}">
        <p14:creationId xmlns:p14="http://schemas.microsoft.com/office/powerpoint/2010/main" val="1173683772"/>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9C1D-E52F-58D0-8141-DDDD8006EC2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3AFC780-60D6-94E7-F5D6-9587C87991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85F9209-1865-DBBC-22CF-B33736D6A4C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1C47AEA-BE82-4F5E-21F1-1231DC5948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E99CD78-B962-06D8-C9C5-2276C0D8B00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0B8C34C-48C7-D295-D14D-F2072B0A1F9E}"/>
              </a:ext>
            </a:extLst>
          </p:cNvPr>
          <p:cNvSpPr>
            <a:spLocks noGrp="1"/>
          </p:cNvSpPr>
          <p:nvPr>
            <p:ph type="dt" sz="half" idx="10"/>
          </p:nvPr>
        </p:nvSpPr>
        <p:spPr/>
        <p:txBody>
          <a:bodyPr/>
          <a:lstStyle/>
          <a:p>
            <a:fld id="{0264ABBC-5FE9-4936-9AFC-F83C35619168}" type="datetimeFigureOut">
              <a:rPr lang="en-US" smtClean="0"/>
              <a:t>3/24/2024</a:t>
            </a:fld>
            <a:endParaRPr lang="en-US" dirty="0"/>
          </a:p>
        </p:txBody>
      </p:sp>
      <p:sp>
        <p:nvSpPr>
          <p:cNvPr id="8" name="Footer Placeholder 7">
            <a:extLst>
              <a:ext uri="{FF2B5EF4-FFF2-40B4-BE49-F238E27FC236}">
                <a16:creationId xmlns:a16="http://schemas.microsoft.com/office/drawing/2014/main" id="{C504FF84-F6A9-86A8-F14A-3CAA2E623D3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0EB722F-C54A-CAE2-FCC0-F85BE3E6ECD3}"/>
              </a:ext>
            </a:extLst>
          </p:cNvPr>
          <p:cNvSpPr>
            <a:spLocks noGrp="1"/>
          </p:cNvSpPr>
          <p:nvPr>
            <p:ph type="sldNum" sz="quarter" idx="12"/>
          </p:nvPr>
        </p:nvSpPr>
        <p:spPr/>
        <p:txBody>
          <a:bodyPr/>
          <a:lstStyle/>
          <a:p>
            <a:fld id="{2F83064E-49CA-4B3D-8F22-D25FE7D771AF}" type="slidenum">
              <a:rPr lang="en-US" smtClean="0"/>
              <a:t>‹#›</a:t>
            </a:fld>
            <a:endParaRPr lang="en-US" dirty="0"/>
          </a:p>
        </p:txBody>
      </p:sp>
    </p:spTree>
    <p:extLst>
      <p:ext uri="{BB962C8B-B14F-4D97-AF65-F5344CB8AC3E}">
        <p14:creationId xmlns:p14="http://schemas.microsoft.com/office/powerpoint/2010/main" val="4100583686"/>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901B-A8B1-1528-7544-2BAB07D8FC5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2BA7E8F-F5DC-EA6D-6C62-FB036280E043}"/>
              </a:ext>
            </a:extLst>
          </p:cNvPr>
          <p:cNvSpPr>
            <a:spLocks noGrp="1"/>
          </p:cNvSpPr>
          <p:nvPr>
            <p:ph type="dt" sz="half" idx="10"/>
          </p:nvPr>
        </p:nvSpPr>
        <p:spPr/>
        <p:txBody>
          <a:bodyPr/>
          <a:lstStyle/>
          <a:p>
            <a:fld id="{0264ABBC-5FE9-4936-9AFC-F83C35619168}" type="datetimeFigureOut">
              <a:rPr lang="en-US" smtClean="0"/>
              <a:t>3/24/2024</a:t>
            </a:fld>
            <a:endParaRPr lang="en-US" dirty="0"/>
          </a:p>
        </p:txBody>
      </p:sp>
      <p:sp>
        <p:nvSpPr>
          <p:cNvPr id="4" name="Footer Placeholder 3">
            <a:extLst>
              <a:ext uri="{FF2B5EF4-FFF2-40B4-BE49-F238E27FC236}">
                <a16:creationId xmlns:a16="http://schemas.microsoft.com/office/drawing/2014/main" id="{7C21E533-1CC2-BF92-B8B8-7B0A6698BE0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D27BB2C-6098-3CAF-ABC4-63A51635F579}"/>
              </a:ext>
            </a:extLst>
          </p:cNvPr>
          <p:cNvSpPr>
            <a:spLocks noGrp="1"/>
          </p:cNvSpPr>
          <p:nvPr>
            <p:ph type="sldNum" sz="quarter" idx="12"/>
          </p:nvPr>
        </p:nvSpPr>
        <p:spPr/>
        <p:txBody>
          <a:bodyPr/>
          <a:lstStyle/>
          <a:p>
            <a:fld id="{2F83064E-49CA-4B3D-8F22-D25FE7D771AF}" type="slidenum">
              <a:rPr lang="en-US" smtClean="0"/>
              <a:t>‹#›</a:t>
            </a:fld>
            <a:endParaRPr lang="en-US" dirty="0"/>
          </a:p>
        </p:txBody>
      </p:sp>
    </p:spTree>
    <p:extLst>
      <p:ext uri="{BB962C8B-B14F-4D97-AF65-F5344CB8AC3E}">
        <p14:creationId xmlns:p14="http://schemas.microsoft.com/office/powerpoint/2010/main" val="902342761"/>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DE8A4E-6F23-B6F0-1530-244EE9CD9708}"/>
              </a:ext>
            </a:extLst>
          </p:cNvPr>
          <p:cNvSpPr>
            <a:spLocks noGrp="1"/>
          </p:cNvSpPr>
          <p:nvPr>
            <p:ph type="dt" sz="half" idx="10"/>
          </p:nvPr>
        </p:nvSpPr>
        <p:spPr/>
        <p:txBody>
          <a:bodyPr/>
          <a:lstStyle/>
          <a:p>
            <a:fld id="{0264ABBC-5FE9-4936-9AFC-F83C35619168}" type="datetimeFigureOut">
              <a:rPr lang="en-US" smtClean="0"/>
              <a:t>3/24/2024</a:t>
            </a:fld>
            <a:endParaRPr lang="en-US" dirty="0"/>
          </a:p>
        </p:txBody>
      </p:sp>
      <p:sp>
        <p:nvSpPr>
          <p:cNvPr id="3" name="Footer Placeholder 2">
            <a:extLst>
              <a:ext uri="{FF2B5EF4-FFF2-40B4-BE49-F238E27FC236}">
                <a16:creationId xmlns:a16="http://schemas.microsoft.com/office/drawing/2014/main" id="{76063125-7F84-8D95-F1D0-BA99A1AF710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5B59095-782B-A636-4A25-ADF94E01FB81}"/>
              </a:ext>
            </a:extLst>
          </p:cNvPr>
          <p:cNvSpPr>
            <a:spLocks noGrp="1"/>
          </p:cNvSpPr>
          <p:nvPr>
            <p:ph type="sldNum" sz="quarter" idx="12"/>
          </p:nvPr>
        </p:nvSpPr>
        <p:spPr/>
        <p:txBody>
          <a:bodyPr/>
          <a:lstStyle/>
          <a:p>
            <a:fld id="{2F83064E-49CA-4B3D-8F22-D25FE7D771AF}" type="slidenum">
              <a:rPr lang="en-US" smtClean="0"/>
              <a:t>‹#›</a:t>
            </a:fld>
            <a:endParaRPr lang="en-US" dirty="0"/>
          </a:p>
        </p:txBody>
      </p:sp>
    </p:spTree>
    <p:extLst>
      <p:ext uri="{BB962C8B-B14F-4D97-AF65-F5344CB8AC3E}">
        <p14:creationId xmlns:p14="http://schemas.microsoft.com/office/powerpoint/2010/main" val="3095842537"/>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DBD03-549D-3454-4152-5AC0CC68212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1194F8C-E0FB-90F5-85CD-52247401F7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E05FC51-4B14-AC31-256A-22BE89B474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EE90921-237F-3D1A-A5FD-6E362E6B311F}"/>
              </a:ext>
            </a:extLst>
          </p:cNvPr>
          <p:cNvSpPr>
            <a:spLocks noGrp="1"/>
          </p:cNvSpPr>
          <p:nvPr>
            <p:ph type="dt" sz="half" idx="10"/>
          </p:nvPr>
        </p:nvSpPr>
        <p:spPr/>
        <p:txBody>
          <a:bodyPr/>
          <a:lstStyle/>
          <a:p>
            <a:fld id="{0264ABBC-5FE9-4936-9AFC-F83C35619168}" type="datetimeFigureOut">
              <a:rPr lang="en-US" smtClean="0"/>
              <a:t>3/24/2024</a:t>
            </a:fld>
            <a:endParaRPr lang="en-US" dirty="0"/>
          </a:p>
        </p:txBody>
      </p:sp>
      <p:sp>
        <p:nvSpPr>
          <p:cNvPr id="6" name="Footer Placeholder 5">
            <a:extLst>
              <a:ext uri="{FF2B5EF4-FFF2-40B4-BE49-F238E27FC236}">
                <a16:creationId xmlns:a16="http://schemas.microsoft.com/office/drawing/2014/main" id="{78345166-46E4-7034-2609-84EAA8F6E50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0007DD6-F1B1-0DE0-CCC5-C32ED3813AA3}"/>
              </a:ext>
            </a:extLst>
          </p:cNvPr>
          <p:cNvSpPr>
            <a:spLocks noGrp="1"/>
          </p:cNvSpPr>
          <p:nvPr>
            <p:ph type="sldNum" sz="quarter" idx="12"/>
          </p:nvPr>
        </p:nvSpPr>
        <p:spPr/>
        <p:txBody>
          <a:bodyPr/>
          <a:lstStyle/>
          <a:p>
            <a:fld id="{2F83064E-49CA-4B3D-8F22-D25FE7D771AF}" type="slidenum">
              <a:rPr lang="en-US" smtClean="0"/>
              <a:t>‹#›</a:t>
            </a:fld>
            <a:endParaRPr lang="en-US" dirty="0"/>
          </a:p>
        </p:txBody>
      </p:sp>
    </p:spTree>
    <p:extLst>
      <p:ext uri="{BB962C8B-B14F-4D97-AF65-F5344CB8AC3E}">
        <p14:creationId xmlns:p14="http://schemas.microsoft.com/office/powerpoint/2010/main" val="659252158"/>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8DACB-582B-949B-B810-FA7AB23651F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726C38A-8296-65B2-646C-5E6CAB0EF9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94F9305-48CB-0613-05BB-40B2AEAE64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711EAE4-8BB1-54AC-0AA6-861F50C12E3F}"/>
              </a:ext>
            </a:extLst>
          </p:cNvPr>
          <p:cNvSpPr>
            <a:spLocks noGrp="1"/>
          </p:cNvSpPr>
          <p:nvPr>
            <p:ph type="dt" sz="half" idx="10"/>
          </p:nvPr>
        </p:nvSpPr>
        <p:spPr/>
        <p:txBody>
          <a:bodyPr/>
          <a:lstStyle/>
          <a:p>
            <a:fld id="{0264ABBC-5FE9-4936-9AFC-F83C35619168}" type="datetimeFigureOut">
              <a:rPr lang="en-US" smtClean="0"/>
              <a:t>3/24/2024</a:t>
            </a:fld>
            <a:endParaRPr lang="en-US" dirty="0"/>
          </a:p>
        </p:txBody>
      </p:sp>
      <p:sp>
        <p:nvSpPr>
          <p:cNvPr id="6" name="Footer Placeholder 5">
            <a:extLst>
              <a:ext uri="{FF2B5EF4-FFF2-40B4-BE49-F238E27FC236}">
                <a16:creationId xmlns:a16="http://schemas.microsoft.com/office/drawing/2014/main" id="{45BA2A00-6183-2A49-497E-597BA739DAD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DA277E5-9350-38D5-40A9-C5C291338399}"/>
              </a:ext>
            </a:extLst>
          </p:cNvPr>
          <p:cNvSpPr>
            <a:spLocks noGrp="1"/>
          </p:cNvSpPr>
          <p:nvPr>
            <p:ph type="sldNum" sz="quarter" idx="12"/>
          </p:nvPr>
        </p:nvSpPr>
        <p:spPr/>
        <p:txBody>
          <a:bodyPr/>
          <a:lstStyle/>
          <a:p>
            <a:fld id="{2F83064E-49CA-4B3D-8F22-D25FE7D771AF}" type="slidenum">
              <a:rPr lang="en-US" smtClean="0"/>
              <a:t>‹#›</a:t>
            </a:fld>
            <a:endParaRPr lang="en-US" dirty="0"/>
          </a:p>
        </p:txBody>
      </p:sp>
    </p:spTree>
    <p:extLst>
      <p:ext uri="{BB962C8B-B14F-4D97-AF65-F5344CB8AC3E}">
        <p14:creationId xmlns:p14="http://schemas.microsoft.com/office/powerpoint/2010/main" val="83346660"/>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theme" Target="../theme/theme1.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s>
</file>

<file path=ppt/slideMasters/slideMaster1.xml><?xml version="1.0" encoding="utf-8"?>
<p:sld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36DAF4-8DD2-5873-47E7-5C62D90583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EFAE759-260A-DEEC-7DF0-F71C73242A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7058E22-3FC8-6D3F-43AA-B7EC243EE6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
                  </a:schemeClr>
                </a:solidFill>
              </a:defRPr>
            </a:lvl1pPr>
          </a:lstStyle>
          <a:p>
            <a:fld id="{0264ABBC-5FE9-4936-9AFC-F83C35619168}" type="datetimeFigureOut">
              <a:rPr lang="en-US" smtClean="0"/>
              <a:t>3/24/2024</a:t>
            </a:fld>
            <a:endParaRPr lang="en-US" dirty="0"/>
          </a:p>
        </p:txBody>
      </p:sp>
      <p:sp>
        <p:nvSpPr>
          <p:cNvPr id="5" name="Footer Placeholder 4">
            <a:extLst>
              <a:ext uri="{FF2B5EF4-FFF2-40B4-BE49-F238E27FC236}">
                <a16:creationId xmlns:a16="http://schemas.microsoft.com/office/drawing/2014/main" id="{DD5CD7D9-FBD2-0977-3313-2C6DDEFFBE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
                  </a:schemeClr>
                </a:solidFill>
              </a:defRPr>
            </a:lvl1pPr>
          </a:lstStyle>
          <a:p>
            <a:endParaRPr lang="en-US" dirty="0"/>
          </a:p>
        </p:txBody>
      </p:sp>
      <p:sp>
        <p:nvSpPr>
          <p:cNvPr id="6" name="Slide Number Placeholder 5">
            <a:extLst>
              <a:ext uri="{FF2B5EF4-FFF2-40B4-BE49-F238E27FC236}">
                <a16:creationId xmlns:a16="http://schemas.microsoft.com/office/drawing/2014/main" id="{F2C2A22F-FF8D-7F4F-CC0D-D8B2119005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
                  </a:schemeClr>
                </a:solidFill>
              </a:defRPr>
            </a:lvl1pPr>
          </a:lstStyle>
          <a:p>
            <a:fld id="{2F83064E-49CA-4B3D-8F22-D25FE7D771AF}" type="slidenum">
              <a:rPr lang="en-US" smtClean="0"/>
              <a:t>‹#›</a:t>
            </a:fld>
            <a:endParaRPr lang="en-US" dirty="0"/>
          </a:p>
        </p:txBody>
      </p:sp>
    </p:spTree>
    <p:extLst>
      <p:ext uri="{BB962C8B-B14F-4D97-AF65-F5344CB8AC3E}">
        <p14:creationId xmlns:p14="http://schemas.microsoft.com/office/powerpoint/2010/main" val="1364182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purl.oclc.org/ooxml/officeDocument/relationships/image" Target="../media/image2.png"/><Relationship Id="rId2" Type="http://purl.oclc.org/ooxml/officeDocument/relationships/image" Target="../media/image1.png"/><Relationship Id="rId1" Type="http://purl.oclc.org/ooxml/officeDocument/relationships/slideLayout" Target="../slideLayouts/slideLayout1.xml"/><Relationship Id="rId6" Type="http://purl.oclc.org/ooxml/officeDocument/relationships/image" Target="../media/image5.jpg"/><Relationship Id="rId5" Type="http://purl.oclc.org/ooxml/officeDocument/relationships/image" Target="../media/image4.png"/><Relationship Id="rId4" Type="http://purl.oclc.org/ooxml/officeDocument/relationships/image" Target="../media/image3.png"/></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2C71EB-FA29-FDF4-94FE-142E3955BB4E}"/>
              </a:ext>
            </a:extLst>
          </p:cNvPr>
          <p:cNvSpPr/>
          <p:nvPr/>
        </p:nvSpPr>
        <p:spPr>
          <a:xfrm>
            <a:off x="0" y="1"/>
            <a:ext cx="12192000" cy="1029256"/>
          </a:xfrm>
          <a:prstGeom prst="rect">
            <a:avLst/>
          </a:prstGeom>
          <a:solidFill>
            <a:schemeClr val="accent6">
              <a:lumMod val="50%"/>
            </a:schemeClr>
          </a:solidFill>
          <a:ln>
            <a:solidFill>
              <a:schemeClr val="accent6">
                <a:lumMod val="50%"/>
              </a:schemeClr>
            </a:solidFill>
          </a:ln>
          <a:effectLst>
            <a:reflection blurRad="6350" stA="50%" endA="0.3%" endPos="90%" dir="5400000" sy="-100%" algn="bl" rotWithShape="0"/>
          </a:effectLst>
        </p:spPr>
        <p:style>
          <a:lnRef idx="2">
            <a:schemeClr val="accent1">
              <a:shade val="15%"/>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81DEE88-0818-14B6-70D8-1791417D3577}"/>
              </a:ext>
            </a:extLst>
          </p:cNvPr>
          <p:cNvSpPr txBox="1"/>
          <p:nvPr/>
        </p:nvSpPr>
        <p:spPr>
          <a:xfrm>
            <a:off x="365760" y="79478"/>
            <a:ext cx="11460480" cy="861774"/>
          </a:xfrm>
          <a:prstGeom prst="rect">
            <a:avLst/>
          </a:prstGeom>
          <a:noFill/>
        </p:spPr>
        <p:txBody>
          <a:bodyPr wrap="square" rtlCol="0">
            <a:spAutoFit/>
          </a:bodyPr>
          <a:lstStyle/>
          <a:p>
            <a:pPr algn="ctr"/>
            <a:r>
              <a:rPr lang="en-US" sz="2600" b="1" dirty="0">
                <a:solidFill>
                  <a:schemeClr val="bg1"/>
                </a:solidFill>
                <a:latin typeface="Calibri" panose="020F0502020204030204" pitchFamily="34" charset="0"/>
                <a:ea typeface="Calibri" panose="020F0502020204030204" pitchFamily="34" charset="0"/>
                <a:cs typeface="Calibri" panose="020F0502020204030204" pitchFamily="34" charset="0"/>
              </a:rPr>
              <a:t>How plant cell wall form structures allowing movement of solutes within the plant</a:t>
            </a:r>
          </a:p>
          <a:p>
            <a:pPr algn="ctr"/>
            <a:endParaRPr lang="en-US" sz="1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000" dirty="0">
                <a:solidFill>
                  <a:schemeClr val="bg1"/>
                </a:solidFill>
                <a:latin typeface="Calibri" panose="020F0502020204030204" pitchFamily="34" charset="0"/>
                <a:ea typeface="Calibri" panose="020F0502020204030204" pitchFamily="34" charset="0"/>
                <a:cs typeface="Calibri" panose="020F0502020204030204" pitchFamily="34" charset="0"/>
              </a:rPr>
              <a:t>        University of Bologna</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Isaac Ambrogetti</a:t>
            </a:r>
          </a:p>
        </p:txBody>
      </p:sp>
      <p:pic>
        <p:nvPicPr>
          <p:cNvPr id="11" name="Picture 10" descr="A logo with text and images&#10;&#10;Description automatically generated with medium confidence">
            <a:extLst>
              <a:ext uri="{FF2B5EF4-FFF2-40B4-BE49-F238E27FC236}">
                <a16:creationId xmlns:a16="http://schemas.microsoft.com/office/drawing/2014/main" id="{129FAD33-FC6D-39F5-E581-91D016420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11" y="557402"/>
            <a:ext cx="500697" cy="471855"/>
          </a:xfrm>
          <a:prstGeom prst="rect">
            <a:avLst/>
          </a:prstGeom>
        </p:spPr>
      </p:pic>
      <p:pic>
        <p:nvPicPr>
          <p:cNvPr id="3" name="Picture 2">
            <a:extLst>
              <a:ext uri="{FF2B5EF4-FFF2-40B4-BE49-F238E27FC236}">
                <a16:creationId xmlns:a16="http://schemas.microsoft.com/office/drawing/2014/main" id="{3932D995-1EDE-FBDC-88E6-ED644FA5CE79}"/>
              </a:ext>
            </a:extLst>
          </p:cNvPr>
          <p:cNvPicPr>
            <a:picLocks noChangeAspect="1"/>
          </p:cNvPicPr>
          <p:nvPr/>
        </p:nvPicPr>
        <p:blipFill>
          <a:blip r:embed="rId3"/>
          <a:stretch>
            <a:fillRect/>
          </a:stretch>
        </p:blipFill>
        <p:spPr>
          <a:xfrm>
            <a:off x="8996682" y="1122505"/>
            <a:ext cx="2630126" cy="1584571"/>
          </a:xfrm>
          <a:prstGeom prst="rect">
            <a:avLst/>
          </a:prstGeom>
        </p:spPr>
      </p:pic>
      <p:sp>
        <p:nvSpPr>
          <p:cNvPr id="2" name="TextBox 1">
            <a:extLst>
              <a:ext uri="{FF2B5EF4-FFF2-40B4-BE49-F238E27FC236}">
                <a16:creationId xmlns:a16="http://schemas.microsoft.com/office/drawing/2014/main" id="{55F97919-5464-FFEC-D7E4-097CE11EFF2F}"/>
              </a:ext>
            </a:extLst>
          </p:cNvPr>
          <p:cNvSpPr txBox="1"/>
          <p:nvPr/>
        </p:nvSpPr>
        <p:spPr>
          <a:xfrm>
            <a:off x="365760" y="1213718"/>
            <a:ext cx="8256695" cy="1046440"/>
          </a:xfrm>
          <a:prstGeom prst="rect">
            <a:avLst/>
          </a:prstGeom>
          <a:noFill/>
        </p:spPr>
        <p:txBody>
          <a:bodyPr wrap="square" rtlCol="0">
            <a:spAutoFit/>
          </a:bodyPr>
          <a:lstStyle/>
          <a:p>
            <a:pPr algn="just"/>
            <a:r>
              <a:rPr lang="en-GB" sz="1100" kern="100" dirty="0">
                <a:solidFill>
                  <a:srgbClr val="0F4761"/>
                </a:solidFill>
                <a:effectLst/>
                <a:latin typeface="Aptos" panose="020B0004020202020204" pitchFamily="34" charset="0"/>
                <a:ea typeface="Aptos" panose="020B0004020202020204" pitchFamily="34" charset="0"/>
                <a:cs typeface="Arial" panose="020B0604020202020204" pitchFamily="34" charset="0"/>
              </a:rPr>
              <a:t>Plant vascular cells originate from procambial cells, which are vascular stem cells. These cells origin structures that are able to support water solutions flow thanks to the cell wall particular structures that broadly differentiate in xylem and phloem.</a:t>
            </a:r>
            <a:br>
              <a:rPr lang="en-GB" sz="1100" kern="100" dirty="0">
                <a:solidFill>
                  <a:srgbClr val="0F4761"/>
                </a:solidFill>
                <a:effectLst/>
                <a:latin typeface="Aptos" panose="020B0004020202020204" pitchFamily="34" charset="0"/>
                <a:ea typeface="Aptos" panose="020B0004020202020204" pitchFamily="34" charset="0"/>
                <a:cs typeface="Arial" panose="020B0604020202020204" pitchFamily="34" charset="0"/>
              </a:rPr>
            </a:br>
            <a:r>
              <a:rPr lang="en-GB" sz="1100" kern="100" dirty="0">
                <a:solidFill>
                  <a:srgbClr val="0F4761"/>
                </a:solidFill>
                <a:effectLst/>
                <a:latin typeface="Aptos" panose="020B0004020202020204" pitchFamily="34" charset="0"/>
                <a:ea typeface="Aptos" panose="020B0004020202020204" pitchFamily="34" charset="0"/>
                <a:cs typeface="Arial" panose="020B0604020202020204" pitchFamily="34" charset="0"/>
              </a:rPr>
              <a:t>In this poster I want to describe the cell wall structures of phloem and xylem, together with how the cell wall structure allow the water solutions to flow within the plants’ vascular tissues, going through transpiration, root pressure (or osmotic pressure) and bulk pressure.</a:t>
            </a:r>
            <a:endParaRPr lang="en-GB" sz="1100"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algn="just"/>
            <a:endParaRPr lang="en-US" dirty="0"/>
          </a:p>
        </p:txBody>
      </p:sp>
      <p:pic>
        <p:nvPicPr>
          <p:cNvPr id="7" name="Picture 6">
            <a:extLst>
              <a:ext uri="{FF2B5EF4-FFF2-40B4-BE49-F238E27FC236}">
                <a16:creationId xmlns:a16="http://schemas.microsoft.com/office/drawing/2014/main" id="{4F23F447-864A-9C44-97E9-1FDA0DE64A9F}"/>
              </a:ext>
            </a:extLst>
          </p:cNvPr>
          <p:cNvPicPr>
            <a:picLocks noChangeAspect="1"/>
          </p:cNvPicPr>
          <p:nvPr/>
        </p:nvPicPr>
        <p:blipFill>
          <a:blip r:embed="rId4"/>
          <a:stretch>
            <a:fillRect/>
          </a:stretch>
        </p:blipFill>
        <p:spPr>
          <a:xfrm>
            <a:off x="213360" y="4206240"/>
            <a:ext cx="1531347" cy="1375755"/>
          </a:xfrm>
          <a:prstGeom prst="rect">
            <a:avLst/>
          </a:prstGeom>
        </p:spPr>
      </p:pic>
      <p:sp>
        <p:nvSpPr>
          <p:cNvPr id="8" name="TextBox 7">
            <a:extLst>
              <a:ext uri="{FF2B5EF4-FFF2-40B4-BE49-F238E27FC236}">
                <a16:creationId xmlns:a16="http://schemas.microsoft.com/office/drawing/2014/main" id="{E1C009E8-1CC8-FD0F-B55E-650750345AD6}"/>
              </a:ext>
            </a:extLst>
          </p:cNvPr>
          <p:cNvSpPr txBox="1"/>
          <p:nvPr/>
        </p:nvSpPr>
        <p:spPr>
          <a:xfrm>
            <a:off x="365760" y="2383065"/>
            <a:ext cx="3596640" cy="3447098"/>
          </a:xfrm>
          <a:prstGeom prst="rect">
            <a:avLst/>
          </a:prstGeom>
          <a:noFill/>
        </p:spPr>
        <p:txBody>
          <a:bodyPr wrap="square" rtlCol="0">
            <a:spAutoFit/>
          </a:bodyPr>
          <a:lstStyle/>
          <a:p>
            <a:pPr algn="just"/>
            <a:r>
              <a:rPr lang="en-GB" sz="1100" b="1" kern="100" dirty="0">
                <a:solidFill>
                  <a:srgbClr val="0F4761"/>
                </a:solidFill>
                <a:latin typeface="Aptos" panose="020B0004020202020204" pitchFamily="34" charset="0"/>
                <a:ea typeface="Aptos" panose="020B0004020202020204" pitchFamily="34" charset="0"/>
                <a:cs typeface="Arial" panose="020B0604020202020204" pitchFamily="34" charset="0"/>
              </a:rPr>
              <a:t>1.1 Xylem</a:t>
            </a:r>
          </a:p>
          <a:p>
            <a:pPr algn="just"/>
            <a:r>
              <a:rPr lang="en-GB" sz="1000" kern="100" dirty="0">
                <a:effectLst/>
                <a:latin typeface="Aptos" panose="020B0004020202020204" pitchFamily="34" charset="0"/>
                <a:ea typeface="Aptos" panose="020B0004020202020204" pitchFamily="34" charset="0"/>
                <a:cs typeface="Arial" panose="020B0604020202020204" pitchFamily="34" charset="0"/>
              </a:rPr>
              <a:t>The primary function of xylem is as a water-conducting tissue.</a:t>
            </a:r>
            <a:br>
              <a:rPr lang="en-GB" sz="1000" kern="100" dirty="0">
                <a:effectLst/>
                <a:latin typeface="Aptos" panose="020B0004020202020204" pitchFamily="34" charset="0"/>
                <a:ea typeface="Aptos" panose="020B0004020202020204" pitchFamily="34" charset="0"/>
                <a:cs typeface="Arial" panose="020B0604020202020204" pitchFamily="34" charset="0"/>
              </a:rPr>
            </a:br>
            <a:r>
              <a:rPr lang="en-GB" sz="1000" kern="100" dirty="0">
                <a:effectLst/>
                <a:latin typeface="Aptos" panose="020B0004020202020204" pitchFamily="34" charset="0"/>
                <a:ea typeface="Aptos" panose="020B0004020202020204" pitchFamily="34" charset="0"/>
                <a:cs typeface="Arial" panose="020B0604020202020204" pitchFamily="34" charset="0"/>
              </a:rPr>
              <a:t>Xylem tissue consists of a variety of specialized, water-conducting cells known as tracheary elements:</a:t>
            </a:r>
          </a:p>
          <a:p>
            <a:pPr marL="171450" indent="-171450" algn="just">
              <a:buFont typeface="Arial" panose="020B0604020202020204" pitchFamily="34" charset="0"/>
              <a:buChar char="•"/>
            </a:pPr>
            <a:r>
              <a:rPr lang="en-GB" sz="1000" kern="100" dirty="0" err="1">
                <a:latin typeface="Aptos" panose="020B0004020202020204" pitchFamily="34" charset="0"/>
                <a:cs typeface="Arial" panose="020B0604020202020204" pitchFamily="34" charset="0"/>
              </a:rPr>
              <a:t>Tracheids</a:t>
            </a:r>
            <a:r>
              <a:rPr lang="en-GB" sz="1000" kern="100" dirty="0">
                <a:latin typeface="Aptos" panose="020B0004020202020204" pitchFamily="34" charset="0"/>
                <a:cs typeface="Arial" panose="020B0604020202020204" pitchFamily="34" charset="0"/>
              </a:rPr>
              <a:t> (pit membranes presence) less specialized.</a:t>
            </a:r>
          </a:p>
          <a:p>
            <a:pPr marL="171450" indent="-171450" algn="just">
              <a:buFont typeface="Arial" panose="020B0604020202020204" pitchFamily="34" charset="0"/>
              <a:buChar char="•"/>
            </a:pPr>
            <a:r>
              <a:rPr lang="en-GB" sz="1000" kern="100" dirty="0">
                <a:latin typeface="Aptos" panose="020B0004020202020204" pitchFamily="34" charset="0"/>
                <a:cs typeface="Arial" panose="020B0604020202020204" pitchFamily="34" charset="0"/>
              </a:rPr>
              <a:t>Vessel (lack cell wall in horizontal areas) from empty tubes</a:t>
            </a:r>
          </a:p>
          <a:p>
            <a:pPr algn="just"/>
            <a:r>
              <a:rPr lang="en-GB" sz="1000" kern="100" dirty="0">
                <a:latin typeface="Aptos" panose="020B0004020202020204" pitchFamily="34" charset="0"/>
                <a:cs typeface="Arial" panose="020B0604020202020204" pitchFamily="34" charset="0"/>
              </a:rPr>
              <a:t>Both are narrow, hollow and elongated, and they present a primary and secondary cell wall thickened with lignin.</a:t>
            </a:r>
          </a:p>
          <a:p>
            <a:pPr marL="171450" indent="-171450" algn="just">
              <a:buFont typeface="Arial" panose="020B0604020202020204" pitchFamily="34" charset="0"/>
              <a:buChar char="•"/>
            </a:pPr>
            <a:endParaRPr lang="en-GB" sz="500" kern="100" dirty="0">
              <a:solidFill>
                <a:srgbClr val="0F4761"/>
              </a:solidFill>
              <a:latin typeface="Aptos" panose="020B0004020202020204" pitchFamily="34" charset="0"/>
              <a:cs typeface="Arial" panose="020B0604020202020204" pitchFamily="34" charset="0"/>
            </a:endParaRPr>
          </a:p>
          <a:p>
            <a:r>
              <a:rPr lang="en-GB" sz="1100" b="1" kern="100" dirty="0">
                <a:solidFill>
                  <a:srgbClr val="0F4761"/>
                </a:solidFill>
                <a:latin typeface="Aptos" panose="020B0004020202020204" pitchFamily="34" charset="0"/>
                <a:cs typeface="Arial" panose="020B0604020202020204" pitchFamily="34" charset="0"/>
              </a:rPr>
              <a:t>1.2 Phloem</a:t>
            </a:r>
          </a:p>
          <a:p>
            <a:r>
              <a:rPr lang="en-GB" sz="1000" kern="100" dirty="0">
                <a:latin typeface="Aptos" panose="020B0004020202020204" pitchFamily="34" charset="0"/>
                <a:cs typeface="Arial" panose="020B0604020202020204" pitchFamily="34" charset="0"/>
              </a:rPr>
              <a:t>Its primary function is to conduct water, sucrose, amino acids and information from leaves to the rest of the plant.</a:t>
            </a:r>
            <a:br>
              <a:rPr lang="en-GB" sz="1000" kern="100" dirty="0">
                <a:latin typeface="Aptos" panose="020B0004020202020204" pitchFamily="34" charset="0"/>
                <a:cs typeface="Arial" panose="020B0604020202020204" pitchFamily="34" charset="0"/>
              </a:rPr>
            </a:br>
            <a:r>
              <a:rPr lang="en-GB" sz="1000" kern="100" dirty="0">
                <a:latin typeface="Aptos" panose="020B0004020202020204" pitchFamily="34" charset="0"/>
                <a:cs typeface="Arial" panose="020B0604020202020204" pitchFamily="34" charset="0"/>
              </a:rPr>
              <a:t>		It is composed of various		specialized cells divided by		the sieve plates, which are		 porous cell walls between		 phloem cells that allow the		 flow. </a:t>
            </a:r>
            <a:br>
              <a:rPr lang="en-GB" sz="1000" kern="100" dirty="0">
                <a:latin typeface="Aptos" panose="020B0004020202020204" pitchFamily="34" charset="0"/>
                <a:cs typeface="Arial" panose="020B0604020202020204" pitchFamily="34" charset="0"/>
              </a:rPr>
            </a:br>
            <a:r>
              <a:rPr lang="en-GB" sz="1000" kern="100" dirty="0">
                <a:latin typeface="Aptos" panose="020B0004020202020204" pitchFamily="34" charset="0"/>
                <a:cs typeface="Arial" panose="020B0604020202020204" pitchFamily="34" charset="0"/>
              </a:rPr>
              <a:t>		Phloem cells are alive and 		function thanks to their 		companion cells.</a:t>
            </a:r>
          </a:p>
          <a:p>
            <a:endParaRPr lang="en-US" sz="1100" dirty="0"/>
          </a:p>
        </p:txBody>
      </p:sp>
      <p:sp>
        <p:nvSpPr>
          <p:cNvPr id="9" name="TextBox 8">
            <a:extLst>
              <a:ext uri="{FF2B5EF4-FFF2-40B4-BE49-F238E27FC236}">
                <a16:creationId xmlns:a16="http://schemas.microsoft.com/office/drawing/2014/main" id="{40229047-BA95-15E9-6199-F3BA30FDC375}"/>
              </a:ext>
            </a:extLst>
          </p:cNvPr>
          <p:cNvSpPr txBox="1"/>
          <p:nvPr/>
        </p:nvSpPr>
        <p:spPr>
          <a:xfrm>
            <a:off x="4336627" y="2383065"/>
            <a:ext cx="3596640" cy="2139047"/>
          </a:xfrm>
          <a:prstGeom prst="rect">
            <a:avLst/>
          </a:prstGeom>
          <a:noFill/>
        </p:spPr>
        <p:txBody>
          <a:bodyPr wrap="square" rtlCol="0">
            <a:spAutoFit/>
          </a:bodyPr>
          <a:lstStyle/>
          <a:p>
            <a:r>
              <a:rPr lang="en-US" sz="1100" b="1" dirty="0">
                <a:solidFill>
                  <a:srgbClr val="0F4761"/>
                </a:solidFill>
              </a:rPr>
              <a:t>2 Transpiration and Root Pressure (Osmotic pressure)</a:t>
            </a:r>
          </a:p>
          <a:p>
            <a:r>
              <a:rPr lang="en-US" sz="1000" dirty="0"/>
              <a:t>Thanks to xylem water can reach the leaves where transpiration takes place. The water molecule evaporates through stomata and create depression that induce the flow of water and minerals against the gravity force.</a:t>
            </a:r>
          </a:p>
          <a:p>
            <a:r>
              <a:rPr lang="en-US" sz="1000" dirty="0"/>
              <a:t>During night or colder periods where transpiration do not occur properly, the root pressure allow the intake of water from the roots that is able to keep the xylem solute flow. This process happen thanks to the osmotic gradient that forms in the plant roots, where it is fundamental the presence of the Caspary band.</a:t>
            </a:r>
          </a:p>
          <a:p>
            <a:endParaRPr lang="en-US" sz="1100" dirty="0">
              <a:solidFill>
                <a:srgbClr val="0F4761"/>
              </a:solidFill>
            </a:endParaRPr>
          </a:p>
          <a:p>
            <a:endParaRPr lang="en-US" sz="1100" dirty="0">
              <a:solidFill>
                <a:srgbClr val="0F4761"/>
              </a:solidFill>
            </a:endParaRPr>
          </a:p>
        </p:txBody>
      </p:sp>
      <p:sp>
        <p:nvSpPr>
          <p:cNvPr id="18" name="TextBox 17">
            <a:extLst>
              <a:ext uri="{FF2B5EF4-FFF2-40B4-BE49-F238E27FC236}">
                <a16:creationId xmlns:a16="http://schemas.microsoft.com/office/drawing/2014/main" id="{D0F9822B-5C79-A271-231E-8A3FD996E54F}"/>
              </a:ext>
            </a:extLst>
          </p:cNvPr>
          <p:cNvSpPr txBox="1"/>
          <p:nvPr/>
        </p:nvSpPr>
        <p:spPr>
          <a:xfrm>
            <a:off x="8307494" y="2857265"/>
            <a:ext cx="3596640" cy="3154710"/>
          </a:xfrm>
          <a:prstGeom prst="rect">
            <a:avLst/>
          </a:prstGeom>
          <a:noFill/>
        </p:spPr>
        <p:txBody>
          <a:bodyPr wrap="square" rtlCol="0">
            <a:spAutoFit/>
          </a:bodyPr>
          <a:lstStyle/>
          <a:p>
            <a:r>
              <a:rPr lang="en-US" sz="1100" b="1" dirty="0">
                <a:solidFill>
                  <a:srgbClr val="0F4761"/>
                </a:solidFill>
              </a:rPr>
              <a:t>3 Translocation</a:t>
            </a:r>
          </a:p>
          <a:p>
            <a:pPr algn="just"/>
            <a:r>
              <a:rPr lang="en-GB" sz="1000" dirty="0"/>
              <a:t>Red dots represent sugar molecules that have their origin in photosynthesizing cells in the leaf (the source). Sugar is loaded into the sieve tube via the companion cells at the</a:t>
            </a:r>
          </a:p>
          <a:p>
            <a:r>
              <a:rPr lang="en-GB" sz="1000" dirty="0"/>
              <a:t>source. With the increased </a:t>
            </a:r>
            <a:br>
              <a:rPr lang="en-GB" sz="1000" dirty="0"/>
            </a:br>
            <a:r>
              <a:rPr lang="en-GB" sz="1000" dirty="0"/>
              <a:t>concentration of sugars, the water</a:t>
            </a:r>
            <a:br>
              <a:rPr lang="en-GB" sz="1000" dirty="0"/>
            </a:br>
            <a:r>
              <a:rPr lang="en-GB" sz="1000" dirty="0"/>
              <a:t>potential is decreased and water </a:t>
            </a:r>
            <a:br>
              <a:rPr lang="en-GB" sz="1000" dirty="0"/>
            </a:br>
            <a:r>
              <a:rPr lang="en-GB" sz="1000" dirty="0"/>
              <a:t>enters the sieve tube by osmosis. </a:t>
            </a:r>
            <a:br>
              <a:rPr lang="en-GB" sz="1000" dirty="0"/>
            </a:br>
            <a:r>
              <a:rPr lang="en-GB" sz="1000" dirty="0"/>
              <a:t>Sugar is removed (unloaded) at the</a:t>
            </a:r>
            <a:br>
              <a:rPr lang="en-GB" sz="1000" dirty="0"/>
            </a:br>
            <a:r>
              <a:rPr lang="en-GB" sz="1000" dirty="0"/>
              <a:t>sink, and the sugar concentration </a:t>
            </a:r>
            <a:br>
              <a:rPr lang="en-GB" sz="1000" dirty="0"/>
            </a:br>
            <a:r>
              <a:rPr lang="en-GB" sz="1000" dirty="0"/>
              <a:t>falls; as a result the water potential</a:t>
            </a:r>
            <a:br>
              <a:rPr lang="en-GB" sz="1000" dirty="0"/>
            </a:br>
            <a:r>
              <a:rPr lang="en-GB" sz="1000" dirty="0"/>
              <a:t>increases, and water leaves the </a:t>
            </a:r>
            <a:br>
              <a:rPr lang="en-GB" sz="1000" dirty="0"/>
            </a:br>
            <a:r>
              <a:rPr lang="en-GB" sz="1000" dirty="0"/>
              <a:t>sieve tube. With the movement of </a:t>
            </a:r>
            <a:br>
              <a:rPr lang="en-GB" sz="1000" dirty="0"/>
            </a:br>
            <a:r>
              <a:rPr lang="en-GB" sz="1000" dirty="0"/>
              <a:t>water into the sieve tube at the </a:t>
            </a:r>
            <a:br>
              <a:rPr lang="en-GB" sz="1000" dirty="0"/>
            </a:br>
            <a:r>
              <a:rPr lang="en-GB" sz="1000" dirty="0"/>
              <a:t>source and out of it at the sink, the</a:t>
            </a:r>
            <a:br>
              <a:rPr lang="en-GB" sz="1000" dirty="0"/>
            </a:br>
            <a:r>
              <a:rPr lang="en-GB" sz="1000" dirty="0"/>
              <a:t>sugar molecules are carried </a:t>
            </a:r>
            <a:br>
              <a:rPr lang="en-GB" sz="1000" dirty="0"/>
            </a:br>
            <a:r>
              <a:rPr lang="en-GB" sz="1000" dirty="0"/>
              <a:t>passively by the water along the </a:t>
            </a:r>
            <a:br>
              <a:rPr lang="en-GB" sz="1000" dirty="0"/>
            </a:br>
            <a:r>
              <a:rPr lang="en-GB" sz="1000" dirty="0"/>
              <a:t>concentration gradient between source and sink.</a:t>
            </a:r>
            <a:endParaRPr lang="en-US" sz="1000" dirty="0"/>
          </a:p>
          <a:p>
            <a:endParaRPr lang="en-US" dirty="0"/>
          </a:p>
        </p:txBody>
      </p:sp>
      <p:sp>
        <p:nvSpPr>
          <p:cNvPr id="19" name="TextBox 18">
            <a:extLst>
              <a:ext uri="{FF2B5EF4-FFF2-40B4-BE49-F238E27FC236}">
                <a16:creationId xmlns:a16="http://schemas.microsoft.com/office/drawing/2014/main" id="{079AA35E-B0B1-F01D-727D-47B4123CF648}"/>
              </a:ext>
            </a:extLst>
          </p:cNvPr>
          <p:cNvSpPr txBox="1"/>
          <p:nvPr/>
        </p:nvSpPr>
        <p:spPr>
          <a:xfrm>
            <a:off x="365760" y="5934155"/>
            <a:ext cx="11538374" cy="938719"/>
          </a:xfrm>
          <a:prstGeom prst="rect">
            <a:avLst/>
          </a:prstGeom>
          <a:noFill/>
        </p:spPr>
        <p:txBody>
          <a:bodyPr wrap="square" rtlCol="0">
            <a:spAutoFit/>
          </a:bodyPr>
          <a:lstStyle/>
          <a:p>
            <a:r>
              <a:rPr lang="en-GB" sz="1100" b="1" kern="100" dirty="0">
                <a:solidFill>
                  <a:srgbClr val="0F4761"/>
                </a:solidFill>
                <a:effectLst/>
                <a:latin typeface="Aptos" panose="020B0004020202020204" pitchFamily="34" charset="0"/>
                <a:ea typeface="Aptos" panose="020B0004020202020204" pitchFamily="34" charset="0"/>
                <a:cs typeface="Arial" panose="020B0604020202020204" pitchFamily="34" charset="0"/>
              </a:rPr>
              <a:t>Conclusion</a:t>
            </a:r>
          </a:p>
          <a:p>
            <a:pPr algn="just"/>
            <a:r>
              <a:rPr lang="en-GB" sz="1100" kern="100" dirty="0">
                <a:latin typeface="Aptos" panose="020B0004020202020204" pitchFamily="34" charset="0"/>
                <a:cs typeface="Arial" panose="020B0604020202020204" pitchFamily="34" charset="0"/>
              </a:rPr>
              <a:t>The vascular tissue is a very complex and evolved organ present in every plant. It enable the plant to uptake water and minerals without allowing the entrance of pathogens from the soil, and it uses physical and chemical properties to distribute nutrients along the whole plant. These mechanisms evolved through millions of years and allowed the develop of the human specie in this planet, it is important to understand them.</a:t>
            </a:r>
          </a:p>
          <a:p>
            <a:endParaRPr lang="en-US" sz="1100" b="1" dirty="0"/>
          </a:p>
        </p:txBody>
      </p:sp>
      <p:pic>
        <p:nvPicPr>
          <p:cNvPr id="25" name="Picture 24">
            <a:extLst>
              <a:ext uri="{FF2B5EF4-FFF2-40B4-BE49-F238E27FC236}">
                <a16:creationId xmlns:a16="http://schemas.microsoft.com/office/drawing/2014/main" id="{50365538-13D9-A3DA-BC39-5453484F4D3C}"/>
              </a:ext>
            </a:extLst>
          </p:cNvPr>
          <p:cNvPicPr>
            <a:picLocks noChangeAspect="1"/>
          </p:cNvPicPr>
          <p:nvPr/>
        </p:nvPicPr>
        <p:blipFill>
          <a:blip r:embed="rId5"/>
          <a:stretch>
            <a:fillRect/>
          </a:stretch>
        </p:blipFill>
        <p:spPr>
          <a:xfrm>
            <a:off x="5222579" y="4088562"/>
            <a:ext cx="2710688" cy="1492595"/>
          </a:xfrm>
          <a:prstGeom prst="rect">
            <a:avLst/>
          </a:prstGeom>
        </p:spPr>
      </p:pic>
      <p:pic>
        <p:nvPicPr>
          <p:cNvPr id="29" name="Picture 28" descr="Diagram of a plant cell&#10;&#10;Description automatically generated">
            <a:extLst>
              <a:ext uri="{FF2B5EF4-FFF2-40B4-BE49-F238E27FC236}">
                <a16:creationId xmlns:a16="http://schemas.microsoft.com/office/drawing/2014/main" id="{068EEA93-6797-1135-68D0-B13BC5ED37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63200" y="3540403"/>
            <a:ext cx="1463040" cy="1979407"/>
          </a:xfrm>
          <a:prstGeom prst="rect">
            <a:avLst/>
          </a:prstGeom>
        </p:spPr>
      </p:pic>
    </p:spTree>
    <p:extLst>
      <p:ext uri="{BB962C8B-B14F-4D97-AF65-F5344CB8AC3E}">
        <p14:creationId xmlns:p14="http://schemas.microsoft.com/office/powerpoint/2010/main" val="2885259575"/>
      </p:ext>
    </p:extLst>
  </p:cSld>
  <p:clrMapOvr>
    <a:masterClrMapping/>
  </p:clrMapOvr>
</p:sld>
</file>

<file path=ppt/theme/theme1.xml><?xml version="1.0" encoding="utf-8"?>
<a:theme xmlns:a="http://purl.oclc.org/ooxml/drawingml/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12700" cap="flat" cmpd="sng" algn="ctr">
          <a:solidFill>
            <a:schemeClr val="phClr"/>
          </a:solidFill>
          <a:prstDash val="solid"/>
          <a:miter lim="800%"/>
        </a:ln>
        <a:ln w="19050" cap="flat" cmpd="sng" algn="ctr">
          <a:solidFill>
            <a:schemeClr val="phClr"/>
          </a:solidFill>
          <a:prstDash val="solid"/>
          <a:miter lim="800%"/>
        </a:ln>
        <a:ln w="2540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purl.oclc.org/ooxml/officeDocument/extendedProperties" xmlns:vt="http://purl.oclc.org/ooxml/officeDocument/docPropsVTypes">
  <TotalTime>1140</TotalTime>
  <Words>593</Words>
  <Application>Microsoft Office PowerPoint</Application>
  <PresentationFormat>Widescreen</PresentationFormat>
  <Paragraphs>20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Isaac Ambrogetti - isaac.ambrogetti@studio.unibo.it</dc:creator>
  <cp:lastModifiedBy>Isaac Ambrogetti - isaac.ambrogetti@studio.unibo.it</cp:lastModifiedBy>
  <cp:revision>27</cp:revision>
  <dcterms:created xsi:type="dcterms:W3CDTF">2024-03-24T17:25:34Z</dcterms:created>
  <dcterms:modified xsi:type="dcterms:W3CDTF">2024-03-25T12:25:38Z</dcterms:modified>
</cp:coreProperties>
</file>