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60" r:id="rId6"/>
    <p:sldId id="259" r:id="rId7"/>
    <p:sldId id="274" r:id="rId8"/>
    <p:sldId id="294" r:id="rId9"/>
    <p:sldId id="291" r:id="rId10"/>
    <p:sldId id="293" r:id="rId11"/>
    <p:sldId id="275" r:id="rId12"/>
    <p:sldId id="276" r:id="rId13"/>
    <p:sldId id="292" r:id="rId14"/>
    <p:sldId id="268" r:id="rId15"/>
    <p:sldId id="284" r:id="rId16"/>
    <p:sldId id="285" r:id="rId17"/>
    <p:sldId id="286" r:id="rId18"/>
    <p:sldId id="287" r:id="rId19"/>
    <p:sldId id="277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289"/>
    <a:srgbClr val="284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7278-DE42-4E8C-8C5A-DCCA5AF5201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9E744-6C3B-4B08-B5D9-721DBF0D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8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7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9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2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1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0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2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5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5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2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8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4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2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79AD-AC62-4775-930D-35D05A33761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856C-D0CC-4785-92AF-28103AA9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100927" y="5635277"/>
            <a:ext cx="1594883" cy="776178"/>
          </a:xfrm>
          <a:prstGeom prst="rect">
            <a:avLst/>
          </a:prstGeom>
          <a:solidFill>
            <a:srgbClr val="01B289"/>
          </a:solidFill>
          <a:ln>
            <a:solidFill>
              <a:srgbClr val="01B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236"/>
            <a:ext cx="9144000" cy="1042416"/>
          </a:xfrm>
        </p:spPr>
        <p:txBody>
          <a:bodyPr>
            <a:normAutofit/>
          </a:bodyPr>
          <a:lstStyle/>
          <a:p>
            <a:r>
              <a:rPr lang="en-US" dirty="0"/>
              <a:t>Introduction to Ansible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278" y="3602038"/>
            <a:ext cx="9830722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1D10C3-BB43-4B41-9277-7D4F7A084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68" y="390697"/>
            <a:ext cx="2487168" cy="942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005" y="5785541"/>
            <a:ext cx="634496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Arvin </a:t>
            </a:r>
            <a:r>
              <a:rPr lang="en-US" sz="2800" dirty="0" smtClean="0"/>
              <a:t>R</a:t>
            </a:r>
          </a:p>
          <a:p>
            <a:r>
              <a:rPr lang="en-US" dirty="0" smtClean="0"/>
              <a:t>Technology </a:t>
            </a:r>
            <a:r>
              <a:rPr lang="en-US" dirty="0"/>
              <a:t>Consultant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3200" y="5738895"/>
            <a:ext cx="1334387" cy="566233"/>
          </a:xfrm>
          <a:prstGeom prst="rect">
            <a:avLst/>
          </a:prstGeom>
          <a:solidFill>
            <a:schemeClr val="bg1"/>
          </a:solidFill>
          <a:ln>
            <a:solidFill>
              <a:srgbClr val="01B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10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Ansible Concepts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1728" y="134616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Inventory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Playbooks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Roles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Tasks / Handlers / </a:t>
            </a:r>
            <a:r>
              <a:rPr lang="en-US" sz="2800" dirty="0" err="1">
                <a:latin typeface="+mj-lt"/>
              </a:rPr>
              <a:t>Vars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Modules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08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ltGray">
          <a:xfrm>
            <a:off x="3657403" y="2377441"/>
            <a:ext cx="4334454" cy="1764792"/>
          </a:xfrm>
          <a:prstGeom prst="rect">
            <a:avLst/>
          </a:prstGeom>
          <a:noFill/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6969" y="1469613"/>
            <a:ext cx="288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82597" y="6080724"/>
            <a:ext cx="997046" cy="416675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03504" y="407632"/>
            <a:ext cx="9230770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Inventory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504" y="1469613"/>
            <a:ext cx="92307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The Inventory is a description of the nodes that can be accessed</a:t>
            </a:r>
          </a:p>
          <a:p>
            <a:r>
              <a:rPr lang="en-US" sz="2400" dirty="0">
                <a:latin typeface="+mj-lt"/>
              </a:rPr>
              <a:t>by Ansible. By default, the Inventory is described by a</a:t>
            </a:r>
          </a:p>
          <a:p>
            <a:r>
              <a:rPr lang="en-US" sz="2400" dirty="0">
                <a:latin typeface="+mj-lt"/>
              </a:rPr>
              <a:t>configuration file, whose default location is in./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ansible</a:t>
            </a:r>
            <a:r>
              <a:rPr lang="en-US" sz="2400" dirty="0">
                <a:latin typeface="+mj-lt"/>
              </a:rPr>
              <a:t>/hosts</a:t>
            </a:r>
          </a:p>
          <a:p>
            <a:r>
              <a:rPr lang="en-US" sz="2400" dirty="0">
                <a:latin typeface="+mj-lt"/>
              </a:rPr>
              <a:t>The configuration file lists either the IP address or hostname of</a:t>
            </a:r>
          </a:p>
          <a:p>
            <a:r>
              <a:rPr lang="en-US" sz="2400" dirty="0">
                <a:latin typeface="+mj-lt"/>
              </a:rPr>
              <a:t>each node that is accessible by Ansible.</a:t>
            </a:r>
          </a:p>
          <a:p>
            <a:r>
              <a:rPr lang="en-US" sz="2400" dirty="0">
                <a:latin typeface="+mj-lt"/>
              </a:rPr>
              <a:t>Every host is assigned to a group such as web servers, </a:t>
            </a:r>
            <a:r>
              <a:rPr lang="en-US" sz="2400" dirty="0" err="1">
                <a:latin typeface="+mj-lt"/>
              </a:rPr>
              <a:t>db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servers etc. The inventory file can be in one of many formats</a:t>
            </a:r>
          </a:p>
          <a:p>
            <a:r>
              <a:rPr lang="en-US" sz="2400" dirty="0">
                <a:latin typeface="+mj-lt"/>
              </a:rPr>
              <a:t>such as </a:t>
            </a:r>
            <a:r>
              <a:rPr lang="en-US" sz="2400" dirty="0" err="1">
                <a:latin typeface="+mj-lt"/>
              </a:rPr>
              <a:t>yaml</a:t>
            </a:r>
            <a:r>
              <a:rPr lang="en-US" sz="2400" dirty="0">
                <a:latin typeface="+mj-lt"/>
              </a:rPr>
              <a:t>, INI </a:t>
            </a:r>
            <a:r>
              <a:rPr lang="en-US" sz="2400" dirty="0" err="1" smtClean="0">
                <a:latin typeface="+mj-lt"/>
              </a:rPr>
              <a:t>etc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3504" y="1197864"/>
            <a:ext cx="9230770" cy="3609720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12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Example of an Inventory </a:t>
            </a:r>
            <a:r>
              <a:rPr lang="en-US" sz="2800" b="1" dirty="0"/>
              <a:t>file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2104" y="1340834"/>
            <a:ext cx="8311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mail.example.com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[webservers]</a:t>
            </a:r>
          </a:p>
          <a:p>
            <a:r>
              <a:rPr lang="en-US" sz="2000" dirty="0">
                <a:latin typeface="+mj-lt"/>
              </a:rPr>
              <a:t>foo.example.com</a:t>
            </a:r>
          </a:p>
          <a:p>
            <a:r>
              <a:rPr lang="en-US" sz="2000" dirty="0" smtClean="0">
                <a:latin typeface="+mj-lt"/>
              </a:rPr>
              <a:t>bar.example.com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[</a:t>
            </a:r>
            <a:r>
              <a:rPr lang="en-US" sz="2000" dirty="0" err="1">
                <a:latin typeface="+mj-lt"/>
              </a:rPr>
              <a:t>dbservers</a:t>
            </a:r>
            <a:r>
              <a:rPr lang="en-US" sz="2000" dirty="0">
                <a:latin typeface="+mj-lt"/>
              </a:rPr>
              <a:t>]</a:t>
            </a:r>
          </a:p>
          <a:p>
            <a:r>
              <a:rPr lang="en-US" sz="2000" dirty="0">
                <a:latin typeface="+mj-lt"/>
              </a:rPr>
              <a:t>one.example.com</a:t>
            </a:r>
          </a:p>
          <a:p>
            <a:r>
              <a:rPr lang="en-US" sz="2000" dirty="0">
                <a:latin typeface="+mj-lt"/>
              </a:rPr>
              <a:t>two.example.com</a:t>
            </a:r>
          </a:p>
          <a:p>
            <a:r>
              <a:rPr lang="en-US" sz="2000" dirty="0">
                <a:latin typeface="+mj-lt"/>
              </a:rPr>
              <a:t>three.example.com</a:t>
            </a:r>
          </a:p>
        </p:txBody>
      </p:sp>
    </p:spTree>
    <p:extLst>
      <p:ext uri="{BB962C8B-B14F-4D97-AF65-F5344CB8AC3E}">
        <p14:creationId xmlns:p14="http://schemas.microsoft.com/office/powerpoint/2010/main" val="17078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13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Examples of ansible commands 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9552" y="1303256"/>
            <a:ext cx="8375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LiberationSans"/>
            </a:endParaRPr>
          </a:p>
          <a:p>
            <a:endParaRPr lang="en-US" sz="2400" dirty="0">
              <a:latin typeface="LiberationSans"/>
            </a:endParaRPr>
          </a:p>
          <a:p>
            <a:endParaRPr lang="en-US" sz="2400" dirty="0" smtClean="0">
              <a:latin typeface="LiberationSans"/>
            </a:endParaRPr>
          </a:p>
          <a:p>
            <a:endParaRPr lang="en-US" sz="2400" dirty="0">
              <a:latin typeface="LiberationSans"/>
            </a:endParaRPr>
          </a:p>
          <a:p>
            <a:endParaRPr lang="en-US" sz="2400" dirty="0" smtClean="0">
              <a:latin typeface="LiberationSans"/>
            </a:endParaRPr>
          </a:p>
          <a:p>
            <a:endParaRPr lang="en-US" sz="2400" dirty="0">
              <a:latin typeface="LiberationSans"/>
            </a:endParaRPr>
          </a:p>
          <a:p>
            <a:endParaRPr lang="en-US" sz="2400" dirty="0" smtClean="0">
              <a:latin typeface="LiberationSans"/>
            </a:endParaRPr>
          </a:p>
          <a:p>
            <a:endParaRPr lang="en-US" sz="2400" dirty="0">
              <a:latin typeface="LiberationSans"/>
            </a:endParaRP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81" y="1567267"/>
            <a:ext cx="87153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14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5"/>
            <a:ext cx="9135248" cy="5467861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Roles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1248" y="1340834"/>
            <a:ext cx="83027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best way to organize your playbooks? The short answer is to use roles! Roles are ways of automatically loading certain </a:t>
            </a:r>
            <a:r>
              <a:rPr lang="en-US" sz="2400" dirty="0" err="1"/>
              <a:t>vars_files</a:t>
            </a:r>
            <a:r>
              <a:rPr lang="en-US" sz="2400" dirty="0"/>
              <a:t>, tasks, and handlers based on a known file structure. Grouping content by roles also allows easy sharing of roles with other users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 </a:t>
            </a:r>
            <a:r>
              <a:rPr lang="en-US" sz="2400" dirty="0"/>
              <a:t>project </a:t>
            </a:r>
            <a:r>
              <a:rPr lang="en-US" sz="2400" dirty="0" smtClean="0"/>
              <a:t>structure: </a:t>
            </a:r>
          </a:p>
          <a:p>
            <a:r>
              <a:rPr lang="en-US" sz="2400" dirty="0" smtClean="0"/>
              <a:t>	roles/</a:t>
            </a:r>
          </a:p>
          <a:p>
            <a:r>
              <a:rPr lang="en-US" sz="2400" dirty="0"/>
              <a:t>			files/</a:t>
            </a:r>
          </a:p>
          <a:p>
            <a:r>
              <a:rPr lang="en-US" sz="2400" dirty="0"/>
              <a:t>     			templates/</a:t>
            </a:r>
          </a:p>
          <a:p>
            <a:r>
              <a:rPr lang="en-US" sz="2400" dirty="0"/>
              <a:t>     			tasks/</a:t>
            </a:r>
          </a:p>
          <a:p>
            <a:r>
              <a:rPr lang="en-US" sz="2400" dirty="0"/>
              <a:t>     			handlers/</a:t>
            </a:r>
          </a:p>
          <a:p>
            <a:r>
              <a:rPr lang="en-US" sz="2400" dirty="0"/>
              <a:t>     			</a:t>
            </a:r>
            <a:r>
              <a:rPr lang="en-US" sz="2400" dirty="0" err="1"/>
              <a:t>vars</a:t>
            </a:r>
            <a:r>
              <a:rPr lang="en-US" sz="2400" dirty="0"/>
              <a:t>/</a:t>
            </a:r>
          </a:p>
          <a:p>
            <a:r>
              <a:rPr lang="en-US" sz="2400" dirty="0"/>
              <a:t>     			defaults/</a:t>
            </a:r>
          </a:p>
          <a:p>
            <a:r>
              <a:rPr lang="en-US" sz="2400" dirty="0"/>
              <a:t>     			meta</a:t>
            </a:r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5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15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Tasks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1248" y="1340834"/>
            <a:ext cx="8302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+mj-lt"/>
              </a:rPr>
              <a:t>Tasks are the application of a module to perform a specific unit of work</a:t>
            </a:r>
            <a:r>
              <a:rPr lang="en-US" sz="2400" dirty="0" smtClean="0">
                <a:solidFill>
                  <a:srgbClr val="555555"/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rgbClr val="555555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555555"/>
                </a:solidFill>
                <a:latin typeface="+mj-lt"/>
              </a:rPr>
              <a:t>file</a:t>
            </a:r>
            <a:r>
              <a:rPr lang="en-US" sz="2400" dirty="0">
                <a:solidFill>
                  <a:srgbClr val="555555"/>
                </a:solidFill>
                <a:latin typeface="+mj-lt"/>
              </a:rPr>
              <a:t>: A directory should exist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555555"/>
                </a:solidFill>
                <a:latin typeface="+mj-lt"/>
              </a:rPr>
              <a:t>yum</a:t>
            </a:r>
            <a:r>
              <a:rPr lang="en-US" sz="2400" dirty="0">
                <a:solidFill>
                  <a:srgbClr val="555555"/>
                </a:solidFill>
                <a:latin typeface="+mj-lt"/>
              </a:rPr>
              <a:t>: A package should be installed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555555"/>
                </a:solidFill>
                <a:latin typeface="+mj-lt"/>
              </a:rPr>
              <a:t>service</a:t>
            </a:r>
            <a:r>
              <a:rPr lang="en-US" sz="2400" dirty="0">
                <a:solidFill>
                  <a:srgbClr val="555555"/>
                </a:solidFill>
                <a:latin typeface="+mj-lt"/>
              </a:rPr>
              <a:t>: A service should be running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555555"/>
                </a:solidFill>
                <a:latin typeface="+mj-lt"/>
              </a:rPr>
              <a:t>template</a:t>
            </a:r>
            <a:r>
              <a:rPr lang="en-US" sz="2400" dirty="0">
                <a:solidFill>
                  <a:srgbClr val="555555"/>
                </a:solidFill>
                <a:latin typeface="+mj-lt"/>
              </a:rPr>
              <a:t>: Render a configuration file from a template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555555"/>
                </a:solidFill>
                <a:latin typeface="+mj-lt"/>
              </a:rPr>
              <a:t>get_url</a:t>
            </a:r>
            <a:r>
              <a:rPr lang="en-US" sz="2400" dirty="0">
                <a:solidFill>
                  <a:srgbClr val="555555"/>
                </a:solidFill>
                <a:latin typeface="+mj-lt"/>
              </a:rPr>
              <a:t>: Fetch an archive file from a URL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555555"/>
                </a:solidFill>
                <a:latin typeface="+mj-lt"/>
              </a:rPr>
              <a:t>git</a:t>
            </a:r>
            <a:r>
              <a:rPr lang="fr-FR" sz="2400" dirty="0">
                <a:solidFill>
                  <a:srgbClr val="555555"/>
                </a:solidFill>
                <a:latin typeface="+mj-lt"/>
              </a:rPr>
              <a:t>: Clone a source code </a:t>
            </a:r>
            <a:r>
              <a:rPr lang="fr-FR" sz="2400" dirty="0" err="1">
                <a:solidFill>
                  <a:srgbClr val="555555"/>
                </a:solidFill>
                <a:latin typeface="+mj-lt"/>
              </a:rPr>
              <a:t>repository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21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16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Example Tasks in a Play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5781" y="1573692"/>
            <a:ext cx="6160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---</a:t>
            </a:r>
          </a:p>
          <a:p>
            <a:r>
              <a:rPr lang="en-US" sz="2400" dirty="0">
                <a:latin typeface="+mj-lt"/>
              </a:rPr>
              <a:t>- hosts: webservers</a:t>
            </a:r>
          </a:p>
          <a:p>
            <a:r>
              <a:rPr lang="en-US" sz="2400" dirty="0">
                <a:latin typeface="+mj-lt"/>
              </a:rPr>
              <a:t>  tasks:</a:t>
            </a:r>
          </a:p>
          <a:p>
            <a:r>
              <a:rPr lang="en-US" sz="2400" dirty="0">
                <a:latin typeface="+mj-lt"/>
              </a:rPr>
              <a:t>    - name: install apache2</a:t>
            </a:r>
          </a:p>
          <a:p>
            <a:r>
              <a:rPr lang="en-US" sz="2400" dirty="0">
                <a:latin typeface="+mj-lt"/>
              </a:rPr>
              <a:t>      apt: name=apache2 state=latest</a:t>
            </a:r>
          </a:p>
        </p:txBody>
      </p:sp>
    </p:spTree>
    <p:extLst>
      <p:ext uri="{BB962C8B-B14F-4D97-AF65-F5344CB8AC3E}">
        <p14:creationId xmlns:p14="http://schemas.microsoft.com/office/powerpoint/2010/main" val="27123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17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Handler Tasks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1728" y="1346168"/>
            <a:ext cx="8665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+mj-lt"/>
              </a:rPr>
              <a:t>Handlers are special tasks that run at the end of a play if notified by </a:t>
            </a:r>
            <a:r>
              <a:rPr lang="en-US" sz="2800" dirty="0" smtClean="0">
                <a:solidFill>
                  <a:srgbClr val="555555"/>
                </a:solidFill>
                <a:latin typeface="+mj-lt"/>
              </a:rPr>
              <a:t>another task </a:t>
            </a:r>
            <a:r>
              <a:rPr lang="en-US" sz="2800" dirty="0">
                <a:solidFill>
                  <a:srgbClr val="555555"/>
                </a:solidFill>
                <a:latin typeface="+mj-lt"/>
              </a:rPr>
              <a:t>when a change occurs</a:t>
            </a:r>
            <a:r>
              <a:rPr lang="en-US" sz="2800" dirty="0" smtClean="0">
                <a:solidFill>
                  <a:srgbClr val="555555"/>
                </a:solidFill>
                <a:latin typeface="+mj-lt"/>
              </a:rPr>
              <a:t>.</a:t>
            </a:r>
          </a:p>
          <a:p>
            <a:endParaRPr lang="en-US" sz="2800" dirty="0">
              <a:solidFill>
                <a:srgbClr val="555555"/>
              </a:solidFill>
              <a:latin typeface="+mj-lt"/>
            </a:endParaRPr>
          </a:p>
          <a:p>
            <a:r>
              <a:rPr lang="en-US" sz="2800" dirty="0">
                <a:solidFill>
                  <a:srgbClr val="555555"/>
                </a:solidFill>
                <a:latin typeface="+mj-lt"/>
              </a:rPr>
              <a:t>If a configuration file gets changed notify a </a:t>
            </a:r>
            <a:r>
              <a:rPr lang="en-US" sz="2800" dirty="0" smtClean="0">
                <a:solidFill>
                  <a:srgbClr val="555555"/>
                </a:solidFill>
                <a:latin typeface="+mj-lt"/>
              </a:rPr>
              <a:t>service restart </a:t>
            </a:r>
            <a:r>
              <a:rPr lang="en-US" sz="2800" dirty="0">
                <a:solidFill>
                  <a:srgbClr val="555555"/>
                </a:solidFill>
                <a:latin typeface="+mj-lt"/>
              </a:rPr>
              <a:t>task that it needs to run.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1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18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Example Handler Task in a Play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685408" y="1199076"/>
            <a:ext cx="9135248" cy="4534212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23" y="3464612"/>
            <a:ext cx="8465218" cy="1419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4071" y="1650213"/>
            <a:ext cx="7568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hosts: webservers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install apache2</a:t>
            </a:r>
          </a:p>
          <a:p>
            <a:r>
              <a:rPr lang="en-US" dirty="0"/>
              <a:t>      apt: name=apache2 state=latest</a:t>
            </a:r>
          </a:p>
        </p:txBody>
      </p:sp>
    </p:spTree>
    <p:extLst>
      <p:ext uri="{BB962C8B-B14F-4D97-AF65-F5344CB8AC3E}">
        <p14:creationId xmlns:p14="http://schemas.microsoft.com/office/powerpoint/2010/main" val="18854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19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5"/>
            <a:ext cx="9135248" cy="5102735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Modules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6384" y="1340834"/>
            <a:ext cx="83576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Modules are bits of code transferred to the target system and</a:t>
            </a:r>
          </a:p>
          <a:p>
            <a:r>
              <a:rPr lang="en-US" sz="2400" dirty="0">
                <a:latin typeface="+mj-lt"/>
              </a:rPr>
              <a:t>executed to satisfy the task declaration. Ansible ships with</a:t>
            </a:r>
          </a:p>
          <a:p>
            <a:r>
              <a:rPr lang="en-US" sz="2400" dirty="0">
                <a:latin typeface="+mj-lt"/>
              </a:rPr>
              <a:t>several hundred today!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apt/yum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copy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file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+mj-lt"/>
              </a:rPr>
              <a:t>get_url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+mj-lt"/>
              </a:rPr>
              <a:t>git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ping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debug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service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synchronize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2026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562257" y="286472"/>
            <a:ext cx="8906452" cy="591352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Agenda</a:t>
            </a:r>
            <a:endParaRPr lang="en-US" sz="2800" b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03306" y="1078854"/>
            <a:ext cx="8906451" cy="3008514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356" y="1258263"/>
            <a:ext cx="8824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smtClean="0">
                <a:latin typeface="+mj-lt"/>
              </a:rPr>
              <a:t>Ansible Overview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A</a:t>
            </a:r>
            <a:r>
              <a:rPr lang="en-US" sz="2800" dirty="0">
                <a:latin typeface="+mj-lt"/>
              </a:rPr>
              <a:t>rchitecture of Ansible</a:t>
            </a:r>
          </a:p>
          <a:p>
            <a:r>
              <a:rPr lang="en-US" sz="2800" dirty="0" smtClean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smtClean="0">
                <a:latin typeface="+mj-lt"/>
              </a:rPr>
              <a:t>Installation of Ansible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4. </a:t>
            </a:r>
            <a:r>
              <a:rPr lang="en-US" sz="2800" dirty="0" smtClean="0">
                <a:latin typeface="+mj-lt"/>
              </a:rPr>
              <a:t>Configuration of Ansible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5. Configuration Management With </a:t>
            </a:r>
            <a:r>
              <a:rPr lang="en-US" sz="2800" dirty="0" err="1" smtClean="0">
                <a:latin typeface="+mj-lt"/>
              </a:rPr>
              <a:t>Ansible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55056" y="6112622"/>
            <a:ext cx="997046" cy="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20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3628956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References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4672" y="1517904"/>
            <a:ext cx="9015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6666FF"/>
                </a:solidFill>
                <a:latin typeface="+mj-lt"/>
              </a:rPr>
              <a:t>docs.ansible.com</a:t>
            </a:r>
            <a:endParaRPr lang="en-US" sz="2800" dirty="0">
              <a:solidFill>
                <a:srgbClr val="6666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21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6"/>
            <a:ext cx="9135248" cy="4643940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4751" y="3244334"/>
            <a:ext cx="24514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02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03307" y="274320"/>
            <a:ext cx="8906452" cy="594360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What is Ansible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44354" y="1065996"/>
            <a:ext cx="8906451" cy="3741405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404" y="1195938"/>
            <a:ext cx="88243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➔ Ansible is an open-source configuration management and</a:t>
            </a:r>
          </a:p>
          <a:p>
            <a:r>
              <a:rPr lang="en-US" sz="2400" dirty="0">
                <a:latin typeface="+mj-lt"/>
              </a:rPr>
              <a:t>provisioning tool, similar to </a:t>
            </a:r>
            <a:r>
              <a:rPr lang="en-US" sz="2400" dirty="0" smtClean="0">
                <a:latin typeface="+mj-lt"/>
              </a:rPr>
              <a:t>Chef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and Puppet.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➔ It uses SSH to connect to servers and run the configured</a:t>
            </a:r>
          </a:p>
          <a:p>
            <a:r>
              <a:rPr lang="en-US" sz="2400" dirty="0">
                <a:latin typeface="+mj-lt"/>
              </a:rPr>
              <a:t>Tasks. Ansible lets you control and configure nodes from a</a:t>
            </a:r>
          </a:p>
          <a:p>
            <a:r>
              <a:rPr lang="en-US" sz="2400" dirty="0">
                <a:latin typeface="+mj-lt"/>
              </a:rPr>
              <a:t>single machine.</a:t>
            </a:r>
          </a:p>
          <a:p>
            <a:r>
              <a:rPr lang="en-US" sz="2400" dirty="0">
                <a:latin typeface="+mj-lt"/>
              </a:rPr>
              <a:t>➔ What makes it different from other management software is</a:t>
            </a:r>
          </a:p>
          <a:p>
            <a:r>
              <a:rPr lang="en-US" sz="2400" dirty="0">
                <a:latin typeface="+mj-lt"/>
              </a:rPr>
              <a:t>that Ansible uses SSH infrastructure. The project was founded</a:t>
            </a:r>
          </a:p>
          <a:p>
            <a:r>
              <a:rPr lang="en-US" sz="2400" dirty="0">
                <a:latin typeface="+mj-lt"/>
              </a:rPr>
              <a:t>in 2013 and bought by Red Hat in 2015.</a:t>
            </a:r>
            <a:endParaRPr lang="en-US" sz="2400" dirty="0" smtClean="0">
              <a:latin typeface="+mj-lt"/>
            </a:endParaRP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499741" y="6068994"/>
            <a:ext cx="997046" cy="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ltGray">
          <a:xfrm>
            <a:off x="585217" y="306014"/>
            <a:ext cx="9089135" cy="562666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Why Ansible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559041" y="6067698"/>
            <a:ext cx="997046" cy="416675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7512" y="1137059"/>
            <a:ext cx="90068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No Agent- </a:t>
            </a:r>
            <a:r>
              <a:rPr lang="en-US" sz="2000" dirty="0">
                <a:latin typeface="+mj-lt"/>
              </a:rPr>
              <a:t>As long as the box can be </a:t>
            </a:r>
            <a:r>
              <a:rPr lang="en-US" sz="2000" dirty="0" err="1">
                <a:latin typeface="+mj-lt"/>
              </a:rPr>
              <a:t>ssh’d</a:t>
            </a:r>
            <a:r>
              <a:rPr lang="en-US" sz="2000" dirty="0">
                <a:latin typeface="+mj-lt"/>
              </a:rPr>
              <a:t> into and it has python,</a:t>
            </a:r>
          </a:p>
          <a:p>
            <a:r>
              <a:rPr lang="en-US" sz="2000" dirty="0">
                <a:latin typeface="+mj-lt"/>
              </a:rPr>
              <a:t>it can be configured with Ansible.</a:t>
            </a:r>
          </a:p>
          <a:p>
            <a:r>
              <a:rPr lang="en-US" sz="2000" dirty="0" smtClean="0">
                <a:latin typeface="+mj-lt"/>
              </a:rPr>
              <a:t>● </a:t>
            </a:r>
            <a:r>
              <a:rPr lang="en-US" sz="2000" b="1" dirty="0">
                <a:latin typeface="+mj-lt"/>
              </a:rPr>
              <a:t>Declarative Not Procedural- </a:t>
            </a:r>
            <a:r>
              <a:rPr lang="en-US" sz="2000" dirty="0">
                <a:latin typeface="+mj-lt"/>
              </a:rPr>
              <a:t>Other configuration tools tend to be</a:t>
            </a:r>
          </a:p>
          <a:p>
            <a:r>
              <a:rPr lang="en-US" sz="2000" dirty="0">
                <a:latin typeface="+mj-lt"/>
              </a:rPr>
              <a:t>procedural do this and then do that and so on. Ansible works by</a:t>
            </a:r>
          </a:p>
          <a:p>
            <a:r>
              <a:rPr lang="en-US" sz="2000" dirty="0">
                <a:latin typeface="+mj-lt"/>
              </a:rPr>
              <a:t>you writing a description of the state of the machine that you want</a:t>
            </a:r>
          </a:p>
          <a:p>
            <a:r>
              <a:rPr lang="en-US" sz="2000" dirty="0">
                <a:latin typeface="+mj-lt"/>
              </a:rPr>
              <a:t>and then it takes steps to fulfill that description.</a:t>
            </a:r>
          </a:p>
          <a:p>
            <a:r>
              <a:rPr lang="en-US" sz="2000" dirty="0">
                <a:latin typeface="+mj-lt"/>
              </a:rPr>
              <a:t>● </a:t>
            </a:r>
            <a:r>
              <a:rPr lang="en-US" sz="2000" b="1" dirty="0">
                <a:latin typeface="+mj-lt"/>
              </a:rPr>
              <a:t>Tiny Learning Curve- </a:t>
            </a:r>
            <a:r>
              <a:rPr lang="en-US" sz="2000" dirty="0">
                <a:latin typeface="+mj-lt"/>
              </a:rPr>
              <a:t>Ansible is quite easy to learn. It doesn’t</a:t>
            </a:r>
          </a:p>
          <a:p>
            <a:r>
              <a:rPr lang="en-US" sz="2000" dirty="0">
                <a:latin typeface="+mj-lt"/>
              </a:rPr>
              <a:t>require any extra knowledge.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5217" y="1021778"/>
            <a:ext cx="9089135" cy="4016214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ltGray">
          <a:xfrm>
            <a:off x="557586" y="342218"/>
            <a:ext cx="8906451" cy="627045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Ansible Use Cases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9947" y="6091357"/>
            <a:ext cx="997046" cy="416675"/>
          </a:xfrm>
          <a:prstGeom prst="rect">
            <a:avLst/>
          </a:prstGeom>
        </p:spPr>
      </p:pic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167" y="1378652"/>
            <a:ext cx="88058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Provisioning</a:t>
            </a:r>
            <a:endParaRPr lang="en-US" sz="2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Configuration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App Deployment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Continuous </a:t>
            </a:r>
            <a:r>
              <a:rPr lang="en-US" sz="2400" dirty="0">
                <a:latin typeface="+mj-lt"/>
              </a:rPr>
              <a:t>Delivery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Security </a:t>
            </a:r>
            <a:r>
              <a:rPr lang="en-US" sz="2400" dirty="0">
                <a:latin typeface="+mj-lt"/>
              </a:rPr>
              <a:t>&amp; Compliance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Orchestration</a:t>
            </a:r>
            <a:endParaRPr lang="en-US" sz="2400" dirty="0">
              <a:latin typeface="+mj-lt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11668" y="1216110"/>
            <a:ext cx="8906451" cy="3741405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6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7" name="Rectangle 16"/>
          <p:cNvSpPr/>
          <p:nvPr/>
        </p:nvSpPr>
        <p:spPr bwMode="ltGray">
          <a:xfrm>
            <a:off x="671790" y="407632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Architecture of Ansible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44" y="1437012"/>
            <a:ext cx="6505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03305" y="281530"/>
            <a:ext cx="8906452" cy="591352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Ansible Installation</a:t>
            </a:r>
            <a:endParaRPr lang="en-US" sz="2800" b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03306" y="1078853"/>
            <a:ext cx="8906451" cy="4050931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354" y="1096337"/>
            <a:ext cx="8865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For </a:t>
            </a:r>
            <a:r>
              <a:rPr lang="en-US" sz="2800" dirty="0" err="1">
                <a:latin typeface="+mj-lt"/>
              </a:rPr>
              <a:t>debian</a:t>
            </a:r>
            <a:r>
              <a:rPr lang="en-US" sz="2800" dirty="0">
                <a:latin typeface="+mj-lt"/>
              </a:rPr>
              <a:t> base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Install packages below on the Server  Machine</a:t>
            </a:r>
          </a:p>
          <a:p>
            <a:r>
              <a:rPr lang="en-US" sz="2800" dirty="0" err="1">
                <a:latin typeface="+mj-lt"/>
              </a:rPr>
              <a:t>sudo</a:t>
            </a:r>
            <a:r>
              <a:rPr lang="en-US" sz="2800" dirty="0">
                <a:latin typeface="+mj-lt"/>
              </a:rPr>
              <a:t> apt-get install python-</a:t>
            </a:r>
            <a:r>
              <a:rPr lang="en-US" sz="2800" dirty="0" err="1">
                <a:latin typeface="+mj-lt"/>
              </a:rPr>
              <a:t>yaml</a:t>
            </a:r>
            <a:r>
              <a:rPr lang="en-US" sz="2800" dirty="0">
                <a:latin typeface="+mj-lt"/>
              </a:rPr>
              <a:t> python-jinja2 python-</a:t>
            </a:r>
            <a:r>
              <a:rPr lang="en-US" sz="2800" dirty="0" err="1">
                <a:latin typeface="+mj-lt"/>
              </a:rPr>
              <a:t>paramiko</a:t>
            </a:r>
            <a:r>
              <a:rPr lang="en-US" sz="2800" dirty="0">
                <a:latin typeface="+mj-lt"/>
              </a:rPr>
              <a:t> python-crypto python-</a:t>
            </a:r>
            <a:r>
              <a:rPr lang="en-US" sz="2800" dirty="0" err="1">
                <a:latin typeface="+mj-lt"/>
              </a:rPr>
              <a:t>keyczar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ansible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Install packages below on the client Machines</a:t>
            </a:r>
          </a:p>
          <a:p>
            <a:r>
              <a:rPr lang="en-US" sz="2800" dirty="0" err="1">
                <a:latin typeface="+mj-lt"/>
              </a:rPr>
              <a:t>sudo</a:t>
            </a:r>
            <a:r>
              <a:rPr lang="en-US" sz="2800" dirty="0">
                <a:latin typeface="+mj-lt"/>
              </a:rPr>
              <a:t> apt-get install  python-crypto python-</a:t>
            </a:r>
            <a:r>
              <a:rPr lang="en-US" sz="2800" dirty="0" err="1">
                <a:latin typeface="+mj-lt"/>
              </a:rPr>
              <a:t>keyczar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55056" y="6112622"/>
            <a:ext cx="997046" cy="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03305" y="281530"/>
            <a:ext cx="8906452" cy="591352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Ansible Installation</a:t>
            </a:r>
            <a:endParaRPr lang="en-US" sz="2800" b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03306" y="1078853"/>
            <a:ext cx="8906451" cy="4050931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354" y="1096337"/>
            <a:ext cx="88654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For CentOS/</a:t>
            </a:r>
            <a:r>
              <a:rPr lang="en-US" sz="2800" dirty="0" err="1">
                <a:latin typeface="+mj-lt"/>
              </a:rPr>
              <a:t>Redhat</a:t>
            </a:r>
            <a:r>
              <a:rPr lang="en-US" sz="2800" dirty="0">
                <a:latin typeface="+mj-lt"/>
              </a:rPr>
              <a:t> :</a:t>
            </a:r>
          </a:p>
          <a:p>
            <a:r>
              <a:rPr lang="en-US" sz="2800" dirty="0" smtClean="0">
                <a:latin typeface="+mj-lt"/>
              </a:rPr>
              <a:t>Control Node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apt-add-repository </a:t>
            </a:r>
            <a:r>
              <a:rPr lang="en-US" sz="2800" dirty="0" err="1" smtClean="0">
                <a:latin typeface="+mj-lt"/>
              </a:rPr>
              <a:t>ppa:ansible</a:t>
            </a:r>
            <a:r>
              <a:rPr lang="en-US" sz="2800" dirty="0" smtClean="0">
                <a:latin typeface="+mj-lt"/>
              </a:rPr>
              <a:t>/</a:t>
            </a:r>
            <a:r>
              <a:rPr lang="en-US" sz="2800" dirty="0" err="1" smtClean="0">
                <a:latin typeface="+mj-lt"/>
              </a:rPr>
              <a:t>ansible</a:t>
            </a:r>
            <a:endParaRPr lang="en-US" sz="2800" dirty="0" smtClean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apt update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apt install </a:t>
            </a:r>
            <a:r>
              <a:rPr lang="en-US" sz="2800" dirty="0" err="1" smtClean="0">
                <a:latin typeface="+mj-lt"/>
              </a:rPr>
              <a:t>ansible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ansible</a:t>
            </a:r>
            <a:r>
              <a:rPr lang="en-US" sz="2800" dirty="0" smtClean="0">
                <a:latin typeface="+mj-lt"/>
              </a:rPr>
              <a:t> --version ( to verify version of </a:t>
            </a:r>
            <a:r>
              <a:rPr lang="en-US" sz="2800" dirty="0" err="1" smtClean="0">
                <a:latin typeface="+mj-lt"/>
              </a:rPr>
              <a:t>ansible</a:t>
            </a:r>
            <a:r>
              <a:rPr lang="en-US" sz="2800" dirty="0" smtClean="0">
                <a:latin typeface="+mj-lt"/>
              </a:rPr>
              <a:t> )</a:t>
            </a: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55056" y="6112622"/>
            <a:ext cx="997046" cy="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9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7931" y="286472"/>
            <a:ext cx="3566206" cy="760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endParaRPr lang="en-US" sz="24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85408" y="1199075"/>
            <a:ext cx="9135248" cy="5137001"/>
          </a:xfrm>
          <a:prstGeom prst="rect">
            <a:avLst/>
          </a:prstGeom>
          <a:ln>
            <a:solidFill>
              <a:srgbClr val="32DAC8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 bwMode="ltGray">
          <a:xfrm>
            <a:off x="685408" y="396214"/>
            <a:ext cx="9162484" cy="672521"/>
          </a:xfrm>
          <a:prstGeom prst="rect">
            <a:avLst/>
          </a:prstGeom>
          <a:solidFill>
            <a:srgbClr val="01A98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Create the RSA Key Pair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xmlns="" id="{5D369EE5-83E0-4018-A5D4-777CDD8E1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7982" y="6075396"/>
            <a:ext cx="997046" cy="41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6384" y="1340834"/>
            <a:ext cx="835761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The first step is to create the key pair on the </a:t>
            </a:r>
            <a:r>
              <a:rPr lang="en-US" sz="2800" dirty="0" smtClean="0">
                <a:latin typeface="+mj-lt"/>
              </a:rPr>
              <a:t>Control Node: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$</a:t>
            </a: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ssh-keygen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–t </a:t>
            </a:r>
            <a:r>
              <a:rPr lang="en-US" sz="2800" dirty="0" err="1">
                <a:latin typeface="+mj-lt"/>
              </a:rPr>
              <a:t>rsa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Enter </a:t>
            </a:r>
            <a:r>
              <a:rPr lang="en-US" sz="2800" dirty="0">
                <a:latin typeface="+mj-lt"/>
              </a:rPr>
              <a:t>file in which to save the key (/home/test/.</a:t>
            </a:r>
            <a:r>
              <a:rPr lang="en-US" sz="2800" dirty="0" err="1">
                <a:latin typeface="+mj-lt"/>
              </a:rPr>
              <a:t>ssh</a:t>
            </a:r>
            <a:r>
              <a:rPr lang="en-US" sz="2800" dirty="0">
                <a:latin typeface="+mj-lt"/>
              </a:rPr>
              <a:t>/</a:t>
            </a:r>
            <a:r>
              <a:rPr lang="en-US" sz="2800" dirty="0" err="1">
                <a:latin typeface="+mj-lt"/>
              </a:rPr>
              <a:t>id_rsa</a:t>
            </a:r>
            <a:r>
              <a:rPr lang="en-US" sz="2800" dirty="0">
                <a:latin typeface="+mj-lt"/>
              </a:rPr>
              <a:t>):</a:t>
            </a:r>
          </a:p>
          <a:p>
            <a:r>
              <a:rPr lang="en-US" sz="2800" dirty="0">
                <a:latin typeface="+mj-lt"/>
              </a:rPr>
              <a:t>Enter no password for the next prompt</a:t>
            </a:r>
          </a:p>
          <a:p>
            <a:r>
              <a:rPr lang="en-US" sz="2800" dirty="0">
                <a:latin typeface="+mj-lt"/>
              </a:rPr>
              <a:t>Copy the Public </a:t>
            </a:r>
            <a:r>
              <a:rPr lang="en-US" sz="2800" dirty="0" smtClean="0">
                <a:latin typeface="+mj-lt"/>
              </a:rPr>
              <a:t>Key to client Node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$</a:t>
            </a: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ssh</a:t>
            </a:r>
            <a:r>
              <a:rPr lang="en-US" sz="2800" dirty="0" smtClean="0">
                <a:latin typeface="+mj-lt"/>
              </a:rPr>
              <a:t>-copy-id root@&lt;Client IP ADDRESS&gt;</a:t>
            </a:r>
          </a:p>
          <a:p>
            <a:r>
              <a:rPr lang="en-US" sz="2800" dirty="0" smtClean="0">
                <a:latin typeface="+mj-lt"/>
              </a:rPr>
              <a:t>$</a:t>
            </a:r>
            <a:r>
              <a:rPr lang="en-US" sz="2800" dirty="0" err="1" smtClean="0">
                <a:latin typeface="+mj-lt"/>
              </a:rPr>
              <a:t>sudo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vi /</a:t>
            </a:r>
            <a:r>
              <a:rPr lang="en-US" sz="2800" dirty="0" err="1" smtClean="0">
                <a:latin typeface="+mj-lt"/>
              </a:rPr>
              <a:t>etc</a:t>
            </a:r>
            <a:r>
              <a:rPr lang="en-US" sz="2800" dirty="0" smtClean="0">
                <a:latin typeface="+mj-lt"/>
              </a:rPr>
              <a:t>/</a:t>
            </a:r>
            <a:r>
              <a:rPr lang="en-US" sz="2800" dirty="0" err="1" smtClean="0">
                <a:latin typeface="+mj-lt"/>
              </a:rPr>
              <a:t>ssh</a:t>
            </a:r>
            <a:r>
              <a:rPr lang="en-US" sz="2800" dirty="0" smtClean="0">
                <a:latin typeface="+mj-lt"/>
              </a:rPr>
              <a:t>/</a:t>
            </a:r>
            <a:r>
              <a:rPr lang="en-US" sz="2800" dirty="0" err="1" smtClean="0">
                <a:latin typeface="+mj-lt"/>
              </a:rPr>
              <a:t>sshd_config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49" y="5291384"/>
            <a:ext cx="5591175" cy="7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</TotalTime>
  <Words>770</Words>
  <Application>Microsoft Office PowerPoint</Application>
  <PresentationFormat>Widescreen</PresentationFormat>
  <Paragraphs>333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LiberationSans</vt:lpstr>
      <vt:lpstr>MetricHPE Black</vt:lpstr>
      <vt:lpstr>MetricHPE Light</vt:lpstr>
      <vt:lpstr>Wingdings</vt:lpstr>
      <vt:lpstr>Office Theme</vt:lpstr>
      <vt:lpstr>Introduction to Ansible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Synergy Automation</dc:title>
  <dc:creator>R, Arvin</dc:creator>
  <cp:lastModifiedBy>R, Arvin</cp:lastModifiedBy>
  <cp:revision>88</cp:revision>
  <dcterms:created xsi:type="dcterms:W3CDTF">2019-12-10T03:10:57Z</dcterms:created>
  <dcterms:modified xsi:type="dcterms:W3CDTF">2020-08-13T15:26:41Z</dcterms:modified>
</cp:coreProperties>
</file>