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1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ld wrinkled hands with some coins">
            <a:extLst>
              <a:ext uri="{FF2B5EF4-FFF2-40B4-BE49-F238E27FC236}">
                <a16:creationId xmlns:a16="http://schemas.microsoft.com/office/drawing/2014/main" id="{22CD7154-6AE3-8393-F971-53F44BD2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32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8F6B-5924-2B68-1E14-D3D8D9769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75862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FFFFF"/>
                </a:solidFill>
              </a:rPr>
              <a:t>What variables determine if a US citizen earns more or less than USD $50K?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1E4C5-BFED-4A9C-0959-C92924E65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402572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00">
                <a:solidFill>
                  <a:srgbClr val="FFFFFF"/>
                </a:solidFill>
              </a:rPr>
              <a:t>Maine Isasi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00">
                <a:solidFill>
                  <a:srgbClr val="FFFFFF"/>
                </a:solidFill>
              </a:rPr>
              <a:t>Margarida Pereira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00">
                <a:solidFill>
                  <a:srgbClr val="FFFFFF"/>
                </a:solidFill>
              </a:rPr>
              <a:t>Pablo Gallegos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00">
                <a:solidFill>
                  <a:srgbClr val="FFFFFF"/>
                </a:solidFill>
              </a:rPr>
              <a:t>Sanjo Joy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00">
                <a:solidFill>
                  <a:srgbClr val="FFFFFF"/>
                </a:solidFill>
              </a:rPr>
              <a:t>Isaac Chaljub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92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D8B4721-44C5-3C43-C6DD-70A5EDEA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33" r="41696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B3320-875D-41A0-F428-AFF97655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9994-A812-7DC1-6BC7-EBF46CE1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700" dirty="0"/>
              <a:t>Controllable variables such as </a:t>
            </a:r>
            <a:r>
              <a:rPr lang="en-US" sz="1700" b="1" dirty="0"/>
              <a:t>years of education, profits and losses in stock markets, and hours of work per week</a:t>
            </a:r>
            <a:r>
              <a:rPr lang="en-US" sz="1700" dirty="0"/>
              <a:t>, while non-controllable variable age were all highly relevant to place citizens above the $50K threshold.</a:t>
            </a:r>
          </a:p>
          <a:p>
            <a:pPr algn="just">
              <a:lnSpc>
                <a:spcPct val="110000"/>
              </a:lnSpc>
            </a:pPr>
            <a:r>
              <a:rPr lang="en-US" sz="1700" dirty="0"/>
              <a:t>Another important variable was </a:t>
            </a:r>
            <a:r>
              <a:rPr lang="en-US" sz="1700" b="1" dirty="0"/>
              <a:t>occupation, as white-collar jobs </a:t>
            </a:r>
            <a:r>
              <a:rPr lang="en-US" sz="1700" dirty="0"/>
              <a:t>(as expected) give people a higher chance of obtaining a higher income.</a:t>
            </a:r>
          </a:p>
          <a:p>
            <a:pPr algn="just">
              <a:lnSpc>
                <a:spcPct val="110000"/>
              </a:lnSpc>
            </a:pPr>
            <a:r>
              <a:rPr lang="en-US" sz="1700" dirty="0"/>
              <a:t>The model built had a good performance, giving the government the ability to use and tweak it for further studies. </a:t>
            </a:r>
          </a:p>
        </p:txBody>
      </p:sp>
    </p:spTree>
    <p:extLst>
      <p:ext uri="{BB962C8B-B14F-4D97-AF65-F5344CB8AC3E}">
        <p14:creationId xmlns:p14="http://schemas.microsoft.com/office/powerpoint/2010/main" val="128024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ABD1F2EE-5C19-6B25-240A-C336C20F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09" r="2969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895BB-16F9-DE21-CE90-EBBADC12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Approach to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06A5-7332-AF7E-D432-A05150C6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700" dirty="0"/>
              <a:t>The dataset was inspected, and null or non-consistent values were handled. Irrelevant or redundant features were dropped to ensure the model only considered important information.</a:t>
            </a:r>
          </a:p>
          <a:p>
            <a:pPr algn="just">
              <a:lnSpc>
                <a:spcPct val="110000"/>
              </a:lnSpc>
            </a:pPr>
            <a:r>
              <a:rPr lang="en-US" sz="1700" dirty="0"/>
              <a:t>A pipeline consisting of four models was developed, using Decision Tree, Bagging, Random Forest, and Boosting Classifier.</a:t>
            </a:r>
          </a:p>
          <a:p>
            <a:pPr algn="just">
              <a:lnSpc>
                <a:spcPct val="110000"/>
              </a:lnSpc>
            </a:pPr>
            <a:r>
              <a:rPr lang="en-US" sz="1700" dirty="0"/>
              <a:t>Accuracy was chosen as the main evaluation metric, with precision used as secondary metric to assess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551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B7A74-F7E3-4BF2-8D6F-B9017A4A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7F6F9-9C3C-30A1-387C-2064ACAC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700" dirty="0"/>
              <a:t>We look at the </a:t>
            </a:r>
            <a:r>
              <a:rPr lang="en-US" sz="1700" b="1" dirty="0"/>
              <a:t>accuracy</a:t>
            </a:r>
            <a:r>
              <a:rPr lang="en-US" sz="1700" dirty="0"/>
              <a:t> of the models as first metric, where we can see that </a:t>
            </a:r>
            <a:r>
              <a:rPr lang="en-US" sz="1700" b="1" dirty="0"/>
              <a:t>Boosting</a:t>
            </a:r>
            <a:r>
              <a:rPr lang="en-US" sz="1700" dirty="0"/>
              <a:t> is the winner over the rest of them</a:t>
            </a:r>
          </a:p>
          <a:p>
            <a:pPr algn="just">
              <a:lnSpc>
                <a:spcPct val="110000"/>
              </a:lnSpc>
            </a:pPr>
            <a:r>
              <a:rPr lang="en-US" sz="1700" b="1" dirty="0"/>
              <a:t>Precision</a:t>
            </a:r>
            <a:r>
              <a:rPr lang="en-US" sz="1700" dirty="0"/>
              <a:t> also tells us that </a:t>
            </a:r>
            <a:r>
              <a:rPr lang="en-US" sz="1700" b="1" dirty="0"/>
              <a:t>Boosting</a:t>
            </a:r>
            <a:r>
              <a:rPr lang="en-US" sz="1700" dirty="0"/>
              <a:t> is the best performer out of the four used, indicating a strong performance</a:t>
            </a:r>
          </a:p>
          <a:p>
            <a:pPr algn="just">
              <a:lnSpc>
                <a:spcPct val="110000"/>
              </a:lnSpc>
            </a:pPr>
            <a:r>
              <a:rPr lang="en-US" sz="1700" dirty="0"/>
              <a:t>When comparing </a:t>
            </a:r>
            <a:r>
              <a:rPr lang="en-US" sz="1700" b="1" dirty="0"/>
              <a:t>time</a:t>
            </a:r>
            <a:r>
              <a:rPr lang="en-US" sz="1700" dirty="0"/>
              <a:t>, Decision Tree emerges as the clear winner, using </a:t>
            </a:r>
            <a:r>
              <a:rPr lang="en-US" sz="1700" b="1" dirty="0"/>
              <a:t>less than 75% </a:t>
            </a:r>
            <a:r>
              <a:rPr lang="en-US" sz="1700" dirty="0"/>
              <a:t>of the time used by both Random Forest and Boosting Classifier</a:t>
            </a:r>
          </a:p>
        </p:txBody>
      </p:sp>
      <p:pic>
        <p:nvPicPr>
          <p:cNvPr id="10" name="Picture 9" descr="A graph with blue bars&#10;&#10;AI-generated content may be incorrect.">
            <a:extLst>
              <a:ext uri="{FF2B5EF4-FFF2-40B4-BE49-F238E27FC236}">
                <a16:creationId xmlns:a16="http://schemas.microsoft.com/office/drawing/2014/main" id="{0A4D7BCC-12B4-21AA-E034-7A7F6999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256287"/>
            <a:ext cx="5571050" cy="376045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34F-007D-2707-63E4-DEC4A82C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B58D-0EDB-C530-94F7-04EA021A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Policymakers and social programs should focus on</a:t>
            </a:r>
            <a:r>
              <a:rPr lang="en-US" b="1" dirty="0"/>
              <a:t> investing in scholarships and grants </a:t>
            </a:r>
            <a:r>
              <a:rPr lang="en-US" dirty="0"/>
              <a:t>for the population, as education is a direct predictor of higher income.</a:t>
            </a:r>
          </a:p>
          <a:p>
            <a:pPr algn="just"/>
            <a:r>
              <a:rPr lang="en-US" b="1" dirty="0"/>
              <a:t>Financial Education</a:t>
            </a:r>
            <a:r>
              <a:rPr lang="en-US" dirty="0"/>
              <a:t> also plays an important part in wealth generation, signaling that efforts focused on </a:t>
            </a:r>
            <a:r>
              <a:rPr lang="en-US" b="1" dirty="0"/>
              <a:t>financial literacy</a:t>
            </a:r>
            <a:r>
              <a:rPr lang="en-US" dirty="0"/>
              <a:t> can also benefit the citizens.</a:t>
            </a:r>
          </a:p>
          <a:p>
            <a:pPr algn="just"/>
            <a:r>
              <a:rPr lang="en-US" dirty="0"/>
              <a:t>Opening </a:t>
            </a:r>
            <a:r>
              <a:rPr lang="en-US" b="1" dirty="0"/>
              <a:t>Training Programs</a:t>
            </a:r>
            <a:r>
              <a:rPr lang="en-US" dirty="0"/>
              <a:t> within companies and social </a:t>
            </a:r>
            <a:r>
              <a:rPr lang="en-US" b="1" dirty="0"/>
              <a:t>certification programs</a:t>
            </a:r>
            <a:r>
              <a:rPr lang="en-US" dirty="0"/>
              <a:t> with support from the government can also positively impact income, generating a holistic approach from multiple fronts.</a:t>
            </a:r>
          </a:p>
          <a:p>
            <a:pPr algn="just"/>
            <a:r>
              <a:rPr lang="en-US" dirty="0"/>
              <a:t>Lastly, for further studies the team recommends using the Boosting model when </a:t>
            </a:r>
            <a:r>
              <a:rPr lang="en-US" b="1" dirty="0"/>
              <a:t>higher precision</a:t>
            </a:r>
            <a:r>
              <a:rPr lang="en-US" dirty="0"/>
              <a:t> is paramount and going for the Decision Tree model if </a:t>
            </a:r>
            <a:r>
              <a:rPr lang="en-US" b="1" dirty="0"/>
              <a:t>process time</a:t>
            </a:r>
            <a:r>
              <a:rPr lang="en-US" dirty="0"/>
              <a:t> is of essence.</a:t>
            </a:r>
          </a:p>
        </p:txBody>
      </p:sp>
    </p:spTree>
    <p:extLst>
      <p:ext uri="{BB962C8B-B14F-4D97-AF65-F5344CB8AC3E}">
        <p14:creationId xmlns:p14="http://schemas.microsoft.com/office/powerpoint/2010/main" val="399604776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374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What variables determine if a US citizen earns more or less than USD $50K?</vt:lpstr>
      <vt:lpstr>Key findings</vt:lpstr>
      <vt:lpstr>Approach to results</vt:lpstr>
      <vt:lpstr>Model comparison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Chaljub Restrepo</dc:creator>
  <cp:lastModifiedBy>Isaac Chaljub Restrepo</cp:lastModifiedBy>
  <cp:revision>4</cp:revision>
  <dcterms:created xsi:type="dcterms:W3CDTF">2025-03-16T16:33:49Z</dcterms:created>
  <dcterms:modified xsi:type="dcterms:W3CDTF">2025-03-17T08:59:12Z</dcterms:modified>
</cp:coreProperties>
</file>