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7" r:id="rId4"/>
    <p:sldId id="260" r:id="rId5"/>
    <p:sldId id="261" r:id="rId6"/>
    <p:sldId id="262" r:id="rId7"/>
    <p:sldId id="263" r:id="rId8"/>
    <p:sldId id="264" r:id="rId9"/>
    <p:sldId id="265" r:id="rId10"/>
    <p:sldId id="266" r:id="rId11"/>
    <p:sldId id="268" r:id="rId12"/>
    <p:sldId id="269" r:id="rId13"/>
    <p:sldId id="270"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B1349-D245-8D5D-2A58-792A86660CF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3FB26EF-83F2-0A31-E040-8E64794D47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C68A8AF-F875-CF19-E7DC-91D96A721674}"/>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5" name="Espaço Reservado para Rodapé 4">
            <a:extLst>
              <a:ext uri="{FF2B5EF4-FFF2-40B4-BE49-F238E27FC236}">
                <a16:creationId xmlns:a16="http://schemas.microsoft.com/office/drawing/2014/main" id="{6C8A874F-B0D3-9158-3AA1-847B5B3F7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080A07C-AB9E-1776-B465-FD7DF1215EFC}"/>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422475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45A3-5142-0A72-8DB4-8968D21817E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CB6C7DC-9FDA-EAE8-BAB6-3A4EF8FCE9F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50DDFA1-71B8-C03B-660B-D219A1EDF6E1}"/>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5" name="Espaço Reservado para Rodapé 4">
            <a:extLst>
              <a:ext uri="{FF2B5EF4-FFF2-40B4-BE49-F238E27FC236}">
                <a16:creationId xmlns:a16="http://schemas.microsoft.com/office/drawing/2014/main" id="{6CFFFE08-BF06-328D-7831-26C9A304993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E871CDF-3E10-10CA-B43C-B726D7FC10F5}"/>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238663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7D304E-5C08-E4FD-B388-A0F31807C85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A40C2D9-AE2E-7F64-1DAF-BF05A7E06B7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7C7D96-BF74-9282-525B-1023FC8319EE}"/>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5" name="Espaço Reservado para Rodapé 4">
            <a:extLst>
              <a:ext uri="{FF2B5EF4-FFF2-40B4-BE49-F238E27FC236}">
                <a16:creationId xmlns:a16="http://schemas.microsoft.com/office/drawing/2014/main" id="{7F531015-6D59-116C-6280-4E1568A5C45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970B230-8E06-706E-98C1-A1F73074F985}"/>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732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848B1A-CFF2-C622-460E-AD9ABD65FBB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34C8512-F651-1A8D-F766-F0168F40A82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879438D-B917-B55B-9FC2-ECFB59EF1F27}"/>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5" name="Espaço Reservado para Rodapé 4">
            <a:extLst>
              <a:ext uri="{FF2B5EF4-FFF2-40B4-BE49-F238E27FC236}">
                <a16:creationId xmlns:a16="http://schemas.microsoft.com/office/drawing/2014/main" id="{2FFAEEEE-6518-2ADA-3860-AE96F2CEE38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85778C2-5A15-01AF-18A3-4870F0FB9121}"/>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87298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3350C-EA95-F0F1-BD92-2DDF478E921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BEAAED2-3239-20BB-2C19-B8BA8F14E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3E48AAD-7AE6-B21F-2BDE-05C9EBF78C2E}"/>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5" name="Espaço Reservado para Rodapé 4">
            <a:extLst>
              <a:ext uri="{FF2B5EF4-FFF2-40B4-BE49-F238E27FC236}">
                <a16:creationId xmlns:a16="http://schemas.microsoft.com/office/drawing/2014/main" id="{F9344310-FDB7-0D20-C17E-4FC004511B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FEEBF6B-16DC-D6D7-31D2-35E86AB809E5}"/>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344063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A844F-0E26-85C2-BED9-1B01AF819AF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07D7157-1245-67EA-70ED-B17CCA59F6D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683DA1A-C25D-45F4-DE86-674368972C9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515ECA1-77A6-F47A-4155-A90E28CC4775}"/>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6" name="Espaço Reservado para Rodapé 5">
            <a:extLst>
              <a:ext uri="{FF2B5EF4-FFF2-40B4-BE49-F238E27FC236}">
                <a16:creationId xmlns:a16="http://schemas.microsoft.com/office/drawing/2014/main" id="{DC430621-29AD-4EC3-E242-1D2B068B003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DA6A477-5CD3-0183-42D7-D50ED6390934}"/>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418210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7D123-A8B7-F2BD-29C7-5440B010AB2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3ECB00-168D-5B0C-262A-1E8C52ABA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81F840D-499E-51B5-D2B3-1686757F411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97464CE-C7D2-0DD6-9C35-5E65FC1E14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81ADAC7-F241-FE5C-639C-6BFD3AEBCFA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3E39394-433F-F384-B291-23E8FB374D59}"/>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8" name="Espaço Reservado para Rodapé 7">
            <a:extLst>
              <a:ext uri="{FF2B5EF4-FFF2-40B4-BE49-F238E27FC236}">
                <a16:creationId xmlns:a16="http://schemas.microsoft.com/office/drawing/2014/main" id="{7902ADAF-C8F7-4A0D-46CA-40F56AF0516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42F5F1A-9781-1F53-9E02-4FFA27D2450B}"/>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339818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9BA6F-0012-D2DD-FFD2-03D830FB2BC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7ACFCB6-905A-B327-DD75-9F8E85249886}"/>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4" name="Espaço Reservado para Rodapé 3">
            <a:extLst>
              <a:ext uri="{FF2B5EF4-FFF2-40B4-BE49-F238E27FC236}">
                <a16:creationId xmlns:a16="http://schemas.microsoft.com/office/drawing/2014/main" id="{1FC7C794-8C57-51C8-AAA0-9FF2B7856FC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677F8B5-CB4C-85EF-ABF4-98DDEC2D66A1}"/>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214254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9FD0DD4-4C40-5501-B49F-3693B8222C38}"/>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3" name="Espaço Reservado para Rodapé 2">
            <a:extLst>
              <a:ext uri="{FF2B5EF4-FFF2-40B4-BE49-F238E27FC236}">
                <a16:creationId xmlns:a16="http://schemas.microsoft.com/office/drawing/2014/main" id="{6C4022F8-08E1-01C7-E16B-77858885C62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9DAC86A-4AA1-4FD0-EBBE-4B5EAD01300C}"/>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192055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02FF0-06D3-2C07-6AFE-1FFA92CD0A9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B298DF5-2F98-AE85-9A73-D6EA6FDD8A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F5437AC-12B8-22F0-EA48-9AB378DC6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730786B-932E-BDF8-1D97-EE3E9BB569AF}"/>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6" name="Espaço Reservado para Rodapé 5">
            <a:extLst>
              <a:ext uri="{FF2B5EF4-FFF2-40B4-BE49-F238E27FC236}">
                <a16:creationId xmlns:a16="http://schemas.microsoft.com/office/drawing/2014/main" id="{D37521FD-0D0D-4BA4-55AE-281FF6BC387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334F310-EEE5-96DE-0856-9C532FB645AE}"/>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188809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B6C99-FE2C-4229-CE32-0955F7D309A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825905A-F424-8902-7454-38896D48A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32BAEB2-FCEA-AAAC-AFFE-9D68D0930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AB8DED8-0FAF-5DC7-7E83-32B326EEFD03}"/>
              </a:ext>
            </a:extLst>
          </p:cNvPr>
          <p:cNvSpPr>
            <a:spLocks noGrp="1"/>
          </p:cNvSpPr>
          <p:nvPr>
            <p:ph type="dt" sz="half" idx="10"/>
          </p:nvPr>
        </p:nvSpPr>
        <p:spPr/>
        <p:txBody>
          <a:bodyPr/>
          <a:lstStyle/>
          <a:p>
            <a:fld id="{19FCC126-FAD8-4C4B-9B4F-AF9653A26BFC}" type="datetimeFigureOut">
              <a:rPr lang="pt-BR" smtClean="0"/>
              <a:t>04/08/2023</a:t>
            </a:fld>
            <a:endParaRPr lang="pt-BR"/>
          </a:p>
        </p:txBody>
      </p:sp>
      <p:sp>
        <p:nvSpPr>
          <p:cNvPr id="6" name="Espaço Reservado para Rodapé 5">
            <a:extLst>
              <a:ext uri="{FF2B5EF4-FFF2-40B4-BE49-F238E27FC236}">
                <a16:creationId xmlns:a16="http://schemas.microsoft.com/office/drawing/2014/main" id="{8EF356E6-A837-795C-6BCB-93AC00F6EC6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5C55B4E-68BB-3FD7-A28F-18BEE4336DCE}"/>
              </a:ext>
            </a:extLst>
          </p:cNvPr>
          <p:cNvSpPr>
            <a:spLocks noGrp="1"/>
          </p:cNvSpPr>
          <p:nvPr>
            <p:ph type="sldNum" sz="quarter" idx="12"/>
          </p:nvPr>
        </p:nvSpPr>
        <p:spPr/>
        <p:txBody>
          <a:bodyPr/>
          <a:lstStyle/>
          <a:p>
            <a:fld id="{EB33313A-B1E0-4EA1-BCDF-B431D7EE19D3}" type="slidenum">
              <a:rPr lang="pt-BR" smtClean="0"/>
              <a:t>‹nº›</a:t>
            </a:fld>
            <a:endParaRPr lang="pt-BR"/>
          </a:p>
        </p:txBody>
      </p:sp>
    </p:spTree>
    <p:extLst>
      <p:ext uri="{BB962C8B-B14F-4D97-AF65-F5344CB8AC3E}">
        <p14:creationId xmlns:p14="http://schemas.microsoft.com/office/powerpoint/2010/main" val="330613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DCC4E3A-904C-AD54-CA5A-6A22B4853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ADA3FEB-8EFF-B15C-B364-9357E94B4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756DFA9-E7A5-93A3-5E6B-00373426C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CC126-FAD8-4C4B-9B4F-AF9653A26BFC}" type="datetimeFigureOut">
              <a:rPr lang="pt-BR" smtClean="0"/>
              <a:t>04/08/2023</a:t>
            </a:fld>
            <a:endParaRPr lang="pt-BR"/>
          </a:p>
        </p:txBody>
      </p:sp>
      <p:sp>
        <p:nvSpPr>
          <p:cNvPr id="5" name="Espaço Reservado para Rodapé 4">
            <a:extLst>
              <a:ext uri="{FF2B5EF4-FFF2-40B4-BE49-F238E27FC236}">
                <a16:creationId xmlns:a16="http://schemas.microsoft.com/office/drawing/2014/main" id="{421CB122-DA70-9D9C-9C1C-C58B4FB07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0F9E3C7-7ED1-2575-3255-950AB8380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3313A-B1E0-4EA1-BCDF-B431D7EE19D3}" type="slidenum">
              <a:rPr lang="pt-BR" smtClean="0"/>
              <a:t>‹nº›</a:t>
            </a:fld>
            <a:endParaRPr lang="pt-BR"/>
          </a:p>
        </p:txBody>
      </p:sp>
    </p:spTree>
    <p:extLst>
      <p:ext uri="{BB962C8B-B14F-4D97-AF65-F5344CB8AC3E}">
        <p14:creationId xmlns:p14="http://schemas.microsoft.com/office/powerpoint/2010/main" val="392193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E1A9D-0284-B910-6465-315B8CD10CA6}"/>
              </a:ext>
            </a:extLst>
          </p:cNvPr>
          <p:cNvSpPr>
            <a:spLocks noGrp="1"/>
          </p:cNvSpPr>
          <p:nvPr>
            <p:ph type="title"/>
          </p:nvPr>
        </p:nvSpPr>
        <p:spPr>
          <a:xfrm>
            <a:off x="511629" y="136525"/>
            <a:ext cx="10515600" cy="1325563"/>
          </a:xfrm>
        </p:spPr>
        <p:txBody>
          <a:bodyPr/>
          <a:lstStyle/>
          <a:p>
            <a:pPr algn="ctr"/>
            <a:r>
              <a:rPr lang="en-US" b="1" dirty="0"/>
              <a:t>Does investing in education reduce STI risk in California?</a:t>
            </a:r>
            <a:endParaRPr lang="pt-BR" b="1" dirty="0"/>
          </a:p>
        </p:txBody>
      </p:sp>
      <p:pic>
        <p:nvPicPr>
          <p:cNvPr id="2050" name="Picture 2" descr="STD and STI | Nursing Blog | Lippincott NursingCenter">
            <a:extLst>
              <a:ext uri="{FF2B5EF4-FFF2-40B4-BE49-F238E27FC236}">
                <a16:creationId xmlns:a16="http://schemas.microsoft.com/office/drawing/2014/main" id="{C8B5BB5C-237D-DE61-E42C-D55C47339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742" y="1462088"/>
            <a:ext cx="7805153" cy="5296354"/>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5">
            <a:extLst>
              <a:ext uri="{FF2B5EF4-FFF2-40B4-BE49-F238E27FC236}">
                <a16:creationId xmlns:a16="http://schemas.microsoft.com/office/drawing/2014/main" id="{8239E603-33C4-1AF1-F9CD-9C157ACF51E8}"/>
              </a:ext>
            </a:extLst>
          </p:cNvPr>
          <p:cNvSpPr txBox="1"/>
          <p:nvPr/>
        </p:nvSpPr>
        <p:spPr>
          <a:xfrm>
            <a:off x="0" y="5278080"/>
            <a:ext cx="2678987" cy="1579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l" defTabSz="457200">
              <a:defRPr sz="9000">
                <a:solidFill>
                  <a:srgbClr val="464646"/>
                </a:solidFill>
                <a:latin typeface="Century Gothic"/>
                <a:ea typeface="Century Gothic"/>
                <a:cs typeface="Century Gothic"/>
                <a:sym typeface="Century Gothic"/>
              </a:defRPr>
            </a:pPr>
            <a:r>
              <a:rPr sz="3200" dirty="0"/>
              <a:t>Isaac</a:t>
            </a:r>
          </a:p>
          <a:p>
            <a:pPr algn="l" defTabSz="457200">
              <a:defRPr sz="9000">
                <a:solidFill>
                  <a:srgbClr val="464646"/>
                </a:solidFill>
                <a:latin typeface="Century Gothic"/>
                <a:ea typeface="Century Gothic"/>
                <a:cs typeface="Century Gothic"/>
                <a:sym typeface="Century Gothic"/>
              </a:defRPr>
            </a:pPr>
            <a:r>
              <a:rPr sz="3200" dirty="0"/>
              <a:t>Chammah</a:t>
            </a:r>
            <a:endParaRPr lang="pt-BR" sz="3200" dirty="0"/>
          </a:p>
          <a:p>
            <a:pPr algn="l" defTabSz="457200">
              <a:spcBef>
                <a:spcPts val="2000"/>
              </a:spcBef>
              <a:defRPr b="0">
                <a:solidFill>
                  <a:srgbClr val="464646"/>
                </a:solidFill>
                <a:latin typeface="Calibri Light"/>
                <a:ea typeface="Calibri Light"/>
                <a:cs typeface="Calibri Light"/>
                <a:sym typeface="Calibri Light"/>
              </a:defRPr>
            </a:pPr>
            <a:r>
              <a:rPr lang="pt-BR" sz="1600" u="sng" dirty="0">
                <a:solidFill>
                  <a:srgbClr val="002060"/>
                </a:solidFill>
              </a:rPr>
              <a:t>isaacchammah@gmail.com</a:t>
            </a:r>
          </a:p>
        </p:txBody>
      </p:sp>
    </p:spTree>
    <p:extLst>
      <p:ext uri="{BB962C8B-B14F-4D97-AF65-F5344CB8AC3E}">
        <p14:creationId xmlns:p14="http://schemas.microsoft.com/office/powerpoint/2010/main" val="296777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a:extLst>
              <a:ext uri="{FF2B5EF4-FFF2-40B4-BE49-F238E27FC236}">
                <a16:creationId xmlns:a16="http://schemas.microsoft.com/office/drawing/2014/main" id="{69C77EC4-383A-239F-65E7-3508ADB98FB5}"/>
              </a:ext>
            </a:extLst>
          </p:cNvPr>
          <p:cNvPicPr>
            <a:picLocks noChangeAspect="1"/>
          </p:cNvPicPr>
          <p:nvPr/>
        </p:nvPicPr>
        <p:blipFill rotWithShape="1">
          <a:blip r:embed="rId2"/>
          <a:srcRect l="4128" r="53" b="1"/>
          <a:stretch/>
        </p:blipFill>
        <p:spPr>
          <a:xfrm>
            <a:off x="457200" y="457200"/>
            <a:ext cx="11277600" cy="5943600"/>
          </a:xfrm>
          <a:prstGeom prst="rect">
            <a:avLst/>
          </a:prstGeom>
        </p:spPr>
      </p:pic>
    </p:spTree>
    <p:extLst>
      <p:ext uri="{BB962C8B-B14F-4D97-AF65-F5344CB8AC3E}">
        <p14:creationId xmlns:p14="http://schemas.microsoft.com/office/powerpoint/2010/main" val="208455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59BA04EA-17F0-38EC-ED52-272BA141F820}"/>
              </a:ext>
            </a:extLst>
          </p:cNvPr>
          <p:cNvPicPr>
            <a:picLocks noChangeAspect="1"/>
          </p:cNvPicPr>
          <p:nvPr/>
        </p:nvPicPr>
        <p:blipFill>
          <a:blip r:embed="rId2"/>
          <a:stretch>
            <a:fillRect/>
          </a:stretch>
        </p:blipFill>
        <p:spPr>
          <a:xfrm>
            <a:off x="256705" y="696816"/>
            <a:ext cx="11678590" cy="5622704"/>
          </a:xfrm>
          <a:prstGeom prst="rect">
            <a:avLst/>
          </a:prstGeom>
        </p:spPr>
      </p:pic>
      <p:sp>
        <p:nvSpPr>
          <p:cNvPr id="5" name="Retângulo 4">
            <a:extLst>
              <a:ext uri="{FF2B5EF4-FFF2-40B4-BE49-F238E27FC236}">
                <a16:creationId xmlns:a16="http://schemas.microsoft.com/office/drawing/2014/main" id="{2A8F9755-2A36-76CF-F72E-93A3775E56DD}"/>
              </a:ext>
            </a:extLst>
          </p:cNvPr>
          <p:cNvSpPr/>
          <p:nvPr/>
        </p:nvSpPr>
        <p:spPr>
          <a:xfrm>
            <a:off x="4533112" y="2685176"/>
            <a:ext cx="3297905" cy="16459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a:p>
            <a:pPr algn="ctr"/>
            <a:r>
              <a:rPr lang="en-US" dirty="0"/>
              <a:t>Despite increased investment in education over the years, STI spread in California remained uncontrollable.</a:t>
            </a:r>
            <a:endParaRPr lang="pt-BR" dirty="0"/>
          </a:p>
        </p:txBody>
      </p:sp>
    </p:spTree>
    <p:extLst>
      <p:ext uri="{BB962C8B-B14F-4D97-AF65-F5344CB8AC3E}">
        <p14:creationId xmlns:p14="http://schemas.microsoft.com/office/powerpoint/2010/main" val="202113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2A7BEE1A-4D59-3BE7-576A-A32CC0DD044B}"/>
              </a:ext>
            </a:extLst>
          </p:cNvPr>
          <p:cNvPicPr>
            <a:picLocks noChangeAspect="1"/>
          </p:cNvPicPr>
          <p:nvPr/>
        </p:nvPicPr>
        <p:blipFill>
          <a:blip r:embed="rId2"/>
          <a:stretch>
            <a:fillRect/>
          </a:stretch>
        </p:blipFill>
        <p:spPr>
          <a:xfrm>
            <a:off x="457202" y="485463"/>
            <a:ext cx="5426764" cy="2577712"/>
          </a:xfrm>
          <a:prstGeom prst="rect">
            <a:avLst/>
          </a:prstGeom>
        </p:spPr>
      </p:pic>
      <p:pic>
        <p:nvPicPr>
          <p:cNvPr id="3" name="Imagem 2">
            <a:extLst>
              <a:ext uri="{FF2B5EF4-FFF2-40B4-BE49-F238E27FC236}">
                <a16:creationId xmlns:a16="http://schemas.microsoft.com/office/drawing/2014/main" id="{4260D6C1-C83F-1361-6BB5-3684AA78BFA5}"/>
              </a:ext>
            </a:extLst>
          </p:cNvPr>
          <p:cNvPicPr>
            <a:picLocks noChangeAspect="1"/>
          </p:cNvPicPr>
          <p:nvPr/>
        </p:nvPicPr>
        <p:blipFill>
          <a:blip r:embed="rId3"/>
          <a:stretch>
            <a:fillRect/>
          </a:stretch>
        </p:blipFill>
        <p:spPr>
          <a:xfrm>
            <a:off x="6453478" y="663251"/>
            <a:ext cx="5748321" cy="2399924"/>
          </a:xfrm>
          <a:prstGeom prst="rect">
            <a:avLst/>
          </a:prstGeom>
        </p:spPr>
      </p:pic>
      <p:sp>
        <p:nvSpPr>
          <p:cNvPr id="19"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B82249AC-3917-F486-C7F0-E43428685C3D}"/>
              </a:ext>
            </a:extLst>
          </p:cNvPr>
          <p:cNvPicPr>
            <a:picLocks noChangeAspect="1"/>
          </p:cNvPicPr>
          <p:nvPr/>
        </p:nvPicPr>
        <p:blipFill>
          <a:blip r:embed="rId4"/>
          <a:stretch>
            <a:fillRect/>
          </a:stretch>
        </p:blipFill>
        <p:spPr>
          <a:xfrm>
            <a:off x="311758" y="3794825"/>
            <a:ext cx="5426764" cy="3066121"/>
          </a:xfrm>
          <a:prstGeom prst="rect">
            <a:avLst/>
          </a:prstGeom>
        </p:spPr>
      </p:pic>
      <p:sp>
        <p:nvSpPr>
          <p:cNvPr id="9" name="Elipse 8">
            <a:extLst>
              <a:ext uri="{FF2B5EF4-FFF2-40B4-BE49-F238E27FC236}">
                <a16:creationId xmlns:a16="http://schemas.microsoft.com/office/drawing/2014/main" id="{5652CAC3-AD95-C460-DCF9-2D252689F066}"/>
              </a:ext>
            </a:extLst>
          </p:cNvPr>
          <p:cNvSpPr/>
          <p:nvPr/>
        </p:nvSpPr>
        <p:spPr>
          <a:xfrm>
            <a:off x="1463040" y="6065520"/>
            <a:ext cx="589280" cy="487680"/>
          </a:xfrm>
          <a:prstGeom prst="ellipse">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10" name="Elipse 9">
            <a:extLst>
              <a:ext uri="{FF2B5EF4-FFF2-40B4-BE49-F238E27FC236}">
                <a16:creationId xmlns:a16="http://schemas.microsoft.com/office/drawing/2014/main" id="{5B1F0B6C-1DC1-E4A9-0C85-1147AC6A90B8}"/>
              </a:ext>
            </a:extLst>
          </p:cNvPr>
          <p:cNvSpPr/>
          <p:nvPr/>
        </p:nvSpPr>
        <p:spPr>
          <a:xfrm>
            <a:off x="1625600" y="2336800"/>
            <a:ext cx="589280" cy="487680"/>
          </a:xfrm>
          <a:prstGeom prst="ellipse">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11" name="Elipse 10">
            <a:extLst>
              <a:ext uri="{FF2B5EF4-FFF2-40B4-BE49-F238E27FC236}">
                <a16:creationId xmlns:a16="http://schemas.microsoft.com/office/drawing/2014/main" id="{97604A6C-3F3A-ABEE-E82C-5C1C7BED95BA}"/>
              </a:ext>
            </a:extLst>
          </p:cNvPr>
          <p:cNvSpPr/>
          <p:nvPr/>
        </p:nvSpPr>
        <p:spPr>
          <a:xfrm>
            <a:off x="7804746" y="2404564"/>
            <a:ext cx="589280" cy="487680"/>
          </a:xfrm>
          <a:prstGeom prst="ellipse">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pic>
        <p:nvPicPr>
          <p:cNvPr id="15" name="Imagem 14">
            <a:extLst>
              <a:ext uri="{FF2B5EF4-FFF2-40B4-BE49-F238E27FC236}">
                <a16:creationId xmlns:a16="http://schemas.microsoft.com/office/drawing/2014/main" id="{DDAFCE60-C651-6BAE-1A8A-FC99147BF5D6}"/>
              </a:ext>
            </a:extLst>
          </p:cNvPr>
          <p:cNvPicPr>
            <a:picLocks noChangeAspect="1"/>
          </p:cNvPicPr>
          <p:nvPr/>
        </p:nvPicPr>
        <p:blipFill>
          <a:blip r:embed="rId5"/>
          <a:stretch>
            <a:fillRect/>
          </a:stretch>
        </p:blipFill>
        <p:spPr>
          <a:xfrm>
            <a:off x="6210505" y="3534299"/>
            <a:ext cx="5845850" cy="3018901"/>
          </a:xfrm>
          <a:prstGeom prst="rect">
            <a:avLst/>
          </a:prstGeom>
        </p:spPr>
      </p:pic>
      <p:sp>
        <p:nvSpPr>
          <p:cNvPr id="16" name="Elipse 15">
            <a:extLst>
              <a:ext uri="{FF2B5EF4-FFF2-40B4-BE49-F238E27FC236}">
                <a16:creationId xmlns:a16="http://schemas.microsoft.com/office/drawing/2014/main" id="{698937CE-3291-2DB3-0D81-555070C2DCB2}"/>
              </a:ext>
            </a:extLst>
          </p:cNvPr>
          <p:cNvSpPr/>
          <p:nvPr/>
        </p:nvSpPr>
        <p:spPr>
          <a:xfrm>
            <a:off x="7238689" y="4710918"/>
            <a:ext cx="235132" cy="267516"/>
          </a:xfrm>
          <a:prstGeom prst="ellipse">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0" name="Retângulo 19">
            <a:extLst>
              <a:ext uri="{FF2B5EF4-FFF2-40B4-BE49-F238E27FC236}">
                <a16:creationId xmlns:a16="http://schemas.microsoft.com/office/drawing/2014/main" id="{DA38D83A-CD84-3282-5BA4-87B77AECA5E4}"/>
              </a:ext>
            </a:extLst>
          </p:cNvPr>
          <p:cNvSpPr/>
          <p:nvPr/>
        </p:nvSpPr>
        <p:spPr>
          <a:xfrm>
            <a:off x="4303798" y="2400236"/>
            <a:ext cx="3297905" cy="16459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a:p>
            <a:pPr algn="ctr"/>
            <a:r>
              <a:rPr lang="en-US" dirty="0"/>
              <a:t>Los Angeles, a state with a soaring infection rate despite significant investments in education.</a:t>
            </a:r>
            <a:endParaRPr lang="pt-BR" dirty="0"/>
          </a:p>
        </p:txBody>
      </p:sp>
      <p:sp>
        <p:nvSpPr>
          <p:cNvPr id="24" name="CaixaDeTexto 23">
            <a:extLst>
              <a:ext uri="{FF2B5EF4-FFF2-40B4-BE49-F238E27FC236}">
                <a16:creationId xmlns:a16="http://schemas.microsoft.com/office/drawing/2014/main" id="{06972192-AA11-5516-3FA9-AD54D5F8509F}"/>
              </a:ext>
            </a:extLst>
          </p:cNvPr>
          <p:cNvSpPr txBox="1"/>
          <p:nvPr/>
        </p:nvSpPr>
        <p:spPr>
          <a:xfrm>
            <a:off x="8693908" y="202383"/>
            <a:ext cx="1267460" cy="369332"/>
          </a:xfrm>
          <a:prstGeom prst="rect">
            <a:avLst/>
          </a:prstGeom>
          <a:noFill/>
        </p:spPr>
        <p:txBody>
          <a:bodyPr wrap="square">
            <a:spAutoFit/>
          </a:bodyPr>
          <a:lstStyle/>
          <a:p>
            <a:r>
              <a:rPr lang="pt-BR" dirty="0" err="1"/>
              <a:t>Chlamydia</a:t>
            </a:r>
            <a:endParaRPr lang="pt-BR" dirty="0"/>
          </a:p>
        </p:txBody>
      </p:sp>
      <p:sp>
        <p:nvSpPr>
          <p:cNvPr id="26" name="CaixaDeTexto 25">
            <a:extLst>
              <a:ext uri="{FF2B5EF4-FFF2-40B4-BE49-F238E27FC236}">
                <a16:creationId xmlns:a16="http://schemas.microsoft.com/office/drawing/2014/main" id="{2C3562EC-7DB2-EA60-175E-609AEEF3F2CD}"/>
              </a:ext>
            </a:extLst>
          </p:cNvPr>
          <p:cNvSpPr txBox="1"/>
          <p:nvPr/>
        </p:nvSpPr>
        <p:spPr>
          <a:xfrm>
            <a:off x="2292946" y="3427197"/>
            <a:ext cx="6101080" cy="369332"/>
          </a:xfrm>
          <a:prstGeom prst="rect">
            <a:avLst/>
          </a:prstGeom>
          <a:noFill/>
        </p:spPr>
        <p:txBody>
          <a:bodyPr wrap="square">
            <a:spAutoFit/>
          </a:bodyPr>
          <a:lstStyle/>
          <a:p>
            <a:r>
              <a:rPr lang="pt-BR" dirty="0" err="1"/>
              <a:t>Syphilis</a:t>
            </a:r>
            <a:endParaRPr lang="pt-BR" dirty="0"/>
          </a:p>
        </p:txBody>
      </p:sp>
      <p:sp>
        <p:nvSpPr>
          <p:cNvPr id="27" name="CaixaDeTexto 26">
            <a:extLst>
              <a:ext uri="{FF2B5EF4-FFF2-40B4-BE49-F238E27FC236}">
                <a16:creationId xmlns:a16="http://schemas.microsoft.com/office/drawing/2014/main" id="{E5BF390E-FAF8-DB6B-A413-36FF85D8DE6F}"/>
              </a:ext>
            </a:extLst>
          </p:cNvPr>
          <p:cNvSpPr txBox="1"/>
          <p:nvPr/>
        </p:nvSpPr>
        <p:spPr>
          <a:xfrm>
            <a:off x="2235712" y="63485"/>
            <a:ext cx="6101080" cy="369332"/>
          </a:xfrm>
          <a:prstGeom prst="rect">
            <a:avLst/>
          </a:prstGeom>
          <a:noFill/>
        </p:spPr>
        <p:txBody>
          <a:bodyPr wrap="square">
            <a:spAutoFit/>
          </a:bodyPr>
          <a:lstStyle/>
          <a:p>
            <a:r>
              <a:rPr lang="pt-BR" dirty="0" err="1"/>
              <a:t>Gonorrhea</a:t>
            </a:r>
            <a:endParaRPr lang="pt-BR" dirty="0"/>
          </a:p>
        </p:txBody>
      </p:sp>
    </p:spTree>
    <p:extLst>
      <p:ext uri="{BB962C8B-B14F-4D97-AF65-F5344CB8AC3E}">
        <p14:creationId xmlns:p14="http://schemas.microsoft.com/office/powerpoint/2010/main" val="29947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C0C47-B786-EE75-6311-764A6368ABAF}"/>
              </a:ext>
            </a:extLst>
          </p:cNvPr>
          <p:cNvSpPr>
            <a:spLocks noGrp="1"/>
          </p:cNvSpPr>
          <p:nvPr>
            <p:ph type="title"/>
          </p:nvPr>
        </p:nvSpPr>
        <p:spPr/>
        <p:txBody>
          <a:bodyPr/>
          <a:lstStyle/>
          <a:p>
            <a:r>
              <a:rPr lang="en-US" dirty="0"/>
              <a:t>Future work </a:t>
            </a:r>
            <a:endParaRPr lang="pt-BR" dirty="0"/>
          </a:p>
        </p:txBody>
      </p:sp>
      <p:sp>
        <p:nvSpPr>
          <p:cNvPr id="3" name="Espaço Reservado para Conteúdo 2">
            <a:extLst>
              <a:ext uri="{FF2B5EF4-FFF2-40B4-BE49-F238E27FC236}">
                <a16:creationId xmlns:a16="http://schemas.microsoft.com/office/drawing/2014/main" id="{B0AEDFEB-1E67-0C44-977B-5C48EA04B0B9}"/>
              </a:ext>
            </a:extLst>
          </p:cNvPr>
          <p:cNvSpPr>
            <a:spLocks noGrp="1"/>
          </p:cNvSpPr>
          <p:nvPr>
            <p:ph idx="1"/>
          </p:nvPr>
        </p:nvSpPr>
        <p:spPr/>
        <p:txBody>
          <a:bodyPr/>
          <a:lstStyle/>
          <a:p>
            <a:r>
              <a:rPr lang="en-US" dirty="0"/>
              <a:t>Study why some counties have such a large rate compared to others </a:t>
            </a:r>
          </a:p>
          <a:p>
            <a:r>
              <a:rPr lang="en-US" dirty="0"/>
              <a:t>What specific </a:t>
            </a:r>
            <a:r>
              <a:rPr lang="en-US" dirty="0" err="1"/>
              <a:t>tipe</a:t>
            </a:r>
            <a:r>
              <a:rPr lang="en-US" dirty="0"/>
              <a:t> of investment in education can help to prevent STI </a:t>
            </a:r>
          </a:p>
          <a:p>
            <a:r>
              <a:rPr lang="en-US" dirty="0"/>
              <a:t>Extensive research on what specifically influences  a person to be safe </a:t>
            </a:r>
            <a:r>
              <a:rPr lang="en-US" dirty="0" err="1"/>
              <a:t>trought</a:t>
            </a:r>
            <a:r>
              <a:rPr lang="en-US" dirty="0"/>
              <a:t> sexual activities</a:t>
            </a:r>
          </a:p>
          <a:p>
            <a:r>
              <a:rPr lang="en-US" dirty="0"/>
              <a:t>Invest in t</a:t>
            </a:r>
          </a:p>
          <a:p>
            <a:endParaRPr lang="en-US" dirty="0"/>
          </a:p>
          <a:p>
            <a:endParaRPr lang="en-US" dirty="0"/>
          </a:p>
          <a:p>
            <a:endParaRPr lang="pt-BR" dirty="0"/>
          </a:p>
        </p:txBody>
      </p:sp>
      <p:sp>
        <p:nvSpPr>
          <p:cNvPr id="15" name="CaixaDeTexto 14">
            <a:extLst>
              <a:ext uri="{FF2B5EF4-FFF2-40B4-BE49-F238E27FC236}">
                <a16:creationId xmlns:a16="http://schemas.microsoft.com/office/drawing/2014/main" id="{1F5DC1AE-C6CF-1512-0CDF-D13B87145624}"/>
              </a:ext>
            </a:extLst>
          </p:cNvPr>
          <p:cNvSpPr txBox="1"/>
          <p:nvPr/>
        </p:nvSpPr>
        <p:spPr>
          <a:xfrm>
            <a:off x="838200" y="6488668"/>
            <a:ext cx="6096000" cy="369332"/>
          </a:xfrm>
          <a:prstGeom prst="rect">
            <a:avLst/>
          </a:prstGeom>
          <a:noFill/>
        </p:spPr>
        <p:txBody>
          <a:bodyPr wrap="square">
            <a:spAutoFit/>
          </a:bodyPr>
          <a:lstStyle/>
          <a:p>
            <a:r>
              <a:rPr lang="pt-BR" dirty="0"/>
              <a:t>https://data.chhs.ca.gov/</a:t>
            </a:r>
          </a:p>
        </p:txBody>
      </p:sp>
    </p:spTree>
    <p:extLst>
      <p:ext uri="{BB962C8B-B14F-4D97-AF65-F5344CB8AC3E}">
        <p14:creationId xmlns:p14="http://schemas.microsoft.com/office/powerpoint/2010/main" val="27640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E1A9D-0284-B910-6465-315B8CD10CA6}"/>
              </a:ext>
            </a:extLst>
          </p:cNvPr>
          <p:cNvSpPr>
            <a:spLocks noGrp="1"/>
          </p:cNvSpPr>
          <p:nvPr>
            <p:ph type="title"/>
          </p:nvPr>
        </p:nvSpPr>
        <p:spPr>
          <a:xfrm>
            <a:off x="511629" y="136525"/>
            <a:ext cx="10515600" cy="1325563"/>
          </a:xfrm>
        </p:spPr>
        <p:txBody>
          <a:bodyPr/>
          <a:lstStyle/>
          <a:p>
            <a:pPr algn="ctr"/>
            <a:r>
              <a:rPr lang="en-US" b="1" dirty="0"/>
              <a:t>Motivation</a:t>
            </a:r>
            <a:endParaRPr lang="pt-BR" b="1" dirty="0"/>
          </a:p>
        </p:txBody>
      </p:sp>
      <p:pic>
        <p:nvPicPr>
          <p:cNvPr id="3" name="Picture 2" descr="A new study from the Centers for Disease Control and Prevention finds that for the fifth consecutive year, cases of gonorrhea, chlamydia and syphilis have risen in the United States. Nevada tops the nation for the rate of primary and secondary syphilis.">
            <a:extLst>
              <a:ext uri="{FF2B5EF4-FFF2-40B4-BE49-F238E27FC236}">
                <a16:creationId xmlns:a16="http://schemas.microsoft.com/office/drawing/2014/main" id="{58CBECB8-649C-9AAA-C199-86902966E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 y="1644969"/>
            <a:ext cx="8163463" cy="447135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0EC643A3-7B14-C763-99D2-8DDD496B3484}"/>
              </a:ext>
            </a:extLst>
          </p:cNvPr>
          <p:cNvPicPr>
            <a:picLocks noChangeAspect="1"/>
          </p:cNvPicPr>
          <p:nvPr/>
        </p:nvPicPr>
        <p:blipFill>
          <a:blip r:embed="rId3"/>
          <a:stretch>
            <a:fillRect/>
          </a:stretch>
        </p:blipFill>
        <p:spPr>
          <a:xfrm>
            <a:off x="8249460" y="1644969"/>
            <a:ext cx="3448528" cy="2931249"/>
          </a:xfrm>
          <a:prstGeom prst="rect">
            <a:avLst/>
          </a:prstGeom>
        </p:spPr>
      </p:pic>
      <p:pic>
        <p:nvPicPr>
          <p:cNvPr id="7" name="Imagem 6">
            <a:extLst>
              <a:ext uri="{FF2B5EF4-FFF2-40B4-BE49-F238E27FC236}">
                <a16:creationId xmlns:a16="http://schemas.microsoft.com/office/drawing/2014/main" id="{576EE976-EB6E-8936-9FA5-AECB44E6E2DF}"/>
              </a:ext>
            </a:extLst>
          </p:cNvPr>
          <p:cNvPicPr>
            <a:picLocks noChangeAspect="1"/>
          </p:cNvPicPr>
          <p:nvPr/>
        </p:nvPicPr>
        <p:blipFill>
          <a:blip r:embed="rId4"/>
          <a:stretch>
            <a:fillRect/>
          </a:stretch>
        </p:blipFill>
        <p:spPr>
          <a:xfrm>
            <a:off x="8343497" y="4885938"/>
            <a:ext cx="3762506" cy="920663"/>
          </a:xfrm>
          <a:prstGeom prst="rect">
            <a:avLst/>
          </a:prstGeom>
        </p:spPr>
      </p:pic>
      <p:pic>
        <p:nvPicPr>
          <p:cNvPr id="9" name="Imagem 8">
            <a:extLst>
              <a:ext uri="{FF2B5EF4-FFF2-40B4-BE49-F238E27FC236}">
                <a16:creationId xmlns:a16="http://schemas.microsoft.com/office/drawing/2014/main" id="{D93437A4-530A-2F6A-F8BC-E9AD12959917}"/>
              </a:ext>
            </a:extLst>
          </p:cNvPr>
          <p:cNvPicPr>
            <a:picLocks noChangeAspect="1"/>
          </p:cNvPicPr>
          <p:nvPr/>
        </p:nvPicPr>
        <p:blipFill>
          <a:blip r:embed="rId5"/>
          <a:stretch>
            <a:fillRect/>
          </a:stretch>
        </p:blipFill>
        <p:spPr>
          <a:xfrm>
            <a:off x="3088656" y="2262516"/>
            <a:ext cx="7041245" cy="2566359"/>
          </a:xfrm>
          <a:prstGeom prst="rect">
            <a:avLst/>
          </a:prstGeom>
        </p:spPr>
      </p:pic>
    </p:spTree>
    <p:extLst>
      <p:ext uri="{BB962C8B-B14F-4D97-AF65-F5344CB8AC3E}">
        <p14:creationId xmlns:p14="http://schemas.microsoft.com/office/powerpoint/2010/main" val="234767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C0C47-B786-EE75-6311-764A6368ABAF}"/>
              </a:ext>
            </a:extLst>
          </p:cNvPr>
          <p:cNvSpPr>
            <a:spLocks noGrp="1"/>
          </p:cNvSpPr>
          <p:nvPr>
            <p:ph type="title"/>
          </p:nvPr>
        </p:nvSpPr>
        <p:spPr/>
        <p:txBody>
          <a:bodyPr/>
          <a:lstStyle/>
          <a:p>
            <a:r>
              <a:rPr lang="en-US" dirty="0"/>
              <a:t>Data </a:t>
            </a:r>
            <a:endParaRPr lang="pt-BR" dirty="0"/>
          </a:p>
        </p:txBody>
      </p:sp>
      <p:sp>
        <p:nvSpPr>
          <p:cNvPr id="3" name="Espaço Reservado para Conteúdo 2">
            <a:extLst>
              <a:ext uri="{FF2B5EF4-FFF2-40B4-BE49-F238E27FC236}">
                <a16:creationId xmlns:a16="http://schemas.microsoft.com/office/drawing/2014/main" id="{B0AEDFEB-1E67-0C44-977B-5C48EA04B0B9}"/>
              </a:ext>
            </a:extLst>
          </p:cNvPr>
          <p:cNvSpPr>
            <a:spLocks noGrp="1"/>
          </p:cNvSpPr>
          <p:nvPr>
            <p:ph idx="1"/>
          </p:nvPr>
        </p:nvSpPr>
        <p:spPr/>
        <p:txBody>
          <a:bodyPr/>
          <a:lstStyle/>
          <a:p>
            <a:r>
              <a:rPr lang="en-US" dirty="0"/>
              <a:t>Integrated data from three distinct data frames:</a:t>
            </a:r>
          </a:p>
          <a:p>
            <a:pPr marL="0" indent="0">
              <a:buNone/>
            </a:pPr>
            <a:r>
              <a:rPr lang="en-US" dirty="0"/>
              <a:t>1. Incidence of Gonorrhea, Syphilis, and Chlamydia cases among males and females in California counties (excluding San Francisco) spanning 2001 to 2020.</a:t>
            </a:r>
          </a:p>
          <a:p>
            <a:pPr marL="0" indent="0">
              <a:buNone/>
            </a:pPr>
            <a:r>
              <a:rPr lang="en-US" dirty="0"/>
              <a:t>2. Comprehensive county expenditure information across various sectors, encompassing education, spanning 2003 to 2020.</a:t>
            </a:r>
          </a:p>
          <a:p>
            <a:pPr marL="0" indent="0">
              <a:buNone/>
            </a:pPr>
            <a:r>
              <a:rPr lang="en-US" dirty="0"/>
              <a:t>3. County Federal Information Processing Standards (FIPS) codes.</a:t>
            </a:r>
          </a:p>
          <a:p>
            <a:endParaRPr lang="en-US" dirty="0"/>
          </a:p>
          <a:p>
            <a:endParaRPr lang="en-US" dirty="0"/>
          </a:p>
          <a:p>
            <a:endParaRPr lang="en-US" dirty="0"/>
          </a:p>
          <a:p>
            <a:endParaRPr lang="pt-BR" dirty="0"/>
          </a:p>
        </p:txBody>
      </p:sp>
      <p:sp>
        <p:nvSpPr>
          <p:cNvPr id="15" name="CaixaDeTexto 14">
            <a:extLst>
              <a:ext uri="{FF2B5EF4-FFF2-40B4-BE49-F238E27FC236}">
                <a16:creationId xmlns:a16="http://schemas.microsoft.com/office/drawing/2014/main" id="{1F5DC1AE-C6CF-1512-0CDF-D13B87145624}"/>
              </a:ext>
            </a:extLst>
          </p:cNvPr>
          <p:cNvSpPr txBox="1"/>
          <p:nvPr/>
        </p:nvSpPr>
        <p:spPr>
          <a:xfrm>
            <a:off x="838200" y="6488668"/>
            <a:ext cx="6096000" cy="369332"/>
          </a:xfrm>
          <a:prstGeom prst="rect">
            <a:avLst/>
          </a:prstGeom>
          <a:noFill/>
        </p:spPr>
        <p:txBody>
          <a:bodyPr wrap="square">
            <a:spAutoFit/>
          </a:bodyPr>
          <a:lstStyle/>
          <a:p>
            <a:r>
              <a:rPr lang="pt-BR" dirty="0"/>
              <a:t>https://data.chhs.ca.gov/</a:t>
            </a:r>
          </a:p>
        </p:txBody>
      </p:sp>
    </p:spTree>
    <p:extLst>
      <p:ext uri="{BB962C8B-B14F-4D97-AF65-F5344CB8AC3E}">
        <p14:creationId xmlns:p14="http://schemas.microsoft.com/office/powerpoint/2010/main" val="181230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a:extLst>
              <a:ext uri="{FF2B5EF4-FFF2-40B4-BE49-F238E27FC236}">
                <a16:creationId xmlns:a16="http://schemas.microsoft.com/office/drawing/2014/main" id="{63DCB85E-C03F-B3C2-BA05-861A358FC78D}"/>
              </a:ext>
            </a:extLst>
          </p:cNvPr>
          <p:cNvPicPr>
            <a:picLocks noChangeAspect="1"/>
          </p:cNvPicPr>
          <p:nvPr/>
        </p:nvPicPr>
        <p:blipFill rotWithShape="1">
          <a:blip r:embed="rId2"/>
          <a:srcRect t="1028"/>
          <a:stretch/>
        </p:blipFill>
        <p:spPr>
          <a:xfrm>
            <a:off x="457200" y="457200"/>
            <a:ext cx="11277600" cy="5943600"/>
          </a:xfrm>
          <a:prstGeom prst="rect">
            <a:avLst/>
          </a:prstGeom>
        </p:spPr>
      </p:pic>
      <p:sp>
        <p:nvSpPr>
          <p:cNvPr id="4" name="Retângulo 3">
            <a:extLst>
              <a:ext uri="{FF2B5EF4-FFF2-40B4-BE49-F238E27FC236}">
                <a16:creationId xmlns:a16="http://schemas.microsoft.com/office/drawing/2014/main" id="{931BA8A2-9E7D-FBDC-060E-00C4F0848E0F}"/>
              </a:ext>
            </a:extLst>
          </p:cNvPr>
          <p:cNvSpPr/>
          <p:nvPr/>
        </p:nvSpPr>
        <p:spPr>
          <a:xfrm>
            <a:off x="4303798" y="2400236"/>
            <a:ext cx="3297905" cy="16459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a:p>
            <a:pPr algn="ctr"/>
            <a:r>
              <a:rPr lang="en-US" dirty="0"/>
              <a:t>Chlamydia consistently tops the charts as the most prevalent and highly infectious disease over the years.</a:t>
            </a:r>
            <a:endParaRPr lang="pt-BR" dirty="0"/>
          </a:p>
        </p:txBody>
      </p:sp>
    </p:spTree>
    <p:extLst>
      <p:ext uri="{BB962C8B-B14F-4D97-AF65-F5344CB8AC3E}">
        <p14:creationId xmlns:p14="http://schemas.microsoft.com/office/powerpoint/2010/main" val="40503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A28E6AFC-78CC-0BA4-F632-F589E8A35558}"/>
              </a:ext>
            </a:extLst>
          </p:cNvPr>
          <p:cNvPicPr>
            <a:picLocks noChangeAspect="1"/>
          </p:cNvPicPr>
          <p:nvPr/>
        </p:nvPicPr>
        <p:blipFill rotWithShape="1">
          <a:blip r:embed="rId2"/>
          <a:srcRect t="626" b="401"/>
          <a:stretch/>
        </p:blipFill>
        <p:spPr>
          <a:xfrm>
            <a:off x="457200" y="457200"/>
            <a:ext cx="11277600" cy="5943600"/>
          </a:xfrm>
          <a:prstGeom prst="rect">
            <a:avLst/>
          </a:prstGeom>
        </p:spPr>
      </p:pic>
      <p:sp>
        <p:nvSpPr>
          <p:cNvPr id="10" name="Retângulo 9">
            <a:extLst>
              <a:ext uri="{FF2B5EF4-FFF2-40B4-BE49-F238E27FC236}">
                <a16:creationId xmlns:a16="http://schemas.microsoft.com/office/drawing/2014/main" id="{17733C43-C421-9253-B226-5409AD4F0D56}"/>
              </a:ext>
            </a:extLst>
          </p:cNvPr>
          <p:cNvSpPr/>
          <p:nvPr/>
        </p:nvSpPr>
        <p:spPr>
          <a:xfrm>
            <a:off x="3837198" y="2533840"/>
            <a:ext cx="3297905" cy="16459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a:p>
            <a:pPr algn="ctr"/>
            <a:r>
              <a:rPr lang="en-US" dirty="0"/>
              <a:t>Approximately only 20% of the time over the span of 18 years, there was a decrease in STI infections.</a:t>
            </a:r>
            <a:endParaRPr lang="pt-BR" dirty="0"/>
          </a:p>
        </p:txBody>
      </p:sp>
    </p:spTree>
    <p:extLst>
      <p:ext uri="{BB962C8B-B14F-4D97-AF65-F5344CB8AC3E}">
        <p14:creationId xmlns:p14="http://schemas.microsoft.com/office/powerpoint/2010/main" val="10794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7C7BAC69-4A45-9F0D-DFF4-755B915B304E}"/>
              </a:ext>
            </a:extLst>
          </p:cNvPr>
          <p:cNvPicPr>
            <a:picLocks noChangeAspect="1"/>
          </p:cNvPicPr>
          <p:nvPr/>
        </p:nvPicPr>
        <p:blipFill>
          <a:blip r:embed="rId2"/>
          <a:stretch>
            <a:fillRect/>
          </a:stretch>
        </p:blipFill>
        <p:spPr>
          <a:xfrm>
            <a:off x="402997" y="916930"/>
            <a:ext cx="11556777" cy="5483869"/>
          </a:xfrm>
          <a:prstGeom prst="rect">
            <a:avLst/>
          </a:prstGeom>
        </p:spPr>
      </p:pic>
    </p:spTree>
    <p:extLst>
      <p:ext uri="{BB962C8B-B14F-4D97-AF65-F5344CB8AC3E}">
        <p14:creationId xmlns:p14="http://schemas.microsoft.com/office/powerpoint/2010/main" val="328095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5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a:extLst>
              <a:ext uri="{FF2B5EF4-FFF2-40B4-BE49-F238E27FC236}">
                <a16:creationId xmlns:a16="http://schemas.microsoft.com/office/drawing/2014/main" id="{C78FAFF1-B7D9-44AC-ECC5-BCC5DA44DD33}"/>
              </a:ext>
            </a:extLst>
          </p:cNvPr>
          <p:cNvPicPr>
            <a:picLocks noChangeAspect="1"/>
          </p:cNvPicPr>
          <p:nvPr/>
        </p:nvPicPr>
        <p:blipFill>
          <a:blip r:embed="rId2"/>
          <a:stretch>
            <a:fillRect/>
          </a:stretch>
        </p:blipFill>
        <p:spPr>
          <a:xfrm>
            <a:off x="643467" y="675471"/>
            <a:ext cx="10905066" cy="5507057"/>
          </a:xfrm>
          <a:prstGeom prst="rect">
            <a:avLst/>
          </a:prstGeom>
        </p:spPr>
      </p:pic>
      <p:sp>
        <p:nvSpPr>
          <p:cNvPr id="4" name="Retângulo 3">
            <a:extLst>
              <a:ext uri="{FF2B5EF4-FFF2-40B4-BE49-F238E27FC236}">
                <a16:creationId xmlns:a16="http://schemas.microsoft.com/office/drawing/2014/main" id="{7338A371-5FF1-6A46-FBD7-D50C8BC366B5}"/>
              </a:ext>
            </a:extLst>
          </p:cNvPr>
          <p:cNvSpPr/>
          <p:nvPr/>
        </p:nvSpPr>
        <p:spPr>
          <a:xfrm>
            <a:off x="4581910" y="1889759"/>
            <a:ext cx="3028179" cy="13211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a:p>
            <a:pPr algn="ctr"/>
            <a:r>
              <a:rPr lang="en-US" dirty="0"/>
              <a:t>Women are at a greater risk group for STI infections..</a:t>
            </a:r>
            <a:endParaRPr lang="pt-BR" dirty="0"/>
          </a:p>
        </p:txBody>
      </p:sp>
      <p:sp>
        <p:nvSpPr>
          <p:cNvPr id="5" name="Retângulo 4">
            <a:extLst>
              <a:ext uri="{FF2B5EF4-FFF2-40B4-BE49-F238E27FC236}">
                <a16:creationId xmlns:a16="http://schemas.microsoft.com/office/drawing/2014/main" id="{1AFF9D75-D120-7A93-EDEC-C511A1DE7FB5}"/>
              </a:ext>
            </a:extLst>
          </p:cNvPr>
          <p:cNvSpPr/>
          <p:nvPr/>
        </p:nvSpPr>
        <p:spPr>
          <a:xfrm>
            <a:off x="4287021" y="3553597"/>
            <a:ext cx="3539722" cy="187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a:t>
            </a:r>
          </a:p>
          <a:p>
            <a:pPr algn="ctr"/>
            <a:r>
              <a:rPr lang="en-US" dirty="0"/>
              <a:t>Chlamydia itself won't kill you, but if it damages a woman's fallopian tubes, leading to an ectopic pregnancy, the fallopian tube can rupture, causing internal bleeding and death if not treated promptly.</a:t>
            </a:r>
            <a:endParaRPr lang="pt-BR" dirty="0"/>
          </a:p>
        </p:txBody>
      </p:sp>
    </p:spTree>
    <p:extLst>
      <p:ext uri="{BB962C8B-B14F-4D97-AF65-F5344CB8AC3E}">
        <p14:creationId xmlns:p14="http://schemas.microsoft.com/office/powerpoint/2010/main" val="390922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descr="Gráfico, Gráfico de barras&#10;&#10;Descrição gerada automaticamente">
            <a:extLst>
              <a:ext uri="{FF2B5EF4-FFF2-40B4-BE49-F238E27FC236}">
                <a16:creationId xmlns:a16="http://schemas.microsoft.com/office/drawing/2014/main" id="{E166781C-4677-EF10-5023-10060E7A2297}"/>
              </a:ext>
            </a:extLst>
          </p:cNvPr>
          <p:cNvPicPr>
            <a:picLocks noChangeAspect="1"/>
          </p:cNvPicPr>
          <p:nvPr/>
        </p:nvPicPr>
        <p:blipFill>
          <a:blip r:embed="rId2"/>
          <a:stretch>
            <a:fillRect/>
          </a:stretch>
        </p:blipFill>
        <p:spPr>
          <a:xfrm>
            <a:off x="457200" y="722376"/>
            <a:ext cx="11277600" cy="5413248"/>
          </a:xfrm>
          <a:prstGeom prst="rect">
            <a:avLst/>
          </a:prstGeom>
        </p:spPr>
      </p:pic>
    </p:spTree>
    <p:extLst>
      <p:ext uri="{BB962C8B-B14F-4D97-AF65-F5344CB8AC3E}">
        <p14:creationId xmlns:p14="http://schemas.microsoft.com/office/powerpoint/2010/main" val="146747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268F3085-C730-37FA-0B62-F743B73957C1}"/>
              </a:ext>
            </a:extLst>
          </p:cNvPr>
          <p:cNvPicPr>
            <a:picLocks noChangeAspect="1"/>
          </p:cNvPicPr>
          <p:nvPr/>
        </p:nvPicPr>
        <p:blipFill>
          <a:blip r:embed="rId2"/>
          <a:stretch>
            <a:fillRect/>
          </a:stretch>
        </p:blipFill>
        <p:spPr>
          <a:xfrm>
            <a:off x="241582" y="418992"/>
            <a:ext cx="11870534" cy="5636368"/>
          </a:xfrm>
          <a:prstGeom prst="rect">
            <a:avLst/>
          </a:prstGeom>
        </p:spPr>
      </p:pic>
    </p:spTree>
    <p:extLst>
      <p:ext uri="{BB962C8B-B14F-4D97-AF65-F5344CB8AC3E}">
        <p14:creationId xmlns:p14="http://schemas.microsoft.com/office/powerpoint/2010/main" val="346454135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6964</TotalTime>
  <Words>276</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Calibri</vt:lpstr>
      <vt:lpstr>Calibri Light</vt:lpstr>
      <vt:lpstr>Century Gothic</vt:lpstr>
      <vt:lpstr>Tema do Office</vt:lpstr>
      <vt:lpstr>Does investing in education reduce STI risk in California?</vt:lpstr>
      <vt:lpstr>Motivation</vt:lpstr>
      <vt:lpstr>Data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investing in education reduce STI risk in California?</dc:title>
  <dc:creator>Isaac Chammah</dc:creator>
  <cp:lastModifiedBy>Isaac Chammah</cp:lastModifiedBy>
  <cp:revision>1</cp:revision>
  <dcterms:created xsi:type="dcterms:W3CDTF">2023-08-04T20:26:41Z</dcterms:created>
  <dcterms:modified xsi:type="dcterms:W3CDTF">2023-08-09T16:31:20Z</dcterms:modified>
</cp:coreProperties>
</file>