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53"/>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Fredoka One" charset="1" panose="020000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
      <p:font typeface="Nunito" charset="1" panose="00000500000000000000"/>
      <p:regular r:id="rId21"/>
    </p:embeddedFont>
    <p:embeddedFont>
      <p:font typeface="Nunito Bold" charset="1" panose="00000800000000000000"/>
      <p:regular r:id="rId22"/>
    </p:embeddedFont>
    <p:embeddedFont>
      <p:font typeface="Nunito Bold Italics" charset="1" panose="00000000000000000000"/>
      <p:regular r:id="rId23"/>
    </p:embeddedFont>
    <p:embeddedFont>
      <p:font typeface="Nunito Light" charset="1" panose="00000400000000000000"/>
      <p:regular r:id="rId24"/>
    </p:embeddedFont>
    <p:embeddedFont>
      <p:font typeface="Nunito Heavy" charset="1" panose="00000000000000000000"/>
      <p:regular r:id="rId25"/>
    </p:embeddedFont>
    <p:embeddedFont>
      <p:font typeface="Nunito Heavy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45" Target="slides/slide19.xml" Type="http://schemas.openxmlformats.org/officeDocument/2006/relationships/slide"/><Relationship Id="rId46" Target="slides/slide20.xml" Type="http://schemas.openxmlformats.org/officeDocument/2006/relationships/slide"/><Relationship Id="rId47" Target="slides/slide21.xml" Type="http://schemas.openxmlformats.org/officeDocument/2006/relationships/slide"/><Relationship Id="rId48" Target="slides/slide22.xml" Type="http://schemas.openxmlformats.org/officeDocument/2006/relationships/slide"/><Relationship Id="rId49" Target="slides/slide23.xml" Type="http://schemas.openxmlformats.org/officeDocument/2006/relationships/slide"/><Relationship Id="rId5" Target="tableStyles.xml" Type="http://schemas.openxmlformats.org/officeDocument/2006/relationships/tableStyles"/><Relationship Id="rId50" Target="slides/slide24.xml" Type="http://schemas.openxmlformats.org/officeDocument/2006/relationships/slide"/><Relationship Id="rId51" Target="slides/slide25.xml" Type="http://schemas.openxmlformats.org/officeDocument/2006/relationships/slide"/><Relationship Id="rId52" Target="slides/slide26.xml" Type="http://schemas.openxmlformats.org/officeDocument/2006/relationships/slide"/><Relationship Id="rId53" Target="notesMasters/notesMaster1.xml" Type="http://schemas.openxmlformats.org/officeDocument/2006/relationships/notesMaster"/><Relationship Id="rId54" Target="theme/theme2.xml" Type="http://schemas.openxmlformats.org/officeDocument/2006/relationships/theme"/><Relationship Id="rId55" Target="notesSlides/notesSlide1.xml" Type="http://schemas.openxmlformats.org/officeDocument/2006/relationships/notesSlide"/><Relationship Id="rId56" Target="notesSlides/notesSlide2.xml" Type="http://schemas.openxmlformats.org/officeDocument/2006/relationships/notesSlide"/><Relationship Id="rId57" Target="notesSlides/notesSlide3.xml" Type="http://schemas.openxmlformats.org/officeDocument/2006/relationships/notesSlide"/><Relationship Id="rId58" Target="notesSlides/notesSlide4.xml" Type="http://schemas.openxmlformats.org/officeDocument/2006/relationships/notesSlide"/><Relationship Id="rId59" Target="notesSlides/notesSlide5.xml" Type="http://schemas.openxmlformats.org/officeDocument/2006/relationships/notesSlide"/><Relationship Id="rId6" Target="fonts/font6.fntdata" Type="http://schemas.openxmlformats.org/officeDocument/2006/relationships/font"/><Relationship Id="rId60" Target="notesSlides/notesSlide6.xml" Type="http://schemas.openxmlformats.org/officeDocument/2006/relationships/notesSlide"/><Relationship Id="rId61" Target="notesSlides/notesSlide7.xml" Type="http://schemas.openxmlformats.org/officeDocument/2006/relationships/notesSlide"/><Relationship Id="rId62" Target="notesSlides/notesSlide8.xml" Type="http://schemas.openxmlformats.org/officeDocument/2006/relationships/notesSlide"/><Relationship Id="rId63" Target="notesSlides/notesSlide9.xml" Type="http://schemas.openxmlformats.org/officeDocument/2006/relationships/notesSlide"/><Relationship Id="rId64" Target="notesSlides/notesSlide10.xml" Type="http://schemas.openxmlformats.org/officeDocument/2006/relationships/notesSlide"/><Relationship Id="rId65" Target="notesSlides/notesSlide11.xml" Type="http://schemas.openxmlformats.org/officeDocument/2006/relationships/notesSlide"/><Relationship Id="rId66" Target="notesSlides/notesSlide12.xml" Type="http://schemas.openxmlformats.org/officeDocument/2006/relationships/notesSlide"/><Relationship Id="rId67" Target="notesSlides/notesSlide13.xml" Type="http://schemas.openxmlformats.org/officeDocument/2006/relationships/notesSlide"/><Relationship Id="rId68" Target="notesSlides/notesSlide14.xml" Type="http://schemas.openxmlformats.org/officeDocument/2006/relationships/notesSlide"/><Relationship Id="rId69" Target="notesSlides/notesSlide15.xml" Type="http://schemas.openxmlformats.org/officeDocument/2006/relationships/notesSlide"/><Relationship Id="rId7" Target="fonts/font7.fntdata" Type="http://schemas.openxmlformats.org/officeDocument/2006/relationships/font"/><Relationship Id="rId70" Target="notesSlides/notesSlide16.xml" Type="http://schemas.openxmlformats.org/officeDocument/2006/relationships/notesSlide"/><Relationship Id="rId71" Target="notesSlides/notesSlide17.xml" Type="http://schemas.openxmlformats.org/officeDocument/2006/relationships/notesSlide"/><Relationship Id="rId72" Target="notesSlides/notesSlide18.xml" Type="http://schemas.openxmlformats.org/officeDocument/2006/relationships/notesSlide"/><Relationship Id="rId73" Target="notesSlides/notesSlide19.xml" Type="http://schemas.openxmlformats.org/officeDocument/2006/relationships/notesSlide"/><Relationship Id="rId74" Target="notesSlides/notesSlide20.xml" Type="http://schemas.openxmlformats.org/officeDocument/2006/relationships/notesSlide"/><Relationship Id="rId75" Target="notesSlides/notesSlide21.xml" Type="http://schemas.openxmlformats.org/officeDocument/2006/relationships/notesSlide"/><Relationship Id="rId76" Target="notesSlides/notesSlide22.xml" Type="http://schemas.openxmlformats.org/officeDocument/2006/relationships/notesSlide"/><Relationship Id="rId77" Target="notesSlides/notesSlide23.xml" Type="http://schemas.openxmlformats.org/officeDocument/2006/relationships/notesSlide"/><Relationship Id="rId78" Target="notesSlides/notesSlide24.xml" Type="http://schemas.openxmlformats.org/officeDocument/2006/relationships/notesSlide"/><Relationship Id="rId79" Target="notesSlides/notesSlide25.xml" Type="http://schemas.openxmlformats.org/officeDocument/2006/relationships/notesSlide"/><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 jsen , this isaac and jianfeng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to introduce a little into hybrid sort. On the left, we see a typical merge sort recursion tree, given an even 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Suppose we pick S = 16, where S is the threshold before conducting insertion sort. The constant factor of insertion sort is little and has also little overhead operations. If S = 16, we would have saved 4 subsequent levels of recursion, which would have added considerable overhead.</a:t>
            </a:r>
          </a:p>
          <a:p>
            <a:r>
              <a:rPr lang="en-US"/>
              <a:t/>
            </a:r>
          </a:p>
          <a:p>
            <a:r>
              <a:rPr lang="en-US"/>
              <a:t>Hence, we would only do merge sort on log(n) - the levels we saved, which is log (S).</a:t>
            </a:r>
          </a:p>
          <a:p>
            <a:r>
              <a:rPr lang="en-US"/>
              <a:t/>
            </a:r>
          </a:p>
          <a:p>
            <a:r>
              <a:rPr lang="en-US"/>
              <a:t>Therefore, we can calculate the complexity of hybrid sort to be some constant factor ci * n/s(s^2) + some factor cm. n(log 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time complexity of hybrid sort would then be the following in the best and worst case.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Summary of time complexity mentioned so far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took 1000 samples out of 10m elements so that we would get 1000 points to plot without much interpolation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first fix the value of S. As n increases, the proportion of elements undergoing insertion sort becomes lower. At the crossover point which is S, hybrid sort switches to mergesort which is more capable of sorting larger size arrays. Hence, at these crossover points, the key comparison decreases relative to the worst-case comparisons of insertion sort. This implies that hybrid sort has overall improved sorting performance for larger datasets.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 s tends to be a very small value, insertion sort is carried out way less, and merge sort becomes dominant. We can see that the empirical results become very close to the theoretical complexity of merge sort which is n(logn)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Plotting out the theoretical worst and best of hybrid sort for each S, we can notice that on average, it performs closer to the theoretical best at low N, and increases in key comparisons steadily as N increases.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Fixing the value of N and varying S, we notice that there is a plateau at all graphs at certain points as S increases. This is because each sub array is divided into 2 at each iteration, creating an interval in between these two depths. Hence, if S falls between these two intervals, it would result in the same behaviour throughout that interval until the S value is finally &gt; the initial depth.</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behavior exists throughout varying sizes of N. We notice that if an array size is x2 of another array size, they both will plateau at the same S because the arrays are divided into 2 each time.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first lets talk about the algorithm implementation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optimal S value involves a trade-off between minimizing the overhead of merge sort and taking advantage of insertion sort's efficiency for small subarrays. Hence, our optimal value is 37 as it is the max value before time taken starts to increase again.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Finally, we compare the performance of our algorithm with the lecture's merge sort that uses in place shifting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merge sort for the lecture does many right shifts in place of elements, which are not counted in the key comparisons.</a:t>
            </a:r>
          </a:p>
          <a:p>
            <a:r>
              <a:rPr lang="en-US"/>
              <a:t>This takes a huge amount of time as n-&gt; inf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Comparing the lecture's merge sort against our hybrid sort with our optimal S, the key comparison of the merge sort is &lt; our hybrid sort, but as mentioned, the time taken is exponentially higher, with each iteration taking around 1.3 to 1.7 hrs depending on array. This is due to the right shifting.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Another alternative is to use an auxiliary list to merge as mentioned earlier, and in this case, the same result is present, where the key comparison of an aux merge is &lt; our hybrid, but the time taken for hybrid is faster.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Hence in conclusion, we found our optimal S to be 37. And, recursion overhead increases runtime. However, this varies between languages, especially in Java as it must create a method call block, which is repeated at each stage of recursion. Still, as the amount of recursions increases, it overpowers larger key comparisons in terms of time.</a:t>
            </a:r>
          </a:p>
          <a:p>
            <a:r>
              <a:rPr lang="en-US"/>
              <a:t/>
            </a:r>
          </a:p>
          <a:p>
            <a:r>
              <a:rPr lang="en-US"/>
              <a:t>Lastly, finding the optimal S varies between the type of data used and on varying needs, and S always has to be altered based on the data and software we are working with.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insertion sort is an efficient sorting algorithm for small datasets - is a strength that we will be taking advantage of in our hybrid sort implementation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merge sort - theres 2 different implementations of mergesort in-place and auxiliary. Each has its own advantages and tradeoffs, for inplace since it sort elements within the same memory location it is more memory efficient compared to auxiliary that uses separate array to perform merging . However, it is more complex  to implement because of its  right shifting approach to make space for the merged values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as i have mentioned in the previous slide, in-place merge sort modifies the original array during the sorting process, and right shift to create space for the merged values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auxiliary, we use a seperate temporary array and keep the original input array unchanged then assign it to the original array after completion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 will be talking about hybrid sort,  hybrid sort basically combines both insertion and merge sort algorithm, as we know, merge is efficient for large datasets but it incurs recursion overheads whereas insertion sort is  efficient for small datasets but it has a low overhead</a:t>
            </a:r>
          </a:p>
          <a:p>
            <a:r>
              <a:rPr lang="en-US"/>
              <a:t/>
            </a:r>
          </a:p>
          <a:p>
            <a:r>
              <a:rPr lang="en-US"/>
              <a:t>by using merge for most of the sorting process and switching to insertion sort for smaller subarrays, we can optimize overall sorting performance.</a:t>
            </a:r>
          </a:p>
          <a:p>
            <a:r>
              <a:rPr lang="en-US"/>
              <a:t/>
            </a:r>
          </a:p>
          <a:p>
            <a:r>
              <a:rPr lang="en-US"/>
              <a:t>this can be done by setting an optimal interger S as a threshold for the size of subarrays, we use merge sort for any arrays with size &gt; the threshold S. When the size of the subarray is less than or equal to S, we switch to insertion sort. This approach reduces the overheads associated with merge sort</a:t>
            </a:r>
          </a:p>
          <a:p>
            <a:r>
              <a:rPr lang="en-US"/>
              <a:t>'s recursive calls on small arrays.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will now analyze and derive the time complexity of hybrid sort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time complexity of insertion sort for a array of S elements is O(S), and its worst case is O(S^2)</a:t>
            </a:r>
          </a:p>
          <a:p>
            <a:r>
              <a:rPr lang="en-US"/>
              <a:t/>
            </a:r>
          </a:p>
          <a:p>
            <a:r>
              <a:rPr lang="en-US"/>
              <a:t>There would be N/S blocks to do insertion sort on, and since for the best case, each subarray would only be considered S times, then the complexity becomes O(n). For the worst case, since each sub array would have S^2 comparisons, then the complexity becomes 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9.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0.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1.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4.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7.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28.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29.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30.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668631" y="3765632"/>
            <a:ext cx="14950738" cy="1377868"/>
          </a:xfrm>
          <a:prstGeom prst="rect">
            <a:avLst/>
          </a:prstGeom>
        </p:spPr>
        <p:txBody>
          <a:bodyPr anchor="t" rtlCol="false" tIns="0" lIns="0" bIns="0" rIns="0">
            <a:spAutoFit/>
          </a:bodyPr>
          <a:lstStyle/>
          <a:p>
            <a:pPr algn="ctr">
              <a:lnSpc>
                <a:spcPts val="11200"/>
              </a:lnSpc>
            </a:pPr>
            <a:r>
              <a:rPr lang="en-US" sz="8000">
                <a:solidFill>
                  <a:srgbClr val="000000"/>
                </a:solidFill>
                <a:latin typeface="Fredoka One Bold"/>
              </a:rPr>
              <a:t>SC2001 SCSA PROJECT 1</a:t>
            </a:r>
          </a:p>
        </p:txBody>
      </p:sp>
      <p:sp>
        <p:nvSpPr>
          <p:cNvPr name="TextBox 11" id="11"/>
          <p:cNvSpPr txBox="true"/>
          <p:nvPr/>
        </p:nvSpPr>
        <p:spPr>
          <a:xfrm rot="0">
            <a:off x="4190453" y="5215327"/>
            <a:ext cx="9907094" cy="2114550"/>
          </a:xfrm>
          <a:prstGeom prst="rect">
            <a:avLst/>
          </a:prstGeom>
        </p:spPr>
        <p:txBody>
          <a:bodyPr anchor="t" rtlCol="false" tIns="0" lIns="0" bIns="0" rIns="0">
            <a:spAutoFit/>
          </a:bodyPr>
          <a:lstStyle/>
          <a:p>
            <a:pPr algn="ctr">
              <a:lnSpc>
                <a:spcPts val="4200"/>
              </a:lnSpc>
            </a:pPr>
            <a:r>
              <a:rPr lang="en-US" sz="3000">
                <a:solidFill>
                  <a:srgbClr val="000000"/>
                </a:solidFill>
                <a:latin typeface="Nunito Bold"/>
              </a:rPr>
              <a:t>Group 3:</a:t>
            </a:r>
          </a:p>
          <a:p>
            <a:pPr algn="ctr">
              <a:lnSpc>
                <a:spcPts val="4200"/>
              </a:lnSpc>
            </a:pPr>
            <a:r>
              <a:rPr lang="en-US" sz="3000">
                <a:solidFill>
                  <a:srgbClr val="000000"/>
                </a:solidFill>
                <a:latin typeface="Nunito"/>
              </a:rPr>
              <a:t> Ho Jian Feng</a:t>
            </a:r>
          </a:p>
          <a:p>
            <a:pPr algn="ctr">
              <a:lnSpc>
                <a:spcPts val="4200"/>
              </a:lnSpc>
            </a:pPr>
            <a:r>
              <a:rPr lang="en-US" sz="3000">
                <a:solidFill>
                  <a:srgbClr val="000000"/>
                </a:solidFill>
                <a:latin typeface="Nunito"/>
              </a:rPr>
              <a:t>Isaac Chun</a:t>
            </a:r>
          </a:p>
          <a:p>
            <a:pPr algn="ctr">
              <a:lnSpc>
                <a:spcPts val="4200"/>
              </a:lnSpc>
            </a:pPr>
            <a:r>
              <a:rPr lang="en-US" sz="3000">
                <a:solidFill>
                  <a:srgbClr val="000000"/>
                </a:solidFill>
                <a:latin typeface="Nunito"/>
              </a:rPr>
              <a:t>J’sen Ong</a:t>
            </a:r>
          </a:p>
        </p:txBody>
      </p:sp>
      <p:sp>
        <p:nvSpPr>
          <p:cNvPr name="Freeform 12" id="12"/>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40934"/>
            <a:ext cx="18539313" cy="7605132"/>
          </a:xfrm>
          <a:custGeom>
            <a:avLst/>
            <a:gdLst/>
            <a:ahLst/>
            <a:cxnLst/>
            <a:rect r="r" b="b" t="t" l="l"/>
            <a:pathLst>
              <a:path h="7605132" w="18539313">
                <a:moveTo>
                  <a:pt x="0" y="0"/>
                </a:moveTo>
                <a:lnTo>
                  <a:pt x="18539313" y="0"/>
                </a:lnTo>
                <a:lnTo>
                  <a:pt x="18539313" y="7605132"/>
                </a:lnTo>
                <a:lnTo>
                  <a:pt x="0" y="7605132"/>
                </a:lnTo>
                <a:lnTo>
                  <a:pt x="0" y="0"/>
                </a:lnTo>
                <a:close/>
              </a:path>
            </a:pathLst>
          </a:custGeom>
          <a:blipFill>
            <a:blip r:embed="rId3"/>
            <a:stretch>
              <a:fillRect l="0" t="-687" r="0" b="-687"/>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138085"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84625" y="640829"/>
            <a:ext cx="9718750" cy="1730229"/>
            <a:chOff x="0" y="0"/>
            <a:chExt cx="2559671" cy="455698"/>
          </a:xfrm>
        </p:grpSpPr>
        <p:sp>
          <p:nvSpPr>
            <p:cNvPr name="Freeform 9" id="9"/>
            <p:cNvSpPr/>
            <p:nvPr/>
          </p:nvSpPr>
          <p:spPr>
            <a:xfrm flipH="false" flipV="false" rot="0">
              <a:off x="0" y="0"/>
              <a:ext cx="2559671" cy="455698"/>
            </a:xfrm>
            <a:custGeom>
              <a:avLst/>
              <a:gdLst/>
              <a:ahLst/>
              <a:cxnLst/>
              <a:rect r="r" b="b" t="t" l="l"/>
              <a:pathLst>
                <a:path h="455698" w="2559671">
                  <a:moveTo>
                    <a:pt x="0" y="0"/>
                  </a:moveTo>
                  <a:lnTo>
                    <a:pt x="2559671" y="0"/>
                  </a:lnTo>
                  <a:lnTo>
                    <a:pt x="255967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1585470" y="2494085"/>
            <a:ext cx="14725128" cy="4546504"/>
          </a:xfrm>
          <a:prstGeom prst="rect">
            <a:avLst/>
          </a:prstGeom>
        </p:spPr>
        <p:txBody>
          <a:bodyPr anchor="t" rtlCol="false" tIns="0" lIns="0" bIns="0" rIns="0">
            <a:spAutoFit/>
          </a:bodyPr>
          <a:lstStyle/>
          <a:p>
            <a:pPr>
              <a:lnSpc>
                <a:spcPts val="4200"/>
              </a:lnSpc>
            </a:pPr>
          </a:p>
          <a:p>
            <a:pPr marL="647700" indent="-323850" lvl="1">
              <a:lnSpc>
                <a:spcPts val="4800"/>
              </a:lnSpc>
              <a:buFont typeface="Arial"/>
              <a:buChar char="•"/>
            </a:pPr>
            <a:r>
              <a:rPr lang="en-US" sz="3000">
                <a:solidFill>
                  <a:srgbClr val="000000"/>
                </a:solidFill>
                <a:latin typeface="Glacial Indifference Bold"/>
              </a:rPr>
              <a:t>The time complexity of merge sort on a single array of N elements:</a:t>
            </a:r>
          </a:p>
          <a:p>
            <a:pPr marL="1295400" indent="-431800" lvl="2">
              <a:lnSpc>
                <a:spcPts val="4800"/>
              </a:lnSpc>
              <a:buFont typeface="Arial"/>
              <a:buChar char="⚬"/>
            </a:pPr>
            <a:r>
              <a:rPr lang="en-US" sz="3000">
                <a:solidFill>
                  <a:srgbClr val="5DAE5D"/>
                </a:solidFill>
                <a:latin typeface="Glacial Indifference"/>
              </a:rPr>
              <a:t>B</a:t>
            </a:r>
            <a:r>
              <a:rPr lang="en-US" sz="3000">
                <a:solidFill>
                  <a:srgbClr val="5DAE5D"/>
                </a:solidFill>
                <a:latin typeface="Glacial Indifference"/>
              </a:rPr>
              <a:t>est case</a:t>
            </a:r>
            <a:r>
              <a:rPr lang="en-US" sz="3000">
                <a:solidFill>
                  <a:srgbClr val="000000"/>
                </a:solidFill>
                <a:latin typeface="Glacial Indifference"/>
              </a:rPr>
              <a:t> : O(N logN)</a:t>
            </a:r>
          </a:p>
          <a:p>
            <a:pPr marL="1295400" indent="-431800" lvl="2">
              <a:lnSpc>
                <a:spcPts val="4800"/>
              </a:lnSpc>
              <a:buFont typeface="Arial"/>
              <a:buChar char="⚬"/>
            </a:pPr>
            <a:r>
              <a:rPr lang="en-US" sz="3000">
                <a:solidFill>
                  <a:srgbClr val="F74848"/>
                </a:solidFill>
                <a:latin typeface="Glacial Indifference"/>
              </a:rPr>
              <a:t>W</a:t>
            </a:r>
            <a:r>
              <a:rPr lang="en-US" sz="3000">
                <a:solidFill>
                  <a:srgbClr val="F74848"/>
                </a:solidFill>
                <a:latin typeface="Glacial Indifference"/>
              </a:rPr>
              <a:t>orst case</a:t>
            </a:r>
            <a:r>
              <a:rPr lang="en-US" sz="3000">
                <a:solidFill>
                  <a:srgbClr val="5DAE5D"/>
                </a:solidFill>
                <a:latin typeface="Glacial Indifference"/>
              </a:rPr>
              <a:t> </a:t>
            </a:r>
            <a:r>
              <a:rPr lang="en-US" sz="3000">
                <a:solidFill>
                  <a:srgbClr val="000000"/>
                </a:solidFill>
                <a:latin typeface="Glacial Indifference"/>
              </a:rPr>
              <a:t>:</a:t>
            </a:r>
            <a:r>
              <a:rPr lang="en-US" sz="3000">
                <a:solidFill>
                  <a:srgbClr val="000000"/>
                </a:solidFill>
                <a:latin typeface="Glacial Indifference Bold"/>
              </a:rPr>
              <a:t> </a:t>
            </a:r>
            <a:r>
              <a:rPr lang="en-US" sz="3000">
                <a:solidFill>
                  <a:srgbClr val="000000"/>
                </a:solidFill>
                <a:latin typeface="Glacial Indifference"/>
              </a:rPr>
              <a:t>O(N logN)</a:t>
            </a:r>
          </a:p>
          <a:p>
            <a:pPr marL="647700" indent="-323850" lvl="1">
              <a:lnSpc>
                <a:spcPts val="4800"/>
              </a:lnSpc>
              <a:buFont typeface="Arial"/>
              <a:buChar char="•"/>
            </a:pPr>
            <a:r>
              <a:rPr lang="en-US" sz="3000">
                <a:solidFill>
                  <a:srgbClr val="000000"/>
                </a:solidFill>
                <a:latin typeface="Glacial Indifference Bold"/>
              </a:rPr>
              <a:t>The time complexity is now:</a:t>
            </a:r>
          </a:p>
          <a:p>
            <a:pPr marL="1295400" indent="-431800" lvl="2">
              <a:lnSpc>
                <a:spcPts val="4800"/>
              </a:lnSpc>
              <a:buFont typeface="Arial"/>
              <a:buChar char="⚬"/>
            </a:pPr>
            <a:r>
              <a:rPr lang="en-US" sz="3000">
                <a:solidFill>
                  <a:srgbClr val="5DAE5D"/>
                </a:solidFill>
                <a:latin typeface="Glacial Indifference"/>
              </a:rPr>
              <a:t>B</a:t>
            </a:r>
            <a:r>
              <a:rPr lang="en-US" sz="3000">
                <a:solidFill>
                  <a:srgbClr val="5DAE5D"/>
                </a:solidFill>
                <a:latin typeface="Glacial Indifference"/>
              </a:rPr>
              <a:t>est case</a:t>
            </a:r>
            <a:r>
              <a:rPr lang="en-US" sz="3000">
                <a:solidFill>
                  <a:srgbClr val="000000"/>
                </a:solidFill>
                <a:latin typeface="Glacial Indifference"/>
              </a:rPr>
              <a:t> : N * (logN - logS) = O(N log(N/S))  </a:t>
            </a:r>
          </a:p>
          <a:p>
            <a:pPr marL="1295400" indent="-431800" lvl="2">
              <a:lnSpc>
                <a:spcPts val="4800"/>
              </a:lnSpc>
              <a:buFont typeface="Arial"/>
              <a:buChar char="⚬"/>
            </a:pPr>
            <a:r>
              <a:rPr lang="en-US" sz="3000">
                <a:solidFill>
                  <a:srgbClr val="F74848"/>
                </a:solidFill>
                <a:latin typeface="Glacial Indifference"/>
              </a:rPr>
              <a:t>W</a:t>
            </a:r>
            <a:r>
              <a:rPr lang="en-US" sz="3000">
                <a:solidFill>
                  <a:srgbClr val="F74848"/>
                </a:solidFill>
                <a:latin typeface="Glacial Indifference"/>
              </a:rPr>
              <a:t>orst case</a:t>
            </a:r>
            <a:r>
              <a:rPr lang="en-US" sz="3000">
                <a:solidFill>
                  <a:srgbClr val="000000"/>
                </a:solidFill>
                <a:latin typeface="Glacial Indifference"/>
              </a:rPr>
              <a:t> : N * (logN - logS) = O(N log(N/S))  </a:t>
            </a:r>
          </a:p>
          <a:p>
            <a:pPr>
              <a:lnSpc>
                <a:spcPts val="2810"/>
              </a:lnSpc>
            </a:pPr>
          </a:p>
        </p:txBody>
      </p:sp>
      <p:sp>
        <p:nvSpPr>
          <p:cNvPr name="Freeform 17" id="17"/>
          <p:cNvSpPr/>
          <p:nvPr/>
        </p:nvSpPr>
        <p:spPr>
          <a:xfrm flipH="false" flipV="false" rot="0">
            <a:off x="10536060" y="4076983"/>
            <a:ext cx="7262246" cy="4980266"/>
          </a:xfrm>
          <a:custGeom>
            <a:avLst/>
            <a:gdLst/>
            <a:ahLst/>
            <a:cxnLst/>
            <a:rect r="r" b="b" t="t" l="l"/>
            <a:pathLst>
              <a:path h="4980266" w="7262246">
                <a:moveTo>
                  <a:pt x="0" y="0"/>
                </a:moveTo>
                <a:lnTo>
                  <a:pt x="7262245" y="0"/>
                </a:lnTo>
                <a:lnTo>
                  <a:pt x="7262245" y="4980267"/>
                </a:lnTo>
                <a:lnTo>
                  <a:pt x="0" y="4980267"/>
                </a:lnTo>
                <a:lnTo>
                  <a:pt x="0" y="0"/>
                </a:lnTo>
                <a:close/>
              </a:path>
            </a:pathLst>
          </a:custGeom>
          <a:blipFill>
            <a:blip r:embed="rId9"/>
            <a:stretch>
              <a:fillRect l="0" t="0" r="0" b="0"/>
            </a:stretch>
          </a:blipFill>
        </p:spPr>
      </p:sp>
      <p:sp>
        <p:nvSpPr>
          <p:cNvPr name="TextBox 18" id="18"/>
          <p:cNvSpPr txBox="true"/>
          <p:nvPr/>
        </p:nvSpPr>
        <p:spPr>
          <a:xfrm rot="0">
            <a:off x="4339587" y="775693"/>
            <a:ext cx="9827596" cy="138430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THEORETICAL TIME COMPLEXITY OF </a:t>
            </a:r>
          </a:p>
          <a:p>
            <a:pPr algn="ctr">
              <a:lnSpc>
                <a:spcPts val="5599"/>
              </a:lnSpc>
            </a:pPr>
            <a:r>
              <a:rPr lang="en-US" sz="3999">
                <a:solidFill>
                  <a:srgbClr val="000000"/>
                </a:solidFill>
                <a:latin typeface="Fredoka One Bold"/>
              </a:rPr>
              <a:t>HYBRIDSORT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2127625" y="2835054"/>
            <a:ext cx="14565801" cy="4223827"/>
          </a:xfrm>
          <a:prstGeom prst="rect">
            <a:avLst/>
          </a:prstGeom>
        </p:spPr>
        <p:txBody>
          <a:bodyPr anchor="t" rtlCol="false" tIns="0" lIns="0" bIns="0" rIns="0">
            <a:spAutoFit/>
          </a:bodyPr>
          <a:lstStyle/>
          <a:p>
            <a:pPr>
              <a:lnSpc>
                <a:spcPts val="3650"/>
              </a:lnSpc>
            </a:pPr>
          </a:p>
          <a:p>
            <a:pPr marL="669289" indent="-334645" lvl="1">
              <a:lnSpc>
                <a:spcPts val="4339"/>
              </a:lnSpc>
              <a:buFont typeface="Arial"/>
              <a:buChar char="•"/>
            </a:pPr>
            <a:r>
              <a:rPr lang="en-US" sz="3099">
                <a:solidFill>
                  <a:srgbClr val="000000"/>
                </a:solidFill>
                <a:latin typeface="Glacial Indifference Bold"/>
              </a:rPr>
              <a:t>THEREFORE THE TIME COMPLEXITY OF HYBRID SORT (INSERTION + MERGE) IS:</a:t>
            </a:r>
          </a:p>
          <a:p>
            <a:pPr>
              <a:lnSpc>
                <a:spcPts val="3499"/>
              </a:lnSpc>
            </a:pPr>
          </a:p>
          <a:p>
            <a:pPr>
              <a:lnSpc>
                <a:spcPts val="2800"/>
              </a:lnSpc>
            </a:pPr>
            <a:r>
              <a:rPr lang="en-US" sz="2000">
                <a:solidFill>
                  <a:srgbClr val="004AAD"/>
                </a:solidFill>
                <a:latin typeface="Glacial Indifference"/>
              </a:rPr>
              <a:t>(Time complexity of InsertionSort applied to subarrays of size &lt;= </a:t>
            </a:r>
            <a:r>
              <a:rPr lang="en-US" sz="2000">
                <a:solidFill>
                  <a:srgbClr val="004AAD"/>
                </a:solidFill>
                <a:latin typeface="Glacial Indifference Bold"/>
              </a:rPr>
              <a:t>S</a:t>
            </a:r>
            <a:r>
              <a:rPr lang="en-US" sz="2000">
                <a:solidFill>
                  <a:srgbClr val="004AAD"/>
                </a:solidFill>
                <a:latin typeface="Glacial Indifference"/>
              </a:rPr>
              <a:t>)</a:t>
            </a:r>
            <a:r>
              <a:rPr lang="en-US" sz="2000">
                <a:solidFill>
                  <a:srgbClr val="000000"/>
                </a:solidFill>
                <a:latin typeface="Glacial Indifference"/>
              </a:rPr>
              <a:t> + </a:t>
            </a:r>
            <a:r>
              <a:rPr lang="en-US" sz="2000">
                <a:solidFill>
                  <a:srgbClr val="FF914D"/>
                </a:solidFill>
                <a:latin typeface="Glacial Indifference"/>
              </a:rPr>
              <a:t>(Time complexity of Mergesort applied to subarrays &gt; </a:t>
            </a:r>
            <a:r>
              <a:rPr lang="en-US" sz="2000">
                <a:solidFill>
                  <a:srgbClr val="FF914D"/>
                </a:solidFill>
                <a:latin typeface="Glacial Indifference Bold"/>
              </a:rPr>
              <a:t>S</a:t>
            </a:r>
            <a:r>
              <a:rPr lang="en-US" sz="2000">
                <a:solidFill>
                  <a:srgbClr val="FF914D"/>
                </a:solidFill>
                <a:latin typeface="Glacial Indifference"/>
              </a:rPr>
              <a:t>) </a:t>
            </a:r>
          </a:p>
          <a:p>
            <a:pPr>
              <a:lnSpc>
                <a:spcPts val="2800"/>
              </a:lnSpc>
            </a:pPr>
          </a:p>
          <a:p>
            <a:pPr algn="just" marL="1684020" indent="-561340" lvl="2">
              <a:lnSpc>
                <a:spcPts val="6630"/>
              </a:lnSpc>
              <a:buFont typeface="Arial"/>
              <a:buChar char="⚬"/>
            </a:pPr>
            <a:r>
              <a:rPr lang="en-US" sz="3900">
                <a:solidFill>
                  <a:srgbClr val="5DAE5D"/>
                </a:solidFill>
                <a:latin typeface="Glacial Indifference"/>
              </a:rPr>
              <a:t>BEST CASE</a:t>
            </a:r>
            <a:r>
              <a:rPr lang="en-US" sz="3900">
                <a:solidFill>
                  <a:srgbClr val="000000"/>
                </a:solidFill>
                <a:latin typeface="Glacial Indifference"/>
              </a:rPr>
              <a:t>: </a:t>
            </a:r>
            <a:r>
              <a:rPr lang="en-US" sz="3900">
                <a:solidFill>
                  <a:srgbClr val="004AAD"/>
                </a:solidFill>
                <a:latin typeface="Glacial Indifference"/>
              </a:rPr>
              <a:t>N</a:t>
            </a:r>
            <a:r>
              <a:rPr lang="en-US" sz="3900">
                <a:solidFill>
                  <a:srgbClr val="000000"/>
                </a:solidFill>
                <a:latin typeface="Glacial Indifference"/>
              </a:rPr>
              <a:t> + </a:t>
            </a:r>
            <a:r>
              <a:rPr lang="en-US" sz="3900">
                <a:solidFill>
                  <a:srgbClr val="FF914D"/>
                </a:solidFill>
                <a:latin typeface="Glacial Indifference"/>
              </a:rPr>
              <a:t>N * LOG(N/S)  </a:t>
            </a:r>
            <a:r>
              <a:rPr lang="en-US" sz="3900">
                <a:solidFill>
                  <a:srgbClr val="000000"/>
                </a:solidFill>
                <a:latin typeface="Glacial Indifference"/>
              </a:rPr>
              <a:t>   </a:t>
            </a:r>
          </a:p>
          <a:p>
            <a:pPr algn="just" marL="1684010" indent="-561337" lvl="2">
              <a:lnSpc>
                <a:spcPts val="6629"/>
              </a:lnSpc>
              <a:buFont typeface="Arial"/>
              <a:buChar char="⚬"/>
            </a:pPr>
            <a:r>
              <a:rPr lang="en-US" sz="3899">
                <a:solidFill>
                  <a:srgbClr val="F74848"/>
                </a:solidFill>
                <a:latin typeface="Glacial Indifference"/>
              </a:rPr>
              <a:t>WORST CASE</a:t>
            </a:r>
            <a:r>
              <a:rPr lang="en-US" sz="3899">
                <a:solidFill>
                  <a:srgbClr val="000000"/>
                </a:solidFill>
                <a:latin typeface="Glacial Indifference"/>
              </a:rPr>
              <a:t>: </a:t>
            </a:r>
            <a:r>
              <a:rPr lang="en-US" sz="3899">
                <a:solidFill>
                  <a:srgbClr val="004AAD"/>
                </a:solidFill>
                <a:latin typeface="Glacial Indifference"/>
              </a:rPr>
              <a:t>NS</a:t>
            </a:r>
            <a:r>
              <a:rPr lang="en-US" sz="3899">
                <a:solidFill>
                  <a:srgbClr val="000000"/>
                </a:solidFill>
                <a:latin typeface="Glacial Indifference"/>
              </a:rPr>
              <a:t> +</a:t>
            </a:r>
            <a:r>
              <a:rPr lang="en-US" sz="3899">
                <a:solidFill>
                  <a:srgbClr val="FF914D"/>
                </a:solidFill>
                <a:latin typeface="Glacial Indifference"/>
              </a:rPr>
              <a:t> N * LOG(N/S)  </a:t>
            </a:r>
            <a:r>
              <a:rPr lang="en-US" sz="3899">
                <a:solidFill>
                  <a:srgbClr val="000000"/>
                </a:solidFill>
                <a:latin typeface="Glacial Indifference"/>
              </a:rPr>
              <a:t> </a:t>
            </a:r>
          </a:p>
          <a:p>
            <a:pPr>
              <a:lnSpc>
                <a:spcPts val="3230"/>
              </a:lnSpc>
            </a:pPr>
          </a:p>
        </p:txBody>
      </p:sp>
      <p:grpSp>
        <p:nvGrpSpPr>
          <p:cNvPr name="Group 17" id="17"/>
          <p:cNvGrpSpPr/>
          <p:nvPr/>
        </p:nvGrpSpPr>
        <p:grpSpPr>
          <a:xfrm rot="0">
            <a:off x="4284625" y="640829"/>
            <a:ext cx="9718750" cy="1730229"/>
            <a:chOff x="0" y="0"/>
            <a:chExt cx="2559671" cy="455698"/>
          </a:xfrm>
        </p:grpSpPr>
        <p:sp>
          <p:nvSpPr>
            <p:cNvPr name="Freeform 18" id="18"/>
            <p:cNvSpPr/>
            <p:nvPr/>
          </p:nvSpPr>
          <p:spPr>
            <a:xfrm flipH="false" flipV="false" rot="0">
              <a:off x="0" y="0"/>
              <a:ext cx="2559671" cy="455698"/>
            </a:xfrm>
            <a:custGeom>
              <a:avLst/>
              <a:gdLst/>
              <a:ahLst/>
              <a:cxnLst/>
              <a:rect r="r" b="b" t="t" l="l"/>
              <a:pathLst>
                <a:path h="455698" w="2559671">
                  <a:moveTo>
                    <a:pt x="0" y="0"/>
                  </a:moveTo>
                  <a:lnTo>
                    <a:pt x="2559671" y="0"/>
                  </a:lnTo>
                  <a:lnTo>
                    <a:pt x="2559671" y="455698"/>
                  </a:lnTo>
                  <a:lnTo>
                    <a:pt x="0" y="455698"/>
                  </a:lnTo>
                  <a:close/>
                </a:path>
              </a:pathLst>
            </a:custGeom>
            <a:solidFill>
              <a:srgbClr val="DDDEDE"/>
            </a:solidFill>
            <a:ln w="38100" cap="sq">
              <a:solidFill>
                <a:srgbClr val="F1F2F2"/>
              </a:solidFill>
              <a:prstDash val="solid"/>
              <a:miter/>
            </a:ln>
          </p:spPr>
        </p:sp>
        <p:sp>
          <p:nvSpPr>
            <p:cNvPr name="TextBox 19" id="19"/>
            <p:cNvSpPr txBox="true"/>
            <p:nvPr/>
          </p:nvSpPr>
          <p:spPr>
            <a:xfrm>
              <a:off x="0" y="-38100"/>
              <a:ext cx="812800" cy="850900"/>
            </a:xfrm>
            <a:prstGeom prst="rect">
              <a:avLst/>
            </a:prstGeom>
          </p:spPr>
          <p:txBody>
            <a:bodyPr anchor="ctr" rtlCol="false" tIns="50800" lIns="50800" bIns="50800" rIns="50800"/>
            <a:lstStyle/>
            <a:p>
              <a:pPr>
                <a:lnSpc>
                  <a:spcPts val="2659"/>
                </a:lnSpc>
                <a:spcBef>
                  <a:spcPct val="0"/>
                </a:spcBef>
              </a:pPr>
            </a:p>
          </p:txBody>
        </p:sp>
      </p:grpSp>
      <p:sp>
        <p:nvSpPr>
          <p:cNvPr name="TextBox 20" id="20"/>
          <p:cNvSpPr txBox="true"/>
          <p:nvPr/>
        </p:nvSpPr>
        <p:spPr>
          <a:xfrm rot="0">
            <a:off x="4339587" y="775693"/>
            <a:ext cx="9827596" cy="138430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THEORETICAL TIME COMPLEXITY OF </a:t>
            </a:r>
          </a:p>
          <a:p>
            <a:pPr algn="ctr">
              <a:lnSpc>
                <a:spcPts val="5599"/>
              </a:lnSpc>
            </a:pPr>
            <a:r>
              <a:rPr lang="en-US" sz="3999">
                <a:solidFill>
                  <a:srgbClr val="000000"/>
                </a:solidFill>
                <a:latin typeface="Fredoka One Bold"/>
              </a:rPr>
              <a:t>HYBRIDSORT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6611" y="8844747"/>
            <a:ext cx="19974273" cy="1861295"/>
            <a:chOff x="0" y="0"/>
            <a:chExt cx="5260714" cy="490218"/>
          </a:xfrm>
        </p:grpSpPr>
        <p:sp>
          <p:nvSpPr>
            <p:cNvPr name="Freeform 9" id="9"/>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13" id="13"/>
          <p:cNvGraphicFramePr>
            <a:graphicFrameLocks noGrp="true"/>
          </p:cNvGraphicFramePr>
          <p:nvPr/>
        </p:nvGraphicFramePr>
        <p:xfrm>
          <a:off x="1925521" y="2120815"/>
          <a:ext cx="14436959" cy="5313534"/>
        </p:xfrm>
        <a:graphic>
          <a:graphicData uri="http://schemas.openxmlformats.org/drawingml/2006/table">
            <a:tbl>
              <a:tblPr/>
              <a:tblGrid>
                <a:gridCol w="4102790"/>
                <a:gridCol w="3716691"/>
                <a:gridCol w="3029888"/>
                <a:gridCol w="3587590"/>
              </a:tblGrid>
              <a:tr h="1328383">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28383">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28383">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28383">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4230202" y="650949"/>
            <a:ext cx="9827596" cy="67945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SUMMARY</a:t>
            </a:r>
          </a:p>
        </p:txBody>
      </p:sp>
      <p:sp>
        <p:nvSpPr>
          <p:cNvPr name="TextBox 15" id="15"/>
          <p:cNvSpPr txBox="true"/>
          <p:nvPr/>
        </p:nvSpPr>
        <p:spPr>
          <a:xfrm rot="0">
            <a:off x="2505329" y="3889038"/>
            <a:ext cx="2823166" cy="514350"/>
          </a:xfrm>
          <a:prstGeom prst="rect">
            <a:avLst/>
          </a:prstGeom>
        </p:spPr>
        <p:txBody>
          <a:bodyPr anchor="t" rtlCol="false" tIns="0" lIns="0" bIns="0" rIns="0">
            <a:spAutoFit/>
          </a:bodyPr>
          <a:lstStyle/>
          <a:p>
            <a:pPr algn="ctr">
              <a:lnSpc>
                <a:spcPts val="4200"/>
              </a:lnSpc>
              <a:spcBef>
                <a:spcPct val="0"/>
              </a:spcBef>
            </a:pPr>
            <a:r>
              <a:rPr lang="en-US" sz="3000">
                <a:solidFill>
                  <a:srgbClr val="5DAE5D"/>
                </a:solidFill>
                <a:latin typeface="Canva Sans Bold"/>
              </a:rPr>
              <a:t>Best Case</a:t>
            </a:r>
          </a:p>
        </p:txBody>
      </p:sp>
      <p:sp>
        <p:nvSpPr>
          <p:cNvPr name="TextBox 16" id="16"/>
          <p:cNvSpPr txBox="true"/>
          <p:nvPr/>
        </p:nvSpPr>
        <p:spPr>
          <a:xfrm rot="0">
            <a:off x="2505329" y="5142315"/>
            <a:ext cx="2823166" cy="514350"/>
          </a:xfrm>
          <a:prstGeom prst="rect">
            <a:avLst/>
          </a:prstGeom>
        </p:spPr>
        <p:txBody>
          <a:bodyPr anchor="t" rtlCol="false" tIns="0" lIns="0" bIns="0" rIns="0">
            <a:spAutoFit/>
          </a:bodyPr>
          <a:lstStyle/>
          <a:p>
            <a:pPr algn="ctr">
              <a:lnSpc>
                <a:spcPts val="4200"/>
              </a:lnSpc>
              <a:spcBef>
                <a:spcPct val="0"/>
              </a:spcBef>
            </a:pPr>
            <a:r>
              <a:rPr lang="en-US" sz="3000">
                <a:solidFill>
                  <a:srgbClr val="F74848"/>
                </a:solidFill>
                <a:latin typeface="Canva Sans Bold"/>
              </a:rPr>
              <a:t>Worst Case</a:t>
            </a:r>
          </a:p>
        </p:txBody>
      </p:sp>
      <p:sp>
        <p:nvSpPr>
          <p:cNvPr name="TextBox 17" id="17"/>
          <p:cNvSpPr txBox="true"/>
          <p:nvPr/>
        </p:nvSpPr>
        <p:spPr>
          <a:xfrm rot="0">
            <a:off x="2505329" y="6399578"/>
            <a:ext cx="2823166" cy="514350"/>
          </a:xfrm>
          <a:prstGeom prst="rect">
            <a:avLst/>
          </a:prstGeom>
        </p:spPr>
        <p:txBody>
          <a:bodyPr anchor="t" rtlCol="false" tIns="0" lIns="0" bIns="0" rIns="0">
            <a:spAutoFit/>
          </a:bodyPr>
          <a:lstStyle/>
          <a:p>
            <a:pPr algn="ctr">
              <a:lnSpc>
                <a:spcPts val="4200"/>
              </a:lnSpc>
              <a:spcBef>
                <a:spcPct val="0"/>
              </a:spcBef>
            </a:pPr>
            <a:r>
              <a:rPr lang="en-US" sz="3000">
                <a:solidFill>
                  <a:srgbClr val="FFB329"/>
                </a:solidFill>
                <a:latin typeface="Canva Sans Bold"/>
              </a:rPr>
              <a:t>Average Case</a:t>
            </a:r>
          </a:p>
        </p:txBody>
      </p:sp>
      <p:sp>
        <p:nvSpPr>
          <p:cNvPr name="TextBox 18" id="18"/>
          <p:cNvSpPr txBox="true"/>
          <p:nvPr/>
        </p:nvSpPr>
        <p:spPr>
          <a:xfrm rot="0">
            <a:off x="6461874" y="2585832"/>
            <a:ext cx="2823166" cy="514313"/>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Merge Sort</a:t>
            </a:r>
          </a:p>
        </p:txBody>
      </p:sp>
      <p:sp>
        <p:nvSpPr>
          <p:cNvPr name="TextBox 19" id="19"/>
          <p:cNvSpPr txBox="true"/>
          <p:nvPr/>
        </p:nvSpPr>
        <p:spPr>
          <a:xfrm rot="0">
            <a:off x="9831284" y="2585832"/>
            <a:ext cx="2823166" cy="514313"/>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Insertion Sort</a:t>
            </a:r>
          </a:p>
        </p:txBody>
      </p:sp>
      <p:sp>
        <p:nvSpPr>
          <p:cNvPr name="TextBox 20" id="20"/>
          <p:cNvSpPr txBox="true"/>
          <p:nvPr/>
        </p:nvSpPr>
        <p:spPr>
          <a:xfrm rot="0">
            <a:off x="13503175" y="2585832"/>
            <a:ext cx="2211568" cy="514313"/>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Hybrid Sort</a:t>
            </a:r>
          </a:p>
        </p:txBody>
      </p:sp>
      <p:sp>
        <p:nvSpPr>
          <p:cNvPr name="TextBox 21" id="21"/>
          <p:cNvSpPr txBox="true"/>
          <p:nvPr/>
        </p:nvSpPr>
        <p:spPr>
          <a:xfrm rot="0">
            <a:off x="6461874" y="3889038"/>
            <a:ext cx="2823166" cy="514313"/>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nlog(n)</a:t>
            </a:r>
          </a:p>
        </p:txBody>
      </p:sp>
      <p:sp>
        <p:nvSpPr>
          <p:cNvPr name="TextBox 22" id="22"/>
          <p:cNvSpPr txBox="true"/>
          <p:nvPr/>
        </p:nvSpPr>
        <p:spPr>
          <a:xfrm rot="0">
            <a:off x="6461874" y="5142315"/>
            <a:ext cx="2823166" cy="514313"/>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nlog(n)</a:t>
            </a:r>
          </a:p>
        </p:txBody>
      </p:sp>
      <p:sp>
        <p:nvSpPr>
          <p:cNvPr name="TextBox 23" id="23"/>
          <p:cNvSpPr txBox="true"/>
          <p:nvPr/>
        </p:nvSpPr>
        <p:spPr>
          <a:xfrm rot="0">
            <a:off x="6461874" y="6447203"/>
            <a:ext cx="2823166" cy="514313"/>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nlog(n)</a:t>
            </a:r>
          </a:p>
        </p:txBody>
      </p:sp>
      <p:sp>
        <p:nvSpPr>
          <p:cNvPr name="TextBox 24" id="24"/>
          <p:cNvSpPr txBox="true"/>
          <p:nvPr/>
        </p:nvSpPr>
        <p:spPr>
          <a:xfrm rot="0">
            <a:off x="9831284" y="3889038"/>
            <a:ext cx="2823166" cy="514313"/>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a:t>
            </a:r>
          </a:p>
        </p:txBody>
      </p:sp>
      <p:sp>
        <p:nvSpPr>
          <p:cNvPr name="TextBox 25" id="25"/>
          <p:cNvSpPr txBox="true"/>
          <p:nvPr/>
        </p:nvSpPr>
        <p:spPr>
          <a:xfrm rot="0">
            <a:off x="9831284" y="5142315"/>
            <a:ext cx="2823166"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n^2</a:t>
            </a:r>
          </a:p>
        </p:txBody>
      </p:sp>
      <p:sp>
        <p:nvSpPr>
          <p:cNvPr name="TextBox 26" id="26"/>
          <p:cNvSpPr txBox="true"/>
          <p:nvPr/>
        </p:nvSpPr>
        <p:spPr>
          <a:xfrm rot="0">
            <a:off x="13197376" y="3889000"/>
            <a:ext cx="2823166"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 + nlog(n/S)</a:t>
            </a:r>
          </a:p>
        </p:txBody>
      </p:sp>
      <p:sp>
        <p:nvSpPr>
          <p:cNvPr name="TextBox 27" id="27"/>
          <p:cNvSpPr txBox="true"/>
          <p:nvPr/>
        </p:nvSpPr>
        <p:spPr>
          <a:xfrm rot="0">
            <a:off x="9831284" y="6447240"/>
            <a:ext cx="2823166"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n^2</a:t>
            </a:r>
          </a:p>
        </p:txBody>
      </p:sp>
      <p:sp>
        <p:nvSpPr>
          <p:cNvPr name="TextBox 28" id="28"/>
          <p:cNvSpPr txBox="true"/>
          <p:nvPr/>
        </p:nvSpPr>
        <p:spPr>
          <a:xfrm rot="0">
            <a:off x="13197376" y="5193925"/>
            <a:ext cx="2823166"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nS + nlog(n/S)</a:t>
            </a:r>
          </a:p>
        </p:txBody>
      </p:sp>
      <p:sp>
        <p:nvSpPr>
          <p:cNvPr name="TextBox 29" id="29"/>
          <p:cNvSpPr txBox="true"/>
          <p:nvPr/>
        </p:nvSpPr>
        <p:spPr>
          <a:xfrm rot="0">
            <a:off x="13197376" y="6447240"/>
            <a:ext cx="2823166"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nS + nlog(n/S)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3402201" y="4114005"/>
            <a:ext cx="11483598" cy="4507771"/>
          </a:xfrm>
          <a:custGeom>
            <a:avLst/>
            <a:gdLst/>
            <a:ahLst/>
            <a:cxnLst/>
            <a:rect r="r" b="b" t="t" l="l"/>
            <a:pathLst>
              <a:path h="4507771" w="11483598">
                <a:moveTo>
                  <a:pt x="0" y="0"/>
                </a:moveTo>
                <a:lnTo>
                  <a:pt x="11483598" y="0"/>
                </a:lnTo>
                <a:lnTo>
                  <a:pt x="11483598" y="4507771"/>
                </a:lnTo>
                <a:lnTo>
                  <a:pt x="0" y="4507771"/>
                </a:lnTo>
                <a:lnTo>
                  <a:pt x="0" y="0"/>
                </a:lnTo>
                <a:close/>
              </a:path>
            </a:pathLst>
          </a:custGeom>
          <a:blipFill>
            <a:blip r:embed="rId9"/>
            <a:stretch>
              <a:fillRect l="0" t="0" r="0" b="0"/>
            </a:stretch>
          </a:blipFill>
        </p:spPr>
      </p:sp>
      <p:sp>
        <p:nvSpPr>
          <p:cNvPr name="TextBox 17" id="17"/>
          <p:cNvSpPr txBox="true"/>
          <p:nvPr/>
        </p:nvSpPr>
        <p:spPr>
          <a:xfrm rot="0">
            <a:off x="5343044" y="651225"/>
            <a:ext cx="7601912" cy="1766309"/>
          </a:xfrm>
          <a:prstGeom prst="rect">
            <a:avLst/>
          </a:prstGeom>
        </p:spPr>
        <p:txBody>
          <a:bodyPr anchor="t" rtlCol="false" tIns="0" lIns="0" bIns="0" rIns="0">
            <a:spAutoFit/>
          </a:bodyPr>
          <a:lstStyle/>
          <a:p>
            <a:pPr algn="ctr">
              <a:lnSpc>
                <a:spcPts val="7119"/>
              </a:lnSpc>
            </a:pPr>
            <a:r>
              <a:rPr lang="en-US" sz="5085">
                <a:solidFill>
                  <a:srgbClr val="000000"/>
                </a:solidFill>
                <a:latin typeface="Fredoka One Bold"/>
              </a:rPr>
              <a:t>GENERATE INPUT DATA</a:t>
            </a:r>
          </a:p>
        </p:txBody>
      </p:sp>
      <p:sp>
        <p:nvSpPr>
          <p:cNvPr name="TextBox 18" id="18"/>
          <p:cNvSpPr txBox="true"/>
          <p:nvPr/>
        </p:nvSpPr>
        <p:spPr>
          <a:xfrm rot="0">
            <a:off x="2127625" y="2835054"/>
            <a:ext cx="14565801" cy="1099628"/>
          </a:xfrm>
          <a:prstGeom prst="rect">
            <a:avLst/>
          </a:prstGeom>
        </p:spPr>
        <p:txBody>
          <a:bodyPr anchor="t" rtlCol="false" tIns="0" lIns="0" bIns="0" rIns="0">
            <a:spAutoFit/>
          </a:bodyPr>
          <a:lstStyle/>
          <a:p>
            <a:pPr marL="692513" indent="-346256" lvl="1">
              <a:lnSpc>
                <a:spcPts val="4490"/>
              </a:lnSpc>
              <a:buFont typeface="Arial"/>
              <a:buChar char="•"/>
            </a:pPr>
            <a:r>
              <a:rPr lang="en-US" sz="3207">
                <a:solidFill>
                  <a:srgbClr val="000000"/>
                </a:solidFill>
                <a:latin typeface="Glacial Indifference Bold"/>
              </a:rPr>
              <a:t>1000 </a:t>
            </a:r>
            <a:r>
              <a:rPr lang="en-US" sz="3207">
                <a:solidFill>
                  <a:srgbClr val="000000"/>
                </a:solidFill>
                <a:latin typeface="Glacial Indifference"/>
              </a:rPr>
              <a:t>samples were taken out of 10m elements (10k, 20k, 30k, ..., 10m)</a:t>
            </a:r>
          </a:p>
          <a:p>
            <a:pPr marL="692513" indent="-346256" lvl="1">
              <a:lnSpc>
                <a:spcPts val="4490"/>
              </a:lnSpc>
              <a:buFont typeface="Arial"/>
              <a:buChar char="•"/>
            </a:pPr>
            <a:r>
              <a:rPr lang="en-US" sz="3207">
                <a:solidFill>
                  <a:srgbClr val="000000"/>
                </a:solidFill>
                <a:latin typeface="Glacial Indifference"/>
              </a:rPr>
              <a:t>A random array is created at each step for sorting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916711" y="1629482"/>
            <a:ext cx="16476906" cy="6972148"/>
            <a:chOff x="0" y="0"/>
            <a:chExt cx="4339597" cy="1836286"/>
          </a:xfrm>
        </p:grpSpPr>
        <p:sp>
          <p:nvSpPr>
            <p:cNvPr name="Freeform 8" id="8"/>
            <p:cNvSpPr/>
            <p:nvPr/>
          </p:nvSpPr>
          <p:spPr>
            <a:xfrm flipH="false" flipV="false" rot="0">
              <a:off x="0" y="0"/>
              <a:ext cx="4339597" cy="1836286"/>
            </a:xfrm>
            <a:custGeom>
              <a:avLst/>
              <a:gdLst/>
              <a:ahLst/>
              <a:cxnLst/>
              <a:rect r="r" b="b" t="t" l="l"/>
              <a:pathLst>
                <a:path h="1836286" w="4339597">
                  <a:moveTo>
                    <a:pt x="0" y="0"/>
                  </a:moveTo>
                  <a:lnTo>
                    <a:pt x="4339597" y="0"/>
                  </a:lnTo>
                  <a:lnTo>
                    <a:pt x="4339597" y="1836286"/>
                  </a:lnTo>
                  <a:lnTo>
                    <a:pt x="0" y="1836286"/>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534896" y="228305"/>
            <a:ext cx="9751259" cy="979553"/>
            <a:chOff x="0" y="0"/>
            <a:chExt cx="2568233" cy="257989"/>
          </a:xfrm>
        </p:grpSpPr>
        <p:sp>
          <p:nvSpPr>
            <p:cNvPr name="Freeform 11" id="11"/>
            <p:cNvSpPr/>
            <p:nvPr/>
          </p:nvSpPr>
          <p:spPr>
            <a:xfrm flipH="false" flipV="false" rot="0">
              <a:off x="0" y="0"/>
              <a:ext cx="2568233" cy="257989"/>
            </a:xfrm>
            <a:custGeom>
              <a:avLst/>
              <a:gdLst/>
              <a:ahLst/>
              <a:cxnLst/>
              <a:rect r="r" b="b" t="t" l="l"/>
              <a:pathLst>
                <a:path h="257989" w="2568233">
                  <a:moveTo>
                    <a:pt x="0" y="0"/>
                  </a:moveTo>
                  <a:lnTo>
                    <a:pt x="2568233" y="0"/>
                  </a:lnTo>
                  <a:lnTo>
                    <a:pt x="2568233" y="257989"/>
                  </a:lnTo>
                  <a:lnTo>
                    <a:pt x="0" y="257989"/>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2585290" y="1428084"/>
            <a:ext cx="13650471" cy="8497281"/>
          </a:xfrm>
          <a:custGeom>
            <a:avLst/>
            <a:gdLst/>
            <a:ahLst/>
            <a:cxnLst/>
            <a:rect r="r" b="b" t="t" l="l"/>
            <a:pathLst>
              <a:path h="8497281" w="13650471">
                <a:moveTo>
                  <a:pt x="0" y="0"/>
                </a:moveTo>
                <a:lnTo>
                  <a:pt x="13650471" y="0"/>
                </a:lnTo>
                <a:lnTo>
                  <a:pt x="13650471" y="8497281"/>
                </a:lnTo>
                <a:lnTo>
                  <a:pt x="0" y="8497281"/>
                </a:lnTo>
                <a:lnTo>
                  <a:pt x="0" y="0"/>
                </a:lnTo>
                <a:close/>
              </a:path>
            </a:pathLst>
          </a:custGeom>
          <a:blipFill>
            <a:blip r:embed="rId7"/>
            <a:stretch>
              <a:fillRect l="0" t="0" r="0" b="0"/>
            </a:stretch>
          </a:blipFill>
        </p:spPr>
      </p:sp>
      <p:sp>
        <p:nvSpPr>
          <p:cNvPr name="TextBox 17" id="17"/>
          <p:cNvSpPr txBox="true"/>
          <p:nvPr/>
        </p:nvSpPr>
        <p:spPr>
          <a:xfrm rot="0">
            <a:off x="4453734" y="267608"/>
            <a:ext cx="9913583" cy="1455509"/>
          </a:xfrm>
          <a:prstGeom prst="rect">
            <a:avLst/>
          </a:prstGeom>
        </p:spPr>
        <p:txBody>
          <a:bodyPr anchor="t" rtlCol="false" tIns="0" lIns="0" bIns="0" rIns="0">
            <a:spAutoFit/>
          </a:bodyPr>
          <a:lstStyle/>
          <a:p>
            <a:pPr algn="ctr">
              <a:lnSpc>
                <a:spcPts val="5349"/>
              </a:lnSpc>
            </a:pPr>
            <a:r>
              <a:rPr lang="en-US" sz="3820">
                <a:solidFill>
                  <a:srgbClr val="000000"/>
                </a:solidFill>
                <a:latin typeface="Fredoka One Bold"/>
              </a:rPr>
              <a:t>1. FIXED S &amp; VARYING "N" INPUT LIST</a:t>
            </a:r>
          </a:p>
          <a:p>
            <a:pPr algn="ctr">
              <a:lnSpc>
                <a:spcPts val="6501"/>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5" id="5"/>
          <p:cNvSpPr/>
          <p:nvPr/>
        </p:nvSpPr>
        <p:spPr>
          <a:xfrm flipH="false" flipV="false" rot="0">
            <a:off x="13142605" y="3407052"/>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916711" y="1629482"/>
            <a:ext cx="16476906" cy="6972148"/>
            <a:chOff x="0" y="0"/>
            <a:chExt cx="4339597" cy="1836286"/>
          </a:xfrm>
        </p:grpSpPr>
        <p:sp>
          <p:nvSpPr>
            <p:cNvPr name="Freeform 8" id="8"/>
            <p:cNvSpPr/>
            <p:nvPr/>
          </p:nvSpPr>
          <p:spPr>
            <a:xfrm flipH="false" flipV="false" rot="0">
              <a:off x="0" y="0"/>
              <a:ext cx="4339597" cy="1836286"/>
            </a:xfrm>
            <a:custGeom>
              <a:avLst/>
              <a:gdLst/>
              <a:ahLst/>
              <a:cxnLst/>
              <a:rect r="r" b="b" t="t" l="l"/>
              <a:pathLst>
                <a:path h="1836286" w="4339597">
                  <a:moveTo>
                    <a:pt x="0" y="0"/>
                  </a:moveTo>
                  <a:lnTo>
                    <a:pt x="4339597" y="0"/>
                  </a:lnTo>
                  <a:lnTo>
                    <a:pt x="4339597" y="1836286"/>
                  </a:lnTo>
                  <a:lnTo>
                    <a:pt x="0" y="1836286"/>
                  </a:lnTo>
                  <a:close/>
                </a:path>
              </a:pathLst>
            </a:custGeom>
            <a:solidFill>
              <a:srgbClr val="F1F2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534896" y="228305"/>
            <a:ext cx="9751259" cy="979553"/>
            <a:chOff x="0" y="0"/>
            <a:chExt cx="2568233" cy="257989"/>
          </a:xfrm>
        </p:grpSpPr>
        <p:sp>
          <p:nvSpPr>
            <p:cNvPr name="Freeform 11" id="11"/>
            <p:cNvSpPr/>
            <p:nvPr/>
          </p:nvSpPr>
          <p:spPr>
            <a:xfrm flipH="false" flipV="false" rot="0">
              <a:off x="0" y="0"/>
              <a:ext cx="2568233" cy="257989"/>
            </a:xfrm>
            <a:custGeom>
              <a:avLst/>
              <a:gdLst/>
              <a:ahLst/>
              <a:cxnLst/>
              <a:rect r="r" b="b" t="t" l="l"/>
              <a:pathLst>
                <a:path h="257989" w="2568233">
                  <a:moveTo>
                    <a:pt x="0" y="0"/>
                  </a:moveTo>
                  <a:lnTo>
                    <a:pt x="2568233" y="0"/>
                  </a:lnTo>
                  <a:lnTo>
                    <a:pt x="2568233" y="257989"/>
                  </a:lnTo>
                  <a:lnTo>
                    <a:pt x="0" y="257989"/>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576611" y="8801100"/>
            <a:ext cx="19974273" cy="1861295"/>
            <a:chOff x="0" y="0"/>
            <a:chExt cx="5260714" cy="490218"/>
          </a:xfrm>
        </p:grpSpPr>
        <p:sp>
          <p:nvSpPr>
            <p:cNvPr name="Freeform 14" id="14"/>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4330114" y="1629482"/>
            <a:ext cx="9956042" cy="8246095"/>
          </a:xfrm>
          <a:custGeom>
            <a:avLst/>
            <a:gdLst/>
            <a:ahLst/>
            <a:cxnLst/>
            <a:rect r="r" b="b" t="t" l="l"/>
            <a:pathLst>
              <a:path h="8246095" w="9956042">
                <a:moveTo>
                  <a:pt x="0" y="0"/>
                </a:moveTo>
                <a:lnTo>
                  <a:pt x="9956041" y="0"/>
                </a:lnTo>
                <a:lnTo>
                  <a:pt x="9956041" y="8246096"/>
                </a:lnTo>
                <a:lnTo>
                  <a:pt x="0" y="8246096"/>
                </a:lnTo>
                <a:lnTo>
                  <a:pt x="0" y="0"/>
                </a:lnTo>
                <a:close/>
              </a:path>
            </a:pathLst>
          </a:custGeom>
          <a:blipFill>
            <a:blip r:embed="rId7"/>
            <a:stretch>
              <a:fillRect l="0" t="0" r="0" b="0"/>
            </a:stretch>
          </a:blipFill>
        </p:spPr>
      </p:sp>
      <p:sp>
        <p:nvSpPr>
          <p:cNvPr name="TextBox 17" id="17"/>
          <p:cNvSpPr txBox="true"/>
          <p:nvPr/>
        </p:nvSpPr>
        <p:spPr>
          <a:xfrm rot="0">
            <a:off x="4453734" y="267608"/>
            <a:ext cx="9913583" cy="1455509"/>
          </a:xfrm>
          <a:prstGeom prst="rect">
            <a:avLst/>
          </a:prstGeom>
        </p:spPr>
        <p:txBody>
          <a:bodyPr anchor="t" rtlCol="false" tIns="0" lIns="0" bIns="0" rIns="0">
            <a:spAutoFit/>
          </a:bodyPr>
          <a:lstStyle/>
          <a:p>
            <a:pPr algn="ctr">
              <a:lnSpc>
                <a:spcPts val="5349"/>
              </a:lnSpc>
            </a:pPr>
            <a:r>
              <a:rPr lang="en-US" sz="3820">
                <a:solidFill>
                  <a:srgbClr val="000000"/>
                </a:solidFill>
                <a:latin typeface="Fredoka One Bold"/>
              </a:rPr>
              <a:t>1. FIXED S &amp; VARYING "N" INPUT LIST</a:t>
            </a:r>
          </a:p>
          <a:p>
            <a:pPr algn="ctr">
              <a:lnSpc>
                <a:spcPts val="6501"/>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3"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5" id="5"/>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4534896" y="228305"/>
            <a:ext cx="9751259" cy="979553"/>
            <a:chOff x="0" y="0"/>
            <a:chExt cx="2568233" cy="257989"/>
          </a:xfrm>
        </p:grpSpPr>
        <p:sp>
          <p:nvSpPr>
            <p:cNvPr name="Freeform 7" id="7"/>
            <p:cNvSpPr/>
            <p:nvPr/>
          </p:nvSpPr>
          <p:spPr>
            <a:xfrm flipH="false" flipV="false" rot="0">
              <a:off x="0" y="0"/>
              <a:ext cx="2568233" cy="257989"/>
            </a:xfrm>
            <a:custGeom>
              <a:avLst/>
              <a:gdLst/>
              <a:ahLst/>
              <a:cxnLst/>
              <a:rect r="r" b="b" t="t" l="l"/>
              <a:pathLst>
                <a:path h="257989" w="2568233">
                  <a:moveTo>
                    <a:pt x="0" y="0"/>
                  </a:moveTo>
                  <a:lnTo>
                    <a:pt x="2568233" y="0"/>
                  </a:lnTo>
                  <a:lnTo>
                    <a:pt x="2568233" y="257989"/>
                  </a:lnTo>
                  <a:lnTo>
                    <a:pt x="0" y="257989"/>
                  </a:lnTo>
                  <a:close/>
                </a:path>
              </a:pathLst>
            </a:custGeom>
            <a:solidFill>
              <a:srgbClr val="DDDEDE"/>
            </a:solidFill>
            <a:ln w="38100" cap="sq">
              <a:solidFill>
                <a:srgbClr val="F1F2F2"/>
              </a:solidFill>
              <a:prstDash val="solid"/>
              <a:miter/>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648528" y="5830754"/>
            <a:ext cx="11000448" cy="4456246"/>
          </a:xfrm>
          <a:custGeom>
            <a:avLst/>
            <a:gdLst/>
            <a:ahLst/>
            <a:cxnLst/>
            <a:rect r="r" b="b" t="t" l="l"/>
            <a:pathLst>
              <a:path h="4456246" w="11000448">
                <a:moveTo>
                  <a:pt x="0" y="0"/>
                </a:moveTo>
                <a:lnTo>
                  <a:pt x="11000448" y="0"/>
                </a:lnTo>
                <a:lnTo>
                  <a:pt x="11000448" y="4456246"/>
                </a:lnTo>
                <a:lnTo>
                  <a:pt x="0" y="4456246"/>
                </a:lnTo>
                <a:lnTo>
                  <a:pt x="0" y="0"/>
                </a:lnTo>
                <a:close/>
              </a:path>
            </a:pathLst>
          </a:custGeom>
          <a:blipFill>
            <a:blip r:embed="rId7"/>
            <a:stretch>
              <a:fillRect l="0" t="-2296" r="0" b="-400"/>
            </a:stretch>
          </a:blipFill>
        </p:spPr>
      </p:sp>
      <p:sp>
        <p:nvSpPr>
          <p:cNvPr name="Freeform 10" id="10"/>
          <p:cNvSpPr/>
          <p:nvPr/>
        </p:nvSpPr>
        <p:spPr>
          <a:xfrm flipH="false" flipV="false" rot="0">
            <a:off x="648528" y="1335747"/>
            <a:ext cx="11139934" cy="4443803"/>
          </a:xfrm>
          <a:custGeom>
            <a:avLst/>
            <a:gdLst/>
            <a:ahLst/>
            <a:cxnLst/>
            <a:rect r="r" b="b" t="t" l="l"/>
            <a:pathLst>
              <a:path h="4443803" w="11139934">
                <a:moveTo>
                  <a:pt x="0" y="0"/>
                </a:moveTo>
                <a:lnTo>
                  <a:pt x="11139934" y="0"/>
                </a:lnTo>
                <a:lnTo>
                  <a:pt x="11139934" y="4443803"/>
                </a:lnTo>
                <a:lnTo>
                  <a:pt x="0" y="4443803"/>
                </a:lnTo>
                <a:lnTo>
                  <a:pt x="0" y="0"/>
                </a:lnTo>
                <a:close/>
              </a:path>
            </a:pathLst>
          </a:custGeom>
          <a:blipFill>
            <a:blip r:embed="rId8"/>
            <a:stretch>
              <a:fillRect l="0" t="-6032" r="0" b="0"/>
            </a:stretch>
          </a:blipFill>
        </p:spPr>
      </p:sp>
      <p:grpSp>
        <p:nvGrpSpPr>
          <p:cNvPr name="Group 11" id="11"/>
          <p:cNvGrpSpPr/>
          <p:nvPr/>
        </p:nvGrpSpPr>
        <p:grpSpPr>
          <a:xfrm rot="0">
            <a:off x="11955654" y="1916126"/>
            <a:ext cx="5543623" cy="3689902"/>
            <a:chOff x="0" y="0"/>
            <a:chExt cx="1460049" cy="971826"/>
          </a:xfrm>
        </p:grpSpPr>
        <p:sp>
          <p:nvSpPr>
            <p:cNvPr name="Freeform 12" id="12"/>
            <p:cNvSpPr/>
            <p:nvPr/>
          </p:nvSpPr>
          <p:spPr>
            <a:xfrm flipH="false" flipV="false" rot="0">
              <a:off x="0" y="0"/>
              <a:ext cx="1460049" cy="971826"/>
            </a:xfrm>
            <a:custGeom>
              <a:avLst/>
              <a:gdLst/>
              <a:ahLst/>
              <a:cxnLst/>
              <a:rect r="r" b="b" t="t" l="l"/>
              <a:pathLst>
                <a:path h="971826" w="1460049">
                  <a:moveTo>
                    <a:pt x="0" y="0"/>
                  </a:moveTo>
                  <a:lnTo>
                    <a:pt x="1460049" y="0"/>
                  </a:lnTo>
                  <a:lnTo>
                    <a:pt x="1460049" y="971826"/>
                  </a:lnTo>
                  <a:lnTo>
                    <a:pt x="0" y="971826"/>
                  </a:lnTo>
                  <a:close/>
                </a:path>
              </a:pathLst>
            </a:custGeom>
            <a:solidFill>
              <a:srgbClr val="F1F2F2"/>
            </a:solidFill>
            <a:ln w="38100" cap="sq">
              <a:solidFill>
                <a:srgbClr val="000000"/>
              </a:solidFill>
              <a:prstDash val="solid"/>
              <a:miter/>
            </a:ln>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453734" y="349646"/>
            <a:ext cx="9913583" cy="2132421"/>
          </a:xfrm>
          <a:prstGeom prst="rect">
            <a:avLst/>
          </a:prstGeom>
        </p:spPr>
        <p:txBody>
          <a:bodyPr anchor="t" rtlCol="false" tIns="0" lIns="0" bIns="0" rIns="0">
            <a:spAutoFit/>
          </a:bodyPr>
          <a:lstStyle/>
          <a:p>
            <a:pPr algn="ctr">
              <a:lnSpc>
                <a:spcPts val="5349"/>
              </a:lnSpc>
            </a:pPr>
            <a:r>
              <a:rPr lang="en-US" sz="3820">
                <a:solidFill>
                  <a:srgbClr val="000000"/>
                </a:solidFill>
                <a:latin typeface="Fredoka One Bold"/>
              </a:rPr>
              <a:t>1. FIXED S &amp; VARYING "N" INPUT LIST</a:t>
            </a:r>
          </a:p>
          <a:p>
            <a:pPr algn="ctr">
              <a:lnSpc>
                <a:spcPts val="5349"/>
              </a:lnSpc>
            </a:pPr>
          </a:p>
          <a:p>
            <a:pPr algn="ctr">
              <a:lnSpc>
                <a:spcPts val="6501"/>
              </a:lnSpc>
            </a:pPr>
          </a:p>
        </p:txBody>
      </p:sp>
      <p:sp>
        <p:nvSpPr>
          <p:cNvPr name="TextBox 15" id="15"/>
          <p:cNvSpPr txBox="true"/>
          <p:nvPr/>
        </p:nvSpPr>
        <p:spPr>
          <a:xfrm rot="0">
            <a:off x="12878814" y="2145592"/>
            <a:ext cx="3697303" cy="570434"/>
          </a:xfrm>
          <a:prstGeom prst="rect">
            <a:avLst/>
          </a:prstGeom>
        </p:spPr>
        <p:txBody>
          <a:bodyPr anchor="t" rtlCol="false" tIns="0" lIns="0" bIns="0" rIns="0">
            <a:spAutoFit/>
          </a:bodyPr>
          <a:lstStyle/>
          <a:p>
            <a:pPr algn="ctr">
              <a:lnSpc>
                <a:spcPts val="4783"/>
              </a:lnSpc>
            </a:pPr>
            <a:r>
              <a:rPr lang="en-US" sz="3416">
                <a:solidFill>
                  <a:srgbClr val="000000"/>
                </a:solidFill>
                <a:latin typeface="Fredoka One Bold"/>
              </a:rPr>
              <a:t>LEGEND</a:t>
            </a:r>
          </a:p>
        </p:txBody>
      </p:sp>
      <p:sp>
        <p:nvSpPr>
          <p:cNvPr name="TextBox 16" id="16"/>
          <p:cNvSpPr txBox="true"/>
          <p:nvPr/>
        </p:nvSpPr>
        <p:spPr>
          <a:xfrm rot="0">
            <a:off x="13632033" y="3218356"/>
            <a:ext cx="2913378" cy="339293"/>
          </a:xfrm>
          <a:prstGeom prst="rect">
            <a:avLst/>
          </a:prstGeom>
        </p:spPr>
        <p:txBody>
          <a:bodyPr anchor="t" rtlCol="false" tIns="0" lIns="0" bIns="0" rIns="0">
            <a:spAutoFit/>
          </a:bodyPr>
          <a:lstStyle/>
          <a:p>
            <a:pPr>
              <a:lnSpc>
                <a:spcPts val="2823"/>
              </a:lnSpc>
            </a:pPr>
            <a:r>
              <a:rPr lang="en-US" sz="2017">
                <a:solidFill>
                  <a:srgbClr val="000000"/>
                </a:solidFill>
                <a:latin typeface="Glacial Indifference Bold"/>
              </a:rPr>
              <a:t>THEORETICAL WORST</a:t>
            </a:r>
          </a:p>
        </p:txBody>
      </p:sp>
      <p:sp>
        <p:nvSpPr>
          <p:cNvPr name="AutoShape 17" id="17"/>
          <p:cNvSpPr/>
          <p:nvPr/>
        </p:nvSpPr>
        <p:spPr>
          <a:xfrm>
            <a:off x="12544416" y="3407052"/>
            <a:ext cx="668797" cy="0"/>
          </a:xfrm>
          <a:prstGeom prst="line">
            <a:avLst/>
          </a:prstGeom>
          <a:ln cap="flat" w="95250">
            <a:solidFill>
              <a:srgbClr val="F74848"/>
            </a:solidFill>
            <a:prstDash val="solid"/>
            <a:headEnd type="none" len="sm" w="sm"/>
            <a:tailEnd type="none" len="sm" w="sm"/>
          </a:ln>
        </p:spPr>
      </p:sp>
      <p:sp>
        <p:nvSpPr>
          <p:cNvPr name="AutoShape 18" id="18"/>
          <p:cNvSpPr/>
          <p:nvPr/>
        </p:nvSpPr>
        <p:spPr>
          <a:xfrm>
            <a:off x="12544416" y="4789451"/>
            <a:ext cx="668797" cy="0"/>
          </a:xfrm>
          <a:prstGeom prst="line">
            <a:avLst/>
          </a:prstGeom>
          <a:ln cap="flat" w="95250">
            <a:solidFill>
              <a:srgbClr val="FFB329"/>
            </a:solidFill>
            <a:prstDash val="solid"/>
            <a:headEnd type="none" len="sm" w="sm"/>
            <a:tailEnd type="none" len="sm" w="sm"/>
          </a:ln>
        </p:spPr>
      </p:sp>
      <p:sp>
        <p:nvSpPr>
          <p:cNvPr name="AutoShape 19" id="19"/>
          <p:cNvSpPr/>
          <p:nvPr/>
        </p:nvSpPr>
        <p:spPr>
          <a:xfrm>
            <a:off x="12544416" y="4074439"/>
            <a:ext cx="668797" cy="0"/>
          </a:xfrm>
          <a:prstGeom prst="line">
            <a:avLst/>
          </a:prstGeom>
          <a:ln cap="flat" w="95250">
            <a:solidFill>
              <a:srgbClr val="5DAE5D"/>
            </a:solidFill>
            <a:prstDash val="solid"/>
            <a:headEnd type="none" len="sm" w="sm"/>
            <a:tailEnd type="none" len="sm" w="sm"/>
          </a:ln>
        </p:spPr>
      </p:sp>
      <p:sp>
        <p:nvSpPr>
          <p:cNvPr name="TextBox 20" id="20"/>
          <p:cNvSpPr txBox="true"/>
          <p:nvPr/>
        </p:nvSpPr>
        <p:spPr>
          <a:xfrm rot="0">
            <a:off x="13632033" y="4600755"/>
            <a:ext cx="2753393" cy="339293"/>
          </a:xfrm>
          <a:prstGeom prst="rect">
            <a:avLst/>
          </a:prstGeom>
        </p:spPr>
        <p:txBody>
          <a:bodyPr anchor="t" rtlCol="false" tIns="0" lIns="0" bIns="0" rIns="0">
            <a:spAutoFit/>
          </a:bodyPr>
          <a:lstStyle/>
          <a:p>
            <a:pPr>
              <a:lnSpc>
                <a:spcPts val="2823"/>
              </a:lnSpc>
            </a:pPr>
            <a:r>
              <a:rPr lang="en-US" sz="2017">
                <a:solidFill>
                  <a:srgbClr val="000000"/>
                </a:solidFill>
                <a:latin typeface="Glacial Indifference Bold"/>
              </a:rPr>
              <a:t>EMPIRICAL</a:t>
            </a:r>
          </a:p>
        </p:txBody>
      </p:sp>
      <p:sp>
        <p:nvSpPr>
          <p:cNvPr name="TextBox 21" id="21"/>
          <p:cNvSpPr txBox="true"/>
          <p:nvPr/>
        </p:nvSpPr>
        <p:spPr>
          <a:xfrm rot="0">
            <a:off x="13632033" y="3885743"/>
            <a:ext cx="3697303" cy="339293"/>
          </a:xfrm>
          <a:prstGeom prst="rect">
            <a:avLst/>
          </a:prstGeom>
        </p:spPr>
        <p:txBody>
          <a:bodyPr anchor="t" rtlCol="false" tIns="0" lIns="0" bIns="0" rIns="0">
            <a:spAutoFit/>
          </a:bodyPr>
          <a:lstStyle/>
          <a:p>
            <a:pPr>
              <a:lnSpc>
                <a:spcPts val="2823"/>
              </a:lnSpc>
            </a:pPr>
            <a:r>
              <a:rPr lang="en-US" sz="2017">
                <a:solidFill>
                  <a:srgbClr val="000000"/>
                </a:solidFill>
                <a:latin typeface="Glacial Indifference Bold"/>
              </a:rPr>
              <a:t>THEORETICAL BEST</a:t>
            </a:r>
          </a:p>
        </p:txBody>
      </p:sp>
      <p:grpSp>
        <p:nvGrpSpPr>
          <p:cNvPr name="Group 22" id="22"/>
          <p:cNvGrpSpPr/>
          <p:nvPr/>
        </p:nvGrpSpPr>
        <p:grpSpPr>
          <a:xfrm rot="0">
            <a:off x="11955654" y="6490705"/>
            <a:ext cx="5631218" cy="965615"/>
            <a:chOff x="0" y="0"/>
            <a:chExt cx="4051688" cy="694765"/>
          </a:xfrm>
        </p:grpSpPr>
        <p:sp>
          <p:nvSpPr>
            <p:cNvPr name="Freeform 23" id="23"/>
            <p:cNvSpPr/>
            <p:nvPr/>
          </p:nvSpPr>
          <p:spPr>
            <a:xfrm flipH="false" flipV="false" rot="0">
              <a:off x="0" y="0"/>
              <a:ext cx="4051688" cy="694765"/>
            </a:xfrm>
            <a:custGeom>
              <a:avLst/>
              <a:gdLst/>
              <a:ahLst/>
              <a:cxnLst/>
              <a:rect r="r" b="b" t="t" l="l"/>
              <a:pathLst>
                <a:path h="694765" w="4051688">
                  <a:moveTo>
                    <a:pt x="34371" y="0"/>
                  </a:moveTo>
                  <a:lnTo>
                    <a:pt x="4017318" y="0"/>
                  </a:lnTo>
                  <a:cubicBezTo>
                    <a:pt x="4026433" y="0"/>
                    <a:pt x="4035175" y="3621"/>
                    <a:pt x="4041621" y="10067"/>
                  </a:cubicBezTo>
                  <a:cubicBezTo>
                    <a:pt x="4048067" y="16513"/>
                    <a:pt x="4051688" y="25255"/>
                    <a:pt x="4051688" y="34371"/>
                  </a:cubicBezTo>
                  <a:lnTo>
                    <a:pt x="4051688" y="660394"/>
                  </a:lnTo>
                  <a:cubicBezTo>
                    <a:pt x="4051688" y="669510"/>
                    <a:pt x="4048067" y="678252"/>
                    <a:pt x="4041621" y="684698"/>
                  </a:cubicBezTo>
                  <a:cubicBezTo>
                    <a:pt x="4035175" y="691144"/>
                    <a:pt x="4026433" y="694765"/>
                    <a:pt x="4017318" y="694765"/>
                  </a:cubicBezTo>
                  <a:lnTo>
                    <a:pt x="34371" y="694765"/>
                  </a:lnTo>
                  <a:cubicBezTo>
                    <a:pt x="25255" y="694765"/>
                    <a:pt x="16513" y="691144"/>
                    <a:pt x="10067" y="684698"/>
                  </a:cubicBezTo>
                  <a:cubicBezTo>
                    <a:pt x="3621" y="678252"/>
                    <a:pt x="0" y="669510"/>
                    <a:pt x="0" y="660394"/>
                  </a:cubicBezTo>
                  <a:lnTo>
                    <a:pt x="0" y="34371"/>
                  </a:lnTo>
                  <a:cubicBezTo>
                    <a:pt x="0" y="25255"/>
                    <a:pt x="3621" y="16513"/>
                    <a:pt x="10067" y="10067"/>
                  </a:cubicBezTo>
                  <a:cubicBezTo>
                    <a:pt x="16513" y="3621"/>
                    <a:pt x="25255" y="0"/>
                    <a:pt x="34371" y="0"/>
                  </a:cubicBezTo>
                  <a:close/>
                </a:path>
              </a:pathLst>
            </a:custGeom>
            <a:solidFill>
              <a:srgbClr val="F1F2F2"/>
            </a:solidFill>
            <a:ln w="9525" cap="rnd">
              <a:solidFill>
                <a:srgbClr val="000000"/>
              </a:solidFill>
              <a:prstDash val="solid"/>
              <a:round/>
            </a:ln>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AutoShape 25" id="25"/>
          <p:cNvSpPr/>
          <p:nvPr/>
        </p:nvSpPr>
        <p:spPr>
          <a:xfrm flipV="true">
            <a:off x="13866539" y="6583891"/>
            <a:ext cx="6973" cy="779242"/>
          </a:xfrm>
          <a:prstGeom prst="line">
            <a:avLst/>
          </a:prstGeom>
          <a:ln cap="flat" w="47625">
            <a:solidFill>
              <a:srgbClr val="DDDEDE"/>
            </a:solidFill>
            <a:prstDash val="solid"/>
            <a:headEnd type="none" len="sm" w="sm"/>
            <a:tailEnd type="none" len="sm" w="sm"/>
          </a:ln>
        </p:spPr>
      </p:sp>
      <p:sp>
        <p:nvSpPr>
          <p:cNvPr name="TextBox 26" id="26"/>
          <p:cNvSpPr txBox="true"/>
          <p:nvPr/>
        </p:nvSpPr>
        <p:spPr>
          <a:xfrm rot="0">
            <a:off x="12302504" y="6784816"/>
            <a:ext cx="1329530" cy="339293"/>
          </a:xfrm>
          <a:prstGeom prst="rect">
            <a:avLst/>
          </a:prstGeom>
        </p:spPr>
        <p:txBody>
          <a:bodyPr anchor="t" rtlCol="false" tIns="0" lIns="0" bIns="0" rIns="0">
            <a:spAutoFit/>
          </a:bodyPr>
          <a:lstStyle/>
          <a:p>
            <a:pPr>
              <a:lnSpc>
                <a:spcPts val="2823"/>
              </a:lnSpc>
            </a:pPr>
            <a:r>
              <a:rPr lang="en-US" sz="2017">
                <a:solidFill>
                  <a:srgbClr val="000000"/>
                </a:solidFill>
                <a:latin typeface="Glacial Indifference Bold"/>
              </a:rPr>
              <a:t>BEST CASE</a:t>
            </a:r>
          </a:p>
        </p:txBody>
      </p:sp>
      <p:sp>
        <p:nvSpPr>
          <p:cNvPr name="TextBox 27" id="27"/>
          <p:cNvSpPr txBox="true"/>
          <p:nvPr/>
        </p:nvSpPr>
        <p:spPr>
          <a:xfrm rot="0">
            <a:off x="14334151" y="6729253"/>
            <a:ext cx="2658518" cy="431368"/>
          </a:xfrm>
          <a:prstGeom prst="rect">
            <a:avLst/>
          </a:prstGeom>
        </p:spPr>
        <p:txBody>
          <a:bodyPr anchor="t" rtlCol="false" tIns="0" lIns="0" bIns="0" rIns="0">
            <a:spAutoFit/>
          </a:bodyPr>
          <a:lstStyle/>
          <a:p>
            <a:pPr>
              <a:lnSpc>
                <a:spcPts val="3523"/>
              </a:lnSpc>
            </a:pPr>
            <a:r>
              <a:rPr lang="en-US" sz="2517">
                <a:solidFill>
                  <a:srgbClr val="000000"/>
                </a:solidFill>
                <a:latin typeface="Glacial Indifference Bold"/>
              </a:rPr>
              <a:t>N + N * LOG(N/S)</a:t>
            </a:r>
            <a:r>
              <a:rPr lang="en-US" sz="2517">
                <a:solidFill>
                  <a:srgbClr val="000000"/>
                </a:solidFill>
                <a:latin typeface="Glacial Indifference Bold"/>
              </a:rPr>
              <a:t> </a:t>
            </a:r>
          </a:p>
        </p:txBody>
      </p:sp>
      <p:grpSp>
        <p:nvGrpSpPr>
          <p:cNvPr name="Group 28" id="28"/>
          <p:cNvGrpSpPr/>
          <p:nvPr/>
        </p:nvGrpSpPr>
        <p:grpSpPr>
          <a:xfrm rot="0">
            <a:off x="11955654" y="7895618"/>
            <a:ext cx="5631218" cy="965615"/>
            <a:chOff x="0" y="0"/>
            <a:chExt cx="4051688" cy="694765"/>
          </a:xfrm>
        </p:grpSpPr>
        <p:sp>
          <p:nvSpPr>
            <p:cNvPr name="Freeform 29" id="29"/>
            <p:cNvSpPr/>
            <p:nvPr/>
          </p:nvSpPr>
          <p:spPr>
            <a:xfrm flipH="false" flipV="false" rot="0">
              <a:off x="0" y="0"/>
              <a:ext cx="4051688" cy="694765"/>
            </a:xfrm>
            <a:custGeom>
              <a:avLst/>
              <a:gdLst/>
              <a:ahLst/>
              <a:cxnLst/>
              <a:rect r="r" b="b" t="t" l="l"/>
              <a:pathLst>
                <a:path h="694765" w="4051688">
                  <a:moveTo>
                    <a:pt x="34371" y="0"/>
                  </a:moveTo>
                  <a:lnTo>
                    <a:pt x="4017318" y="0"/>
                  </a:lnTo>
                  <a:cubicBezTo>
                    <a:pt x="4026433" y="0"/>
                    <a:pt x="4035175" y="3621"/>
                    <a:pt x="4041621" y="10067"/>
                  </a:cubicBezTo>
                  <a:cubicBezTo>
                    <a:pt x="4048067" y="16513"/>
                    <a:pt x="4051688" y="25255"/>
                    <a:pt x="4051688" y="34371"/>
                  </a:cubicBezTo>
                  <a:lnTo>
                    <a:pt x="4051688" y="660394"/>
                  </a:lnTo>
                  <a:cubicBezTo>
                    <a:pt x="4051688" y="669510"/>
                    <a:pt x="4048067" y="678252"/>
                    <a:pt x="4041621" y="684698"/>
                  </a:cubicBezTo>
                  <a:cubicBezTo>
                    <a:pt x="4035175" y="691144"/>
                    <a:pt x="4026433" y="694765"/>
                    <a:pt x="4017318" y="694765"/>
                  </a:cubicBezTo>
                  <a:lnTo>
                    <a:pt x="34371" y="694765"/>
                  </a:lnTo>
                  <a:cubicBezTo>
                    <a:pt x="25255" y="694765"/>
                    <a:pt x="16513" y="691144"/>
                    <a:pt x="10067" y="684698"/>
                  </a:cubicBezTo>
                  <a:cubicBezTo>
                    <a:pt x="3621" y="678252"/>
                    <a:pt x="0" y="669510"/>
                    <a:pt x="0" y="660394"/>
                  </a:cubicBezTo>
                  <a:lnTo>
                    <a:pt x="0" y="34371"/>
                  </a:lnTo>
                  <a:cubicBezTo>
                    <a:pt x="0" y="25255"/>
                    <a:pt x="3621" y="16513"/>
                    <a:pt x="10067" y="10067"/>
                  </a:cubicBezTo>
                  <a:cubicBezTo>
                    <a:pt x="16513" y="3621"/>
                    <a:pt x="25255" y="0"/>
                    <a:pt x="34371" y="0"/>
                  </a:cubicBezTo>
                  <a:close/>
                </a:path>
              </a:pathLst>
            </a:custGeom>
            <a:solidFill>
              <a:srgbClr val="F1F2F2"/>
            </a:solidFill>
            <a:ln w="9525" cap="rnd">
              <a:solidFill>
                <a:srgbClr val="000000"/>
              </a:solidFill>
              <a:prstDash val="solid"/>
              <a:round/>
            </a:ln>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AutoShape 31" id="31"/>
          <p:cNvSpPr/>
          <p:nvPr/>
        </p:nvSpPr>
        <p:spPr>
          <a:xfrm flipV="true">
            <a:off x="13866539" y="7988805"/>
            <a:ext cx="6973" cy="779242"/>
          </a:xfrm>
          <a:prstGeom prst="line">
            <a:avLst/>
          </a:prstGeom>
          <a:ln cap="flat" w="47625">
            <a:solidFill>
              <a:srgbClr val="DDDEDE"/>
            </a:solidFill>
            <a:prstDash val="solid"/>
            <a:headEnd type="none" len="sm" w="sm"/>
            <a:tailEnd type="none" len="sm" w="sm"/>
          </a:ln>
        </p:spPr>
      </p:sp>
      <p:sp>
        <p:nvSpPr>
          <p:cNvPr name="TextBox 32" id="32"/>
          <p:cNvSpPr txBox="true"/>
          <p:nvPr/>
        </p:nvSpPr>
        <p:spPr>
          <a:xfrm rot="0">
            <a:off x="12152930" y="8189729"/>
            <a:ext cx="1628678" cy="339293"/>
          </a:xfrm>
          <a:prstGeom prst="rect">
            <a:avLst/>
          </a:prstGeom>
        </p:spPr>
        <p:txBody>
          <a:bodyPr anchor="t" rtlCol="false" tIns="0" lIns="0" bIns="0" rIns="0">
            <a:spAutoFit/>
          </a:bodyPr>
          <a:lstStyle/>
          <a:p>
            <a:pPr>
              <a:lnSpc>
                <a:spcPts val="2823"/>
              </a:lnSpc>
            </a:pPr>
            <a:r>
              <a:rPr lang="en-US" sz="2017">
                <a:solidFill>
                  <a:srgbClr val="000000"/>
                </a:solidFill>
                <a:latin typeface="Glacial Indifference Bold"/>
              </a:rPr>
              <a:t>WORST CASE</a:t>
            </a:r>
          </a:p>
        </p:txBody>
      </p:sp>
      <p:sp>
        <p:nvSpPr>
          <p:cNvPr name="TextBox 33" id="33"/>
          <p:cNvSpPr txBox="true"/>
          <p:nvPr/>
        </p:nvSpPr>
        <p:spPr>
          <a:xfrm rot="0">
            <a:off x="14286155" y="8134167"/>
            <a:ext cx="2754508" cy="431368"/>
          </a:xfrm>
          <a:prstGeom prst="rect">
            <a:avLst/>
          </a:prstGeom>
        </p:spPr>
        <p:txBody>
          <a:bodyPr anchor="t" rtlCol="false" tIns="0" lIns="0" bIns="0" rIns="0">
            <a:spAutoFit/>
          </a:bodyPr>
          <a:lstStyle/>
          <a:p>
            <a:pPr>
              <a:lnSpc>
                <a:spcPts val="3523"/>
              </a:lnSpc>
            </a:pPr>
            <a:r>
              <a:rPr lang="en-US" sz="2517">
                <a:solidFill>
                  <a:srgbClr val="000000"/>
                </a:solidFill>
                <a:latin typeface="Glacial Indifference Bold"/>
              </a:rPr>
              <a:t>NS + N * LOG(N/S)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51396"/>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5" id="5"/>
          <p:cNvSpPr/>
          <p:nvPr/>
        </p:nvSpPr>
        <p:spPr>
          <a:xfrm flipH="false" flipV="false" rot="0">
            <a:off x="217718" y="6893588"/>
            <a:ext cx="4927677" cy="1532060"/>
          </a:xfrm>
          <a:custGeom>
            <a:avLst/>
            <a:gdLst/>
            <a:ahLst/>
            <a:cxnLst/>
            <a:rect r="r" b="b" t="t" l="l"/>
            <a:pathLst>
              <a:path h="1532060" w="4927677">
                <a:moveTo>
                  <a:pt x="0" y="0"/>
                </a:moveTo>
                <a:lnTo>
                  <a:pt x="4927677" y="0"/>
                </a:lnTo>
                <a:lnTo>
                  <a:pt x="4927677" y="1532059"/>
                </a:lnTo>
                <a:lnTo>
                  <a:pt x="0" y="15320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626554" y="7828751"/>
            <a:ext cx="3338837" cy="2222370"/>
            <a:chOff x="0" y="0"/>
            <a:chExt cx="1460049" cy="971826"/>
          </a:xfrm>
        </p:grpSpPr>
        <p:sp>
          <p:nvSpPr>
            <p:cNvPr name="Freeform 7" id="7"/>
            <p:cNvSpPr/>
            <p:nvPr/>
          </p:nvSpPr>
          <p:spPr>
            <a:xfrm flipH="false" flipV="false" rot="0">
              <a:off x="0" y="0"/>
              <a:ext cx="1460049" cy="971826"/>
            </a:xfrm>
            <a:custGeom>
              <a:avLst/>
              <a:gdLst/>
              <a:ahLst/>
              <a:cxnLst/>
              <a:rect r="r" b="b" t="t" l="l"/>
              <a:pathLst>
                <a:path h="971826" w="1460049">
                  <a:moveTo>
                    <a:pt x="0" y="0"/>
                  </a:moveTo>
                  <a:lnTo>
                    <a:pt x="1460049" y="0"/>
                  </a:lnTo>
                  <a:lnTo>
                    <a:pt x="1460049" y="971826"/>
                  </a:lnTo>
                  <a:lnTo>
                    <a:pt x="0" y="971826"/>
                  </a:lnTo>
                  <a:close/>
                </a:path>
              </a:pathLst>
            </a:custGeom>
            <a:solidFill>
              <a:srgbClr val="F1F2F2"/>
            </a:solidFill>
            <a:ln w="38100" cap="sq">
              <a:solidFill>
                <a:srgbClr val="000000"/>
              </a:solidFill>
              <a:prstDash val="solid"/>
              <a:miter/>
            </a:ln>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1981156" y="8726712"/>
            <a:ext cx="402806" cy="0"/>
          </a:xfrm>
          <a:prstGeom prst="line">
            <a:avLst/>
          </a:prstGeom>
          <a:ln cap="flat" w="57150">
            <a:solidFill>
              <a:srgbClr val="F74848"/>
            </a:solidFill>
            <a:prstDash val="solid"/>
            <a:headEnd type="none" len="sm" w="sm"/>
            <a:tailEnd type="none" len="sm" w="sm"/>
          </a:ln>
        </p:spPr>
      </p:sp>
      <p:sp>
        <p:nvSpPr>
          <p:cNvPr name="AutoShape 10" id="10"/>
          <p:cNvSpPr/>
          <p:nvPr/>
        </p:nvSpPr>
        <p:spPr>
          <a:xfrm>
            <a:off x="1981156" y="9559310"/>
            <a:ext cx="402806" cy="0"/>
          </a:xfrm>
          <a:prstGeom prst="line">
            <a:avLst/>
          </a:prstGeom>
          <a:ln cap="flat" w="57150">
            <a:solidFill>
              <a:srgbClr val="FFB329"/>
            </a:solidFill>
            <a:prstDash val="solid"/>
            <a:headEnd type="none" len="sm" w="sm"/>
            <a:tailEnd type="none" len="sm" w="sm"/>
          </a:ln>
        </p:spPr>
      </p:sp>
      <p:sp>
        <p:nvSpPr>
          <p:cNvPr name="AutoShape 11" id="11"/>
          <p:cNvSpPr/>
          <p:nvPr/>
        </p:nvSpPr>
        <p:spPr>
          <a:xfrm>
            <a:off x="1981156" y="9128669"/>
            <a:ext cx="402806" cy="0"/>
          </a:xfrm>
          <a:prstGeom prst="line">
            <a:avLst/>
          </a:prstGeom>
          <a:ln cap="flat" w="57150">
            <a:solidFill>
              <a:srgbClr val="5DAE5D"/>
            </a:solidFill>
            <a:prstDash val="solid"/>
            <a:headEnd type="none" len="sm" w="sm"/>
            <a:tailEnd type="none" len="sm" w="sm"/>
          </a:ln>
        </p:spPr>
      </p:sp>
      <p:grpSp>
        <p:nvGrpSpPr>
          <p:cNvPr name="Group 12" id="12"/>
          <p:cNvGrpSpPr/>
          <p:nvPr/>
        </p:nvGrpSpPr>
        <p:grpSpPr>
          <a:xfrm rot="0">
            <a:off x="5403007" y="8496500"/>
            <a:ext cx="3508193" cy="517575"/>
            <a:chOff x="0" y="0"/>
            <a:chExt cx="2694708" cy="397559"/>
          </a:xfrm>
        </p:grpSpPr>
        <p:sp>
          <p:nvSpPr>
            <p:cNvPr name="Freeform 13" id="13"/>
            <p:cNvSpPr/>
            <p:nvPr/>
          </p:nvSpPr>
          <p:spPr>
            <a:xfrm flipH="false" flipV="false" rot="0">
              <a:off x="0" y="0"/>
              <a:ext cx="2694708" cy="397559"/>
            </a:xfrm>
            <a:custGeom>
              <a:avLst/>
              <a:gdLst/>
              <a:ahLst/>
              <a:cxnLst/>
              <a:rect r="r" b="b" t="t" l="l"/>
              <a:pathLst>
                <a:path h="397559" w="2694708">
                  <a:moveTo>
                    <a:pt x="55170" y="0"/>
                  </a:moveTo>
                  <a:lnTo>
                    <a:pt x="2639538" y="0"/>
                  </a:lnTo>
                  <a:cubicBezTo>
                    <a:pt x="2654170" y="0"/>
                    <a:pt x="2668203" y="5813"/>
                    <a:pt x="2678549" y="16159"/>
                  </a:cubicBezTo>
                  <a:cubicBezTo>
                    <a:pt x="2688896" y="26505"/>
                    <a:pt x="2694708" y="40538"/>
                    <a:pt x="2694708" y="55170"/>
                  </a:cubicBezTo>
                  <a:lnTo>
                    <a:pt x="2694708" y="342389"/>
                  </a:lnTo>
                  <a:cubicBezTo>
                    <a:pt x="2694708" y="357021"/>
                    <a:pt x="2688896" y="371053"/>
                    <a:pt x="2678549" y="381400"/>
                  </a:cubicBezTo>
                  <a:cubicBezTo>
                    <a:pt x="2668203" y="391746"/>
                    <a:pt x="2654170" y="397559"/>
                    <a:pt x="2639538" y="397559"/>
                  </a:cubicBezTo>
                  <a:lnTo>
                    <a:pt x="55170" y="397559"/>
                  </a:lnTo>
                  <a:cubicBezTo>
                    <a:pt x="40538" y="397559"/>
                    <a:pt x="26505" y="391746"/>
                    <a:pt x="16159" y="381400"/>
                  </a:cubicBezTo>
                  <a:cubicBezTo>
                    <a:pt x="5813" y="371053"/>
                    <a:pt x="0" y="357021"/>
                    <a:pt x="0" y="342389"/>
                  </a:cubicBezTo>
                  <a:lnTo>
                    <a:pt x="0" y="55170"/>
                  </a:lnTo>
                  <a:cubicBezTo>
                    <a:pt x="0" y="40538"/>
                    <a:pt x="5813" y="26505"/>
                    <a:pt x="16159" y="16159"/>
                  </a:cubicBezTo>
                  <a:cubicBezTo>
                    <a:pt x="26505" y="5813"/>
                    <a:pt x="40538" y="0"/>
                    <a:pt x="55170" y="0"/>
                  </a:cubicBezTo>
                  <a:close/>
                </a:path>
              </a:pathLst>
            </a:custGeom>
            <a:solidFill>
              <a:srgbClr val="F1F2F2"/>
            </a:solidFill>
            <a:ln w="9525" cap="rnd">
              <a:solidFill>
                <a:srgbClr val="000000"/>
              </a:solidFill>
              <a:prstDash val="solid"/>
              <a:round/>
            </a:ln>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AutoShape 15" id="15"/>
          <p:cNvSpPr/>
          <p:nvPr/>
        </p:nvSpPr>
        <p:spPr>
          <a:xfrm flipV="true">
            <a:off x="6900055" y="8600439"/>
            <a:ext cx="3487" cy="309696"/>
          </a:xfrm>
          <a:prstGeom prst="line">
            <a:avLst/>
          </a:prstGeom>
          <a:ln cap="flat" w="47625">
            <a:solidFill>
              <a:srgbClr val="DDDEDE"/>
            </a:solidFill>
            <a:prstDash val="solid"/>
            <a:headEnd type="none" len="sm" w="sm"/>
            <a:tailEnd type="none" len="sm" w="sm"/>
          </a:ln>
        </p:spPr>
      </p:sp>
      <p:sp>
        <p:nvSpPr>
          <p:cNvPr name="Freeform 16" id="16"/>
          <p:cNvSpPr/>
          <p:nvPr/>
        </p:nvSpPr>
        <p:spPr>
          <a:xfrm flipH="false" flipV="false" rot="0">
            <a:off x="198338" y="1841120"/>
            <a:ext cx="17891325" cy="5444706"/>
          </a:xfrm>
          <a:custGeom>
            <a:avLst/>
            <a:gdLst/>
            <a:ahLst/>
            <a:cxnLst/>
            <a:rect r="r" b="b" t="t" l="l"/>
            <a:pathLst>
              <a:path h="5444706" w="17891325">
                <a:moveTo>
                  <a:pt x="0" y="0"/>
                </a:moveTo>
                <a:lnTo>
                  <a:pt x="17891324" y="0"/>
                </a:lnTo>
                <a:lnTo>
                  <a:pt x="17891324" y="5444706"/>
                </a:lnTo>
                <a:lnTo>
                  <a:pt x="0" y="5444706"/>
                </a:lnTo>
                <a:lnTo>
                  <a:pt x="0" y="0"/>
                </a:lnTo>
                <a:close/>
              </a:path>
            </a:pathLst>
          </a:custGeom>
          <a:blipFill>
            <a:blip r:embed="rId7"/>
            <a:stretch>
              <a:fillRect l="0" t="0" r="0" b="0"/>
            </a:stretch>
          </a:blipFill>
        </p:spPr>
      </p:sp>
      <p:sp>
        <p:nvSpPr>
          <p:cNvPr name="TextBox 17" id="17"/>
          <p:cNvSpPr txBox="true"/>
          <p:nvPr/>
        </p:nvSpPr>
        <p:spPr>
          <a:xfrm rot="0">
            <a:off x="2124751" y="8062354"/>
            <a:ext cx="2342444" cy="363293"/>
          </a:xfrm>
          <a:prstGeom prst="rect">
            <a:avLst/>
          </a:prstGeom>
        </p:spPr>
        <p:txBody>
          <a:bodyPr anchor="t" rtlCol="false" tIns="0" lIns="0" bIns="0" rIns="0">
            <a:spAutoFit/>
          </a:bodyPr>
          <a:lstStyle/>
          <a:p>
            <a:pPr algn="ctr">
              <a:lnSpc>
                <a:spcPts val="3030"/>
              </a:lnSpc>
            </a:pPr>
            <a:r>
              <a:rPr lang="en-US" sz="2164">
                <a:solidFill>
                  <a:srgbClr val="000000"/>
                </a:solidFill>
                <a:latin typeface="Fredoka One Bold"/>
              </a:rPr>
              <a:t>LEGEND</a:t>
            </a:r>
          </a:p>
        </p:txBody>
      </p:sp>
      <p:sp>
        <p:nvSpPr>
          <p:cNvPr name="TextBox 18" id="18"/>
          <p:cNvSpPr txBox="true"/>
          <p:nvPr/>
        </p:nvSpPr>
        <p:spPr>
          <a:xfrm rot="0">
            <a:off x="2636211" y="8607436"/>
            <a:ext cx="1754682" cy="209979"/>
          </a:xfrm>
          <a:prstGeom prst="rect">
            <a:avLst/>
          </a:prstGeom>
        </p:spPr>
        <p:txBody>
          <a:bodyPr anchor="t" rtlCol="false" tIns="0" lIns="0" bIns="0" rIns="0">
            <a:spAutoFit/>
          </a:bodyPr>
          <a:lstStyle/>
          <a:p>
            <a:pPr>
              <a:lnSpc>
                <a:spcPts val="1700"/>
              </a:lnSpc>
            </a:pPr>
            <a:r>
              <a:rPr lang="en-US" sz="1214">
                <a:solidFill>
                  <a:srgbClr val="000000"/>
                </a:solidFill>
                <a:latin typeface="Glacial Indifference Bold"/>
              </a:rPr>
              <a:t>THEORETICAL WORST</a:t>
            </a:r>
          </a:p>
        </p:txBody>
      </p:sp>
      <p:sp>
        <p:nvSpPr>
          <p:cNvPr name="TextBox 19" id="19"/>
          <p:cNvSpPr txBox="true"/>
          <p:nvPr/>
        </p:nvSpPr>
        <p:spPr>
          <a:xfrm rot="0">
            <a:off x="2636211" y="9440033"/>
            <a:ext cx="1658326" cy="209979"/>
          </a:xfrm>
          <a:prstGeom prst="rect">
            <a:avLst/>
          </a:prstGeom>
        </p:spPr>
        <p:txBody>
          <a:bodyPr anchor="t" rtlCol="false" tIns="0" lIns="0" bIns="0" rIns="0">
            <a:spAutoFit/>
          </a:bodyPr>
          <a:lstStyle/>
          <a:p>
            <a:pPr>
              <a:lnSpc>
                <a:spcPts val="1700"/>
              </a:lnSpc>
            </a:pPr>
            <a:r>
              <a:rPr lang="en-US" sz="1214">
                <a:solidFill>
                  <a:srgbClr val="000000"/>
                </a:solidFill>
                <a:latin typeface="Glacial Indifference Bold"/>
              </a:rPr>
              <a:t>EMPIRICAL</a:t>
            </a:r>
          </a:p>
        </p:txBody>
      </p:sp>
      <p:sp>
        <p:nvSpPr>
          <p:cNvPr name="TextBox 20" id="20"/>
          <p:cNvSpPr txBox="true"/>
          <p:nvPr/>
        </p:nvSpPr>
        <p:spPr>
          <a:xfrm rot="0">
            <a:off x="2636211" y="9009392"/>
            <a:ext cx="2226828" cy="209979"/>
          </a:xfrm>
          <a:prstGeom prst="rect">
            <a:avLst/>
          </a:prstGeom>
        </p:spPr>
        <p:txBody>
          <a:bodyPr anchor="t" rtlCol="false" tIns="0" lIns="0" bIns="0" rIns="0">
            <a:spAutoFit/>
          </a:bodyPr>
          <a:lstStyle/>
          <a:p>
            <a:pPr>
              <a:lnSpc>
                <a:spcPts val="1700"/>
              </a:lnSpc>
            </a:pPr>
            <a:r>
              <a:rPr lang="en-US" sz="1214">
                <a:solidFill>
                  <a:srgbClr val="000000"/>
                </a:solidFill>
                <a:latin typeface="Glacial Indifference Bold"/>
              </a:rPr>
              <a:t>THEORETICAL BEST</a:t>
            </a:r>
          </a:p>
        </p:txBody>
      </p:sp>
      <p:sp>
        <p:nvSpPr>
          <p:cNvPr name="TextBox 21" id="21"/>
          <p:cNvSpPr txBox="true"/>
          <p:nvPr/>
        </p:nvSpPr>
        <p:spPr>
          <a:xfrm rot="0">
            <a:off x="5587900" y="8615916"/>
            <a:ext cx="1097298" cy="266700"/>
          </a:xfrm>
          <a:prstGeom prst="rect">
            <a:avLst/>
          </a:prstGeom>
        </p:spPr>
        <p:txBody>
          <a:bodyPr anchor="t" rtlCol="false" tIns="0" lIns="0" bIns="0" rIns="0">
            <a:spAutoFit/>
          </a:bodyPr>
          <a:lstStyle/>
          <a:p>
            <a:pPr>
              <a:lnSpc>
                <a:spcPts val="2100"/>
              </a:lnSpc>
            </a:pPr>
            <a:r>
              <a:rPr lang="en-US" sz="1500">
                <a:solidFill>
                  <a:srgbClr val="000000"/>
                </a:solidFill>
                <a:latin typeface="Glacial Indifference Bold"/>
              </a:rPr>
              <a:t>BEST CASE</a:t>
            </a:r>
          </a:p>
        </p:txBody>
      </p:sp>
      <p:sp>
        <p:nvSpPr>
          <p:cNvPr name="TextBox 22" id="22"/>
          <p:cNvSpPr txBox="true"/>
          <p:nvPr/>
        </p:nvSpPr>
        <p:spPr>
          <a:xfrm rot="0">
            <a:off x="7051223" y="8615916"/>
            <a:ext cx="1754682" cy="266588"/>
          </a:xfrm>
          <a:prstGeom prst="rect">
            <a:avLst/>
          </a:prstGeom>
        </p:spPr>
        <p:txBody>
          <a:bodyPr anchor="t" rtlCol="false" tIns="0" lIns="0" bIns="0" rIns="0">
            <a:spAutoFit/>
          </a:bodyPr>
          <a:lstStyle/>
          <a:p>
            <a:pPr>
              <a:lnSpc>
                <a:spcPts val="2100"/>
              </a:lnSpc>
            </a:pPr>
            <a:r>
              <a:rPr lang="en-US" sz="1500">
                <a:solidFill>
                  <a:srgbClr val="000000"/>
                </a:solidFill>
                <a:latin typeface="Glacial Indifference Bold"/>
              </a:rPr>
              <a:t>N + N * LOG(N/S)</a:t>
            </a:r>
            <a:r>
              <a:rPr lang="en-US" sz="1500">
                <a:solidFill>
                  <a:srgbClr val="000000"/>
                </a:solidFill>
                <a:latin typeface="Glacial Indifference Bold"/>
              </a:rPr>
              <a:t> </a:t>
            </a:r>
          </a:p>
        </p:txBody>
      </p:sp>
      <p:grpSp>
        <p:nvGrpSpPr>
          <p:cNvPr name="Group 23" id="23"/>
          <p:cNvGrpSpPr/>
          <p:nvPr/>
        </p:nvGrpSpPr>
        <p:grpSpPr>
          <a:xfrm rot="0">
            <a:off x="5403007" y="9219371"/>
            <a:ext cx="3508193" cy="517575"/>
            <a:chOff x="0" y="0"/>
            <a:chExt cx="2694708" cy="397559"/>
          </a:xfrm>
        </p:grpSpPr>
        <p:sp>
          <p:nvSpPr>
            <p:cNvPr name="Freeform 24" id="24"/>
            <p:cNvSpPr/>
            <p:nvPr/>
          </p:nvSpPr>
          <p:spPr>
            <a:xfrm flipH="false" flipV="false" rot="0">
              <a:off x="0" y="0"/>
              <a:ext cx="2694708" cy="397559"/>
            </a:xfrm>
            <a:custGeom>
              <a:avLst/>
              <a:gdLst/>
              <a:ahLst/>
              <a:cxnLst/>
              <a:rect r="r" b="b" t="t" l="l"/>
              <a:pathLst>
                <a:path h="397559" w="2694708">
                  <a:moveTo>
                    <a:pt x="55170" y="0"/>
                  </a:moveTo>
                  <a:lnTo>
                    <a:pt x="2639538" y="0"/>
                  </a:lnTo>
                  <a:cubicBezTo>
                    <a:pt x="2654170" y="0"/>
                    <a:pt x="2668203" y="5813"/>
                    <a:pt x="2678549" y="16159"/>
                  </a:cubicBezTo>
                  <a:cubicBezTo>
                    <a:pt x="2688896" y="26505"/>
                    <a:pt x="2694708" y="40538"/>
                    <a:pt x="2694708" y="55170"/>
                  </a:cubicBezTo>
                  <a:lnTo>
                    <a:pt x="2694708" y="342389"/>
                  </a:lnTo>
                  <a:cubicBezTo>
                    <a:pt x="2694708" y="357021"/>
                    <a:pt x="2688896" y="371053"/>
                    <a:pt x="2678549" y="381400"/>
                  </a:cubicBezTo>
                  <a:cubicBezTo>
                    <a:pt x="2668203" y="391746"/>
                    <a:pt x="2654170" y="397559"/>
                    <a:pt x="2639538" y="397559"/>
                  </a:cubicBezTo>
                  <a:lnTo>
                    <a:pt x="55170" y="397559"/>
                  </a:lnTo>
                  <a:cubicBezTo>
                    <a:pt x="40538" y="397559"/>
                    <a:pt x="26505" y="391746"/>
                    <a:pt x="16159" y="381400"/>
                  </a:cubicBezTo>
                  <a:cubicBezTo>
                    <a:pt x="5813" y="371053"/>
                    <a:pt x="0" y="357021"/>
                    <a:pt x="0" y="342389"/>
                  </a:cubicBezTo>
                  <a:lnTo>
                    <a:pt x="0" y="55170"/>
                  </a:lnTo>
                  <a:cubicBezTo>
                    <a:pt x="0" y="40538"/>
                    <a:pt x="5813" y="26505"/>
                    <a:pt x="16159" y="16159"/>
                  </a:cubicBezTo>
                  <a:cubicBezTo>
                    <a:pt x="26505" y="5813"/>
                    <a:pt x="40538" y="0"/>
                    <a:pt x="55170" y="0"/>
                  </a:cubicBezTo>
                  <a:close/>
                </a:path>
              </a:pathLst>
            </a:custGeom>
            <a:solidFill>
              <a:srgbClr val="F1F2F2"/>
            </a:solidFill>
            <a:ln w="9525" cap="rnd">
              <a:solidFill>
                <a:srgbClr val="000000"/>
              </a:solidFill>
              <a:prstDash val="solid"/>
              <a:round/>
            </a:ln>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7051223" y="9325758"/>
            <a:ext cx="1690622" cy="266700"/>
          </a:xfrm>
          <a:prstGeom prst="rect">
            <a:avLst/>
          </a:prstGeom>
        </p:spPr>
        <p:txBody>
          <a:bodyPr anchor="t" rtlCol="false" tIns="0" lIns="0" bIns="0" rIns="0">
            <a:spAutoFit/>
          </a:bodyPr>
          <a:lstStyle/>
          <a:p>
            <a:pPr>
              <a:lnSpc>
                <a:spcPts val="2100"/>
              </a:lnSpc>
            </a:pPr>
            <a:r>
              <a:rPr lang="en-US" sz="1500">
                <a:solidFill>
                  <a:srgbClr val="000000"/>
                </a:solidFill>
                <a:latin typeface="Glacial Indifference Bold"/>
              </a:rPr>
              <a:t>NS + N * LOG(N/S)</a:t>
            </a:r>
          </a:p>
        </p:txBody>
      </p:sp>
      <p:sp>
        <p:nvSpPr>
          <p:cNvPr name="TextBox 27" id="27"/>
          <p:cNvSpPr txBox="true"/>
          <p:nvPr/>
        </p:nvSpPr>
        <p:spPr>
          <a:xfrm rot="0">
            <a:off x="5587900" y="9325758"/>
            <a:ext cx="1591544" cy="266700"/>
          </a:xfrm>
          <a:prstGeom prst="rect">
            <a:avLst/>
          </a:prstGeom>
        </p:spPr>
        <p:txBody>
          <a:bodyPr anchor="t" rtlCol="false" tIns="0" lIns="0" bIns="0" rIns="0">
            <a:spAutoFit/>
          </a:bodyPr>
          <a:lstStyle/>
          <a:p>
            <a:pPr>
              <a:lnSpc>
                <a:spcPts val="2100"/>
              </a:lnSpc>
            </a:pPr>
            <a:r>
              <a:rPr lang="en-US" sz="1500">
                <a:solidFill>
                  <a:srgbClr val="000000"/>
                </a:solidFill>
                <a:latin typeface="Glacial Indifference Bold"/>
              </a:rPr>
              <a:t>WORST CASE </a:t>
            </a:r>
          </a:p>
        </p:txBody>
      </p:sp>
      <p:sp>
        <p:nvSpPr>
          <p:cNvPr name="AutoShape 28" id="28"/>
          <p:cNvSpPr/>
          <p:nvPr/>
        </p:nvSpPr>
        <p:spPr>
          <a:xfrm flipV="true">
            <a:off x="6900055" y="9340047"/>
            <a:ext cx="3487" cy="309696"/>
          </a:xfrm>
          <a:prstGeom prst="line">
            <a:avLst/>
          </a:prstGeom>
          <a:ln cap="flat" w="47625">
            <a:solidFill>
              <a:srgbClr val="DDDEDE"/>
            </a:solidFill>
            <a:prstDash val="solid"/>
            <a:headEnd type="none" len="sm" w="sm"/>
            <a:tailEnd type="none" len="sm" w="sm"/>
          </a:ln>
        </p:spPr>
      </p:sp>
      <p:grpSp>
        <p:nvGrpSpPr>
          <p:cNvPr name="Group 29" id="29"/>
          <p:cNvGrpSpPr/>
          <p:nvPr/>
        </p:nvGrpSpPr>
        <p:grpSpPr>
          <a:xfrm rot="0">
            <a:off x="4534896" y="228305"/>
            <a:ext cx="9751259" cy="979553"/>
            <a:chOff x="0" y="0"/>
            <a:chExt cx="2568233" cy="257989"/>
          </a:xfrm>
        </p:grpSpPr>
        <p:sp>
          <p:nvSpPr>
            <p:cNvPr name="Freeform 30" id="30"/>
            <p:cNvSpPr/>
            <p:nvPr/>
          </p:nvSpPr>
          <p:spPr>
            <a:xfrm flipH="false" flipV="false" rot="0">
              <a:off x="0" y="0"/>
              <a:ext cx="2568233" cy="257989"/>
            </a:xfrm>
            <a:custGeom>
              <a:avLst/>
              <a:gdLst/>
              <a:ahLst/>
              <a:cxnLst/>
              <a:rect r="r" b="b" t="t" l="l"/>
              <a:pathLst>
                <a:path h="257989" w="2568233">
                  <a:moveTo>
                    <a:pt x="0" y="0"/>
                  </a:moveTo>
                  <a:lnTo>
                    <a:pt x="2568233" y="0"/>
                  </a:lnTo>
                  <a:lnTo>
                    <a:pt x="2568233" y="257989"/>
                  </a:lnTo>
                  <a:lnTo>
                    <a:pt x="0" y="257989"/>
                  </a:lnTo>
                  <a:close/>
                </a:path>
              </a:pathLst>
            </a:custGeom>
            <a:solidFill>
              <a:srgbClr val="DDDEDE"/>
            </a:solidFill>
            <a:ln w="38100" cap="sq">
              <a:solidFill>
                <a:srgbClr val="F1F2F2"/>
              </a:solidFill>
              <a:prstDash val="solid"/>
              <a:miter/>
            </a:ln>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2" id="32"/>
          <p:cNvSpPr txBox="true"/>
          <p:nvPr/>
        </p:nvSpPr>
        <p:spPr>
          <a:xfrm rot="0">
            <a:off x="4493583" y="339684"/>
            <a:ext cx="9913583" cy="1455509"/>
          </a:xfrm>
          <a:prstGeom prst="rect">
            <a:avLst/>
          </a:prstGeom>
        </p:spPr>
        <p:txBody>
          <a:bodyPr anchor="t" rtlCol="false" tIns="0" lIns="0" bIns="0" rIns="0">
            <a:spAutoFit/>
          </a:bodyPr>
          <a:lstStyle/>
          <a:p>
            <a:pPr algn="ctr">
              <a:lnSpc>
                <a:spcPts val="5349"/>
              </a:lnSpc>
            </a:pPr>
            <a:r>
              <a:rPr lang="en-US" sz="3820">
                <a:solidFill>
                  <a:srgbClr val="000000"/>
                </a:solidFill>
                <a:latin typeface="Fredoka One Bold"/>
              </a:rPr>
              <a:t>2. FIXED N &amp; VARYING "S" INPUT LIST</a:t>
            </a:r>
          </a:p>
          <a:p>
            <a:pPr algn="ctr">
              <a:lnSpc>
                <a:spcPts val="650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87093" y="526172"/>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2807859" y="7154460"/>
            <a:ext cx="4239931" cy="2822149"/>
            <a:chOff x="0" y="0"/>
            <a:chExt cx="1460049" cy="971826"/>
          </a:xfrm>
        </p:grpSpPr>
        <p:sp>
          <p:nvSpPr>
            <p:cNvPr name="Freeform 6" id="6"/>
            <p:cNvSpPr/>
            <p:nvPr/>
          </p:nvSpPr>
          <p:spPr>
            <a:xfrm flipH="false" flipV="false" rot="0">
              <a:off x="0" y="0"/>
              <a:ext cx="1460049" cy="971826"/>
            </a:xfrm>
            <a:custGeom>
              <a:avLst/>
              <a:gdLst/>
              <a:ahLst/>
              <a:cxnLst/>
              <a:rect r="r" b="b" t="t" l="l"/>
              <a:pathLst>
                <a:path h="971826" w="1460049">
                  <a:moveTo>
                    <a:pt x="0" y="0"/>
                  </a:moveTo>
                  <a:lnTo>
                    <a:pt x="1460049" y="0"/>
                  </a:lnTo>
                  <a:lnTo>
                    <a:pt x="1460049" y="971826"/>
                  </a:lnTo>
                  <a:lnTo>
                    <a:pt x="0" y="971826"/>
                  </a:lnTo>
                  <a:close/>
                </a:path>
              </a:pathLst>
            </a:custGeom>
            <a:solidFill>
              <a:srgbClr val="F1F2F2"/>
            </a:solidFill>
            <a:ln w="38100" cap="sq">
              <a:solidFill>
                <a:srgbClr val="000000"/>
              </a:solidFill>
              <a:prstDash val="solid"/>
              <a:miter/>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3140882" y="8757796"/>
            <a:ext cx="511516" cy="0"/>
          </a:xfrm>
          <a:prstGeom prst="line">
            <a:avLst/>
          </a:prstGeom>
          <a:ln cap="flat" w="76200">
            <a:solidFill>
              <a:srgbClr val="F74848"/>
            </a:solidFill>
            <a:prstDash val="solid"/>
            <a:headEnd type="none" len="sm" w="sm"/>
            <a:tailEnd type="none" len="sm" w="sm"/>
          </a:ln>
        </p:spPr>
      </p:sp>
      <p:sp>
        <p:nvSpPr>
          <p:cNvPr name="AutoShape 9" id="9"/>
          <p:cNvSpPr/>
          <p:nvPr/>
        </p:nvSpPr>
        <p:spPr>
          <a:xfrm>
            <a:off x="3140882" y="9523319"/>
            <a:ext cx="511516" cy="0"/>
          </a:xfrm>
          <a:prstGeom prst="line">
            <a:avLst/>
          </a:prstGeom>
          <a:ln cap="flat" w="76200">
            <a:solidFill>
              <a:srgbClr val="FFB329"/>
            </a:solidFill>
            <a:prstDash val="solid"/>
            <a:headEnd type="none" len="sm" w="sm"/>
            <a:tailEnd type="none" len="sm" w="sm"/>
          </a:ln>
        </p:spPr>
      </p:sp>
      <p:sp>
        <p:nvSpPr>
          <p:cNvPr name="AutoShape 10" id="10"/>
          <p:cNvSpPr/>
          <p:nvPr/>
        </p:nvSpPr>
        <p:spPr>
          <a:xfrm>
            <a:off x="3140882" y="9140557"/>
            <a:ext cx="511516" cy="0"/>
          </a:xfrm>
          <a:prstGeom prst="line">
            <a:avLst/>
          </a:prstGeom>
          <a:ln cap="flat" w="76200">
            <a:solidFill>
              <a:srgbClr val="5DAE5D"/>
            </a:solidFill>
            <a:prstDash val="solid"/>
            <a:headEnd type="none" len="sm" w="sm"/>
            <a:tailEnd type="none" len="sm" w="sm"/>
          </a:ln>
        </p:spPr>
      </p:sp>
      <p:grpSp>
        <p:nvGrpSpPr>
          <p:cNvPr name="Group 11" id="11"/>
          <p:cNvGrpSpPr/>
          <p:nvPr/>
        </p:nvGrpSpPr>
        <p:grpSpPr>
          <a:xfrm rot="0">
            <a:off x="4534896" y="228305"/>
            <a:ext cx="9751259" cy="979553"/>
            <a:chOff x="0" y="0"/>
            <a:chExt cx="2568233" cy="257989"/>
          </a:xfrm>
        </p:grpSpPr>
        <p:sp>
          <p:nvSpPr>
            <p:cNvPr name="Freeform 12" id="12"/>
            <p:cNvSpPr/>
            <p:nvPr/>
          </p:nvSpPr>
          <p:spPr>
            <a:xfrm flipH="false" flipV="false" rot="0">
              <a:off x="0" y="0"/>
              <a:ext cx="2568233" cy="257989"/>
            </a:xfrm>
            <a:custGeom>
              <a:avLst/>
              <a:gdLst/>
              <a:ahLst/>
              <a:cxnLst/>
              <a:rect r="r" b="b" t="t" l="l"/>
              <a:pathLst>
                <a:path h="257989" w="2568233">
                  <a:moveTo>
                    <a:pt x="0" y="0"/>
                  </a:moveTo>
                  <a:lnTo>
                    <a:pt x="2568233" y="0"/>
                  </a:lnTo>
                  <a:lnTo>
                    <a:pt x="2568233" y="257989"/>
                  </a:lnTo>
                  <a:lnTo>
                    <a:pt x="0" y="257989"/>
                  </a:lnTo>
                  <a:close/>
                </a:path>
              </a:pathLst>
            </a:custGeom>
            <a:solidFill>
              <a:srgbClr val="DDDEDE"/>
            </a:solidFill>
            <a:ln w="38100" cap="sq">
              <a:solidFill>
                <a:srgbClr val="F1F2F2"/>
              </a:solidFill>
              <a:prstDash val="solid"/>
              <a:miter/>
            </a:ln>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353293" y="1805155"/>
            <a:ext cx="8790707" cy="5193029"/>
          </a:xfrm>
          <a:custGeom>
            <a:avLst/>
            <a:gdLst/>
            <a:ahLst/>
            <a:cxnLst/>
            <a:rect r="r" b="b" t="t" l="l"/>
            <a:pathLst>
              <a:path h="5193029" w="8790707">
                <a:moveTo>
                  <a:pt x="0" y="0"/>
                </a:moveTo>
                <a:lnTo>
                  <a:pt x="8790707" y="0"/>
                </a:lnTo>
                <a:lnTo>
                  <a:pt x="8790707" y="5193029"/>
                </a:lnTo>
                <a:lnTo>
                  <a:pt x="0" y="5193029"/>
                </a:lnTo>
                <a:lnTo>
                  <a:pt x="0" y="0"/>
                </a:lnTo>
                <a:close/>
              </a:path>
            </a:pathLst>
          </a:custGeom>
          <a:blipFill>
            <a:blip r:embed="rId5"/>
            <a:stretch>
              <a:fillRect l="0" t="0" r="0" b="0"/>
            </a:stretch>
          </a:blipFill>
        </p:spPr>
      </p:sp>
      <p:sp>
        <p:nvSpPr>
          <p:cNvPr name="Freeform 15" id="15"/>
          <p:cNvSpPr/>
          <p:nvPr/>
        </p:nvSpPr>
        <p:spPr>
          <a:xfrm flipH="false" flipV="false" rot="0">
            <a:off x="9259738" y="2021110"/>
            <a:ext cx="8602446" cy="4977074"/>
          </a:xfrm>
          <a:custGeom>
            <a:avLst/>
            <a:gdLst/>
            <a:ahLst/>
            <a:cxnLst/>
            <a:rect r="r" b="b" t="t" l="l"/>
            <a:pathLst>
              <a:path h="4977074" w="8602446">
                <a:moveTo>
                  <a:pt x="0" y="0"/>
                </a:moveTo>
                <a:lnTo>
                  <a:pt x="8602446" y="0"/>
                </a:lnTo>
                <a:lnTo>
                  <a:pt x="8602446" y="4977074"/>
                </a:lnTo>
                <a:lnTo>
                  <a:pt x="0" y="4977074"/>
                </a:lnTo>
                <a:lnTo>
                  <a:pt x="0" y="0"/>
                </a:lnTo>
                <a:close/>
              </a:path>
            </a:pathLst>
          </a:custGeom>
          <a:blipFill>
            <a:blip r:embed="rId6"/>
            <a:stretch>
              <a:fillRect l="0" t="0" r="0" b="0"/>
            </a:stretch>
          </a:blipFill>
        </p:spPr>
      </p:sp>
      <p:sp>
        <p:nvSpPr>
          <p:cNvPr name="TextBox 16" id="16"/>
          <p:cNvSpPr txBox="true"/>
          <p:nvPr/>
        </p:nvSpPr>
        <p:spPr>
          <a:xfrm rot="0">
            <a:off x="3513919" y="7280945"/>
            <a:ext cx="2827810" cy="440115"/>
          </a:xfrm>
          <a:prstGeom prst="rect">
            <a:avLst/>
          </a:prstGeom>
        </p:spPr>
        <p:txBody>
          <a:bodyPr anchor="t" rtlCol="false" tIns="0" lIns="0" bIns="0" rIns="0">
            <a:spAutoFit/>
          </a:bodyPr>
          <a:lstStyle/>
          <a:p>
            <a:pPr algn="ctr">
              <a:lnSpc>
                <a:spcPts val="3658"/>
              </a:lnSpc>
            </a:pPr>
            <a:r>
              <a:rPr lang="en-US" sz="2613">
                <a:solidFill>
                  <a:srgbClr val="000000"/>
                </a:solidFill>
                <a:latin typeface="Fredoka One Bold"/>
              </a:rPr>
              <a:t>LEGEND</a:t>
            </a:r>
          </a:p>
        </p:txBody>
      </p:sp>
      <p:sp>
        <p:nvSpPr>
          <p:cNvPr name="TextBox 17" id="17"/>
          <p:cNvSpPr txBox="true"/>
          <p:nvPr/>
        </p:nvSpPr>
        <p:spPr>
          <a:xfrm rot="0">
            <a:off x="3972725" y="8604515"/>
            <a:ext cx="2228240" cy="268461"/>
          </a:xfrm>
          <a:prstGeom prst="rect">
            <a:avLst/>
          </a:prstGeom>
        </p:spPr>
        <p:txBody>
          <a:bodyPr anchor="t" rtlCol="false" tIns="0" lIns="0" bIns="0" rIns="0">
            <a:spAutoFit/>
          </a:bodyPr>
          <a:lstStyle/>
          <a:p>
            <a:pPr>
              <a:lnSpc>
                <a:spcPts val="2159"/>
              </a:lnSpc>
            </a:pPr>
            <a:r>
              <a:rPr lang="en-US" sz="1542">
                <a:solidFill>
                  <a:srgbClr val="000000"/>
                </a:solidFill>
                <a:latin typeface="Glacial Indifference Bold"/>
              </a:rPr>
              <a:t>N = 1,000,000</a:t>
            </a:r>
          </a:p>
        </p:txBody>
      </p:sp>
      <p:sp>
        <p:nvSpPr>
          <p:cNvPr name="TextBox 18" id="18"/>
          <p:cNvSpPr txBox="true"/>
          <p:nvPr/>
        </p:nvSpPr>
        <p:spPr>
          <a:xfrm rot="0">
            <a:off x="3972725" y="9370038"/>
            <a:ext cx="2105879" cy="268461"/>
          </a:xfrm>
          <a:prstGeom prst="rect">
            <a:avLst/>
          </a:prstGeom>
        </p:spPr>
        <p:txBody>
          <a:bodyPr anchor="t" rtlCol="false" tIns="0" lIns="0" bIns="0" rIns="0">
            <a:spAutoFit/>
          </a:bodyPr>
          <a:lstStyle/>
          <a:p>
            <a:pPr>
              <a:lnSpc>
                <a:spcPts val="2159"/>
              </a:lnSpc>
            </a:pPr>
            <a:r>
              <a:rPr lang="en-US" sz="1542">
                <a:solidFill>
                  <a:srgbClr val="000000"/>
                </a:solidFill>
                <a:latin typeface="Glacial Indifference Bold"/>
              </a:rPr>
              <a:t>N = 100,000</a:t>
            </a:r>
          </a:p>
        </p:txBody>
      </p:sp>
      <p:sp>
        <p:nvSpPr>
          <p:cNvPr name="TextBox 19" id="19"/>
          <p:cNvSpPr txBox="true"/>
          <p:nvPr/>
        </p:nvSpPr>
        <p:spPr>
          <a:xfrm rot="0">
            <a:off x="3972725" y="8987277"/>
            <a:ext cx="2827810" cy="268461"/>
          </a:xfrm>
          <a:prstGeom prst="rect">
            <a:avLst/>
          </a:prstGeom>
        </p:spPr>
        <p:txBody>
          <a:bodyPr anchor="t" rtlCol="false" tIns="0" lIns="0" bIns="0" rIns="0">
            <a:spAutoFit/>
          </a:bodyPr>
          <a:lstStyle/>
          <a:p>
            <a:pPr>
              <a:lnSpc>
                <a:spcPts val="2159"/>
              </a:lnSpc>
            </a:pPr>
            <a:r>
              <a:rPr lang="en-US" sz="1542">
                <a:solidFill>
                  <a:srgbClr val="000000"/>
                </a:solidFill>
                <a:latin typeface="Glacial Indifference Bold"/>
              </a:rPr>
              <a:t>N = 500,000</a:t>
            </a:r>
          </a:p>
        </p:txBody>
      </p:sp>
      <p:sp>
        <p:nvSpPr>
          <p:cNvPr name="TextBox 20" id="20"/>
          <p:cNvSpPr txBox="true"/>
          <p:nvPr/>
        </p:nvSpPr>
        <p:spPr>
          <a:xfrm rot="0">
            <a:off x="4493583" y="339684"/>
            <a:ext cx="9913583" cy="1455509"/>
          </a:xfrm>
          <a:prstGeom prst="rect">
            <a:avLst/>
          </a:prstGeom>
        </p:spPr>
        <p:txBody>
          <a:bodyPr anchor="t" rtlCol="false" tIns="0" lIns="0" bIns="0" rIns="0">
            <a:spAutoFit/>
          </a:bodyPr>
          <a:lstStyle/>
          <a:p>
            <a:pPr algn="ctr">
              <a:lnSpc>
                <a:spcPts val="5349"/>
              </a:lnSpc>
            </a:pPr>
            <a:r>
              <a:rPr lang="en-US" sz="3820">
                <a:solidFill>
                  <a:srgbClr val="000000"/>
                </a:solidFill>
                <a:latin typeface="Fredoka One Bold"/>
              </a:rPr>
              <a:t>2. FIXED N &amp; VARYING "S" INPUT LIST</a:t>
            </a:r>
          </a:p>
          <a:p>
            <a:pPr algn="ctr">
              <a:lnSpc>
                <a:spcPts val="6501"/>
              </a:lnSpc>
            </a:pPr>
          </a:p>
        </p:txBody>
      </p:sp>
      <p:sp>
        <p:nvSpPr>
          <p:cNvPr name="AutoShape 21" id="21"/>
          <p:cNvSpPr/>
          <p:nvPr/>
        </p:nvSpPr>
        <p:spPr>
          <a:xfrm>
            <a:off x="3140882" y="8375035"/>
            <a:ext cx="511516" cy="0"/>
          </a:xfrm>
          <a:prstGeom prst="line">
            <a:avLst/>
          </a:prstGeom>
          <a:ln cap="flat" w="76200">
            <a:solidFill>
              <a:srgbClr val="004AAD"/>
            </a:solidFill>
            <a:prstDash val="solid"/>
            <a:headEnd type="none" len="sm" w="sm"/>
            <a:tailEnd type="none" len="sm" w="sm"/>
          </a:ln>
        </p:spPr>
      </p:sp>
      <p:sp>
        <p:nvSpPr>
          <p:cNvPr name="TextBox 22" id="22"/>
          <p:cNvSpPr txBox="true"/>
          <p:nvPr/>
        </p:nvSpPr>
        <p:spPr>
          <a:xfrm rot="0">
            <a:off x="3972725" y="8221754"/>
            <a:ext cx="2228240" cy="268461"/>
          </a:xfrm>
          <a:prstGeom prst="rect">
            <a:avLst/>
          </a:prstGeom>
        </p:spPr>
        <p:txBody>
          <a:bodyPr anchor="t" rtlCol="false" tIns="0" lIns="0" bIns="0" rIns="0">
            <a:spAutoFit/>
          </a:bodyPr>
          <a:lstStyle/>
          <a:p>
            <a:pPr>
              <a:lnSpc>
                <a:spcPts val="2159"/>
              </a:lnSpc>
            </a:pPr>
            <a:r>
              <a:rPr lang="en-US" sz="1542">
                <a:solidFill>
                  <a:srgbClr val="000000"/>
                </a:solidFill>
                <a:latin typeface="Glacial Indifference Bold"/>
              </a:rPr>
              <a:t>N = 5,000,000</a:t>
            </a:r>
          </a:p>
        </p:txBody>
      </p:sp>
      <p:sp>
        <p:nvSpPr>
          <p:cNvPr name="TextBox 23" id="23"/>
          <p:cNvSpPr txBox="true"/>
          <p:nvPr/>
        </p:nvSpPr>
        <p:spPr>
          <a:xfrm rot="0">
            <a:off x="3972725" y="7835445"/>
            <a:ext cx="2228240" cy="268404"/>
          </a:xfrm>
          <a:prstGeom prst="rect">
            <a:avLst/>
          </a:prstGeom>
        </p:spPr>
        <p:txBody>
          <a:bodyPr anchor="t" rtlCol="false" tIns="0" lIns="0" bIns="0" rIns="0">
            <a:spAutoFit/>
          </a:bodyPr>
          <a:lstStyle/>
          <a:p>
            <a:pPr>
              <a:lnSpc>
                <a:spcPts val="2159"/>
              </a:lnSpc>
            </a:pPr>
            <a:r>
              <a:rPr lang="en-US" sz="1542">
                <a:solidFill>
                  <a:srgbClr val="000000"/>
                </a:solidFill>
                <a:latin typeface="Glacial Indifference Bold"/>
              </a:rPr>
              <a:t>N = 10,000,000</a:t>
            </a:r>
          </a:p>
        </p:txBody>
      </p:sp>
      <p:sp>
        <p:nvSpPr>
          <p:cNvPr name="AutoShape 24" id="24"/>
          <p:cNvSpPr/>
          <p:nvPr/>
        </p:nvSpPr>
        <p:spPr>
          <a:xfrm>
            <a:off x="3140882" y="7988726"/>
            <a:ext cx="511516" cy="0"/>
          </a:xfrm>
          <a:prstGeom prst="line">
            <a:avLst/>
          </a:prstGeom>
          <a:ln cap="flat" w="76200">
            <a:solidFill>
              <a:srgbClr val="8C52F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5154780" y="4141660"/>
            <a:ext cx="7978440" cy="1898905"/>
          </a:xfrm>
          <a:prstGeom prst="rect">
            <a:avLst/>
          </a:prstGeom>
        </p:spPr>
        <p:txBody>
          <a:bodyPr anchor="t" rtlCol="false" tIns="0" lIns="0" bIns="0" rIns="0">
            <a:spAutoFit/>
          </a:bodyPr>
          <a:lstStyle/>
          <a:p>
            <a:pPr algn="ctr">
              <a:lnSpc>
                <a:spcPts val="7642"/>
              </a:lnSpc>
            </a:pPr>
            <a:r>
              <a:rPr lang="en-US" sz="5458">
                <a:solidFill>
                  <a:srgbClr val="000000"/>
                </a:solidFill>
                <a:latin typeface="Fredoka One Bold"/>
              </a:rPr>
              <a:t>1. ALGORITHM IMPLEMENTATION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84531"/>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298997" y="159356"/>
            <a:ext cx="8009976" cy="1730229"/>
            <a:chOff x="0" y="0"/>
            <a:chExt cx="2109623" cy="455698"/>
          </a:xfrm>
        </p:grpSpPr>
        <p:sp>
          <p:nvSpPr>
            <p:cNvPr name="Freeform 6" id="6"/>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540747" y="2140139"/>
            <a:ext cx="13238886" cy="7545328"/>
            <a:chOff x="0" y="0"/>
            <a:chExt cx="3486785" cy="1987247"/>
          </a:xfrm>
        </p:grpSpPr>
        <p:sp>
          <p:nvSpPr>
            <p:cNvPr name="Freeform 11" id="11"/>
            <p:cNvSpPr/>
            <p:nvPr/>
          </p:nvSpPr>
          <p:spPr>
            <a:xfrm flipH="false" flipV="false" rot="0">
              <a:off x="0" y="0"/>
              <a:ext cx="3486785" cy="1987247"/>
            </a:xfrm>
            <a:custGeom>
              <a:avLst/>
              <a:gdLst/>
              <a:ahLst/>
              <a:cxnLst/>
              <a:rect r="r" b="b" t="t" l="l"/>
              <a:pathLst>
                <a:path h="1987247" w="3486785">
                  <a:moveTo>
                    <a:pt x="0" y="0"/>
                  </a:moveTo>
                  <a:lnTo>
                    <a:pt x="3486785" y="0"/>
                  </a:lnTo>
                  <a:lnTo>
                    <a:pt x="3486785" y="1987247"/>
                  </a:lnTo>
                  <a:lnTo>
                    <a:pt x="0" y="1987247"/>
                  </a:lnTo>
                  <a:close/>
                </a:path>
              </a:pathLst>
            </a:custGeom>
            <a:solidFill>
              <a:srgbClr val="F1F2F2"/>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3985925" y="3295580"/>
            <a:ext cx="4041301" cy="1901891"/>
            <a:chOff x="0" y="0"/>
            <a:chExt cx="1064376" cy="500910"/>
          </a:xfrm>
        </p:grpSpPr>
        <p:sp>
          <p:nvSpPr>
            <p:cNvPr name="Freeform 14" id="14"/>
            <p:cNvSpPr/>
            <p:nvPr/>
          </p:nvSpPr>
          <p:spPr>
            <a:xfrm flipH="false" flipV="false" rot="0">
              <a:off x="0" y="0"/>
              <a:ext cx="1064376" cy="500910"/>
            </a:xfrm>
            <a:custGeom>
              <a:avLst/>
              <a:gdLst/>
              <a:ahLst/>
              <a:cxnLst/>
              <a:rect r="r" b="b" t="t" l="l"/>
              <a:pathLst>
                <a:path h="500910" w="1064376">
                  <a:moveTo>
                    <a:pt x="0" y="0"/>
                  </a:moveTo>
                  <a:lnTo>
                    <a:pt x="1064376" y="0"/>
                  </a:lnTo>
                  <a:lnTo>
                    <a:pt x="1064376" y="500910"/>
                  </a:lnTo>
                  <a:lnTo>
                    <a:pt x="0" y="500910"/>
                  </a:lnTo>
                  <a:close/>
                </a:path>
              </a:pathLst>
            </a:custGeom>
            <a:solidFill>
              <a:srgbClr val="F1F2F2"/>
            </a:solidFill>
            <a:ln w="38100" cap="sq">
              <a:solidFill>
                <a:srgbClr val="000000"/>
              </a:solidFill>
              <a:prstDash val="solid"/>
              <a:miter/>
            </a:ln>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540747" y="2171664"/>
            <a:ext cx="13238886" cy="7861163"/>
          </a:xfrm>
          <a:custGeom>
            <a:avLst/>
            <a:gdLst/>
            <a:ahLst/>
            <a:cxnLst/>
            <a:rect r="r" b="b" t="t" l="l"/>
            <a:pathLst>
              <a:path h="7861163" w="13238886">
                <a:moveTo>
                  <a:pt x="0" y="0"/>
                </a:moveTo>
                <a:lnTo>
                  <a:pt x="13238886" y="0"/>
                </a:lnTo>
                <a:lnTo>
                  <a:pt x="13238886" y="7861163"/>
                </a:lnTo>
                <a:lnTo>
                  <a:pt x="0" y="7861163"/>
                </a:lnTo>
                <a:lnTo>
                  <a:pt x="0" y="0"/>
                </a:lnTo>
                <a:close/>
              </a:path>
            </a:pathLst>
          </a:custGeom>
          <a:blipFill>
            <a:blip r:embed="rId7"/>
            <a:stretch>
              <a:fillRect l="0" t="-751" r="0" b="-751"/>
            </a:stretch>
          </a:blipFill>
        </p:spPr>
      </p:sp>
      <p:sp>
        <p:nvSpPr>
          <p:cNvPr name="AutoShape 17" id="17"/>
          <p:cNvSpPr/>
          <p:nvPr/>
        </p:nvSpPr>
        <p:spPr>
          <a:xfrm flipH="true">
            <a:off x="4900322" y="2211538"/>
            <a:ext cx="25961" cy="7473846"/>
          </a:xfrm>
          <a:prstGeom prst="line">
            <a:avLst/>
          </a:prstGeom>
          <a:ln cap="flat" w="47625">
            <a:solidFill>
              <a:srgbClr val="0CC0DF"/>
            </a:solidFill>
            <a:prstDash val="sysDash"/>
            <a:headEnd type="none" len="sm" w="sm"/>
            <a:tailEnd type="none" len="sm" w="sm"/>
          </a:ln>
        </p:spPr>
      </p:sp>
      <p:sp>
        <p:nvSpPr>
          <p:cNvPr name="TextBox 18" id="18"/>
          <p:cNvSpPr txBox="true"/>
          <p:nvPr/>
        </p:nvSpPr>
        <p:spPr>
          <a:xfrm rot="0">
            <a:off x="4703706" y="97466"/>
            <a:ext cx="9200557" cy="1749234"/>
          </a:xfrm>
          <a:prstGeom prst="rect">
            <a:avLst/>
          </a:prstGeom>
        </p:spPr>
        <p:txBody>
          <a:bodyPr anchor="t" rtlCol="false" tIns="0" lIns="0" bIns="0" rIns="0">
            <a:spAutoFit/>
          </a:bodyPr>
          <a:lstStyle/>
          <a:p>
            <a:pPr algn="ctr">
              <a:lnSpc>
                <a:spcPts val="7010"/>
              </a:lnSpc>
            </a:pPr>
            <a:r>
              <a:rPr lang="en-US" sz="5007">
                <a:solidFill>
                  <a:srgbClr val="000000"/>
                </a:solidFill>
                <a:latin typeface="Fredoka One Bold"/>
              </a:rPr>
              <a:t>TIME TAKEN VS</a:t>
            </a:r>
          </a:p>
          <a:p>
            <a:pPr algn="ctr">
              <a:lnSpc>
                <a:spcPts val="7010"/>
              </a:lnSpc>
            </a:pPr>
            <a:r>
              <a:rPr lang="en-US" sz="5007">
                <a:solidFill>
                  <a:srgbClr val="000000"/>
                </a:solidFill>
                <a:latin typeface="Fredoka One Bold"/>
              </a:rPr>
              <a:t> S THRESHOLD</a:t>
            </a:r>
          </a:p>
        </p:txBody>
      </p:sp>
      <p:sp>
        <p:nvSpPr>
          <p:cNvPr name="TextBox 19" id="19"/>
          <p:cNvSpPr txBox="true"/>
          <p:nvPr/>
        </p:nvSpPr>
        <p:spPr>
          <a:xfrm rot="0">
            <a:off x="13779633" y="3443365"/>
            <a:ext cx="4394039" cy="409936"/>
          </a:xfrm>
          <a:prstGeom prst="rect">
            <a:avLst/>
          </a:prstGeom>
        </p:spPr>
        <p:txBody>
          <a:bodyPr anchor="t" rtlCol="false" tIns="0" lIns="0" bIns="0" rIns="0">
            <a:spAutoFit/>
          </a:bodyPr>
          <a:lstStyle/>
          <a:p>
            <a:pPr algn="ctr">
              <a:lnSpc>
                <a:spcPts val="3348"/>
              </a:lnSpc>
            </a:pPr>
            <a:r>
              <a:rPr lang="en-US" sz="2391">
                <a:solidFill>
                  <a:srgbClr val="000000"/>
                </a:solidFill>
                <a:latin typeface="Fredoka One Bold"/>
              </a:rPr>
              <a:t>OPTIMAL S THRESHOLD:</a:t>
            </a:r>
          </a:p>
        </p:txBody>
      </p:sp>
      <p:sp>
        <p:nvSpPr>
          <p:cNvPr name="TextBox 20" id="20"/>
          <p:cNvSpPr txBox="true"/>
          <p:nvPr/>
        </p:nvSpPr>
        <p:spPr>
          <a:xfrm rot="0">
            <a:off x="13985925" y="4189376"/>
            <a:ext cx="4041301"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S = 37</a:t>
            </a:r>
          </a:p>
        </p:txBody>
      </p:sp>
      <p:sp>
        <p:nvSpPr>
          <p:cNvPr name="TextBox 21" id="21"/>
          <p:cNvSpPr txBox="true"/>
          <p:nvPr/>
        </p:nvSpPr>
        <p:spPr>
          <a:xfrm rot="0">
            <a:off x="13624185" y="5540371"/>
            <a:ext cx="4549487" cy="348932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As S&gt; 37, time taken starts increasing after initial decrease</a:t>
            </a:r>
          </a:p>
          <a:p>
            <a:pPr algn="ctr">
              <a:lnSpc>
                <a:spcPts val="3499"/>
              </a:lnSpc>
            </a:pPr>
            <a:r>
              <a:rPr lang="en-US" sz="2499">
                <a:solidFill>
                  <a:srgbClr val="000000"/>
                </a:solidFill>
                <a:latin typeface="Canva Sans"/>
              </a:rPr>
              <a:t>S is now the maximised value to lower recursion overhead before the benefits </a:t>
            </a:r>
            <a:r>
              <a:rPr lang="en-US" sz="2499">
                <a:solidFill>
                  <a:srgbClr val="000000"/>
                </a:solidFill>
                <a:latin typeface="Canva Sans Bold"/>
              </a:rPr>
              <a:t>wear off for large N</a:t>
            </a:r>
          </a:p>
          <a:p>
            <a:pPr algn="ctr">
              <a:lnSpc>
                <a:spcPts val="3499"/>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4851029" y="4141660"/>
            <a:ext cx="8585941" cy="1898905"/>
          </a:xfrm>
          <a:prstGeom prst="rect">
            <a:avLst/>
          </a:prstGeom>
        </p:spPr>
        <p:txBody>
          <a:bodyPr anchor="t" rtlCol="false" tIns="0" lIns="0" bIns="0" rIns="0">
            <a:spAutoFit/>
          </a:bodyPr>
          <a:lstStyle/>
          <a:p>
            <a:pPr algn="ctr">
              <a:lnSpc>
                <a:spcPts val="7642"/>
              </a:lnSpc>
            </a:pPr>
            <a:r>
              <a:rPr lang="en-US" sz="5458">
                <a:solidFill>
                  <a:srgbClr val="000000"/>
                </a:solidFill>
                <a:latin typeface="Fredoka One Bold"/>
              </a:rPr>
              <a:t>4. COMPARISON WITH LECTURE’S MERGESORT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138085"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84625" y="288404"/>
            <a:ext cx="9718750" cy="1730229"/>
            <a:chOff x="0" y="0"/>
            <a:chExt cx="2559671" cy="455698"/>
          </a:xfrm>
        </p:grpSpPr>
        <p:sp>
          <p:nvSpPr>
            <p:cNvPr name="Freeform 9" id="9"/>
            <p:cNvSpPr/>
            <p:nvPr/>
          </p:nvSpPr>
          <p:spPr>
            <a:xfrm flipH="false" flipV="false" rot="0">
              <a:off x="0" y="0"/>
              <a:ext cx="2559671" cy="455698"/>
            </a:xfrm>
            <a:custGeom>
              <a:avLst/>
              <a:gdLst/>
              <a:ahLst/>
              <a:cxnLst/>
              <a:rect r="r" b="b" t="t" l="l"/>
              <a:pathLst>
                <a:path h="455698" w="2559671">
                  <a:moveTo>
                    <a:pt x="0" y="0"/>
                  </a:moveTo>
                  <a:lnTo>
                    <a:pt x="2559671" y="0"/>
                  </a:lnTo>
                  <a:lnTo>
                    <a:pt x="255967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nSpc>
                  <a:spcPts val="2659"/>
                </a:lnSpc>
                <a:spcBef>
                  <a:spcPct val="0"/>
                </a:spcBef>
              </a:pPr>
            </a:p>
          </p:txBody>
        </p:sp>
      </p:grpSp>
      <p:sp>
        <p:nvSpPr>
          <p:cNvPr name="Freeform 11" id="11"/>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2627570" y="2313157"/>
            <a:ext cx="6690385" cy="7513671"/>
          </a:xfrm>
          <a:custGeom>
            <a:avLst/>
            <a:gdLst/>
            <a:ahLst/>
            <a:cxnLst/>
            <a:rect r="r" b="b" t="t" l="l"/>
            <a:pathLst>
              <a:path h="7513671" w="6690385">
                <a:moveTo>
                  <a:pt x="0" y="0"/>
                </a:moveTo>
                <a:lnTo>
                  <a:pt x="6690384" y="0"/>
                </a:lnTo>
                <a:lnTo>
                  <a:pt x="6690384" y="7513671"/>
                </a:lnTo>
                <a:lnTo>
                  <a:pt x="0" y="7513671"/>
                </a:lnTo>
                <a:lnTo>
                  <a:pt x="0" y="0"/>
                </a:lnTo>
                <a:close/>
              </a:path>
            </a:pathLst>
          </a:custGeom>
          <a:blipFill>
            <a:blip r:embed="rId9"/>
            <a:stretch>
              <a:fillRect l="0" t="0" r="0" b="0"/>
            </a:stretch>
          </a:blipFill>
        </p:spPr>
      </p:sp>
      <p:sp>
        <p:nvSpPr>
          <p:cNvPr name="TextBox 14" id="14"/>
          <p:cNvSpPr txBox="true"/>
          <p:nvPr/>
        </p:nvSpPr>
        <p:spPr>
          <a:xfrm rot="0">
            <a:off x="9825685" y="3141711"/>
            <a:ext cx="6696425" cy="3936904"/>
          </a:xfrm>
          <a:prstGeom prst="rect">
            <a:avLst/>
          </a:prstGeom>
        </p:spPr>
        <p:txBody>
          <a:bodyPr anchor="t" rtlCol="false" tIns="0" lIns="0" bIns="0" rIns="0">
            <a:spAutoFit/>
          </a:bodyPr>
          <a:lstStyle/>
          <a:p>
            <a:pPr>
              <a:lnSpc>
                <a:spcPts val="4200"/>
              </a:lnSpc>
            </a:pPr>
          </a:p>
          <a:p>
            <a:pPr marL="647700" indent="-323850" lvl="1">
              <a:lnSpc>
                <a:spcPts val="4800"/>
              </a:lnSpc>
              <a:buFont typeface="Arial"/>
              <a:buChar char="•"/>
            </a:pPr>
            <a:r>
              <a:rPr lang="en-US" sz="3000">
                <a:solidFill>
                  <a:srgbClr val="000000"/>
                </a:solidFill>
                <a:latin typeface="Glacial Indifference"/>
              </a:rPr>
              <a:t>THE RIGHT SHIFTS IN PLACE OF ELEMENTS DO NOT CHANGE KEY COMPARISONS</a:t>
            </a:r>
          </a:p>
          <a:p>
            <a:pPr marL="647700" indent="-323850" lvl="1">
              <a:lnSpc>
                <a:spcPts val="4800"/>
              </a:lnSpc>
              <a:buFont typeface="Arial"/>
              <a:buChar char="•"/>
            </a:pPr>
            <a:r>
              <a:rPr lang="en-US" sz="3000">
                <a:solidFill>
                  <a:srgbClr val="000000"/>
                </a:solidFill>
                <a:latin typeface="Glacial Indifference"/>
              </a:rPr>
              <a:t>Huge amount of time taken to do right shifts as n-&gt;inf</a:t>
            </a:r>
          </a:p>
          <a:p>
            <a:pPr>
              <a:lnSpc>
                <a:spcPts val="4800"/>
              </a:lnSpc>
            </a:pPr>
          </a:p>
          <a:p>
            <a:pPr>
              <a:lnSpc>
                <a:spcPts val="2810"/>
              </a:lnSpc>
            </a:pPr>
          </a:p>
        </p:txBody>
      </p:sp>
      <p:sp>
        <p:nvSpPr>
          <p:cNvPr name="TextBox 15" id="15"/>
          <p:cNvSpPr txBox="true"/>
          <p:nvPr/>
        </p:nvSpPr>
        <p:spPr>
          <a:xfrm rot="0">
            <a:off x="4339587" y="775693"/>
            <a:ext cx="9827596" cy="67945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LECTURE MERGE SORT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138085"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84625" y="288404"/>
            <a:ext cx="9718750" cy="1730229"/>
            <a:chOff x="0" y="0"/>
            <a:chExt cx="2559671" cy="455698"/>
          </a:xfrm>
        </p:grpSpPr>
        <p:sp>
          <p:nvSpPr>
            <p:cNvPr name="Freeform 9" id="9"/>
            <p:cNvSpPr/>
            <p:nvPr/>
          </p:nvSpPr>
          <p:spPr>
            <a:xfrm flipH="false" flipV="false" rot="0">
              <a:off x="0" y="0"/>
              <a:ext cx="2559671" cy="455698"/>
            </a:xfrm>
            <a:custGeom>
              <a:avLst/>
              <a:gdLst/>
              <a:ahLst/>
              <a:cxnLst/>
              <a:rect r="r" b="b" t="t" l="l"/>
              <a:pathLst>
                <a:path h="455698" w="2559671">
                  <a:moveTo>
                    <a:pt x="0" y="0"/>
                  </a:moveTo>
                  <a:lnTo>
                    <a:pt x="2559671" y="0"/>
                  </a:lnTo>
                  <a:lnTo>
                    <a:pt x="255967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nSpc>
                  <a:spcPts val="2659"/>
                </a:lnSpc>
                <a:spcBef>
                  <a:spcPct val="0"/>
                </a:spcBef>
              </a:pPr>
            </a:p>
          </p:txBody>
        </p:sp>
      </p:grpSp>
      <p:sp>
        <p:nvSpPr>
          <p:cNvPr name="Freeform 11" id="11"/>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407831" y="2216431"/>
            <a:ext cx="15494699" cy="5096449"/>
          </a:xfrm>
          <a:custGeom>
            <a:avLst/>
            <a:gdLst/>
            <a:ahLst/>
            <a:cxnLst/>
            <a:rect r="r" b="b" t="t" l="l"/>
            <a:pathLst>
              <a:path h="5096449" w="15494699">
                <a:moveTo>
                  <a:pt x="0" y="0"/>
                </a:moveTo>
                <a:lnTo>
                  <a:pt x="15494699" y="0"/>
                </a:lnTo>
                <a:lnTo>
                  <a:pt x="15494699" y="5096449"/>
                </a:lnTo>
                <a:lnTo>
                  <a:pt x="0" y="5096449"/>
                </a:lnTo>
                <a:lnTo>
                  <a:pt x="0" y="0"/>
                </a:lnTo>
                <a:close/>
              </a:path>
            </a:pathLst>
          </a:custGeom>
          <a:blipFill>
            <a:blip r:embed="rId9"/>
            <a:stretch>
              <a:fillRect l="0" t="0" r="0" b="0"/>
            </a:stretch>
          </a:blipFill>
        </p:spPr>
      </p:sp>
      <p:sp>
        <p:nvSpPr>
          <p:cNvPr name="TextBox 14" id="14"/>
          <p:cNvSpPr txBox="true"/>
          <p:nvPr/>
        </p:nvSpPr>
        <p:spPr>
          <a:xfrm rot="0">
            <a:off x="4339587" y="775693"/>
            <a:ext cx="9827596" cy="67945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LECTURE MERGE SORT (5 SAMPLES)</a:t>
            </a:r>
          </a:p>
        </p:txBody>
      </p:sp>
      <p:sp>
        <p:nvSpPr>
          <p:cNvPr name="TextBox 15" id="15"/>
          <p:cNvSpPr txBox="true"/>
          <p:nvPr/>
        </p:nvSpPr>
        <p:spPr>
          <a:xfrm rot="0">
            <a:off x="1407831" y="7246205"/>
            <a:ext cx="14521284" cy="3347624"/>
          </a:xfrm>
          <a:prstGeom prst="rect">
            <a:avLst/>
          </a:prstGeom>
        </p:spPr>
        <p:txBody>
          <a:bodyPr anchor="t" rtlCol="false" tIns="0" lIns="0" bIns="0" rIns="0">
            <a:spAutoFit/>
          </a:bodyPr>
          <a:lstStyle/>
          <a:p>
            <a:pPr>
              <a:lnSpc>
                <a:spcPts val="5179"/>
              </a:lnSpc>
            </a:pPr>
          </a:p>
          <a:p>
            <a:pPr marL="798826" indent="-399413" lvl="1">
              <a:lnSpc>
                <a:spcPts val="5919"/>
              </a:lnSpc>
              <a:buFont typeface="Arial"/>
              <a:buChar char="•"/>
            </a:pPr>
            <a:r>
              <a:rPr lang="en-US" sz="3699">
                <a:solidFill>
                  <a:srgbClr val="000000"/>
                </a:solidFill>
                <a:latin typeface="Glacial Indifference Bold"/>
              </a:rPr>
              <a:t>RESULTS:</a:t>
            </a:r>
          </a:p>
          <a:p>
            <a:pPr marL="1597652" indent="-532551" lvl="2">
              <a:lnSpc>
                <a:spcPts val="5919"/>
              </a:lnSpc>
              <a:buFont typeface="Arial"/>
              <a:buChar char="⚬"/>
            </a:pPr>
            <a:r>
              <a:rPr lang="en-US" sz="3699">
                <a:solidFill>
                  <a:srgbClr val="000000"/>
                </a:solidFill>
                <a:latin typeface="Glacial Indifference"/>
              </a:rPr>
              <a:t>Key Comparisons: </a:t>
            </a:r>
            <a:r>
              <a:rPr lang="en-US" sz="3699">
                <a:solidFill>
                  <a:srgbClr val="000000"/>
                </a:solidFill>
                <a:latin typeface="Glacial Indifference Bold"/>
              </a:rPr>
              <a:t>Lecture Mergesort &lt; Hybrid Sort</a:t>
            </a:r>
          </a:p>
          <a:p>
            <a:pPr marL="1597652" indent="-532551" lvl="2">
              <a:lnSpc>
                <a:spcPts val="5919"/>
              </a:lnSpc>
              <a:buFont typeface="Arial"/>
              <a:buChar char="⚬"/>
            </a:pPr>
            <a:r>
              <a:rPr lang="en-US" sz="3699">
                <a:solidFill>
                  <a:srgbClr val="000000"/>
                </a:solidFill>
                <a:latin typeface="Glacial Indifference"/>
              </a:rPr>
              <a:t>Time taken:</a:t>
            </a:r>
            <a:r>
              <a:rPr lang="en-US" sz="3699">
                <a:solidFill>
                  <a:srgbClr val="000000"/>
                </a:solidFill>
                <a:latin typeface="Glacial Indifference Bold"/>
              </a:rPr>
              <a:t> Lecture Mergesort &gt; Hybrid Sort</a:t>
            </a:r>
          </a:p>
          <a:p>
            <a:pPr>
              <a:lnSpc>
                <a:spcPts val="379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138085"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84625" y="288404"/>
            <a:ext cx="9718750" cy="1730229"/>
            <a:chOff x="0" y="0"/>
            <a:chExt cx="2559671" cy="455698"/>
          </a:xfrm>
        </p:grpSpPr>
        <p:sp>
          <p:nvSpPr>
            <p:cNvPr name="Freeform 9" id="9"/>
            <p:cNvSpPr/>
            <p:nvPr/>
          </p:nvSpPr>
          <p:spPr>
            <a:xfrm flipH="false" flipV="false" rot="0">
              <a:off x="0" y="0"/>
              <a:ext cx="2559671" cy="455698"/>
            </a:xfrm>
            <a:custGeom>
              <a:avLst/>
              <a:gdLst/>
              <a:ahLst/>
              <a:cxnLst/>
              <a:rect r="r" b="b" t="t" l="l"/>
              <a:pathLst>
                <a:path h="455698" w="2559671">
                  <a:moveTo>
                    <a:pt x="0" y="0"/>
                  </a:moveTo>
                  <a:lnTo>
                    <a:pt x="2559671" y="0"/>
                  </a:lnTo>
                  <a:lnTo>
                    <a:pt x="255967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nSpc>
                  <a:spcPts val="2659"/>
                </a:lnSpc>
                <a:spcBef>
                  <a:spcPct val="0"/>
                </a:spcBef>
              </a:pPr>
            </a:p>
          </p:txBody>
        </p:sp>
      </p:grpSp>
      <p:sp>
        <p:nvSpPr>
          <p:cNvPr name="Freeform 11" id="11"/>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4339587" y="775693"/>
            <a:ext cx="9827596" cy="67945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AUX MERGE VS HYBRID (5 SAMPLES)</a:t>
            </a:r>
          </a:p>
        </p:txBody>
      </p:sp>
      <p:sp>
        <p:nvSpPr>
          <p:cNvPr name="TextBox 14" id="14"/>
          <p:cNvSpPr txBox="true"/>
          <p:nvPr/>
        </p:nvSpPr>
        <p:spPr>
          <a:xfrm rot="0">
            <a:off x="1407831" y="7246205"/>
            <a:ext cx="14521284" cy="3347624"/>
          </a:xfrm>
          <a:prstGeom prst="rect">
            <a:avLst/>
          </a:prstGeom>
        </p:spPr>
        <p:txBody>
          <a:bodyPr anchor="t" rtlCol="false" tIns="0" lIns="0" bIns="0" rIns="0">
            <a:spAutoFit/>
          </a:bodyPr>
          <a:lstStyle/>
          <a:p>
            <a:pPr>
              <a:lnSpc>
                <a:spcPts val="5179"/>
              </a:lnSpc>
            </a:pPr>
          </a:p>
          <a:p>
            <a:pPr marL="798826" indent="-399413" lvl="1">
              <a:lnSpc>
                <a:spcPts val="5919"/>
              </a:lnSpc>
              <a:buFont typeface="Arial"/>
              <a:buChar char="•"/>
            </a:pPr>
            <a:r>
              <a:rPr lang="en-US" sz="3699">
                <a:solidFill>
                  <a:srgbClr val="000000"/>
                </a:solidFill>
                <a:latin typeface="Glacial Indifference Bold"/>
              </a:rPr>
              <a:t>RESULTS:</a:t>
            </a:r>
          </a:p>
          <a:p>
            <a:pPr marL="1597652" indent="-532551" lvl="2">
              <a:lnSpc>
                <a:spcPts val="5919"/>
              </a:lnSpc>
              <a:buFont typeface="Arial"/>
              <a:buChar char="⚬"/>
            </a:pPr>
            <a:r>
              <a:rPr lang="en-US" sz="3699">
                <a:solidFill>
                  <a:srgbClr val="000000"/>
                </a:solidFill>
                <a:latin typeface="Glacial Indifference"/>
              </a:rPr>
              <a:t>Key Comparisons: </a:t>
            </a:r>
            <a:r>
              <a:rPr lang="en-US" sz="3699">
                <a:solidFill>
                  <a:srgbClr val="000000"/>
                </a:solidFill>
                <a:latin typeface="Glacial Indifference Bold"/>
              </a:rPr>
              <a:t>Aux Mergesort &lt; Hybrid Sort</a:t>
            </a:r>
          </a:p>
          <a:p>
            <a:pPr marL="1597652" indent="-532551" lvl="2">
              <a:lnSpc>
                <a:spcPts val="5919"/>
              </a:lnSpc>
              <a:buFont typeface="Arial"/>
              <a:buChar char="⚬"/>
            </a:pPr>
            <a:r>
              <a:rPr lang="en-US" sz="3699">
                <a:solidFill>
                  <a:srgbClr val="000000"/>
                </a:solidFill>
                <a:latin typeface="Glacial Indifference"/>
              </a:rPr>
              <a:t>Time taken:</a:t>
            </a:r>
            <a:r>
              <a:rPr lang="en-US" sz="3699">
                <a:solidFill>
                  <a:srgbClr val="000000"/>
                </a:solidFill>
                <a:latin typeface="Glacial Indifference Bold"/>
              </a:rPr>
              <a:t> Aux Mergesort &gt; Hybrid Sort</a:t>
            </a:r>
          </a:p>
          <a:p>
            <a:pPr>
              <a:lnSpc>
                <a:spcPts val="3790"/>
              </a:lnSpc>
            </a:pPr>
          </a:p>
        </p:txBody>
      </p:sp>
      <p:sp>
        <p:nvSpPr>
          <p:cNvPr name="Freeform 15" id="15"/>
          <p:cNvSpPr/>
          <p:nvPr/>
        </p:nvSpPr>
        <p:spPr>
          <a:xfrm flipH="false" flipV="false" rot="0">
            <a:off x="1537557" y="2244452"/>
            <a:ext cx="15212886" cy="5189897"/>
          </a:xfrm>
          <a:custGeom>
            <a:avLst/>
            <a:gdLst/>
            <a:ahLst/>
            <a:cxnLst/>
            <a:rect r="r" b="b" t="t" l="l"/>
            <a:pathLst>
              <a:path h="5189897" w="15212886">
                <a:moveTo>
                  <a:pt x="0" y="0"/>
                </a:moveTo>
                <a:lnTo>
                  <a:pt x="15212886" y="0"/>
                </a:lnTo>
                <a:lnTo>
                  <a:pt x="15212886" y="5189897"/>
                </a:lnTo>
                <a:lnTo>
                  <a:pt x="0" y="5189897"/>
                </a:lnTo>
                <a:lnTo>
                  <a:pt x="0" y="0"/>
                </a:lnTo>
                <a:close/>
              </a:path>
            </a:pathLst>
          </a:custGeom>
          <a:blipFill>
            <a:blip r:embed="rId9"/>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138085"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84625" y="288404"/>
            <a:ext cx="9718750" cy="1730229"/>
            <a:chOff x="0" y="0"/>
            <a:chExt cx="2559671" cy="455698"/>
          </a:xfrm>
        </p:grpSpPr>
        <p:sp>
          <p:nvSpPr>
            <p:cNvPr name="Freeform 9" id="9"/>
            <p:cNvSpPr/>
            <p:nvPr/>
          </p:nvSpPr>
          <p:spPr>
            <a:xfrm flipH="false" flipV="false" rot="0">
              <a:off x="0" y="0"/>
              <a:ext cx="2559671" cy="455698"/>
            </a:xfrm>
            <a:custGeom>
              <a:avLst/>
              <a:gdLst/>
              <a:ahLst/>
              <a:cxnLst/>
              <a:rect r="r" b="b" t="t" l="l"/>
              <a:pathLst>
                <a:path h="455698" w="2559671">
                  <a:moveTo>
                    <a:pt x="0" y="0"/>
                  </a:moveTo>
                  <a:lnTo>
                    <a:pt x="2559671" y="0"/>
                  </a:lnTo>
                  <a:lnTo>
                    <a:pt x="255967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nSpc>
                  <a:spcPts val="2659"/>
                </a:lnSpc>
                <a:spcBef>
                  <a:spcPct val="0"/>
                </a:spcBef>
              </a:pPr>
            </a:p>
          </p:txBody>
        </p:sp>
      </p:grpSp>
      <p:sp>
        <p:nvSpPr>
          <p:cNvPr name="Freeform 11" id="11"/>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4339587" y="775693"/>
            <a:ext cx="9827596" cy="67945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CONCLUSION</a:t>
            </a:r>
          </a:p>
        </p:txBody>
      </p:sp>
      <p:sp>
        <p:nvSpPr>
          <p:cNvPr name="TextBox 14" id="14"/>
          <p:cNvSpPr txBox="true"/>
          <p:nvPr/>
        </p:nvSpPr>
        <p:spPr>
          <a:xfrm rot="0">
            <a:off x="1643208" y="1951957"/>
            <a:ext cx="14521284" cy="4833524"/>
          </a:xfrm>
          <a:prstGeom prst="rect">
            <a:avLst/>
          </a:prstGeom>
        </p:spPr>
        <p:txBody>
          <a:bodyPr anchor="t" rtlCol="false" tIns="0" lIns="0" bIns="0" rIns="0">
            <a:spAutoFit/>
          </a:bodyPr>
          <a:lstStyle/>
          <a:p>
            <a:pPr>
              <a:lnSpc>
                <a:spcPts val="5179"/>
              </a:lnSpc>
            </a:pPr>
          </a:p>
          <a:p>
            <a:pPr marL="798826" indent="-399413" lvl="1">
              <a:lnSpc>
                <a:spcPts val="5919"/>
              </a:lnSpc>
              <a:buFont typeface="Arial"/>
              <a:buChar char="•"/>
            </a:pPr>
            <a:r>
              <a:rPr lang="en-US" sz="3699">
                <a:solidFill>
                  <a:srgbClr val="000000"/>
                </a:solidFill>
                <a:latin typeface="Glacial Indifference"/>
              </a:rPr>
              <a:t>OPTIMAL S: </a:t>
            </a:r>
            <a:r>
              <a:rPr lang="en-US" sz="3699">
                <a:solidFill>
                  <a:srgbClr val="000000"/>
                </a:solidFill>
                <a:latin typeface="Glacial Indifference Bold"/>
              </a:rPr>
              <a:t>37</a:t>
            </a:r>
          </a:p>
          <a:p>
            <a:pPr marL="798826" indent="-399413" lvl="1">
              <a:lnSpc>
                <a:spcPts val="5919"/>
              </a:lnSpc>
              <a:buFont typeface="Arial"/>
              <a:buChar char="•"/>
            </a:pPr>
            <a:r>
              <a:rPr lang="en-US" sz="3699">
                <a:solidFill>
                  <a:srgbClr val="000000"/>
                </a:solidFill>
                <a:latin typeface="Glacial Indifference"/>
              </a:rPr>
              <a:t>Recursion overhead increases runtime (varies between languages used) until it overpowers larger key comparisons</a:t>
            </a:r>
          </a:p>
          <a:p>
            <a:pPr marL="798826" indent="-399413" lvl="1">
              <a:lnSpc>
                <a:spcPts val="5919"/>
              </a:lnSpc>
              <a:buFont typeface="Arial"/>
              <a:buChar char="•"/>
            </a:pPr>
            <a:r>
              <a:rPr lang="en-US" sz="3699">
                <a:solidFill>
                  <a:srgbClr val="000000"/>
                </a:solidFill>
                <a:latin typeface="Glacial Indifference"/>
              </a:rPr>
              <a:t>Finding the optimal S varies between the type of data used and on varying needs</a:t>
            </a:r>
          </a:p>
          <a:p>
            <a:pPr>
              <a:lnSpc>
                <a:spcPts val="379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269473" y="3603515"/>
            <a:ext cx="11749054" cy="1793183"/>
          </a:xfrm>
          <a:prstGeom prst="rect">
            <a:avLst/>
          </a:prstGeom>
        </p:spPr>
        <p:txBody>
          <a:bodyPr anchor="t" rtlCol="false" tIns="0" lIns="0" bIns="0" rIns="0">
            <a:spAutoFit/>
          </a:bodyPr>
          <a:lstStyle/>
          <a:p>
            <a:pPr algn="ctr">
              <a:lnSpc>
                <a:spcPts val="14620"/>
              </a:lnSpc>
            </a:pPr>
            <a:r>
              <a:rPr lang="en-US" sz="10443">
                <a:solidFill>
                  <a:srgbClr val="000000"/>
                </a:solidFill>
                <a:latin typeface="Fredoka One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966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110663"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884134" y="270566"/>
            <a:ext cx="8073970" cy="1985946"/>
            <a:chOff x="0" y="0"/>
            <a:chExt cx="2126478" cy="523048"/>
          </a:xfrm>
        </p:grpSpPr>
        <p:sp>
          <p:nvSpPr>
            <p:cNvPr name="Freeform 5" id="5"/>
            <p:cNvSpPr/>
            <p:nvPr/>
          </p:nvSpPr>
          <p:spPr>
            <a:xfrm flipH="false" flipV="false" rot="0">
              <a:off x="0" y="0"/>
              <a:ext cx="2126478" cy="523048"/>
            </a:xfrm>
            <a:custGeom>
              <a:avLst/>
              <a:gdLst/>
              <a:ahLst/>
              <a:cxnLst/>
              <a:rect r="r" b="b" t="t" l="l"/>
              <a:pathLst>
                <a:path h="523048" w="2126478">
                  <a:moveTo>
                    <a:pt x="0" y="0"/>
                  </a:moveTo>
                  <a:lnTo>
                    <a:pt x="2126478" y="0"/>
                  </a:lnTo>
                  <a:lnTo>
                    <a:pt x="2126478" y="523048"/>
                  </a:lnTo>
                  <a:lnTo>
                    <a:pt x="0" y="523048"/>
                  </a:lnTo>
                  <a:close/>
                </a:path>
              </a:pathLst>
            </a:custGeom>
            <a:solidFill>
              <a:srgbClr val="DDDEDE"/>
            </a:solidFill>
            <a:ln w="38100" cap="sq">
              <a:solidFill>
                <a:srgbClr val="F1F2F2"/>
              </a:solidFill>
              <a:prstDash val="solid"/>
              <a:miter/>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832253" y="3020745"/>
            <a:ext cx="10556819" cy="5987449"/>
          </a:xfrm>
          <a:custGeom>
            <a:avLst/>
            <a:gdLst/>
            <a:ahLst/>
            <a:cxnLst/>
            <a:rect r="r" b="b" t="t" l="l"/>
            <a:pathLst>
              <a:path h="5987449" w="10556819">
                <a:moveTo>
                  <a:pt x="0" y="0"/>
                </a:moveTo>
                <a:lnTo>
                  <a:pt x="10556819" y="0"/>
                </a:lnTo>
                <a:lnTo>
                  <a:pt x="10556819" y="5987450"/>
                </a:lnTo>
                <a:lnTo>
                  <a:pt x="0" y="5987450"/>
                </a:lnTo>
                <a:lnTo>
                  <a:pt x="0" y="0"/>
                </a:lnTo>
                <a:close/>
              </a:path>
            </a:pathLst>
          </a:custGeom>
          <a:blipFill>
            <a:blip r:embed="rId9"/>
            <a:stretch>
              <a:fillRect l="0" t="0" r="0" b="0"/>
            </a:stretch>
          </a:blipFill>
        </p:spPr>
      </p:sp>
      <p:grpSp>
        <p:nvGrpSpPr>
          <p:cNvPr name="Group 10" id="10"/>
          <p:cNvGrpSpPr/>
          <p:nvPr/>
        </p:nvGrpSpPr>
        <p:grpSpPr>
          <a:xfrm rot="0">
            <a:off x="5729291" y="4571878"/>
            <a:ext cx="3191828" cy="454343"/>
            <a:chOff x="0" y="0"/>
            <a:chExt cx="4255770" cy="605790"/>
          </a:xfrm>
        </p:grpSpPr>
        <p:sp>
          <p:nvSpPr>
            <p:cNvPr name="Freeform 11" id="11"/>
            <p:cNvSpPr/>
            <p:nvPr/>
          </p:nvSpPr>
          <p:spPr>
            <a:xfrm flipH="false" flipV="false" rot="0">
              <a:off x="8890" y="36830"/>
              <a:ext cx="4278630" cy="609600"/>
            </a:xfrm>
            <a:custGeom>
              <a:avLst/>
              <a:gdLst/>
              <a:ahLst/>
              <a:cxnLst/>
              <a:rect r="r" b="b" t="t" l="l"/>
              <a:pathLst>
                <a:path h="609600" w="4278630">
                  <a:moveTo>
                    <a:pt x="41910" y="46990"/>
                  </a:moveTo>
                  <a:cubicBezTo>
                    <a:pt x="932180" y="0"/>
                    <a:pt x="2153920" y="8890"/>
                    <a:pt x="2772410" y="13970"/>
                  </a:cubicBezTo>
                  <a:cubicBezTo>
                    <a:pt x="3188970" y="17780"/>
                    <a:pt x="3590290" y="16510"/>
                    <a:pt x="3817620" y="31750"/>
                  </a:cubicBezTo>
                  <a:cubicBezTo>
                    <a:pt x="3928110" y="39370"/>
                    <a:pt x="3992880" y="57150"/>
                    <a:pt x="4062730" y="60960"/>
                  </a:cubicBezTo>
                  <a:cubicBezTo>
                    <a:pt x="4113530" y="63500"/>
                    <a:pt x="4166870" y="31750"/>
                    <a:pt x="4196080" y="60960"/>
                  </a:cubicBezTo>
                  <a:cubicBezTo>
                    <a:pt x="4249420" y="114300"/>
                    <a:pt x="4278630" y="440690"/>
                    <a:pt x="4196080" y="518160"/>
                  </a:cubicBezTo>
                  <a:cubicBezTo>
                    <a:pt x="4099560" y="609600"/>
                    <a:pt x="3790950" y="494030"/>
                    <a:pt x="3568700" y="486410"/>
                  </a:cubicBezTo>
                  <a:cubicBezTo>
                    <a:pt x="3318510" y="477520"/>
                    <a:pt x="3102610" y="473710"/>
                    <a:pt x="2772410" y="471170"/>
                  </a:cubicBezTo>
                  <a:cubicBezTo>
                    <a:pt x="2226310" y="466090"/>
                    <a:pt x="1070610" y="457200"/>
                    <a:pt x="596900" y="472440"/>
                  </a:cubicBezTo>
                  <a:cubicBezTo>
                    <a:pt x="367030" y="480060"/>
                    <a:pt x="177800" y="582930"/>
                    <a:pt x="86360" y="505460"/>
                  </a:cubicBezTo>
                  <a:cubicBezTo>
                    <a:pt x="0" y="431800"/>
                    <a:pt x="41910" y="46990"/>
                    <a:pt x="41910" y="46990"/>
                  </a:cubicBezTo>
                </a:path>
              </a:pathLst>
            </a:custGeom>
            <a:solidFill>
              <a:srgbClr val="FFF234">
                <a:alpha val="49804"/>
              </a:srgbClr>
            </a:solidFill>
            <a:ln cap="sq">
              <a:noFill/>
              <a:prstDash val="solid"/>
              <a:miter/>
            </a:ln>
          </p:spPr>
        </p:sp>
      </p:grpSp>
      <p:sp>
        <p:nvSpPr>
          <p:cNvPr name="TextBox 12" id="12"/>
          <p:cNvSpPr txBox="true"/>
          <p:nvPr/>
        </p:nvSpPr>
        <p:spPr>
          <a:xfrm rot="0">
            <a:off x="4320840" y="692135"/>
            <a:ext cx="9200557" cy="1028510"/>
          </a:xfrm>
          <a:prstGeom prst="rect">
            <a:avLst/>
          </a:prstGeom>
        </p:spPr>
        <p:txBody>
          <a:bodyPr anchor="t" rtlCol="false" tIns="0" lIns="0" bIns="0" rIns="0">
            <a:spAutoFit/>
          </a:bodyPr>
          <a:lstStyle/>
          <a:p>
            <a:pPr algn="ctr">
              <a:lnSpc>
                <a:spcPts val="8410"/>
              </a:lnSpc>
            </a:pPr>
            <a:r>
              <a:rPr lang="en-US" sz="6007">
                <a:solidFill>
                  <a:srgbClr val="000000"/>
                </a:solidFill>
                <a:latin typeface="Fredoka One Bold"/>
              </a:rPr>
              <a:t>INSERTION SORT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9662"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110663"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136381" y="1209748"/>
            <a:ext cx="8073970" cy="1985946"/>
            <a:chOff x="0" y="0"/>
            <a:chExt cx="2126478" cy="523048"/>
          </a:xfrm>
        </p:grpSpPr>
        <p:sp>
          <p:nvSpPr>
            <p:cNvPr name="Freeform 5" id="5"/>
            <p:cNvSpPr/>
            <p:nvPr/>
          </p:nvSpPr>
          <p:spPr>
            <a:xfrm flipH="false" flipV="false" rot="0">
              <a:off x="0" y="0"/>
              <a:ext cx="2126478" cy="523048"/>
            </a:xfrm>
            <a:custGeom>
              <a:avLst/>
              <a:gdLst/>
              <a:ahLst/>
              <a:cxnLst/>
              <a:rect r="r" b="b" t="t" l="l"/>
              <a:pathLst>
                <a:path h="523048" w="2126478">
                  <a:moveTo>
                    <a:pt x="0" y="0"/>
                  </a:moveTo>
                  <a:lnTo>
                    <a:pt x="2126478" y="0"/>
                  </a:lnTo>
                  <a:lnTo>
                    <a:pt x="2126478" y="523048"/>
                  </a:lnTo>
                  <a:lnTo>
                    <a:pt x="0" y="523048"/>
                  </a:lnTo>
                  <a:close/>
                </a:path>
              </a:pathLst>
            </a:custGeom>
            <a:solidFill>
              <a:srgbClr val="DDDEDE"/>
            </a:solidFill>
            <a:ln w="38100" cap="sq">
              <a:solidFill>
                <a:srgbClr val="F1F2F2"/>
              </a:solidFill>
              <a:prstDash val="solid"/>
              <a:miter/>
            </a:ln>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5136381" y="1100385"/>
            <a:ext cx="8073970" cy="2095310"/>
          </a:xfrm>
          <a:prstGeom prst="rect">
            <a:avLst/>
          </a:prstGeom>
        </p:spPr>
        <p:txBody>
          <a:bodyPr anchor="t" rtlCol="false" tIns="0" lIns="0" bIns="0" rIns="0">
            <a:spAutoFit/>
          </a:bodyPr>
          <a:lstStyle/>
          <a:p>
            <a:pPr algn="ctr">
              <a:lnSpc>
                <a:spcPts val="8410"/>
              </a:lnSpc>
            </a:pPr>
            <a:r>
              <a:rPr lang="en-US" sz="6007">
                <a:solidFill>
                  <a:srgbClr val="000000"/>
                </a:solidFill>
                <a:latin typeface="Fredoka One Bold"/>
              </a:rPr>
              <a:t>MERGE SORT (TWO WAYS)</a:t>
            </a:r>
          </a:p>
        </p:txBody>
      </p:sp>
      <p:grpSp>
        <p:nvGrpSpPr>
          <p:cNvPr name="Group 10" id="10"/>
          <p:cNvGrpSpPr/>
          <p:nvPr/>
        </p:nvGrpSpPr>
        <p:grpSpPr>
          <a:xfrm rot="0">
            <a:off x="3706691" y="5182372"/>
            <a:ext cx="3490544" cy="4208359"/>
            <a:chOff x="0" y="0"/>
            <a:chExt cx="919320" cy="1108374"/>
          </a:xfrm>
        </p:grpSpPr>
        <p:sp>
          <p:nvSpPr>
            <p:cNvPr name="Freeform 11" id="11"/>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AutoShape 13" id="13"/>
          <p:cNvSpPr/>
          <p:nvPr/>
        </p:nvSpPr>
        <p:spPr>
          <a:xfrm>
            <a:off x="5212824" y="4460278"/>
            <a:ext cx="7796401" cy="33314"/>
          </a:xfrm>
          <a:prstGeom prst="line">
            <a:avLst/>
          </a:prstGeom>
          <a:ln cap="flat" w="133350">
            <a:solidFill>
              <a:srgbClr val="DDDEDE"/>
            </a:solidFill>
            <a:prstDash val="solid"/>
            <a:headEnd type="none" len="sm" w="sm"/>
            <a:tailEnd type="none" len="sm" w="sm"/>
          </a:ln>
        </p:spPr>
      </p:sp>
      <p:grpSp>
        <p:nvGrpSpPr>
          <p:cNvPr name="Group 14" id="14"/>
          <p:cNvGrpSpPr/>
          <p:nvPr/>
        </p:nvGrpSpPr>
        <p:grpSpPr>
          <a:xfrm rot="0">
            <a:off x="5211816" y="4526945"/>
            <a:ext cx="480294" cy="655427"/>
            <a:chOff x="0" y="0"/>
            <a:chExt cx="126497" cy="172623"/>
          </a:xfrm>
        </p:grpSpPr>
        <p:sp>
          <p:nvSpPr>
            <p:cNvPr name="Freeform 15" id="15"/>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529215" y="4560266"/>
            <a:ext cx="480294" cy="655427"/>
            <a:chOff x="0" y="0"/>
            <a:chExt cx="126497" cy="172623"/>
          </a:xfrm>
        </p:grpSpPr>
        <p:sp>
          <p:nvSpPr>
            <p:cNvPr name="Freeform 18" id="18"/>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1024090" y="5182372"/>
            <a:ext cx="3490544" cy="4208359"/>
            <a:chOff x="0" y="0"/>
            <a:chExt cx="919320" cy="1108374"/>
          </a:xfrm>
        </p:grpSpPr>
        <p:sp>
          <p:nvSpPr>
            <p:cNvPr name="Freeform 21" id="21"/>
            <p:cNvSpPr/>
            <p:nvPr/>
          </p:nvSpPr>
          <p:spPr>
            <a:xfrm flipH="false" flipV="false" rot="0">
              <a:off x="0" y="0"/>
              <a:ext cx="919320" cy="1108374"/>
            </a:xfrm>
            <a:custGeom>
              <a:avLst/>
              <a:gdLst/>
              <a:ahLst/>
              <a:cxnLst/>
              <a:rect r="r" b="b" t="t" l="l"/>
              <a:pathLst>
                <a:path h="1108374" w="919320">
                  <a:moveTo>
                    <a:pt x="0" y="0"/>
                  </a:moveTo>
                  <a:lnTo>
                    <a:pt x="919320" y="0"/>
                  </a:lnTo>
                  <a:lnTo>
                    <a:pt x="919320" y="1108374"/>
                  </a:lnTo>
                  <a:lnTo>
                    <a:pt x="0" y="1108374"/>
                  </a:lnTo>
                  <a:close/>
                </a:path>
              </a:pathLst>
            </a:custGeom>
            <a:solidFill>
              <a:srgbClr val="F1F2F2"/>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8883062" y="3073408"/>
            <a:ext cx="556830" cy="1453537"/>
            <a:chOff x="0" y="0"/>
            <a:chExt cx="146655" cy="382825"/>
          </a:xfrm>
        </p:grpSpPr>
        <p:sp>
          <p:nvSpPr>
            <p:cNvPr name="Freeform 24" id="24"/>
            <p:cNvSpPr/>
            <p:nvPr/>
          </p:nvSpPr>
          <p:spPr>
            <a:xfrm flipH="false" flipV="false" rot="0">
              <a:off x="0" y="0"/>
              <a:ext cx="146655" cy="382825"/>
            </a:xfrm>
            <a:custGeom>
              <a:avLst/>
              <a:gdLst/>
              <a:ahLst/>
              <a:cxnLst/>
              <a:rect r="r" b="b" t="t" l="l"/>
              <a:pathLst>
                <a:path h="382825" w="146655">
                  <a:moveTo>
                    <a:pt x="0" y="0"/>
                  </a:moveTo>
                  <a:lnTo>
                    <a:pt x="146655" y="0"/>
                  </a:lnTo>
                  <a:lnTo>
                    <a:pt x="146655" y="382825"/>
                  </a:lnTo>
                  <a:lnTo>
                    <a:pt x="0" y="382825"/>
                  </a:lnTo>
                  <a:close/>
                </a:path>
              </a:pathLst>
            </a:custGeom>
            <a:solidFill>
              <a:srgbClr val="DDDEDE"/>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3051474" y="5203253"/>
            <a:ext cx="4800978" cy="67945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IN-PLACE</a:t>
            </a:r>
          </a:p>
        </p:txBody>
      </p:sp>
      <p:sp>
        <p:nvSpPr>
          <p:cNvPr name="TextBox 27" id="27"/>
          <p:cNvSpPr txBox="true"/>
          <p:nvPr/>
        </p:nvSpPr>
        <p:spPr>
          <a:xfrm rot="0">
            <a:off x="10368873" y="5203253"/>
            <a:ext cx="4800978" cy="67945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AUXILIARY</a:t>
            </a:r>
          </a:p>
        </p:txBody>
      </p:sp>
      <p:sp>
        <p:nvSpPr>
          <p:cNvPr name="TextBox 28" id="28"/>
          <p:cNvSpPr txBox="true"/>
          <p:nvPr/>
        </p:nvSpPr>
        <p:spPr>
          <a:xfrm rot="0">
            <a:off x="3706691" y="6184420"/>
            <a:ext cx="3490544" cy="3323590"/>
          </a:xfrm>
          <a:prstGeom prst="rect">
            <a:avLst/>
          </a:prstGeom>
        </p:spPr>
        <p:txBody>
          <a:bodyPr anchor="t" rtlCol="false" tIns="0" lIns="0" bIns="0" rIns="0">
            <a:spAutoFit/>
          </a:bodyPr>
          <a:lstStyle/>
          <a:p>
            <a:pPr algn="ctr">
              <a:lnSpc>
                <a:spcPts val="2659"/>
              </a:lnSpc>
            </a:pPr>
            <a:r>
              <a:rPr lang="en-US" sz="1899">
                <a:solidFill>
                  <a:srgbClr val="000000"/>
                </a:solidFill>
                <a:latin typeface="Canva Sans"/>
              </a:rPr>
              <a:t>Sort elements within the same memory location</a:t>
            </a:r>
          </a:p>
          <a:p>
            <a:pPr algn="ctr">
              <a:lnSpc>
                <a:spcPts val="2659"/>
              </a:lnSpc>
            </a:pPr>
          </a:p>
          <a:p>
            <a:pPr algn="ctr">
              <a:lnSpc>
                <a:spcPts val="2659"/>
              </a:lnSpc>
            </a:pPr>
            <a:r>
              <a:rPr lang="en-US" sz="1899">
                <a:solidFill>
                  <a:srgbClr val="000000"/>
                </a:solidFill>
                <a:latin typeface="Canva Sans"/>
              </a:rPr>
              <a:t>+ Memory efficient</a:t>
            </a:r>
          </a:p>
          <a:p>
            <a:pPr algn="ctr">
              <a:lnSpc>
                <a:spcPts val="2659"/>
              </a:lnSpc>
            </a:pPr>
          </a:p>
          <a:p>
            <a:pPr algn="ctr">
              <a:lnSpc>
                <a:spcPts val="2659"/>
              </a:lnSpc>
            </a:pPr>
            <a:r>
              <a:rPr lang="en-US" sz="1899">
                <a:solidFill>
                  <a:srgbClr val="000000"/>
                </a:solidFill>
                <a:latin typeface="Canva Sans"/>
              </a:rPr>
              <a:t>- More complex compared to auxiliary (right-shifting)</a:t>
            </a:r>
          </a:p>
          <a:p>
            <a:pPr algn="ctr">
              <a:lnSpc>
                <a:spcPts val="2659"/>
              </a:lnSpc>
            </a:pPr>
          </a:p>
          <a:p>
            <a:pPr algn="ctr">
              <a:lnSpc>
                <a:spcPts val="2659"/>
              </a:lnSpc>
            </a:pPr>
          </a:p>
          <a:p>
            <a:pPr algn="ctr">
              <a:lnSpc>
                <a:spcPts val="2659"/>
              </a:lnSpc>
              <a:spcBef>
                <a:spcPct val="0"/>
              </a:spcBef>
            </a:pPr>
          </a:p>
        </p:txBody>
      </p:sp>
      <p:sp>
        <p:nvSpPr>
          <p:cNvPr name="TextBox 29" id="29"/>
          <p:cNvSpPr txBox="true"/>
          <p:nvPr/>
        </p:nvSpPr>
        <p:spPr>
          <a:xfrm rot="0">
            <a:off x="11024090" y="6184420"/>
            <a:ext cx="3490544" cy="3656965"/>
          </a:xfrm>
          <a:prstGeom prst="rect">
            <a:avLst/>
          </a:prstGeom>
        </p:spPr>
        <p:txBody>
          <a:bodyPr anchor="t" rtlCol="false" tIns="0" lIns="0" bIns="0" rIns="0">
            <a:spAutoFit/>
          </a:bodyPr>
          <a:lstStyle/>
          <a:p>
            <a:pPr algn="ctr">
              <a:lnSpc>
                <a:spcPts val="2659"/>
              </a:lnSpc>
            </a:pPr>
            <a:r>
              <a:rPr lang="en-US" sz="1899">
                <a:solidFill>
                  <a:srgbClr val="000000"/>
                </a:solidFill>
                <a:latin typeface="Canva Sans"/>
              </a:rPr>
              <a:t>Uses separate auxiliary array to perform merge step</a:t>
            </a:r>
          </a:p>
          <a:p>
            <a:pPr algn="ctr">
              <a:lnSpc>
                <a:spcPts val="2659"/>
              </a:lnSpc>
            </a:pPr>
          </a:p>
          <a:p>
            <a:pPr algn="ctr">
              <a:lnSpc>
                <a:spcPts val="2659"/>
              </a:lnSpc>
            </a:pPr>
            <a:r>
              <a:rPr lang="en-US" sz="1899">
                <a:solidFill>
                  <a:srgbClr val="000000"/>
                </a:solidFill>
                <a:latin typeface="Canva Sans"/>
              </a:rPr>
              <a:t>+ Easier to implement (does not involve manipulating the original array)</a:t>
            </a:r>
          </a:p>
          <a:p>
            <a:pPr algn="ctr">
              <a:lnSpc>
                <a:spcPts val="2659"/>
              </a:lnSpc>
            </a:pPr>
          </a:p>
          <a:p>
            <a:pPr algn="ctr">
              <a:lnSpc>
                <a:spcPts val="2659"/>
              </a:lnSpc>
            </a:pPr>
            <a:r>
              <a:rPr lang="en-US" sz="1899">
                <a:solidFill>
                  <a:srgbClr val="000000"/>
                </a:solidFill>
                <a:latin typeface="Canva Sans"/>
              </a:rPr>
              <a:t>-  Memory intensive</a:t>
            </a:r>
          </a:p>
          <a:p>
            <a:pPr algn="ctr">
              <a:lnSpc>
                <a:spcPts val="2659"/>
              </a:lnSpc>
            </a:pPr>
          </a:p>
          <a:p>
            <a:pPr algn="ctr">
              <a:lnSpc>
                <a:spcPts val="2659"/>
              </a:lnSpc>
            </a:pPr>
          </a:p>
          <a:p>
            <a:pPr algn="ctr">
              <a:lnSpc>
                <a:spcPts val="26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05943"/>
            <a:ext cx="16230600" cy="6526651"/>
            <a:chOff x="0" y="0"/>
            <a:chExt cx="4274726" cy="1718953"/>
          </a:xfrm>
        </p:grpSpPr>
        <p:sp>
          <p:nvSpPr>
            <p:cNvPr name="Freeform 3" id="3"/>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09662" y="0"/>
            <a:ext cx="20507325" cy="10287000"/>
            <a:chOff x="0" y="0"/>
            <a:chExt cx="27343100" cy="13716000"/>
          </a:xfrm>
        </p:grpSpPr>
        <p:sp>
          <p:nvSpPr>
            <p:cNvPr name="Freeform 6" id="6"/>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8" id="8"/>
          <p:cNvGrpSpPr/>
          <p:nvPr/>
        </p:nvGrpSpPr>
        <p:grpSpPr>
          <a:xfrm rot="0">
            <a:off x="5107015" y="200871"/>
            <a:ext cx="8073970" cy="1985946"/>
            <a:chOff x="0" y="0"/>
            <a:chExt cx="2126478" cy="523048"/>
          </a:xfrm>
        </p:grpSpPr>
        <p:sp>
          <p:nvSpPr>
            <p:cNvPr name="Freeform 9" id="9"/>
            <p:cNvSpPr/>
            <p:nvPr/>
          </p:nvSpPr>
          <p:spPr>
            <a:xfrm flipH="false" flipV="false" rot="0">
              <a:off x="0" y="0"/>
              <a:ext cx="2126478" cy="523048"/>
            </a:xfrm>
            <a:custGeom>
              <a:avLst/>
              <a:gdLst/>
              <a:ahLst/>
              <a:cxnLst/>
              <a:rect r="r" b="b" t="t" l="l"/>
              <a:pathLst>
                <a:path h="523048" w="2126478">
                  <a:moveTo>
                    <a:pt x="0" y="0"/>
                  </a:moveTo>
                  <a:lnTo>
                    <a:pt x="2126478" y="0"/>
                  </a:lnTo>
                  <a:lnTo>
                    <a:pt x="2126478" y="523048"/>
                  </a:lnTo>
                  <a:lnTo>
                    <a:pt x="0" y="52304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9196035" y="3494859"/>
            <a:ext cx="7969900" cy="3699383"/>
          </a:xfrm>
          <a:custGeom>
            <a:avLst/>
            <a:gdLst/>
            <a:ahLst/>
            <a:cxnLst/>
            <a:rect r="r" b="b" t="t" l="l"/>
            <a:pathLst>
              <a:path h="3699383" w="7969900">
                <a:moveTo>
                  <a:pt x="0" y="0"/>
                </a:moveTo>
                <a:lnTo>
                  <a:pt x="7969900" y="0"/>
                </a:lnTo>
                <a:lnTo>
                  <a:pt x="7969900" y="3699383"/>
                </a:lnTo>
                <a:lnTo>
                  <a:pt x="0" y="3699383"/>
                </a:lnTo>
                <a:lnTo>
                  <a:pt x="0" y="0"/>
                </a:lnTo>
                <a:close/>
              </a:path>
            </a:pathLst>
          </a:custGeom>
          <a:blipFill>
            <a:blip r:embed="rId9"/>
            <a:stretch>
              <a:fillRect l="0" t="0" r="0" b="0"/>
            </a:stretch>
          </a:blipFill>
        </p:spPr>
      </p:sp>
      <p:sp>
        <p:nvSpPr>
          <p:cNvPr name="TextBox 14" id="14"/>
          <p:cNvSpPr txBox="true"/>
          <p:nvPr/>
        </p:nvSpPr>
        <p:spPr>
          <a:xfrm rot="0">
            <a:off x="4543721" y="315297"/>
            <a:ext cx="9200557" cy="1749234"/>
          </a:xfrm>
          <a:prstGeom prst="rect">
            <a:avLst/>
          </a:prstGeom>
        </p:spPr>
        <p:txBody>
          <a:bodyPr anchor="t" rtlCol="false" tIns="0" lIns="0" bIns="0" rIns="0">
            <a:spAutoFit/>
          </a:bodyPr>
          <a:lstStyle/>
          <a:p>
            <a:pPr algn="ctr">
              <a:lnSpc>
                <a:spcPts val="7010"/>
              </a:lnSpc>
            </a:pPr>
            <a:r>
              <a:rPr lang="en-US" sz="5007">
                <a:solidFill>
                  <a:srgbClr val="000000"/>
                </a:solidFill>
                <a:latin typeface="Fredoka One Bold"/>
              </a:rPr>
              <a:t>ALGORITHM IMPLEMENTATION</a:t>
            </a:r>
          </a:p>
        </p:txBody>
      </p:sp>
      <p:sp>
        <p:nvSpPr>
          <p:cNvPr name="TextBox 15" id="15"/>
          <p:cNvSpPr txBox="true"/>
          <p:nvPr/>
        </p:nvSpPr>
        <p:spPr>
          <a:xfrm rot="0">
            <a:off x="2061059" y="2900524"/>
            <a:ext cx="7082941" cy="513207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In-Place Merge sort:</a:t>
            </a:r>
          </a:p>
          <a:p>
            <a:pPr>
              <a:lnSpc>
                <a:spcPts val="3359"/>
              </a:lnSpc>
            </a:pPr>
          </a:p>
          <a:p>
            <a:pPr marL="518157" indent="-259078" lvl="1">
              <a:lnSpc>
                <a:spcPts val="3359"/>
              </a:lnSpc>
              <a:buFont typeface="Arial"/>
              <a:buChar char="•"/>
            </a:pPr>
            <a:r>
              <a:rPr lang="en-US" sz="2399">
                <a:solidFill>
                  <a:srgbClr val="000000"/>
                </a:solidFill>
                <a:latin typeface="Canva Sans"/>
              </a:rPr>
              <a:t>Designed to sort an array without using additional memory space for merging</a:t>
            </a:r>
          </a:p>
          <a:p>
            <a:pPr>
              <a:lnSpc>
                <a:spcPts val="3359"/>
              </a:lnSpc>
            </a:pPr>
          </a:p>
          <a:p>
            <a:pPr marL="518157" indent="-259078" lvl="1">
              <a:lnSpc>
                <a:spcPts val="3359"/>
              </a:lnSpc>
              <a:buFont typeface="Arial"/>
              <a:buChar char="•"/>
            </a:pPr>
            <a:r>
              <a:rPr lang="en-US" sz="2399">
                <a:solidFill>
                  <a:srgbClr val="000000"/>
                </a:solidFill>
                <a:latin typeface="Canva Sans"/>
              </a:rPr>
              <a:t>It modifies the original array during the sorting process</a:t>
            </a:r>
          </a:p>
          <a:p>
            <a:pPr>
              <a:lnSpc>
                <a:spcPts val="3359"/>
              </a:lnSpc>
            </a:pPr>
          </a:p>
          <a:p>
            <a:pPr marL="518157" indent="-259078" lvl="1">
              <a:lnSpc>
                <a:spcPts val="3359"/>
              </a:lnSpc>
              <a:buFont typeface="Arial"/>
              <a:buChar char="•"/>
            </a:pPr>
            <a:r>
              <a:rPr lang="en-US" sz="2399">
                <a:solidFill>
                  <a:srgbClr val="000000"/>
                </a:solidFill>
                <a:latin typeface="Canva Sans"/>
              </a:rPr>
              <a:t>To merge two subarrays, it uses the same array by shifting elements as needed to create space to insert element</a:t>
            </a:r>
          </a:p>
          <a:p>
            <a:pPr algn="ctr">
              <a:lnSpc>
                <a:spcPts val="33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05943"/>
            <a:ext cx="16230600" cy="6526651"/>
            <a:chOff x="0" y="0"/>
            <a:chExt cx="4274726" cy="1718953"/>
          </a:xfrm>
        </p:grpSpPr>
        <p:sp>
          <p:nvSpPr>
            <p:cNvPr name="Freeform 3" id="3"/>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09662" y="0"/>
            <a:ext cx="20507325" cy="10287000"/>
            <a:chOff x="0" y="0"/>
            <a:chExt cx="27343100" cy="13716000"/>
          </a:xfrm>
        </p:grpSpPr>
        <p:sp>
          <p:nvSpPr>
            <p:cNvPr name="Freeform 6" id="6"/>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8" id="8"/>
          <p:cNvGrpSpPr/>
          <p:nvPr/>
        </p:nvGrpSpPr>
        <p:grpSpPr>
          <a:xfrm rot="0">
            <a:off x="5107015" y="200871"/>
            <a:ext cx="8073970" cy="1985946"/>
            <a:chOff x="0" y="0"/>
            <a:chExt cx="2126478" cy="523048"/>
          </a:xfrm>
        </p:grpSpPr>
        <p:sp>
          <p:nvSpPr>
            <p:cNvPr name="Freeform 9" id="9"/>
            <p:cNvSpPr/>
            <p:nvPr/>
          </p:nvSpPr>
          <p:spPr>
            <a:xfrm flipH="false" flipV="false" rot="0">
              <a:off x="0" y="0"/>
              <a:ext cx="2126478" cy="523048"/>
            </a:xfrm>
            <a:custGeom>
              <a:avLst/>
              <a:gdLst/>
              <a:ahLst/>
              <a:cxnLst/>
              <a:rect r="r" b="b" t="t" l="l"/>
              <a:pathLst>
                <a:path h="523048" w="2126478">
                  <a:moveTo>
                    <a:pt x="0" y="0"/>
                  </a:moveTo>
                  <a:lnTo>
                    <a:pt x="2126478" y="0"/>
                  </a:lnTo>
                  <a:lnTo>
                    <a:pt x="2126478" y="523048"/>
                  </a:lnTo>
                  <a:lnTo>
                    <a:pt x="0" y="52304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9023357" y="2402109"/>
            <a:ext cx="7989178" cy="7586163"/>
          </a:xfrm>
          <a:custGeom>
            <a:avLst/>
            <a:gdLst/>
            <a:ahLst/>
            <a:cxnLst/>
            <a:rect r="r" b="b" t="t" l="l"/>
            <a:pathLst>
              <a:path h="7586163" w="7989178">
                <a:moveTo>
                  <a:pt x="0" y="0"/>
                </a:moveTo>
                <a:lnTo>
                  <a:pt x="7989177" y="0"/>
                </a:lnTo>
                <a:lnTo>
                  <a:pt x="7989177" y="7586163"/>
                </a:lnTo>
                <a:lnTo>
                  <a:pt x="0" y="7586163"/>
                </a:lnTo>
                <a:lnTo>
                  <a:pt x="0" y="0"/>
                </a:lnTo>
                <a:close/>
              </a:path>
            </a:pathLst>
          </a:custGeom>
          <a:blipFill>
            <a:blip r:embed="rId9"/>
            <a:stretch>
              <a:fillRect l="0" t="0" r="0" b="0"/>
            </a:stretch>
          </a:blipFill>
        </p:spPr>
      </p:sp>
      <p:sp>
        <p:nvSpPr>
          <p:cNvPr name="TextBox 14" id="14"/>
          <p:cNvSpPr txBox="true"/>
          <p:nvPr/>
        </p:nvSpPr>
        <p:spPr>
          <a:xfrm rot="0">
            <a:off x="4543721" y="315297"/>
            <a:ext cx="9200557" cy="1749234"/>
          </a:xfrm>
          <a:prstGeom prst="rect">
            <a:avLst/>
          </a:prstGeom>
        </p:spPr>
        <p:txBody>
          <a:bodyPr anchor="t" rtlCol="false" tIns="0" lIns="0" bIns="0" rIns="0">
            <a:spAutoFit/>
          </a:bodyPr>
          <a:lstStyle/>
          <a:p>
            <a:pPr algn="ctr">
              <a:lnSpc>
                <a:spcPts val="7010"/>
              </a:lnSpc>
            </a:pPr>
            <a:r>
              <a:rPr lang="en-US" sz="5007">
                <a:solidFill>
                  <a:srgbClr val="000000"/>
                </a:solidFill>
                <a:latin typeface="Fredoka One Bold"/>
              </a:rPr>
              <a:t>ALGORITHM IMPLEMENTATION</a:t>
            </a:r>
          </a:p>
        </p:txBody>
      </p:sp>
      <p:sp>
        <p:nvSpPr>
          <p:cNvPr name="TextBox 15" id="15"/>
          <p:cNvSpPr txBox="true"/>
          <p:nvPr/>
        </p:nvSpPr>
        <p:spPr>
          <a:xfrm rot="0">
            <a:off x="2011932" y="2900524"/>
            <a:ext cx="6596492" cy="513207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Auxiliary Merge sort:</a:t>
            </a:r>
          </a:p>
          <a:p>
            <a:pPr>
              <a:lnSpc>
                <a:spcPts val="3359"/>
              </a:lnSpc>
            </a:pPr>
          </a:p>
          <a:p>
            <a:pPr marL="518157" indent="-259078" lvl="1">
              <a:lnSpc>
                <a:spcPts val="3359"/>
              </a:lnSpc>
              <a:buFont typeface="Arial"/>
              <a:buChar char="•"/>
            </a:pPr>
            <a:r>
              <a:rPr lang="en-US" sz="2399">
                <a:solidFill>
                  <a:srgbClr val="000000"/>
                </a:solidFill>
                <a:latin typeface="Canva Sans"/>
              </a:rPr>
              <a:t>Designed to use additional memory (separate temporary array) for merging the subarrays</a:t>
            </a:r>
          </a:p>
          <a:p>
            <a:pPr>
              <a:lnSpc>
                <a:spcPts val="3359"/>
              </a:lnSpc>
            </a:pPr>
          </a:p>
          <a:p>
            <a:pPr marL="518157" indent="-259078" lvl="1">
              <a:lnSpc>
                <a:spcPts val="3359"/>
              </a:lnSpc>
              <a:buFont typeface="Arial"/>
              <a:buChar char="•"/>
            </a:pPr>
            <a:r>
              <a:rPr lang="en-US" sz="2399">
                <a:solidFill>
                  <a:srgbClr val="000000"/>
                </a:solidFill>
                <a:latin typeface="Canva Sans"/>
              </a:rPr>
              <a:t>It keeps the original input array unchanged and creates a separate array for merging and sorting which is assigned to the original array after completion</a:t>
            </a:r>
          </a:p>
          <a:p>
            <a:pPr>
              <a:lnSpc>
                <a:spcPts val="3359"/>
              </a:lnSpc>
            </a:pPr>
          </a:p>
          <a:p>
            <a:pPr algn="ctr">
              <a:lnSpc>
                <a:spcPts val="335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05943"/>
            <a:ext cx="16230600" cy="6526651"/>
            <a:chOff x="0" y="0"/>
            <a:chExt cx="4274726" cy="1718953"/>
          </a:xfrm>
        </p:grpSpPr>
        <p:sp>
          <p:nvSpPr>
            <p:cNvPr name="Freeform 3" id="3"/>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09662" y="0"/>
            <a:ext cx="20507325" cy="10287000"/>
            <a:chOff x="0" y="0"/>
            <a:chExt cx="27343100" cy="13716000"/>
          </a:xfrm>
        </p:grpSpPr>
        <p:sp>
          <p:nvSpPr>
            <p:cNvPr name="Freeform 6" id="6"/>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8" id="8"/>
          <p:cNvGrpSpPr/>
          <p:nvPr/>
        </p:nvGrpSpPr>
        <p:grpSpPr>
          <a:xfrm rot="0">
            <a:off x="5107015" y="200871"/>
            <a:ext cx="8073970" cy="1985946"/>
            <a:chOff x="0" y="0"/>
            <a:chExt cx="2126478" cy="523048"/>
          </a:xfrm>
        </p:grpSpPr>
        <p:sp>
          <p:nvSpPr>
            <p:cNvPr name="Freeform 9" id="9"/>
            <p:cNvSpPr/>
            <p:nvPr/>
          </p:nvSpPr>
          <p:spPr>
            <a:xfrm flipH="false" flipV="false" rot="0">
              <a:off x="0" y="0"/>
              <a:ext cx="2126478" cy="523048"/>
            </a:xfrm>
            <a:custGeom>
              <a:avLst/>
              <a:gdLst/>
              <a:ahLst/>
              <a:cxnLst/>
              <a:rect r="r" b="b" t="t" l="l"/>
              <a:pathLst>
                <a:path h="523048" w="2126478">
                  <a:moveTo>
                    <a:pt x="0" y="0"/>
                  </a:moveTo>
                  <a:lnTo>
                    <a:pt x="2126478" y="0"/>
                  </a:lnTo>
                  <a:lnTo>
                    <a:pt x="2126478" y="523048"/>
                  </a:lnTo>
                  <a:lnTo>
                    <a:pt x="0" y="52304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8015669" y="2661223"/>
            <a:ext cx="7395510" cy="6955714"/>
          </a:xfrm>
          <a:custGeom>
            <a:avLst/>
            <a:gdLst/>
            <a:ahLst/>
            <a:cxnLst/>
            <a:rect r="r" b="b" t="t" l="l"/>
            <a:pathLst>
              <a:path h="6955714" w="7395510">
                <a:moveTo>
                  <a:pt x="0" y="0"/>
                </a:moveTo>
                <a:lnTo>
                  <a:pt x="7395510" y="0"/>
                </a:lnTo>
                <a:lnTo>
                  <a:pt x="7395510" y="6955714"/>
                </a:lnTo>
                <a:lnTo>
                  <a:pt x="0" y="6955714"/>
                </a:lnTo>
                <a:lnTo>
                  <a:pt x="0" y="0"/>
                </a:lnTo>
                <a:close/>
              </a:path>
            </a:pathLst>
          </a:custGeom>
          <a:blipFill>
            <a:blip r:embed="rId9"/>
            <a:stretch>
              <a:fillRect l="0" t="0" r="0" b="0"/>
            </a:stretch>
          </a:blipFill>
        </p:spPr>
      </p:sp>
      <p:sp>
        <p:nvSpPr>
          <p:cNvPr name="Freeform 14" id="14"/>
          <p:cNvSpPr/>
          <p:nvPr/>
        </p:nvSpPr>
        <p:spPr>
          <a:xfrm flipH="false" flipV="false" rot="-10800000">
            <a:off x="15634332" y="5029385"/>
            <a:ext cx="159392" cy="1109695"/>
          </a:xfrm>
          <a:custGeom>
            <a:avLst/>
            <a:gdLst/>
            <a:ahLst/>
            <a:cxnLst/>
            <a:rect r="r" b="b" t="t" l="l"/>
            <a:pathLst>
              <a:path h="1109695" w="159392">
                <a:moveTo>
                  <a:pt x="0" y="0"/>
                </a:moveTo>
                <a:lnTo>
                  <a:pt x="159393" y="0"/>
                </a:lnTo>
                <a:lnTo>
                  <a:pt x="159393" y="1109695"/>
                </a:lnTo>
                <a:lnTo>
                  <a:pt x="0" y="11096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10800000">
            <a:off x="15582629" y="6318988"/>
            <a:ext cx="422192" cy="2939312"/>
          </a:xfrm>
          <a:custGeom>
            <a:avLst/>
            <a:gdLst/>
            <a:ahLst/>
            <a:cxnLst/>
            <a:rect r="r" b="b" t="t" l="l"/>
            <a:pathLst>
              <a:path h="2939312" w="422192">
                <a:moveTo>
                  <a:pt x="0" y="0"/>
                </a:moveTo>
                <a:lnTo>
                  <a:pt x="422192" y="0"/>
                </a:lnTo>
                <a:lnTo>
                  <a:pt x="422192" y="2939312"/>
                </a:lnTo>
                <a:lnTo>
                  <a:pt x="0" y="29393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4543721" y="315297"/>
            <a:ext cx="9200557" cy="1749234"/>
          </a:xfrm>
          <a:prstGeom prst="rect">
            <a:avLst/>
          </a:prstGeom>
        </p:spPr>
        <p:txBody>
          <a:bodyPr anchor="t" rtlCol="false" tIns="0" lIns="0" bIns="0" rIns="0">
            <a:spAutoFit/>
          </a:bodyPr>
          <a:lstStyle/>
          <a:p>
            <a:pPr algn="ctr">
              <a:lnSpc>
                <a:spcPts val="7010"/>
              </a:lnSpc>
            </a:pPr>
            <a:r>
              <a:rPr lang="en-US" sz="5007">
                <a:solidFill>
                  <a:srgbClr val="000000"/>
                </a:solidFill>
                <a:latin typeface="Fredoka One Bold"/>
              </a:rPr>
              <a:t>ALGORITHM IMPLEMENTATION</a:t>
            </a:r>
          </a:p>
        </p:txBody>
      </p:sp>
      <p:sp>
        <p:nvSpPr>
          <p:cNvPr name="TextBox 17" id="17"/>
          <p:cNvSpPr txBox="true"/>
          <p:nvPr/>
        </p:nvSpPr>
        <p:spPr>
          <a:xfrm rot="0">
            <a:off x="1247727" y="2823896"/>
            <a:ext cx="6596492" cy="471297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Hybrid Sort:</a:t>
            </a:r>
          </a:p>
          <a:p>
            <a:pPr>
              <a:lnSpc>
                <a:spcPts val="3359"/>
              </a:lnSpc>
            </a:pPr>
          </a:p>
          <a:p>
            <a:pPr marL="518157" indent="-259078" lvl="1">
              <a:lnSpc>
                <a:spcPts val="3359"/>
              </a:lnSpc>
              <a:buFont typeface="Arial"/>
              <a:buChar char="•"/>
            </a:pPr>
            <a:r>
              <a:rPr lang="en-US" sz="2399">
                <a:solidFill>
                  <a:srgbClr val="000000"/>
                </a:solidFill>
                <a:latin typeface="Canva Sans"/>
              </a:rPr>
              <a:t>Merge Sort + Insertion Sort</a:t>
            </a:r>
          </a:p>
          <a:p>
            <a:pPr>
              <a:lnSpc>
                <a:spcPts val="3359"/>
              </a:lnSpc>
            </a:pPr>
          </a:p>
          <a:p>
            <a:pPr marL="518157" indent="-259078" lvl="1">
              <a:lnSpc>
                <a:spcPts val="3359"/>
              </a:lnSpc>
              <a:buFont typeface="Arial"/>
              <a:buChar char="•"/>
            </a:pPr>
            <a:r>
              <a:rPr lang="en-US" sz="2399">
                <a:solidFill>
                  <a:srgbClr val="000000"/>
                </a:solidFill>
                <a:latin typeface="Canva Sans"/>
              </a:rPr>
              <a:t>Set an </a:t>
            </a:r>
            <a:r>
              <a:rPr lang="en-US" sz="2399">
                <a:solidFill>
                  <a:srgbClr val="000000"/>
                </a:solidFill>
                <a:latin typeface="Canva Sans Bold"/>
              </a:rPr>
              <a:t>optimal</a:t>
            </a:r>
            <a:r>
              <a:rPr lang="en-US" sz="2399">
                <a:solidFill>
                  <a:srgbClr val="000000"/>
                </a:solidFill>
                <a:latin typeface="Canva Sans"/>
              </a:rPr>
              <a:t> integer S as a threshold for the size of subarrays</a:t>
            </a:r>
          </a:p>
          <a:p>
            <a:pPr>
              <a:lnSpc>
                <a:spcPts val="3359"/>
              </a:lnSpc>
            </a:pPr>
          </a:p>
          <a:p>
            <a:pPr marL="518157" indent="-259078" lvl="1">
              <a:lnSpc>
                <a:spcPts val="3359"/>
              </a:lnSpc>
              <a:buFont typeface="Arial"/>
              <a:buChar char="•"/>
            </a:pPr>
            <a:r>
              <a:rPr lang="en-US" sz="2399">
                <a:solidFill>
                  <a:srgbClr val="000000"/>
                </a:solidFill>
                <a:latin typeface="Canva Sans"/>
              </a:rPr>
              <a:t>When size of subarrays </a:t>
            </a:r>
            <a:r>
              <a:rPr lang="en-US" sz="2399">
                <a:solidFill>
                  <a:srgbClr val="000000"/>
                </a:solidFill>
                <a:latin typeface="Canva Sans Bold"/>
              </a:rPr>
              <a:t>&lt;= S</a:t>
            </a:r>
            <a:r>
              <a:rPr lang="en-US" sz="2399">
                <a:solidFill>
                  <a:srgbClr val="000000"/>
                </a:solidFill>
                <a:latin typeface="Canva Sans"/>
              </a:rPr>
              <a:t>, the algorithm performs insertion sort on the subarrays</a:t>
            </a:r>
          </a:p>
          <a:p>
            <a:pPr algn="ctr">
              <a:lnSpc>
                <a:spcPts val="3359"/>
              </a:lnSpc>
              <a:spcBef>
                <a:spcPct val="0"/>
              </a:spcBef>
            </a:pPr>
          </a:p>
        </p:txBody>
      </p:sp>
      <p:sp>
        <p:nvSpPr>
          <p:cNvPr name="TextBox 18" id="18"/>
          <p:cNvSpPr txBox="true"/>
          <p:nvPr/>
        </p:nvSpPr>
        <p:spPr>
          <a:xfrm rot="0">
            <a:off x="15913471" y="5380406"/>
            <a:ext cx="1237059"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Canva Sans Bold"/>
              </a:rPr>
              <a:t>Insertion</a:t>
            </a:r>
          </a:p>
        </p:txBody>
      </p:sp>
      <p:sp>
        <p:nvSpPr>
          <p:cNvPr name="TextBox 19" id="19"/>
          <p:cNvSpPr txBox="true"/>
          <p:nvPr/>
        </p:nvSpPr>
        <p:spPr>
          <a:xfrm rot="0">
            <a:off x="16365283" y="7583221"/>
            <a:ext cx="859036"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Canva Sans Bold"/>
              </a:rPr>
              <a:t>Merge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5154780" y="4141660"/>
            <a:ext cx="7978440" cy="1898905"/>
          </a:xfrm>
          <a:prstGeom prst="rect">
            <a:avLst/>
          </a:prstGeom>
        </p:spPr>
        <p:txBody>
          <a:bodyPr anchor="t" rtlCol="false" tIns="0" lIns="0" bIns="0" rIns="0">
            <a:spAutoFit/>
          </a:bodyPr>
          <a:lstStyle/>
          <a:p>
            <a:pPr algn="ctr">
              <a:lnSpc>
                <a:spcPts val="7642"/>
              </a:lnSpc>
            </a:pPr>
            <a:r>
              <a:rPr lang="en-US" sz="5458">
                <a:solidFill>
                  <a:srgbClr val="000000"/>
                </a:solidFill>
                <a:latin typeface="Fredoka One Bold"/>
              </a:rPr>
              <a:t>2. ANALYZING TIME COMPLEXITY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5" id="5"/>
          <p:cNvGrpSpPr/>
          <p:nvPr/>
        </p:nvGrpSpPr>
        <p:grpSpPr>
          <a:xfrm rot="0">
            <a:off x="1138085"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84625" y="640829"/>
            <a:ext cx="9718750" cy="1730229"/>
            <a:chOff x="0" y="0"/>
            <a:chExt cx="2559671" cy="455698"/>
          </a:xfrm>
        </p:grpSpPr>
        <p:sp>
          <p:nvSpPr>
            <p:cNvPr name="Freeform 9" id="9"/>
            <p:cNvSpPr/>
            <p:nvPr/>
          </p:nvSpPr>
          <p:spPr>
            <a:xfrm flipH="false" flipV="false" rot="0">
              <a:off x="0" y="0"/>
              <a:ext cx="2559671" cy="455698"/>
            </a:xfrm>
            <a:custGeom>
              <a:avLst/>
              <a:gdLst/>
              <a:ahLst/>
              <a:cxnLst/>
              <a:rect r="r" b="b" t="t" l="l"/>
              <a:pathLst>
                <a:path h="455698" w="2559671">
                  <a:moveTo>
                    <a:pt x="0" y="0"/>
                  </a:moveTo>
                  <a:lnTo>
                    <a:pt x="2559671" y="0"/>
                  </a:lnTo>
                  <a:lnTo>
                    <a:pt x="2559671"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2047962" y="2093318"/>
            <a:ext cx="14725128" cy="5765704"/>
          </a:xfrm>
          <a:prstGeom prst="rect">
            <a:avLst/>
          </a:prstGeom>
        </p:spPr>
        <p:txBody>
          <a:bodyPr anchor="t" rtlCol="false" tIns="0" lIns="0" bIns="0" rIns="0">
            <a:spAutoFit/>
          </a:bodyPr>
          <a:lstStyle/>
          <a:p>
            <a:pPr>
              <a:lnSpc>
                <a:spcPts val="4200"/>
              </a:lnSpc>
            </a:pPr>
          </a:p>
          <a:p>
            <a:pPr marL="647700" indent="-323850" lvl="1">
              <a:lnSpc>
                <a:spcPts val="4800"/>
              </a:lnSpc>
              <a:buFont typeface="Arial"/>
              <a:buChar char="•"/>
            </a:pPr>
            <a:r>
              <a:rPr lang="en-US" sz="3000">
                <a:solidFill>
                  <a:srgbClr val="000000"/>
                </a:solidFill>
                <a:latin typeface="Glacial Indifference Bold"/>
              </a:rPr>
              <a:t>The time complexity of insertion sort for a single subarray of S elements:</a:t>
            </a:r>
          </a:p>
          <a:p>
            <a:pPr marL="1295400" indent="-431800" lvl="2">
              <a:lnSpc>
                <a:spcPts val="4800"/>
              </a:lnSpc>
              <a:buFont typeface="Arial"/>
              <a:buChar char="⚬"/>
            </a:pPr>
            <a:r>
              <a:rPr lang="en-US" sz="3000">
                <a:solidFill>
                  <a:srgbClr val="5DAE5D"/>
                </a:solidFill>
                <a:latin typeface="Glacial Indifference"/>
              </a:rPr>
              <a:t>B</a:t>
            </a:r>
            <a:r>
              <a:rPr lang="en-US" sz="3000">
                <a:solidFill>
                  <a:srgbClr val="5DAE5D"/>
                </a:solidFill>
                <a:latin typeface="Glacial Indifference"/>
              </a:rPr>
              <a:t>est case</a:t>
            </a:r>
            <a:r>
              <a:rPr lang="en-US" sz="3000">
                <a:solidFill>
                  <a:srgbClr val="000000"/>
                </a:solidFill>
                <a:latin typeface="Glacial Indifference"/>
              </a:rPr>
              <a:t> : O(S)</a:t>
            </a:r>
          </a:p>
          <a:p>
            <a:pPr marL="1295400" indent="-431800" lvl="2">
              <a:lnSpc>
                <a:spcPts val="4800"/>
              </a:lnSpc>
              <a:buFont typeface="Arial"/>
              <a:buChar char="⚬"/>
            </a:pPr>
            <a:r>
              <a:rPr lang="en-US" sz="3000">
                <a:solidFill>
                  <a:srgbClr val="F74848"/>
                </a:solidFill>
                <a:latin typeface="Glacial Indifference"/>
              </a:rPr>
              <a:t>W</a:t>
            </a:r>
            <a:r>
              <a:rPr lang="en-US" sz="3000">
                <a:solidFill>
                  <a:srgbClr val="F74848"/>
                </a:solidFill>
                <a:latin typeface="Glacial Indifference"/>
              </a:rPr>
              <a:t>orst case</a:t>
            </a:r>
            <a:r>
              <a:rPr lang="en-US" sz="3000">
                <a:solidFill>
                  <a:srgbClr val="5DAE5D"/>
                </a:solidFill>
                <a:latin typeface="Glacial Indifference"/>
              </a:rPr>
              <a:t> </a:t>
            </a:r>
            <a:r>
              <a:rPr lang="en-US" sz="3000">
                <a:solidFill>
                  <a:srgbClr val="000000"/>
                </a:solidFill>
                <a:latin typeface="Glacial Indifference"/>
              </a:rPr>
              <a:t>:</a:t>
            </a:r>
            <a:r>
              <a:rPr lang="en-US" sz="3000">
                <a:solidFill>
                  <a:srgbClr val="000000"/>
                </a:solidFill>
                <a:latin typeface="Glacial Indifference Bold"/>
              </a:rPr>
              <a:t> </a:t>
            </a:r>
            <a:r>
              <a:rPr lang="en-US" sz="3000">
                <a:solidFill>
                  <a:srgbClr val="000000"/>
                </a:solidFill>
                <a:latin typeface="Glacial Indifference"/>
              </a:rPr>
              <a:t>O(S^2)</a:t>
            </a:r>
          </a:p>
          <a:p>
            <a:pPr>
              <a:lnSpc>
                <a:spcPts val="4800"/>
              </a:lnSpc>
            </a:pPr>
          </a:p>
          <a:p>
            <a:pPr marL="647700" indent="-323850" lvl="1">
              <a:lnSpc>
                <a:spcPts val="4800"/>
              </a:lnSpc>
              <a:buFont typeface="Arial"/>
              <a:buChar char="•"/>
            </a:pPr>
            <a:r>
              <a:rPr lang="en-US" sz="3000">
                <a:solidFill>
                  <a:srgbClr val="000000"/>
                </a:solidFill>
                <a:latin typeface="Glacial Indifference Bold"/>
              </a:rPr>
              <a:t>Since there are (N/S) such blocks each of size S, we get the time complexity of applying insertion sort as:</a:t>
            </a:r>
          </a:p>
          <a:p>
            <a:pPr marL="1295400" indent="-431800" lvl="2">
              <a:lnSpc>
                <a:spcPts val="4800"/>
              </a:lnSpc>
              <a:buFont typeface="Arial"/>
              <a:buChar char="⚬"/>
            </a:pPr>
            <a:r>
              <a:rPr lang="en-US" sz="3000">
                <a:solidFill>
                  <a:srgbClr val="5DAE5D"/>
                </a:solidFill>
                <a:latin typeface="Glacial Indifference"/>
              </a:rPr>
              <a:t>B</a:t>
            </a:r>
            <a:r>
              <a:rPr lang="en-US" sz="3000">
                <a:solidFill>
                  <a:srgbClr val="5DAE5D"/>
                </a:solidFill>
                <a:latin typeface="Glacial Indifference"/>
              </a:rPr>
              <a:t>est case</a:t>
            </a:r>
            <a:r>
              <a:rPr lang="en-US" sz="3000">
                <a:solidFill>
                  <a:srgbClr val="000000"/>
                </a:solidFill>
                <a:latin typeface="Glacial Indifference"/>
              </a:rPr>
              <a:t> : (N/S) * (S) = O(N)  </a:t>
            </a:r>
          </a:p>
          <a:p>
            <a:pPr marL="1295400" indent="-431800" lvl="2">
              <a:lnSpc>
                <a:spcPts val="4800"/>
              </a:lnSpc>
              <a:buFont typeface="Arial"/>
              <a:buChar char="⚬"/>
            </a:pPr>
            <a:r>
              <a:rPr lang="en-US" sz="3000">
                <a:solidFill>
                  <a:srgbClr val="F74848"/>
                </a:solidFill>
                <a:latin typeface="Glacial Indifference"/>
              </a:rPr>
              <a:t>W</a:t>
            </a:r>
            <a:r>
              <a:rPr lang="en-US" sz="3000">
                <a:solidFill>
                  <a:srgbClr val="F74848"/>
                </a:solidFill>
                <a:latin typeface="Glacial Indifference"/>
              </a:rPr>
              <a:t>orst case</a:t>
            </a:r>
            <a:r>
              <a:rPr lang="en-US" sz="3000">
                <a:solidFill>
                  <a:srgbClr val="000000"/>
                </a:solidFill>
                <a:latin typeface="Glacial Indifference"/>
              </a:rPr>
              <a:t> : (N/S) * (S^2) = O(NS)  </a:t>
            </a:r>
          </a:p>
          <a:p>
            <a:pPr>
              <a:lnSpc>
                <a:spcPts val="2810"/>
              </a:lnSpc>
            </a:pPr>
          </a:p>
        </p:txBody>
      </p:sp>
      <p:sp>
        <p:nvSpPr>
          <p:cNvPr name="TextBox 17" id="17"/>
          <p:cNvSpPr txBox="true"/>
          <p:nvPr/>
        </p:nvSpPr>
        <p:spPr>
          <a:xfrm rot="0">
            <a:off x="4339587" y="775693"/>
            <a:ext cx="9827596" cy="1384300"/>
          </a:xfrm>
          <a:prstGeom prst="rect">
            <a:avLst/>
          </a:prstGeom>
        </p:spPr>
        <p:txBody>
          <a:bodyPr anchor="t" rtlCol="false" tIns="0" lIns="0" bIns="0" rIns="0">
            <a:spAutoFit/>
          </a:bodyPr>
          <a:lstStyle/>
          <a:p>
            <a:pPr algn="ctr">
              <a:lnSpc>
                <a:spcPts val="5599"/>
              </a:lnSpc>
            </a:pPr>
            <a:r>
              <a:rPr lang="en-US" sz="3999">
                <a:solidFill>
                  <a:srgbClr val="000000"/>
                </a:solidFill>
                <a:latin typeface="Fredoka One Bold"/>
              </a:rPr>
              <a:t>THEORETICAL TIME COMPLEXITY OF </a:t>
            </a:r>
          </a:p>
          <a:p>
            <a:pPr algn="ctr">
              <a:lnSpc>
                <a:spcPts val="5599"/>
              </a:lnSpc>
            </a:pPr>
            <a:r>
              <a:rPr lang="en-US" sz="3999">
                <a:solidFill>
                  <a:srgbClr val="000000"/>
                </a:solidFill>
                <a:latin typeface="Fredoka One Bold"/>
              </a:rPr>
              <a:t>HYBRIDSORT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DAFuVHlacLw</dc:identifier>
  <dcterms:modified xsi:type="dcterms:W3CDTF">2011-08-01T06:04:30Z</dcterms:modified>
  <cp:revision>1</cp:revision>
  <dc:title>sc2001 - algo &amp; analysis  </dc:title>
</cp:coreProperties>
</file>