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notesSlides/notesSlide2.xml" Type="http://schemas.openxmlformats.org/officeDocument/2006/relationships/notesSlide"/><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54" Target="notesSlides/notesSlide10.xml" Type="http://schemas.openxmlformats.org/officeDocument/2006/relationships/notesSlide"/><Relationship Id="rId55" Target="notesSlides/notesSlide11.xml" Type="http://schemas.openxmlformats.org/officeDocument/2006/relationships/notesSlide"/><Relationship Id="rId56" Target="notesSlides/notesSlide12.xml" Type="http://schemas.openxmlformats.org/officeDocument/2006/relationships/notesSlide"/><Relationship Id="rId57" Target="notesSlides/notesSlide13.xml" Type="http://schemas.openxmlformats.org/officeDocument/2006/relationships/notesSlide"/><Relationship Id="rId58" Target="notesSlides/notesSlide14.xml" Type="http://schemas.openxmlformats.org/officeDocument/2006/relationships/notesSlide"/><Relationship Id="rId59" Target="notesSlides/notesSlide15.xml" Type="http://schemas.openxmlformats.org/officeDocument/2006/relationships/notesSlide"/><Relationship Id="rId6" Target="fonts/font6.fntdata" Type="http://schemas.openxmlformats.org/officeDocument/2006/relationships/font"/><Relationship Id="rId60" Target="notesSlides/notesSlide16.xml" Type="http://schemas.openxmlformats.org/officeDocument/2006/relationships/notesSlide"/><Relationship Id="rId61" Target="notesSlides/notesSlide17.xml" Type="http://schemas.openxmlformats.org/officeDocument/2006/relationships/notesSlide"/><Relationship Id="rId62" Target="notesSlides/notesSlide18.xml" Type="http://schemas.openxmlformats.org/officeDocument/2006/relationships/notesSlide"/><Relationship Id="rId63" Target="notesSlides/notesSlide19.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everyone, I am XX, these are my group members XX and XX</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make things better, we implemented a min heap to fix the problems of the previous implementation. PriorityQueue is a wrapper class to hide the complexity of our heap class.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combining the min heap implementation with an adj list, the time taken to scan for neighbors is reduced from |V| to |E|, assuming E &lt; V. Also, the time taken to get the shortest distance node is now log|V|, which is faster than a linear search through an array. Hence, we would expect to see that this approach would outperform an adj matrix and array implementation in GENERAL.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results we obtained from both implementations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By plotting the performance of both implementations at different fixed graph densities and varying numbers of vertices on the x-axis, we can see that there is a positive correlation between the number of vertices and the density of the graph on the average time taken for both implementations of Dijkstra's algorithm.</a:t>
            </a:r>
          </a:p>
          <a:p>
            <a:r>
              <a:rPr lang="en-US"/>
              <a:t/>
            </a:r>
          </a:p>
          <a:p>
            <a:r>
              <a:rPr lang="en-US"/>
              <a:t>The graphs here show clearly that both algorithms take a longer time as the number of vertices increases, at different fixed densities. However, we can note that both of them perform similarly at high densities, which will be examined in detail in the next few slides.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Fixing the number of vertices and increasing the density gradually, we observe that both algorithms take a longer time the denser the graph is.</a:t>
            </a:r>
          </a:p>
          <a:p>
            <a:r>
              <a:rPr lang="en-US"/>
              <a:t/>
            </a:r>
          </a:p>
          <a:p>
            <a:r>
              <a:rPr lang="en-US"/>
              <a:t>However, we note that at low densities, the min heap implementation started at a lower point than the array implementation. Also, as the density increases, we can see that the time taken for minHeap slowly approaches the time for array, eventually ending around a similar point as the graph becomes denser. Hence we might expect that the array implementation performs better at higher densities.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By plotting both implementations on the same graph at different vertices, we see that minHeap does indeed take less time for low densities. However, as density increases, we observe that the performance becomes very similar to that of an array. Let us examine more about what happens at lower densities.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lower densities, we can see that the min heap performs much better on sparse graphs.  As density increases, we can confirm that the rate of change of min heap approaches that of the array implementation which supports our initial observation.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confirm our initial theory, we plot 2 drastically different density value graphs side by side. In the case of density=1, each vertex has at most 1 outgoing edge to be relaxed.</a:t>
            </a:r>
          </a:p>
          <a:p>
            <a:r>
              <a:rPr lang="en-US"/>
              <a:t/>
            </a:r>
          </a:p>
          <a:p>
            <a:r>
              <a:rPr lang="en-US"/>
              <a:t>At higher densities, we observe that minHeap performs worse than the array implementation, even if its initial time complexity was better. This is because as |E| tends to that of a complete graph, the min heap algorithm performs at the same class of a V^2 graph.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Plotting the theoretical graphs out, we see that our graph exhibits a similar trend as the red graph on the right,  where it gradually tends toward a linear rate of change. </a:t>
            </a:r>
          </a:p>
          <a:p>
            <a:r>
              <a:rPr lang="en-US"/>
              <a:t/>
            </a:r>
          </a:p>
          <a:p>
            <a:r>
              <a:rPr lang="en-US"/>
              <a:t>On the other hand, given a complete graph represented in green on the right, the time complexity has a leading term of v^2 since maximum possible edges = v(v-1)/2 and v^2 overpowers the logarithmic complexity, making the graph's rate exhibit a similar behavior of the x^2 in orange.</a:t>
            </a:r>
          </a:p>
          <a:p>
            <a:r>
              <a:rPr lang="en-US"/>
              <a:t/>
            </a:r>
          </a:p>
          <a:p>
            <a:r>
              <a:rPr lang="en-US"/>
              <a:t>The red graph is now the lower bound and the green graph is now the maximum bound. Hence, the blue graph shows the rate of change as edges tend to maximum value.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if the graph is dense and resembles a complete graph, using an adjacency matrix with an array as a priority queue would be more suitable. If G is sparse and is weakly connected, an adjacency list with minHeap as a priority queue will be more suitable.</a:t>
            </a:r>
          </a:p>
          <a:p>
            <a:r>
              <a:rPr lang="en-US"/>
              <a:t/>
            </a:r>
          </a:p>
          <a:p>
            <a:r>
              <a:rPr lang="en-US"/>
              <a:t>In theory, accessing matrixes at contiguous locations might be faster than traversing a linked list, depending on where the data structure is in memory. Also, we cannot disregard recursion overheads in fixing our heap as that contributes to the total time taken as the number of vertices and edges increases.</a:t>
            </a:r>
          </a:p>
          <a:p>
            <a:r>
              <a:rPr lang="en-US"/>
              <a:t/>
            </a:r>
          </a:p>
          <a:p>
            <a:r>
              <a:rPr lang="en-US"/>
              <a:t>However, all these depend on the programming language used, the implementation of the priority queues, and whether caching was involved. Discrepancies in implementations can cause timing results to differ. Thank you.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begin, sparse and dense graphs are terms used to describe the density of edges in a graph, where the density of a graph refers to the proportion of possible edges that are actually present in the graph.</a:t>
            </a:r>
          </a:p>
          <a:p>
            <a:r>
              <a:rPr lang="en-US"/>
              <a:t/>
            </a:r>
          </a:p>
          <a:p>
            <a:r>
              <a:rPr lang="en-US"/>
              <a:t>A sparse graph is a graph in which the number of edges is much smaller compared to the maximum possible number of edges, and has a low density.</a:t>
            </a:r>
          </a:p>
          <a:p>
            <a:r>
              <a:rPr lang="en-US"/>
              <a:t/>
            </a:r>
          </a:p>
          <a:p>
            <a:r>
              <a:rPr lang="en-US"/>
              <a:t>A dense graph is a graph in which the number of edges is close to the maximum possible number of edges, and has a high density.</a:t>
            </a:r>
          </a:p>
          <a:p>
            <a:r>
              <a:rPr lang="en-US"/>
              <a:t/>
            </a:r>
          </a:p>
          <a:p>
            <a:r>
              <a:rPr lang="en-US"/>
              <a:t>Lastly, a complete graph is a type of simple undirected graph in which every pair of distinct vertices is connected by a unique edge.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 us now analyze the time complexity of Dijkstra's algorithm.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start off by analyzing the time complexity of an implementation using an adjacency matrix and array. Let G be a complete graph with [V(V-1))/2] number of edges.</a:t>
            </a:r>
          </a:p>
          <a:p>
            <a:r>
              <a:rPr lang="en-US"/>
              <a:t/>
            </a:r>
          </a:p>
          <a:p>
            <a:r>
              <a:rPr lang="en-US"/>
              <a:t>1. Removing and finding the lowest weight node requires a linear search through the array which takes O(V) time, and as each vertex is deleted from the priority queue only once per loop, the time taken per loop is O(V). Hence, the total time taken to extract and relax neighboring nodes would be  O(|V|²). </a:t>
            </a:r>
          </a:p>
          <a:p>
            <a:r>
              <a:rPr lang="en-US"/>
              <a:t/>
            </a:r>
          </a:p>
          <a:p>
            <a:r>
              <a:rPr lang="en-US"/>
              <a:t>2. Also, the number of times an edge could be updated would be in total |E|. Hence, the priority queue would be updated at most |E| times. The final complexity would then be O(V^2 + E), which is just O(V^2) as V^2 &gt; 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on, using the same example of a complete graph. We analyze the time complexity of an adjacency list and min heap implementation. </a:t>
            </a:r>
          </a:p>
          <a:p>
            <a:r>
              <a:rPr lang="en-US"/>
              <a:t/>
            </a:r>
          </a:p>
          <a:p>
            <a:r>
              <a:rPr lang="en-US"/>
              <a:t>1. Fixing the heap takes log|V| time. Since we know that once V is taken out of the priority queue, it can not be added back in. Hence, extracting the root node is done exactly V times, which results in a total time complexity of O(V * logV) for all vertex removals from the heap.</a:t>
            </a:r>
          </a:p>
          <a:p>
            <a:r>
              <a:rPr lang="en-US"/>
              <a:t/>
            </a:r>
          </a:p>
          <a:p>
            <a:r>
              <a:rPr lang="en-US"/>
              <a:t>2. Also, updating the priority of each edge also happens at most |E| times, where |E| is the total unique edges in the graph. Hence, for all priority queue updates, we get a total time complexity of O(|E| * log|V|).</a:t>
            </a:r>
          </a:p>
          <a:p>
            <a:r>
              <a:rPr lang="en-US"/>
              <a:t/>
            </a:r>
          </a:p>
          <a:p>
            <a:r>
              <a:rPr lang="en-US"/>
              <a:t>3. Adding these running times together, we have O(|E|*log|V|) for all priority value updates and O(|V|* log|V|) for removing all vertices. Note there are also some other O(|E|) and O(|V|) additive terms such as initialization, but they are dominated by these two terms). This means the running time for Dijkstra's algorithm using a binary min-heap as a priority queue is O((|E|+|V|)log|V|). </a:t>
            </a:r>
          </a:p>
          <a:p>
            <a:r>
              <a:rPr lang="en-US"/>
              <a:t/>
            </a:r>
          </a:p>
          <a:p>
            <a:r>
              <a:rPr lang="en-US"/>
              <a:t>4. Also, for a weakly connected sparse graph where |E| = |V| - 1, the running time would just be O(|E|logV) as |V| is in O(|E|).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move on to the algorithm implementation in C++.</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have implemented a graph class with the ability to hold our adjMatrix, adjList. More importantly, we have added the capability to generate a random directional or bidirectional graph given an input density and export it out into Python to visualize our graph. </a:t>
            </a:r>
          </a:p>
          <a:p>
            <a:r>
              <a:rPr lang="en-US"/>
              <a:t/>
            </a:r>
          </a:p>
          <a:p>
            <a:r>
              <a:rPr lang="en-US"/>
              <a:t>For the random generation, the algorithm attempts to force each node to have exactly "density" links and connect them all together, where we can control the amount of "neighbors" a node can have. A complete graph where n and density are the same value can also be generated.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our priority queue using array implementation, deletion, and getting the shortest distance node does a linear search in O(V) time. These operations are the slowest part of an array implementation as insertion and update is done in O(1) time.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Combining the array implementation and adjacency matrix implementation, we get the following result where we can see exactly why the complexity was 0(V^2) as we have to scan every single element of the adj matrix regardless of density.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png" Type="http://schemas.openxmlformats.org/officeDocument/2006/relationships/image"/><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8.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VAFwm4B3oXI.mp4" Type="http://schemas.microsoft.com/office/2007/relationships/media"/><Relationship Id="rId11" Target="../media/image34.png" Type="http://schemas.openxmlformats.org/officeDocument/2006/relationships/image"/><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32.png" Type="http://schemas.openxmlformats.org/officeDocument/2006/relationships/image"/><Relationship Id="rId8" Target="../media/image33.jpeg" Type="http://schemas.openxmlformats.org/officeDocument/2006/relationships/image"/><Relationship Id="rId9" Target="../media/VAFwm4B3oXI.mp4" Type="http://schemas.openxmlformats.org/officeDocument/2006/relationships/video"/></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8.png" Type="http://schemas.openxmlformats.org/officeDocument/2006/relationships/image"/><Relationship Id="rId8" Target="../media/image3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2.pn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935157" y="2187706"/>
            <a:ext cx="14950738" cy="2797174"/>
          </a:xfrm>
          <a:prstGeom prst="rect">
            <a:avLst/>
          </a:prstGeom>
        </p:spPr>
        <p:txBody>
          <a:bodyPr anchor="t" rtlCol="false" tIns="0" lIns="0" bIns="0" rIns="0">
            <a:spAutoFit/>
          </a:bodyPr>
          <a:lstStyle/>
          <a:p>
            <a:pPr algn="ctr">
              <a:lnSpc>
                <a:spcPts val="11200"/>
              </a:lnSpc>
            </a:pPr>
            <a:r>
              <a:rPr lang="en-US" sz="8000">
                <a:solidFill>
                  <a:srgbClr val="000000"/>
                </a:solidFill>
                <a:latin typeface="Fredoka One Bold"/>
              </a:rPr>
              <a:t>SC2001 SCSA PROJECT 2</a:t>
            </a:r>
          </a:p>
          <a:p>
            <a:pPr algn="ctr">
              <a:lnSpc>
                <a:spcPts val="11200"/>
              </a:lnSpc>
            </a:pPr>
            <a:r>
              <a:rPr lang="en-US" sz="8000">
                <a:solidFill>
                  <a:srgbClr val="000000"/>
                </a:solidFill>
                <a:latin typeface="Fredoka One Bold"/>
              </a:rPr>
              <a:t>DIJKSTRAS ALGORITHM</a:t>
            </a:r>
          </a:p>
        </p:txBody>
      </p:sp>
      <p:sp>
        <p:nvSpPr>
          <p:cNvPr name="TextBox 12" id="12"/>
          <p:cNvSpPr txBox="true"/>
          <p:nvPr/>
        </p:nvSpPr>
        <p:spPr>
          <a:xfrm rot="0">
            <a:off x="4190453" y="5215327"/>
            <a:ext cx="9907094" cy="21145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Group 3:</a:t>
            </a:r>
          </a:p>
          <a:p>
            <a:pPr algn="ctr">
              <a:lnSpc>
                <a:spcPts val="4200"/>
              </a:lnSpc>
            </a:pPr>
            <a:r>
              <a:rPr lang="en-US" sz="3000">
                <a:solidFill>
                  <a:srgbClr val="000000"/>
                </a:solidFill>
                <a:latin typeface="Nunito"/>
              </a:rPr>
              <a:t> Ho Jian Feng</a:t>
            </a:r>
          </a:p>
          <a:p>
            <a:pPr algn="ctr">
              <a:lnSpc>
                <a:spcPts val="4200"/>
              </a:lnSpc>
            </a:pPr>
            <a:r>
              <a:rPr lang="en-US" sz="3000">
                <a:solidFill>
                  <a:srgbClr val="000000"/>
                </a:solidFill>
                <a:latin typeface="Nunito"/>
              </a:rPr>
              <a:t>Isaac Chun</a:t>
            </a:r>
          </a:p>
          <a:p>
            <a:pPr algn="ctr">
              <a:lnSpc>
                <a:spcPts val="4200"/>
              </a:lnSpc>
            </a:pPr>
            <a:r>
              <a:rPr lang="en-US" sz="3000">
                <a:solidFill>
                  <a:srgbClr val="000000"/>
                </a:solidFill>
                <a:latin typeface="Nunito"/>
              </a:rPr>
              <a:t>J’sen Ong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295226" y="1880175"/>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627061" y="687305"/>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289573" y="2981854"/>
            <a:ext cx="3556117" cy="4113099"/>
          </a:xfrm>
          <a:custGeom>
            <a:avLst/>
            <a:gdLst/>
            <a:ahLst/>
            <a:cxnLst/>
            <a:rect r="r" b="b" t="t" l="l"/>
            <a:pathLst>
              <a:path h="4113099" w="3556117">
                <a:moveTo>
                  <a:pt x="0" y="0"/>
                </a:moveTo>
                <a:lnTo>
                  <a:pt x="3556116" y="0"/>
                </a:lnTo>
                <a:lnTo>
                  <a:pt x="3556116" y="4113099"/>
                </a:lnTo>
                <a:lnTo>
                  <a:pt x="0" y="4113099"/>
                </a:lnTo>
                <a:lnTo>
                  <a:pt x="0" y="0"/>
                </a:lnTo>
                <a:close/>
              </a:path>
            </a:pathLst>
          </a:custGeom>
          <a:blipFill>
            <a:blip r:embed="rId9"/>
            <a:stretch>
              <a:fillRect l="0" t="0" r="0" b="0"/>
            </a:stretch>
          </a:blipFill>
        </p:spPr>
      </p:sp>
      <p:sp>
        <p:nvSpPr>
          <p:cNvPr name="Freeform 17" id="17"/>
          <p:cNvSpPr/>
          <p:nvPr/>
        </p:nvSpPr>
        <p:spPr>
          <a:xfrm flipH="false" flipV="false" rot="0">
            <a:off x="3964859" y="2984414"/>
            <a:ext cx="7036634" cy="5466594"/>
          </a:xfrm>
          <a:custGeom>
            <a:avLst/>
            <a:gdLst/>
            <a:ahLst/>
            <a:cxnLst/>
            <a:rect r="r" b="b" t="t" l="l"/>
            <a:pathLst>
              <a:path h="5466594" w="7036634">
                <a:moveTo>
                  <a:pt x="0" y="0"/>
                </a:moveTo>
                <a:lnTo>
                  <a:pt x="7036634" y="0"/>
                </a:lnTo>
                <a:lnTo>
                  <a:pt x="7036634" y="5466594"/>
                </a:lnTo>
                <a:lnTo>
                  <a:pt x="0" y="5466594"/>
                </a:lnTo>
                <a:lnTo>
                  <a:pt x="0" y="0"/>
                </a:lnTo>
                <a:close/>
              </a:path>
            </a:pathLst>
          </a:custGeom>
          <a:blipFill>
            <a:blip r:embed="rId10"/>
            <a:stretch>
              <a:fillRect l="0" t="0" r="0" b="0"/>
            </a:stretch>
          </a:blipFill>
        </p:spPr>
      </p:sp>
      <p:sp>
        <p:nvSpPr>
          <p:cNvPr name="Freeform 18" id="18"/>
          <p:cNvSpPr/>
          <p:nvPr/>
        </p:nvSpPr>
        <p:spPr>
          <a:xfrm flipH="false" flipV="false" rot="0">
            <a:off x="11120663" y="2984414"/>
            <a:ext cx="6877764" cy="5498154"/>
          </a:xfrm>
          <a:custGeom>
            <a:avLst/>
            <a:gdLst/>
            <a:ahLst/>
            <a:cxnLst/>
            <a:rect r="r" b="b" t="t" l="l"/>
            <a:pathLst>
              <a:path h="5498154" w="6877764">
                <a:moveTo>
                  <a:pt x="0" y="0"/>
                </a:moveTo>
                <a:lnTo>
                  <a:pt x="6877764" y="0"/>
                </a:lnTo>
                <a:lnTo>
                  <a:pt x="6877764" y="5498154"/>
                </a:lnTo>
                <a:lnTo>
                  <a:pt x="0" y="5498154"/>
                </a:lnTo>
                <a:lnTo>
                  <a:pt x="0" y="0"/>
                </a:lnTo>
                <a:close/>
              </a:path>
            </a:pathLst>
          </a:custGeom>
          <a:blipFill>
            <a:blip r:embed="rId11"/>
            <a:stretch>
              <a:fillRect l="0" t="0" r="0" b="0"/>
            </a:stretch>
          </a:blipFill>
        </p:spPr>
      </p:sp>
      <p:sp>
        <p:nvSpPr>
          <p:cNvPr name="TextBox 19" id="19"/>
          <p:cNvSpPr txBox="true"/>
          <p:nvPr/>
        </p:nvSpPr>
        <p:spPr>
          <a:xfrm rot="0">
            <a:off x="5031675" y="1140400"/>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MIN HEAP IMPLEMENTATION</a:t>
            </a:r>
          </a:p>
        </p:txBody>
      </p:sp>
      <p:sp>
        <p:nvSpPr>
          <p:cNvPr name="AutoShape 20" id="20"/>
          <p:cNvSpPr/>
          <p:nvPr/>
        </p:nvSpPr>
        <p:spPr>
          <a:xfrm flipV="true">
            <a:off x="6248526" y="3453951"/>
            <a:ext cx="4872137" cy="4053929"/>
          </a:xfrm>
          <a:prstGeom prst="line">
            <a:avLst/>
          </a:prstGeom>
          <a:ln cap="flat" w="38100">
            <a:solidFill>
              <a:srgbClr val="0CC0DF"/>
            </a:solidFill>
            <a:prstDash val="solid"/>
            <a:headEnd type="none" len="sm" w="sm"/>
            <a:tailEnd type="arrow" len="sm" w="med"/>
          </a:ln>
        </p:spPr>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295226" y="1880175"/>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627061" y="687305"/>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5031675" y="1140400"/>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ADJACENCY LIST + MIN-HEAP</a:t>
            </a:r>
          </a:p>
        </p:txBody>
      </p:sp>
      <p:sp>
        <p:nvSpPr>
          <p:cNvPr name="Freeform 17" id="17"/>
          <p:cNvSpPr/>
          <p:nvPr/>
        </p:nvSpPr>
        <p:spPr>
          <a:xfrm flipH="false" flipV="false" rot="0">
            <a:off x="7622921" y="2918005"/>
            <a:ext cx="10458514" cy="5172002"/>
          </a:xfrm>
          <a:custGeom>
            <a:avLst/>
            <a:gdLst/>
            <a:ahLst/>
            <a:cxnLst/>
            <a:rect r="r" b="b" t="t" l="l"/>
            <a:pathLst>
              <a:path h="5172002" w="10458514">
                <a:moveTo>
                  <a:pt x="0" y="0"/>
                </a:moveTo>
                <a:lnTo>
                  <a:pt x="10458514" y="0"/>
                </a:lnTo>
                <a:lnTo>
                  <a:pt x="10458514" y="5172003"/>
                </a:lnTo>
                <a:lnTo>
                  <a:pt x="0" y="5172003"/>
                </a:lnTo>
                <a:lnTo>
                  <a:pt x="0" y="0"/>
                </a:lnTo>
                <a:close/>
              </a:path>
            </a:pathLst>
          </a:custGeom>
          <a:blipFill>
            <a:blip r:embed="rId9"/>
            <a:stretch>
              <a:fillRect l="0" t="0" r="0" b="0"/>
            </a:stretch>
          </a:blipFill>
        </p:spPr>
      </p:sp>
      <p:sp>
        <p:nvSpPr>
          <p:cNvPr name="Freeform 18" id="18"/>
          <p:cNvSpPr/>
          <p:nvPr/>
        </p:nvSpPr>
        <p:spPr>
          <a:xfrm flipH="false" flipV="false" rot="0">
            <a:off x="487898" y="2918005"/>
            <a:ext cx="7036634" cy="5466594"/>
          </a:xfrm>
          <a:custGeom>
            <a:avLst/>
            <a:gdLst/>
            <a:ahLst/>
            <a:cxnLst/>
            <a:rect r="r" b="b" t="t" l="l"/>
            <a:pathLst>
              <a:path h="5466594" w="7036634">
                <a:moveTo>
                  <a:pt x="0" y="0"/>
                </a:moveTo>
                <a:lnTo>
                  <a:pt x="7036634" y="0"/>
                </a:lnTo>
                <a:lnTo>
                  <a:pt x="7036634" y="5466594"/>
                </a:lnTo>
                <a:lnTo>
                  <a:pt x="0" y="5466594"/>
                </a:lnTo>
                <a:lnTo>
                  <a:pt x="0" y="0"/>
                </a:lnTo>
                <a:close/>
              </a:path>
            </a:pathLst>
          </a:custGeom>
          <a:blipFill>
            <a:blip r:embed="rId10"/>
            <a:stretch>
              <a:fillRect l="0" t="0" r="0" b="0"/>
            </a:stretch>
          </a:blipFill>
        </p:spPr>
      </p:sp>
      <p:sp>
        <p:nvSpPr>
          <p:cNvPr name="TextBox 19" id="19"/>
          <p:cNvSpPr txBox="true"/>
          <p:nvPr/>
        </p:nvSpPr>
        <p:spPr>
          <a:xfrm rot="0">
            <a:off x="729210" y="2538275"/>
            <a:ext cx="6554010"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Heap Top</a:t>
            </a:r>
          </a:p>
        </p:txBody>
      </p:sp>
      <p:sp>
        <p:nvSpPr>
          <p:cNvPr name="TextBox 20" id="20"/>
          <p:cNvSpPr txBox="true"/>
          <p:nvPr/>
        </p:nvSpPr>
        <p:spPr>
          <a:xfrm rot="0">
            <a:off x="9410526" y="2538275"/>
            <a:ext cx="6554010"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Dijkstra’s using adj list</a:t>
            </a:r>
          </a:p>
        </p:txBody>
      </p:sp>
      <p:sp>
        <p:nvSpPr>
          <p:cNvPr name="AutoShape 21" id="21"/>
          <p:cNvSpPr/>
          <p:nvPr/>
        </p:nvSpPr>
        <p:spPr>
          <a:xfrm flipV="true">
            <a:off x="3752965" y="3818471"/>
            <a:ext cx="4171137" cy="240488"/>
          </a:xfrm>
          <a:prstGeom prst="line">
            <a:avLst/>
          </a:prstGeom>
          <a:ln cap="flat" w="38100">
            <a:solidFill>
              <a:srgbClr val="0CC0DF"/>
            </a:solidFill>
            <a:prstDash val="solid"/>
            <a:headEnd type="none" len="sm" w="sm"/>
            <a:tailEnd type="arrow" len="sm" w="med"/>
          </a:ln>
        </p:spPr>
      </p:sp>
      <p:sp>
        <p:nvSpPr>
          <p:cNvPr name="AutoShape 22" id="22"/>
          <p:cNvSpPr/>
          <p:nvPr/>
        </p:nvSpPr>
        <p:spPr>
          <a:xfrm flipH="true">
            <a:off x="9983223" y="2918005"/>
            <a:ext cx="3677716" cy="1533179"/>
          </a:xfrm>
          <a:prstGeom prst="line">
            <a:avLst/>
          </a:prstGeom>
          <a:ln cap="flat" w="38100">
            <a:solidFill>
              <a:srgbClr val="0CC0DF"/>
            </a:solidFill>
            <a:prstDash val="solid"/>
            <a:headEnd type="none" len="sm" w="sm"/>
            <a:tailEnd type="arrow" len="sm" w="med"/>
          </a:ln>
        </p:spPr>
      </p:sp>
      <p:sp>
        <p:nvSpPr>
          <p:cNvPr name="AutoShape 23" id="23"/>
          <p:cNvSpPr/>
          <p:nvPr/>
        </p:nvSpPr>
        <p:spPr>
          <a:xfrm flipH="true">
            <a:off x="9582276" y="2918005"/>
            <a:ext cx="4078663" cy="4589875"/>
          </a:xfrm>
          <a:prstGeom prst="line">
            <a:avLst/>
          </a:prstGeom>
          <a:ln cap="flat" w="38100">
            <a:solidFill>
              <a:srgbClr val="0CC0DF"/>
            </a:solidFill>
            <a:prstDash val="solid"/>
            <a:headEnd type="none" len="sm" w="sm"/>
            <a:tailEnd type="arrow" len="sm" w="med"/>
          </a:ln>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5154780" y="4141660"/>
            <a:ext cx="7978440" cy="932516"/>
          </a:xfrm>
          <a:prstGeom prst="rect">
            <a:avLst/>
          </a:prstGeom>
        </p:spPr>
        <p:txBody>
          <a:bodyPr anchor="t" rtlCol="false" tIns="0" lIns="0" bIns="0" rIns="0">
            <a:spAutoFit/>
          </a:bodyPr>
          <a:lstStyle/>
          <a:p>
            <a:pPr algn="ctr">
              <a:lnSpc>
                <a:spcPts val="7642"/>
              </a:lnSpc>
            </a:pPr>
            <a:r>
              <a:rPr lang="en-US" sz="5458">
                <a:solidFill>
                  <a:srgbClr val="000000"/>
                </a:solidFill>
                <a:latin typeface="Fredoka One Bold"/>
              </a:rPr>
              <a:t>3. ARRAY VS MIN HEAP</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0" y="840644"/>
            <a:ext cx="18288000" cy="9198025"/>
            <a:chOff x="0" y="0"/>
            <a:chExt cx="4816593" cy="2422525"/>
          </a:xfrm>
        </p:grpSpPr>
        <p:sp>
          <p:nvSpPr>
            <p:cNvPr name="Freeform 6" id="6"/>
            <p:cNvSpPr/>
            <p:nvPr/>
          </p:nvSpPr>
          <p:spPr>
            <a:xfrm flipH="false" flipV="false" rot="0">
              <a:off x="0" y="0"/>
              <a:ext cx="4816592" cy="2422525"/>
            </a:xfrm>
            <a:custGeom>
              <a:avLst/>
              <a:gdLst/>
              <a:ahLst/>
              <a:cxnLst/>
              <a:rect r="r" b="b" t="t" l="l"/>
              <a:pathLst>
                <a:path h="2422525" w="4816592">
                  <a:moveTo>
                    <a:pt x="0" y="0"/>
                  </a:moveTo>
                  <a:lnTo>
                    <a:pt x="4816592" y="0"/>
                  </a:lnTo>
                  <a:lnTo>
                    <a:pt x="4816592" y="2422525"/>
                  </a:lnTo>
                  <a:lnTo>
                    <a:pt x="0" y="2422525"/>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486422" y="524713"/>
            <a:ext cx="9033878" cy="1028700"/>
            <a:chOff x="0" y="0"/>
            <a:chExt cx="2379293" cy="270933"/>
          </a:xfrm>
        </p:grpSpPr>
        <p:sp>
          <p:nvSpPr>
            <p:cNvPr name="Freeform 9" id="9"/>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9144000" y="2305537"/>
            <a:ext cx="8804963" cy="5675926"/>
          </a:xfrm>
          <a:custGeom>
            <a:avLst/>
            <a:gdLst/>
            <a:ahLst/>
            <a:cxnLst/>
            <a:rect r="r" b="b" t="t" l="l"/>
            <a:pathLst>
              <a:path h="5675926" w="8804963">
                <a:moveTo>
                  <a:pt x="0" y="0"/>
                </a:moveTo>
                <a:lnTo>
                  <a:pt x="8804963" y="0"/>
                </a:lnTo>
                <a:lnTo>
                  <a:pt x="8804963" y="5675926"/>
                </a:lnTo>
                <a:lnTo>
                  <a:pt x="0" y="5675926"/>
                </a:lnTo>
                <a:lnTo>
                  <a:pt x="0" y="0"/>
                </a:lnTo>
                <a:close/>
              </a:path>
            </a:pathLst>
          </a:custGeom>
          <a:blipFill>
            <a:blip r:embed="rId9"/>
            <a:stretch>
              <a:fillRect l="0" t="0" r="0" b="0"/>
            </a:stretch>
          </a:blipFill>
        </p:spPr>
      </p:sp>
      <p:sp>
        <p:nvSpPr>
          <p:cNvPr name="Freeform 14" id="14"/>
          <p:cNvSpPr/>
          <p:nvPr/>
        </p:nvSpPr>
        <p:spPr>
          <a:xfrm flipH="false" flipV="false" rot="0">
            <a:off x="224580" y="2305537"/>
            <a:ext cx="8804963" cy="5675926"/>
          </a:xfrm>
          <a:custGeom>
            <a:avLst/>
            <a:gdLst/>
            <a:ahLst/>
            <a:cxnLst/>
            <a:rect r="r" b="b" t="t" l="l"/>
            <a:pathLst>
              <a:path h="5675926" w="8804963">
                <a:moveTo>
                  <a:pt x="0" y="0"/>
                </a:moveTo>
                <a:lnTo>
                  <a:pt x="8804962" y="0"/>
                </a:lnTo>
                <a:lnTo>
                  <a:pt x="8804962" y="5675926"/>
                </a:lnTo>
                <a:lnTo>
                  <a:pt x="0" y="5675926"/>
                </a:lnTo>
                <a:lnTo>
                  <a:pt x="0" y="0"/>
                </a:lnTo>
                <a:close/>
              </a:path>
            </a:pathLst>
          </a:custGeom>
          <a:blipFill>
            <a:blip r:embed="rId10"/>
            <a:stretch>
              <a:fillRect l="0" t="0" r="0" b="0"/>
            </a:stretch>
          </a:blipFill>
        </p:spPr>
      </p:sp>
      <p:sp>
        <p:nvSpPr>
          <p:cNvPr name="TextBox 15" id="15"/>
          <p:cNvSpPr txBox="true"/>
          <p:nvPr/>
        </p:nvSpPr>
        <p:spPr>
          <a:xfrm rot="0">
            <a:off x="4627061" y="616681"/>
            <a:ext cx="8752600"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ARRAY &amp; MINHEAP, VARYING N</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0" y="840644"/>
            <a:ext cx="18288000" cy="9198025"/>
            <a:chOff x="0" y="0"/>
            <a:chExt cx="4816593" cy="2422525"/>
          </a:xfrm>
        </p:grpSpPr>
        <p:sp>
          <p:nvSpPr>
            <p:cNvPr name="Freeform 6" id="6"/>
            <p:cNvSpPr/>
            <p:nvPr/>
          </p:nvSpPr>
          <p:spPr>
            <a:xfrm flipH="false" flipV="false" rot="0">
              <a:off x="0" y="0"/>
              <a:ext cx="4816592" cy="2422525"/>
            </a:xfrm>
            <a:custGeom>
              <a:avLst/>
              <a:gdLst/>
              <a:ahLst/>
              <a:cxnLst/>
              <a:rect r="r" b="b" t="t" l="l"/>
              <a:pathLst>
                <a:path h="2422525" w="4816592">
                  <a:moveTo>
                    <a:pt x="0" y="0"/>
                  </a:moveTo>
                  <a:lnTo>
                    <a:pt x="4816592" y="0"/>
                  </a:lnTo>
                  <a:lnTo>
                    <a:pt x="4816592" y="2422525"/>
                  </a:lnTo>
                  <a:lnTo>
                    <a:pt x="0" y="2422525"/>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486422" y="524713"/>
            <a:ext cx="9033878" cy="1028700"/>
            <a:chOff x="0" y="0"/>
            <a:chExt cx="2379293" cy="270933"/>
          </a:xfrm>
        </p:grpSpPr>
        <p:sp>
          <p:nvSpPr>
            <p:cNvPr name="Freeform 9" id="9"/>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9338934" y="2078127"/>
            <a:ext cx="8804963" cy="5675926"/>
          </a:xfrm>
          <a:custGeom>
            <a:avLst/>
            <a:gdLst/>
            <a:ahLst/>
            <a:cxnLst/>
            <a:rect r="r" b="b" t="t" l="l"/>
            <a:pathLst>
              <a:path h="5675926" w="8804963">
                <a:moveTo>
                  <a:pt x="0" y="0"/>
                </a:moveTo>
                <a:lnTo>
                  <a:pt x="8804962" y="0"/>
                </a:lnTo>
                <a:lnTo>
                  <a:pt x="8804962" y="5675926"/>
                </a:lnTo>
                <a:lnTo>
                  <a:pt x="0" y="5675926"/>
                </a:lnTo>
                <a:lnTo>
                  <a:pt x="0" y="0"/>
                </a:lnTo>
                <a:close/>
              </a:path>
            </a:pathLst>
          </a:custGeom>
          <a:blipFill>
            <a:blip r:embed="rId9"/>
            <a:stretch>
              <a:fillRect l="0" t="0" r="0" b="0"/>
            </a:stretch>
          </a:blipFill>
        </p:spPr>
      </p:sp>
      <p:sp>
        <p:nvSpPr>
          <p:cNvPr name="Freeform 14" id="14"/>
          <p:cNvSpPr/>
          <p:nvPr/>
        </p:nvSpPr>
        <p:spPr>
          <a:xfrm flipH="false" flipV="false" rot="0">
            <a:off x="339037" y="2078127"/>
            <a:ext cx="8804963" cy="5675926"/>
          </a:xfrm>
          <a:custGeom>
            <a:avLst/>
            <a:gdLst/>
            <a:ahLst/>
            <a:cxnLst/>
            <a:rect r="r" b="b" t="t" l="l"/>
            <a:pathLst>
              <a:path h="5675926" w="8804963">
                <a:moveTo>
                  <a:pt x="0" y="0"/>
                </a:moveTo>
                <a:lnTo>
                  <a:pt x="8804963" y="0"/>
                </a:lnTo>
                <a:lnTo>
                  <a:pt x="8804963" y="5675926"/>
                </a:lnTo>
                <a:lnTo>
                  <a:pt x="0" y="5675926"/>
                </a:lnTo>
                <a:lnTo>
                  <a:pt x="0" y="0"/>
                </a:lnTo>
                <a:close/>
              </a:path>
            </a:pathLst>
          </a:custGeom>
          <a:blipFill>
            <a:blip r:embed="rId10"/>
            <a:stretch>
              <a:fillRect l="0" t="0" r="0" b="0"/>
            </a:stretch>
          </a:blipFill>
        </p:spPr>
      </p:sp>
      <p:sp>
        <p:nvSpPr>
          <p:cNvPr name="TextBox 15" id="15"/>
          <p:cNvSpPr txBox="true"/>
          <p:nvPr/>
        </p:nvSpPr>
        <p:spPr>
          <a:xfrm rot="0">
            <a:off x="4627061" y="635731"/>
            <a:ext cx="8752600" cy="563688"/>
          </a:xfrm>
          <a:prstGeom prst="rect">
            <a:avLst/>
          </a:prstGeom>
        </p:spPr>
        <p:txBody>
          <a:bodyPr anchor="t" rtlCol="false" tIns="0" lIns="0" bIns="0" rIns="0">
            <a:spAutoFit/>
          </a:bodyPr>
          <a:lstStyle/>
          <a:p>
            <a:pPr algn="ctr">
              <a:lnSpc>
                <a:spcPts val="4630"/>
              </a:lnSpc>
            </a:pPr>
            <a:r>
              <a:rPr lang="en-US" sz="3307">
                <a:solidFill>
                  <a:srgbClr val="000000"/>
                </a:solidFill>
                <a:latin typeface="Fredoka One Bold"/>
              </a:rPr>
              <a:t>ARRAY &amp; MINHEAP, VARYING DENSITY</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1F2F2"/>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57262" y="152400"/>
            <a:ext cx="20507325" cy="10287000"/>
            <a:chOff x="0" y="0"/>
            <a:chExt cx="27343100" cy="13716000"/>
          </a:xfrm>
        </p:grpSpPr>
        <p:sp>
          <p:nvSpPr>
            <p:cNvPr name="Freeform 6" id="6"/>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8" id="8"/>
          <p:cNvSpPr/>
          <p:nvPr/>
        </p:nvSpPr>
        <p:spPr>
          <a:xfrm flipH="false" flipV="false" rot="0">
            <a:off x="-145706" y="15240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074619" y="15240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627061" y="1028700"/>
            <a:ext cx="9033878" cy="1028700"/>
            <a:chOff x="0" y="0"/>
            <a:chExt cx="2379293" cy="270933"/>
          </a:xfrm>
        </p:grpSpPr>
        <p:sp>
          <p:nvSpPr>
            <p:cNvPr name="Freeform 11" id="11"/>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257175" y="2515813"/>
            <a:ext cx="17773650" cy="4874812"/>
          </a:xfrm>
          <a:custGeom>
            <a:avLst/>
            <a:gdLst/>
            <a:ahLst/>
            <a:cxnLst/>
            <a:rect r="r" b="b" t="t" l="l"/>
            <a:pathLst>
              <a:path h="4874812" w="17773650">
                <a:moveTo>
                  <a:pt x="0" y="0"/>
                </a:moveTo>
                <a:lnTo>
                  <a:pt x="17773650" y="0"/>
                </a:lnTo>
                <a:lnTo>
                  <a:pt x="17773650" y="4874812"/>
                </a:lnTo>
                <a:lnTo>
                  <a:pt x="0" y="4874812"/>
                </a:lnTo>
                <a:lnTo>
                  <a:pt x="0" y="0"/>
                </a:lnTo>
                <a:close/>
              </a:path>
            </a:pathLst>
          </a:custGeom>
          <a:blipFill>
            <a:blip r:embed="rId9"/>
            <a:stretch>
              <a:fillRect l="0" t="0" r="0" b="0"/>
            </a:stretch>
          </a:blipFill>
        </p:spPr>
      </p:sp>
      <p:sp>
        <p:nvSpPr>
          <p:cNvPr name="TextBox 16" id="16"/>
          <p:cNvSpPr txBox="true"/>
          <p:nvPr/>
        </p:nvSpPr>
        <p:spPr>
          <a:xfrm rot="0">
            <a:off x="4767700" y="1159606"/>
            <a:ext cx="8752600" cy="570673"/>
          </a:xfrm>
          <a:prstGeom prst="rect">
            <a:avLst/>
          </a:prstGeom>
        </p:spPr>
        <p:txBody>
          <a:bodyPr anchor="t" rtlCol="false" tIns="0" lIns="0" bIns="0" rIns="0">
            <a:spAutoFit/>
          </a:bodyPr>
          <a:lstStyle/>
          <a:p>
            <a:pPr algn="ctr">
              <a:lnSpc>
                <a:spcPts val="4770"/>
              </a:lnSpc>
            </a:pPr>
            <a:r>
              <a:rPr lang="en-US" sz="3407">
                <a:solidFill>
                  <a:srgbClr val="000000"/>
                </a:solidFill>
                <a:latin typeface="Fredoka One Bold"/>
              </a:rPr>
              <a:t>ARRAY VS MINHEAP, VARYING DENSITY</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195668"/>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304947" y="1354994"/>
            <a:ext cx="15494016" cy="8570179"/>
            <a:chOff x="0" y="0"/>
            <a:chExt cx="4080728" cy="2257167"/>
          </a:xfrm>
        </p:grpSpPr>
        <p:sp>
          <p:nvSpPr>
            <p:cNvPr name="Freeform 6" id="6"/>
            <p:cNvSpPr/>
            <p:nvPr/>
          </p:nvSpPr>
          <p:spPr>
            <a:xfrm flipH="false" flipV="false" rot="0">
              <a:off x="0" y="0"/>
              <a:ext cx="4080728" cy="2257167"/>
            </a:xfrm>
            <a:custGeom>
              <a:avLst/>
              <a:gdLst/>
              <a:ahLst/>
              <a:cxnLst/>
              <a:rect r="r" b="b" t="t" l="l"/>
              <a:pathLst>
                <a:path h="2257167" w="4080728">
                  <a:moveTo>
                    <a:pt x="0" y="0"/>
                  </a:moveTo>
                  <a:lnTo>
                    <a:pt x="4080728" y="0"/>
                  </a:lnTo>
                  <a:lnTo>
                    <a:pt x="4080728" y="2257167"/>
                  </a:lnTo>
                  <a:lnTo>
                    <a:pt x="0" y="225716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486422" y="524713"/>
            <a:ext cx="9033878" cy="1028700"/>
            <a:chOff x="0" y="0"/>
            <a:chExt cx="2379293" cy="270933"/>
          </a:xfrm>
        </p:grpSpPr>
        <p:sp>
          <p:nvSpPr>
            <p:cNvPr name="Freeform 9" id="9"/>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3427" y="2595474"/>
            <a:ext cx="5985833" cy="4912406"/>
          </a:xfrm>
          <a:custGeom>
            <a:avLst/>
            <a:gdLst/>
            <a:ahLst/>
            <a:cxnLst/>
            <a:rect r="r" b="b" t="t" l="l"/>
            <a:pathLst>
              <a:path h="4912406" w="5985833">
                <a:moveTo>
                  <a:pt x="0" y="0"/>
                </a:moveTo>
                <a:lnTo>
                  <a:pt x="5985834" y="0"/>
                </a:lnTo>
                <a:lnTo>
                  <a:pt x="5985834" y="4912406"/>
                </a:lnTo>
                <a:lnTo>
                  <a:pt x="0" y="4912406"/>
                </a:lnTo>
                <a:lnTo>
                  <a:pt x="0" y="0"/>
                </a:lnTo>
                <a:close/>
              </a:path>
            </a:pathLst>
          </a:custGeom>
          <a:blipFill>
            <a:blip r:embed="rId7"/>
            <a:stretch>
              <a:fillRect l="-4367" t="0" r="-200530" b="0"/>
            </a:stretch>
          </a:blipFill>
        </p:spPr>
      </p:sp>
      <p:sp>
        <p:nvSpPr>
          <p:cNvPr name="TextBox 13" id="13"/>
          <p:cNvSpPr txBox="true"/>
          <p:nvPr/>
        </p:nvSpPr>
        <p:spPr>
          <a:xfrm rot="0">
            <a:off x="4627061" y="616681"/>
            <a:ext cx="8752600"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SPARSE VS DENSE GRAPHS</a:t>
            </a:r>
          </a:p>
        </p:txBody>
      </p:sp>
      <p:sp>
        <p:nvSpPr>
          <p:cNvPr name="Freeform 14" id="14"/>
          <p:cNvSpPr/>
          <p:nvPr/>
        </p:nvSpPr>
        <p:spPr>
          <a:xfrm flipH="false" flipV="false" rot="0">
            <a:off x="5955715" y="2595474"/>
            <a:ext cx="6095292" cy="4937753"/>
          </a:xfrm>
          <a:custGeom>
            <a:avLst/>
            <a:gdLst/>
            <a:ahLst/>
            <a:cxnLst/>
            <a:rect r="r" b="b" t="t" l="l"/>
            <a:pathLst>
              <a:path h="4937753" w="6095292">
                <a:moveTo>
                  <a:pt x="0" y="0"/>
                </a:moveTo>
                <a:lnTo>
                  <a:pt x="6095292" y="0"/>
                </a:lnTo>
                <a:lnTo>
                  <a:pt x="6095292" y="4937753"/>
                </a:lnTo>
                <a:lnTo>
                  <a:pt x="0" y="4937753"/>
                </a:lnTo>
                <a:lnTo>
                  <a:pt x="0" y="0"/>
                </a:lnTo>
                <a:close/>
              </a:path>
            </a:pathLst>
          </a:custGeom>
          <a:blipFill>
            <a:blip r:embed="rId7"/>
            <a:stretch>
              <a:fillRect l="-103512" t="0" r="-97454" b="0"/>
            </a:stretch>
          </a:blipFill>
        </p:spPr>
      </p:sp>
      <p:sp>
        <p:nvSpPr>
          <p:cNvPr name="Freeform 15" id="15"/>
          <p:cNvSpPr/>
          <p:nvPr/>
        </p:nvSpPr>
        <p:spPr>
          <a:xfrm flipH="false" flipV="false" rot="0">
            <a:off x="11905338" y="2582801"/>
            <a:ext cx="5754086" cy="4937753"/>
          </a:xfrm>
          <a:custGeom>
            <a:avLst/>
            <a:gdLst/>
            <a:ahLst/>
            <a:cxnLst/>
            <a:rect r="r" b="b" t="t" l="l"/>
            <a:pathLst>
              <a:path h="4937753" w="5754086">
                <a:moveTo>
                  <a:pt x="0" y="0"/>
                </a:moveTo>
                <a:lnTo>
                  <a:pt x="5754086" y="0"/>
                </a:lnTo>
                <a:lnTo>
                  <a:pt x="5754086" y="4937753"/>
                </a:lnTo>
                <a:lnTo>
                  <a:pt x="0" y="4937753"/>
                </a:lnTo>
                <a:lnTo>
                  <a:pt x="0" y="0"/>
                </a:lnTo>
                <a:close/>
              </a:path>
            </a:pathLst>
          </a:custGeom>
          <a:blipFill>
            <a:blip r:embed="rId7"/>
            <a:stretch>
              <a:fillRect l="-218447" t="-316" r="-1374" b="0"/>
            </a:stretch>
          </a:blipFill>
        </p:spPr>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195668"/>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438513" y="1261363"/>
            <a:ext cx="15494016" cy="8570179"/>
            <a:chOff x="0" y="0"/>
            <a:chExt cx="4080728" cy="2257167"/>
          </a:xfrm>
        </p:grpSpPr>
        <p:sp>
          <p:nvSpPr>
            <p:cNvPr name="Freeform 6" id="6"/>
            <p:cNvSpPr/>
            <p:nvPr/>
          </p:nvSpPr>
          <p:spPr>
            <a:xfrm flipH="false" flipV="false" rot="0">
              <a:off x="0" y="0"/>
              <a:ext cx="4080728" cy="2257167"/>
            </a:xfrm>
            <a:custGeom>
              <a:avLst/>
              <a:gdLst/>
              <a:ahLst/>
              <a:cxnLst/>
              <a:rect r="r" b="b" t="t" l="l"/>
              <a:pathLst>
                <a:path h="2257167" w="4080728">
                  <a:moveTo>
                    <a:pt x="0" y="0"/>
                  </a:moveTo>
                  <a:lnTo>
                    <a:pt x="4080728" y="0"/>
                  </a:lnTo>
                  <a:lnTo>
                    <a:pt x="4080728" y="2257167"/>
                  </a:lnTo>
                  <a:lnTo>
                    <a:pt x="0" y="225716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486422" y="524713"/>
            <a:ext cx="9033878" cy="1028700"/>
            <a:chOff x="0" y="0"/>
            <a:chExt cx="2379293" cy="270933"/>
          </a:xfrm>
        </p:grpSpPr>
        <p:sp>
          <p:nvSpPr>
            <p:cNvPr name="Freeform 9" id="9"/>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838774" y="8610288"/>
            <a:ext cx="5165204" cy="1221255"/>
          </a:xfrm>
          <a:custGeom>
            <a:avLst/>
            <a:gdLst/>
            <a:ahLst/>
            <a:cxnLst/>
            <a:rect r="r" b="b" t="t" l="l"/>
            <a:pathLst>
              <a:path h="1221255" w="5165204">
                <a:moveTo>
                  <a:pt x="0" y="0"/>
                </a:moveTo>
                <a:lnTo>
                  <a:pt x="5165204" y="0"/>
                </a:lnTo>
                <a:lnTo>
                  <a:pt x="5165204" y="1221255"/>
                </a:lnTo>
                <a:lnTo>
                  <a:pt x="0" y="1221255"/>
                </a:lnTo>
                <a:lnTo>
                  <a:pt x="0" y="0"/>
                </a:lnTo>
                <a:close/>
              </a:path>
            </a:pathLst>
          </a:custGeom>
          <a:blipFill>
            <a:blip r:embed="rId7"/>
            <a:stretch>
              <a:fillRect l="0" t="-8177" r="0" b="-8177"/>
            </a:stretch>
          </a:blipFill>
        </p:spPr>
      </p:sp>
      <p:sp>
        <p:nvSpPr>
          <p:cNvPr name="AutoShape 13" id="13"/>
          <p:cNvSpPr/>
          <p:nvPr/>
        </p:nvSpPr>
        <p:spPr>
          <a:xfrm>
            <a:off x="8814999" y="9066895"/>
            <a:ext cx="741045" cy="0"/>
          </a:xfrm>
          <a:prstGeom prst="line">
            <a:avLst/>
          </a:prstGeom>
          <a:ln cap="flat" w="38100">
            <a:solidFill>
              <a:srgbClr val="000000"/>
            </a:solidFill>
            <a:prstDash val="solid"/>
            <a:headEnd type="none" len="sm" w="sm"/>
            <a:tailEnd type="arrow" len="sm" w="med"/>
          </a:ln>
        </p:spPr>
      </p:sp>
      <p:sp>
        <p:nvSpPr>
          <p:cNvPr name="Freeform 14" id="14"/>
          <p:cNvSpPr/>
          <p:nvPr/>
        </p:nvSpPr>
        <p:spPr>
          <a:xfrm flipH="false" flipV="false" rot="0">
            <a:off x="1585890" y="2310854"/>
            <a:ext cx="7417471" cy="5825632"/>
          </a:xfrm>
          <a:custGeom>
            <a:avLst/>
            <a:gdLst/>
            <a:ahLst/>
            <a:cxnLst/>
            <a:rect r="r" b="b" t="t" l="l"/>
            <a:pathLst>
              <a:path h="5825632" w="7417471">
                <a:moveTo>
                  <a:pt x="0" y="0"/>
                </a:moveTo>
                <a:lnTo>
                  <a:pt x="7417471" y="0"/>
                </a:lnTo>
                <a:lnTo>
                  <a:pt x="7417471" y="5825632"/>
                </a:lnTo>
                <a:lnTo>
                  <a:pt x="0" y="5825632"/>
                </a:lnTo>
                <a:lnTo>
                  <a:pt x="0" y="0"/>
                </a:lnTo>
                <a:close/>
              </a:path>
            </a:pathLst>
          </a:custGeom>
          <a:blipFill>
            <a:blip r:embed="rId8"/>
            <a:stretch>
              <a:fillRect l="0" t="0" r="0" b="0"/>
            </a:stretch>
          </a:blipFill>
        </p:spPr>
      </p:sp>
      <p:sp>
        <p:nvSpPr>
          <p:cNvPr name="Freeform 15" id="15"/>
          <p:cNvSpPr/>
          <p:nvPr/>
        </p:nvSpPr>
        <p:spPr>
          <a:xfrm flipH="false" flipV="false" rot="0">
            <a:off x="9222114" y="2310854"/>
            <a:ext cx="7417471" cy="5825632"/>
          </a:xfrm>
          <a:custGeom>
            <a:avLst/>
            <a:gdLst/>
            <a:ahLst/>
            <a:cxnLst/>
            <a:rect r="r" b="b" t="t" l="l"/>
            <a:pathLst>
              <a:path h="5825632" w="7417471">
                <a:moveTo>
                  <a:pt x="0" y="0"/>
                </a:moveTo>
                <a:lnTo>
                  <a:pt x="7417471" y="0"/>
                </a:lnTo>
                <a:lnTo>
                  <a:pt x="7417471" y="5825632"/>
                </a:lnTo>
                <a:lnTo>
                  <a:pt x="0" y="5825632"/>
                </a:lnTo>
                <a:lnTo>
                  <a:pt x="0" y="0"/>
                </a:lnTo>
                <a:close/>
              </a:path>
            </a:pathLst>
          </a:custGeom>
          <a:blipFill>
            <a:blip r:embed="rId9"/>
            <a:stretch>
              <a:fillRect l="0" t="0" r="0" b="0"/>
            </a:stretch>
          </a:blipFill>
        </p:spPr>
      </p:sp>
      <p:sp>
        <p:nvSpPr>
          <p:cNvPr name="TextBox 16" id="16"/>
          <p:cNvSpPr txBox="true"/>
          <p:nvPr/>
        </p:nvSpPr>
        <p:spPr>
          <a:xfrm rot="0">
            <a:off x="4627061" y="616681"/>
            <a:ext cx="8752600"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SPARSE VS DENSE GRAPHS</a:t>
            </a:r>
          </a:p>
        </p:txBody>
      </p:sp>
      <p:sp>
        <p:nvSpPr>
          <p:cNvPr name="TextBox 17" id="17"/>
          <p:cNvSpPr txBox="true"/>
          <p:nvPr/>
        </p:nvSpPr>
        <p:spPr>
          <a:xfrm rot="0">
            <a:off x="4616815" y="1799773"/>
            <a:ext cx="1609122" cy="372646"/>
          </a:xfrm>
          <a:prstGeom prst="rect">
            <a:avLst/>
          </a:prstGeom>
        </p:spPr>
        <p:txBody>
          <a:bodyPr anchor="t" rtlCol="false" tIns="0" lIns="0" bIns="0" rIns="0">
            <a:spAutoFit/>
          </a:bodyPr>
          <a:lstStyle/>
          <a:p>
            <a:pPr algn="ctr">
              <a:lnSpc>
                <a:spcPts val="3079"/>
              </a:lnSpc>
            </a:pPr>
            <a:r>
              <a:rPr lang="en-US" sz="2199">
                <a:solidFill>
                  <a:srgbClr val="000000"/>
                </a:solidFill>
                <a:latin typeface="Nunito Bold"/>
              </a:rPr>
              <a:t>Density = 1</a:t>
            </a:r>
          </a:p>
        </p:txBody>
      </p:sp>
      <p:sp>
        <p:nvSpPr>
          <p:cNvPr name="TextBox 18" id="18"/>
          <p:cNvSpPr txBox="true"/>
          <p:nvPr/>
        </p:nvSpPr>
        <p:spPr>
          <a:xfrm rot="0">
            <a:off x="12338511" y="1799773"/>
            <a:ext cx="1851092" cy="372646"/>
          </a:xfrm>
          <a:prstGeom prst="rect">
            <a:avLst/>
          </a:prstGeom>
        </p:spPr>
        <p:txBody>
          <a:bodyPr anchor="t" rtlCol="false" tIns="0" lIns="0" bIns="0" rIns="0">
            <a:spAutoFit/>
          </a:bodyPr>
          <a:lstStyle/>
          <a:p>
            <a:pPr algn="ctr">
              <a:lnSpc>
                <a:spcPts val="3079"/>
              </a:lnSpc>
            </a:pPr>
            <a:r>
              <a:rPr lang="en-US" sz="2199">
                <a:solidFill>
                  <a:srgbClr val="000000"/>
                </a:solidFill>
                <a:latin typeface="Nunito Bold"/>
              </a:rPr>
              <a:t>Density = 300</a:t>
            </a:r>
          </a:p>
        </p:txBody>
      </p:sp>
      <p:sp>
        <p:nvSpPr>
          <p:cNvPr name="TextBox 19" id="19"/>
          <p:cNvSpPr txBox="true"/>
          <p:nvPr/>
        </p:nvSpPr>
        <p:spPr>
          <a:xfrm rot="0">
            <a:off x="10292711" y="8719550"/>
            <a:ext cx="5942691" cy="656590"/>
          </a:xfrm>
          <a:prstGeom prst="rect">
            <a:avLst/>
          </a:prstGeom>
        </p:spPr>
        <p:txBody>
          <a:bodyPr anchor="t" rtlCol="false" tIns="0" lIns="0" bIns="0" rIns="0">
            <a:spAutoFit/>
          </a:bodyPr>
          <a:lstStyle/>
          <a:p>
            <a:pPr algn="ctr">
              <a:lnSpc>
                <a:spcPts val="2659"/>
              </a:lnSpc>
            </a:pPr>
            <a:r>
              <a:rPr lang="en-US" sz="1899">
                <a:solidFill>
                  <a:srgbClr val="000000"/>
                </a:solidFill>
                <a:latin typeface="Canva Sans Bold"/>
              </a:rPr>
              <a:t>Array-based</a:t>
            </a:r>
            <a:r>
              <a:rPr lang="en-US" sz="1899">
                <a:solidFill>
                  <a:srgbClr val="000000"/>
                </a:solidFill>
                <a:latin typeface="Canva Sans"/>
              </a:rPr>
              <a:t> : O(|V|²)</a:t>
            </a:r>
          </a:p>
          <a:p>
            <a:pPr algn="ctr">
              <a:lnSpc>
                <a:spcPts val="2659"/>
              </a:lnSpc>
              <a:spcBef>
                <a:spcPct val="0"/>
              </a:spcBef>
            </a:pPr>
            <a:r>
              <a:rPr lang="en-US" sz="1899">
                <a:solidFill>
                  <a:srgbClr val="000000"/>
                </a:solidFill>
                <a:latin typeface="Canva Sans Bold"/>
              </a:rPr>
              <a:t>MinHeap</a:t>
            </a:r>
            <a:r>
              <a:rPr lang="en-US" sz="1899">
                <a:solidFill>
                  <a:srgbClr val="000000"/>
                </a:solidFill>
                <a:latin typeface="Canva Sans"/>
              </a:rPr>
              <a:t> :</a:t>
            </a:r>
            <a:r>
              <a:rPr lang="en-US" sz="1899">
                <a:solidFill>
                  <a:srgbClr val="FF3131"/>
                </a:solidFill>
                <a:latin typeface="Canva Sans"/>
              </a:rPr>
              <a:t> </a:t>
            </a:r>
            <a:r>
              <a:rPr lang="en-US" sz="1899">
                <a:solidFill>
                  <a:srgbClr val="FF3131"/>
                </a:solidFill>
                <a:latin typeface="Canva Sans Bold"/>
              </a:rPr>
              <a:t>O([|V| + |E|] * log|V|)</a:t>
            </a:r>
            <a:r>
              <a:rPr lang="en-US" sz="1899">
                <a:solidFill>
                  <a:srgbClr val="FF3131"/>
                </a:solidFill>
                <a:latin typeface="Canva Sans"/>
              </a:rPr>
              <a:t> </a:t>
            </a:r>
            <a:r>
              <a:rPr lang="en-US" sz="1899">
                <a:solidFill>
                  <a:srgbClr val="000000"/>
                </a:solidFill>
                <a:latin typeface="Canva Sans"/>
              </a:rPr>
              <a:t>-&gt;</a:t>
            </a:r>
            <a:r>
              <a:rPr lang="en-US" sz="1899">
                <a:solidFill>
                  <a:srgbClr val="000000"/>
                </a:solidFill>
                <a:latin typeface="Canva Sans Bold"/>
              </a:rPr>
              <a:t> </a:t>
            </a:r>
            <a:r>
              <a:rPr lang="en-US" sz="1899">
                <a:solidFill>
                  <a:srgbClr val="00BF63"/>
                </a:solidFill>
                <a:latin typeface="Canva Sans Bold"/>
              </a:rPr>
              <a:t>O(|E| * log|V|) </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195668"/>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396992" y="1261363"/>
            <a:ext cx="15494016" cy="8570179"/>
            <a:chOff x="0" y="0"/>
            <a:chExt cx="4080728" cy="2257167"/>
          </a:xfrm>
        </p:grpSpPr>
        <p:sp>
          <p:nvSpPr>
            <p:cNvPr name="Freeform 6" id="6"/>
            <p:cNvSpPr/>
            <p:nvPr/>
          </p:nvSpPr>
          <p:spPr>
            <a:xfrm flipH="false" flipV="false" rot="0">
              <a:off x="0" y="0"/>
              <a:ext cx="4080728" cy="2257167"/>
            </a:xfrm>
            <a:custGeom>
              <a:avLst/>
              <a:gdLst/>
              <a:ahLst/>
              <a:cxnLst/>
              <a:rect r="r" b="b" t="t" l="l"/>
              <a:pathLst>
                <a:path h="2257167" w="4080728">
                  <a:moveTo>
                    <a:pt x="0" y="0"/>
                  </a:moveTo>
                  <a:lnTo>
                    <a:pt x="4080728" y="0"/>
                  </a:lnTo>
                  <a:lnTo>
                    <a:pt x="4080728" y="2257167"/>
                  </a:lnTo>
                  <a:lnTo>
                    <a:pt x="0" y="2257167"/>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486422" y="524713"/>
            <a:ext cx="9033878" cy="1028700"/>
            <a:chOff x="0" y="0"/>
            <a:chExt cx="2379293" cy="270933"/>
          </a:xfrm>
        </p:grpSpPr>
        <p:sp>
          <p:nvSpPr>
            <p:cNvPr name="Freeform 9" id="9"/>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557006" y="2268627"/>
            <a:ext cx="7728741" cy="6132111"/>
          </a:xfrm>
          <a:custGeom>
            <a:avLst/>
            <a:gdLst/>
            <a:ahLst/>
            <a:cxnLst/>
            <a:rect r="r" b="b" t="t" l="l"/>
            <a:pathLst>
              <a:path h="6132111" w="7728741">
                <a:moveTo>
                  <a:pt x="0" y="0"/>
                </a:moveTo>
                <a:lnTo>
                  <a:pt x="7728741" y="0"/>
                </a:lnTo>
                <a:lnTo>
                  <a:pt x="7728741" y="6132111"/>
                </a:lnTo>
                <a:lnTo>
                  <a:pt x="0" y="6132111"/>
                </a:lnTo>
                <a:lnTo>
                  <a:pt x="0" y="0"/>
                </a:lnTo>
                <a:close/>
              </a:path>
            </a:pathLst>
          </a:custGeom>
          <a:blipFill>
            <a:blip r:embed="rId7"/>
            <a:stretch>
              <a:fillRect l="0" t="0" r="0" b="0"/>
            </a:stretch>
          </a:blipFill>
        </p:spPr>
      </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14:trim st="2320.0000" end="69.0000"/>
                </p14:media>
              </p:ext>
            </p:extLst>
          </p:nvPr>
        </p:nvPicPr>
        <p:blipFill>
          <a:blip r:embed="rId8"/>
          <a:srcRect l="0" t="13361" r="57905" b="5854"/>
          <a:stretch>
            <a:fillRect/>
          </a:stretch>
        </p:blipFill>
        <p:spPr>
          <a:xfrm flipH="false" flipV="false" rot="0">
            <a:off x="9615817" y="2268627"/>
            <a:ext cx="6784185" cy="7323489"/>
          </a:xfrm>
          <a:prstGeom prst="rect">
            <a:avLst/>
          </a:prstGeom>
        </p:spPr>
      </p:pic>
      <p:sp>
        <p:nvSpPr>
          <p:cNvPr name="TextBox 14" id="14"/>
          <p:cNvSpPr txBox="true"/>
          <p:nvPr/>
        </p:nvSpPr>
        <p:spPr>
          <a:xfrm rot="0">
            <a:off x="2420944" y="1728559"/>
            <a:ext cx="6000864" cy="372745"/>
          </a:xfrm>
          <a:prstGeom prst="rect">
            <a:avLst/>
          </a:prstGeom>
        </p:spPr>
        <p:txBody>
          <a:bodyPr anchor="t" rtlCol="false" tIns="0" lIns="0" bIns="0" rIns="0">
            <a:spAutoFit/>
          </a:bodyPr>
          <a:lstStyle/>
          <a:p>
            <a:pPr algn="ctr">
              <a:lnSpc>
                <a:spcPts val="3079"/>
              </a:lnSpc>
            </a:pPr>
            <a:r>
              <a:rPr lang="en-US" sz="2199">
                <a:solidFill>
                  <a:srgbClr val="000000"/>
                </a:solidFill>
                <a:latin typeface="Nunito Bold"/>
              </a:rPr>
              <a:t>Density = 1</a:t>
            </a:r>
          </a:p>
        </p:txBody>
      </p:sp>
      <p:sp>
        <p:nvSpPr>
          <p:cNvPr name="TextBox 15" id="15"/>
          <p:cNvSpPr txBox="true"/>
          <p:nvPr/>
        </p:nvSpPr>
        <p:spPr>
          <a:xfrm rot="0">
            <a:off x="6814364" y="1578372"/>
            <a:ext cx="5554922" cy="339692"/>
          </a:xfrm>
          <a:prstGeom prst="rect">
            <a:avLst/>
          </a:prstGeom>
        </p:spPr>
        <p:txBody>
          <a:bodyPr anchor="t" rtlCol="false" tIns="0" lIns="0" bIns="0" rIns="0">
            <a:spAutoFit/>
          </a:bodyPr>
          <a:lstStyle/>
          <a:p>
            <a:pPr algn="ctr">
              <a:lnSpc>
                <a:spcPts val="2799"/>
              </a:lnSpc>
              <a:spcBef>
                <a:spcPct val="0"/>
              </a:spcBef>
            </a:pPr>
            <a:r>
              <a:rPr lang="en-US" sz="1999">
                <a:solidFill>
                  <a:srgbClr val="004AAD"/>
                </a:solidFill>
                <a:latin typeface="Canva Sans Bold"/>
              </a:rPr>
              <a:t>Complete |E| = V(V-1)/2 &lt;- Leading term of V²</a:t>
            </a:r>
          </a:p>
        </p:txBody>
      </p:sp>
      <p:sp>
        <p:nvSpPr>
          <p:cNvPr name="AutoShape 16" id="16"/>
          <p:cNvSpPr/>
          <p:nvPr/>
        </p:nvSpPr>
        <p:spPr>
          <a:xfrm>
            <a:off x="8421808" y="1933982"/>
            <a:ext cx="2107294" cy="1385391"/>
          </a:xfrm>
          <a:prstGeom prst="line">
            <a:avLst/>
          </a:prstGeom>
          <a:ln cap="flat" w="38100">
            <a:solidFill>
              <a:srgbClr val="000000"/>
            </a:solidFill>
            <a:prstDash val="solid"/>
            <a:headEnd type="none" len="sm" w="sm"/>
            <a:tailEnd type="arrow" len="sm" w="med"/>
          </a:ln>
        </p:spPr>
      </p:sp>
      <p:sp>
        <p:nvSpPr>
          <p:cNvPr name="Freeform 17" id="17"/>
          <p:cNvSpPr/>
          <p:nvPr/>
        </p:nvSpPr>
        <p:spPr>
          <a:xfrm flipH="false" flipV="false" rot="0">
            <a:off x="2116923" y="8514732"/>
            <a:ext cx="6794702" cy="1077384"/>
          </a:xfrm>
          <a:custGeom>
            <a:avLst/>
            <a:gdLst/>
            <a:ahLst/>
            <a:cxnLst/>
            <a:rect r="r" b="b" t="t" l="l"/>
            <a:pathLst>
              <a:path h="1077384" w="6794702">
                <a:moveTo>
                  <a:pt x="0" y="0"/>
                </a:moveTo>
                <a:lnTo>
                  <a:pt x="6794702" y="0"/>
                </a:lnTo>
                <a:lnTo>
                  <a:pt x="6794702" y="1077384"/>
                </a:lnTo>
                <a:lnTo>
                  <a:pt x="0" y="1077384"/>
                </a:lnTo>
                <a:lnTo>
                  <a:pt x="0" y="0"/>
                </a:lnTo>
                <a:close/>
              </a:path>
            </a:pathLst>
          </a:custGeom>
          <a:blipFill>
            <a:blip r:embed="rId11"/>
            <a:stretch>
              <a:fillRect l="-11646" t="-426950" r="-2807" b="-45758"/>
            </a:stretch>
          </a:blipFill>
        </p:spPr>
      </p:sp>
      <p:sp>
        <p:nvSpPr>
          <p:cNvPr name="AutoShape 18" id="18"/>
          <p:cNvSpPr/>
          <p:nvPr/>
        </p:nvSpPr>
        <p:spPr>
          <a:xfrm>
            <a:off x="3559251" y="7730050"/>
            <a:ext cx="5352374" cy="758158"/>
          </a:xfrm>
          <a:prstGeom prst="line">
            <a:avLst/>
          </a:prstGeom>
          <a:ln cap="flat" w="38100">
            <a:solidFill>
              <a:srgbClr val="000000"/>
            </a:solidFill>
            <a:prstDash val="solid"/>
            <a:headEnd type="none" len="sm" w="sm"/>
            <a:tailEnd type="none" len="sm" w="sm"/>
          </a:ln>
        </p:spPr>
      </p:sp>
      <p:sp>
        <p:nvSpPr>
          <p:cNvPr name="AutoShape 19" id="19"/>
          <p:cNvSpPr/>
          <p:nvPr/>
        </p:nvSpPr>
        <p:spPr>
          <a:xfrm flipH="true">
            <a:off x="2116923" y="7943734"/>
            <a:ext cx="167038" cy="538834"/>
          </a:xfrm>
          <a:prstGeom prst="line">
            <a:avLst/>
          </a:prstGeom>
          <a:ln cap="flat" w="38100">
            <a:solidFill>
              <a:srgbClr val="000000"/>
            </a:solidFill>
            <a:prstDash val="solid"/>
            <a:headEnd type="none" len="sm" w="sm"/>
            <a:tailEnd type="none" len="sm" w="sm"/>
          </a:ln>
        </p:spPr>
      </p:sp>
      <p:sp>
        <p:nvSpPr>
          <p:cNvPr name="TextBox 20" id="20"/>
          <p:cNvSpPr txBox="true"/>
          <p:nvPr/>
        </p:nvSpPr>
        <p:spPr>
          <a:xfrm rot="0">
            <a:off x="4627061" y="616681"/>
            <a:ext cx="8752600"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SPARSE VS DENSE GRAPHS</a:t>
            </a:r>
          </a:p>
        </p:txBody>
      </p:sp>
      <p:sp>
        <p:nvSpPr>
          <p:cNvPr name="TextBox 21" id="21"/>
          <p:cNvSpPr txBox="true"/>
          <p:nvPr/>
        </p:nvSpPr>
        <p:spPr>
          <a:xfrm rot="0">
            <a:off x="2545608" y="3290798"/>
            <a:ext cx="4793082" cy="527419"/>
          </a:xfrm>
          <a:prstGeom prst="rect">
            <a:avLst/>
          </a:prstGeom>
        </p:spPr>
        <p:txBody>
          <a:bodyPr anchor="t" rtlCol="false" tIns="0" lIns="0" bIns="0" rIns="0">
            <a:spAutoFit/>
          </a:bodyPr>
          <a:lstStyle/>
          <a:p>
            <a:pPr algn="ctr">
              <a:lnSpc>
                <a:spcPts val="2145"/>
              </a:lnSpc>
            </a:pPr>
            <a:r>
              <a:rPr lang="en-US" sz="1532">
                <a:solidFill>
                  <a:srgbClr val="000000"/>
                </a:solidFill>
                <a:latin typeface="Canva Sans Bold"/>
              </a:rPr>
              <a:t>Array-based</a:t>
            </a:r>
            <a:r>
              <a:rPr lang="en-US" sz="1532">
                <a:solidFill>
                  <a:srgbClr val="000000"/>
                </a:solidFill>
                <a:latin typeface="Canva Sans"/>
              </a:rPr>
              <a:t> : O(|V|²)</a:t>
            </a:r>
          </a:p>
          <a:p>
            <a:pPr algn="ctr">
              <a:lnSpc>
                <a:spcPts val="2145"/>
              </a:lnSpc>
              <a:spcBef>
                <a:spcPct val="0"/>
              </a:spcBef>
            </a:pPr>
            <a:r>
              <a:rPr lang="en-US" sz="1532">
                <a:solidFill>
                  <a:srgbClr val="000000"/>
                </a:solidFill>
                <a:latin typeface="Canva Sans Bold"/>
              </a:rPr>
              <a:t>MinHeap</a:t>
            </a:r>
            <a:r>
              <a:rPr lang="en-US" sz="1532">
                <a:solidFill>
                  <a:srgbClr val="000000"/>
                </a:solidFill>
                <a:latin typeface="Canva Sans"/>
              </a:rPr>
              <a:t> :</a:t>
            </a:r>
            <a:r>
              <a:rPr lang="en-US" sz="1532">
                <a:solidFill>
                  <a:srgbClr val="FF3131"/>
                </a:solidFill>
                <a:latin typeface="Canva Sans"/>
              </a:rPr>
              <a:t> </a:t>
            </a:r>
            <a:r>
              <a:rPr lang="en-US" sz="1532">
                <a:solidFill>
                  <a:srgbClr val="FF3131"/>
                </a:solidFill>
                <a:latin typeface="Canva Sans Bold"/>
              </a:rPr>
              <a:t>O([|V| + |E|] * log|V|)</a:t>
            </a:r>
            <a:r>
              <a:rPr lang="en-US" sz="1532">
                <a:solidFill>
                  <a:srgbClr val="FF3131"/>
                </a:solidFill>
                <a:latin typeface="Canva Sans"/>
              </a:rPr>
              <a:t> </a:t>
            </a:r>
            <a:r>
              <a:rPr lang="en-US" sz="1532">
                <a:solidFill>
                  <a:srgbClr val="000000"/>
                </a:solidFill>
                <a:latin typeface="Canva Sans"/>
              </a:rPr>
              <a:t>-&gt;</a:t>
            </a:r>
            <a:r>
              <a:rPr lang="en-US" sz="1532">
                <a:solidFill>
                  <a:srgbClr val="000000"/>
                </a:solidFill>
                <a:latin typeface="Canva Sans Bold"/>
              </a:rPr>
              <a:t> </a:t>
            </a:r>
            <a:r>
              <a:rPr lang="en-US" sz="1532">
                <a:solidFill>
                  <a:srgbClr val="00BF63"/>
                </a:solidFill>
                <a:latin typeface="Canva Sans Bold"/>
              </a:rPr>
              <a:t>O(|E| * log|V|) </a:t>
            </a:r>
          </a:p>
        </p:txBody>
      </p:sp>
      <p:sp>
        <p:nvSpPr>
          <p:cNvPr name="TextBox 22" id="22"/>
          <p:cNvSpPr txBox="true"/>
          <p:nvPr/>
        </p:nvSpPr>
        <p:spPr>
          <a:xfrm rot="0">
            <a:off x="10255953" y="6345960"/>
            <a:ext cx="4226665" cy="2682832"/>
          </a:xfrm>
          <a:prstGeom prst="rect">
            <a:avLst/>
          </a:prstGeom>
        </p:spPr>
        <p:txBody>
          <a:bodyPr anchor="t" rtlCol="false" tIns="0" lIns="0" bIns="0" rIns="0">
            <a:spAutoFit/>
          </a:bodyPr>
          <a:lstStyle/>
          <a:p>
            <a:pPr algn="just">
              <a:lnSpc>
                <a:spcPts val="3222"/>
              </a:lnSpc>
            </a:pPr>
            <a:r>
              <a:rPr lang="en-US" sz="2301" u="sng">
                <a:solidFill>
                  <a:srgbClr val="000000"/>
                </a:solidFill>
                <a:latin typeface="Canva Sans Bold"/>
              </a:rPr>
              <a:t>Legends:</a:t>
            </a:r>
          </a:p>
          <a:p>
            <a:pPr algn="just">
              <a:lnSpc>
                <a:spcPts val="3675"/>
              </a:lnSpc>
            </a:pPr>
            <a:r>
              <a:rPr lang="en-US" sz="1701">
                <a:solidFill>
                  <a:srgbClr val="FF3131"/>
                </a:solidFill>
                <a:latin typeface="Canva Sans Bold"/>
              </a:rPr>
              <a:t>Sparse Graph</a:t>
            </a:r>
          </a:p>
          <a:p>
            <a:pPr algn="just">
              <a:lnSpc>
                <a:spcPts val="3675"/>
              </a:lnSpc>
            </a:pPr>
            <a:r>
              <a:rPr lang="en-US" sz="1701">
                <a:solidFill>
                  <a:srgbClr val="00BF63"/>
                </a:solidFill>
                <a:latin typeface="Canva Sans Bold"/>
              </a:rPr>
              <a:t>Dense complete Graph</a:t>
            </a:r>
          </a:p>
          <a:p>
            <a:pPr algn="just">
              <a:lnSpc>
                <a:spcPts val="3675"/>
              </a:lnSpc>
            </a:pPr>
            <a:r>
              <a:rPr lang="en-US" sz="1701">
                <a:solidFill>
                  <a:srgbClr val="004AAD"/>
                </a:solidFill>
                <a:latin typeface="Canva Sans Bold"/>
              </a:rPr>
              <a:t>Upper-lower bounds Graph</a:t>
            </a:r>
          </a:p>
          <a:p>
            <a:pPr algn="just">
              <a:lnSpc>
                <a:spcPts val="2382"/>
              </a:lnSpc>
            </a:pPr>
          </a:p>
          <a:p>
            <a:pPr algn="just">
              <a:lnSpc>
                <a:spcPts val="2382"/>
              </a:lnSpc>
            </a:pPr>
          </a:p>
          <a:p>
            <a:pPr algn="just">
              <a:lnSpc>
                <a:spcPts val="2382"/>
              </a:lnSpc>
              <a:spcBef>
                <a:spcPct val="0"/>
              </a:spcBef>
            </a:pPr>
          </a:p>
        </p:txBody>
      </p:sp>
      <p:sp>
        <p:nvSpPr>
          <p:cNvPr name="TextBox 23" id="23"/>
          <p:cNvSpPr txBox="true"/>
          <p:nvPr/>
        </p:nvSpPr>
        <p:spPr>
          <a:xfrm rot="0">
            <a:off x="3811591" y="9802968"/>
            <a:ext cx="296548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Bold"/>
              </a:rPr>
              <a:t>Figure 1. Empirical Result</a:t>
            </a:r>
          </a:p>
        </p:txBody>
      </p:sp>
      <p:sp>
        <p:nvSpPr>
          <p:cNvPr name="TextBox 24" id="24"/>
          <p:cNvSpPr txBox="true"/>
          <p:nvPr/>
        </p:nvSpPr>
        <p:spPr>
          <a:xfrm rot="0">
            <a:off x="11219845" y="9802968"/>
            <a:ext cx="320360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Bold"/>
              </a:rPr>
              <a:t>Figure 2. Theoretical Result</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3"/>
                </p:tgtEl>
              </p:cMediaNode>
            </p:video>
          </p:childTnLst>
        </p:cTn>
      </p:par>
    </p:tnLst>
  </p:timing>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195668"/>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396992" y="1291057"/>
            <a:ext cx="15494016" cy="7704887"/>
            <a:chOff x="0" y="0"/>
            <a:chExt cx="4080728" cy="2029271"/>
          </a:xfrm>
        </p:grpSpPr>
        <p:sp>
          <p:nvSpPr>
            <p:cNvPr name="Freeform 6" id="6"/>
            <p:cNvSpPr/>
            <p:nvPr/>
          </p:nvSpPr>
          <p:spPr>
            <a:xfrm flipH="false" flipV="false" rot="0">
              <a:off x="0" y="0"/>
              <a:ext cx="4080728" cy="2029271"/>
            </a:xfrm>
            <a:custGeom>
              <a:avLst/>
              <a:gdLst/>
              <a:ahLst/>
              <a:cxnLst/>
              <a:rect r="r" b="b" t="t" l="l"/>
              <a:pathLst>
                <a:path h="2029271" w="4080728">
                  <a:moveTo>
                    <a:pt x="0" y="0"/>
                  </a:moveTo>
                  <a:lnTo>
                    <a:pt x="4080728" y="0"/>
                  </a:lnTo>
                  <a:lnTo>
                    <a:pt x="4080728" y="2029271"/>
                  </a:lnTo>
                  <a:lnTo>
                    <a:pt x="0" y="2029271"/>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486422" y="524713"/>
            <a:ext cx="9033878" cy="1028700"/>
            <a:chOff x="0" y="0"/>
            <a:chExt cx="2379293" cy="270933"/>
          </a:xfrm>
        </p:grpSpPr>
        <p:sp>
          <p:nvSpPr>
            <p:cNvPr name="Freeform 9" id="9"/>
            <p:cNvSpPr/>
            <p:nvPr/>
          </p:nvSpPr>
          <p:spPr>
            <a:xfrm flipH="false" flipV="false" rot="0">
              <a:off x="0" y="0"/>
              <a:ext cx="2379293" cy="270933"/>
            </a:xfrm>
            <a:custGeom>
              <a:avLst/>
              <a:gdLst/>
              <a:ahLst/>
              <a:cxnLst/>
              <a:rect r="r" b="b" t="t" l="l"/>
              <a:pathLst>
                <a:path h="270933" w="2379293">
                  <a:moveTo>
                    <a:pt x="0" y="0"/>
                  </a:moveTo>
                  <a:lnTo>
                    <a:pt x="2379293" y="0"/>
                  </a:lnTo>
                  <a:lnTo>
                    <a:pt x="2379293" y="270933"/>
                  </a:lnTo>
                  <a:lnTo>
                    <a:pt x="0" y="270933"/>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580323" y="1968497"/>
            <a:ext cx="9767860" cy="7222495"/>
          </a:xfrm>
          <a:prstGeom prst="rect">
            <a:avLst/>
          </a:prstGeom>
        </p:spPr>
        <p:txBody>
          <a:bodyPr anchor="t" rtlCol="false" tIns="0" lIns="0" bIns="0" rIns="0">
            <a:spAutoFit/>
          </a:bodyPr>
          <a:lstStyle/>
          <a:p>
            <a:pPr>
              <a:lnSpc>
                <a:spcPts val="7749"/>
              </a:lnSpc>
            </a:pPr>
          </a:p>
          <a:p>
            <a:pPr>
              <a:lnSpc>
                <a:spcPts val="7749"/>
              </a:lnSpc>
            </a:pPr>
            <a:r>
              <a:rPr lang="en-US" sz="3099">
                <a:solidFill>
                  <a:srgbClr val="000000"/>
                </a:solidFill>
                <a:latin typeface="Canva Sans Bold"/>
              </a:rPr>
              <a:t>If G is dense -&gt; Complete graph</a:t>
            </a:r>
          </a:p>
          <a:p>
            <a:pPr marL="561336" indent="-280668" lvl="1">
              <a:lnSpc>
                <a:spcPts val="6499"/>
              </a:lnSpc>
              <a:buFont typeface="Arial"/>
              <a:buChar char="•"/>
            </a:pPr>
            <a:r>
              <a:rPr lang="en-US" sz="2599">
                <a:solidFill>
                  <a:srgbClr val="000000"/>
                </a:solidFill>
                <a:latin typeface="Canva Sans Bold"/>
              </a:rPr>
              <a:t>Adjacency Matrix with array</a:t>
            </a:r>
            <a:r>
              <a:rPr lang="en-US" sz="2599">
                <a:solidFill>
                  <a:srgbClr val="000000"/>
                </a:solidFill>
                <a:latin typeface="Canva Sans"/>
              </a:rPr>
              <a:t> as Priority Queue</a:t>
            </a:r>
          </a:p>
          <a:p>
            <a:pPr>
              <a:lnSpc>
                <a:spcPts val="6499"/>
              </a:lnSpc>
            </a:pPr>
          </a:p>
          <a:p>
            <a:pPr>
              <a:lnSpc>
                <a:spcPts val="7749"/>
              </a:lnSpc>
            </a:pPr>
            <a:r>
              <a:rPr lang="en-US" sz="3099">
                <a:solidFill>
                  <a:srgbClr val="000000"/>
                </a:solidFill>
                <a:latin typeface="Canva Sans Bold"/>
              </a:rPr>
              <a:t>if G is sparse -&gt; Weakly connected graph</a:t>
            </a:r>
          </a:p>
          <a:p>
            <a:pPr marL="561336" indent="-280668" lvl="1">
              <a:lnSpc>
                <a:spcPts val="6499"/>
              </a:lnSpc>
              <a:buFont typeface="Arial"/>
              <a:buChar char="•"/>
            </a:pPr>
            <a:r>
              <a:rPr lang="en-US" sz="2599">
                <a:solidFill>
                  <a:srgbClr val="000000"/>
                </a:solidFill>
                <a:latin typeface="Canva Sans Bold"/>
              </a:rPr>
              <a:t>Adjacency List with Min Heap </a:t>
            </a:r>
            <a:r>
              <a:rPr lang="en-US" sz="2599">
                <a:solidFill>
                  <a:srgbClr val="000000"/>
                </a:solidFill>
                <a:latin typeface="Canva Sans"/>
              </a:rPr>
              <a:t>as Priority Queue</a:t>
            </a:r>
          </a:p>
          <a:p>
            <a:pPr>
              <a:lnSpc>
                <a:spcPts val="7749"/>
              </a:lnSpc>
            </a:pPr>
          </a:p>
          <a:p>
            <a:pPr>
              <a:lnSpc>
                <a:spcPts val="7749"/>
              </a:lnSpc>
            </a:pPr>
          </a:p>
        </p:txBody>
      </p:sp>
      <p:sp>
        <p:nvSpPr>
          <p:cNvPr name="Freeform 13" id="13"/>
          <p:cNvSpPr/>
          <p:nvPr/>
        </p:nvSpPr>
        <p:spPr>
          <a:xfrm flipH="false" flipV="false" rot="0">
            <a:off x="10958185" y="2078127"/>
            <a:ext cx="2779995" cy="2727870"/>
          </a:xfrm>
          <a:custGeom>
            <a:avLst/>
            <a:gdLst/>
            <a:ahLst/>
            <a:cxnLst/>
            <a:rect r="r" b="b" t="t" l="l"/>
            <a:pathLst>
              <a:path h="2727870" w="2779995">
                <a:moveTo>
                  <a:pt x="0" y="0"/>
                </a:moveTo>
                <a:lnTo>
                  <a:pt x="2779996" y="0"/>
                </a:lnTo>
                <a:lnTo>
                  <a:pt x="2779996" y="2727870"/>
                </a:lnTo>
                <a:lnTo>
                  <a:pt x="0" y="2727870"/>
                </a:lnTo>
                <a:lnTo>
                  <a:pt x="0" y="0"/>
                </a:lnTo>
                <a:close/>
              </a:path>
            </a:pathLst>
          </a:custGeom>
          <a:blipFill>
            <a:blip r:embed="rId7"/>
            <a:stretch>
              <a:fillRect l="0" t="0" r="0" b="0"/>
            </a:stretch>
          </a:blipFill>
        </p:spPr>
      </p:sp>
      <p:sp>
        <p:nvSpPr>
          <p:cNvPr name="Freeform 14" id="14"/>
          <p:cNvSpPr/>
          <p:nvPr/>
        </p:nvSpPr>
        <p:spPr>
          <a:xfrm flipH="false" flipV="false" rot="0">
            <a:off x="10958185" y="5765482"/>
            <a:ext cx="2779995" cy="2837912"/>
          </a:xfrm>
          <a:custGeom>
            <a:avLst/>
            <a:gdLst/>
            <a:ahLst/>
            <a:cxnLst/>
            <a:rect r="r" b="b" t="t" l="l"/>
            <a:pathLst>
              <a:path h="2837912" w="2779995">
                <a:moveTo>
                  <a:pt x="0" y="0"/>
                </a:moveTo>
                <a:lnTo>
                  <a:pt x="2779996" y="0"/>
                </a:lnTo>
                <a:lnTo>
                  <a:pt x="2779996" y="2837912"/>
                </a:lnTo>
                <a:lnTo>
                  <a:pt x="0" y="2837912"/>
                </a:lnTo>
                <a:lnTo>
                  <a:pt x="0" y="0"/>
                </a:lnTo>
                <a:close/>
              </a:path>
            </a:pathLst>
          </a:custGeom>
          <a:blipFill>
            <a:blip r:embed="rId8"/>
            <a:stretch>
              <a:fillRect l="0" t="0" r="0" b="0"/>
            </a:stretch>
          </a:blipFill>
        </p:spPr>
      </p:sp>
      <p:sp>
        <p:nvSpPr>
          <p:cNvPr name="TextBox 15" id="15"/>
          <p:cNvSpPr txBox="true"/>
          <p:nvPr/>
        </p:nvSpPr>
        <p:spPr>
          <a:xfrm rot="0">
            <a:off x="4627061" y="616681"/>
            <a:ext cx="8752600"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CONCLUSION</a:t>
            </a:r>
          </a:p>
        </p:txBody>
      </p:sp>
      <p:sp>
        <p:nvSpPr>
          <p:cNvPr name="TextBox 16" id="16"/>
          <p:cNvSpPr txBox="true"/>
          <p:nvPr/>
        </p:nvSpPr>
        <p:spPr>
          <a:xfrm rot="0">
            <a:off x="11251569" y="4777422"/>
            <a:ext cx="2193228" cy="264160"/>
          </a:xfrm>
          <a:prstGeom prst="rect">
            <a:avLst/>
          </a:prstGeom>
        </p:spPr>
        <p:txBody>
          <a:bodyPr anchor="t" rtlCol="false" tIns="0" lIns="0" bIns="0" rIns="0">
            <a:spAutoFit/>
          </a:bodyPr>
          <a:lstStyle/>
          <a:p>
            <a:pPr algn="l">
              <a:lnSpc>
                <a:spcPts val="2240"/>
              </a:lnSpc>
            </a:pPr>
            <a:r>
              <a:rPr lang="en-US" sz="1600">
                <a:solidFill>
                  <a:srgbClr val="000000"/>
                </a:solidFill>
                <a:latin typeface="Nunito"/>
              </a:rPr>
              <a:t>FIGURE: COMPLETE GRAPH</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612740" y="2152553"/>
            <a:ext cx="16806545" cy="6494654"/>
            <a:chOff x="0" y="0"/>
            <a:chExt cx="4426415" cy="1710526"/>
          </a:xfrm>
        </p:grpSpPr>
        <p:sp>
          <p:nvSpPr>
            <p:cNvPr name="Freeform 6" id="6"/>
            <p:cNvSpPr/>
            <p:nvPr/>
          </p:nvSpPr>
          <p:spPr>
            <a:xfrm flipH="false" flipV="false" rot="0">
              <a:off x="0" y="0"/>
              <a:ext cx="4426415" cy="1710526"/>
            </a:xfrm>
            <a:custGeom>
              <a:avLst/>
              <a:gdLst/>
              <a:ahLst/>
              <a:cxnLst/>
              <a:rect r="r" b="b" t="t" l="l"/>
              <a:pathLst>
                <a:path h="1710526" w="4426415">
                  <a:moveTo>
                    <a:pt x="0" y="0"/>
                  </a:moveTo>
                  <a:lnTo>
                    <a:pt x="4426415" y="0"/>
                  </a:lnTo>
                  <a:lnTo>
                    <a:pt x="4426415" y="1710526"/>
                  </a:lnTo>
                  <a:lnTo>
                    <a:pt x="0" y="171052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18657"/>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0542362" y="2570155"/>
            <a:ext cx="6876923" cy="2810951"/>
          </a:xfrm>
          <a:custGeom>
            <a:avLst/>
            <a:gdLst/>
            <a:ahLst/>
            <a:cxnLst/>
            <a:rect r="r" b="b" t="t" l="l"/>
            <a:pathLst>
              <a:path h="2810951" w="6876923">
                <a:moveTo>
                  <a:pt x="0" y="0"/>
                </a:moveTo>
                <a:lnTo>
                  <a:pt x="6876923" y="0"/>
                </a:lnTo>
                <a:lnTo>
                  <a:pt x="6876923" y="2810952"/>
                </a:lnTo>
                <a:lnTo>
                  <a:pt x="0" y="2810952"/>
                </a:lnTo>
                <a:lnTo>
                  <a:pt x="0" y="0"/>
                </a:lnTo>
                <a:close/>
              </a:path>
            </a:pathLst>
          </a:custGeom>
          <a:blipFill>
            <a:blip r:embed="rId9"/>
            <a:stretch>
              <a:fillRect l="0" t="0" r="0" b="0"/>
            </a:stretch>
          </a:blipFill>
        </p:spPr>
      </p:sp>
      <p:sp>
        <p:nvSpPr>
          <p:cNvPr name="Freeform 17" id="17"/>
          <p:cNvSpPr/>
          <p:nvPr/>
        </p:nvSpPr>
        <p:spPr>
          <a:xfrm flipH="false" flipV="false" rot="0">
            <a:off x="12153505" y="5619232"/>
            <a:ext cx="2779995" cy="2727870"/>
          </a:xfrm>
          <a:custGeom>
            <a:avLst/>
            <a:gdLst/>
            <a:ahLst/>
            <a:cxnLst/>
            <a:rect r="r" b="b" t="t" l="l"/>
            <a:pathLst>
              <a:path h="2727870" w="2779995">
                <a:moveTo>
                  <a:pt x="0" y="0"/>
                </a:moveTo>
                <a:lnTo>
                  <a:pt x="2779996" y="0"/>
                </a:lnTo>
                <a:lnTo>
                  <a:pt x="2779996" y="2727870"/>
                </a:lnTo>
                <a:lnTo>
                  <a:pt x="0" y="2727870"/>
                </a:lnTo>
                <a:lnTo>
                  <a:pt x="0" y="0"/>
                </a:lnTo>
                <a:close/>
              </a:path>
            </a:pathLst>
          </a:custGeom>
          <a:blipFill>
            <a:blip r:embed="rId10"/>
            <a:stretch>
              <a:fillRect l="0" t="0" r="0" b="0"/>
            </a:stretch>
          </a:blipFill>
        </p:spPr>
      </p:sp>
      <p:sp>
        <p:nvSpPr>
          <p:cNvPr name="TextBox 18" id="18"/>
          <p:cNvSpPr txBox="true"/>
          <p:nvPr/>
        </p:nvSpPr>
        <p:spPr>
          <a:xfrm rot="0">
            <a:off x="4543721" y="797687"/>
            <a:ext cx="9200557" cy="1429193"/>
          </a:xfrm>
          <a:prstGeom prst="rect">
            <a:avLst/>
          </a:prstGeom>
        </p:spPr>
        <p:txBody>
          <a:bodyPr anchor="t" rtlCol="false" tIns="0" lIns="0" bIns="0" rIns="0">
            <a:spAutoFit/>
          </a:bodyPr>
          <a:lstStyle/>
          <a:p>
            <a:pPr algn="ctr">
              <a:lnSpc>
                <a:spcPts val="5750"/>
              </a:lnSpc>
            </a:pPr>
            <a:r>
              <a:rPr lang="en-US" sz="4107">
                <a:solidFill>
                  <a:srgbClr val="000000"/>
                </a:solidFill>
                <a:latin typeface="Fredoka One Bold"/>
              </a:rPr>
              <a:t>SPARSE &amp; DENSE GRAPH DEFINITION</a:t>
            </a:r>
          </a:p>
        </p:txBody>
      </p:sp>
      <p:sp>
        <p:nvSpPr>
          <p:cNvPr name="TextBox 19" id="19"/>
          <p:cNvSpPr txBox="true"/>
          <p:nvPr/>
        </p:nvSpPr>
        <p:spPr>
          <a:xfrm rot="0">
            <a:off x="1028700" y="2665167"/>
            <a:ext cx="9200557" cy="2378710"/>
          </a:xfrm>
          <a:prstGeom prst="rect">
            <a:avLst/>
          </a:prstGeom>
        </p:spPr>
        <p:txBody>
          <a:bodyPr anchor="t" rtlCol="false" tIns="0" lIns="0" bIns="0" rIns="0">
            <a:spAutoFit/>
          </a:bodyPr>
          <a:lstStyle/>
          <a:p>
            <a:pPr>
              <a:lnSpc>
                <a:spcPts val="1249"/>
              </a:lnSpc>
            </a:pPr>
            <a:r>
              <a:rPr lang="en-US" sz="2499">
                <a:solidFill>
                  <a:srgbClr val="000000"/>
                </a:solidFill>
                <a:latin typeface="Nunito Bold"/>
              </a:rPr>
              <a:t>SPARSE GRAPH:</a:t>
            </a:r>
          </a:p>
          <a:p>
            <a:pPr>
              <a:lnSpc>
                <a:spcPts val="2800"/>
              </a:lnSpc>
            </a:pPr>
          </a:p>
          <a:p>
            <a:pPr marL="474979" indent="-237490" lvl="1">
              <a:lnSpc>
                <a:spcPts val="3079"/>
              </a:lnSpc>
              <a:buFont typeface="Arial"/>
              <a:buChar char="•"/>
            </a:pPr>
            <a:r>
              <a:rPr lang="en-US" sz="2199">
                <a:solidFill>
                  <a:srgbClr val="000000"/>
                </a:solidFill>
                <a:latin typeface="Nunito"/>
              </a:rPr>
              <a:t>N</a:t>
            </a:r>
            <a:r>
              <a:rPr lang="en-US" sz="2199">
                <a:solidFill>
                  <a:srgbClr val="000000"/>
                </a:solidFill>
                <a:latin typeface="Nunito"/>
              </a:rPr>
              <a:t>umber of edges is much smaller compared to the maximum possible number of edges.</a:t>
            </a:r>
          </a:p>
          <a:p>
            <a:pPr marL="474979" indent="-237490" lvl="1">
              <a:lnSpc>
                <a:spcPts val="3079"/>
              </a:lnSpc>
              <a:buFont typeface="Arial"/>
              <a:buChar char="•"/>
            </a:pPr>
            <a:r>
              <a:rPr lang="en-US" sz="2199">
                <a:solidFill>
                  <a:srgbClr val="000000"/>
                </a:solidFill>
                <a:latin typeface="Nunito"/>
              </a:rPr>
              <a:t>R</a:t>
            </a:r>
            <a:r>
              <a:rPr lang="en-US" sz="2199">
                <a:solidFill>
                  <a:srgbClr val="000000"/>
                </a:solidFill>
                <a:latin typeface="Nunito"/>
              </a:rPr>
              <a:t>elatively few connections between the vertices.</a:t>
            </a:r>
          </a:p>
          <a:p>
            <a:pPr marL="474979" indent="-237490" lvl="1">
              <a:lnSpc>
                <a:spcPts val="3079"/>
              </a:lnSpc>
              <a:buFont typeface="Arial"/>
              <a:buChar char="•"/>
            </a:pPr>
            <a:r>
              <a:rPr lang="en-US" sz="2199">
                <a:solidFill>
                  <a:srgbClr val="000000"/>
                </a:solidFill>
                <a:latin typeface="Nunito"/>
              </a:rPr>
              <a:t>D</a:t>
            </a:r>
            <a:r>
              <a:rPr lang="en-US" sz="2199">
                <a:solidFill>
                  <a:srgbClr val="000000"/>
                </a:solidFill>
                <a:latin typeface="Nunito"/>
              </a:rPr>
              <a:t>ensity of a sparse graph is low</a:t>
            </a:r>
          </a:p>
          <a:p>
            <a:pPr algn="ctr">
              <a:lnSpc>
                <a:spcPts val="3079"/>
              </a:lnSpc>
            </a:pPr>
          </a:p>
        </p:txBody>
      </p:sp>
      <p:sp>
        <p:nvSpPr>
          <p:cNvPr name="TextBox 20" id="20"/>
          <p:cNvSpPr txBox="true"/>
          <p:nvPr/>
        </p:nvSpPr>
        <p:spPr>
          <a:xfrm rot="0">
            <a:off x="1028700" y="4748915"/>
            <a:ext cx="9200557" cy="2332673"/>
          </a:xfrm>
          <a:prstGeom prst="rect">
            <a:avLst/>
          </a:prstGeom>
        </p:spPr>
        <p:txBody>
          <a:bodyPr anchor="t" rtlCol="false" tIns="0" lIns="0" bIns="0" rIns="0">
            <a:spAutoFit/>
          </a:bodyPr>
          <a:lstStyle/>
          <a:p>
            <a:pPr>
              <a:lnSpc>
                <a:spcPts val="4824"/>
              </a:lnSpc>
            </a:pPr>
            <a:r>
              <a:rPr lang="en-US" sz="2499">
                <a:solidFill>
                  <a:srgbClr val="000000"/>
                </a:solidFill>
                <a:latin typeface="Nunito Bold"/>
              </a:rPr>
              <a:t>DENSE GRAPH:</a:t>
            </a:r>
          </a:p>
          <a:p>
            <a:pPr>
              <a:lnSpc>
                <a:spcPts val="1000"/>
              </a:lnSpc>
            </a:pPr>
          </a:p>
          <a:p>
            <a:pPr marL="474979" indent="-237490" lvl="1">
              <a:lnSpc>
                <a:spcPts val="3079"/>
              </a:lnSpc>
              <a:buFont typeface="Arial"/>
              <a:buChar char="•"/>
            </a:pPr>
            <a:r>
              <a:rPr lang="en-US" sz="2199">
                <a:solidFill>
                  <a:srgbClr val="000000"/>
                </a:solidFill>
                <a:latin typeface="Nunito"/>
              </a:rPr>
              <a:t>N</a:t>
            </a:r>
            <a:r>
              <a:rPr lang="en-US" sz="2199">
                <a:solidFill>
                  <a:srgbClr val="000000"/>
                </a:solidFill>
                <a:latin typeface="Nunito"/>
              </a:rPr>
              <a:t>umber of edges is close to the maximum possible number of edges.</a:t>
            </a:r>
          </a:p>
          <a:p>
            <a:pPr marL="474979" indent="-237490" lvl="1">
              <a:lnSpc>
                <a:spcPts val="3079"/>
              </a:lnSpc>
              <a:buFont typeface="Arial"/>
              <a:buChar char="•"/>
            </a:pPr>
            <a:r>
              <a:rPr lang="en-US" sz="2199">
                <a:solidFill>
                  <a:srgbClr val="000000"/>
                </a:solidFill>
                <a:latin typeface="Nunito"/>
              </a:rPr>
              <a:t>M</a:t>
            </a:r>
            <a:r>
              <a:rPr lang="en-US" sz="2199">
                <a:solidFill>
                  <a:srgbClr val="000000"/>
                </a:solidFill>
                <a:latin typeface="Nunito"/>
              </a:rPr>
              <a:t>any connections between the vertices.</a:t>
            </a:r>
          </a:p>
          <a:p>
            <a:pPr marL="474979" indent="-237490" lvl="1">
              <a:lnSpc>
                <a:spcPts val="3079"/>
              </a:lnSpc>
              <a:buFont typeface="Arial"/>
              <a:buChar char="•"/>
            </a:pPr>
            <a:r>
              <a:rPr lang="en-US" sz="2199">
                <a:solidFill>
                  <a:srgbClr val="000000"/>
                </a:solidFill>
                <a:latin typeface="Nunito"/>
              </a:rPr>
              <a:t>D</a:t>
            </a:r>
            <a:r>
              <a:rPr lang="en-US" sz="2199">
                <a:solidFill>
                  <a:srgbClr val="000000"/>
                </a:solidFill>
                <a:latin typeface="Nunito"/>
              </a:rPr>
              <a:t>ensity of a dense graph is high</a:t>
            </a:r>
          </a:p>
          <a:p>
            <a:pPr algn="ctr">
              <a:lnSpc>
                <a:spcPts val="3079"/>
              </a:lnSpc>
            </a:pPr>
          </a:p>
        </p:txBody>
      </p:sp>
      <p:sp>
        <p:nvSpPr>
          <p:cNvPr name="TextBox 21" id="21"/>
          <p:cNvSpPr txBox="true"/>
          <p:nvPr/>
        </p:nvSpPr>
        <p:spPr>
          <a:xfrm rot="0">
            <a:off x="1028700" y="7058687"/>
            <a:ext cx="9200557" cy="1524000"/>
          </a:xfrm>
          <a:prstGeom prst="rect">
            <a:avLst/>
          </a:prstGeom>
        </p:spPr>
        <p:txBody>
          <a:bodyPr anchor="t" rtlCol="false" tIns="0" lIns="0" bIns="0" rIns="0">
            <a:spAutoFit/>
          </a:bodyPr>
          <a:lstStyle/>
          <a:p>
            <a:pPr>
              <a:lnSpc>
                <a:spcPts val="1249"/>
              </a:lnSpc>
            </a:pPr>
            <a:r>
              <a:rPr lang="en-US" sz="2499">
                <a:solidFill>
                  <a:srgbClr val="000000"/>
                </a:solidFill>
                <a:latin typeface="Nunito Bold"/>
              </a:rPr>
              <a:t>COMPLETE GRAPH:</a:t>
            </a:r>
          </a:p>
          <a:p>
            <a:pPr>
              <a:lnSpc>
                <a:spcPts val="2940"/>
              </a:lnSpc>
            </a:pPr>
          </a:p>
          <a:p>
            <a:pPr marL="453390" indent="-226695" lvl="1">
              <a:lnSpc>
                <a:spcPts val="2940"/>
              </a:lnSpc>
              <a:buFont typeface="Arial"/>
              <a:buChar char="•"/>
            </a:pPr>
            <a:r>
              <a:rPr lang="en-US" sz="2100">
                <a:solidFill>
                  <a:srgbClr val="000000"/>
                </a:solidFill>
                <a:latin typeface="Nunito"/>
              </a:rPr>
              <a:t>E</a:t>
            </a:r>
            <a:r>
              <a:rPr lang="en-US" sz="2100">
                <a:solidFill>
                  <a:srgbClr val="000000"/>
                </a:solidFill>
                <a:latin typeface="Nunito"/>
              </a:rPr>
              <a:t>very pair of distinct vertices is connected by an edge</a:t>
            </a:r>
          </a:p>
          <a:p>
            <a:pPr>
              <a:lnSpc>
                <a:spcPts val="2800"/>
              </a:lnSpc>
            </a:pPr>
          </a:p>
          <a:p>
            <a:pPr algn="ctr">
              <a:lnSpc>
                <a:spcPts val="2800"/>
              </a:lnSpc>
            </a:pPr>
          </a:p>
        </p:txBody>
      </p:sp>
      <p:sp>
        <p:nvSpPr>
          <p:cNvPr name="TextBox 22" id="22"/>
          <p:cNvSpPr txBox="true"/>
          <p:nvPr/>
        </p:nvSpPr>
        <p:spPr>
          <a:xfrm rot="0">
            <a:off x="12446889" y="8318527"/>
            <a:ext cx="2193228" cy="264160"/>
          </a:xfrm>
          <a:prstGeom prst="rect">
            <a:avLst/>
          </a:prstGeom>
        </p:spPr>
        <p:txBody>
          <a:bodyPr anchor="t" rtlCol="false" tIns="0" lIns="0" bIns="0" rIns="0">
            <a:spAutoFit/>
          </a:bodyPr>
          <a:lstStyle/>
          <a:p>
            <a:pPr algn="l">
              <a:lnSpc>
                <a:spcPts val="2240"/>
              </a:lnSpc>
            </a:pPr>
            <a:r>
              <a:rPr lang="en-US" sz="1600">
                <a:solidFill>
                  <a:srgbClr val="000000"/>
                </a:solidFill>
                <a:latin typeface="Nunito"/>
              </a:rPr>
              <a:t>FIGURE: COMPLETE GRAPH</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5154780" y="4141660"/>
            <a:ext cx="7978440" cy="1898905"/>
          </a:xfrm>
          <a:prstGeom prst="rect">
            <a:avLst/>
          </a:prstGeom>
        </p:spPr>
        <p:txBody>
          <a:bodyPr anchor="t" rtlCol="false" tIns="0" lIns="0" bIns="0" rIns="0">
            <a:spAutoFit/>
          </a:bodyPr>
          <a:lstStyle/>
          <a:p>
            <a:pPr algn="ctr">
              <a:lnSpc>
                <a:spcPts val="7642"/>
              </a:lnSpc>
            </a:pPr>
            <a:r>
              <a:rPr lang="en-US" sz="5458">
                <a:solidFill>
                  <a:srgbClr val="000000"/>
                </a:solidFill>
                <a:latin typeface="Fredoka One Bold"/>
              </a:rPr>
              <a:t>1. ANALYZING TIME COMPLEXITY</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2953" y="102870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483425" y="1880175"/>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799"/>
                </a:lnSpc>
                <a:spcBef>
                  <a:spcPct val="0"/>
                </a:spcBef>
              </a:pPr>
            </a:p>
          </p:txBody>
        </p:sp>
      </p:grpSp>
      <p:grpSp>
        <p:nvGrpSpPr>
          <p:cNvPr name="Group 8" id="8"/>
          <p:cNvGrpSpPr/>
          <p:nvPr/>
        </p:nvGrpSpPr>
        <p:grpSpPr>
          <a:xfrm rot="0">
            <a:off x="4627061" y="361011"/>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6" id="16"/>
          <p:cNvGraphicFramePr>
            <a:graphicFrameLocks noGrp="true"/>
          </p:cNvGraphicFramePr>
          <p:nvPr/>
        </p:nvGraphicFramePr>
        <p:xfrm>
          <a:off x="8362162" y="2489557"/>
          <a:ext cx="8436800" cy="5819775"/>
        </p:xfrm>
        <a:graphic>
          <a:graphicData uri="http://schemas.openxmlformats.org/drawingml/2006/table">
            <a:tbl>
              <a:tblPr/>
              <a:tblGrid>
                <a:gridCol w="3849624"/>
                <a:gridCol w="4587177"/>
              </a:tblGrid>
              <a:tr h="1025891">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DEDE"/>
                    </a:solidFill>
                  </a:tcPr>
                </a:tc>
                <a:tc>
                  <a:txBody>
                    <a:bodyPr anchor="t" rtlCol="false"/>
                    <a:lstStyle/>
                    <a:p>
                      <a:pPr algn="ctr">
                        <a:lnSpc>
                          <a:spcPts val="3499"/>
                        </a:lnSpc>
                        <a:defRPr/>
                      </a:pPr>
                      <a:r>
                        <a:rPr lang="en-US" sz="2499">
                          <a:solidFill>
                            <a:srgbClr val="000000"/>
                          </a:solidFill>
                          <a:latin typeface="Nunito Bold"/>
                        </a:rPr>
                        <a:t>Time Complexity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DEDE"/>
                    </a:solidFill>
                  </a:tcPr>
                </a:tc>
              </a:tr>
              <a:tr h="1725798">
                <a:tc>
                  <a:txBody>
                    <a:bodyPr anchor="t" rtlCol="false"/>
                    <a:lstStyle/>
                    <a:p>
                      <a:pPr algn="ctr">
                        <a:lnSpc>
                          <a:spcPts val="2800"/>
                        </a:lnSpc>
                        <a:defRPr/>
                      </a:pPr>
                      <a:r>
                        <a:rPr lang="en-US" sz="2000">
                          <a:solidFill>
                            <a:srgbClr val="000000"/>
                          </a:solidFill>
                          <a:latin typeface="Canva Sans Bold"/>
                        </a:rPr>
                        <a:t>Extract lowest weight node from array (Priority Queue)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Canva Sans"/>
                        </a:rPr>
                        <a:t>Number of vertices * (Linear Search + Relaxation) </a:t>
                      </a:r>
                      <a:endParaRPr lang="en-US" sz="1100"/>
                    </a:p>
                    <a:p>
                      <a:pPr algn="ctr">
                        <a:lnSpc>
                          <a:spcPts val="2800"/>
                        </a:lnSpc>
                      </a:pPr>
                      <a:r>
                        <a:rPr lang="en-US" sz="2000">
                          <a:solidFill>
                            <a:srgbClr val="000000"/>
                          </a:solidFill>
                          <a:latin typeface="Canva Sans"/>
                        </a:rPr>
                        <a:t>=</a:t>
                      </a:r>
                      <a:r>
                        <a:rPr lang="en-US" sz="2000">
                          <a:solidFill>
                            <a:srgbClr val="000000"/>
                          </a:solidFill>
                          <a:latin typeface="Canva Sans Bold"/>
                        </a:rPr>
                        <a:t> </a:t>
                      </a:r>
                      <a:r>
                        <a:rPr lang="en-US" sz="2000">
                          <a:solidFill>
                            <a:srgbClr val="000000"/>
                          </a:solidFill>
                          <a:latin typeface="Canva Sans"/>
                        </a:rPr>
                        <a:t>O(|V|) * </a:t>
                      </a:r>
                      <a:r>
                        <a:rPr lang="en-US" sz="2000">
                          <a:solidFill>
                            <a:srgbClr val="000000"/>
                          </a:solidFill>
                          <a:latin typeface="Canva Sans"/>
                        </a:rPr>
                        <a:t>[O(|V|) + O(|V|)]</a:t>
                      </a:r>
                    </a:p>
                    <a:p>
                      <a:pPr algn="ctr">
                        <a:lnSpc>
                          <a:spcPts val="2800"/>
                        </a:lnSpc>
                      </a:pPr>
                      <a:r>
                        <a:rPr lang="en-US" sz="2000">
                          <a:solidFill>
                            <a:srgbClr val="000000"/>
                          </a:solidFill>
                          <a:latin typeface="Canva Sans Bold"/>
                        </a:rPr>
                        <a:t>= O(|V|²)</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34043">
                <a:tc>
                  <a:txBody>
                    <a:bodyPr anchor="t" rtlCol="false"/>
                    <a:lstStyle/>
                    <a:p>
                      <a:pPr algn="ctr">
                        <a:lnSpc>
                          <a:spcPts val="2800"/>
                        </a:lnSpc>
                        <a:defRPr/>
                      </a:pPr>
                      <a:r>
                        <a:rPr lang="en-US" sz="2000">
                          <a:solidFill>
                            <a:srgbClr val="000000"/>
                          </a:solidFill>
                          <a:latin typeface="Canva Sans Bold"/>
                        </a:rPr>
                        <a:t>Updating Priority Queue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anva Sans"/>
                        </a:rPr>
                        <a:t>Number of edges * Update Array</a:t>
                      </a:r>
                      <a:endParaRPr lang="en-US" sz="1100"/>
                    </a:p>
                    <a:p>
                      <a:pPr algn="ctr">
                        <a:lnSpc>
                          <a:spcPts val="2800"/>
                        </a:lnSpc>
                      </a:pPr>
                      <a:r>
                        <a:rPr lang="en-US" sz="2000">
                          <a:solidFill>
                            <a:srgbClr val="000000"/>
                          </a:solidFill>
                          <a:latin typeface="Canva Sans"/>
                        </a:rPr>
                        <a:t>= O(|E|) * O(1)</a:t>
                      </a:r>
                    </a:p>
                    <a:p>
                      <a:pPr algn="ctr">
                        <a:lnSpc>
                          <a:spcPts val="2800"/>
                        </a:lnSpc>
                      </a:pPr>
                      <a:r>
                        <a:rPr lang="en-US" sz="2000">
                          <a:solidFill>
                            <a:srgbClr val="000000"/>
                          </a:solidFill>
                          <a:latin typeface="Canva Sans"/>
                        </a:rPr>
                        <a:t>= </a:t>
                      </a:r>
                      <a:r>
                        <a:rPr lang="en-US" sz="2000">
                          <a:solidFill>
                            <a:srgbClr val="000000"/>
                          </a:solidFill>
                          <a:latin typeface="Canva Sans Bold"/>
                        </a:rPr>
                        <a:t>O(|E|)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34043">
                <a:tc>
                  <a:txBody>
                    <a:bodyPr anchor="t" rtlCol="false"/>
                    <a:lstStyle/>
                    <a:p>
                      <a:pPr algn="ctr">
                        <a:lnSpc>
                          <a:spcPts val="2800"/>
                        </a:lnSpc>
                        <a:defRPr/>
                      </a:pPr>
                      <a:r>
                        <a:rPr lang="en-US" sz="2000">
                          <a:solidFill>
                            <a:srgbClr val="000000"/>
                          </a:solidFill>
                          <a:latin typeface="Canva Sans Bold"/>
                        </a:rPr>
                        <a:t>Total time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anva Sans"/>
                        </a:rPr>
                        <a:t>Extraction and updating</a:t>
                      </a:r>
                      <a:endParaRPr lang="en-US" sz="1100"/>
                    </a:p>
                    <a:p>
                      <a:pPr algn="ctr">
                        <a:lnSpc>
                          <a:spcPts val="2800"/>
                        </a:lnSpc>
                      </a:pPr>
                      <a:r>
                        <a:rPr lang="en-US" sz="2000">
                          <a:solidFill>
                            <a:srgbClr val="000000"/>
                          </a:solidFill>
                          <a:latin typeface="Canva Sans"/>
                        </a:rPr>
                        <a:t>= O(|V|²+ |E|)</a:t>
                      </a:r>
                    </a:p>
                    <a:p>
                      <a:pPr algn="ctr">
                        <a:lnSpc>
                          <a:spcPts val="2800"/>
                        </a:lnSpc>
                      </a:pPr>
                      <a:r>
                        <a:rPr lang="en-US" sz="2000">
                          <a:solidFill>
                            <a:srgbClr val="000000"/>
                          </a:solidFill>
                          <a:latin typeface="Canva Sans Bold"/>
                        </a:rPr>
                        <a:t>= O(|V|²)</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7" id="17"/>
          <p:cNvSpPr txBox="true"/>
          <p:nvPr/>
        </p:nvSpPr>
        <p:spPr>
          <a:xfrm rot="0">
            <a:off x="1713838" y="2451457"/>
            <a:ext cx="6554010" cy="5180330"/>
          </a:xfrm>
          <a:prstGeom prst="rect">
            <a:avLst/>
          </a:prstGeom>
        </p:spPr>
        <p:txBody>
          <a:bodyPr anchor="t" rtlCol="false" tIns="0" lIns="0" bIns="0" rIns="0">
            <a:spAutoFit/>
          </a:bodyPr>
          <a:lstStyle/>
          <a:p>
            <a:pPr>
              <a:lnSpc>
                <a:spcPts val="3219"/>
              </a:lnSpc>
            </a:pPr>
            <a:r>
              <a:rPr lang="en-US" sz="2299">
                <a:solidFill>
                  <a:srgbClr val="000000"/>
                </a:solidFill>
                <a:latin typeface="Nunito Bold"/>
              </a:rPr>
              <a:t>LET GRAPH G = (V,E), AND LET G BE A COMPLETE GRAPH</a:t>
            </a:r>
          </a:p>
          <a:p>
            <a:pPr>
              <a:lnSpc>
                <a:spcPts val="3219"/>
              </a:lnSpc>
            </a:pPr>
          </a:p>
          <a:p>
            <a:pPr marL="496569" indent="-248284" lvl="1">
              <a:lnSpc>
                <a:spcPts val="3219"/>
              </a:lnSpc>
              <a:buFont typeface="Arial"/>
              <a:buChar char="•"/>
            </a:pPr>
            <a:r>
              <a:rPr lang="en-US" sz="2299">
                <a:solidFill>
                  <a:srgbClr val="000000"/>
                </a:solidFill>
                <a:latin typeface="Nunito"/>
              </a:rPr>
              <a:t>|E| = [V(V-1)]/2</a:t>
            </a:r>
          </a:p>
          <a:p>
            <a:pPr>
              <a:lnSpc>
                <a:spcPts val="3219"/>
              </a:lnSpc>
            </a:pPr>
          </a:p>
          <a:p>
            <a:pPr marL="496569" indent="-248284" lvl="1">
              <a:lnSpc>
                <a:spcPts val="3219"/>
              </a:lnSpc>
              <a:buFont typeface="Arial"/>
              <a:buChar char="•"/>
            </a:pPr>
            <a:r>
              <a:rPr lang="en-US" sz="2299">
                <a:solidFill>
                  <a:srgbClr val="000000"/>
                </a:solidFill>
                <a:latin typeface="Nunito"/>
              </a:rPr>
              <a:t>Removing/finding </a:t>
            </a:r>
            <a:r>
              <a:rPr lang="en-US" sz="2299">
                <a:solidFill>
                  <a:srgbClr val="000000"/>
                </a:solidFill>
                <a:latin typeface="Nunito"/>
              </a:rPr>
              <a:t>THE LOWEST WEIGHT NODE REQUIRES A LINEAR SEARCH THROUGH THE ARRAY O(|V|)</a:t>
            </a:r>
          </a:p>
          <a:p>
            <a:pPr marL="496569" indent="-248284" lvl="1">
              <a:lnSpc>
                <a:spcPts val="3219"/>
              </a:lnSpc>
              <a:buFont typeface="Arial"/>
              <a:buChar char="•"/>
            </a:pPr>
            <a:r>
              <a:rPr lang="en-US" sz="2299">
                <a:solidFill>
                  <a:srgbClr val="000000"/>
                </a:solidFill>
                <a:latin typeface="Nunito"/>
              </a:rPr>
              <a:t>As each vertex is deleted from Q per loop, the time taken is O(|V|)</a:t>
            </a:r>
          </a:p>
          <a:p>
            <a:pPr marL="496569" indent="-248284" lvl="1">
              <a:lnSpc>
                <a:spcPts val="3219"/>
              </a:lnSpc>
              <a:buFont typeface="Arial"/>
              <a:buChar char="•"/>
            </a:pPr>
            <a:r>
              <a:rPr lang="en-US" sz="2299">
                <a:solidFill>
                  <a:srgbClr val="000000"/>
                </a:solidFill>
                <a:latin typeface="Nunito"/>
              </a:rPr>
              <a:t>Therefore, the entire algorithm runs in O(|V|² + |E|) ~ </a:t>
            </a:r>
            <a:r>
              <a:rPr lang="en-US" sz="2299">
                <a:solidFill>
                  <a:srgbClr val="000000"/>
                </a:solidFill>
                <a:latin typeface="Nunito Bold"/>
              </a:rPr>
              <a:t>O(|V|²)</a:t>
            </a:r>
          </a:p>
          <a:p>
            <a:pPr algn="ctr">
              <a:lnSpc>
                <a:spcPts val="3219"/>
              </a:lnSpc>
            </a:pPr>
          </a:p>
        </p:txBody>
      </p:sp>
      <p:sp>
        <p:nvSpPr>
          <p:cNvPr name="TextBox 18" id="18"/>
          <p:cNvSpPr txBox="true"/>
          <p:nvPr/>
        </p:nvSpPr>
        <p:spPr>
          <a:xfrm rot="0">
            <a:off x="5031675" y="814106"/>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ADJACENCY MATRIX + ARRAY</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4957" y="102870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483425" y="1880175"/>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799"/>
                </a:lnSpc>
                <a:spcBef>
                  <a:spcPct val="0"/>
                </a:spcBef>
              </a:pPr>
            </a:p>
          </p:txBody>
        </p:sp>
      </p:grpSp>
      <p:grpSp>
        <p:nvGrpSpPr>
          <p:cNvPr name="Group 8" id="8"/>
          <p:cNvGrpSpPr/>
          <p:nvPr/>
        </p:nvGrpSpPr>
        <p:grpSpPr>
          <a:xfrm rot="0">
            <a:off x="4627061" y="361011"/>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6" id="16"/>
          <p:cNvGraphicFramePr>
            <a:graphicFrameLocks noGrp="true"/>
          </p:cNvGraphicFramePr>
          <p:nvPr/>
        </p:nvGraphicFramePr>
        <p:xfrm>
          <a:off x="7877908" y="2135104"/>
          <a:ext cx="9579219" cy="6369356"/>
        </p:xfrm>
        <a:graphic>
          <a:graphicData uri="http://schemas.openxmlformats.org/drawingml/2006/table">
            <a:tbl>
              <a:tblPr/>
              <a:tblGrid>
                <a:gridCol w="4122615"/>
                <a:gridCol w="5456604"/>
              </a:tblGrid>
              <a:tr h="939067">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DEDE"/>
                    </a:solidFill>
                  </a:tcPr>
                </a:tc>
                <a:tc>
                  <a:txBody>
                    <a:bodyPr anchor="t" rtlCol="false"/>
                    <a:lstStyle/>
                    <a:p>
                      <a:pPr algn="ctr">
                        <a:lnSpc>
                          <a:spcPts val="3499"/>
                        </a:lnSpc>
                        <a:defRPr/>
                      </a:pPr>
                      <a:r>
                        <a:rPr lang="en-US" sz="2499">
                          <a:solidFill>
                            <a:srgbClr val="000000"/>
                          </a:solidFill>
                          <a:latin typeface="Nunito Bold"/>
                        </a:rPr>
                        <a:t>Time Complexity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DEDE"/>
                    </a:solidFill>
                  </a:tcPr>
                </a:tc>
              </a:tr>
              <a:tr h="824079">
                <a:tc>
                  <a:txBody>
                    <a:bodyPr anchor="t" rtlCol="false"/>
                    <a:lstStyle/>
                    <a:p>
                      <a:pPr algn="ctr">
                        <a:lnSpc>
                          <a:spcPts val="2800"/>
                        </a:lnSpc>
                        <a:defRPr/>
                      </a:pPr>
                      <a:r>
                        <a:rPr lang="en-US" sz="2000">
                          <a:solidFill>
                            <a:srgbClr val="000000"/>
                          </a:solidFill>
                          <a:latin typeface="Canva Sans Bold"/>
                        </a:rPr>
                        <a:t>FixHeap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anva Sans Bold"/>
                        </a:rPr>
                        <a:t>O(log|V|)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87717">
                <a:tc>
                  <a:txBody>
                    <a:bodyPr anchor="t" rtlCol="false"/>
                    <a:lstStyle/>
                    <a:p>
                      <a:pPr algn="ctr">
                        <a:lnSpc>
                          <a:spcPts val="2800"/>
                        </a:lnSpc>
                        <a:defRPr/>
                      </a:pPr>
                      <a:r>
                        <a:rPr lang="en-US" sz="2000">
                          <a:solidFill>
                            <a:srgbClr val="000000"/>
                          </a:solidFill>
                          <a:latin typeface="Canva Sans Bold"/>
                        </a:rPr>
                        <a:t>Extract vertex from heap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anva Sans"/>
                        </a:rPr>
                        <a:t>Number of vertices * (FixHeap + Cost of extracting root node)</a:t>
                      </a:r>
                      <a:endParaRPr lang="en-US" sz="1100"/>
                    </a:p>
                    <a:p>
                      <a:pPr algn="ctr">
                        <a:lnSpc>
                          <a:spcPts val="2800"/>
                        </a:lnSpc>
                      </a:pPr>
                      <a:r>
                        <a:rPr lang="en-US" sz="2000">
                          <a:solidFill>
                            <a:srgbClr val="000000"/>
                          </a:solidFill>
                          <a:latin typeface="Canva Sans"/>
                        </a:rPr>
                        <a:t>= O(|V|) * [O(log|V|) + 0(1)]</a:t>
                      </a:r>
                    </a:p>
                    <a:p>
                      <a:pPr algn="ctr">
                        <a:lnSpc>
                          <a:spcPts val="2800"/>
                        </a:lnSpc>
                      </a:pPr>
                      <a:r>
                        <a:rPr lang="en-US" sz="2000">
                          <a:solidFill>
                            <a:srgbClr val="000000"/>
                          </a:solidFill>
                          <a:latin typeface="Canva Sans Bold"/>
                        </a:rPr>
                        <a:t>= O(|V| * log|V|)</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39867">
                <a:tc>
                  <a:txBody>
                    <a:bodyPr anchor="t" rtlCol="false"/>
                    <a:lstStyle/>
                    <a:p>
                      <a:pPr algn="ctr">
                        <a:lnSpc>
                          <a:spcPts val="2800"/>
                        </a:lnSpc>
                        <a:defRPr/>
                      </a:pPr>
                      <a:r>
                        <a:rPr lang="en-US" sz="2000">
                          <a:solidFill>
                            <a:srgbClr val="000000"/>
                          </a:solidFill>
                          <a:latin typeface="Canva Sans Bold"/>
                        </a:rPr>
                        <a:t>Priority Queue Update Cost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anva Sans"/>
                        </a:rPr>
                        <a:t>Number of edges * (FixHeap)</a:t>
                      </a:r>
                      <a:endParaRPr lang="en-US" sz="1100"/>
                    </a:p>
                    <a:p>
                      <a:pPr algn="ctr">
                        <a:lnSpc>
                          <a:spcPts val="2800"/>
                        </a:lnSpc>
                      </a:pPr>
                      <a:r>
                        <a:rPr lang="en-US" sz="2000">
                          <a:solidFill>
                            <a:srgbClr val="000000"/>
                          </a:solidFill>
                          <a:latin typeface="Canva Sans"/>
                        </a:rPr>
                        <a:t>= O(|E|) * O(log|V|)</a:t>
                      </a:r>
                    </a:p>
                    <a:p>
                      <a:pPr algn="ctr">
                        <a:lnSpc>
                          <a:spcPts val="2800"/>
                        </a:lnSpc>
                      </a:pPr>
                      <a:r>
                        <a:rPr lang="en-US" sz="2000">
                          <a:solidFill>
                            <a:srgbClr val="000000"/>
                          </a:solidFill>
                          <a:latin typeface="Canva Sans"/>
                        </a:rPr>
                        <a:t>= </a:t>
                      </a:r>
                      <a:r>
                        <a:rPr lang="en-US" sz="2000">
                          <a:solidFill>
                            <a:srgbClr val="000000"/>
                          </a:solidFill>
                          <a:latin typeface="Canva Sans Bold"/>
                        </a:rPr>
                        <a:t>O(|E| * log|V|)</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78625">
                <a:tc>
                  <a:txBody>
                    <a:bodyPr anchor="t" rtlCol="false"/>
                    <a:lstStyle/>
                    <a:p>
                      <a:pPr algn="ctr">
                        <a:lnSpc>
                          <a:spcPts val="2800"/>
                        </a:lnSpc>
                        <a:defRPr/>
                      </a:pPr>
                      <a:r>
                        <a:rPr lang="en-US" sz="2000">
                          <a:solidFill>
                            <a:srgbClr val="000000"/>
                          </a:solidFill>
                          <a:latin typeface="Canva Sans Bold"/>
                        </a:rPr>
                        <a:t>Total time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anva Sans"/>
                        </a:rPr>
                        <a:t>O(log|V|) + |V|log|V| + |E|log|V|)</a:t>
                      </a:r>
                      <a:endParaRPr lang="en-US" sz="1100"/>
                    </a:p>
                    <a:p>
                      <a:pPr algn="ctr">
                        <a:lnSpc>
                          <a:spcPts val="2800"/>
                        </a:lnSpc>
                      </a:pPr>
                      <a:r>
                        <a:rPr lang="en-US" sz="2000">
                          <a:solidFill>
                            <a:srgbClr val="000000"/>
                          </a:solidFill>
                          <a:latin typeface="Canva Sans"/>
                        </a:rPr>
                        <a:t>= </a:t>
                      </a:r>
                      <a:r>
                        <a:rPr lang="en-US" sz="2000">
                          <a:solidFill>
                            <a:srgbClr val="000000"/>
                          </a:solidFill>
                          <a:latin typeface="Canva Sans Bold"/>
                        </a:rPr>
                        <a:t>O([|V| + |E|] *log|V|)</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7" id="17"/>
          <p:cNvSpPr txBox="true"/>
          <p:nvPr/>
        </p:nvSpPr>
        <p:spPr>
          <a:xfrm rot="0">
            <a:off x="1777612" y="2192929"/>
            <a:ext cx="6012653" cy="6780530"/>
          </a:xfrm>
          <a:prstGeom prst="rect">
            <a:avLst/>
          </a:prstGeom>
        </p:spPr>
        <p:txBody>
          <a:bodyPr anchor="t" rtlCol="false" tIns="0" lIns="0" bIns="0" rIns="0">
            <a:spAutoFit/>
          </a:bodyPr>
          <a:lstStyle/>
          <a:p>
            <a:pPr>
              <a:lnSpc>
                <a:spcPts val="3220"/>
              </a:lnSpc>
            </a:pPr>
            <a:r>
              <a:rPr lang="en-US" sz="2300">
                <a:solidFill>
                  <a:srgbClr val="000000"/>
                </a:solidFill>
                <a:latin typeface="Nunito Bold"/>
              </a:rPr>
              <a:t>LET GRAPH G = (V,E), AND LET G BE A COMPLETE GRAPH</a:t>
            </a:r>
          </a:p>
          <a:p>
            <a:pPr>
              <a:lnSpc>
                <a:spcPts val="3220"/>
              </a:lnSpc>
            </a:pPr>
          </a:p>
          <a:p>
            <a:pPr marL="496571" indent="-248285" lvl="1">
              <a:lnSpc>
                <a:spcPts val="3220"/>
              </a:lnSpc>
              <a:buFont typeface="Arial"/>
              <a:buChar char="•"/>
            </a:pPr>
            <a:r>
              <a:rPr lang="en-US" sz="2300">
                <a:solidFill>
                  <a:srgbClr val="000000"/>
                </a:solidFill>
                <a:latin typeface="Nunito"/>
              </a:rPr>
              <a:t>|E| = [V(V-1)]/2</a:t>
            </a:r>
          </a:p>
          <a:p>
            <a:pPr>
              <a:lnSpc>
                <a:spcPts val="3220"/>
              </a:lnSpc>
            </a:pPr>
          </a:p>
          <a:p>
            <a:pPr marL="496571" indent="-248285" lvl="1">
              <a:lnSpc>
                <a:spcPts val="3220"/>
              </a:lnSpc>
              <a:buFont typeface="Arial"/>
              <a:buChar char="•"/>
            </a:pPr>
            <a:r>
              <a:rPr lang="en-US" sz="2300">
                <a:solidFill>
                  <a:srgbClr val="000000"/>
                </a:solidFill>
                <a:latin typeface="Nunito"/>
              </a:rPr>
              <a:t>EXTRACTING ROOT NODE TAKES LOG|V| AS WE HAVE TO FIX THE HEAP, AND THIS IS DONE FOR |V| TIMES.</a:t>
            </a:r>
          </a:p>
          <a:p>
            <a:pPr marL="496571" indent="-248285" lvl="1">
              <a:lnSpc>
                <a:spcPts val="3220"/>
              </a:lnSpc>
              <a:buFont typeface="Arial"/>
              <a:buChar char="•"/>
            </a:pPr>
            <a:r>
              <a:rPr lang="en-US" sz="2300">
                <a:solidFill>
                  <a:srgbClr val="000000"/>
                </a:solidFill>
                <a:latin typeface="Nunito"/>
              </a:rPr>
              <a:t> In the worst case, updating costs only happens |E| times, which implies the total is O(|E|log|V|).</a:t>
            </a:r>
          </a:p>
          <a:p>
            <a:pPr>
              <a:lnSpc>
                <a:spcPts val="3220"/>
              </a:lnSpc>
            </a:pPr>
          </a:p>
          <a:p>
            <a:pPr marL="496571" indent="-248285" lvl="1">
              <a:lnSpc>
                <a:spcPts val="3220"/>
              </a:lnSpc>
              <a:buFont typeface="Arial"/>
              <a:buChar char="•"/>
            </a:pPr>
            <a:r>
              <a:rPr lang="en-US" sz="2300">
                <a:solidFill>
                  <a:srgbClr val="000000"/>
                </a:solidFill>
                <a:latin typeface="Nunito"/>
              </a:rPr>
              <a:t>If G is weakly connected and |E| = |V| - 1, then the time running time is |E|log|V| as |V| is in O(|E|).</a:t>
            </a:r>
          </a:p>
          <a:p>
            <a:pPr>
              <a:lnSpc>
                <a:spcPts val="3220"/>
              </a:lnSpc>
            </a:pPr>
          </a:p>
          <a:p>
            <a:pPr algn="ctr">
              <a:lnSpc>
                <a:spcPts val="3220"/>
              </a:lnSpc>
            </a:pPr>
          </a:p>
        </p:txBody>
      </p:sp>
      <p:sp>
        <p:nvSpPr>
          <p:cNvPr name="TextBox 18" id="18"/>
          <p:cNvSpPr txBox="true"/>
          <p:nvPr/>
        </p:nvSpPr>
        <p:spPr>
          <a:xfrm rot="0">
            <a:off x="5031675" y="814106"/>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ADJACENCY LIST + MIN-HEAP</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5154780" y="4141660"/>
            <a:ext cx="7978440" cy="1898905"/>
          </a:xfrm>
          <a:prstGeom prst="rect">
            <a:avLst/>
          </a:prstGeom>
        </p:spPr>
        <p:txBody>
          <a:bodyPr anchor="t" rtlCol="false" tIns="0" lIns="0" bIns="0" rIns="0">
            <a:spAutoFit/>
          </a:bodyPr>
          <a:lstStyle/>
          <a:p>
            <a:pPr algn="ctr">
              <a:lnSpc>
                <a:spcPts val="7642"/>
              </a:lnSpc>
            </a:pPr>
            <a:r>
              <a:rPr lang="en-US" sz="5458">
                <a:solidFill>
                  <a:srgbClr val="000000"/>
                </a:solidFill>
                <a:latin typeface="Fredoka One Bold"/>
              </a:rPr>
              <a:t>2. ALGORITHM IMPLEMENTATION</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0" y="1880175"/>
            <a:ext cx="18288000" cy="8007380"/>
            <a:chOff x="0" y="0"/>
            <a:chExt cx="4816593" cy="2108940"/>
          </a:xfrm>
        </p:grpSpPr>
        <p:sp>
          <p:nvSpPr>
            <p:cNvPr name="Freeform 6" id="6"/>
            <p:cNvSpPr/>
            <p:nvPr/>
          </p:nvSpPr>
          <p:spPr>
            <a:xfrm flipH="false" flipV="false" rot="0">
              <a:off x="0" y="0"/>
              <a:ext cx="4816592" cy="2108940"/>
            </a:xfrm>
            <a:custGeom>
              <a:avLst/>
              <a:gdLst/>
              <a:ahLst/>
              <a:cxnLst/>
              <a:rect r="r" b="b" t="t" l="l"/>
              <a:pathLst>
                <a:path h="2108940" w="4816592">
                  <a:moveTo>
                    <a:pt x="0" y="0"/>
                  </a:moveTo>
                  <a:lnTo>
                    <a:pt x="4816592" y="0"/>
                  </a:lnTo>
                  <a:lnTo>
                    <a:pt x="4816592" y="2108940"/>
                  </a:lnTo>
                  <a:lnTo>
                    <a:pt x="0" y="210894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627061" y="687305"/>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68902" y="8892143"/>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802091" y="3300276"/>
            <a:ext cx="5687111" cy="5838767"/>
          </a:xfrm>
          <a:custGeom>
            <a:avLst/>
            <a:gdLst/>
            <a:ahLst/>
            <a:cxnLst/>
            <a:rect r="r" b="b" t="t" l="l"/>
            <a:pathLst>
              <a:path h="5838767" w="5687111">
                <a:moveTo>
                  <a:pt x="0" y="0"/>
                </a:moveTo>
                <a:lnTo>
                  <a:pt x="5687111" y="0"/>
                </a:lnTo>
                <a:lnTo>
                  <a:pt x="5687111" y="5838766"/>
                </a:lnTo>
                <a:lnTo>
                  <a:pt x="0" y="5838766"/>
                </a:lnTo>
                <a:lnTo>
                  <a:pt x="0" y="0"/>
                </a:lnTo>
                <a:close/>
              </a:path>
            </a:pathLst>
          </a:custGeom>
          <a:blipFill>
            <a:blip r:embed="rId9"/>
            <a:stretch>
              <a:fillRect l="0" t="0" r="0" b="0"/>
            </a:stretch>
          </a:blipFill>
        </p:spPr>
      </p:sp>
      <p:sp>
        <p:nvSpPr>
          <p:cNvPr name="Freeform 17" id="17"/>
          <p:cNvSpPr/>
          <p:nvPr/>
        </p:nvSpPr>
        <p:spPr>
          <a:xfrm flipH="false" flipV="false" rot="0">
            <a:off x="6635117" y="3318558"/>
            <a:ext cx="4699683" cy="3945960"/>
          </a:xfrm>
          <a:custGeom>
            <a:avLst/>
            <a:gdLst/>
            <a:ahLst/>
            <a:cxnLst/>
            <a:rect r="r" b="b" t="t" l="l"/>
            <a:pathLst>
              <a:path h="3945960" w="4699683">
                <a:moveTo>
                  <a:pt x="0" y="0"/>
                </a:moveTo>
                <a:lnTo>
                  <a:pt x="4699683" y="0"/>
                </a:lnTo>
                <a:lnTo>
                  <a:pt x="4699683" y="3945960"/>
                </a:lnTo>
                <a:lnTo>
                  <a:pt x="0" y="3945960"/>
                </a:lnTo>
                <a:lnTo>
                  <a:pt x="0" y="0"/>
                </a:lnTo>
                <a:close/>
              </a:path>
            </a:pathLst>
          </a:custGeom>
          <a:blipFill>
            <a:blip r:embed="rId10"/>
            <a:stretch>
              <a:fillRect l="0" t="0" r="0" b="0"/>
            </a:stretch>
          </a:blipFill>
        </p:spPr>
      </p:sp>
      <p:sp>
        <p:nvSpPr>
          <p:cNvPr name="Freeform 18" id="18"/>
          <p:cNvSpPr/>
          <p:nvPr/>
        </p:nvSpPr>
        <p:spPr>
          <a:xfrm flipH="false" flipV="false" rot="0">
            <a:off x="6637157" y="7257972"/>
            <a:ext cx="4699683" cy="614115"/>
          </a:xfrm>
          <a:custGeom>
            <a:avLst/>
            <a:gdLst/>
            <a:ahLst/>
            <a:cxnLst/>
            <a:rect r="r" b="b" t="t" l="l"/>
            <a:pathLst>
              <a:path h="614115" w="4699683">
                <a:moveTo>
                  <a:pt x="0" y="0"/>
                </a:moveTo>
                <a:lnTo>
                  <a:pt x="4699683" y="0"/>
                </a:lnTo>
                <a:lnTo>
                  <a:pt x="4699683" y="614115"/>
                </a:lnTo>
                <a:lnTo>
                  <a:pt x="0" y="614115"/>
                </a:lnTo>
                <a:lnTo>
                  <a:pt x="0" y="0"/>
                </a:lnTo>
                <a:close/>
              </a:path>
            </a:pathLst>
          </a:custGeom>
          <a:blipFill>
            <a:blip r:embed="rId11"/>
            <a:stretch>
              <a:fillRect l="0" t="0" r="0" b="0"/>
            </a:stretch>
          </a:blipFill>
        </p:spPr>
      </p:sp>
      <p:sp>
        <p:nvSpPr>
          <p:cNvPr name="AutoShape 19" id="19"/>
          <p:cNvSpPr/>
          <p:nvPr/>
        </p:nvSpPr>
        <p:spPr>
          <a:xfrm flipV="true">
            <a:off x="4663254" y="7565030"/>
            <a:ext cx="1973903" cy="88420"/>
          </a:xfrm>
          <a:prstGeom prst="line">
            <a:avLst/>
          </a:prstGeom>
          <a:ln cap="flat" w="38100">
            <a:solidFill>
              <a:srgbClr val="0CC0DF"/>
            </a:solidFill>
            <a:prstDash val="solid"/>
            <a:headEnd type="none" len="sm" w="sm"/>
            <a:tailEnd type="arrow" len="sm" w="med"/>
          </a:ln>
        </p:spPr>
      </p:sp>
      <p:sp>
        <p:nvSpPr>
          <p:cNvPr name="AutoShape 20" id="20"/>
          <p:cNvSpPr/>
          <p:nvPr/>
        </p:nvSpPr>
        <p:spPr>
          <a:xfrm flipV="true">
            <a:off x="3506601" y="3860843"/>
            <a:ext cx="3128516" cy="4641483"/>
          </a:xfrm>
          <a:prstGeom prst="line">
            <a:avLst/>
          </a:prstGeom>
          <a:ln cap="flat" w="38100">
            <a:solidFill>
              <a:srgbClr val="0CC0DF"/>
            </a:solidFill>
            <a:prstDash val="solid"/>
            <a:headEnd type="none" len="sm" w="sm"/>
            <a:tailEnd type="arrow" len="sm" w="med"/>
          </a:ln>
        </p:spPr>
      </p:sp>
      <p:sp>
        <p:nvSpPr>
          <p:cNvPr name="Freeform 21" id="21"/>
          <p:cNvSpPr/>
          <p:nvPr/>
        </p:nvSpPr>
        <p:spPr>
          <a:xfrm flipH="false" flipV="false" rot="0">
            <a:off x="11482755" y="3300276"/>
            <a:ext cx="6003153" cy="4534421"/>
          </a:xfrm>
          <a:custGeom>
            <a:avLst/>
            <a:gdLst/>
            <a:ahLst/>
            <a:cxnLst/>
            <a:rect r="r" b="b" t="t" l="l"/>
            <a:pathLst>
              <a:path h="4534421" w="6003153">
                <a:moveTo>
                  <a:pt x="0" y="0"/>
                </a:moveTo>
                <a:lnTo>
                  <a:pt x="6003154" y="0"/>
                </a:lnTo>
                <a:lnTo>
                  <a:pt x="6003154" y="4534420"/>
                </a:lnTo>
                <a:lnTo>
                  <a:pt x="0" y="4534420"/>
                </a:lnTo>
                <a:lnTo>
                  <a:pt x="0" y="0"/>
                </a:lnTo>
                <a:close/>
              </a:path>
            </a:pathLst>
          </a:custGeom>
          <a:blipFill>
            <a:blip r:embed="rId12"/>
            <a:stretch>
              <a:fillRect l="0" t="0" r="0" b="0"/>
            </a:stretch>
          </a:blipFill>
        </p:spPr>
      </p:sp>
      <p:sp>
        <p:nvSpPr>
          <p:cNvPr name="TextBox 22" id="22"/>
          <p:cNvSpPr txBox="true"/>
          <p:nvPr/>
        </p:nvSpPr>
        <p:spPr>
          <a:xfrm rot="0">
            <a:off x="5031675" y="1140400"/>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GRAPH</a:t>
            </a:r>
          </a:p>
        </p:txBody>
      </p:sp>
      <p:sp>
        <p:nvSpPr>
          <p:cNvPr name="TextBox 23" id="23"/>
          <p:cNvSpPr txBox="true"/>
          <p:nvPr/>
        </p:nvSpPr>
        <p:spPr>
          <a:xfrm rot="0">
            <a:off x="1312014" y="2668187"/>
            <a:ext cx="4546418"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Graph Class</a:t>
            </a:r>
          </a:p>
        </p:txBody>
      </p:sp>
      <p:sp>
        <p:nvSpPr>
          <p:cNvPr name="TextBox 24" id="24"/>
          <p:cNvSpPr txBox="true"/>
          <p:nvPr/>
        </p:nvSpPr>
        <p:spPr>
          <a:xfrm rot="0">
            <a:off x="6582332" y="2468162"/>
            <a:ext cx="4546418" cy="77978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Random Generation and Export</a:t>
            </a:r>
          </a:p>
          <a:p>
            <a:pPr algn="ctr">
              <a:lnSpc>
                <a:spcPts val="3219"/>
              </a:lnSpc>
            </a:pPr>
            <a:r>
              <a:rPr lang="en-US" sz="2299">
                <a:solidFill>
                  <a:srgbClr val="000000"/>
                </a:solidFill>
                <a:latin typeface="Nunito"/>
              </a:rPr>
              <a:t> (n =5, density =2)</a:t>
            </a:r>
          </a:p>
        </p:txBody>
      </p:sp>
      <p:sp>
        <p:nvSpPr>
          <p:cNvPr name="TextBox 25" id="25"/>
          <p:cNvSpPr txBox="true"/>
          <p:nvPr/>
        </p:nvSpPr>
        <p:spPr>
          <a:xfrm rot="0">
            <a:off x="11852650" y="2668187"/>
            <a:ext cx="4981038"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Graph Visualization using NetworkX</a:t>
            </a:r>
          </a:p>
        </p:txBody>
      </p:sp>
      <p:sp>
        <p:nvSpPr>
          <p:cNvPr name="TextBox 26" id="26"/>
          <p:cNvSpPr txBox="true"/>
          <p:nvPr/>
        </p:nvSpPr>
        <p:spPr>
          <a:xfrm rot="0">
            <a:off x="6582332" y="8081637"/>
            <a:ext cx="10903577" cy="1179830"/>
          </a:xfrm>
          <a:prstGeom prst="rect">
            <a:avLst/>
          </a:prstGeom>
        </p:spPr>
        <p:txBody>
          <a:bodyPr anchor="t" rtlCol="false" tIns="0" lIns="0" bIns="0" rIns="0">
            <a:spAutoFit/>
          </a:bodyPr>
          <a:lstStyle/>
          <a:p>
            <a:pPr marL="496569" indent="-248284" lvl="1">
              <a:lnSpc>
                <a:spcPts val="3219"/>
              </a:lnSpc>
              <a:buFont typeface="Arial"/>
              <a:buChar char="•"/>
            </a:pPr>
            <a:r>
              <a:rPr lang="en-US" sz="2299">
                <a:solidFill>
                  <a:srgbClr val="000000"/>
                </a:solidFill>
                <a:latin typeface="Nunito"/>
              </a:rPr>
              <a:t>For our random generation, the algorithm attempts to force each node to have “density” links to other nodes and connect them all, where we can control the amount of “neighbours” a node can have.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295226" y="1880175"/>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627061" y="687305"/>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552166" y="2828134"/>
            <a:ext cx="4546418" cy="5584346"/>
          </a:xfrm>
          <a:custGeom>
            <a:avLst/>
            <a:gdLst/>
            <a:ahLst/>
            <a:cxnLst/>
            <a:rect r="r" b="b" t="t" l="l"/>
            <a:pathLst>
              <a:path h="5584346" w="4546418">
                <a:moveTo>
                  <a:pt x="0" y="0"/>
                </a:moveTo>
                <a:lnTo>
                  <a:pt x="4546417" y="0"/>
                </a:lnTo>
                <a:lnTo>
                  <a:pt x="4546417" y="5584346"/>
                </a:lnTo>
                <a:lnTo>
                  <a:pt x="0" y="5584346"/>
                </a:lnTo>
                <a:lnTo>
                  <a:pt x="0" y="0"/>
                </a:lnTo>
                <a:close/>
              </a:path>
            </a:pathLst>
          </a:custGeom>
          <a:blipFill>
            <a:blip r:embed="rId9"/>
            <a:stretch>
              <a:fillRect l="0" t="0" r="0" b="0"/>
            </a:stretch>
          </a:blipFill>
        </p:spPr>
      </p:sp>
      <p:sp>
        <p:nvSpPr>
          <p:cNvPr name="Freeform 17" id="17"/>
          <p:cNvSpPr/>
          <p:nvPr/>
        </p:nvSpPr>
        <p:spPr>
          <a:xfrm flipH="false" flipV="false" rot="0">
            <a:off x="9549612" y="2828134"/>
            <a:ext cx="8520080" cy="5845422"/>
          </a:xfrm>
          <a:custGeom>
            <a:avLst/>
            <a:gdLst/>
            <a:ahLst/>
            <a:cxnLst/>
            <a:rect r="r" b="b" t="t" l="l"/>
            <a:pathLst>
              <a:path h="5845422" w="8520080">
                <a:moveTo>
                  <a:pt x="0" y="0"/>
                </a:moveTo>
                <a:lnTo>
                  <a:pt x="8520080" y="0"/>
                </a:lnTo>
                <a:lnTo>
                  <a:pt x="8520080" y="5845422"/>
                </a:lnTo>
                <a:lnTo>
                  <a:pt x="0" y="5845422"/>
                </a:lnTo>
                <a:lnTo>
                  <a:pt x="0" y="0"/>
                </a:lnTo>
                <a:close/>
              </a:path>
            </a:pathLst>
          </a:custGeom>
          <a:blipFill>
            <a:blip r:embed="rId10"/>
            <a:stretch>
              <a:fillRect l="0" t="0" r="0" b="0"/>
            </a:stretch>
          </a:blipFill>
        </p:spPr>
      </p:sp>
      <p:sp>
        <p:nvSpPr>
          <p:cNvPr name="Freeform 18" id="18"/>
          <p:cNvSpPr/>
          <p:nvPr/>
        </p:nvSpPr>
        <p:spPr>
          <a:xfrm flipH="false" flipV="false" rot="0">
            <a:off x="5098583" y="2828134"/>
            <a:ext cx="4451028" cy="2450433"/>
          </a:xfrm>
          <a:custGeom>
            <a:avLst/>
            <a:gdLst/>
            <a:ahLst/>
            <a:cxnLst/>
            <a:rect r="r" b="b" t="t" l="l"/>
            <a:pathLst>
              <a:path h="2450433" w="4451028">
                <a:moveTo>
                  <a:pt x="0" y="0"/>
                </a:moveTo>
                <a:lnTo>
                  <a:pt x="4451029" y="0"/>
                </a:lnTo>
                <a:lnTo>
                  <a:pt x="4451029" y="2450433"/>
                </a:lnTo>
                <a:lnTo>
                  <a:pt x="0" y="2450433"/>
                </a:lnTo>
                <a:lnTo>
                  <a:pt x="0" y="0"/>
                </a:lnTo>
                <a:close/>
              </a:path>
            </a:pathLst>
          </a:custGeom>
          <a:blipFill>
            <a:blip r:embed="rId11"/>
            <a:stretch>
              <a:fillRect l="0" t="0" r="0" b="0"/>
            </a:stretch>
          </a:blipFill>
        </p:spPr>
      </p:sp>
      <p:sp>
        <p:nvSpPr>
          <p:cNvPr name="Freeform 19" id="19"/>
          <p:cNvSpPr/>
          <p:nvPr/>
        </p:nvSpPr>
        <p:spPr>
          <a:xfrm flipH="false" flipV="false" rot="0">
            <a:off x="5098583" y="5278567"/>
            <a:ext cx="4451028" cy="3803924"/>
          </a:xfrm>
          <a:custGeom>
            <a:avLst/>
            <a:gdLst/>
            <a:ahLst/>
            <a:cxnLst/>
            <a:rect r="r" b="b" t="t" l="l"/>
            <a:pathLst>
              <a:path h="3803924" w="4451028">
                <a:moveTo>
                  <a:pt x="0" y="0"/>
                </a:moveTo>
                <a:lnTo>
                  <a:pt x="4451029" y="0"/>
                </a:lnTo>
                <a:lnTo>
                  <a:pt x="4451029" y="3803924"/>
                </a:lnTo>
                <a:lnTo>
                  <a:pt x="0" y="3803924"/>
                </a:lnTo>
                <a:lnTo>
                  <a:pt x="0" y="0"/>
                </a:lnTo>
                <a:close/>
              </a:path>
            </a:pathLst>
          </a:custGeom>
          <a:blipFill>
            <a:blip r:embed="rId12"/>
            <a:stretch>
              <a:fillRect l="0" t="0" r="0" b="0"/>
            </a:stretch>
          </a:blipFill>
        </p:spPr>
      </p:sp>
      <p:sp>
        <p:nvSpPr>
          <p:cNvPr name="TextBox 20" id="20"/>
          <p:cNvSpPr txBox="true"/>
          <p:nvPr/>
        </p:nvSpPr>
        <p:spPr>
          <a:xfrm rot="0">
            <a:off x="5031675" y="1140400"/>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ARRAY IMPLEMENTATION</a:t>
            </a:r>
          </a:p>
        </p:txBody>
      </p:sp>
      <p:sp>
        <p:nvSpPr>
          <p:cNvPr name="TextBox 21" id="21"/>
          <p:cNvSpPr txBox="true"/>
          <p:nvPr/>
        </p:nvSpPr>
        <p:spPr>
          <a:xfrm rot="0">
            <a:off x="552166" y="2448404"/>
            <a:ext cx="4546418"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Class</a:t>
            </a:r>
          </a:p>
        </p:txBody>
      </p:sp>
      <p:sp>
        <p:nvSpPr>
          <p:cNvPr name="TextBox 22" id="22"/>
          <p:cNvSpPr txBox="true"/>
          <p:nvPr/>
        </p:nvSpPr>
        <p:spPr>
          <a:xfrm rot="0">
            <a:off x="11536443" y="2413919"/>
            <a:ext cx="4546418"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Get node with smallest distance</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295226" y="1880175"/>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627061" y="687305"/>
            <a:ext cx="9033878" cy="1730229"/>
            <a:chOff x="0" y="0"/>
            <a:chExt cx="2379293" cy="455698"/>
          </a:xfrm>
        </p:grpSpPr>
        <p:sp>
          <p:nvSpPr>
            <p:cNvPr name="Freeform 9" id="9"/>
            <p:cNvSpPr/>
            <p:nvPr/>
          </p:nvSpPr>
          <p:spPr>
            <a:xfrm flipH="false" flipV="false" rot="0">
              <a:off x="0" y="0"/>
              <a:ext cx="2379293" cy="455698"/>
            </a:xfrm>
            <a:custGeom>
              <a:avLst/>
              <a:gdLst/>
              <a:ahLst/>
              <a:cxnLst/>
              <a:rect r="r" b="b" t="t" l="l"/>
              <a:pathLst>
                <a:path h="455698" w="2379293">
                  <a:moveTo>
                    <a:pt x="0" y="0"/>
                  </a:moveTo>
                  <a:lnTo>
                    <a:pt x="2379293" y="0"/>
                  </a:lnTo>
                  <a:lnTo>
                    <a:pt x="237929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402013" y="3310566"/>
            <a:ext cx="7530663" cy="5172002"/>
          </a:xfrm>
          <a:custGeom>
            <a:avLst/>
            <a:gdLst/>
            <a:ahLst/>
            <a:cxnLst/>
            <a:rect r="r" b="b" t="t" l="l"/>
            <a:pathLst>
              <a:path h="5172002" w="7530663">
                <a:moveTo>
                  <a:pt x="0" y="0"/>
                </a:moveTo>
                <a:lnTo>
                  <a:pt x="7530663" y="0"/>
                </a:lnTo>
                <a:lnTo>
                  <a:pt x="7530663" y="5172002"/>
                </a:lnTo>
                <a:lnTo>
                  <a:pt x="0" y="5172002"/>
                </a:lnTo>
                <a:lnTo>
                  <a:pt x="0" y="0"/>
                </a:lnTo>
                <a:close/>
              </a:path>
            </a:pathLst>
          </a:custGeom>
          <a:blipFill>
            <a:blip r:embed="rId9"/>
            <a:stretch>
              <a:fillRect l="0" t="0" r="0" b="0"/>
            </a:stretch>
          </a:blipFill>
        </p:spPr>
      </p:sp>
      <p:sp>
        <p:nvSpPr>
          <p:cNvPr name="Freeform 14" id="14"/>
          <p:cNvSpPr/>
          <p:nvPr/>
        </p:nvSpPr>
        <p:spPr>
          <a:xfrm flipH="false" flipV="false" rot="0">
            <a:off x="7932676" y="3309638"/>
            <a:ext cx="9953311" cy="5172930"/>
          </a:xfrm>
          <a:custGeom>
            <a:avLst/>
            <a:gdLst/>
            <a:ahLst/>
            <a:cxnLst/>
            <a:rect r="r" b="b" t="t" l="l"/>
            <a:pathLst>
              <a:path h="5172930" w="9953311">
                <a:moveTo>
                  <a:pt x="0" y="0"/>
                </a:moveTo>
                <a:lnTo>
                  <a:pt x="9953311" y="0"/>
                </a:lnTo>
                <a:lnTo>
                  <a:pt x="9953311" y="5172930"/>
                </a:lnTo>
                <a:lnTo>
                  <a:pt x="0" y="5172930"/>
                </a:lnTo>
                <a:lnTo>
                  <a:pt x="0" y="0"/>
                </a:lnTo>
                <a:close/>
              </a:path>
            </a:pathLst>
          </a:custGeom>
          <a:blipFill>
            <a:blip r:embed="rId10"/>
            <a:stretch>
              <a:fillRect l="0" t="0" r="0" b="0"/>
            </a:stretch>
          </a:blipFill>
        </p:spPr>
      </p:sp>
      <p:sp>
        <p:nvSpPr>
          <p:cNvPr name="AutoShape 15" id="15"/>
          <p:cNvSpPr/>
          <p:nvPr/>
        </p:nvSpPr>
        <p:spPr>
          <a:xfrm flipV="true">
            <a:off x="3429115" y="4056811"/>
            <a:ext cx="4641599" cy="98140"/>
          </a:xfrm>
          <a:prstGeom prst="line">
            <a:avLst/>
          </a:prstGeom>
          <a:ln cap="flat" w="38100">
            <a:solidFill>
              <a:srgbClr val="0CC0DF"/>
            </a:solidFill>
            <a:prstDash val="solid"/>
            <a:headEnd type="none" len="sm" w="sm"/>
            <a:tailEnd type="arrow" len="sm" w="med"/>
          </a:ln>
        </p:spPr>
      </p:sp>
      <p:sp>
        <p:nvSpPr>
          <p:cNvPr name="AutoShape 16" id="16"/>
          <p:cNvSpPr/>
          <p:nvPr/>
        </p:nvSpPr>
        <p:spPr>
          <a:xfrm flipH="true">
            <a:off x="10824264" y="3310566"/>
            <a:ext cx="3504023" cy="1832934"/>
          </a:xfrm>
          <a:prstGeom prst="line">
            <a:avLst/>
          </a:prstGeom>
          <a:ln cap="flat" w="38100">
            <a:solidFill>
              <a:srgbClr val="0CC0DF"/>
            </a:solidFill>
            <a:prstDash val="solid"/>
            <a:headEnd type="none" len="sm" w="sm"/>
            <a:tailEnd type="arrow" len="sm" w="med"/>
          </a:ln>
        </p:spPr>
      </p:sp>
      <p:sp>
        <p:nvSpPr>
          <p:cNvPr name="TextBox 17" id="17"/>
          <p:cNvSpPr txBox="true"/>
          <p:nvPr/>
        </p:nvSpPr>
        <p:spPr>
          <a:xfrm rot="0">
            <a:off x="5031675" y="1140400"/>
            <a:ext cx="8224651" cy="738314"/>
          </a:xfrm>
          <a:prstGeom prst="rect">
            <a:avLst/>
          </a:prstGeom>
        </p:spPr>
        <p:txBody>
          <a:bodyPr anchor="t" rtlCol="false" tIns="0" lIns="0" bIns="0" rIns="0">
            <a:spAutoFit/>
          </a:bodyPr>
          <a:lstStyle/>
          <a:p>
            <a:pPr algn="ctr">
              <a:lnSpc>
                <a:spcPts val="6030"/>
              </a:lnSpc>
            </a:pPr>
            <a:r>
              <a:rPr lang="en-US" sz="4307">
                <a:solidFill>
                  <a:srgbClr val="000000"/>
                </a:solidFill>
                <a:latin typeface="Fredoka One Bold"/>
              </a:rPr>
              <a:t>ADJACENCY MATRIX + ARRAY</a:t>
            </a:r>
          </a:p>
        </p:txBody>
      </p:sp>
      <p:sp>
        <p:nvSpPr>
          <p:cNvPr name="TextBox 18" id="18"/>
          <p:cNvSpPr txBox="true"/>
          <p:nvPr/>
        </p:nvSpPr>
        <p:spPr>
          <a:xfrm rot="0">
            <a:off x="928717" y="2849031"/>
            <a:ext cx="6554010"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Array Implementation</a:t>
            </a:r>
          </a:p>
        </p:txBody>
      </p:sp>
      <p:sp>
        <p:nvSpPr>
          <p:cNvPr name="TextBox 19" id="19"/>
          <p:cNvSpPr txBox="true"/>
          <p:nvPr/>
        </p:nvSpPr>
        <p:spPr>
          <a:xfrm rot="0">
            <a:off x="9632326" y="2849031"/>
            <a:ext cx="6554010" cy="379730"/>
          </a:xfrm>
          <a:prstGeom prst="rect">
            <a:avLst/>
          </a:prstGeom>
        </p:spPr>
        <p:txBody>
          <a:bodyPr anchor="t" rtlCol="false" tIns="0" lIns="0" bIns="0" rIns="0">
            <a:spAutoFit/>
          </a:bodyPr>
          <a:lstStyle/>
          <a:p>
            <a:pPr algn="ctr">
              <a:lnSpc>
                <a:spcPts val="3219"/>
              </a:lnSpc>
            </a:pPr>
            <a:r>
              <a:rPr lang="en-US" sz="2299">
                <a:solidFill>
                  <a:srgbClr val="000000"/>
                </a:solidFill>
                <a:latin typeface="Nunito"/>
              </a:rPr>
              <a:t>Dijkstra’s using array and adj matrix</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DAFwi48kUYA</dc:identifier>
  <dcterms:modified xsi:type="dcterms:W3CDTF">2011-08-01T06:04:30Z</dcterms:modified>
  <cp:revision>1</cp:revision>
  <dc:title>sc2001 - proj 2</dc:title>
</cp:coreProperties>
</file>