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62" r:id="rId6"/>
    <p:sldId id="259" r:id="rId7"/>
    <p:sldId id="260" r:id="rId8"/>
    <p:sldId id="261" r:id="rId9"/>
    <p:sldId id="270" r:id="rId10"/>
    <p:sldId id="263" r:id="rId11"/>
    <p:sldId id="265" r:id="rId12"/>
    <p:sldId id="266" r:id="rId13"/>
    <p:sldId id="264" r:id="rId14"/>
    <p:sldId id="267" r:id="rId15"/>
    <p:sldId id="268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8E7"/>
    <a:srgbClr val="E1CDCC"/>
    <a:srgbClr val="A53010"/>
    <a:srgbClr val="FAE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JavaScript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¿El lenguaje de programación con más futuro?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49" y="765393"/>
            <a:ext cx="4569417" cy="30500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0663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Operaciones</a:t>
            </a:r>
            <a:endParaRPr lang="es-ES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676464"/>
              </p:ext>
            </p:extLst>
          </p:nvPr>
        </p:nvGraphicFramePr>
        <p:xfrm>
          <a:off x="2589212" y="1264555"/>
          <a:ext cx="8915400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Tipo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Operador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Ejemplo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Aritméticas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+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var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num</a:t>
                      </a:r>
                      <a:r>
                        <a:rPr lang="es-ES" dirty="0" smtClean="0"/>
                        <a:t>;</a:t>
                      </a:r>
                    </a:p>
                    <a:p>
                      <a:r>
                        <a:rPr lang="es-ES" dirty="0" err="1" smtClean="0"/>
                        <a:t>num</a:t>
                      </a:r>
                      <a:r>
                        <a:rPr lang="es-ES" baseline="0" dirty="0" smtClean="0"/>
                        <a:t> = 5 + 1;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++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num</a:t>
                      </a:r>
                      <a:r>
                        <a:rPr lang="es-ES" baseline="0" dirty="0" smtClean="0"/>
                        <a:t>++;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De asignación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=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var</a:t>
                      </a:r>
                      <a:r>
                        <a:rPr lang="es-ES" baseline="0" dirty="0" smtClean="0"/>
                        <a:t> num2;</a:t>
                      </a:r>
                    </a:p>
                    <a:p>
                      <a:r>
                        <a:rPr lang="es-ES" dirty="0" smtClean="0"/>
                        <a:t>num2 = 7;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+=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num2+=</a:t>
                      </a:r>
                      <a:r>
                        <a:rPr lang="es-ES" dirty="0" err="1" smtClean="0"/>
                        <a:t>num</a:t>
                      </a:r>
                      <a:r>
                        <a:rPr lang="es-ES" dirty="0" smtClean="0"/>
                        <a:t>;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De cadenas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+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var</a:t>
                      </a:r>
                      <a:r>
                        <a:rPr lang="es-ES" baseline="0" dirty="0" smtClean="0"/>
                        <a:t> nombre;</a:t>
                      </a:r>
                    </a:p>
                    <a:p>
                      <a:r>
                        <a:rPr lang="es-ES" baseline="0" dirty="0" smtClean="0"/>
                        <a:t>nombre = “Pe”+”</a:t>
                      </a:r>
                      <a:r>
                        <a:rPr lang="es-ES" baseline="0" dirty="0" err="1" smtClean="0"/>
                        <a:t>dro</a:t>
                      </a:r>
                      <a:r>
                        <a:rPr lang="es-ES" baseline="0" dirty="0" smtClean="0"/>
                        <a:t>”;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De comparación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==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num2==5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!=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num2!=5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&gt;=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num2&gt;=5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Lógicas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||</a:t>
                      </a:r>
                      <a:r>
                        <a:rPr lang="es-ES" baseline="0" dirty="0" smtClean="0"/>
                        <a:t> (</a:t>
                      </a:r>
                      <a:r>
                        <a:rPr lang="es-ES" baseline="0" dirty="0" err="1" smtClean="0"/>
                        <a:t>or</a:t>
                      </a:r>
                      <a:r>
                        <a:rPr lang="es-ES" baseline="0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(num2 &gt; 5) ||(num2==5)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!</a:t>
                      </a:r>
                      <a:r>
                        <a:rPr lang="es-ES" baseline="0" dirty="0" smtClean="0"/>
                        <a:t> (</a:t>
                      </a:r>
                      <a:r>
                        <a:rPr lang="es-ES" baseline="0" dirty="0" err="1" smtClean="0"/>
                        <a:t>not</a:t>
                      </a:r>
                      <a:r>
                        <a:rPr lang="es-ES" baseline="0" dirty="0" smtClean="0"/>
                        <a:t>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!(num2==5)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592925" y="6205571"/>
            <a:ext cx="891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	</a:t>
            </a:r>
            <a:r>
              <a:rPr lang="es-ES" dirty="0" smtClean="0"/>
              <a:t> Comprueba el valor de num2, de nombre y las comparaciones y 			 operaciones lógicas.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6205571"/>
            <a:ext cx="1030288" cy="57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0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Estructuras de control</a:t>
            </a:r>
            <a:endParaRPr lang="es-ES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445978"/>
              </p:ext>
            </p:extLst>
          </p:nvPr>
        </p:nvGraphicFramePr>
        <p:xfrm>
          <a:off x="2592925" y="1366155"/>
          <a:ext cx="89154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Condiciones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If-else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switch</a:t>
                      </a:r>
                      <a:r>
                        <a:rPr lang="es-ES" b="1" dirty="0" smtClean="0"/>
                        <a:t>-case</a:t>
                      </a:r>
                      <a:endParaRPr lang="es-E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 err="1" smtClean="0"/>
                        <a:t>if</a:t>
                      </a:r>
                      <a:r>
                        <a:rPr lang="es-ES" sz="1800" dirty="0" smtClean="0"/>
                        <a:t> (condición) { </a:t>
                      </a:r>
                    </a:p>
                    <a:p>
                      <a:r>
                        <a:rPr lang="es-ES" sz="1800" dirty="0" smtClean="0"/>
                        <a:t>   </a:t>
                      </a:r>
                      <a:r>
                        <a:rPr lang="es-ES" sz="1800" dirty="0" err="1" smtClean="0"/>
                        <a:t>instrucciones_if</a:t>
                      </a:r>
                      <a:r>
                        <a:rPr lang="es-ES" sz="1800" dirty="0" smtClean="0"/>
                        <a:t>: Se ejecutan sólo si condición=true; </a:t>
                      </a:r>
                    </a:p>
                    <a:p>
                      <a:r>
                        <a:rPr lang="es-ES" sz="1800" dirty="0" smtClean="0"/>
                        <a:t>} </a:t>
                      </a:r>
                    </a:p>
                    <a:p>
                      <a:r>
                        <a:rPr lang="es-ES" sz="1800" dirty="0" err="1" smtClean="0"/>
                        <a:t>else</a:t>
                      </a:r>
                      <a:r>
                        <a:rPr lang="es-ES" sz="1800" dirty="0" smtClean="0"/>
                        <a:t> { </a:t>
                      </a:r>
                    </a:p>
                    <a:p>
                      <a:r>
                        <a:rPr lang="es-ES" sz="1800" dirty="0" smtClean="0"/>
                        <a:t>   </a:t>
                      </a:r>
                      <a:r>
                        <a:rPr lang="es-ES" sz="1800" dirty="0" err="1" smtClean="0"/>
                        <a:t>instrucciones_else</a:t>
                      </a:r>
                      <a:r>
                        <a:rPr lang="es-ES" sz="1800" dirty="0" smtClean="0"/>
                        <a:t>: Se ejecutan sólo si condición=false; </a:t>
                      </a:r>
                    </a:p>
                    <a:p>
                      <a:r>
                        <a:rPr lang="es-ES" sz="1800" dirty="0" smtClean="0"/>
                        <a:t>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switch</a:t>
                      </a:r>
                      <a:r>
                        <a:rPr lang="es-ES" dirty="0" smtClean="0"/>
                        <a:t>(</a:t>
                      </a:r>
                      <a:r>
                        <a:rPr lang="es-ES" dirty="0" err="1" smtClean="0"/>
                        <a:t>expresion</a:t>
                      </a:r>
                      <a:r>
                        <a:rPr lang="es-ES" dirty="0" smtClean="0"/>
                        <a:t>) {</a:t>
                      </a:r>
                    </a:p>
                    <a:p>
                      <a:r>
                        <a:rPr lang="es-ES" dirty="0" smtClean="0"/>
                        <a:t>  case </a:t>
                      </a:r>
                      <a:r>
                        <a:rPr lang="es-ES" dirty="0" err="1" smtClean="0"/>
                        <a:t>opA</a:t>
                      </a:r>
                      <a:r>
                        <a:rPr lang="es-ES" dirty="0" smtClean="0"/>
                        <a:t>: </a:t>
                      </a:r>
                    </a:p>
                    <a:p>
                      <a:r>
                        <a:rPr lang="es-ES" dirty="0" smtClean="0"/>
                        <a:t>    </a:t>
                      </a:r>
                      <a:r>
                        <a:rPr lang="es-ES" dirty="0" err="1" smtClean="0"/>
                        <a:t>codigoA</a:t>
                      </a:r>
                      <a:r>
                        <a:rPr lang="es-ES" dirty="0" smtClean="0"/>
                        <a:t>; </a:t>
                      </a:r>
                    </a:p>
                    <a:p>
                      <a:r>
                        <a:rPr lang="es-ES" dirty="0" smtClean="0"/>
                        <a:t>    break; </a:t>
                      </a:r>
                    </a:p>
                    <a:p>
                      <a:r>
                        <a:rPr lang="es-ES" dirty="0" smtClean="0"/>
                        <a:t>  case </a:t>
                      </a:r>
                      <a:r>
                        <a:rPr lang="es-ES" dirty="0" err="1" smtClean="0"/>
                        <a:t>opB</a:t>
                      </a:r>
                      <a:r>
                        <a:rPr lang="es-ES" dirty="0" smtClean="0"/>
                        <a:t>: </a:t>
                      </a:r>
                    </a:p>
                    <a:p>
                      <a:r>
                        <a:rPr lang="es-ES" dirty="0" smtClean="0"/>
                        <a:t>    </a:t>
                      </a:r>
                      <a:r>
                        <a:rPr lang="es-ES" dirty="0" err="1" smtClean="0"/>
                        <a:t>codigoB</a:t>
                      </a:r>
                      <a:r>
                        <a:rPr lang="es-ES" dirty="0" smtClean="0"/>
                        <a:t>; </a:t>
                      </a:r>
                    </a:p>
                    <a:p>
                      <a:r>
                        <a:rPr lang="es-ES" dirty="0" smtClean="0"/>
                        <a:t>    break; </a:t>
                      </a:r>
                    </a:p>
                    <a:p>
                      <a:r>
                        <a:rPr lang="es-ES" dirty="0" smtClean="0"/>
                        <a:t>    … </a:t>
                      </a:r>
                    </a:p>
                    <a:p>
                      <a:r>
                        <a:rPr lang="es-ES" dirty="0" smtClean="0"/>
                        <a:t>  default: </a:t>
                      </a:r>
                    </a:p>
                    <a:p>
                      <a:r>
                        <a:rPr lang="es-ES" dirty="0" smtClean="0"/>
                        <a:t>    Código ejecutable por defecto; </a:t>
                      </a:r>
                    </a:p>
                    <a:p>
                      <a:r>
                        <a:rPr lang="es-ES" dirty="0" smtClean="0"/>
                        <a:t>}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592924" y="5264951"/>
            <a:ext cx="8911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r>
              <a:rPr lang="es-ES" dirty="0"/>
              <a:t>	</a:t>
            </a:r>
            <a:r>
              <a:rPr lang="es-ES" dirty="0" smtClean="0"/>
              <a:t>		Crea una página que </a:t>
            </a:r>
            <a:r>
              <a:rPr lang="es-ES" b="1" dirty="0" smtClean="0"/>
              <a:t>salude en función de la hora </a:t>
            </a:r>
            <a:r>
              <a:rPr lang="es-ES" dirty="0" smtClean="0"/>
              <a:t>actual 					diciendo buenos días o buenas noches.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75" y="5533329"/>
            <a:ext cx="1267105" cy="7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7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Estructuras de control</a:t>
            </a:r>
            <a:endParaRPr lang="es-ES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666786"/>
              </p:ext>
            </p:extLst>
          </p:nvPr>
        </p:nvGraphicFramePr>
        <p:xfrm>
          <a:off x="2592925" y="1378857"/>
          <a:ext cx="8915400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chemeClr val="bg1"/>
                          </a:solidFill>
                        </a:rPr>
                        <a:t>Bucles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for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err="1" smtClean="0"/>
                        <a:t>while</a:t>
                      </a:r>
                      <a:r>
                        <a:rPr lang="es-ES" b="1" dirty="0" smtClean="0"/>
                        <a:t> y do-</a:t>
                      </a:r>
                      <a:r>
                        <a:rPr lang="es-ES" b="1" dirty="0" err="1" smtClean="0"/>
                        <a:t>while</a:t>
                      </a:r>
                      <a:endParaRPr lang="es-E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for</a:t>
                      </a:r>
                      <a:r>
                        <a:rPr lang="es-ES" dirty="0" smtClean="0"/>
                        <a:t>(contador = valor; condición; incremento) { </a:t>
                      </a:r>
                    </a:p>
                    <a:p>
                      <a:r>
                        <a:rPr lang="es-ES" dirty="0" smtClean="0"/>
                        <a:t>  </a:t>
                      </a:r>
                      <a:r>
                        <a:rPr lang="es-ES" dirty="0" err="1" smtClean="0"/>
                        <a:t>Cuerpo_del_bucle</a:t>
                      </a:r>
                      <a:r>
                        <a:rPr lang="es-ES" dirty="0" smtClean="0"/>
                        <a:t>; </a:t>
                      </a:r>
                    </a:p>
                    <a:p>
                      <a:r>
                        <a:rPr lang="es-ES" dirty="0" smtClean="0"/>
                        <a:t>}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while</a:t>
                      </a:r>
                      <a:r>
                        <a:rPr lang="es-ES" dirty="0" smtClean="0"/>
                        <a:t>(</a:t>
                      </a:r>
                      <a:r>
                        <a:rPr lang="es-ES" dirty="0" err="1" smtClean="0"/>
                        <a:t>condicion</a:t>
                      </a:r>
                      <a:r>
                        <a:rPr lang="es-ES" dirty="0" smtClean="0"/>
                        <a:t>) { </a:t>
                      </a:r>
                    </a:p>
                    <a:p>
                      <a:r>
                        <a:rPr lang="es-ES" dirty="0" smtClean="0"/>
                        <a:t>  </a:t>
                      </a:r>
                      <a:r>
                        <a:rPr lang="es-ES" dirty="0" err="1" smtClean="0"/>
                        <a:t>Cuerpo_del_bucle</a:t>
                      </a:r>
                      <a:r>
                        <a:rPr lang="es-ES" dirty="0" smtClean="0"/>
                        <a:t>; </a:t>
                      </a:r>
                    </a:p>
                    <a:p>
                      <a:r>
                        <a:rPr lang="es-ES" dirty="0" smtClean="0"/>
                        <a:t>} </a:t>
                      </a:r>
                    </a:p>
                    <a:p>
                      <a:r>
                        <a:rPr lang="es-ES" dirty="0" smtClean="0"/>
                        <a:t>----------------------------------- </a:t>
                      </a:r>
                    </a:p>
                    <a:p>
                      <a:r>
                        <a:rPr lang="es-ES" dirty="0" smtClean="0"/>
                        <a:t>do { </a:t>
                      </a:r>
                    </a:p>
                    <a:p>
                      <a:r>
                        <a:rPr lang="es-ES" dirty="0" smtClean="0"/>
                        <a:t>  </a:t>
                      </a:r>
                      <a:r>
                        <a:rPr lang="es-ES" dirty="0" err="1" smtClean="0"/>
                        <a:t>Cuerpo_del_bucle</a:t>
                      </a:r>
                      <a:r>
                        <a:rPr lang="es-ES" dirty="0" smtClean="0"/>
                        <a:t>; </a:t>
                      </a:r>
                    </a:p>
                    <a:p>
                      <a:r>
                        <a:rPr lang="es-ES" dirty="0" smtClean="0"/>
                        <a:t>} </a:t>
                      </a:r>
                      <a:r>
                        <a:rPr lang="es-ES" dirty="0" err="1" smtClean="0"/>
                        <a:t>while</a:t>
                      </a:r>
                      <a:r>
                        <a:rPr lang="es-ES" dirty="0" smtClean="0"/>
                        <a:t>(</a:t>
                      </a:r>
                      <a:r>
                        <a:rPr lang="es-ES" dirty="0" err="1" smtClean="0"/>
                        <a:t>condicion</a:t>
                      </a:r>
                      <a:r>
                        <a:rPr lang="es-ES" dirty="0" smtClean="0"/>
                        <a:t>)</a:t>
                      </a:r>
                      <a:endParaRPr lang="es-E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592924" y="4132217"/>
            <a:ext cx="8911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r>
              <a:rPr lang="es-ES" dirty="0"/>
              <a:t>	</a:t>
            </a:r>
            <a:r>
              <a:rPr lang="es-ES" dirty="0" smtClean="0"/>
              <a:t>		Dado el </a:t>
            </a:r>
            <a:r>
              <a:rPr lang="es-ES" dirty="0" err="1" smtClean="0"/>
              <a:t>array</a:t>
            </a:r>
            <a:r>
              <a:rPr lang="es-ES" dirty="0" smtClean="0"/>
              <a:t> coches: </a:t>
            </a:r>
            <a:r>
              <a:rPr lang="es-ES" dirty="0" smtClean="0"/>
              <a:t>[“Volvo”, “Audi”, “Ford”, “Toyota”] haz un </a:t>
            </a:r>
            <a:r>
              <a:rPr lang="es-ES" dirty="0" smtClean="0"/>
              <a:t>				</a:t>
            </a:r>
            <a:r>
              <a:rPr lang="es-ES" b="1" dirty="0" smtClean="0"/>
              <a:t>bucle que </a:t>
            </a:r>
            <a:r>
              <a:rPr lang="es-ES" b="1" dirty="0" smtClean="0"/>
              <a:t>los muestre </a:t>
            </a:r>
            <a:r>
              <a:rPr lang="es-ES" dirty="0" smtClean="0"/>
              <a:t>en la web, teniendo en cuenta </a:t>
            </a:r>
            <a:r>
              <a:rPr lang="es-ES" dirty="0" smtClean="0"/>
              <a:t>que 					coches[i</a:t>
            </a:r>
            <a:r>
              <a:rPr lang="es-ES" dirty="0" smtClean="0"/>
              <a:t>] es </a:t>
            </a:r>
            <a:r>
              <a:rPr lang="es-ES" dirty="0" smtClean="0"/>
              <a:t>false </a:t>
            </a:r>
            <a:r>
              <a:rPr lang="es-ES" dirty="0" smtClean="0"/>
              <a:t>cuando i &gt;3 (no existe coches[4]). Usaremos </a:t>
            </a:r>
            <a:r>
              <a:rPr lang="es-ES" dirty="0" smtClean="0"/>
              <a:t>				</a:t>
            </a:r>
            <a:r>
              <a:rPr lang="es-ES" b="1" dirty="0" err="1" smtClean="0"/>
              <a:t>while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			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0" y="4377592"/>
            <a:ext cx="1267105" cy="70957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958046" y="5603966"/>
            <a:ext cx="7546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 </a:t>
            </a:r>
            <a:r>
              <a:rPr lang="es-ES" dirty="0"/>
              <a:t>una página en la que dado un </a:t>
            </a:r>
            <a:r>
              <a:rPr lang="es-ES" dirty="0" err="1"/>
              <a:t>array</a:t>
            </a:r>
            <a:r>
              <a:rPr lang="es-ES" dirty="0"/>
              <a:t> de palabras, </a:t>
            </a:r>
            <a:r>
              <a:rPr lang="es-ES" dirty="0" smtClean="0"/>
              <a:t>busque     una </a:t>
            </a:r>
            <a:r>
              <a:rPr lang="es-ES" dirty="0"/>
              <a:t>determinada que no estará y deberá </a:t>
            </a:r>
            <a:r>
              <a:rPr lang="es-ES" b="1" dirty="0"/>
              <a:t>añadirla</a:t>
            </a:r>
            <a:r>
              <a:rPr lang="es-ES" dirty="0"/>
              <a:t> y otra que </a:t>
            </a:r>
            <a:r>
              <a:rPr lang="es-ES" dirty="0" smtClean="0"/>
              <a:t>sí estará </a:t>
            </a:r>
            <a:r>
              <a:rPr lang="es-ES" dirty="0"/>
              <a:t>y deberá </a:t>
            </a:r>
            <a:r>
              <a:rPr lang="es-ES" b="1" dirty="0"/>
              <a:t>eliminarla</a:t>
            </a:r>
            <a:r>
              <a:rPr lang="es-ES" dirty="0"/>
              <a:t>. Usaremos </a:t>
            </a:r>
            <a:r>
              <a:rPr lang="es-ES" b="1" dirty="0" err="1"/>
              <a:t>for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775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Funciones y su definición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1264555"/>
            <a:ext cx="8915400" cy="3777622"/>
          </a:xfrm>
        </p:spPr>
        <p:txBody>
          <a:bodyPr/>
          <a:lstStyle/>
          <a:p>
            <a:r>
              <a:rPr lang="es-ES" sz="2400" b="1" dirty="0" smtClean="0"/>
              <a:t>Utilidad: </a:t>
            </a:r>
            <a:r>
              <a:rPr lang="es-ES" sz="2400" dirty="0" smtClean="0"/>
              <a:t>Reutilizar código</a:t>
            </a:r>
          </a:p>
          <a:p>
            <a:r>
              <a:rPr lang="es-ES" sz="2400" b="1" dirty="0" smtClean="0"/>
              <a:t>Definición:</a:t>
            </a:r>
          </a:p>
          <a:p>
            <a:pPr marL="400050" lvl="1" indent="0">
              <a:buNone/>
            </a:pPr>
            <a:r>
              <a:rPr lang="en-US" sz="1800" dirty="0"/>
              <a:t>function </a:t>
            </a:r>
            <a:r>
              <a:rPr lang="en-US" sz="1800" dirty="0" err="1" smtClean="0"/>
              <a:t>nombre_funcion</a:t>
            </a:r>
            <a:r>
              <a:rPr lang="en-US" sz="1800" dirty="0" smtClean="0"/>
              <a:t>(parametro1, parametro2,…) 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código</a:t>
            </a:r>
            <a:r>
              <a:rPr lang="en-US" sz="1800" dirty="0" smtClean="0"/>
              <a:t>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a </a:t>
            </a:r>
            <a:r>
              <a:rPr lang="en-US" sz="1800" dirty="0" err="1" smtClean="0"/>
              <a:t>ejecutar</a:t>
            </a:r>
            <a:r>
              <a:rPr lang="en-US" sz="1800" dirty="0" smtClean="0"/>
              <a:t>;</a:t>
            </a:r>
          </a:p>
          <a:p>
            <a:pPr marL="40005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return valor;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}</a:t>
            </a:r>
          </a:p>
          <a:p>
            <a:r>
              <a:rPr lang="en-US" sz="2400" b="1" dirty="0" err="1" smtClean="0"/>
              <a:t>Llamada</a:t>
            </a:r>
            <a:r>
              <a:rPr lang="en-US" sz="2400" b="1" dirty="0" smtClean="0"/>
              <a:t>:</a:t>
            </a:r>
          </a:p>
          <a:p>
            <a:pPr marL="400050" lvl="1" indent="0">
              <a:buNone/>
            </a:pPr>
            <a:r>
              <a:rPr lang="en-US" sz="1800" dirty="0" err="1"/>
              <a:t>n</a:t>
            </a:r>
            <a:r>
              <a:rPr lang="en-US" sz="1800" dirty="0" err="1" smtClean="0"/>
              <a:t>ombre_function</a:t>
            </a:r>
            <a:r>
              <a:rPr lang="en-US" sz="1800" dirty="0" smtClean="0"/>
              <a:t>(parametro1, parametro2,…);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s-ES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2592925" y="4469012"/>
            <a:ext cx="8911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r>
              <a:rPr lang="es-ES" dirty="0"/>
              <a:t>	</a:t>
            </a:r>
            <a:r>
              <a:rPr lang="es-ES" dirty="0" smtClean="0"/>
              <a:t>		Crea una página que </a:t>
            </a:r>
            <a:r>
              <a:rPr lang="es-ES" b="1" dirty="0" smtClean="0"/>
              <a:t>pase a metros </a:t>
            </a:r>
            <a:r>
              <a:rPr lang="es-ES" dirty="0" smtClean="0"/>
              <a:t>una cantidad dada de 					centímetros y el cálculo lo haga a través de una </a:t>
            </a:r>
            <a:r>
              <a:rPr lang="es-ES" b="1" dirty="0" smtClean="0"/>
              <a:t>función</a:t>
            </a:r>
            <a:r>
              <a:rPr lang="es-ES" dirty="0" smtClean="0"/>
              <a:t>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744537"/>
            <a:ext cx="1267105" cy="7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7948"/>
          </a:xfrm>
        </p:spPr>
        <p:txBody>
          <a:bodyPr>
            <a:normAutofit/>
          </a:bodyPr>
          <a:lstStyle/>
          <a:p>
            <a:r>
              <a:rPr lang="es-ES" sz="4000" b="1" dirty="0" smtClean="0"/>
              <a:t>Objetos del navegador. </a:t>
            </a:r>
            <a:r>
              <a:rPr lang="es-ES" b="1" dirty="0" smtClean="0"/>
              <a:t>Jerarquía</a:t>
            </a:r>
            <a:endParaRPr lang="es-ES" sz="32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2786743" y="5849254"/>
            <a:ext cx="8563428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b="1" dirty="0" err="1"/>
              <a:t>Acceso</a:t>
            </a:r>
            <a:r>
              <a:rPr lang="en-US" sz="2000" b="1" dirty="0"/>
              <a:t> a </a:t>
            </a:r>
            <a:r>
              <a:rPr lang="en-US" sz="2000" b="1" dirty="0" err="1"/>
              <a:t>propiedad</a:t>
            </a:r>
            <a:r>
              <a:rPr lang="en-US" sz="2000" b="1" dirty="0" smtClean="0"/>
              <a:t>: </a:t>
            </a:r>
            <a:r>
              <a:rPr lang="en-US" sz="2000" dirty="0" err="1" smtClean="0"/>
              <a:t>document.form.text.value</a:t>
            </a:r>
            <a:endParaRPr lang="en-US" sz="2000" dirty="0"/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b="1" dirty="0" err="1" smtClean="0"/>
              <a:t>Acceso</a:t>
            </a:r>
            <a:r>
              <a:rPr lang="en-US" sz="2000" b="1" dirty="0" smtClean="0"/>
              <a:t> a </a:t>
            </a:r>
            <a:r>
              <a:rPr lang="en-US" sz="2000" b="1" dirty="0" err="1" smtClean="0"/>
              <a:t>método</a:t>
            </a:r>
            <a:r>
              <a:rPr lang="en-US" sz="2000" b="1" dirty="0" smtClean="0"/>
              <a:t>: </a:t>
            </a:r>
            <a:r>
              <a:rPr lang="en-US" sz="2000" dirty="0" err="1" smtClean="0"/>
              <a:t>document.form.text.focus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96" y="1466850"/>
            <a:ext cx="7438382" cy="4382404"/>
          </a:xfrm>
        </p:spPr>
      </p:pic>
    </p:spTree>
    <p:extLst>
      <p:ext uri="{BB962C8B-B14F-4D97-AF65-F5344CB8AC3E}">
        <p14:creationId xmlns:p14="http://schemas.microsoft.com/office/powerpoint/2010/main" val="5580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Objetos del navegador. </a:t>
            </a:r>
            <a:r>
              <a:rPr lang="es-ES" sz="3200" b="1" dirty="0" smtClean="0"/>
              <a:t>Ejemplos</a:t>
            </a:r>
            <a:endParaRPr lang="es-ES" sz="3200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459082"/>
              </p:ext>
            </p:extLst>
          </p:nvPr>
        </p:nvGraphicFramePr>
        <p:xfrm>
          <a:off x="2589213" y="1335314"/>
          <a:ext cx="8915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window</a:t>
                      </a:r>
                      <a:r>
                        <a:rPr lang="es-ES" dirty="0" smtClean="0"/>
                        <a:t> </a:t>
                      </a:r>
                      <a:r>
                        <a:rPr lang="es-ES" b="0" dirty="0" smtClean="0"/>
                        <a:t>(ventana del navegador)</a:t>
                      </a:r>
                      <a:endParaRPr lang="es-E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window.status</a:t>
                      </a:r>
                      <a:r>
                        <a:rPr lang="es-ES" dirty="0" smtClean="0"/>
                        <a:t>='Bienvenido a la web'; //Texto barra de estado.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641057"/>
              </p:ext>
            </p:extLst>
          </p:nvPr>
        </p:nvGraphicFramePr>
        <p:xfrm>
          <a:off x="2589213" y="2305594"/>
          <a:ext cx="8915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navigator</a:t>
                      </a:r>
                      <a:r>
                        <a:rPr lang="es-ES" dirty="0" smtClean="0"/>
                        <a:t> </a:t>
                      </a:r>
                      <a:r>
                        <a:rPr lang="es-ES" b="0" dirty="0" smtClean="0"/>
                        <a:t>(propio navegador)</a:t>
                      </a:r>
                      <a:endParaRPr lang="es-E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navigator.appName</a:t>
                      </a:r>
                      <a:r>
                        <a:rPr lang="es-ES" dirty="0" smtClean="0"/>
                        <a:t> //Nombre navegador.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13260"/>
              </p:ext>
            </p:extLst>
          </p:nvPr>
        </p:nvGraphicFramePr>
        <p:xfrm>
          <a:off x="2589213" y="3275874"/>
          <a:ext cx="8915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document</a:t>
                      </a:r>
                      <a:r>
                        <a:rPr lang="es-ES" dirty="0" smtClean="0"/>
                        <a:t> </a:t>
                      </a:r>
                      <a:r>
                        <a:rPr lang="es-ES" b="0" dirty="0" smtClean="0"/>
                        <a:t>(página</a:t>
                      </a:r>
                      <a:r>
                        <a:rPr lang="es-ES" b="0" baseline="0" dirty="0" smtClean="0"/>
                        <a:t> web mostrada por el navegador</a:t>
                      </a:r>
                      <a:r>
                        <a:rPr lang="es-ES" b="0" dirty="0" smtClean="0"/>
                        <a:t>)</a:t>
                      </a:r>
                      <a:endParaRPr lang="es-E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document.open()</a:t>
                      </a:r>
                      <a:r>
                        <a:rPr lang="it-IT" baseline="0" dirty="0" smtClean="0"/>
                        <a:t> //</a:t>
                      </a:r>
                      <a:r>
                        <a:rPr lang="it-IT" dirty="0" smtClean="0"/>
                        <a:t>Abre un documento</a:t>
                      </a:r>
                      <a:r>
                        <a:rPr lang="es-ES" dirty="0" smtClean="0"/>
                        <a:t>.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448965"/>
              </p:ext>
            </p:extLst>
          </p:nvPr>
        </p:nvGraphicFramePr>
        <p:xfrm>
          <a:off x="2589213" y="4246154"/>
          <a:ext cx="8915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location</a:t>
                      </a:r>
                      <a:r>
                        <a:rPr lang="es-ES" dirty="0" smtClean="0"/>
                        <a:t> </a:t>
                      </a:r>
                      <a:r>
                        <a:rPr lang="es-ES" b="0" dirty="0" smtClean="0"/>
                        <a:t>(localización</a:t>
                      </a:r>
                      <a:r>
                        <a:rPr lang="es-ES" b="0" baseline="0" dirty="0" smtClean="0"/>
                        <a:t> del documento</a:t>
                      </a:r>
                      <a:r>
                        <a:rPr lang="es-ES" b="0" dirty="0" smtClean="0"/>
                        <a:t>)</a:t>
                      </a:r>
                      <a:endParaRPr lang="es-E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window.location.reload</a:t>
                      </a:r>
                      <a:r>
                        <a:rPr lang="es-ES" dirty="0" smtClean="0"/>
                        <a:t>(); //Recarga la página.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12048"/>
              </p:ext>
            </p:extLst>
          </p:nvPr>
        </p:nvGraphicFramePr>
        <p:xfrm>
          <a:off x="2589213" y="5216434"/>
          <a:ext cx="8915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history</a:t>
                      </a:r>
                      <a:r>
                        <a:rPr lang="es-ES" dirty="0" smtClean="0"/>
                        <a:t> </a:t>
                      </a:r>
                      <a:r>
                        <a:rPr lang="es-ES" b="0" dirty="0" smtClean="0"/>
                        <a:t>(historial</a:t>
                      </a:r>
                      <a:r>
                        <a:rPr lang="es-ES" b="0" baseline="0" dirty="0" smtClean="0"/>
                        <a:t> del navegador</a:t>
                      </a:r>
                      <a:r>
                        <a:rPr lang="es-ES" b="0" dirty="0" smtClean="0"/>
                        <a:t>)</a:t>
                      </a:r>
                      <a:endParaRPr lang="es-E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history.back</a:t>
                      </a:r>
                      <a:r>
                        <a:rPr lang="es-ES" dirty="0" smtClean="0"/>
                        <a:t>() //Retrocede a la página anterior.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7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Otros objetos.</a:t>
            </a:r>
            <a:endParaRPr lang="es-ES" b="1" dirty="0"/>
          </a:p>
        </p:txBody>
      </p:sp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39930"/>
              </p:ext>
            </p:extLst>
          </p:nvPr>
        </p:nvGraphicFramePr>
        <p:xfrm>
          <a:off x="2592925" y="4615177"/>
          <a:ext cx="8915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cadenas</a:t>
                      </a:r>
                      <a:endParaRPr lang="es-E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n=“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”.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ToUpperCase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dirty="0" smtClean="0"/>
                        <a:t>; //Convierte a mayúscula.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73700"/>
              </p:ext>
            </p:extLst>
          </p:nvPr>
        </p:nvGraphicFramePr>
        <p:xfrm>
          <a:off x="2592925" y="5585457"/>
          <a:ext cx="8915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 smtClean="0"/>
                        <a:t> </a:t>
                      </a:r>
                      <a:r>
                        <a:rPr lang="es-ES" b="1" dirty="0" err="1" smtClean="0"/>
                        <a:t>numeros</a:t>
                      </a:r>
                      <a:endParaRPr lang="es-E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var</a:t>
                      </a:r>
                      <a:r>
                        <a:rPr lang="es-ES" baseline="0" dirty="0" smtClean="0"/>
                        <a:t> n=9.656.toFixed(2); //Redondea a dos decimales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09791"/>
              </p:ext>
            </p:extLst>
          </p:nvPr>
        </p:nvGraphicFramePr>
        <p:xfrm>
          <a:off x="2592925" y="3699690"/>
          <a:ext cx="8915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 smtClean="0"/>
                        <a:t>Math</a:t>
                      </a:r>
                      <a:r>
                        <a:rPr lang="es-ES" b="1" baseline="0" dirty="0" smtClean="0"/>
                        <a:t> </a:t>
                      </a:r>
                      <a:r>
                        <a:rPr lang="es-ES" b="0" baseline="0" dirty="0" smtClean="0"/>
                        <a:t>(objeto para realizar funciones matemáticas)</a:t>
                      </a:r>
                      <a:endParaRPr lang="es-E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fi-FI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minimo=</a:t>
                      </a:r>
                      <a:r>
                        <a:rPr lang="fi-FI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Math.min(0, 150, 30, 20, -8, -200);</a:t>
                      </a:r>
                      <a:r>
                        <a:rPr lang="it-IT" baseline="0" dirty="0" smtClean="0"/>
                        <a:t> //Calcula el valor minimo</a:t>
                      </a:r>
                      <a:r>
                        <a:rPr lang="es-ES" dirty="0" smtClean="0"/>
                        <a:t>.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37890"/>
              </p:ext>
            </p:extLst>
          </p:nvPr>
        </p:nvGraphicFramePr>
        <p:xfrm>
          <a:off x="2592925" y="1399540"/>
          <a:ext cx="8915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Fechas</a:t>
                      </a:r>
                      <a:endParaRPr lang="es-E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diaactual</a:t>
                      </a:r>
                      <a:r>
                        <a:rPr lang="en-US" dirty="0" smtClean="0"/>
                        <a:t> = new Date(); //</a:t>
                      </a:r>
                      <a:r>
                        <a:rPr lang="en-US" dirty="0" err="1" smtClean="0"/>
                        <a:t>crea</a:t>
                      </a:r>
                      <a:r>
                        <a:rPr lang="en-US" dirty="0" smtClean="0"/>
                        <a:t> un </a:t>
                      </a:r>
                      <a:r>
                        <a:rPr lang="en-US" dirty="0" err="1" smtClean="0"/>
                        <a:t>objeto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fecha</a:t>
                      </a:r>
                      <a:r>
                        <a:rPr lang="en-US" dirty="0" smtClean="0"/>
                        <a:t> con la actual</a:t>
                      </a:r>
                    </a:p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hora = </a:t>
                      </a:r>
                      <a:r>
                        <a:rPr lang="en-US" dirty="0" err="1" smtClean="0"/>
                        <a:t>diaactual.getHours</a:t>
                      </a:r>
                      <a:r>
                        <a:rPr lang="en-US" dirty="0" smtClean="0"/>
                        <a:t>()</a:t>
                      </a:r>
                      <a:r>
                        <a:rPr lang="es-ES" dirty="0" smtClean="0"/>
                        <a:t>; //obtiene la hora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61537"/>
              </p:ext>
            </p:extLst>
          </p:nvPr>
        </p:nvGraphicFramePr>
        <p:xfrm>
          <a:off x="2592925" y="2529480"/>
          <a:ext cx="8915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Arrays</a:t>
                      </a:r>
                      <a:endParaRPr lang="es-E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var</a:t>
                      </a:r>
                      <a:r>
                        <a:rPr lang="es-ES" dirty="0" smtClean="0"/>
                        <a:t> frutas = [“pera", “naranja", “manzana", “mango"]; </a:t>
                      </a:r>
                    </a:p>
                    <a:p>
                      <a:r>
                        <a:rPr lang="es-ES" dirty="0" err="1" smtClean="0"/>
                        <a:t>frutas.push</a:t>
                      </a:r>
                      <a:r>
                        <a:rPr lang="es-ES" dirty="0" smtClean="0"/>
                        <a:t>(“kiwi”); //pone kiwi al final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Eventos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5499" y="1289187"/>
            <a:ext cx="8915400" cy="4717626"/>
          </a:xfrm>
        </p:spPr>
        <p:txBody>
          <a:bodyPr/>
          <a:lstStyle/>
          <a:p>
            <a:r>
              <a:rPr lang="es-ES" sz="2400" b="1" dirty="0" smtClean="0"/>
              <a:t>Eventos:</a:t>
            </a:r>
            <a:r>
              <a:rPr lang="es-ES" sz="2400" dirty="0" smtClean="0"/>
              <a:t> cosas que suceden a los elementos HTML</a:t>
            </a:r>
          </a:p>
          <a:p>
            <a:r>
              <a:rPr lang="en-US" sz="2400" dirty="0"/>
              <a:t>HTML </a:t>
            </a:r>
            <a:r>
              <a:rPr lang="en-US" sz="2400" dirty="0" err="1" smtClean="0"/>
              <a:t>permite</a:t>
            </a:r>
            <a:r>
              <a:rPr lang="en-US" sz="2400" dirty="0" smtClean="0"/>
              <a:t> </a:t>
            </a:r>
            <a:r>
              <a:rPr lang="en-US" sz="2400" dirty="0" err="1" smtClean="0"/>
              <a:t>poner</a:t>
            </a:r>
            <a:r>
              <a:rPr lang="en-US" sz="2400" dirty="0" smtClean="0"/>
              <a:t> </a:t>
            </a:r>
            <a:r>
              <a:rPr lang="en-US" sz="2400" dirty="0" err="1" smtClean="0"/>
              <a:t>manejadores</a:t>
            </a:r>
            <a:r>
              <a:rPr lang="en-US" sz="2400" dirty="0" smtClean="0"/>
              <a:t> de </a:t>
            </a:r>
            <a:r>
              <a:rPr lang="en-US" sz="2400" dirty="0" err="1" smtClean="0"/>
              <a:t>eventos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atributos</a:t>
            </a:r>
            <a:r>
              <a:rPr lang="en-US" sz="2400" dirty="0" smtClean="0"/>
              <a:t> y </a:t>
            </a:r>
            <a:r>
              <a:rPr lang="en-US" sz="2400" dirty="0" err="1" smtClean="0"/>
              <a:t>asociar</a:t>
            </a:r>
            <a:r>
              <a:rPr lang="en-US" sz="2400" dirty="0" smtClean="0"/>
              <a:t> </a:t>
            </a:r>
            <a:r>
              <a:rPr lang="en-US" sz="2400" dirty="0" err="1" smtClean="0"/>
              <a:t>código</a:t>
            </a:r>
            <a:r>
              <a:rPr lang="en-US" sz="2400" dirty="0" smtClean="0"/>
              <a:t> JavaScript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s-ES" dirty="0" smtClean="0"/>
              <a:t>&lt;elemento-HTML</a:t>
            </a:r>
            <a:r>
              <a:rPr lang="es-ES" dirty="0"/>
              <a:t> </a:t>
            </a:r>
            <a:r>
              <a:rPr lang="es-ES" dirty="0" smtClean="0"/>
              <a:t>evento=</a:t>
            </a:r>
            <a:r>
              <a:rPr lang="es-ES" b="1" dirty="0" smtClean="0"/>
              <a:t>‘código JavaScript'</a:t>
            </a:r>
            <a:r>
              <a:rPr lang="es-ES" dirty="0" smtClean="0"/>
              <a:t>&gt;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 err="1" smtClean="0"/>
              <a:t>Ej</a:t>
            </a:r>
            <a:r>
              <a:rPr lang="es-ES" b="1" dirty="0" smtClean="0"/>
              <a:t>:</a:t>
            </a:r>
            <a:r>
              <a:rPr lang="es-ES" dirty="0" smtClean="0"/>
              <a:t> </a:t>
            </a:r>
            <a:r>
              <a:rPr lang="en-US" dirty="0"/>
              <a:t>&lt;button 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this.innerHTML</a:t>
            </a:r>
            <a:r>
              <a:rPr lang="en-US" dirty="0"/>
              <a:t>=Date()"&gt;The time is?&lt;/button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82719"/>
              </p:ext>
            </p:extLst>
          </p:nvPr>
        </p:nvGraphicFramePr>
        <p:xfrm>
          <a:off x="2982912" y="3527259"/>
          <a:ext cx="8127999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Manejador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Elemento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Se produce cuando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onBlur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Button, Checkbox, </a:t>
                      </a:r>
                      <a:r>
                        <a:rPr lang="en-US" dirty="0" err="1" smtClean="0"/>
                        <a:t>FileUpload</a:t>
                      </a:r>
                      <a:r>
                        <a:rPr lang="en-US" dirty="0" smtClean="0"/>
                        <a:t>, Layer, Password, Radio, Reset, Select, Submit, Text, </a:t>
                      </a:r>
                      <a:r>
                        <a:rPr lang="en-US" dirty="0" err="1" smtClean="0"/>
                        <a:t>Textarea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Un elemento</a:t>
                      </a:r>
                      <a:r>
                        <a:rPr lang="es-ES" baseline="0" dirty="0" smtClean="0"/>
                        <a:t> de formulario, una ventana… pierde foco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onKeyPress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document</a:t>
                      </a:r>
                      <a:r>
                        <a:rPr lang="es-ES" dirty="0" smtClean="0"/>
                        <a:t>, </a:t>
                      </a:r>
                      <a:r>
                        <a:rPr lang="es-ES" dirty="0" err="1" smtClean="0"/>
                        <a:t>Image</a:t>
                      </a:r>
                      <a:r>
                        <a:rPr lang="es-ES" dirty="0" smtClean="0"/>
                        <a:t>, Link, </a:t>
                      </a:r>
                      <a:r>
                        <a:rPr lang="es-ES" dirty="0" err="1" smtClean="0"/>
                        <a:t>Textarea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El usuario mantiene pulsada una tecla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598936" y="5783589"/>
            <a:ext cx="8911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r>
              <a:rPr lang="es-ES" dirty="0"/>
              <a:t>	</a:t>
            </a:r>
            <a:r>
              <a:rPr lang="es-ES" dirty="0" smtClean="0"/>
              <a:t>		Crea una página con un formulario que solicite usuario y clave y 				repetición de clave y comprueba que ambas coinciden.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12" y="6066730"/>
            <a:ext cx="1029518" cy="5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6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5" y="874712"/>
            <a:ext cx="8531225" cy="5071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uadroTexto 2"/>
          <p:cNvSpPr txBox="1"/>
          <p:nvPr/>
        </p:nvSpPr>
        <p:spPr>
          <a:xfrm>
            <a:off x="6684134" y="6323527"/>
            <a:ext cx="498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 smtClean="0"/>
              <a:t>email</a:t>
            </a:r>
            <a:r>
              <a:rPr lang="es-ES" b="1" smtClean="0"/>
              <a:t>:</a:t>
            </a:r>
            <a:r>
              <a:rPr lang="es-ES" smtClean="0"/>
              <a:t> irene.ballesteros.ainsa@gmail.com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57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5590"/>
          </a:xfrm>
        </p:spPr>
        <p:txBody>
          <a:bodyPr/>
          <a:lstStyle/>
          <a:p>
            <a:r>
              <a:rPr lang="es-ES" b="1" dirty="0"/>
              <a:t>Í</a:t>
            </a:r>
            <a:r>
              <a:rPr lang="es-ES" b="1" dirty="0" smtClean="0"/>
              <a:t>ndice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409700"/>
            <a:ext cx="4459288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ES" sz="2400" b="1" dirty="0" smtClean="0"/>
              <a:t>Introducción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ES" sz="2400" b="1" dirty="0" smtClean="0"/>
              <a:t>Integración de JavaScript en una página web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ES" sz="2400" b="1" dirty="0" smtClean="0"/>
              <a:t>Código JavaScript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ES" sz="2400" b="1" dirty="0" smtClean="0"/>
              <a:t>Sintaxis de JavaScript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ES" sz="2400" b="1" dirty="0" smtClean="0"/>
              <a:t>Variables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ES" sz="2400" b="1" dirty="0"/>
              <a:t>Tipos de datos en JavaScript</a:t>
            </a:r>
          </a:p>
          <a:p>
            <a:pPr>
              <a:buFont typeface="+mj-lt"/>
              <a:buAutoNum type="arabicPeriod"/>
            </a:pPr>
            <a:endParaRPr lang="es-ES" sz="2400" dirty="0" smtClean="0"/>
          </a:p>
          <a:p>
            <a:pPr>
              <a:buFont typeface="+mj-lt"/>
              <a:buAutoNum type="arabicPeriod"/>
            </a:pPr>
            <a:endParaRPr lang="es-ES" sz="2400" dirty="0" smtClean="0"/>
          </a:p>
          <a:p>
            <a:pPr>
              <a:buFont typeface="+mj-lt"/>
              <a:buAutoNum type="arabicPeriod"/>
            </a:pPr>
            <a:endParaRPr lang="es-ES" dirty="0" smtClean="0"/>
          </a:p>
          <a:p>
            <a:pPr>
              <a:buFont typeface="+mj-lt"/>
              <a:buAutoNum type="arabicPeriod"/>
            </a:pPr>
            <a:endParaRPr lang="es-ES" dirty="0" smtClean="0"/>
          </a:p>
          <a:p>
            <a:pPr>
              <a:buFont typeface="+mj-lt"/>
              <a:buAutoNum type="arabicPeriod"/>
            </a:pPr>
            <a:endParaRPr lang="es-ES" dirty="0" smtClean="0"/>
          </a:p>
          <a:p>
            <a:pPr>
              <a:buFont typeface="+mj-lt"/>
              <a:buAutoNum type="arabicPeriod"/>
            </a:pPr>
            <a:endParaRPr lang="es-ES" dirty="0" smtClean="0"/>
          </a:p>
          <a:p>
            <a:pPr>
              <a:buFont typeface="+mj-lt"/>
              <a:buAutoNum type="arabicPeriod"/>
            </a:pPr>
            <a:endParaRPr lang="es-ES" dirty="0" smtClean="0"/>
          </a:p>
          <a:p>
            <a:pPr>
              <a:buFont typeface="+mj-lt"/>
              <a:buAutoNum type="arabicPeriod"/>
            </a:pPr>
            <a:endParaRPr lang="es-ES" dirty="0" smtClean="0"/>
          </a:p>
          <a:p>
            <a:pPr>
              <a:buFont typeface="+mj-lt"/>
              <a:buAutoNum type="arabicPeriod"/>
            </a:pPr>
            <a:endParaRPr lang="es-ES" dirty="0" smtClean="0"/>
          </a:p>
          <a:p>
            <a:pPr>
              <a:buFont typeface="+mj-lt"/>
              <a:buAutoNum type="arabicPeriod"/>
            </a:pP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7429500" y="1409700"/>
            <a:ext cx="4075112" cy="4316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+mj-lt"/>
              <a:buAutoNum type="arabicPeriod" startAt="7"/>
            </a:pPr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Operaciones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+mj-lt"/>
              <a:buAutoNum type="arabicPeriod" startAt="7"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Estructuras de control</a:t>
            </a:r>
          </a:p>
          <a:p>
            <a:pPr marL="457200" indent="-4572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+mj-lt"/>
              <a:buAutoNum type="arabicPeriod" startAt="9"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Funciones y su definición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+mj-lt"/>
              <a:buAutoNum type="arabicPeriod" startAt="9"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Objetos del navegador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+mj-lt"/>
              <a:buAutoNum type="arabicPeriod" startAt="9"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Otros objetos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+mj-lt"/>
              <a:buAutoNum type="arabicPeriod" startAt="9"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Eventos</a:t>
            </a:r>
          </a:p>
        </p:txBody>
      </p:sp>
    </p:spTree>
    <p:extLst>
      <p:ext uri="{BB962C8B-B14F-4D97-AF65-F5344CB8AC3E}">
        <p14:creationId xmlns:p14="http://schemas.microsoft.com/office/powerpoint/2010/main" val="6983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Introducción	</a:t>
            </a:r>
            <a:endParaRPr lang="es-ES" b="1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395724"/>
              </p:ext>
            </p:extLst>
          </p:nvPr>
        </p:nvGraphicFramePr>
        <p:xfrm>
          <a:off x="2589212" y="1416148"/>
          <a:ext cx="8915400" cy="3017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40387"/>
                <a:gridCol w="327501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HTML</a:t>
                      </a:r>
                    </a:p>
                    <a:p>
                      <a:endParaRPr lang="es-ES" b="1" dirty="0" smtClean="0"/>
                    </a:p>
                    <a:p>
                      <a:endParaRPr lang="es-ES" b="1" dirty="0" smtClean="0"/>
                    </a:p>
                    <a:p>
                      <a:endParaRPr lang="es-E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rgbClr val="A5301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CSS</a:t>
                      </a:r>
                    </a:p>
                    <a:p>
                      <a:endParaRPr lang="es-ES" b="1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JavaScript</a:t>
                      </a:r>
                    </a:p>
                    <a:p>
                      <a:endParaRPr lang="es-ES" b="1" dirty="0" smtClean="0"/>
                    </a:p>
                    <a:p>
                      <a:endParaRPr lang="es-ES" b="1" dirty="0" smtClean="0"/>
                    </a:p>
                    <a:p>
                      <a:endParaRPr lang="es-ES" b="1" dirty="0" smtClean="0"/>
                    </a:p>
                  </a:txBody>
                  <a:tcPr>
                    <a:solidFill>
                      <a:srgbClr val="FAE5C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rgbClr val="A53010"/>
                    </a:solidFill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2589212" y="4473526"/>
            <a:ext cx="8915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smtClean="0"/>
              <a:t>			Lenguaje de programación:</a:t>
            </a:r>
          </a:p>
          <a:p>
            <a:endParaRPr lang="es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I</a:t>
            </a:r>
            <a:r>
              <a:rPr lang="es-ES" b="1" dirty="0" smtClean="0"/>
              <a:t>nterpretado</a:t>
            </a:r>
            <a:r>
              <a:rPr lang="es-ES" dirty="0" smtClean="0"/>
              <a:t> por el navegador en tiempo real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Soportado</a:t>
            </a:r>
            <a:r>
              <a:rPr lang="es-ES" dirty="0" smtClean="0"/>
              <a:t> por la mayoría de los navegadores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Orientado a objetos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Permite el manejo y control de </a:t>
            </a:r>
            <a:r>
              <a:rPr lang="es-ES" b="1" dirty="0" smtClean="0"/>
              <a:t>eventos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7" name="Flecha abajo 6"/>
          <p:cNvSpPr/>
          <p:nvPr/>
        </p:nvSpPr>
        <p:spPr>
          <a:xfrm>
            <a:off x="4987095" y="4159347"/>
            <a:ext cx="670755" cy="739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8515350" y="2062677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PÁGINAS WEB ESTÁTICAS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943975" y="3516437"/>
            <a:ext cx="180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PÁGINAS WEB DINÁMICAS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589212" y="1700823"/>
            <a:ext cx="549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i="1" dirty="0">
                <a:solidFill>
                  <a:schemeClr val="dk1"/>
                </a:solidFill>
              </a:rPr>
              <a:t>Estructura</a:t>
            </a:r>
            <a:r>
              <a:rPr lang="es-ES" i="1" dirty="0"/>
              <a:t>: </a:t>
            </a:r>
            <a:r>
              <a:rPr lang="es-ES" dirty="0"/>
              <a:t>Encabezados, párrafos, listas…</a:t>
            </a:r>
          </a:p>
          <a:p>
            <a:pPr lvl="1"/>
            <a:r>
              <a:rPr lang="es-ES" i="1" dirty="0"/>
              <a:t>Contenido: </a:t>
            </a:r>
            <a:r>
              <a:rPr lang="es-ES" dirty="0"/>
              <a:t>Textos, imágenes, enlaces…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2589211" y="2508156"/>
            <a:ext cx="549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i="1" dirty="0" smtClean="0"/>
          </a:p>
          <a:p>
            <a:pPr lvl="1"/>
            <a:r>
              <a:rPr lang="es-ES" i="1" dirty="0" smtClean="0"/>
              <a:t>Apariencia</a:t>
            </a:r>
            <a:r>
              <a:rPr lang="es-ES" i="1" dirty="0"/>
              <a:t>: </a:t>
            </a:r>
            <a:r>
              <a:rPr lang="es-ES" dirty="0"/>
              <a:t>Colores, alineación, tamaños…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589211" y="3513017"/>
            <a:ext cx="535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i="1" dirty="0"/>
              <a:t>Comportamientos: </a:t>
            </a:r>
            <a:r>
              <a:rPr lang="es-ES" dirty="0"/>
              <a:t>Efectos, validaciones, automatización…</a:t>
            </a:r>
          </a:p>
        </p:txBody>
      </p:sp>
    </p:spTree>
    <p:extLst>
      <p:ext uri="{BB962C8B-B14F-4D97-AF65-F5344CB8AC3E}">
        <p14:creationId xmlns:p14="http://schemas.microsoft.com/office/powerpoint/2010/main" val="269744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3" grpId="0"/>
      <p:bldP spid="4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Integración de JavaScript</a:t>
            </a:r>
            <a:endParaRPr lang="es-ES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472479"/>
              </p:ext>
            </p:extLst>
          </p:nvPr>
        </p:nvGraphicFramePr>
        <p:xfrm>
          <a:off x="2592925" y="1444283"/>
          <a:ext cx="8915400" cy="337859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80601"/>
                <a:gridCol w="5106572"/>
                <a:gridCol w="1928227"/>
              </a:tblGrid>
              <a:tr h="121451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Bloques</a:t>
                      </a:r>
                      <a:r>
                        <a:rPr lang="es-ES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incrustados</a:t>
                      </a:r>
                      <a:endParaRPr lang="es-ES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&lt;script </a:t>
                      </a:r>
                      <a:r>
                        <a:rPr lang="es-ES" sz="1600" dirty="0" err="1" smtClean="0"/>
                        <a:t>type</a:t>
                      </a:r>
                      <a:r>
                        <a:rPr lang="es-ES" sz="1600" dirty="0" smtClean="0"/>
                        <a:t>=“</a:t>
                      </a:r>
                      <a:r>
                        <a:rPr lang="es-ES" sz="1600" dirty="0" err="1" smtClean="0"/>
                        <a:t>text</a:t>
                      </a:r>
                      <a:r>
                        <a:rPr lang="es-ES" sz="1600" dirty="0" smtClean="0"/>
                        <a:t>/</a:t>
                      </a:r>
                      <a:r>
                        <a:rPr lang="es-ES" sz="1600" dirty="0" err="1" smtClean="0"/>
                        <a:t>javascript</a:t>
                      </a:r>
                      <a:r>
                        <a:rPr lang="es-ES" sz="1600" dirty="0" smtClean="0"/>
                        <a:t>”&gt;</a:t>
                      </a:r>
                    </a:p>
                    <a:p>
                      <a:r>
                        <a:rPr lang="es-ES" sz="1600" dirty="0" smtClean="0"/>
                        <a:t>…</a:t>
                      </a:r>
                    </a:p>
                    <a:p>
                      <a:r>
                        <a:rPr lang="es-ES" sz="1600" dirty="0" smtClean="0"/>
                        <a:t>&lt;/script&gt;</a:t>
                      </a:r>
                      <a:endParaRPr lang="es-ES" sz="1600" dirty="0"/>
                    </a:p>
                  </a:txBody>
                  <a:tcPr>
                    <a:solidFill>
                      <a:srgbClr val="FAE5C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Bloques</a:t>
                      </a:r>
                      <a:r>
                        <a:rPr lang="es-ES" sz="1600" baseline="0" dirty="0" smtClean="0"/>
                        <a:t> pequeños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ES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aseline="0" dirty="0" smtClean="0"/>
                        <a:t>Instrucciones específicas</a:t>
                      </a:r>
                      <a:endParaRPr lang="es-E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06914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Archivo independiente</a:t>
                      </a:r>
                      <a:endParaRPr lang="es-E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&lt;script </a:t>
                      </a:r>
                      <a:r>
                        <a:rPr lang="es-ES" sz="1600" dirty="0" err="1" smtClean="0"/>
                        <a:t>type</a:t>
                      </a:r>
                      <a:r>
                        <a:rPr lang="es-ES" sz="1600" dirty="0" smtClean="0"/>
                        <a:t>=“</a:t>
                      </a:r>
                      <a:r>
                        <a:rPr lang="es-ES" sz="1600" dirty="0" err="1" smtClean="0"/>
                        <a:t>text</a:t>
                      </a:r>
                      <a:r>
                        <a:rPr lang="es-ES" sz="1600" dirty="0" smtClean="0"/>
                        <a:t>/</a:t>
                      </a:r>
                      <a:r>
                        <a:rPr lang="es-ES" sz="1600" dirty="0" err="1" smtClean="0"/>
                        <a:t>javascript</a:t>
                      </a:r>
                      <a:r>
                        <a:rPr lang="es-ES" sz="1600" dirty="0" smtClean="0"/>
                        <a:t>” </a:t>
                      </a:r>
                      <a:r>
                        <a:rPr lang="es-ES" sz="1600" dirty="0" err="1" smtClean="0"/>
                        <a:t>src</a:t>
                      </a:r>
                      <a:r>
                        <a:rPr lang="es-ES" sz="1600" dirty="0" smtClean="0"/>
                        <a:t>=“/</a:t>
                      </a:r>
                      <a:r>
                        <a:rPr lang="es-ES" sz="1600" dirty="0" err="1" smtClean="0"/>
                        <a:t>js</a:t>
                      </a:r>
                      <a:r>
                        <a:rPr lang="es-ES" sz="1600" dirty="0" smtClean="0"/>
                        <a:t>/código.js”&gt;</a:t>
                      </a:r>
                    </a:p>
                    <a:p>
                      <a:r>
                        <a:rPr lang="es-ES" sz="1600" dirty="0" smtClean="0"/>
                        <a:t>&lt;/script&gt;</a:t>
                      </a:r>
                    </a:p>
                  </a:txBody>
                  <a:tcPr>
                    <a:solidFill>
                      <a:srgbClr val="FAE5C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Centralización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E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baseline="0" dirty="0" smtClean="0"/>
                        <a:t>HTML simple</a:t>
                      </a:r>
                      <a:endParaRPr lang="es-E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998807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Código</a:t>
                      </a:r>
                      <a:r>
                        <a:rPr lang="es-ES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incrustado</a:t>
                      </a:r>
                      <a:endParaRPr lang="es-ES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rgbClr val="A5301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&lt;p </a:t>
                      </a:r>
                      <a:r>
                        <a:rPr lang="es-ES" sz="1600" dirty="0" err="1" smtClean="0"/>
                        <a:t>onclick</a:t>
                      </a:r>
                      <a:r>
                        <a:rPr lang="es-ES" sz="1600" dirty="0" smtClean="0"/>
                        <a:t>=“</a:t>
                      </a:r>
                      <a:r>
                        <a:rPr lang="es-ES" sz="1600" dirty="0" err="1" smtClean="0"/>
                        <a:t>alert</a:t>
                      </a:r>
                      <a:r>
                        <a:rPr lang="es-ES" sz="1600" dirty="0" smtClean="0"/>
                        <a:t>(‘Hola’)”&gt;…&lt;/p&gt;</a:t>
                      </a:r>
                    </a:p>
                  </a:txBody>
                  <a:tcPr>
                    <a:solidFill>
                      <a:srgbClr val="FAE5C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Instrucciones</a:t>
                      </a:r>
                      <a:r>
                        <a:rPr lang="es-ES" sz="1600" baseline="0" dirty="0" smtClean="0"/>
                        <a:t> específicas</a:t>
                      </a:r>
                      <a:endParaRPr lang="es-E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2592925" y="4837270"/>
            <a:ext cx="8911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r>
              <a:rPr lang="es-ES" dirty="0"/>
              <a:t>	</a:t>
            </a:r>
            <a:r>
              <a:rPr lang="es-ES" dirty="0" smtClean="0"/>
              <a:t>		Comprueba si tu navegador </a:t>
            </a:r>
            <a:r>
              <a:rPr lang="es-ES" b="1" dirty="0" smtClean="0"/>
              <a:t>tiene activado JavaScript </a:t>
            </a:r>
            <a:r>
              <a:rPr lang="es-ES" dirty="0" smtClean="0"/>
              <a:t>(si no lo 				</a:t>
            </a:r>
            <a:r>
              <a:rPr lang="es-ES" dirty="0"/>
              <a:t>está visita http://www.enable-javascript.com/es</a:t>
            </a:r>
            <a:r>
              <a:rPr lang="es-ES" dirty="0" smtClean="0"/>
              <a:t>/)			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5114229"/>
            <a:ext cx="1267105" cy="70957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000768" y="5823808"/>
            <a:ext cx="7353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Crea un </a:t>
            </a:r>
            <a:r>
              <a:rPr lang="es-ES" b="1" dirty="0"/>
              <a:t>ejemplo</a:t>
            </a:r>
            <a:r>
              <a:rPr lang="es-ES" dirty="0"/>
              <a:t> de cada tipo tomando como base la función </a:t>
            </a:r>
            <a:r>
              <a:rPr lang="es-ES" dirty="0" err="1" smtClean="0"/>
              <a:t>alert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870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Código JavaScript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1467755"/>
            <a:ext cx="8915400" cy="3496131"/>
          </a:xfrm>
        </p:spPr>
        <p:txBody>
          <a:bodyPr/>
          <a:lstStyle/>
          <a:p>
            <a:r>
              <a:rPr lang="es-ES" sz="2400" dirty="0" smtClean="0"/>
              <a:t>JavaScript puede </a:t>
            </a:r>
            <a:r>
              <a:rPr lang="es-ES" sz="2400" b="1" dirty="0" smtClean="0"/>
              <a:t>mostrar datos </a:t>
            </a:r>
            <a:r>
              <a:rPr lang="es-ES" sz="2400" dirty="0" smtClean="0"/>
              <a:t>de diferentes formas:</a:t>
            </a:r>
          </a:p>
          <a:p>
            <a:pPr lvl="1"/>
            <a:r>
              <a:rPr lang="en-US" sz="1800" dirty="0" err="1" smtClean="0"/>
              <a:t>Escribir</a:t>
            </a:r>
            <a:r>
              <a:rPr lang="en-US" sz="1800" dirty="0" smtClean="0"/>
              <a:t> </a:t>
            </a:r>
            <a:r>
              <a:rPr lang="en-US" sz="1800" dirty="0" err="1" smtClean="0"/>
              <a:t>dentro</a:t>
            </a:r>
            <a:r>
              <a:rPr lang="en-US" sz="1800" dirty="0" smtClean="0"/>
              <a:t> de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ventana</a:t>
            </a:r>
            <a:r>
              <a:rPr lang="en-US" sz="1800" dirty="0" smtClean="0"/>
              <a:t>:</a:t>
            </a:r>
            <a:r>
              <a:rPr lang="en-US" sz="1800" dirty="0"/>
              <a:t> </a:t>
            </a:r>
            <a:r>
              <a:rPr lang="en-US" sz="1800" b="1" dirty="0" err="1"/>
              <a:t>window.alert</a:t>
            </a:r>
            <a:r>
              <a:rPr lang="en-US" sz="1800" b="1" dirty="0" smtClean="0"/>
              <a:t>()</a:t>
            </a:r>
            <a:r>
              <a:rPr lang="en-US" sz="1800" dirty="0" smtClean="0"/>
              <a:t>.</a:t>
            </a:r>
            <a:endParaRPr lang="en-US" sz="1800" dirty="0"/>
          </a:p>
          <a:p>
            <a:pPr lvl="1"/>
            <a:r>
              <a:rPr lang="en-US" sz="1800" dirty="0" err="1" smtClean="0"/>
              <a:t>Escribir</a:t>
            </a:r>
            <a:r>
              <a:rPr lang="en-US" sz="1800" dirty="0" smtClean="0"/>
              <a:t> </a:t>
            </a:r>
            <a:r>
              <a:rPr lang="en-US" sz="1800" dirty="0" err="1" smtClean="0"/>
              <a:t>en</a:t>
            </a:r>
            <a:r>
              <a:rPr lang="en-US" sz="1800" dirty="0" smtClean="0"/>
              <a:t> un </a:t>
            </a:r>
            <a:r>
              <a:rPr lang="en-US" sz="1800" dirty="0" err="1" smtClean="0"/>
              <a:t>elemento</a:t>
            </a:r>
            <a:r>
              <a:rPr lang="en-US" sz="1800" dirty="0" smtClean="0"/>
              <a:t> HTML: </a:t>
            </a:r>
            <a:r>
              <a:rPr lang="en-US" sz="1800" b="1" dirty="0" err="1" smtClean="0"/>
              <a:t>innerHTML</a:t>
            </a:r>
            <a:r>
              <a:rPr lang="en-US" sz="1800" dirty="0" smtClean="0"/>
              <a:t>.</a:t>
            </a:r>
          </a:p>
          <a:p>
            <a:r>
              <a:rPr lang="en-US" sz="2400" b="1" dirty="0" err="1" smtClean="0"/>
              <a:t>Declaración</a:t>
            </a:r>
            <a:r>
              <a:rPr lang="en-US" sz="2400" b="1" dirty="0" smtClean="0"/>
              <a:t> JavaScript </a:t>
            </a:r>
            <a:r>
              <a:rPr lang="en-US" sz="2400" dirty="0" smtClean="0"/>
              <a:t>= </a:t>
            </a:r>
            <a:r>
              <a:rPr lang="en-US" sz="2400" dirty="0" err="1" smtClean="0"/>
              <a:t>Instrucción</a:t>
            </a:r>
            <a:r>
              <a:rPr lang="en-US" sz="2400" dirty="0" smtClean="0"/>
              <a:t> que </a:t>
            </a:r>
            <a:r>
              <a:rPr lang="en-US" sz="2400" dirty="0" err="1" smtClean="0"/>
              <a:t>debe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ejecutar</a:t>
            </a:r>
            <a:r>
              <a:rPr lang="en-US" sz="2400" dirty="0" smtClean="0"/>
              <a:t> el </a:t>
            </a:r>
            <a:r>
              <a:rPr lang="en-US" sz="2400" dirty="0" err="1" smtClean="0"/>
              <a:t>navegador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Ej</a:t>
            </a:r>
            <a:r>
              <a:rPr lang="en-US" dirty="0" smtClean="0"/>
              <a:t>: </a:t>
            </a:r>
            <a:r>
              <a:rPr lang="es-ES" dirty="0" err="1"/>
              <a:t>document.getElementById</a:t>
            </a:r>
            <a:r>
              <a:rPr lang="es-ES" dirty="0"/>
              <a:t>("demo").</a:t>
            </a:r>
            <a:r>
              <a:rPr lang="es-ES" dirty="0" err="1"/>
              <a:t>innerHTML</a:t>
            </a:r>
            <a:r>
              <a:rPr lang="es-ES" dirty="0"/>
              <a:t> = </a:t>
            </a:r>
            <a:r>
              <a:rPr lang="es-ES" dirty="0" smtClean="0"/>
              <a:t>“Hola mundo";</a:t>
            </a:r>
          </a:p>
          <a:p>
            <a:r>
              <a:rPr lang="es-ES" sz="2400" b="1" dirty="0"/>
              <a:t>Programa</a:t>
            </a:r>
            <a:r>
              <a:rPr lang="es-ES" sz="2400" dirty="0"/>
              <a:t> o bloque de código JavaScript = </a:t>
            </a:r>
            <a:r>
              <a:rPr lang="es-ES" sz="2400" dirty="0" smtClean="0"/>
              <a:t>secuencia ordenada </a:t>
            </a:r>
            <a:r>
              <a:rPr lang="es-ES" sz="2400" dirty="0"/>
              <a:t>de </a:t>
            </a:r>
            <a:r>
              <a:rPr lang="es-ES" sz="2400" dirty="0" smtClean="0"/>
              <a:t>declaraciones</a:t>
            </a:r>
            <a:endParaRPr lang="en-US" sz="2400" dirty="0"/>
          </a:p>
          <a:p>
            <a:endParaRPr lang="es-ES" dirty="0" smtClean="0"/>
          </a:p>
          <a:p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2592925" y="4996716"/>
            <a:ext cx="8911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r>
              <a:rPr lang="es-ES" dirty="0"/>
              <a:t>	</a:t>
            </a:r>
            <a:r>
              <a:rPr lang="es-ES" dirty="0" smtClean="0"/>
              <a:t>		En el ejemplo anterior sustituye la salida de datos que has hecho 				con la ventana </a:t>
            </a:r>
            <a:r>
              <a:rPr lang="es-ES" dirty="0" err="1" smtClean="0"/>
              <a:t>alert</a:t>
            </a:r>
            <a:r>
              <a:rPr lang="es-ES" dirty="0" smtClean="0"/>
              <a:t> por una en el documento </a:t>
            </a:r>
            <a:r>
              <a:rPr lang="es-ES" dirty="0" err="1" smtClean="0"/>
              <a:t>html</a:t>
            </a:r>
            <a:r>
              <a:rPr lang="es-ES" dirty="0" smtClean="0"/>
              <a:t> (</a:t>
            </a:r>
            <a:r>
              <a:rPr lang="es-ES" dirty="0" err="1" smtClean="0"/>
              <a:t>innerHTML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r>
              <a:rPr lang="es-ES" dirty="0" smtClean="0"/>
              <a:t>			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5266290"/>
            <a:ext cx="1267105" cy="7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6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Sintaxis JavaScript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425262"/>
            <a:ext cx="8915400" cy="3520225"/>
          </a:xfrm>
        </p:spPr>
        <p:txBody>
          <a:bodyPr/>
          <a:lstStyle/>
          <a:p>
            <a:r>
              <a:rPr lang="es-ES" sz="2400" dirty="0" smtClean="0"/>
              <a:t>Incluye las funciones en la cabecera </a:t>
            </a:r>
            <a:r>
              <a:rPr lang="es-ES" dirty="0" smtClean="0"/>
              <a:t>(bloques incrustados/archivo independiente).</a:t>
            </a:r>
          </a:p>
          <a:p>
            <a:r>
              <a:rPr lang="es-ES" sz="2400" dirty="0" smtClean="0"/>
              <a:t>Utilízalas en cualquier momento </a:t>
            </a:r>
            <a:r>
              <a:rPr lang="es-ES" dirty="0" smtClean="0"/>
              <a:t>(código incrustado).</a:t>
            </a:r>
          </a:p>
          <a:p>
            <a:r>
              <a:rPr lang="es-ES" sz="2400" dirty="0" smtClean="0"/>
              <a:t>Termina las líneas de código en “</a:t>
            </a:r>
            <a:r>
              <a:rPr lang="es-ES" sz="2400" b="1" dirty="0" smtClean="0"/>
              <a:t>;</a:t>
            </a:r>
            <a:r>
              <a:rPr lang="es-ES" sz="2400" dirty="0" smtClean="0"/>
              <a:t>”</a:t>
            </a:r>
          </a:p>
          <a:p>
            <a:r>
              <a:rPr lang="es-ES" sz="2400" dirty="0" smtClean="0"/>
              <a:t>Pon comentarios con: </a:t>
            </a:r>
          </a:p>
          <a:p>
            <a:pPr lvl="1"/>
            <a:r>
              <a:rPr lang="es-ES" sz="1800" b="1" dirty="0" smtClean="0"/>
              <a:t>//</a:t>
            </a:r>
            <a:r>
              <a:rPr lang="es-ES" sz="1800" dirty="0" smtClean="0"/>
              <a:t>línea de comentario</a:t>
            </a:r>
          </a:p>
          <a:p>
            <a:pPr lvl="1"/>
            <a:r>
              <a:rPr lang="es-ES" sz="1800" b="1" dirty="0" smtClean="0"/>
              <a:t>/*</a:t>
            </a:r>
            <a:r>
              <a:rPr lang="es-ES" sz="1800" dirty="0" smtClean="0"/>
              <a:t> bloque de </a:t>
            </a:r>
          </a:p>
          <a:p>
            <a:pPr marL="457200" lvl="1" indent="0">
              <a:buNone/>
            </a:pPr>
            <a:r>
              <a:rPr lang="es-ES" sz="1800" dirty="0" smtClean="0"/>
              <a:t>	comentario</a:t>
            </a:r>
            <a:r>
              <a:rPr lang="es-ES" sz="1800" b="1" dirty="0" smtClean="0"/>
              <a:t>*/</a:t>
            </a:r>
          </a:p>
          <a:p>
            <a:pPr marL="457200" lvl="1" indent="0">
              <a:buNone/>
            </a:pP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20222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Variables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313645"/>
            <a:ext cx="8915400" cy="5306096"/>
          </a:xfrm>
        </p:spPr>
        <p:txBody>
          <a:bodyPr>
            <a:normAutofit/>
          </a:bodyPr>
          <a:lstStyle/>
          <a:p>
            <a:r>
              <a:rPr lang="es-ES" sz="2400" dirty="0" smtClean="0"/>
              <a:t>Elemento empleado para </a:t>
            </a:r>
            <a:r>
              <a:rPr lang="es-ES" sz="2400" b="1" dirty="0" smtClean="0"/>
              <a:t>almacenar temporalmente </a:t>
            </a:r>
            <a:r>
              <a:rPr lang="es-ES" sz="2400" dirty="0" smtClean="0"/>
              <a:t>un valor y poder utilizarlo después.</a:t>
            </a:r>
          </a:p>
          <a:p>
            <a:r>
              <a:rPr lang="es-ES" sz="2400" dirty="0" smtClean="0"/>
              <a:t>Gracias a ellas podemos crear programas genéricos.</a:t>
            </a:r>
          </a:p>
          <a:p>
            <a:r>
              <a:rPr lang="es-ES" sz="2400" dirty="0" smtClean="0"/>
              <a:t>Variables de programación vs. Variables matemáticas</a:t>
            </a:r>
          </a:p>
          <a:p>
            <a:r>
              <a:rPr lang="es-ES" sz="2400" b="1" dirty="0" smtClean="0"/>
              <a:t>Reglas </a:t>
            </a:r>
            <a:r>
              <a:rPr lang="es-ES" sz="2400" dirty="0" smtClean="0"/>
              <a:t>JavaScript para las variables:</a:t>
            </a:r>
          </a:p>
          <a:p>
            <a:pPr lvl="1"/>
            <a:r>
              <a:rPr lang="es-ES" sz="1800" dirty="0" smtClean="0"/>
              <a:t>Identificadas por un nombre que:</a:t>
            </a:r>
          </a:p>
          <a:p>
            <a:pPr lvl="2"/>
            <a:r>
              <a:rPr lang="es-ES" sz="1600" dirty="0" smtClean="0"/>
              <a:t>Comienza por una letra o “_” o “$”</a:t>
            </a:r>
          </a:p>
          <a:p>
            <a:pPr lvl="2"/>
            <a:r>
              <a:rPr lang="es-ES" sz="1600" dirty="0" smtClean="0"/>
              <a:t>No coincide con una palabra reservada</a:t>
            </a:r>
          </a:p>
          <a:p>
            <a:pPr lvl="1"/>
            <a:r>
              <a:rPr lang="es-ES" dirty="0" smtClean="0"/>
              <a:t>Case </a:t>
            </a:r>
            <a:r>
              <a:rPr lang="es-ES" dirty="0" err="1" smtClean="0"/>
              <a:t>sensitive</a:t>
            </a:r>
            <a:endParaRPr lang="es-ES" dirty="0" smtClean="0"/>
          </a:p>
          <a:p>
            <a:r>
              <a:rPr lang="es-ES" sz="2400" b="1" dirty="0" smtClean="0"/>
              <a:t>Recomendaciones</a:t>
            </a:r>
            <a:r>
              <a:rPr lang="es-ES" sz="2400" dirty="0" smtClean="0"/>
              <a:t> en el uso de variables en JavaScript:</a:t>
            </a:r>
          </a:p>
          <a:p>
            <a:pPr lvl="1"/>
            <a:r>
              <a:rPr lang="es-ES" sz="1800" dirty="0" smtClean="0"/>
              <a:t>Declararlas antes de usarlas (</a:t>
            </a:r>
            <a:r>
              <a:rPr lang="es-ES" sz="1800" b="1" dirty="0" err="1" smtClean="0"/>
              <a:t>var</a:t>
            </a:r>
            <a:r>
              <a:rPr lang="es-ES" sz="1800" dirty="0" smtClean="0"/>
              <a:t>)</a:t>
            </a:r>
          </a:p>
          <a:p>
            <a:pPr lvl="1"/>
            <a:r>
              <a:rPr lang="es-ES" sz="1800" dirty="0" smtClean="0"/>
              <a:t>Inicializarlas (1ª asignación). Variable no asignada = </a:t>
            </a:r>
            <a:r>
              <a:rPr lang="es-ES" sz="1800" b="1" dirty="0" err="1" smtClean="0"/>
              <a:t>undefined</a:t>
            </a:r>
            <a:r>
              <a:rPr lang="es-ES" sz="1800" dirty="0"/>
              <a:t>.</a:t>
            </a:r>
            <a:endParaRPr lang="es-ES" sz="1800" dirty="0" smtClean="0"/>
          </a:p>
          <a:p>
            <a:pPr lvl="2"/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86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Tipos de datos en JavaScript</a:t>
            </a:r>
            <a:endParaRPr lang="es-ES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012530"/>
              </p:ext>
            </p:extLst>
          </p:nvPr>
        </p:nvGraphicFramePr>
        <p:xfrm>
          <a:off x="2592925" y="1366155"/>
          <a:ext cx="89154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883816"/>
                <a:gridCol w="30597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Tipo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Significado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Ejemplo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Numérico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Números</a:t>
                      </a:r>
                      <a:r>
                        <a:rPr lang="es-ES" baseline="0" dirty="0" smtClean="0"/>
                        <a:t> enteros (positivos y negativos), decimales, etc.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var</a:t>
                      </a:r>
                      <a:r>
                        <a:rPr lang="es-ES" dirty="0" smtClean="0"/>
                        <a:t> numero=3.45;</a:t>
                      </a:r>
                    </a:p>
                    <a:p>
                      <a:r>
                        <a:rPr lang="es-ES" dirty="0" err="1" smtClean="0"/>
                        <a:t>var</a:t>
                      </a:r>
                      <a:r>
                        <a:rPr lang="es-ES" dirty="0" smtClean="0"/>
                        <a:t> numero=-2;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Texto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Cadenas de caracteres</a:t>
                      </a:r>
                      <a:r>
                        <a:rPr lang="es-ES" baseline="0" dirty="0" smtClean="0"/>
                        <a:t> alfanuméricos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var</a:t>
                      </a:r>
                      <a:r>
                        <a:rPr lang="es-ES" dirty="0" smtClean="0"/>
                        <a:t> nombre=“Pedro”;</a:t>
                      </a:r>
                    </a:p>
                    <a:p>
                      <a:r>
                        <a:rPr lang="es-ES" dirty="0" err="1" smtClean="0"/>
                        <a:t>var</a:t>
                      </a:r>
                      <a:r>
                        <a:rPr lang="es-ES" dirty="0" smtClean="0"/>
                        <a:t> mensaje=“’Pedro’</a:t>
                      </a:r>
                      <a:r>
                        <a:rPr lang="es-ES" baseline="0" dirty="0" smtClean="0"/>
                        <a:t> es un buen alumno”;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Booleano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Valores True</a:t>
                      </a:r>
                      <a:r>
                        <a:rPr lang="es-ES" baseline="0" dirty="0" smtClean="0"/>
                        <a:t> o false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var</a:t>
                      </a:r>
                      <a:r>
                        <a:rPr lang="es-ES" dirty="0" smtClean="0"/>
                        <a:t> repetidor=false;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592925" y="4996716"/>
            <a:ext cx="8911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r>
              <a:rPr lang="es-ES" dirty="0"/>
              <a:t>	</a:t>
            </a:r>
            <a:r>
              <a:rPr lang="es-ES" dirty="0" smtClean="0"/>
              <a:t>	     Crea una página con código </a:t>
            </a:r>
            <a:r>
              <a:rPr lang="es-ES" dirty="0" err="1" smtClean="0"/>
              <a:t>javascript</a:t>
            </a:r>
            <a:r>
              <a:rPr lang="es-ES" dirty="0" smtClean="0"/>
              <a:t> que </a:t>
            </a:r>
            <a:r>
              <a:rPr lang="es-ES" b="1" dirty="0" smtClean="0"/>
              <a:t>muestre las variables 			     que hemos ido declarando e inicializando</a:t>
            </a:r>
            <a:r>
              <a:rPr lang="es-ES" dirty="0" smtClean="0"/>
              <a:t> arriba.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5261696"/>
            <a:ext cx="1267105" cy="7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Tipos de datos en JavaScript</a:t>
            </a:r>
            <a:endParaRPr lang="es-ES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594202"/>
              </p:ext>
            </p:extLst>
          </p:nvPr>
        </p:nvGraphicFramePr>
        <p:xfrm>
          <a:off x="2589212" y="1264555"/>
          <a:ext cx="89154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599"/>
                <a:gridCol w="2034862"/>
                <a:gridCol w="59409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Tipo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Significado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Ejemplo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objeto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Objetos predefinidos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var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formuser</a:t>
                      </a:r>
                      <a:r>
                        <a:rPr lang="es-ES" dirty="0" smtClean="0"/>
                        <a:t>=document.form1.usuario.value;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objeto fecha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Almacenan</a:t>
                      </a:r>
                      <a:r>
                        <a:rPr lang="es-ES" baseline="0" dirty="0" smtClean="0"/>
                        <a:t> fechas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fecha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=new Date()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fecha</a:t>
                      </a:r>
                      <a:r>
                        <a:rPr lang="en-US" dirty="0" smtClean="0"/>
                        <a:t>=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 Date(&lt;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fecha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milisegundos</a:t>
                      </a:r>
                      <a:r>
                        <a:rPr lang="en-US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(*)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fecha</a:t>
                      </a:r>
                      <a:r>
                        <a:rPr lang="en-US" dirty="0" smtClean="0"/>
                        <a:t>=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 Date(&lt;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fecha_en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_cadena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fecha</a:t>
                      </a:r>
                      <a:r>
                        <a:rPr lang="en-US" dirty="0" smtClean="0"/>
                        <a:t>=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 Date(&lt;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fecha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año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horas,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minutos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segundos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millisegundos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objeto </a:t>
                      </a:r>
                      <a:r>
                        <a:rPr lang="es-ES" dirty="0" err="1" smtClean="0"/>
                        <a:t>array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Almacenan más</a:t>
                      </a:r>
                      <a:r>
                        <a:rPr lang="es-ES" baseline="0" dirty="0" smtClean="0"/>
                        <a:t> de un dato.</a:t>
                      </a:r>
                    </a:p>
                    <a:p>
                      <a:r>
                        <a:rPr lang="es-ES" baseline="0" dirty="0" smtClean="0"/>
                        <a:t>Se acceden a través de un índice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var</a:t>
                      </a:r>
                      <a:r>
                        <a:rPr lang="es-ES" dirty="0" smtClean="0"/>
                        <a:t> amigos</a:t>
                      </a:r>
                      <a:r>
                        <a:rPr lang="es-ES" baseline="0" dirty="0" smtClean="0"/>
                        <a:t> = new </a:t>
                      </a:r>
                      <a:r>
                        <a:rPr lang="es-ES" baseline="0" dirty="0" err="1" smtClean="0"/>
                        <a:t>Array</a:t>
                      </a:r>
                      <a:r>
                        <a:rPr lang="es-ES" baseline="0" dirty="0" smtClean="0"/>
                        <a:t>();</a:t>
                      </a:r>
                    </a:p>
                    <a:p>
                      <a:r>
                        <a:rPr lang="es-ES" baseline="0" dirty="0" smtClean="0"/>
                        <a:t>amigos[0]=“Pedro”;</a:t>
                      </a:r>
                    </a:p>
                    <a:p>
                      <a:r>
                        <a:rPr lang="es-ES" baseline="0" dirty="0" smtClean="0"/>
                        <a:t>amigos[1]=“Juan”;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2589212" y="5512158"/>
            <a:ext cx="891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>
                <a:solidFill>
                  <a:schemeClr val="dk1"/>
                </a:solidFill>
              </a:rPr>
              <a:t>(*)</a:t>
            </a:r>
            <a:r>
              <a:rPr lang="en-US" sz="1600" dirty="0" err="1" smtClean="0">
                <a:solidFill>
                  <a:schemeClr val="dk1"/>
                </a:solidFill>
              </a:rPr>
              <a:t>milisegundos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desde</a:t>
            </a:r>
            <a:r>
              <a:rPr lang="en-US" sz="1600" dirty="0">
                <a:solidFill>
                  <a:schemeClr val="dk1"/>
                </a:solidFill>
              </a:rPr>
              <a:t> el 1 de </a:t>
            </a:r>
            <a:r>
              <a:rPr lang="en-US" sz="1600" dirty="0" err="1">
                <a:solidFill>
                  <a:schemeClr val="dk1"/>
                </a:solidFill>
              </a:rPr>
              <a:t>Enero</a:t>
            </a:r>
            <a:r>
              <a:rPr lang="en-US" sz="1600" dirty="0">
                <a:solidFill>
                  <a:schemeClr val="dk1"/>
                </a:solidFill>
              </a:rPr>
              <a:t> de 1970 a las 00:00:00 hasta la </a:t>
            </a:r>
            <a:r>
              <a:rPr lang="en-US" sz="1600" dirty="0" err="1">
                <a:solidFill>
                  <a:schemeClr val="dk1"/>
                </a:solidFill>
              </a:rPr>
              <a:t>fecha</a:t>
            </a:r>
            <a:r>
              <a:rPr lang="en-US" sz="1600" dirty="0">
                <a:solidFill>
                  <a:schemeClr val="dk1"/>
                </a:solidFill>
              </a:rPr>
              <a:t> que se </a:t>
            </a:r>
            <a:r>
              <a:rPr lang="en-US" sz="1600" dirty="0" err="1">
                <a:solidFill>
                  <a:schemeClr val="dk1"/>
                </a:solidFill>
              </a:rPr>
              <a:t>quiera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representar</a:t>
            </a:r>
            <a:r>
              <a:rPr lang="en-US" sz="1600" dirty="0" smtClean="0">
                <a:solidFill>
                  <a:schemeClr val="dk1"/>
                </a:solidFill>
              </a:rPr>
              <a:t>.</a:t>
            </a:r>
          </a:p>
          <a:p>
            <a:r>
              <a:rPr lang="en-US" sz="1600" baseline="30000" dirty="0" smtClean="0">
                <a:solidFill>
                  <a:schemeClr val="dk1"/>
                </a:solidFill>
              </a:rPr>
              <a:t>(**) </a:t>
            </a:r>
            <a:r>
              <a:rPr lang="en-US" sz="1600" dirty="0" err="1" smtClean="0">
                <a:solidFill>
                  <a:schemeClr val="dk1"/>
                </a:solidFill>
              </a:rPr>
              <a:t>cadena</a:t>
            </a:r>
            <a:r>
              <a:rPr lang="en-US" sz="1600" dirty="0" smtClean="0">
                <a:solidFill>
                  <a:schemeClr val="dk1"/>
                </a:solidFill>
              </a:rPr>
              <a:t> del </a:t>
            </a:r>
            <a:r>
              <a:rPr lang="en-US" sz="1600" dirty="0" err="1" smtClean="0">
                <a:solidFill>
                  <a:schemeClr val="dk1"/>
                </a:solidFill>
              </a:rPr>
              <a:t>tipo</a:t>
            </a:r>
            <a:r>
              <a:rPr lang="en-US" sz="1600" dirty="0" smtClean="0">
                <a:solidFill>
                  <a:schemeClr val="dk1"/>
                </a:solidFill>
              </a:rPr>
              <a:t>: </a:t>
            </a:r>
            <a:r>
              <a:rPr lang="fr-FR" sz="1600" dirty="0">
                <a:solidFill>
                  <a:schemeClr val="dk1"/>
                </a:solidFill>
              </a:rPr>
              <a:t>Mon </a:t>
            </a:r>
            <a:r>
              <a:rPr lang="fr-FR" sz="1600" dirty="0" err="1">
                <a:solidFill>
                  <a:schemeClr val="dk1"/>
                </a:solidFill>
              </a:rPr>
              <a:t>Apr</a:t>
            </a:r>
            <a:r>
              <a:rPr lang="fr-FR" sz="1600" dirty="0">
                <a:solidFill>
                  <a:schemeClr val="dk1"/>
                </a:solidFill>
              </a:rPr>
              <a:t> 04 2016 00:02:30 </a:t>
            </a:r>
            <a:r>
              <a:rPr lang="fr-FR" sz="1600" dirty="0" smtClean="0">
                <a:solidFill>
                  <a:schemeClr val="dk1"/>
                </a:solidFill>
              </a:rPr>
              <a:t>GMT+0200.</a:t>
            </a:r>
            <a:r>
              <a:rPr lang="en-US" sz="1600" dirty="0">
                <a:solidFill>
                  <a:schemeClr val="dk1"/>
                </a:solidFill>
              </a:rPr>
              <a:t/>
            </a:r>
            <a:br>
              <a:rPr lang="en-US" sz="1600" dirty="0">
                <a:solidFill>
                  <a:schemeClr val="dk1"/>
                </a:solidFill>
              </a:rPr>
            </a:br>
            <a:endParaRPr lang="es-E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2105</TotalTime>
  <Words>904</Words>
  <Application>Microsoft Office PowerPoint</Application>
  <PresentationFormat>Panorámica</PresentationFormat>
  <Paragraphs>260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Espiral</vt:lpstr>
      <vt:lpstr>JavaScript</vt:lpstr>
      <vt:lpstr>Índice</vt:lpstr>
      <vt:lpstr>Introducción </vt:lpstr>
      <vt:lpstr>Integración de JavaScript</vt:lpstr>
      <vt:lpstr>Código JavaScript</vt:lpstr>
      <vt:lpstr>Sintaxis JavaScript</vt:lpstr>
      <vt:lpstr>Variables</vt:lpstr>
      <vt:lpstr>Tipos de datos en JavaScript</vt:lpstr>
      <vt:lpstr>Tipos de datos en JavaScript</vt:lpstr>
      <vt:lpstr>Operaciones</vt:lpstr>
      <vt:lpstr>Estructuras de control</vt:lpstr>
      <vt:lpstr>Estructuras de control</vt:lpstr>
      <vt:lpstr>Funciones y su definición</vt:lpstr>
      <vt:lpstr>Objetos del navegador. Jerarquía</vt:lpstr>
      <vt:lpstr>Objetos del navegador. Ejemplos</vt:lpstr>
      <vt:lpstr>Otros objetos.</vt:lpstr>
      <vt:lpstr>Eventos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Irene Ballesteros</dc:creator>
  <cp:lastModifiedBy>Irene Ballesteros</cp:lastModifiedBy>
  <cp:revision>181</cp:revision>
  <dcterms:created xsi:type="dcterms:W3CDTF">2016-03-29T16:01:43Z</dcterms:created>
  <dcterms:modified xsi:type="dcterms:W3CDTF">2016-04-04T14:59:58Z</dcterms:modified>
</cp:coreProperties>
</file>