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  <p:sldMasterId id="2147483764" r:id="rId2"/>
  </p:sldMasterIdLst>
  <p:notesMasterIdLst>
    <p:notesMasterId r:id="rId56"/>
  </p:notesMasterIdLst>
  <p:handoutMasterIdLst>
    <p:handoutMasterId r:id="rId57"/>
  </p:handoutMasterIdLst>
  <p:sldIdLst>
    <p:sldId id="256" r:id="rId3"/>
    <p:sldId id="355" r:id="rId4"/>
    <p:sldId id="360" r:id="rId5"/>
    <p:sldId id="305" r:id="rId6"/>
    <p:sldId id="306" r:id="rId7"/>
    <p:sldId id="368" r:id="rId8"/>
    <p:sldId id="431" r:id="rId9"/>
    <p:sldId id="432" r:id="rId10"/>
    <p:sldId id="356" r:id="rId11"/>
    <p:sldId id="375" r:id="rId12"/>
    <p:sldId id="453" r:id="rId13"/>
    <p:sldId id="476" r:id="rId14"/>
    <p:sldId id="376" r:id="rId15"/>
    <p:sldId id="307" r:id="rId16"/>
    <p:sldId id="371" r:id="rId17"/>
    <p:sldId id="322" r:id="rId18"/>
    <p:sldId id="377" r:id="rId19"/>
    <p:sldId id="379" r:id="rId20"/>
    <p:sldId id="380" r:id="rId21"/>
    <p:sldId id="381" r:id="rId22"/>
    <p:sldId id="382" r:id="rId23"/>
    <p:sldId id="456" r:id="rId24"/>
    <p:sldId id="468" r:id="rId25"/>
    <p:sldId id="383" r:id="rId26"/>
    <p:sldId id="384" r:id="rId27"/>
    <p:sldId id="390" r:id="rId28"/>
    <p:sldId id="393" r:id="rId29"/>
    <p:sldId id="391" r:id="rId30"/>
    <p:sldId id="392" r:id="rId31"/>
    <p:sldId id="477" r:id="rId32"/>
    <p:sldId id="478" r:id="rId33"/>
    <p:sldId id="475" r:id="rId34"/>
    <p:sldId id="479" r:id="rId35"/>
    <p:sldId id="454" r:id="rId36"/>
    <p:sldId id="461" r:id="rId37"/>
    <p:sldId id="462" r:id="rId38"/>
    <p:sldId id="463" r:id="rId39"/>
    <p:sldId id="464" r:id="rId40"/>
    <p:sldId id="465" r:id="rId41"/>
    <p:sldId id="428" r:id="rId42"/>
    <p:sldId id="442" r:id="rId43"/>
    <p:sldId id="480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2" autoAdjust="0"/>
    <p:restoredTop sz="94599" autoAdjust="0"/>
  </p:normalViewPr>
  <p:slideViewPr>
    <p:cSldViewPr snapToGrid="0" snapToObjects="1">
      <p:cViewPr varScale="1">
        <p:scale>
          <a:sx n="95" d="100"/>
          <a:sy n="95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279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6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BB0F7FB-EDCB-49C3-981F-6EBE87FF8ED9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668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5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7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31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3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55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34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7934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BB0F7FB-EDCB-49C3-981F-6EBE87FF8ED9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943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7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9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2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8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0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3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7215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7598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7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0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B5AE7B4-9B00-45CF-A420-4C9E28EF1302}" type="slidenum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54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83269A9-1054-436F-ACC6-C54632F7FDD3}" type="slidenum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7403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2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17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1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5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C107178-9542-43DE-AF45-483E57E84C29}" type="slidenum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99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9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66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113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90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4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94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27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3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914-EB1E-4DE2-A6CF-46CAC517E5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7ED2-D62F-418E-A8DA-EC251CBD68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9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81D1-75F3-425D-A715-B630A40C2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0533" y="249237"/>
            <a:ext cx="8275875" cy="1143000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905330" y="6324600"/>
            <a:ext cx="916071" cy="152400"/>
          </a:xfrm>
          <a:prstGeom prst="rect">
            <a:avLst/>
          </a:prstGeom>
        </p:spPr>
        <p:txBody>
          <a:bodyPr/>
          <a:lstStyle/>
          <a:p>
            <a:fld id="{D0F58B78-F09D-458B-8CB5-8E15C26CEF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460722" y="6324600"/>
            <a:ext cx="387316" cy="152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PAGE </a:t>
            </a:r>
            <a:fld id="{711B4CA8-52BE-46B1-A536-58CE1A3FAF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>
          <a:xfrm>
            <a:off x="460722" y="6461651"/>
            <a:ext cx="1360679" cy="12857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460722" y="1804989"/>
            <a:ext cx="7179371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7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747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8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18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61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9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6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07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4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3896-C266-46D0-BF24-580F77F506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21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40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59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2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92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66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381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9C1-1106-4AAB-9091-2E56654910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C745-FFCA-4B19-BF3C-339F8FAA1E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822F-C196-4545-8EFE-D958B67CC7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E2E-8C3C-46E3-9349-680BA0100E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5755-F8D4-41C4-B599-AC25C98F39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7FA4-936C-4BF1-BFAF-FC55C867AE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4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4E2-D325-43CE-BBE3-D3A45F5E25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0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76A7959-803B-4E41-A3E8-8F0B6EEF65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hdr="0" ftr="0" dt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6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M_CjzSBHM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article/2076945/java-security/understanding-the-keys-to-java-security----the-sandbox-and-authentication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hyperlink" Target="http://aws.amazon.com/ec2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CSS430 </a:t>
            </a:r>
            <a:br>
              <a:rPr lang="en-US" sz="4400" dirty="0"/>
            </a:br>
            <a:r>
              <a:rPr lang="en-US" sz="4400" dirty="0"/>
              <a:t>OS Structures</a:t>
            </a:r>
            <a:br>
              <a:rPr lang="en-US" sz="2400" dirty="0"/>
            </a:br>
            <a:r>
              <a:rPr lang="en-US" sz="2400" dirty="0"/>
              <a:t>Textbook 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4412131"/>
            <a:ext cx="7543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Instructor:  Prof. Dimpsey</a:t>
            </a:r>
          </a:p>
          <a:p>
            <a:pPr algn="ctr"/>
            <a:r>
              <a:rPr lang="en-US" dirty="0">
                <a:latin typeface="Consolas"/>
                <a:cs typeface="Consolas"/>
              </a:rPr>
              <a:t>e-mail: dimpsey@uw.edu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ahoma"/>
                <a:cs typeface="Tahoma"/>
              </a:rPr>
              <a:t>A View of OS Services</a:t>
            </a:r>
            <a:endParaRPr lang="en-US" dirty="0">
              <a:latin typeface="Tahoma"/>
              <a:cs typeface="Tahoma"/>
            </a:endParaRPr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60" y="1950729"/>
            <a:ext cx="7378866" cy="368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0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Let’s Code!</a:t>
            </a:r>
          </a:p>
          <a:p>
            <a:r>
              <a:rPr lang="en-US" sz="2000" dirty="0">
                <a:hlinkClick r:id="rId3"/>
              </a:rPr>
              <a:t>https://www.youtube.com/watch?v=mM_CjzSBHMY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7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6948-94C8-4E78-A7CB-B1C3E840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89A60-EDAE-4597-9FA4-E05D83AF2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1.7.2021</a:t>
            </a:r>
          </a:p>
        </p:txBody>
      </p:sp>
    </p:spTree>
    <p:extLst>
      <p:ext uri="{BB962C8B-B14F-4D97-AF65-F5344CB8AC3E}">
        <p14:creationId xmlns:p14="http://schemas.microsoft.com/office/powerpoint/2010/main" val="231458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Traditional UNIX System Structure</a:t>
            </a:r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946853"/>
            <a:ext cx="6923087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60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Process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A program running within a process needs: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CPU Execution Time (allocation)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Memory (for instructions and data)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Files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I/O Devices (network, keyboards, graphics, printers,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Process is the fundamental unit of work in a system.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Operating System Processes (system code)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User Processes (user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A process can have 1 or more (concurrent) threads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Each thread has a program counter on a program sequence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Each thread is considered a separate execution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6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Process Management Activities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2438" algn="l"/>
              </a:tabLst>
            </a:pPr>
            <a:endParaRPr lang="en-US" altLang="ja-JP" sz="2000" dirty="0">
              <a:latin typeface="Tahoma"/>
              <a:cs typeface="Tahoma"/>
            </a:endParaRPr>
          </a:p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S</a:t>
            </a:r>
            <a:r>
              <a:rPr lang="en-US" altLang="ja-JP" sz="1950" dirty="0">
                <a:latin typeface="Tahoma"/>
                <a:cs typeface="Tahoma"/>
              </a:rPr>
              <a:t>cheduling of processes and threads</a:t>
            </a:r>
          </a:p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C</a:t>
            </a:r>
            <a:r>
              <a:rPr lang="en-US" altLang="ja-JP" sz="1950" dirty="0">
                <a:latin typeface="Tahoma"/>
                <a:cs typeface="Tahoma"/>
              </a:rPr>
              <a:t>reating/</a:t>
            </a:r>
            <a:r>
              <a:rPr lang="en-US" altLang="ja-JP" sz="1950" b="1" dirty="0">
                <a:latin typeface="Tahoma"/>
                <a:cs typeface="Tahoma"/>
              </a:rPr>
              <a:t>D</a:t>
            </a:r>
            <a:r>
              <a:rPr lang="en-US" altLang="ja-JP" sz="1950" dirty="0">
                <a:latin typeface="Tahoma"/>
                <a:cs typeface="Tahoma"/>
              </a:rPr>
              <a:t>eleting processes (system and user)</a:t>
            </a:r>
          </a:p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S</a:t>
            </a:r>
            <a:r>
              <a:rPr lang="en-US" altLang="ja-JP" sz="1950" dirty="0">
                <a:latin typeface="Tahoma"/>
                <a:cs typeface="Tahoma"/>
              </a:rPr>
              <a:t>uspending and </a:t>
            </a:r>
            <a:r>
              <a:rPr lang="en-US" altLang="ja-JP" sz="1950" b="1" dirty="0">
                <a:latin typeface="Tahoma"/>
                <a:cs typeface="Tahoma"/>
              </a:rPr>
              <a:t>R</a:t>
            </a:r>
            <a:r>
              <a:rPr lang="en-US" altLang="ja-JP" sz="1950" dirty="0">
                <a:latin typeface="Tahoma"/>
                <a:cs typeface="Tahoma"/>
              </a:rPr>
              <a:t>esuming processes</a:t>
            </a:r>
          </a:p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P</a:t>
            </a:r>
            <a:r>
              <a:rPr lang="en-US" altLang="ja-JP" sz="1950" dirty="0">
                <a:latin typeface="Tahoma"/>
                <a:cs typeface="Tahoma"/>
              </a:rPr>
              <a:t>rocess </a:t>
            </a:r>
            <a:r>
              <a:rPr lang="en-US" altLang="ja-JP" sz="1950" b="1" dirty="0">
                <a:latin typeface="Tahoma"/>
                <a:cs typeface="Tahoma"/>
              </a:rPr>
              <a:t>S</a:t>
            </a:r>
            <a:r>
              <a:rPr lang="en-US" altLang="ja-JP" sz="1950" dirty="0">
                <a:latin typeface="Tahoma"/>
                <a:cs typeface="Tahoma"/>
              </a:rPr>
              <a:t>ynchronization</a:t>
            </a:r>
          </a:p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P</a:t>
            </a:r>
            <a:r>
              <a:rPr lang="en-US" altLang="ja-JP" sz="1950" dirty="0">
                <a:latin typeface="Tahoma"/>
                <a:cs typeface="Tahoma"/>
              </a:rPr>
              <a:t>rocess </a:t>
            </a:r>
            <a:r>
              <a:rPr lang="en-US" altLang="ja-JP" sz="1950" b="1" dirty="0">
                <a:latin typeface="Tahoma"/>
                <a:cs typeface="Tahoma"/>
              </a:rPr>
              <a:t>C</a:t>
            </a:r>
            <a:r>
              <a:rPr lang="en-US" altLang="ja-JP" sz="1950" dirty="0">
                <a:latin typeface="Tahoma"/>
                <a:cs typeface="Tahoma"/>
              </a:rPr>
              <a:t>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9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 Main Memory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CPUs are only able to access programs and data in main memory.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Very large, but volatile and varies in speed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Contains bytes or words each with their own address</a:t>
            </a:r>
          </a:p>
          <a:p>
            <a:pPr>
              <a:buSzPct val="80000"/>
              <a:buFont typeface="Arial" panose="020B0604020202020204" pitchFamily="34" charset="0"/>
              <a:buChar char="•"/>
            </a:pPr>
            <a:r>
              <a:rPr lang="en-US" altLang="ja-JP" sz="1950" dirty="0">
                <a:latin typeface="Tahoma"/>
                <a:cs typeface="Tahoma"/>
              </a:rPr>
              <a:t>Programs/Executables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Mapped to absolute addresses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Loaded into main memory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Accessible to multiple threads (via different program counters)</a:t>
            </a:r>
          </a:p>
          <a:p>
            <a:pPr>
              <a:buSzPct val="8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Three Major OS Memory Management activities:</a:t>
            </a:r>
          </a:p>
          <a:p>
            <a:pPr marL="795337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Keeping track of memory used and by whom</a:t>
            </a:r>
          </a:p>
          <a:p>
            <a:pPr marL="795337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Deciding which processes and data to move in/out of memory.</a:t>
            </a:r>
          </a:p>
          <a:p>
            <a:pPr marL="795337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Allocating and </a:t>
            </a:r>
            <a:r>
              <a:rPr lang="en-US" altLang="ja-JP" sz="1800" dirty="0" err="1">
                <a:latin typeface="Tahoma"/>
                <a:cs typeface="Tahoma"/>
              </a:rPr>
              <a:t>Deallocating</a:t>
            </a:r>
            <a:r>
              <a:rPr lang="en-US" altLang="ja-JP" sz="1800" dirty="0">
                <a:latin typeface="Tahoma"/>
                <a:cs typeface="Tahoma"/>
              </a:rPr>
              <a:t> memory as necessary.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4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File System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/>
              <a:t>File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400" dirty="0"/>
              <a:t>The logical unified view of information storage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400" dirty="0"/>
              <a:t>Logical storage unit abstracted from the details of the device by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/>
              <a:t> File System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400" dirty="0"/>
              <a:t>Controls access from multiple users (e.g. read, write, append)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400" dirty="0"/>
              <a:t>Organizes the structure (e.g. directories / subdirectories of files)</a:t>
            </a:r>
          </a:p>
          <a:p>
            <a:pPr lvl="1">
              <a:buSzPct val="80000"/>
              <a:buFont typeface="Arial" panose="020B0604020202020204" pitchFamily="34" charset="0"/>
              <a:buChar char="•"/>
            </a:pPr>
            <a:r>
              <a:rPr lang="en-US" altLang="ja-JP" sz="2400" dirty="0"/>
              <a:t>Interacts with storage device drivers (abstracting details)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/>
              <a:t> Often works closely interacting with memory manager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0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File System Management Activities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C</a:t>
            </a:r>
            <a:r>
              <a:rPr lang="en-US" altLang="ja-JP" sz="1950" dirty="0">
                <a:latin typeface="Tahoma"/>
                <a:cs typeface="Tahoma"/>
              </a:rPr>
              <a:t>reating and </a:t>
            </a:r>
            <a:r>
              <a:rPr lang="en-US" altLang="ja-JP" sz="1950" b="1" dirty="0">
                <a:latin typeface="Tahoma"/>
                <a:cs typeface="Tahoma"/>
              </a:rPr>
              <a:t>D</a:t>
            </a:r>
            <a:r>
              <a:rPr lang="en-US" altLang="ja-JP" sz="1950" dirty="0">
                <a:latin typeface="Tahoma"/>
                <a:cs typeface="Tahoma"/>
              </a:rPr>
              <a:t>eleting files</a:t>
            </a:r>
          </a:p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C</a:t>
            </a:r>
            <a:r>
              <a:rPr lang="en-US" altLang="ja-JP" sz="1950" dirty="0">
                <a:latin typeface="Tahoma"/>
                <a:cs typeface="Tahoma"/>
              </a:rPr>
              <a:t>reating and </a:t>
            </a:r>
            <a:r>
              <a:rPr lang="en-US" altLang="ja-JP" sz="1950" b="1" dirty="0">
                <a:latin typeface="Tahoma"/>
                <a:cs typeface="Tahoma"/>
              </a:rPr>
              <a:t>D</a:t>
            </a:r>
            <a:r>
              <a:rPr lang="en-US" altLang="ja-JP" sz="1950" dirty="0">
                <a:latin typeface="Tahoma"/>
                <a:cs typeface="Tahoma"/>
              </a:rPr>
              <a:t>eleting folders(directories) to organize files </a:t>
            </a:r>
          </a:p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P</a:t>
            </a:r>
            <a:r>
              <a:rPr lang="en-US" altLang="ja-JP" sz="1950" dirty="0">
                <a:latin typeface="Tahoma"/>
                <a:cs typeface="Tahoma"/>
              </a:rPr>
              <a:t>rimitives for manipulating files and directories</a:t>
            </a:r>
          </a:p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M</a:t>
            </a:r>
            <a:r>
              <a:rPr lang="en-US" altLang="ja-JP" sz="1950" dirty="0">
                <a:latin typeface="Tahoma"/>
                <a:cs typeface="Tahoma"/>
              </a:rPr>
              <a:t>apping files to secondary storage media</a:t>
            </a:r>
          </a:p>
          <a:p>
            <a:pPr marL="575881" indent="-342900">
              <a:buFont typeface="Arial" panose="020B0604020202020204" pitchFamily="34" charset="0"/>
              <a:buChar char="•"/>
            </a:pPr>
            <a:r>
              <a:rPr lang="en-US" altLang="ja-JP" sz="1950" b="1" dirty="0">
                <a:latin typeface="Tahoma"/>
                <a:cs typeface="Tahoma"/>
              </a:rPr>
              <a:t>B</a:t>
            </a:r>
            <a:r>
              <a:rPr lang="en-US" altLang="ja-JP" sz="1950" dirty="0">
                <a:latin typeface="Tahoma"/>
                <a:cs typeface="Tahoma"/>
              </a:rPr>
              <a:t>acking up files to non-volatile storage media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Mass-Storage Management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sz="2000" dirty="0"/>
              <a:t>Disks used to store data that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does not fit in main memory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must be kept for a “long” period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Speed of computer operation hinges on disk subsystem and its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OS activities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Free-space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Storage allocation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Disk scheduling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400" dirty="0"/>
          </a:p>
        </p:txBody>
      </p:sp>
    </p:spTree>
    <p:extLst>
      <p:ext uri="{BB962C8B-B14F-4D97-AF65-F5344CB8AC3E}">
        <p14:creationId xmlns:p14="http://schemas.microsoft.com/office/powerpoint/2010/main" val="3976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/ System Calls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Gateway To the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7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Storage-Device Hierarchy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99" y="1854557"/>
            <a:ext cx="4788921" cy="4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26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 </a:t>
            </a:r>
            <a:r>
              <a:rPr lang="en-US" altLang="en-US" sz="1800" dirty="0"/>
              <a:t>Important principle, performed at many levels in a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operating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  Information in use copied from slower to faster storage temporarily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  Faster storage (cache) checked first to determine if information is there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If it is, information used directly from the cache (fast)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If not, data copied to cache and used there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  Cache smaller than storage being cached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Cache management important design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Cache size and replacement policy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021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9475" y="2310063"/>
            <a:ext cx="48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Ken Thompson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6648" y="2806105"/>
            <a:ext cx="469712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Inventor of Unix with Dennis Ritchie at Bell labs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Kernel, Shell, Utilities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Goals:  simple, communal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Inventor of B- -predecessor of 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UTF-8 Encoding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Turing award in 1983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Co-creator GO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Current user of Linux OS </a:t>
            </a:r>
            <a:r>
              <a:rPr lang="en-US" sz="1350" dirty="0">
                <a:sym typeface="Wingdings" panose="05000000000000000000" pitchFamily="2" charset="2"/>
              </a:rPr>
              <a:t>.</a:t>
            </a: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2558954"/>
            <a:ext cx="2298107" cy="203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7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Traditional UNIX System Structure</a:t>
            </a:r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946853"/>
            <a:ext cx="6923087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873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Other OS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Network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Communication backbone between systems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Allows for distributed computing</a:t>
            </a:r>
            <a:endParaRPr lang="en-US" altLang="ja-JP" sz="17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Supporting various network protocols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700" dirty="0"/>
              <a:t>FTP, NFS, HTTP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700" dirty="0"/>
              <a:t>TCP/UDP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700" dirty="0"/>
              <a:t>IP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Protection/Security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Authentication (password, defending ext. I/O, bytecode verifier 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Access authorization (access mode, </a:t>
            </a:r>
            <a:r>
              <a:rPr lang="en-US" altLang="ja-JP" sz="2000" dirty="0" err="1">
                <a:hlinkClick r:id="rId3"/>
              </a:rPr>
              <a:t>javsandbox</a:t>
            </a:r>
            <a:r>
              <a:rPr lang="en-US" altLang="ja-JP" sz="2000" dirty="0">
                <a:hlinkClick r:id="rId3"/>
              </a:rPr>
              <a:t> a model</a:t>
            </a:r>
            <a:r>
              <a:rPr lang="en-US" altLang="ja-JP" sz="2000" dirty="0"/>
              <a:t>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2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ahoma"/>
                <a:cs typeface="Tahoma"/>
              </a:rPr>
              <a:t>OS Features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>
              <a:buSzPct val="80000"/>
              <a:buFont typeface="Wingdings" charset="2"/>
              <a:buChar char="v"/>
            </a:pPr>
            <a:r>
              <a:rPr lang="en-US" altLang="ja-JP" sz="2400" dirty="0">
                <a:latin typeface="Tahoma"/>
                <a:cs typeface="Tahoma"/>
              </a:rPr>
              <a:t>Process Management			Week 2-6</a:t>
            </a:r>
          </a:p>
          <a:p>
            <a:pPr marL="346075" indent="-346075">
              <a:buSzPct val="80000"/>
              <a:buFont typeface="Wingdings" charset="2"/>
              <a:buChar char="v"/>
            </a:pPr>
            <a:r>
              <a:rPr lang="en-US" altLang="ja-JP" sz="2400" dirty="0">
                <a:latin typeface="Tahoma"/>
                <a:cs typeface="Tahoma"/>
              </a:rPr>
              <a:t>Main Memory Management		Week 6-8</a:t>
            </a:r>
          </a:p>
          <a:p>
            <a:pPr marL="346075" indent="-346075">
              <a:buSzPct val="80000"/>
              <a:buFont typeface="Wingdings" charset="2"/>
              <a:buChar char="v"/>
            </a:pPr>
            <a:r>
              <a:rPr lang="en-US" altLang="ja-JP" sz="2400" dirty="0">
                <a:latin typeface="Tahoma"/>
                <a:cs typeface="Tahoma"/>
              </a:rPr>
              <a:t>File Management				Week 8-9</a:t>
            </a:r>
          </a:p>
          <a:p>
            <a:pPr marL="346075" indent="-346075">
              <a:buSzPct val="80000"/>
              <a:buFont typeface="Wingdings" charset="2"/>
              <a:buChar char="v"/>
            </a:pPr>
            <a:r>
              <a:rPr lang="en-US" altLang="ja-JP" sz="2400" dirty="0">
                <a:latin typeface="Tahoma"/>
                <a:cs typeface="Tahoma"/>
              </a:rPr>
              <a:t>Distributed Systems			Week 10</a:t>
            </a:r>
          </a:p>
          <a:p>
            <a:pPr marL="346075" indent="-346075">
              <a:buSzPct val="80000"/>
              <a:buFont typeface="Wingdings" charset="2"/>
              <a:buChar char="v"/>
            </a:pPr>
            <a:r>
              <a:rPr lang="en-US" altLang="ja-JP" sz="2400" dirty="0">
                <a:latin typeface="Tahoma"/>
                <a:cs typeface="Tahoma"/>
              </a:rPr>
              <a:t>Networking					CSS432</a:t>
            </a:r>
          </a:p>
          <a:p>
            <a:pPr marL="346075" indent="-346075">
              <a:buSzPct val="80000"/>
              <a:buFont typeface="Wingdings" charset="2"/>
              <a:buChar char="v"/>
            </a:pPr>
            <a:r>
              <a:rPr lang="en-US" altLang="ja-JP" sz="2400" dirty="0">
                <a:latin typeface="Tahoma"/>
                <a:cs typeface="Tahoma"/>
              </a:rPr>
              <a:t>Protection System			Week 10</a:t>
            </a:r>
          </a:p>
          <a:p>
            <a:pPr marL="346075" indent="-346075">
              <a:buSzPct val="80000"/>
              <a:buFont typeface="Wingdings" charset="2"/>
              <a:buChar char="v"/>
            </a:pPr>
            <a:r>
              <a:rPr lang="en-US" altLang="ja-JP" sz="2400" dirty="0">
                <a:latin typeface="Tahoma"/>
                <a:cs typeface="Tahoma"/>
              </a:rPr>
              <a:t>Command-Interpreter System	Today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1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Code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6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OS Structures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4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Command Interpreters (Shells)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 </a:t>
            </a:r>
            <a:r>
              <a:rPr lang="en-US" altLang="ja-JP" sz="2000" dirty="0"/>
              <a:t>The program that reads and interprets control statements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Command-line interpreter (in DOS)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Shell (in UNIX)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 </a:t>
            </a:r>
            <a:r>
              <a:rPr lang="en-US" altLang="ja-JP" sz="2000" dirty="0"/>
              <a:t>What control statements can you pass the shell?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Program execution:	a.out, g++, vim, emacs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Process management:	ps, kill, sleep, top, nice, pstack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I/O operations:		lpr, clear, lprm, mt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File-system manipulation:	ls, mkdir, mv, rm, chmod, [u]mount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Communication:		write, ping, </a:t>
            </a:r>
            <a:r>
              <a:rPr lang="en-US" altLang="ja-JP" sz="2000" dirty="0" err="1"/>
              <a:t>mesg</a:t>
            </a:r>
            <a:endParaRPr lang="en-US" altLang="ja-JP" sz="2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 Uses $PATH to find commands</a:t>
            </a:r>
            <a:endParaRPr lang="en-US" altLang="ja-JP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79960" y="136150"/>
            <a:ext cx="7772400" cy="725488"/>
          </a:xfrm>
        </p:spPr>
        <p:txBody>
          <a:bodyPr/>
          <a:lstStyle/>
          <a:p>
            <a:r>
              <a:rPr lang="en-US" dirty="0"/>
              <a:t>Shell (bash)</a:t>
            </a:r>
          </a:p>
        </p:txBody>
      </p:sp>
      <p:cxnSp>
        <p:nvCxnSpPr>
          <p:cNvPr id="6" name="Straight Arrow Connector 5"/>
          <p:cNvCxnSpPr>
            <a:stCxn id="8" idx="4"/>
          </p:cNvCxnSpPr>
          <p:nvPr/>
        </p:nvCxnSpPr>
        <p:spPr>
          <a:xfrm>
            <a:off x="4947483" y="2193876"/>
            <a:ext cx="2" cy="548367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490283" y="1279476"/>
            <a:ext cx="914400" cy="914400"/>
            <a:chOff x="6661455" y="5244663"/>
            <a:chExt cx="1734208" cy="954691"/>
          </a:xfrm>
        </p:grpSpPr>
        <p:sp>
          <p:nvSpPr>
            <p:cNvPr id="8" name="Oval 7"/>
            <p:cNvSpPr/>
            <p:nvPr/>
          </p:nvSpPr>
          <p:spPr>
            <a:xfrm>
              <a:off x="6661455" y="5244663"/>
              <a:ext cx="1734207" cy="95469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1457" y="5493976"/>
              <a:ext cx="1734206" cy="38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cs typeface="Calibri"/>
                </a:rPr>
                <a:t>sshd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0283" y="2742243"/>
            <a:ext cx="914400" cy="914400"/>
            <a:chOff x="6661455" y="5244663"/>
            <a:chExt cx="1734208" cy="954691"/>
          </a:xfrm>
        </p:grpSpPr>
        <p:sp>
          <p:nvSpPr>
            <p:cNvPr id="14" name="Oval 13"/>
            <p:cNvSpPr/>
            <p:nvPr/>
          </p:nvSpPr>
          <p:spPr>
            <a:xfrm>
              <a:off x="6661455" y="5244663"/>
              <a:ext cx="1734207" cy="95469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1457" y="5483931"/>
              <a:ext cx="1734206" cy="38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cs typeface="Calibri"/>
                </a:rPr>
                <a:t>bash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0284" y="4241467"/>
            <a:ext cx="914399" cy="914400"/>
            <a:chOff x="6661455" y="5244663"/>
            <a:chExt cx="1734207" cy="954691"/>
          </a:xfrm>
        </p:grpSpPr>
        <p:sp>
          <p:nvSpPr>
            <p:cNvPr id="17" name="Oval 16"/>
            <p:cNvSpPr/>
            <p:nvPr/>
          </p:nvSpPr>
          <p:spPr>
            <a:xfrm>
              <a:off x="6661455" y="5244663"/>
              <a:ext cx="1734207" cy="95469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61455" y="5403563"/>
              <a:ext cx="1734205" cy="67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cs typeface="Calibri"/>
                </a:rPr>
                <a:t>Shell</a:t>
              </a:r>
            </a:p>
            <a:p>
              <a:pPr algn="ctr"/>
              <a:r>
                <a:rPr lang="en-US" dirty="0">
                  <a:solidFill>
                    <a:prstClr val="white"/>
                  </a:solidFill>
                  <a:cs typeface="Calibri"/>
                </a:rPr>
                <a:t>wc -l</a:t>
              </a:r>
            </a:p>
          </p:txBody>
        </p:sp>
      </p:grpSp>
      <p:cxnSp>
        <p:nvCxnSpPr>
          <p:cNvPr id="19" name="Straight Arrow Connector 18"/>
          <p:cNvCxnSpPr>
            <a:stCxn id="14" idx="4"/>
            <a:endCxn id="17" idx="0"/>
          </p:cNvCxnSpPr>
          <p:nvPr/>
        </p:nvCxnSpPr>
        <p:spPr>
          <a:xfrm>
            <a:off x="4947483" y="3656643"/>
            <a:ext cx="1" cy="584824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07513" y="4241467"/>
            <a:ext cx="914399" cy="914400"/>
            <a:chOff x="6661455" y="5244663"/>
            <a:chExt cx="1734207" cy="954691"/>
          </a:xfrm>
        </p:grpSpPr>
        <p:sp>
          <p:nvSpPr>
            <p:cNvPr id="23" name="Oval 22"/>
            <p:cNvSpPr/>
            <p:nvPr/>
          </p:nvSpPr>
          <p:spPr>
            <a:xfrm>
              <a:off x="6661455" y="5244663"/>
              <a:ext cx="1734207" cy="95469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1455" y="5403563"/>
              <a:ext cx="1734205" cy="67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cs typeface="Calibri"/>
                </a:rPr>
                <a:t>Shell</a:t>
              </a:r>
            </a:p>
            <a:p>
              <a:pPr algn="ctr"/>
              <a:r>
                <a:rPr lang="en-US" dirty="0">
                  <a:solidFill>
                    <a:prstClr val="white"/>
                  </a:solidFill>
                  <a:cs typeface="Calibri"/>
                </a:rPr>
                <a:t>who</a:t>
              </a:r>
            </a:p>
          </p:txBody>
        </p:sp>
      </p:grpSp>
      <p:cxnSp>
        <p:nvCxnSpPr>
          <p:cNvPr id="25" name="Straight Arrow Connector 24"/>
          <p:cNvCxnSpPr>
            <a:stCxn id="18" idx="3"/>
            <a:endCxn id="23" idx="2"/>
          </p:cNvCxnSpPr>
          <p:nvPr/>
        </p:nvCxnSpPr>
        <p:spPr>
          <a:xfrm flipV="1">
            <a:off x="5404682" y="4698667"/>
            <a:ext cx="1402831" cy="1816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9401" y="1637574"/>
            <a:ext cx="393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#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ssh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dimpsey@uw1-320-15.uwb.edu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9401" y="3013476"/>
            <a:ext cx="284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401" y="4529390"/>
            <a:ext cx="393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prstClr val="black"/>
                </a:solidFill>
                <a:latin typeface="Consolas"/>
                <a:cs typeface="Consolas"/>
              </a:rPr>
              <a:t>$ who | wc -l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99530" y="794997"/>
            <a:ext cx="542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cs typeface="Calibri"/>
              </a:rPr>
              <a:t>Fork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, </a:t>
            </a:r>
            <a:r>
              <a:rPr lang="en-US" sz="2400" b="1" dirty="0">
                <a:solidFill>
                  <a:prstClr val="black"/>
                </a:solidFill>
                <a:cs typeface="Calibri"/>
              </a:rPr>
              <a:t>exec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, </a:t>
            </a:r>
            <a:r>
              <a:rPr lang="en-US" sz="2400" b="1" dirty="0">
                <a:solidFill>
                  <a:prstClr val="black"/>
                </a:solidFill>
                <a:cs typeface="Calibri"/>
              </a:rPr>
              <a:t>wait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400" b="1" dirty="0">
                <a:solidFill>
                  <a:prstClr val="black"/>
                </a:solidFill>
                <a:cs typeface="Calibri"/>
              </a:rPr>
              <a:t>dup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are System calls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17370" y="2207950"/>
            <a:ext cx="31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fork, exec and wait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05209" y="3596892"/>
            <a:ext cx="235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(1) fork &amp; wait</a:t>
            </a:r>
          </a:p>
        </p:txBody>
      </p:sp>
      <p:sp>
        <p:nvSpPr>
          <p:cNvPr id="34" name="Freeform 33"/>
          <p:cNvSpPr/>
          <p:nvPr/>
        </p:nvSpPr>
        <p:spPr>
          <a:xfrm rot="17807487" flipH="1" flipV="1">
            <a:off x="5010800" y="3687847"/>
            <a:ext cx="768321" cy="744147"/>
          </a:xfrm>
          <a:custGeom>
            <a:avLst/>
            <a:gdLst>
              <a:gd name="connsiteX0" fmla="*/ 2027231 w 2027231"/>
              <a:gd name="connsiteY0" fmla="*/ 154513 h 536976"/>
              <a:gd name="connsiteX1" fmla="*/ 1811331 w 2027231"/>
              <a:gd name="connsiteY1" fmla="*/ 62438 h 536976"/>
              <a:gd name="connsiteX2" fmla="*/ 1500181 w 2027231"/>
              <a:gd name="connsiteY2" fmla="*/ 5288 h 536976"/>
              <a:gd name="connsiteX3" fmla="*/ 1100131 w 2027231"/>
              <a:gd name="connsiteY3" fmla="*/ 17988 h 536976"/>
              <a:gd name="connsiteX4" fmla="*/ 592131 w 2027231"/>
              <a:gd name="connsiteY4" fmla="*/ 141813 h 536976"/>
              <a:gd name="connsiteX5" fmla="*/ 192081 w 2027231"/>
              <a:gd name="connsiteY5" fmla="*/ 364063 h 536976"/>
              <a:gd name="connsiteX6" fmla="*/ 14281 w 2027231"/>
              <a:gd name="connsiteY6" fmla="*/ 525988 h 536976"/>
              <a:gd name="connsiteX7" fmla="*/ 11106 w 2027231"/>
              <a:gd name="connsiteY7" fmla="*/ 522813 h 53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7231" h="536976">
                <a:moveTo>
                  <a:pt x="2027231" y="154513"/>
                </a:moveTo>
                <a:cubicBezTo>
                  <a:pt x="1963202" y="120911"/>
                  <a:pt x="1899173" y="87309"/>
                  <a:pt x="1811331" y="62438"/>
                </a:cubicBezTo>
                <a:cubicBezTo>
                  <a:pt x="1723489" y="37567"/>
                  <a:pt x="1618714" y="12696"/>
                  <a:pt x="1500181" y="5288"/>
                </a:cubicBezTo>
                <a:cubicBezTo>
                  <a:pt x="1381648" y="-2120"/>
                  <a:pt x="1251473" y="-4766"/>
                  <a:pt x="1100131" y="17988"/>
                </a:cubicBezTo>
                <a:cubicBezTo>
                  <a:pt x="948789" y="40742"/>
                  <a:pt x="743473" y="84134"/>
                  <a:pt x="592131" y="141813"/>
                </a:cubicBezTo>
                <a:cubicBezTo>
                  <a:pt x="440789" y="199492"/>
                  <a:pt x="288389" y="300034"/>
                  <a:pt x="192081" y="364063"/>
                </a:cubicBezTo>
                <a:cubicBezTo>
                  <a:pt x="95773" y="428092"/>
                  <a:pt x="44443" y="499530"/>
                  <a:pt x="14281" y="525988"/>
                </a:cubicBezTo>
                <a:cubicBezTo>
                  <a:pt x="-15881" y="552446"/>
                  <a:pt x="11106" y="522813"/>
                  <a:pt x="11106" y="522813"/>
                </a:cubicBezTo>
              </a:path>
            </a:pathLst>
          </a:custGeom>
          <a:ln w="3810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73352" y="3656643"/>
            <a:ext cx="179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(7) exit</a:t>
            </a:r>
          </a:p>
        </p:txBody>
      </p:sp>
      <p:sp>
        <p:nvSpPr>
          <p:cNvPr id="36" name="Can 35"/>
          <p:cNvSpPr/>
          <p:nvPr/>
        </p:nvSpPr>
        <p:spPr>
          <a:xfrm rot="5400000">
            <a:off x="5823362" y="5265627"/>
            <a:ext cx="346322" cy="668815"/>
          </a:xfrm>
          <a:prstGeom prst="can">
            <a:avLst>
              <a:gd name="adj" fmla="val 42391"/>
            </a:avLst>
          </a:prstGeom>
          <a:ln w="38100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8" name="Curved Connector 37"/>
          <p:cNvCxnSpPr>
            <a:stCxn id="23" idx="4"/>
            <a:endCxn id="36" idx="1"/>
          </p:cNvCxnSpPr>
          <p:nvPr/>
        </p:nvCxnSpPr>
        <p:spPr>
          <a:xfrm rot="5400000">
            <a:off x="6575738" y="4911060"/>
            <a:ext cx="444168" cy="933782"/>
          </a:xfrm>
          <a:prstGeom prst="curvedConnector2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17" idx="4"/>
          </p:cNvCxnSpPr>
          <p:nvPr/>
        </p:nvCxnSpPr>
        <p:spPr>
          <a:xfrm rot="10800000">
            <a:off x="4947485" y="5155867"/>
            <a:ext cx="714633" cy="444168"/>
          </a:xfrm>
          <a:prstGeom prst="curvedConnector2">
            <a:avLst/>
          </a:prstGeom>
          <a:ln w="381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01952" y="4790308"/>
            <a:ext cx="179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(6) exec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73351" y="4329230"/>
            <a:ext cx="179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(3) fork &amp; wait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73351" y="5766793"/>
            <a:ext cx="179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(2) pipe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64713" y="4190144"/>
            <a:ext cx="179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(4) exec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(5) exit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17485" y="542687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cs typeface="Calibri"/>
              </a:rPr>
              <a:t>cout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48158" y="5482681"/>
            <a:ext cx="45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cs typeface="Calibri"/>
              </a:rPr>
              <a:t>cin</a:t>
            </a:r>
          </a:p>
        </p:txBody>
      </p:sp>
    </p:spTree>
    <p:extLst>
      <p:ext uri="{BB962C8B-B14F-4D97-AF65-F5344CB8AC3E}">
        <p14:creationId xmlns:p14="http://schemas.microsoft.com/office/powerpoint/2010/main" val="336206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all Modern Computers Work</a:t>
            </a:r>
          </a:p>
        </p:txBody>
      </p:sp>
      <p:pic>
        <p:nvPicPr>
          <p:cNvPr id="57347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22" y="1875907"/>
            <a:ext cx="5570105" cy="443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028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6948-94C8-4E78-A7CB-B1C3E840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89A60-EDAE-4597-9FA4-E05D83AF2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1.7.2021</a:t>
            </a:r>
          </a:p>
        </p:txBody>
      </p:sp>
    </p:spTree>
    <p:extLst>
      <p:ext uri="{BB962C8B-B14F-4D97-AF65-F5344CB8AC3E}">
        <p14:creationId xmlns:p14="http://schemas.microsoft.com/office/powerpoint/2010/main" val="113104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B8051-29ED-43B0-8A41-3A3BE69F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/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033F71-30F3-4600-A2BE-EB9D0E24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Program 1: Due Jan 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Homework 2:  Due Jan 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Agenda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50" dirty="0"/>
              <a:t>Microkernel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50" dirty="0"/>
              <a:t>Program 1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50" dirty="0"/>
              <a:t>System Call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50" dirty="0"/>
              <a:t>Exec-Pipe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50" dirty="0"/>
              <a:t>Virtualization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50" dirty="0"/>
              <a:t>The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056071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Case Study of message passing system  </a:t>
            </a:r>
            <a:br>
              <a:rPr lang="en-US" altLang="en-US"/>
            </a:br>
            <a:r>
              <a:rPr lang="en-US" altLang="en-US"/>
              <a:t>Mach</a:t>
            </a:r>
            <a:endParaRPr lang="en-US" altLang="en-US" dirty="0"/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 Mach communication is message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 Tasks are units of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File system is task-based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Device drivers are task-based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All Systems task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 Tasks have mailboxes for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Task gets two mailboxes at creation- Kernel and Notify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Mailboxes/ports created with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port_allocate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/>
              <a:t>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50" dirty="0"/>
              <a:t>System calls are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Three system calls needed for message transfer: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msg_send</a:t>
            </a:r>
            <a:r>
              <a:rPr lang="en-US" alt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msg_receive</a:t>
            </a:r>
            <a:r>
              <a:rPr lang="en-US" altLang="en-US" sz="175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msg_rpc</a:t>
            </a:r>
            <a:endParaRPr lang="en-US" altLang="en-US" sz="17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 Excellent separation of concerns and modularization of subsystems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Device Driver cannot take down kernel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Filesystem</a:t>
            </a:r>
            <a:r>
              <a:rPr lang="en-US" altLang="en-US" sz="1600" dirty="0"/>
              <a:t> cannot take down the kernel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 Generally suffers from performance issues.  Message passing is expensive!</a:t>
            </a:r>
          </a:p>
          <a:p>
            <a:pPr lvl="1"/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909812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A74639-E04F-4564-B432-7FD415C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3E11-4655-437F-AD11-DCE40002E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19724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arenR"/>
            </a:pPr>
            <a:r>
              <a:rPr kumimoji="1"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Timers can be used to compute the current time. How do operating systems acquire and manage to keep accurate time?</a:t>
            </a:r>
          </a:p>
          <a:p>
            <a:pPr marL="342900" lvl="0" indent="-342900">
              <a:buFont typeface="+mj-lt"/>
              <a:buAutoNum type="arabicParenR"/>
            </a:pPr>
            <a:endParaRPr kumimoji="1" lang="en-US" sz="1600" dirty="0">
              <a:solidFill>
                <a:srgbClr val="00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kumimoji="1"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What is a </a:t>
            </a:r>
            <a:r>
              <a:rPr kumimoji="1" lang="en-US" sz="1600" i="1" dirty="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context switch</a:t>
            </a:r>
            <a:r>
              <a:rPr kumimoji="1"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 and what does an OS do during a context switch?</a:t>
            </a:r>
          </a:p>
          <a:p>
            <a:pPr marL="342900" indent="-342900">
              <a:buFont typeface="+mj-lt"/>
              <a:buAutoNum type="arabicParenR"/>
            </a:pPr>
            <a:endParaRPr kumimoji="1" lang="en-US" sz="1600" dirty="0">
              <a:solidFill>
                <a:srgbClr val="00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kumimoji="1"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Why does a segmentation fault in my in my C++ program not effect other users?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What are the major areas of a processes virtual memory?</a:t>
            </a:r>
          </a:p>
          <a:p>
            <a:pPr marL="0" indent="0">
              <a:buNone/>
            </a:pPr>
            <a:endParaRPr kumimoji="1" lang="en-US" sz="1600" dirty="0">
              <a:solidFill>
                <a:srgbClr val="00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+mj-lt"/>
              <a:buAutoNum type="arabicParenR"/>
            </a:pPr>
            <a:endParaRPr kumimoji="1" lang="en-US" sz="1600" dirty="0">
              <a:solidFill>
                <a:srgbClr val="00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lvl="0"/>
            <a:endParaRPr kumimoji="1" lang="en-US" sz="1600" dirty="0">
              <a:solidFill>
                <a:srgbClr val="00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29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DOORWAY TO THE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2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9875" r="937" b="10126"/>
          <a:stretch>
            <a:fillRect/>
          </a:stretch>
        </p:blipFill>
        <p:spPr bwMode="auto">
          <a:xfrm>
            <a:off x="1710373" y="2273806"/>
            <a:ext cx="5818187" cy="35496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89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230188"/>
            <a:ext cx="8229600" cy="576262"/>
          </a:xfrm>
        </p:spPr>
        <p:txBody>
          <a:bodyPr/>
          <a:lstStyle/>
          <a:p>
            <a:r>
              <a:rPr lang="en-US" altLang="en-US" dirty="0"/>
              <a:t>Standard C Library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altLang="en-US"/>
              <a:t>C program invoking printf() library call, which calls write() system call</a:t>
            </a:r>
          </a:p>
        </p:txBody>
      </p:sp>
      <p:pic>
        <p:nvPicPr>
          <p:cNvPr id="48133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625600"/>
            <a:ext cx="4089400" cy="46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90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Call Parameter Passing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Exact type and amount of information vary according to OS and call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50" dirty="0"/>
              <a:t>Three general methods used to pass parameters to the OS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50" dirty="0"/>
              <a:t>S</a:t>
            </a:r>
            <a:r>
              <a:rPr lang="en-US" altLang="en-US" sz="1800" dirty="0"/>
              <a:t>implest:  pass the parameters in </a:t>
            </a:r>
            <a:r>
              <a:rPr lang="en-US" altLang="en-US" sz="1800" i="1" dirty="0"/>
              <a:t>registers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 In some cases, may be more parameters than registers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Parameters stored in a </a:t>
            </a:r>
            <a:r>
              <a:rPr lang="en-US" altLang="en-US" sz="1800" i="1" dirty="0"/>
              <a:t>block, </a:t>
            </a:r>
            <a:r>
              <a:rPr lang="en-US" altLang="en-US" sz="1800" dirty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This approach taken by Linux and Solaris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Parameters placed, or </a:t>
            </a:r>
            <a:r>
              <a:rPr lang="en-US" altLang="en-US" sz="1800" i="1" dirty="0"/>
              <a:t>pushed, </a:t>
            </a:r>
            <a:r>
              <a:rPr lang="en-US" altLang="en-US" sz="1800" dirty="0"/>
              <a:t>onto the </a:t>
            </a:r>
            <a:r>
              <a:rPr lang="en-US" altLang="en-US" sz="1800" i="1" dirty="0"/>
              <a:t>stack </a:t>
            </a:r>
            <a:r>
              <a:rPr lang="en-US" altLang="en-US" sz="1800" dirty="0"/>
              <a:t>by the program and </a:t>
            </a:r>
            <a:r>
              <a:rPr lang="en-US" altLang="en-US" sz="1800" i="1" dirty="0"/>
              <a:t>popped </a:t>
            </a:r>
            <a:r>
              <a:rPr lang="en-US" altLang="en-US" sz="1800" dirty="0"/>
              <a:t>off the stack by the operating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950" dirty="0"/>
              <a:t> Block and stack methods do not limit the number or length of parameters being passed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48018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Calls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195174" y="1907057"/>
            <a:ext cx="3138930" cy="4114800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ja-JP" sz="2400" b="1" dirty="0">
                <a:solidFill>
                  <a:prstClr val="white"/>
                </a:solidFill>
                <a:effectLst/>
                <a:latin typeface="Tahoma"/>
              </a:rPr>
              <a:t>Process control</a:t>
            </a: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solidFill>
                <a:srgbClr val="E9E5DC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end, abort</a:t>
            </a: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load, execute</a:t>
            </a: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create process, terminate process</a:t>
            </a: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get process attributes, set process attributes</a:t>
            </a: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wait for time</a:t>
            </a: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wait event, signal event</a:t>
            </a: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allocate and free memory</a:t>
            </a:r>
          </a:p>
          <a:p>
            <a:pPr>
              <a:lnSpc>
                <a:spcPct val="90000"/>
              </a:lnSpc>
              <a:buFont typeface="Wingdings" charset="2"/>
              <a:buChar char="u"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</a:endParaRPr>
          </a:p>
          <a:p>
            <a:pPr marL="18288" indent="0"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ja-JP" sz="2400" b="1" dirty="0">
                <a:solidFill>
                  <a:prstClr val="white"/>
                </a:solidFill>
                <a:effectLst/>
                <a:latin typeface="Tahoma"/>
              </a:rPr>
              <a:t>File management</a:t>
            </a: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create ﬁle, delete ﬁle</a:t>
            </a: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open, close</a:t>
            </a: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read, write, reposition</a:t>
            </a: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</a:endParaRPr>
          </a:p>
          <a:p>
            <a:pPr marL="231775" lvl="1" indent="-231775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</a:rPr>
              <a:t>get ﬁle attributes, set ﬁle attributes</a:t>
            </a: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solidFill>
                <a:prstClr val="black"/>
              </a:solidFill>
            </a:endParaRP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721775" y="1907057"/>
            <a:ext cx="3195578" cy="4114800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b="1" dirty="0">
                <a:solidFill>
                  <a:prstClr val="white"/>
                </a:solidFill>
                <a:effectLst/>
                <a:latin typeface="Tahoma"/>
                <a:cs typeface="Tahoma"/>
              </a:rPr>
              <a:t>Device management</a:t>
            </a: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400" dirty="0">
                <a:solidFill>
                  <a:prstClr val="white"/>
                </a:solidFill>
                <a:effectLst/>
                <a:latin typeface="Tahoma"/>
                <a:cs typeface="Tahoma"/>
              </a:rPr>
              <a:t>request device, release device</a:t>
            </a: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400" dirty="0">
                <a:solidFill>
                  <a:prstClr val="white"/>
                </a:solidFill>
                <a:effectLst/>
                <a:latin typeface="Tahoma"/>
                <a:cs typeface="Tahoma"/>
              </a:rPr>
              <a:t>read, write, reposition</a:t>
            </a: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400" dirty="0">
                <a:solidFill>
                  <a:prstClr val="white"/>
                </a:solidFill>
                <a:effectLst/>
                <a:latin typeface="Tahoma"/>
                <a:cs typeface="Tahoma"/>
              </a:rPr>
              <a:t>get device attributes, set device attributes</a:t>
            </a: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400" dirty="0">
                <a:solidFill>
                  <a:prstClr val="white"/>
                </a:solidFill>
                <a:effectLst/>
                <a:latin typeface="Tahoma"/>
                <a:cs typeface="Tahoma"/>
              </a:rPr>
              <a:t>logically attach or detach devices</a:t>
            </a: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b="1" dirty="0">
                <a:solidFill>
                  <a:prstClr val="white"/>
                </a:solidFill>
                <a:effectLst/>
                <a:latin typeface="Tahoma"/>
                <a:cs typeface="Tahoma"/>
              </a:rPr>
              <a:t>Information maintenance</a:t>
            </a: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400" dirty="0">
                <a:solidFill>
                  <a:prstClr val="white"/>
                </a:solidFill>
                <a:effectLst/>
                <a:latin typeface="Tahoma"/>
                <a:cs typeface="Tahoma"/>
              </a:rPr>
              <a:t>get time or date, set time or date</a:t>
            </a: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400" dirty="0">
                <a:solidFill>
                  <a:prstClr val="white"/>
                </a:solidFill>
                <a:effectLst/>
                <a:latin typeface="Tahoma"/>
                <a:cs typeface="Tahoma"/>
              </a:rPr>
              <a:t>get system data, set system data</a:t>
            </a: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400" dirty="0">
                <a:solidFill>
                  <a:prstClr val="white"/>
                </a:solidFill>
                <a:effectLst/>
                <a:latin typeface="Tahoma"/>
                <a:cs typeface="Tahoma"/>
              </a:rPr>
              <a:t>get process, ﬁle, or device attributes</a:t>
            </a: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400" dirty="0">
                <a:solidFill>
                  <a:prstClr val="white"/>
                </a:solidFill>
                <a:effectLst/>
                <a:latin typeface="Tahoma"/>
                <a:cs typeface="Tahoma"/>
              </a:rPr>
              <a:t>set process, ﬁle, or device attributes</a:t>
            </a: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b="1" dirty="0">
                <a:solidFill>
                  <a:prstClr val="white"/>
                </a:solidFill>
                <a:effectLst/>
                <a:latin typeface="Tahoma"/>
                <a:cs typeface="Tahoma"/>
              </a:rPr>
              <a:t>Communications</a:t>
            </a:r>
          </a:p>
          <a:p>
            <a:pPr marL="18288" indent="0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 marL="231775" lvl="1" indent="-201613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  <a:cs typeface="Tahoma"/>
              </a:rPr>
              <a:t>create, delete communication connection</a:t>
            </a:r>
          </a:p>
          <a:p>
            <a:pPr marL="231775" lvl="1" indent="-201613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 marL="231775" lvl="1" indent="-201613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  <a:cs typeface="Tahoma"/>
              </a:rPr>
              <a:t>send, receive messages</a:t>
            </a:r>
          </a:p>
          <a:p>
            <a:pPr marL="231775" lvl="1" indent="-201613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 marL="231775" lvl="1" indent="-201613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  <a:cs typeface="Tahoma"/>
              </a:rPr>
              <a:t>transfer status information</a:t>
            </a:r>
          </a:p>
          <a:p>
            <a:pPr marL="231775" lvl="1" indent="-201613">
              <a:lnSpc>
                <a:spcPct val="90000"/>
              </a:lnSpc>
              <a:buSzPct val="100000"/>
              <a:buFont typeface="Courier New"/>
              <a:buChar char="o"/>
            </a:pPr>
            <a:endParaRPr lang="en-US" altLang="ja-JP" sz="2200" dirty="0">
              <a:solidFill>
                <a:prstClr val="white"/>
              </a:solidFill>
              <a:effectLst/>
              <a:latin typeface="Tahoma"/>
              <a:cs typeface="Tahoma"/>
            </a:endParaRPr>
          </a:p>
          <a:p>
            <a:pPr marL="231775" lvl="1" indent="-201613">
              <a:lnSpc>
                <a:spcPct val="90000"/>
              </a:lnSpc>
              <a:buSzPct val="100000"/>
              <a:buFont typeface="Courier New"/>
              <a:buChar char="o"/>
            </a:pPr>
            <a:r>
              <a:rPr lang="en-US" altLang="ja-JP" sz="2200" dirty="0">
                <a:solidFill>
                  <a:prstClr val="white"/>
                </a:solidFill>
                <a:effectLst/>
                <a:latin typeface="Tahoma"/>
                <a:cs typeface="Tahoma"/>
              </a:rPr>
              <a:t>attach or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7103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v. User Mode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Purpose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With resource sharing, many programs could be affected by a bug in one program.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Incorrect or malicious resource accesses cause a hardware trap to the operating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Dual-Mode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Implemented using hardware protection provided by the CPU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User mode: no privileged instructions allowed.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/>
                <a:cs typeface="Tahoma"/>
              </a:rPr>
              <a:t>Kernel mode: privileged instructions allowed.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77239" y="1084695"/>
            <a:ext cx="7772402" cy="475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53487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 and Pipe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Code!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44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907084" y="2473446"/>
            <a:ext cx="228600" cy="1845786"/>
            <a:chOff x="4389366" y="2473446"/>
            <a:chExt cx="228600" cy="1845786"/>
          </a:xfrm>
        </p:grpSpPr>
        <p:sp>
          <p:nvSpPr>
            <p:cNvPr id="84" name="Rectangle 83"/>
            <p:cNvSpPr/>
            <p:nvPr/>
          </p:nvSpPr>
          <p:spPr>
            <a:xfrm>
              <a:off x="4389366" y="3958160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89366" y="2473446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389366" y="2844624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389366" y="3215803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389366" y="3586981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89366" y="2473446"/>
            <a:ext cx="228600" cy="1845786"/>
            <a:chOff x="4389366" y="2473446"/>
            <a:chExt cx="228600" cy="1845786"/>
          </a:xfrm>
        </p:grpSpPr>
        <p:sp>
          <p:nvSpPr>
            <p:cNvPr id="60" name="Rectangle 59"/>
            <p:cNvSpPr/>
            <p:nvPr/>
          </p:nvSpPr>
          <p:spPr>
            <a:xfrm>
              <a:off x="4389366" y="3958160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89366" y="2473446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89366" y="2844624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389366" y="3215803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89366" y="3586981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316240" y="2156097"/>
            <a:ext cx="231005" cy="3263612"/>
            <a:chOff x="3316240" y="2156097"/>
            <a:chExt cx="231005" cy="3263612"/>
          </a:xfrm>
        </p:grpSpPr>
        <p:sp>
          <p:nvSpPr>
            <p:cNvPr id="49" name="Rectangle 48"/>
            <p:cNvSpPr/>
            <p:nvPr/>
          </p:nvSpPr>
          <p:spPr>
            <a:xfrm>
              <a:off x="3318645" y="5058637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18645" y="4319232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18645" y="3032930"/>
              <a:ext cx="228600" cy="554819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16240" y="2517169"/>
              <a:ext cx="228600" cy="51576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16240" y="2156097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16240" y="3576875"/>
              <a:ext cx="228600" cy="36107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4204421" y="2285315"/>
            <a:ext cx="2068392" cy="2186342"/>
          </a:xfrm>
          <a:prstGeom prst="roundRect">
            <a:avLst>
              <a:gd name="adj" fmla="val 4780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0967" y="1232898"/>
            <a:ext cx="3563278" cy="4575478"/>
          </a:xfrm>
          <a:prstGeom prst="roundRect">
            <a:avLst>
              <a:gd name="adj" fmla="val 4780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682687" y="1232898"/>
            <a:ext cx="1866953" cy="5104401"/>
          </a:xfrm>
          <a:prstGeom prst="roundRect">
            <a:avLst>
              <a:gd name="adj" fmla="val 4780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65563" y="259838"/>
            <a:ext cx="7543800" cy="858231"/>
          </a:xfrm>
        </p:spPr>
        <p:txBody>
          <a:bodyPr/>
          <a:lstStyle/>
          <a:p>
            <a:r>
              <a:rPr lang="en-US" sz="4800" dirty="0"/>
              <a:t>File Descriptors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34264" y="1421029"/>
          <a:ext cx="3316683" cy="42247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0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File Descriptors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File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Std</a:t>
                      </a:r>
                      <a:r>
                        <a:rPr lang="en-US" sz="1400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Input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5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Std</a:t>
                      </a:r>
                      <a:r>
                        <a:rPr lang="en-US" sz="1400" dirty="0"/>
                        <a:t>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 from Console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Std</a:t>
                      </a:r>
                      <a:r>
                        <a:rPr lang="en-US" sz="1400" dirty="0"/>
                        <a:t>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Error Output to Console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Hdrive</a:t>
                      </a:r>
                      <a:r>
                        <a:rPr lang="en-US" sz="1400" dirty="0"/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R/W</a:t>
                      </a:r>
                      <a:r>
                        <a:rPr lang="en-US" sz="1400" baseline="0" dirty="0"/>
                        <a:t> File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 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R/O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Hdrive</a:t>
                      </a:r>
                      <a:r>
                        <a:rPr lang="en-US" sz="1400" baseline="0" dirty="0"/>
                        <a:t> 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389366" y="2473446"/>
          <a:ext cx="174631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4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dev</a:t>
                      </a:r>
                      <a:r>
                        <a:rPr lang="en-US" dirty="0"/>
                        <a:t>/input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dev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dev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dev</a:t>
                      </a:r>
                      <a:r>
                        <a:rPr lang="en-US" dirty="0"/>
                        <a:t>/sr0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6913569" y="1602769"/>
            <a:ext cx="1463040" cy="914400"/>
            <a:chOff x="6897857" y="1602769"/>
            <a:chExt cx="1463040" cy="914400"/>
          </a:xfrm>
        </p:grpSpPr>
        <p:sp>
          <p:nvSpPr>
            <p:cNvPr id="17" name="Rectangle 16"/>
            <p:cNvSpPr/>
            <p:nvPr/>
          </p:nvSpPr>
          <p:spPr>
            <a:xfrm>
              <a:off x="6897857" y="1602769"/>
              <a:ext cx="1463040" cy="91440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2628" y="1741853"/>
              <a:ext cx="1413498" cy="67413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913569" y="2723415"/>
            <a:ext cx="1463040" cy="955026"/>
            <a:chOff x="6913569" y="2657240"/>
            <a:chExt cx="1463040" cy="955026"/>
          </a:xfrm>
        </p:grpSpPr>
        <p:sp>
          <p:nvSpPr>
            <p:cNvPr id="18" name="Rectangle 17"/>
            <p:cNvSpPr/>
            <p:nvPr/>
          </p:nvSpPr>
          <p:spPr>
            <a:xfrm>
              <a:off x="6913569" y="2657240"/>
              <a:ext cx="1463040" cy="91440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Screen Shot 2015-04-05 at 8.54.52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340" y="2681898"/>
              <a:ext cx="1412782" cy="93036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913569" y="3884687"/>
            <a:ext cx="1463040" cy="1025186"/>
            <a:chOff x="6913569" y="3933118"/>
            <a:chExt cx="1463040" cy="1025186"/>
          </a:xfrm>
        </p:grpSpPr>
        <p:sp>
          <p:nvSpPr>
            <p:cNvPr id="19" name="Rectangle 18"/>
            <p:cNvSpPr/>
            <p:nvPr/>
          </p:nvSpPr>
          <p:spPr>
            <a:xfrm>
              <a:off x="6913569" y="4007607"/>
              <a:ext cx="1463040" cy="91440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496" y="3933118"/>
              <a:ext cx="1025186" cy="1025186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913569" y="5116120"/>
            <a:ext cx="1463040" cy="914400"/>
            <a:chOff x="6913569" y="5116120"/>
            <a:chExt cx="1463040" cy="914400"/>
          </a:xfrm>
        </p:grpSpPr>
        <p:sp>
          <p:nvSpPr>
            <p:cNvPr id="20" name="Rectangle 19"/>
            <p:cNvSpPr/>
            <p:nvPr/>
          </p:nvSpPr>
          <p:spPr>
            <a:xfrm>
              <a:off x="6913569" y="5116120"/>
              <a:ext cx="1463040" cy="91440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5840" y="5116120"/>
              <a:ext cx="878498" cy="878498"/>
            </a:xfrm>
            <a:prstGeom prst="rect">
              <a:avLst/>
            </a:prstGeom>
          </p:spPr>
        </p:pic>
      </p:grpSp>
      <p:cxnSp>
        <p:nvCxnSpPr>
          <p:cNvPr id="36" name="Elbow Connector 35"/>
          <p:cNvCxnSpPr>
            <a:stCxn id="53" idx="3"/>
          </p:cNvCxnSpPr>
          <p:nvPr/>
        </p:nvCxnSpPr>
        <p:spPr>
          <a:xfrm>
            <a:off x="3544840" y="2336633"/>
            <a:ext cx="844526" cy="6962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2" idx="3"/>
            <a:endCxn id="16" idx="1"/>
          </p:cNvCxnSpPr>
          <p:nvPr/>
        </p:nvCxnSpPr>
        <p:spPr>
          <a:xfrm>
            <a:off x="3544840" y="2775050"/>
            <a:ext cx="844526" cy="625496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1" idx="3"/>
            <a:endCxn id="16" idx="1"/>
          </p:cNvCxnSpPr>
          <p:nvPr/>
        </p:nvCxnSpPr>
        <p:spPr>
          <a:xfrm>
            <a:off x="3547245" y="3310340"/>
            <a:ext cx="842121" cy="90206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0" idx="3"/>
          </p:cNvCxnSpPr>
          <p:nvPr/>
        </p:nvCxnSpPr>
        <p:spPr>
          <a:xfrm flipV="1">
            <a:off x="3547245" y="4146550"/>
            <a:ext cx="842121" cy="3532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9" idx="3"/>
            <a:endCxn id="64" idx="1"/>
          </p:cNvCxnSpPr>
          <p:nvPr/>
        </p:nvCxnSpPr>
        <p:spPr>
          <a:xfrm flipV="1">
            <a:off x="3547245" y="3767517"/>
            <a:ext cx="842121" cy="1471656"/>
          </a:xfrm>
          <a:prstGeom prst="bentConnector3">
            <a:avLst>
              <a:gd name="adj1" fmla="val 6508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3"/>
          </p:cNvCxnSpPr>
          <p:nvPr/>
        </p:nvCxnSpPr>
        <p:spPr>
          <a:xfrm>
            <a:off x="3544840" y="3757411"/>
            <a:ext cx="844526" cy="10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2" idx="1"/>
            <a:endCxn id="86" idx="3"/>
          </p:cNvCxnSpPr>
          <p:nvPr/>
        </p:nvCxnSpPr>
        <p:spPr>
          <a:xfrm rot="10800000" flipV="1">
            <a:off x="6135684" y="2078918"/>
            <a:ext cx="802656" cy="9462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16" idx="3"/>
            <a:endCxn id="29" idx="1"/>
          </p:cNvCxnSpPr>
          <p:nvPr/>
        </p:nvCxnSpPr>
        <p:spPr>
          <a:xfrm flipV="1">
            <a:off x="6135684" y="3213257"/>
            <a:ext cx="802656" cy="1872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19" idx="1"/>
          </p:cNvCxnSpPr>
          <p:nvPr/>
        </p:nvCxnSpPr>
        <p:spPr>
          <a:xfrm>
            <a:off x="6135684" y="3767517"/>
            <a:ext cx="777885" cy="6488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4" idx="3"/>
            <a:endCxn id="20" idx="1"/>
          </p:cNvCxnSpPr>
          <p:nvPr/>
        </p:nvCxnSpPr>
        <p:spPr>
          <a:xfrm>
            <a:off x="6135684" y="4138696"/>
            <a:ext cx="777885" cy="1434624"/>
          </a:xfrm>
          <a:prstGeom prst="bentConnector3">
            <a:avLst>
              <a:gd name="adj1" fmla="val 3302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8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82D6-8FB6-471E-8686-207ED9FB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B4CD-2F86-4F29-9CF3-CBC5EC321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1.14.2021</a:t>
            </a:r>
          </a:p>
        </p:txBody>
      </p:sp>
    </p:spTree>
    <p:extLst>
      <p:ext uri="{BB962C8B-B14F-4D97-AF65-F5344CB8AC3E}">
        <p14:creationId xmlns:p14="http://schemas.microsoft.com/office/powerpoint/2010/main" val="2088097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125258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923514" y="2037398"/>
            <a:ext cx="4414341" cy="428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708" y="2037398"/>
            <a:ext cx="1471447" cy="428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Virtualization:  VMWare, </a:t>
            </a:r>
            <a:r>
              <a:rPr lang="en-US" altLang="ja-JP" dirty="0" err="1"/>
              <a:t>HyperV</a:t>
            </a:r>
            <a:r>
              <a:rPr lang="en-US" altLang="ja-JP" dirty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5708" y="2037398"/>
            <a:ext cx="1471447" cy="30364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Processes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707" y="5073802"/>
            <a:ext cx="1471447" cy="7129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FFE066"/>
                </a:solidFill>
              </a:rPr>
              <a:t>ex. RedHat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35707" y="5786753"/>
            <a:ext cx="1471447" cy="5307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Hardware</a:t>
            </a:r>
          </a:p>
        </p:txBody>
      </p:sp>
      <p:sp>
        <p:nvSpPr>
          <p:cNvPr id="9" name="Down Arrow 8"/>
          <p:cNvSpPr/>
          <p:nvPr/>
        </p:nvSpPr>
        <p:spPr>
          <a:xfrm>
            <a:off x="1322537" y="3943946"/>
            <a:ext cx="297809" cy="1278759"/>
          </a:xfrm>
          <a:prstGeom prst="downArrow">
            <a:avLst>
              <a:gd name="adj1" fmla="val 30952"/>
              <a:gd name="adj2" fmla="val 102381"/>
            </a:avLst>
          </a:prstGeom>
          <a:solidFill>
            <a:schemeClr val="tx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513" y="2037398"/>
            <a:ext cx="1471447" cy="428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23512" y="2037398"/>
            <a:ext cx="1471447" cy="22568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Processes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3512" y="4294259"/>
            <a:ext cx="1471447" cy="5780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D34817">
                    <a:lumMod val="60000"/>
                    <a:lumOff val="40000"/>
                  </a:srgbClr>
                </a:solidFill>
              </a:rPr>
              <a:t>ex. RedHat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536787" y="3444703"/>
            <a:ext cx="280625" cy="945932"/>
          </a:xfrm>
          <a:prstGeom prst="downArrow">
            <a:avLst>
              <a:gd name="adj1" fmla="val 30952"/>
              <a:gd name="adj2" fmla="val 97619"/>
            </a:avLst>
          </a:prstGeom>
          <a:solidFill>
            <a:schemeClr val="tx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94960" y="2037398"/>
            <a:ext cx="1471447" cy="428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94960" y="2037398"/>
            <a:ext cx="1471447" cy="22568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Processes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4959" y="4294259"/>
            <a:ext cx="1471447" cy="5780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FFE066"/>
                </a:solidFill>
              </a:rPr>
              <a:t>ex. Win10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66408" y="2037398"/>
            <a:ext cx="1471447" cy="428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66408" y="2037398"/>
            <a:ext cx="1471447" cy="22568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Processes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66407" y="4294259"/>
            <a:ext cx="1471447" cy="5780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FFE066"/>
                </a:solidFill>
              </a:rPr>
              <a:t>ex. Ubuntu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23513" y="5786753"/>
            <a:ext cx="4414341" cy="5307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Hardware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207154" y="4863593"/>
            <a:ext cx="359122" cy="2102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9032" y="4391777"/>
            <a:ext cx="14549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Programming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Interface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54513" y="4294259"/>
            <a:ext cx="368999" cy="201471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23514" y="5208659"/>
            <a:ext cx="4414341" cy="578094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“Bare-metal” OS (e.g. Mac OSX)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23514" y="4863593"/>
            <a:ext cx="1471446" cy="345065"/>
          </a:xfrm>
          <a:prstGeom prst="rect">
            <a:avLst/>
          </a:prstGeom>
          <a:solidFill>
            <a:srgbClr val="FFE066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94959" y="4863593"/>
            <a:ext cx="1471446" cy="345064"/>
          </a:xfrm>
          <a:prstGeom prst="rect">
            <a:avLst/>
          </a:prstGeom>
          <a:solidFill>
            <a:srgbClr val="FFE066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66405" y="4863593"/>
            <a:ext cx="1471446" cy="345064"/>
          </a:xfrm>
          <a:prstGeom prst="rect">
            <a:avLst/>
          </a:prstGeom>
          <a:solidFill>
            <a:srgbClr val="FFE066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VM3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6011739" y="3470980"/>
            <a:ext cx="280625" cy="945932"/>
          </a:xfrm>
          <a:prstGeom prst="downArrow">
            <a:avLst>
              <a:gd name="adj1" fmla="val 30952"/>
              <a:gd name="adj2" fmla="val 97619"/>
            </a:avLst>
          </a:prstGeom>
          <a:solidFill>
            <a:schemeClr val="tx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7465670" y="3470980"/>
            <a:ext cx="280625" cy="945932"/>
          </a:xfrm>
          <a:prstGeom prst="downArrow">
            <a:avLst>
              <a:gd name="adj1" fmla="val 30952"/>
              <a:gd name="adj2" fmla="val 97619"/>
            </a:avLst>
          </a:prstGeom>
          <a:solidFill>
            <a:schemeClr val="tx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 rot="16200000">
            <a:off x="1355389" y="1073311"/>
            <a:ext cx="245242" cy="1458293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4036" y="1728055"/>
            <a:ext cx="2278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</a:rPr>
              <a:t>non-virtual machine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 rot="16200000">
            <a:off x="6000051" y="-300402"/>
            <a:ext cx="261264" cy="4414336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23512" y="1724721"/>
            <a:ext cx="4414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prstClr val="black"/>
                </a:solidFill>
              </a:rPr>
              <a:t>virtual machine system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0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7075" y="201613"/>
            <a:ext cx="7959725" cy="576262"/>
          </a:xfrm>
        </p:spPr>
        <p:txBody>
          <a:bodyPr/>
          <a:lstStyle/>
          <a:p>
            <a:r>
              <a:rPr lang="en-US" altLang="en-US"/>
              <a:t>VMware Architecture</a:t>
            </a:r>
          </a:p>
        </p:txBody>
      </p:sp>
      <p:pic>
        <p:nvPicPr>
          <p:cNvPr id="10342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128713"/>
            <a:ext cx="6954838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510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in the cloud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hlinkClick r:id="rId3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http://azure.microsoft.com/en-us/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>
              <a:hlinkClick r:id="rId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hlinkClick r:id="rId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</a:t>
            </a:r>
            <a:r>
              <a:rPr lang="en-US" sz="2000" dirty="0">
                <a:hlinkClick r:id="rId4"/>
              </a:rPr>
              <a:t>://aws.amazon.com/ec2/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942719"/>
            <a:ext cx="2750965" cy="101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5" y="3733402"/>
            <a:ext cx="2064328" cy="7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09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 Overview</a:t>
            </a:r>
          </a:p>
        </p:txBody>
      </p:sp>
    </p:spTree>
    <p:extLst>
      <p:ext uri="{BB962C8B-B14F-4D97-AF65-F5344CB8AC3E}">
        <p14:creationId xmlns:p14="http://schemas.microsoft.com/office/powerpoint/2010/main" val="642765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b="1" dirty="0"/>
              <a:t>Programming-language specification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C++-like object oriented programming language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No system-dependent descriptions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Variable sizes are universally defined over different machines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No direct operating system calls are supported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Automatic memory operations: no delete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Multithreaded support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b="1" dirty="0"/>
              <a:t>Application-programming interfaces (API)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Various system-provided classes: graphics and I/O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b="1" dirty="0"/>
              <a:t>Virtual-machine specification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Interpretation of architecturally independent bytecode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80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 (JRE)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24522" r="543" b="24490"/>
          <a:stretch>
            <a:fillRect/>
          </a:stretch>
        </p:blipFill>
        <p:spPr bwMode="auto">
          <a:xfrm>
            <a:off x="430053" y="2100490"/>
            <a:ext cx="8329613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7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2982" y="303117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How a system call 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5006" y="1780089"/>
            <a:ext cx="7543800" cy="172825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Hardware support differentiates  two modes of operations.</a:t>
            </a:r>
          </a:p>
          <a:p>
            <a:pPr marL="150876" lvl="1" indent="0">
              <a:buClr>
                <a:schemeClr val="tx1"/>
              </a:buClr>
              <a:buNone/>
            </a:pPr>
            <a:r>
              <a:rPr lang="en-US" altLang="ja-JP" sz="1800" dirty="0">
                <a:latin typeface="Tahoma"/>
                <a:cs typeface="Tahoma"/>
              </a:rPr>
              <a:t>1) User Mode – execution done on behalf of a user.</a:t>
            </a:r>
          </a:p>
          <a:p>
            <a:pPr marL="150876" lvl="1" indent="0">
              <a:buClr>
                <a:schemeClr val="tx1"/>
              </a:buClr>
              <a:buNone/>
            </a:pPr>
            <a:r>
              <a:rPr lang="en-US" altLang="ja-JP" sz="1800" dirty="0">
                <a:latin typeface="Tahoma"/>
                <a:cs typeface="Tahoma"/>
              </a:rPr>
              <a:t>2) Kernel Mode Monitor mode– execution done on behalf of 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Switching between two modes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Device interrupts, hardware traps, system calls cause a trap to the kernel 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The operating system returns to the user mode after servicing requests.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599" y="639482"/>
            <a:ext cx="7772401" cy="279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ja-JP" sz="1800" dirty="0">
              <a:latin typeface="Tahoma"/>
              <a:cs typeface="Tahom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52603" y="3511879"/>
            <a:ext cx="8116891" cy="2629949"/>
            <a:chOff x="379825" y="3703497"/>
            <a:chExt cx="8514030" cy="2725663"/>
          </a:xfrm>
        </p:grpSpPr>
        <p:sp>
          <p:nvSpPr>
            <p:cNvPr id="9" name="Rectangle 8"/>
            <p:cNvSpPr/>
            <p:nvPr/>
          </p:nvSpPr>
          <p:spPr>
            <a:xfrm>
              <a:off x="379825" y="3703497"/>
              <a:ext cx="8486723" cy="2725663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01" y="3799211"/>
              <a:ext cx="7030059" cy="11656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>
                  <a:latin typeface="Calibri"/>
                  <a:cs typeface="Calibri"/>
                </a:rPr>
                <a:t>user process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98501" y="5078029"/>
              <a:ext cx="7053442" cy="0"/>
            </a:xfrm>
            <a:prstGeom prst="line">
              <a:avLst/>
            </a:prstGeom>
            <a:ln w="34925" cap="rnd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98500" y="5195630"/>
              <a:ext cx="7053443" cy="1141670"/>
            </a:xfrm>
            <a:prstGeom prst="rect">
              <a:avLst/>
            </a:prstGeom>
            <a:solidFill>
              <a:srgbClr val="ADD3F7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kernel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7095" y="4181139"/>
              <a:ext cx="1763618" cy="5906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user process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executing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1884" y="5779222"/>
              <a:ext cx="2005953" cy="558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execute system call</a:t>
              </a:r>
            </a:p>
          </p:txBody>
        </p:sp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3638819" y="4771820"/>
              <a:ext cx="373065" cy="11157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964144" y="4181139"/>
              <a:ext cx="1349349" cy="5906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system call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9771" y="4181139"/>
              <a:ext cx="1835422" cy="5906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return from system call</a:t>
              </a:r>
            </a:p>
          </p:txBody>
        </p:sp>
        <p:cxnSp>
          <p:nvCxnSpPr>
            <p:cNvPr id="30" name="Straight Connector 29"/>
            <p:cNvCxnSpPr>
              <a:endCxn id="26" idx="2"/>
            </p:cNvCxnSpPr>
            <p:nvPr/>
          </p:nvCxnSpPr>
          <p:spPr>
            <a:xfrm flipV="1">
              <a:off x="6017837" y="4771821"/>
              <a:ext cx="319645" cy="111579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25" idx="1"/>
            </p:cNvCxnSpPr>
            <p:nvPr/>
          </p:nvCxnSpPr>
          <p:spPr>
            <a:xfrm>
              <a:off x="2484673" y="4476480"/>
              <a:ext cx="479471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886628" y="5153748"/>
              <a:ext cx="1605608" cy="5232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/>
                  <a:cs typeface="Calibri"/>
                </a:rPr>
                <a:t>trap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/>
                  <a:cs typeface="Calibri"/>
                </a:rPr>
                <a:t>mode bit=0</a:t>
              </a:r>
              <a:endParaRPr lang="en-US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8400" y="5153749"/>
              <a:ext cx="1605608" cy="5232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/>
                  <a:cs typeface="Calibri"/>
                </a:rPr>
                <a:t>return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/>
                  <a:cs typeface="Calibri"/>
                </a:rPr>
                <a:t>mode bit=1</a:t>
              </a:r>
              <a:endParaRPr lang="en-US" sz="1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45423" y="4040626"/>
              <a:ext cx="1448432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/>
                  <a:cs typeface="Calibri"/>
                </a:rPr>
                <a:t>user mode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/>
                  <a:cs typeface="Calibri"/>
                </a:rPr>
                <a:t>(mode bit=1) </a:t>
              </a:r>
              <a:endParaRPr lang="en-US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45423" y="5429396"/>
              <a:ext cx="1448432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/>
                  <a:cs typeface="Calibri"/>
                </a:rPr>
                <a:t>kernel mode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/>
                  <a:cs typeface="Calibri"/>
                </a:rPr>
                <a:t>(mode bit=0)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047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Java Development Environment: (SDK)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 t="760" r="8717" b="562"/>
          <a:stretch>
            <a:fillRect/>
          </a:stretch>
        </p:blipFill>
        <p:spPr bwMode="auto">
          <a:xfrm>
            <a:off x="2439102" y="1902941"/>
            <a:ext cx="4492253" cy="430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827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provides similar features as 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JVM is another form of virtualization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“Process Management”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Loading/Executing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Threads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Scheduler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Synchronization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Allocation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Heap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Garbage Collection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File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IO through layers on top of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JIT compilers introduced for speed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Byte codes not interpreted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Compiled to machine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95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OS Structures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dirty="0"/>
              <a:t>Java Program</a:t>
            </a:r>
          </a:p>
        </p:txBody>
      </p:sp>
      <p:pic>
        <p:nvPicPr>
          <p:cNvPr id="8" name="Picture 7" descr="Screen Shot 2014-02-20 at 11.2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1" y="861605"/>
            <a:ext cx="6753530" cy="2328080"/>
          </a:xfrm>
          <a:prstGeom prst="rect">
            <a:avLst/>
          </a:prstGeom>
        </p:spPr>
      </p:pic>
      <p:pic>
        <p:nvPicPr>
          <p:cNvPr id="9" name="Picture 8" descr="Screen Shot 2014-02-20 at 11.25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7" y="3360269"/>
            <a:ext cx="6781294" cy="1636081"/>
          </a:xfrm>
          <a:prstGeom prst="rect">
            <a:avLst/>
          </a:prstGeom>
        </p:spPr>
      </p:pic>
      <p:pic>
        <p:nvPicPr>
          <p:cNvPr id="10" name="Picture 9" descr="Screen Shot 2014-02-20 at 11.28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1" y="5104188"/>
            <a:ext cx="6753530" cy="1185014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7360335" y="940952"/>
            <a:ext cx="334945" cy="2328080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4568" y="1655815"/>
            <a:ext cx="1491664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cs typeface="Calibri"/>
              </a:rPr>
              <a:t>Hello class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+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alibri"/>
              </a:rPr>
              <a:t>a method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7373373" y="3360269"/>
            <a:ext cx="334945" cy="1636081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7398944" y="5104188"/>
            <a:ext cx="334945" cy="1185014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69569" y="3545551"/>
            <a:ext cx="1369786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cs typeface="Calibri"/>
              </a:rPr>
              <a:t>Test class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cs typeface="Calibri"/>
              </a:rPr>
              <a:t>has</a:t>
            </a:r>
          </a:p>
          <a:p>
            <a:pPr algn="ctr"/>
            <a:r>
              <a:rPr lang="en-US" altLang="ja-JP" sz="2400" dirty="0">
                <a:solidFill>
                  <a:srgbClr val="D34817"/>
                </a:solidFill>
                <a:cs typeface="Calibri"/>
              </a:rPr>
              <a:t>main()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4212" y="5060794"/>
            <a:ext cx="1458602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cs typeface="Calibri"/>
              </a:rPr>
              <a:t>compile &amp;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cs typeface="Calibri"/>
              </a:rPr>
              <a:t>execute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cs typeface="Calibri"/>
              </a:rPr>
              <a:t>HelloTest</a:t>
            </a:r>
            <a:endParaRPr lang="en-US" altLang="ja-JP" sz="2400" dirty="0">
              <a:solidFill>
                <a:srgbClr val="D34817"/>
              </a:solidFill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9243" y="287338"/>
            <a:ext cx="211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Java Program</a:t>
            </a:r>
          </a:p>
        </p:txBody>
      </p:sp>
    </p:spTree>
    <p:extLst>
      <p:ext uri="{BB962C8B-B14F-4D97-AF65-F5344CB8AC3E}">
        <p14:creationId xmlns:p14="http://schemas.microsoft.com/office/powerpoint/2010/main" val="2373334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did Java become so popular?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586037"/>
            <a:ext cx="82581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948" r="17307" b="575"/>
          <a:stretch>
            <a:fillRect/>
          </a:stretch>
        </p:blipFill>
        <p:spPr bwMode="auto">
          <a:xfrm>
            <a:off x="2924422" y="1846263"/>
            <a:ext cx="3339606" cy="4022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69857" y="5173967"/>
            <a:ext cx="2682722" cy="666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Hardware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transfer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08849" y="1827897"/>
            <a:ext cx="4778375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Requesting process does not make forward progress while waiting on I/O</a:t>
            </a:r>
            <a:endParaRPr lang="en-US" altLang="ja-JP" sz="2400" dirty="0"/>
          </a:p>
        </p:txBody>
      </p:sp>
      <p:sp>
        <p:nvSpPr>
          <p:cNvPr id="8" name="Rectangle 7"/>
          <p:cNvSpPr/>
          <p:nvPr/>
        </p:nvSpPr>
        <p:spPr>
          <a:xfrm>
            <a:off x="1283013" y="4249524"/>
            <a:ext cx="2669566" cy="924443"/>
          </a:xfrm>
          <a:prstGeom prst="rect">
            <a:avLst/>
          </a:prstGeom>
          <a:solidFill>
            <a:srgbClr val="ADD3F7"/>
          </a:solidFill>
          <a:ln w="38100" cmpd="sng">
            <a:solidFill>
              <a:srgbClr val="59595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Interrupt Handler</a:t>
            </a:r>
          </a:p>
        </p:txBody>
      </p:sp>
      <p:sp>
        <p:nvSpPr>
          <p:cNvPr id="10" name="Right Brace 9"/>
          <p:cNvSpPr/>
          <p:nvPr/>
        </p:nvSpPr>
        <p:spPr>
          <a:xfrm rot="10800000">
            <a:off x="780940" y="2102453"/>
            <a:ext cx="388345" cy="1222628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9399" y="2475295"/>
            <a:ext cx="62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3013" y="5988050"/>
            <a:ext cx="2569544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219605" y="5942697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/>
              <a:t>time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3013" y="3325081"/>
            <a:ext cx="2669566" cy="924443"/>
          </a:xfrm>
          <a:prstGeom prst="rect">
            <a:avLst/>
          </a:prstGeom>
          <a:solidFill>
            <a:srgbClr val="ADD3F7"/>
          </a:solidFill>
          <a:ln w="38100" cmpd="sng">
            <a:solidFill>
              <a:srgbClr val="59595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Device Driver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83013" y="2111211"/>
            <a:ext cx="2682721" cy="1222628"/>
            <a:chOff x="1269858" y="1602475"/>
            <a:chExt cx="2682721" cy="878394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269858" y="1602475"/>
              <a:ext cx="2682721" cy="8783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Requesting process</a:t>
              </a:r>
            </a:p>
            <a:p>
              <a:pPr algn="ctr"/>
              <a:r>
                <a:rPr lang="en-US" dirty="0">
                  <a:latin typeface="Calibri"/>
                  <a:cs typeface="Calibri"/>
                </a:rPr>
                <a:t>waiting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614258" y="2138098"/>
              <a:ext cx="605347" cy="0"/>
            </a:xfrm>
            <a:prstGeom prst="line">
              <a:avLst/>
            </a:prstGeom>
            <a:grpFill/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60438" y="2149035"/>
              <a:ext cx="498521" cy="0"/>
            </a:xfrm>
            <a:prstGeom prst="line">
              <a:avLst/>
            </a:prstGeom>
            <a:grpFill/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Brace 19"/>
          <p:cNvSpPr/>
          <p:nvPr/>
        </p:nvSpPr>
        <p:spPr>
          <a:xfrm rot="10800000">
            <a:off x="798422" y="3329590"/>
            <a:ext cx="388345" cy="2510542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774" y="4376997"/>
            <a:ext cx="82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614258" y="3026897"/>
            <a:ext cx="0" cy="2508863"/>
          </a:xfrm>
          <a:prstGeom prst="line">
            <a:avLst/>
          </a:prstGeom>
          <a:noFill/>
          <a:ln w="57150" cap="rnd" cmpd="sng">
            <a:solidFill>
              <a:schemeClr val="tx1"/>
            </a:solidFill>
            <a:prstDash val="solid"/>
            <a:miter lim="800000"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1626127" y="5535760"/>
            <a:ext cx="1932831" cy="0"/>
          </a:xfrm>
          <a:prstGeom prst="line">
            <a:avLst/>
          </a:prstGeom>
          <a:noFill/>
          <a:ln w="57150" cap="rnd" cmpd="sng">
            <a:solidFill>
              <a:schemeClr val="tx1"/>
            </a:solidFill>
            <a:prstDash val="solid"/>
            <a:miter lim="800000"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558959" y="2844627"/>
            <a:ext cx="0" cy="2672555"/>
          </a:xfrm>
          <a:prstGeom prst="line">
            <a:avLst/>
          </a:prstGeom>
          <a:noFill/>
          <a:ln w="57150" cap="rnd" cmpd="sng">
            <a:solidFill>
              <a:schemeClr val="tx1"/>
            </a:solidFill>
            <a:prstDash val="solid"/>
            <a:miter lim="800000"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3013" y="4249524"/>
            <a:ext cx="2669566" cy="924443"/>
          </a:xfrm>
          <a:prstGeom prst="rect">
            <a:avLst/>
          </a:prstGeom>
          <a:solidFill>
            <a:srgbClr val="00B0F0"/>
          </a:solidFill>
          <a:ln w="38100" cmpd="sng">
            <a:solidFill>
              <a:srgbClr val="59595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Interrupt Handler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9857" y="5173967"/>
            <a:ext cx="2682722" cy="6661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Hardware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transfer</a:t>
            </a:r>
          </a:p>
        </p:txBody>
      </p:sp>
      <p:sp>
        <p:nvSpPr>
          <p:cNvPr id="10" name="Right Brace 9"/>
          <p:cNvSpPr/>
          <p:nvPr/>
        </p:nvSpPr>
        <p:spPr>
          <a:xfrm rot="10800000">
            <a:off x="780940" y="2102453"/>
            <a:ext cx="388345" cy="1222628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9399" y="2475295"/>
            <a:ext cx="62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3013" y="5988050"/>
            <a:ext cx="2569544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219605" y="5942697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/>
              <a:t>time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3013" y="3325081"/>
            <a:ext cx="2669566" cy="924443"/>
          </a:xfrm>
          <a:prstGeom prst="rect">
            <a:avLst/>
          </a:prstGeom>
          <a:solidFill>
            <a:srgbClr val="00B0F0"/>
          </a:solidFill>
          <a:ln w="38100" cmpd="sng">
            <a:solidFill>
              <a:srgbClr val="59595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Device Driver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9858" y="2102453"/>
            <a:ext cx="2682721" cy="12226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Requesting process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continuing</a:t>
            </a:r>
          </a:p>
        </p:txBody>
      </p:sp>
      <p:sp>
        <p:nvSpPr>
          <p:cNvPr id="20" name="Right Brace 19"/>
          <p:cNvSpPr/>
          <p:nvPr/>
        </p:nvSpPr>
        <p:spPr>
          <a:xfrm rot="10800000">
            <a:off x="798422" y="3329590"/>
            <a:ext cx="388345" cy="2510542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774" y="4376997"/>
            <a:ext cx="82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614258" y="3026897"/>
            <a:ext cx="0" cy="2508863"/>
          </a:xfrm>
          <a:prstGeom prst="line">
            <a:avLst/>
          </a:prstGeom>
          <a:noFill/>
          <a:ln w="57150" cap="rnd" cmpd="sng">
            <a:solidFill>
              <a:schemeClr val="bg1"/>
            </a:solidFill>
            <a:prstDash val="sysDash"/>
            <a:miter lim="800000"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1614258" y="5535760"/>
            <a:ext cx="1944699" cy="0"/>
          </a:xfrm>
          <a:prstGeom prst="line">
            <a:avLst/>
          </a:prstGeom>
          <a:noFill/>
          <a:ln w="57150" cap="rnd" cmpd="sng">
            <a:solidFill>
              <a:schemeClr val="bg1"/>
            </a:solidFill>
            <a:prstDash val="sysDash"/>
            <a:miter lim="800000"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557055" y="2863205"/>
            <a:ext cx="0" cy="2657331"/>
          </a:xfrm>
          <a:prstGeom prst="line">
            <a:avLst/>
          </a:prstGeom>
          <a:noFill/>
          <a:ln w="57150" cap="rnd" cmpd="sng">
            <a:solidFill>
              <a:schemeClr val="bg1"/>
            </a:solidFill>
            <a:prstDash val="sysDash"/>
            <a:miter lim="800000"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834067" y="2847981"/>
            <a:ext cx="0" cy="2672555"/>
          </a:xfrm>
          <a:prstGeom prst="line">
            <a:avLst/>
          </a:prstGeom>
          <a:noFill/>
          <a:ln w="57150" cap="rnd" cmpd="sng">
            <a:solidFill>
              <a:schemeClr val="bg1"/>
            </a:solidFill>
            <a:prstDash val="sysDash"/>
            <a:miter lim="800000"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>
          <a:xfrm>
            <a:off x="4419600" y="1725332"/>
            <a:ext cx="4025900" cy="4114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/>
              <a:t>Asynchronous I/O returns control to a user program without waiting for the I/O to complete.</a:t>
            </a:r>
          </a:p>
          <a:p>
            <a:pPr marL="18288" indent="0">
              <a:buNone/>
            </a:pPr>
            <a:endParaRPr lang="en-US" altLang="ja-JP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/>
              <a:t>When the I/O is completed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/>
              <a:t>An interrupt sent to CPU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/>
              <a:t>Interrupt handler runs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/>
              <a:t>Temporarily stops executing the user program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/>
              <a:t>Handles the I/O device.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3351465" y="2863205"/>
            <a:ext cx="0" cy="2672555"/>
          </a:xfrm>
          <a:prstGeom prst="line">
            <a:avLst/>
          </a:prstGeom>
          <a:noFill/>
          <a:ln w="57150" cap="rnd" cmpd="sng">
            <a:solidFill>
              <a:schemeClr val="bg1"/>
            </a:solidFill>
            <a:prstDash val="sysDash"/>
            <a:miter lim="800000"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9785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31631</TotalTime>
  <Words>2046</Words>
  <Application>Microsoft Office PowerPoint</Application>
  <PresentationFormat>On-screen Show (4:3)</PresentationFormat>
  <Paragraphs>515</Paragraphs>
  <Slides>53</Slides>
  <Notes>47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ＭＳ Ｐゴシック</vt:lpstr>
      <vt:lpstr>Arial</vt:lpstr>
      <vt:lpstr>Calibri</vt:lpstr>
      <vt:lpstr>Calibri Light</vt:lpstr>
      <vt:lpstr>Cambria</vt:lpstr>
      <vt:lpstr>Consolas</vt:lpstr>
      <vt:lpstr>Courier New</vt:lpstr>
      <vt:lpstr>Segoe UI Light</vt:lpstr>
      <vt:lpstr>Tahoma</vt:lpstr>
      <vt:lpstr>Times New Roman</vt:lpstr>
      <vt:lpstr>Wingdings</vt:lpstr>
      <vt:lpstr>2_Office Theme</vt:lpstr>
      <vt:lpstr>Retrospect</vt:lpstr>
      <vt:lpstr>CSS430  OS Structures Textbook Chapter 2</vt:lpstr>
      <vt:lpstr>Interrupts / System Calls</vt:lpstr>
      <vt:lpstr>How all Modern Computers Work</vt:lpstr>
      <vt:lpstr>Kernel v. User Mode</vt:lpstr>
      <vt:lpstr>How a system call works</vt:lpstr>
      <vt:lpstr>System Calls</vt:lpstr>
      <vt:lpstr>Synchronous I/O</vt:lpstr>
      <vt:lpstr>Async I/O</vt:lpstr>
      <vt:lpstr>Operating System</vt:lpstr>
      <vt:lpstr>A View of OS Services</vt:lpstr>
      <vt:lpstr>Fork</vt:lpstr>
      <vt:lpstr>Class Bell</vt:lpstr>
      <vt:lpstr>Traditional UNIX System Structure</vt:lpstr>
      <vt:lpstr>Process Management</vt:lpstr>
      <vt:lpstr>Process Management Activities</vt:lpstr>
      <vt:lpstr>Memory Management</vt:lpstr>
      <vt:lpstr>File System Management</vt:lpstr>
      <vt:lpstr>File System Management Activities</vt:lpstr>
      <vt:lpstr>Mass-Storage Management</vt:lpstr>
      <vt:lpstr>Storage-Device Hierarchy</vt:lpstr>
      <vt:lpstr>Caching</vt:lpstr>
      <vt:lpstr>Computer Scientist of the week</vt:lpstr>
      <vt:lpstr>Traditional UNIX System Structure</vt:lpstr>
      <vt:lpstr>Other OS Functions</vt:lpstr>
      <vt:lpstr>OS Features</vt:lpstr>
      <vt:lpstr>Pipe</vt:lpstr>
      <vt:lpstr>Program 1</vt:lpstr>
      <vt:lpstr>Command Interpreters (Shells)</vt:lpstr>
      <vt:lpstr>Shell (bash)</vt:lpstr>
      <vt:lpstr>Class Bell</vt:lpstr>
      <vt:lpstr>Announcements / Agenda</vt:lpstr>
      <vt:lpstr>Case Study of message passing system   Mach</vt:lpstr>
      <vt:lpstr>Program 1</vt:lpstr>
      <vt:lpstr>DISCUSSION</vt:lpstr>
      <vt:lpstr>System Calls</vt:lpstr>
      <vt:lpstr>System Calls</vt:lpstr>
      <vt:lpstr>Standard C Library Example</vt:lpstr>
      <vt:lpstr>System Call Parameter Passing</vt:lpstr>
      <vt:lpstr>System Calls </vt:lpstr>
      <vt:lpstr>Exec and Pipe</vt:lpstr>
      <vt:lpstr>File Descriptors</vt:lpstr>
      <vt:lpstr>Class Bell</vt:lpstr>
      <vt:lpstr>Virtualization</vt:lpstr>
      <vt:lpstr>Virtualization:  VMWare, HyperV, …</vt:lpstr>
      <vt:lpstr>VMware Architecture</vt:lpstr>
      <vt:lpstr>Virtualization in the cloud</vt:lpstr>
      <vt:lpstr>Java</vt:lpstr>
      <vt:lpstr>Java Technology</vt:lpstr>
      <vt:lpstr>Java Virtual Machine (JRE)</vt:lpstr>
      <vt:lpstr>Java Development Environment: (SDK)</vt:lpstr>
      <vt:lpstr>JVM provides similar features as OS</vt:lpstr>
      <vt:lpstr>Java Program</vt:lpstr>
      <vt:lpstr>CLASS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Robert Dimpsey</cp:lastModifiedBy>
  <cp:revision>334</cp:revision>
  <dcterms:created xsi:type="dcterms:W3CDTF">2014-02-16T23:16:53Z</dcterms:created>
  <dcterms:modified xsi:type="dcterms:W3CDTF">2021-01-15T19:41:31Z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v-bodimp@microsoft.com</vt:lpwstr>
  </property>
  <property fmtid="{D5CDD505-2E9C-101B-9397-08002B2CF9AE}" pid="5" name="MSIP_Label_f42aa342-8706-4288-bd11-ebb85995028c_SetDate">
    <vt:lpwstr>2018-03-31T18:33:45.6725583Z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