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57"/>
  </p:notesMasterIdLst>
  <p:handoutMasterIdLst>
    <p:handoutMasterId r:id="rId58"/>
  </p:handoutMasterIdLst>
  <p:sldIdLst>
    <p:sldId id="256" r:id="rId2"/>
    <p:sldId id="423" r:id="rId3"/>
    <p:sldId id="316" r:id="rId4"/>
    <p:sldId id="381" r:id="rId5"/>
    <p:sldId id="318" r:id="rId6"/>
    <p:sldId id="319" r:id="rId7"/>
    <p:sldId id="446" r:id="rId8"/>
    <p:sldId id="317" r:id="rId9"/>
    <p:sldId id="320" r:id="rId10"/>
    <p:sldId id="346" r:id="rId11"/>
    <p:sldId id="321" r:id="rId12"/>
    <p:sldId id="322" r:id="rId13"/>
    <p:sldId id="383" r:id="rId14"/>
    <p:sldId id="384" r:id="rId15"/>
    <p:sldId id="324" r:id="rId16"/>
    <p:sldId id="325" r:id="rId17"/>
    <p:sldId id="405" r:id="rId18"/>
    <p:sldId id="476" r:id="rId19"/>
    <p:sldId id="487" r:id="rId20"/>
    <p:sldId id="488" r:id="rId21"/>
    <p:sldId id="371" r:id="rId22"/>
    <p:sldId id="327" r:id="rId23"/>
    <p:sldId id="404" r:id="rId24"/>
    <p:sldId id="328" r:id="rId25"/>
    <p:sldId id="331" r:id="rId26"/>
    <p:sldId id="349" r:id="rId27"/>
    <p:sldId id="333" r:id="rId28"/>
    <p:sldId id="334" r:id="rId29"/>
    <p:sldId id="454" r:id="rId30"/>
    <p:sldId id="348" r:id="rId31"/>
    <p:sldId id="388" r:id="rId32"/>
    <p:sldId id="353" r:id="rId33"/>
    <p:sldId id="339" r:id="rId34"/>
    <p:sldId id="358" r:id="rId35"/>
    <p:sldId id="355" r:id="rId36"/>
    <p:sldId id="379" r:id="rId37"/>
    <p:sldId id="392" r:id="rId38"/>
    <p:sldId id="393" r:id="rId39"/>
    <p:sldId id="485" r:id="rId40"/>
    <p:sldId id="486" r:id="rId41"/>
    <p:sldId id="484" r:id="rId42"/>
    <p:sldId id="479" r:id="rId43"/>
    <p:sldId id="359" r:id="rId44"/>
    <p:sldId id="374" r:id="rId45"/>
    <p:sldId id="375" r:id="rId46"/>
    <p:sldId id="465" r:id="rId47"/>
    <p:sldId id="394" r:id="rId48"/>
    <p:sldId id="366" r:id="rId49"/>
    <p:sldId id="468" r:id="rId50"/>
    <p:sldId id="363" r:id="rId51"/>
    <p:sldId id="364" r:id="rId52"/>
    <p:sldId id="365" r:id="rId53"/>
    <p:sldId id="377" r:id="rId54"/>
    <p:sldId id="395" r:id="rId55"/>
    <p:sldId id="489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BD00"/>
    <a:srgbClr val="00BA01"/>
    <a:srgbClr val="00F902"/>
    <a:srgbClr val="350267"/>
    <a:srgbClr val="2E138D"/>
    <a:srgbClr val="463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2" autoAdjust="0"/>
    <p:restoredTop sz="94683" autoAdjust="0"/>
  </p:normalViewPr>
  <p:slideViewPr>
    <p:cSldViewPr snapToGrid="0" snapToObjects="1">
      <p:cViewPr varScale="1">
        <p:scale>
          <a:sx n="90" d="100"/>
          <a:sy n="90" d="100"/>
        </p:scale>
        <p:origin x="10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BB515-E9A7-DE40-BE3F-955F5D7B476A}" type="datetime1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710DC-8555-BB45-8865-7E3B4437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21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98AB2-A6D6-F34B-96C9-B77AAEDA43EC}" type="datetime1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81EB7-0D21-1E4A-9532-62A2E243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57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523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490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4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3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3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34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1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1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1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4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696464"/>
                </a:solidFill>
              </a:rPr>
              <a:pPr/>
              <a:t>‹#›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11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2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02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beej.us/guide/bgipc/output/html/multipage/shm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www.npr.org/templates/story/story.php?storyId=4809641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png"/><Relationship Id="rId5" Type="http://schemas.openxmlformats.org/officeDocument/2006/relationships/package" Target="../embeddings/Microsoft_Word_Document5.docx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www.bbc.com/news/science-environment-3145038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bing.com/videos/search?q=dennis+ritchie+&amp;FORM=HDRSC3#view=detail&amp;mid=DB6306C75D1B677FD6AADB6306C75D1B677FD6A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hWREa77Z88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/>
              <a:t>CSS430 </a:t>
            </a:r>
            <a:br>
              <a:rPr lang="en-US" sz="4400" dirty="0"/>
            </a:br>
            <a:r>
              <a:rPr lang="en-US" sz="4400" dirty="0"/>
              <a:t>Process Management</a:t>
            </a:r>
            <a:br>
              <a:rPr lang="en-US" sz="2400" dirty="0"/>
            </a:br>
            <a:r>
              <a:rPr lang="en-US" sz="2400" dirty="0"/>
              <a:t>Textbook 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Instructor:  Professor Dimpsey</a:t>
            </a:r>
          </a:p>
          <a:p>
            <a:pPr algn="ctr"/>
            <a:r>
              <a:rPr lang="en-US" dirty="0">
                <a:latin typeface="Consolas"/>
                <a:cs typeface="Consolas"/>
              </a:rPr>
              <a:t>e-mail: dimpsey@uw.edu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1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Schedulers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5254" y="1768150"/>
            <a:ext cx="7543800" cy="362681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Long-Term Scheduler (“Job Scheduler”)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Brings processes into the READY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Period: seconds to minutes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Generally not used for UNIX, Windows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Medium Term Scheduler (“Swapper”)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Swaps inactive processes to disk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Brings back swapped processes on demand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Short-Term Scheduler (“CPU Scheduler”)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Selects processes from the READY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Allocates CPU time to the process (quantum)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Period: 10s to 100s of milliseconds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973138" y="0"/>
            <a:ext cx="8170862" cy="725488"/>
          </a:xfrm>
        </p:spPr>
        <p:txBody>
          <a:bodyPr/>
          <a:lstStyle/>
          <a:p>
            <a:r>
              <a:rPr lang="en-US" dirty="0"/>
              <a:t>Representation of Process Scheduling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2270760"/>
            <a:ext cx="6513513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461000" y="788681"/>
            <a:ext cx="2840037" cy="1077218"/>
          </a:xfrm>
          <a:prstGeom prst="rect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Short-term scheduler </a:t>
            </a:r>
          </a:p>
          <a:p>
            <a:pPr algn="ctr" eaLnBrk="1" hangingPunct="1"/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picks up a process from</a:t>
            </a:r>
          </a:p>
          <a:p>
            <a:pPr algn="ctr" eaLnBrk="1" hangingPunct="1"/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ready queue every </a:t>
            </a:r>
          </a:p>
          <a:p>
            <a:pPr algn="ctr" eaLnBrk="1" hangingPunct="1"/>
            <a:r>
              <a:rPr lang="en-US" sz="1600" dirty="0"/>
              <a:t>10-100ms</a:t>
            </a:r>
          </a:p>
        </p:txBody>
      </p:sp>
      <p:sp>
        <p:nvSpPr>
          <p:cNvPr id="2" name="Down Arrow 1"/>
          <p:cNvSpPr/>
          <p:nvPr/>
        </p:nvSpPr>
        <p:spPr>
          <a:xfrm rot="15300000">
            <a:off x="5091826" y="1001469"/>
            <a:ext cx="280353" cy="2538582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2039939" y="788681"/>
            <a:ext cx="2405062" cy="1077218"/>
          </a:xfrm>
          <a:prstGeom prst="rect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Long-term scheduler </a:t>
            </a:r>
          </a:p>
          <a:p>
            <a:pPr algn="ctr" eaLnBrk="1" hangingPunct="1"/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picks up a process from</a:t>
            </a:r>
          </a:p>
          <a:p>
            <a:pPr algn="ctr" eaLnBrk="1" hangingPunct="1"/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ready queue every </a:t>
            </a:r>
          </a:p>
          <a:p>
            <a:pPr algn="ctr" eaLnBrk="1" hangingPunct="1"/>
            <a:r>
              <a:rPr lang="en-US" sz="1600" dirty="0" err="1"/>
              <a:t>secs</a:t>
            </a:r>
            <a:r>
              <a:rPr lang="en-US" sz="1600" dirty="0"/>
              <a:t> to </a:t>
            </a:r>
            <a:r>
              <a:rPr lang="en-US" sz="1600" dirty="0" err="1"/>
              <a:t>mins</a:t>
            </a:r>
            <a:endParaRPr lang="en-US" sz="1600" dirty="0"/>
          </a:p>
        </p:txBody>
      </p:sp>
      <p:sp>
        <p:nvSpPr>
          <p:cNvPr id="13" name="Down Arrow 12"/>
          <p:cNvSpPr/>
          <p:nvPr/>
        </p:nvSpPr>
        <p:spPr>
          <a:xfrm>
            <a:off x="3121183" y="1902719"/>
            <a:ext cx="280353" cy="57943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749103" y="1881188"/>
            <a:ext cx="280353" cy="57943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6200000">
            <a:off x="1451294" y="875127"/>
            <a:ext cx="280353" cy="896939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Magnetic Disk 10"/>
          <p:cNvSpPr/>
          <p:nvPr/>
        </p:nvSpPr>
        <p:spPr>
          <a:xfrm>
            <a:off x="404813" y="788681"/>
            <a:ext cx="1008062" cy="1092507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9338" y="2906713"/>
            <a:ext cx="2161100" cy="1323439"/>
          </a:xfrm>
          <a:prstGeom prst="rect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Med-term scheduler </a:t>
            </a:r>
          </a:p>
          <a:p>
            <a:pPr algn="ctr" eaLnBrk="1" hangingPunct="1"/>
            <a:r>
              <a:rPr lang="en-US" sz="1600" dirty="0"/>
              <a:t>swaps I/O waiting processes</a:t>
            </a:r>
          </a:p>
          <a:p>
            <a:pPr algn="ctr" eaLnBrk="1" hangingPunct="1"/>
            <a:r>
              <a:rPr lang="en-US" sz="1600" dirty="0"/>
              <a:t>in and out of memory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1002824" y="1902718"/>
            <a:ext cx="280353" cy="930969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637059" y="1902717"/>
            <a:ext cx="280353" cy="930969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3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Process Creation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  <a:cs typeface="Calibri"/>
              </a:rPr>
              <a:t> Parent process creates children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  <a:cs typeface="Calibri"/>
              </a:rPr>
              <a:t> </a:t>
            </a:r>
            <a:r>
              <a:rPr lang="en-US" sz="2400" dirty="0" err="1">
                <a:ea typeface="ＭＳ Ｐゴシック" charset="0"/>
                <a:cs typeface="Calibri"/>
              </a:rPr>
              <a:t>pid</a:t>
            </a:r>
            <a:r>
              <a:rPr lang="en-US" sz="2400" dirty="0">
                <a:ea typeface="ＭＳ Ｐゴシック" charset="0"/>
                <a:cs typeface="Calibri"/>
              </a:rPr>
              <a:t>: process identifier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  <a:cs typeface="Calibri"/>
              </a:rPr>
              <a:t>Resource sharing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  <a:cs typeface="Calibri"/>
              </a:rPr>
              <a:t> Resource inherited by children: file descriptors, shared memory and system queues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  <a:cs typeface="Calibri"/>
              </a:rPr>
              <a:t> Resource not inherited by children: address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  <a:cs typeface="Calibri"/>
              </a:rPr>
              <a:t> Execution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  <a:cs typeface="Calibri"/>
              </a:rPr>
              <a:t> Parent and children execute concurrently.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  <a:cs typeface="Calibri"/>
              </a:rPr>
              <a:t> Parent blocks on wait() system call until children terminate.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  <a:cs typeface="Calibri"/>
              </a:rPr>
              <a:t>UNIX examples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  <a:cs typeface="Calibri"/>
              </a:rPr>
              <a:t>fork() system call creates new process.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ea typeface="ＭＳ Ｐゴシック" charset="0"/>
                <a:cs typeface="Calibri"/>
              </a:rPr>
              <a:t>execlp</a:t>
            </a:r>
            <a:r>
              <a:rPr lang="en-US" sz="2400" dirty="0">
                <a:ea typeface="ＭＳ Ｐゴシック" charset="0"/>
                <a:cs typeface="Calibri"/>
              </a:rPr>
              <a:t> system call used after a fork() to replace the process’ memory space with a new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  <a:cs typeface="Calibri"/>
              </a:rPr>
              <a:t>CSS430-unique </a:t>
            </a:r>
            <a:r>
              <a:rPr lang="en-US" sz="2400" dirty="0" err="1">
                <a:ea typeface="ＭＳ Ｐゴシック" charset="0"/>
                <a:cs typeface="Calibri"/>
              </a:rPr>
              <a:t>ThreadOS</a:t>
            </a:r>
            <a:r>
              <a:rPr lang="en-US" sz="2400" dirty="0">
                <a:ea typeface="ＭＳ Ｐゴシック" charset="0"/>
                <a:cs typeface="Calibri"/>
              </a:rPr>
              <a:t>: </a:t>
            </a:r>
            <a:r>
              <a:rPr lang="en-US" sz="2400" dirty="0" err="1">
                <a:ea typeface="ＭＳ Ｐゴシック" charset="0"/>
                <a:cs typeface="Calibri"/>
              </a:rPr>
              <a:t>SysLib.exec</a:t>
            </a:r>
            <a:r>
              <a:rPr lang="en-US" sz="2400" dirty="0">
                <a:ea typeface="ＭＳ Ｐゴシック" charset="0"/>
                <a:cs typeface="Calibri"/>
              </a:rPr>
              <a:t> and </a:t>
            </a:r>
            <a:r>
              <a:rPr lang="en-US" sz="2400" dirty="0" err="1">
                <a:ea typeface="ＭＳ Ｐゴシック" charset="0"/>
                <a:cs typeface="Calibri"/>
              </a:rPr>
              <a:t>Syslib.join</a:t>
            </a:r>
            <a:endParaRPr lang="en-US" sz="2400" dirty="0">
              <a:ea typeface="ＭＳ Ｐゴシック" charset="0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1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347690"/>
              </p:ext>
            </p:extLst>
          </p:nvPr>
        </p:nvGraphicFramePr>
        <p:xfrm>
          <a:off x="822960" y="1942715"/>
          <a:ext cx="4024652" cy="4185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8" name="Document" r:id="rId3" imgW="4457700" imgH="4635500" progId="Word.Document.12">
                  <p:embed/>
                </p:oleObj>
              </mc:Choice>
              <mc:Fallback>
                <p:oleObj name="Document" r:id="rId3" imgW="4457700" imgH="4635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2960" y="1942715"/>
                        <a:ext cx="4024652" cy="4185179"/>
                      </a:xfrm>
                      <a:prstGeom prst="rect">
                        <a:avLst/>
                      </a:prstGeom>
                      <a:solidFill>
                        <a:sysClr val="window" lastClr="FFFFFF">
                          <a:lumMod val="95000"/>
                        </a:sysClr>
                      </a:solidFill>
                      <a:ln w="57150" cmpd="sng">
                        <a:solidFill>
                          <a:srgbClr val="FFCC00">
                            <a:lumMod val="60000"/>
                            <a:lumOff val="40000"/>
                          </a:srgb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435889" y="1735848"/>
            <a:ext cx="935038" cy="4511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431252" y="3942473"/>
            <a:ext cx="954087" cy="8223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905789" y="2447048"/>
            <a:ext cx="9525" cy="1625600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870864" y="4955298"/>
            <a:ext cx="0" cy="325438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97977" y="4112336"/>
            <a:ext cx="0" cy="355600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562890" y="2116848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800" dirty="0">
                <a:solidFill>
                  <a:schemeClr val="bg1"/>
                </a:solidFill>
              </a:rPr>
              <a:t>a.out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629690" y="401761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800" dirty="0">
                <a:solidFill>
                  <a:srgbClr val="000000"/>
                </a:solidFill>
              </a:rPr>
              <a:t>a.out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5905789" y="4082172"/>
            <a:ext cx="1014413" cy="9139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6410614" y="4471111"/>
            <a:ext cx="954088" cy="822325"/>
            <a:chOff x="5043" y="3336"/>
            <a:chExt cx="601" cy="518"/>
          </a:xfrm>
        </p:grpSpPr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5043" y="3336"/>
              <a:ext cx="601" cy="51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5242" y="3473"/>
              <a:ext cx="2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1800" dirty="0">
                  <a:solidFill>
                    <a:srgbClr val="000000"/>
                  </a:solidFill>
                </a:rPr>
                <a:t>ls</a:t>
              </a:r>
              <a:endParaRPr lang="en-US" altLang="ja-JP" dirty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5883564" y="5301373"/>
            <a:ext cx="974725" cy="0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5883564" y="5310898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645564" y="3629736"/>
            <a:ext cx="596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600"/>
              <a:t>child</a:t>
            </a:r>
            <a:endParaRPr lang="en-US" altLang="ja-JP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713738" y="4005090"/>
            <a:ext cx="10508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400" i="1" dirty="0">
                <a:solidFill>
                  <a:srgbClr val="FF0000"/>
                </a:solidFill>
              </a:rPr>
              <a:t>duplicated</a:t>
            </a:r>
            <a:endParaRPr lang="en-US" altLang="ja-JP" i="1" dirty="0">
              <a:solidFill>
                <a:srgbClr val="FF0000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250136" y="5274564"/>
            <a:ext cx="12668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400" i="1" dirty="0">
                <a:solidFill>
                  <a:srgbClr val="FF0000"/>
                </a:solidFill>
              </a:rPr>
              <a:t>synchronized</a:t>
            </a:r>
            <a:endParaRPr lang="en-US" altLang="ja-JP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52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Win32 Process Creation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07" y="1838960"/>
            <a:ext cx="4059383" cy="447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68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Unix: A Tree of Processes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37" y="1995052"/>
            <a:ext cx="4662680" cy="411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81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Termination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  <a:cs typeface="Calibri"/>
              </a:rPr>
              <a:t> </a:t>
            </a:r>
            <a:r>
              <a:rPr lang="en-US" sz="2500" dirty="0">
                <a:ea typeface="ＭＳ Ｐゴシック" charset="0"/>
                <a:cs typeface="Calibri"/>
              </a:rPr>
              <a:t>Process termination occurs when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>
                <a:ea typeface="ＭＳ Ｐゴシック" charset="0"/>
                <a:cs typeface="Calibri"/>
              </a:rPr>
              <a:t>Last statement is executed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>
                <a:ea typeface="ＭＳ Ｐゴシック" charset="0"/>
                <a:cs typeface="Calibri"/>
              </a:rPr>
              <a:t>exit() system called explicitly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ea typeface="ＭＳ Ｐゴシック" charset="0"/>
                <a:cs typeface="Calibri"/>
              </a:rPr>
              <a:t> Upon process termination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>
                <a:ea typeface="ＭＳ Ｐゴシック" charset="0"/>
                <a:cs typeface="Calibri"/>
              </a:rPr>
              <a:t>Termination code is passed from:</a:t>
            </a:r>
          </a:p>
          <a:p>
            <a:pPr marL="1092708" lvl="2" indent="-342900">
              <a:buFont typeface="Arial" panose="020B0604020202020204" pitchFamily="34" charset="0"/>
              <a:buChar char="•"/>
            </a:pPr>
            <a:r>
              <a:rPr lang="en-US" sz="2500" dirty="0">
                <a:ea typeface="ＭＳ Ｐゴシック" charset="0"/>
                <a:cs typeface="Calibri"/>
              </a:rPr>
              <a:t>child (via exit())  </a:t>
            </a:r>
            <a:r>
              <a:rPr lang="en-US" sz="2500" dirty="0">
                <a:ea typeface="ＭＳ Ｐゴシック" charset="0"/>
                <a:cs typeface="Calibri"/>
                <a:sym typeface="Wingdings"/>
              </a:rPr>
              <a:t></a:t>
            </a:r>
            <a:r>
              <a:rPr lang="en-US" sz="2500" dirty="0">
                <a:ea typeface="ＭＳ Ｐゴシック" charset="0"/>
                <a:cs typeface="Calibri"/>
              </a:rPr>
              <a:t> parent (via wait()).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>
                <a:ea typeface="ＭＳ Ｐゴシック" charset="0"/>
                <a:cs typeface="Calibri"/>
              </a:rPr>
              <a:t>Process resources are de-allocated by 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ea typeface="ＭＳ Ｐゴシック" charset="0"/>
                <a:cs typeface="Calibri"/>
              </a:rPr>
              <a:t> Parent may terminate execution of children processes via kill()) when: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>
                <a:ea typeface="ＭＳ Ｐゴシック" charset="0"/>
                <a:cs typeface="Calibri"/>
              </a:rPr>
              <a:t>Child has exceeded allocated resources.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>
                <a:ea typeface="ＭＳ Ｐゴシック" charset="0"/>
                <a:cs typeface="Calibri"/>
              </a:rPr>
              <a:t>Task assigned to child is no longer required.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>
                <a:ea typeface="ＭＳ Ｐゴシック" charset="0"/>
                <a:cs typeface="Calibri"/>
              </a:rPr>
              <a:t>Parent is exiting (cascading termination).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500" dirty="0">
                <a:ea typeface="ＭＳ Ｐゴシック" charset="0"/>
                <a:cs typeface="Calibri"/>
              </a:rPr>
              <a:t> Some o</a:t>
            </a:r>
            <a:r>
              <a:rPr lang="en-US" sz="2500" dirty="0">
                <a:ea typeface="ＭＳ Ｐゴシック" charset="0"/>
                <a:cs typeface="Calibri"/>
              </a:rPr>
              <a:t>perating systems do not allow child to continue if its parent terminates.</a:t>
            </a:r>
          </a:p>
          <a:p>
            <a:endParaRPr lang="en-US" sz="2400" dirty="0">
              <a:ea typeface="ＭＳ Ｐゴシック" charset="0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14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Zombies and Orphans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sz="1600" dirty="0"/>
              <a:t>Zombie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When exited/killed a Child goes into Zombie state until parent reaps exit data via wait()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SIGCHLD signal sent to parent on exit of child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Process is in terminated state and metadata stays in process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When parent returns from wait() the space in process table is cleaned 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50" dirty="0"/>
              <a:t> Orphan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 process which is executing whose parent has terminated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These processes get adopted by </a:t>
            </a:r>
            <a:r>
              <a:rPr lang="en-US" sz="1600" dirty="0" err="1"/>
              <a:t>init</a:t>
            </a:r>
            <a:r>
              <a:rPr lang="en-US" sz="1600" dirty="0"/>
              <a:t> process (PID=1)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/>
              <a:t>Init</a:t>
            </a:r>
            <a:r>
              <a:rPr lang="en-US" sz="1600" dirty="0"/>
              <a:t> reaps orphans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71020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DISCUSSION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What are the </a:t>
            </a:r>
            <a:r>
              <a:rPr lang="en-US" sz="1800" dirty="0"/>
              <a:t>differences between CPU bound and I/O bound processes?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 What is another name for the text section in a process and what does it contain?  A process can have multiple threads, where would the stack for a thread be allocated from?</a:t>
            </a:r>
          </a:p>
          <a:p>
            <a:pPr>
              <a:lnSpc>
                <a:spcPct val="8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  Where does the heap in Java reside?</a:t>
            </a:r>
          </a:p>
          <a:p>
            <a:pPr>
              <a:lnSpc>
                <a:spcPct val="8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  What are the lengths of typical operating system scheduling quantum's?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40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51D1AE-E91D-43FF-BB5C-117F6477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Bell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2F405-0B4C-4F9A-A4C3-DA64945B5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1.19.2021</a:t>
            </a:r>
          </a:p>
        </p:txBody>
      </p:sp>
    </p:spTree>
    <p:extLst>
      <p:ext uri="{BB962C8B-B14F-4D97-AF65-F5344CB8AC3E}">
        <p14:creationId xmlns:p14="http://schemas.microsoft.com/office/powerpoint/2010/main" val="89086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91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1E448E-1512-4219-9334-6BBFDACA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B8F6B0-302C-4D21-A425-34A47BC03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Announcements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HW2:  Due 1/21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P1:  Due 1/22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Assigned both HW3 and Program 2.  Subject:  Threads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Agenda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Program 1 Questions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IPC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RPC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ICA #2</a:t>
            </a:r>
          </a:p>
        </p:txBody>
      </p:sp>
    </p:spTree>
    <p:extLst>
      <p:ext uri="{BB962C8B-B14F-4D97-AF65-F5344CB8AC3E}">
        <p14:creationId xmlns:p14="http://schemas.microsoft.com/office/powerpoint/2010/main" val="1387110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Process Communication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47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Cooperating Processes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FFFF00"/>
                </a:solidFill>
                <a:ea typeface="ＭＳ Ｐゴシック" charset="0"/>
                <a:cs typeface="Calibri"/>
              </a:rPr>
              <a:t> </a:t>
            </a:r>
            <a:r>
              <a:rPr lang="en-US" sz="2250" dirty="0">
                <a:ea typeface="ＭＳ Ｐゴシック" charset="0"/>
                <a:cs typeface="Calibri"/>
              </a:rPr>
              <a:t>Process independency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950" dirty="0">
                <a:ea typeface="ＭＳ Ｐゴシック" charset="0"/>
                <a:cs typeface="Calibri"/>
              </a:rPr>
              <a:t>Processes belonging to different users do not affect each other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950" i="1" dirty="0">
                <a:ea typeface="ＭＳ Ｐゴシック" charset="0"/>
                <a:cs typeface="Calibri"/>
              </a:rPr>
              <a:t>Unless</a:t>
            </a:r>
            <a:r>
              <a:rPr lang="en-US" sz="1950" dirty="0">
                <a:ea typeface="ＭＳ Ｐゴシック" charset="0"/>
                <a:cs typeface="Calibri"/>
              </a:rPr>
              <a:t> they give each other certain access permissions</a:t>
            </a:r>
          </a:p>
          <a:p>
            <a:pPr marL="150876" lvl="1" indent="0">
              <a:buNone/>
            </a:pPr>
            <a:endParaRPr lang="en-US" sz="2250" dirty="0">
              <a:ea typeface="ＭＳ Ｐゴシック" charset="0"/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50" dirty="0">
                <a:ea typeface="ＭＳ Ｐゴシック" charset="0"/>
                <a:cs typeface="Calibri"/>
              </a:rPr>
              <a:t> Process Cooperation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950" dirty="0">
                <a:ea typeface="ＭＳ Ｐゴシック" charset="0"/>
                <a:cs typeface="Calibri"/>
              </a:rPr>
              <a:t>Processes spawned from the same user process share some resources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950" dirty="0">
                <a:ea typeface="ＭＳ Ｐゴシック" charset="0"/>
                <a:cs typeface="Calibri"/>
              </a:rPr>
              <a:t>Communicate with each other through these resources</a:t>
            </a:r>
          </a:p>
          <a:p>
            <a:pPr marL="288036" lvl="2" indent="0">
              <a:buNone/>
            </a:pPr>
            <a:endParaRPr lang="en-US" sz="1950" dirty="0">
              <a:ea typeface="ＭＳ Ｐゴシック" charset="0"/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50" dirty="0">
                <a:ea typeface="ＭＳ Ｐゴシック" charset="0"/>
                <a:cs typeface="Calibri"/>
              </a:rPr>
              <a:t>Common Communication Mechanisms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950" dirty="0">
                <a:ea typeface="ＭＳ Ｐゴシック" charset="0"/>
                <a:cs typeface="Calibri"/>
              </a:rPr>
              <a:t>Pipes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950" dirty="0">
                <a:ea typeface="ＭＳ Ｐゴシック" charset="0"/>
                <a:cs typeface="Calibri"/>
              </a:rPr>
              <a:t>Message Queues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950" dirty="0">
                <a:ea typeface="ＭＳ Ｐゴシック" charset="0"/>
                <a:cs typeface="Calibri"/>
              </a:rPr>
              <a:t>Shared Memory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950" dirty="0">
                <a:ea typeface="ＭＳ Ｐゴシック" charset="0"/>
                <a:cs typeface="Calibri"/>
              </a:rPr>
              <a:t>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77239" y="1470121"/>
            <a:ext cx="7997825" cy="4302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>
              <a:solidFill>
                <a:srgbClr val="FFFF00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814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Communication Attributes</a:t>
            </a:r>
            <a:br>
              <a:rPr lang="en-US" dirty="0"/>
            </a:br>
            <a:r>
              <a:rPr lang="en-US" dirty="0"/>
              <a:t>(preview)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Message Passing v. Shared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Direct v. Indirect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Blocking v. non-blocking (sync v. </a:t>
            </a:r>
            <a:r>
              <a:rPr lang="en-US" sz="2400" dirty="0" err="1"/>
              <a:t>async</a:t>
            </a:r>
            <a:r>
              <a:rPr lang="en-U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Buffered v. Non-Buffered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Remote v. Local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4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413164" y="471055"/>
            <a:ext cx="7772400" cy="725488"/>
          </a:xfrm>
        </p:spPr>
        <p:txBody>
          <a:bodyPr/>
          <a:lstStyle/>
          <a:p>
            <a:r>
              <a:rPr lang="en-US" sz="4800" dirty="0"/>
              <a:t>Communication Models</a:t>
            </a:r>
          </a:p>
        </p:txBody>
      </p:sp>
      <p:graphicFrame>
        <p:nvGraphicFramePr>
          <p:cNvPr id="10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85801249"/>
              </p:ext>
            </p:extLst>
          </p:nvPr>
        </p:nvGraphicFramePr>
        <p:xfrm>
          <a:off x="1371600" y="1370013"/>
          <a:ext cx="7772400" cy="36347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>
                          <a:latin typeface="Calibri"/>
                          <a:cs typeface="Calibri"/>
                        </a:rPr>
                        <a:t>Message Passing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/>
                          <a:cs typeface="Calibri"/>
                        </a:rPr>
                        <a:t>Shared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11" descr="Screen Shot 2014-03-09 at 4.3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68" y="2054916"/>
            <a:ext cx="3073303" cy="3738657"/>
          </a:xfrm>
          <a:prstGeom prst="rect">
            <a:avLst/>
          </a:prstGeom>
        </p:spPr>
      </p:pic>
      <p:pic>
        <p:nvPicPr>
          <p:cNvPr id="13" name="Picture 12" descr="Screen Shot 2014-03-09 at 4.39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768" y="2050773"/>
            <a:ext cx="3041699" cy="37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4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Message Passing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50" dirty="0">
                <a:ea typeface="ＭＳ Ｐゴシック" charset="0"/>
                <a:cs typeface="Calibri"/>
              </a:rPr>
              <a:t> Message system: processes communicate with each other without resorting to shared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50" dirty="0">
                <a:ea typeface="ＭＳ Ｐゴシック" charset="0"/>
                <a:cs typeface="Calibri"/>
              </a:rPr>
              <a:t> IPC facility provides two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50" b="1" dirty="0">
                <a:ea typeface="ＭＳ Ｐゴシック" charset="0"/>
                <a:cs typeface="Calibri"/>
              </a:rPr>
              <a:t>send(message)</a:t>
            </a:r>
            <a:r>
              <a:rPr lang="en-US" sz="2250" dirty="0">
                <a:ea typeface="ＭＳ Ｐゴシック" charset="0"/>
                <a:cs typeface="Calibri"/>
              </a:rPr>
              <a:t> – message size fixed or variable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50" b="1" dirty="0">
                <a:ea typeface="ＭＳ Ｐゴシック" charset="0"/>
                <a:cs typeface="Calibri"/>
              </a:rPr>
              <a:t>receive(message)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50" dirty="0">
                <a:ea typeface="ＭＳ Ｐゴシック" charset="0"/>
                <a:cs typeface="Calibri"/>
              </a:rPr>
              <a:t> If P and Q wish to communicate, they need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50" dirty="0">
                <a:ea typeface="ＭＳ Ｐゴシック" charset="0"/>
                <a:cs typeface="Calibri"/>
              </a:rPr>
              <a:t>Establish a communication link between them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50" dirty="0">
                <a:ea typeface="ＭＳ Ｐゴシック" charset="0"/>
                <a:cs typeface="Calibri"/>
              </a:rPr>
              <a:t>Exchange messages via send/receive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50" dirty="0">
                <a:ea typeface="ＭＳ Ｐゴシック" charset="0"/>
                <a:cs typeface="Calibri"/>
              </a:rPr>
              <a:t> Implementation of communication link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50" dirty="0">
                <a:ea typeface="ＭＳ Ｐゴシック" charset="0"/>
                <a:cs typeface="Calibri"/>
              </a:rPr>
              <a:t>Physical (e.g., shared memory, hardware bus)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50" dirty="0">
                <a:ea typeface="ＭＳ Ｐゴシック" charset="0"/>
                <a:cs typeface="Calibri"/>
              </a:rPr>
              <a:t>Logical (e.g., logical properties)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44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Direct Communication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ahoma" charset="0"/>
                <a:ea typeface="ＭＳ Ｐゴシック" charset="0"/>
              </a:rPr>
              <a:t> Processes must name each other explicitly: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50" dirty="0">
                <a:latin typeface="Tahoma" charset="0"/>
                <a:ea typeface="ＭＳ Ｐゴシック" charset="0"/>
              </a:rPr>
              <a:t>send (P, message) – send a message to process 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50" dirty="0">
                <a:latin typeface="Tahoma" charset="0"/>
                <a:ea typeface="ＭＳ Ｐゴシック" charset="0"/>
              </a:rPr>
              <a:t>receive(Q, message) – receive a message from process Q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ahoma" charset="0"/>
              <a:ea typeface="ＭＳ Ｐゴシック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ahoma" charset="0"/>
                <a:ea typeface="ＭＳ Ｐゴシック" charset="0"/>
              </a:rPr>
              <a:t> How can a process locate its partner?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50" dirty="0">
                <a:latin typeface="Tahoma" charset="0"/>
                <a:ea typeface="ＭＳ Ｐゴシック" charset="0"/>
              </a:rPr>
              <a:t>Processes are created and terminated dynamically and thus a partner process may have gone.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50" dirty="0">
                <a:latin typeface="Tahoma" charset="0"/>
                <a:ea typeface="ＭＳ Ｐゴシック" charset="0"/>
              </a:rPr>
              <a:t>Direct communication takes place between a parent and  its child process in many cases.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50" dirty="0">
                <a:latin typeface="Tahoma" charset="0"/>
                <a:ea typeface="ＭＳ Ｐゴシック" charset="0"/>
              </a:rPr>
              <a:t>Example: pipe(</a:t>
            </a:r>
            <a:r>
              <a:rPr lang="en-US" sz="1650" dirty="0" err="1">
                <a:latin typeface="Tahoma" charset="0"/>
                <a:ea typeface="ＭＳ Ｐゴシック" charset="0"/>
              </a:rPr>
              <a:t>fd</a:t>
            </a:r>
            <a:r>
              <a:rPr lang="en-US" sz="1650" dirty="0">
                <a:latin typeface="Tahoma" charset="0"/>
                <a:ea typeface="ＭＳ Ｐゴシック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83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Producer-Consumer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984250" y="3975100"/>
            <a:ext cx="7565389" cy="2362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charset="2"/>
              <a:buChar char="u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Calibri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ü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Calibri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charset="2"/>
              <a:buChar char="v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Calibri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Calibri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Calibri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Producer process: 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E066"/>
                </a:solidFill>
                <a:latin typeface="Consolas"/>
                <a:ea typeface="ＭＳ Ｐゴシック" charset="0"/>
                <a:cs typeface="Consolas"/>
              </a:rPr>
              <a:t>who</a:t>
            </a:r>
            <a:r>
              <a:rPr lang="en-US" dirty="0">
                <a:ea typeface="ＭＳ Ｐゴシック" charset="0"/>
              </a:rPr>
              <a:t> produces a list of current users.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Consumer process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E066"/>
                </a:solidFill>
                <a:latin typeface="Consolas"/>
                <a:ea typeface="ＭＳ Ｐゴシック" charset="0"/>
                <a:cs typeface="Consolas"/>
              </a:rPr>
              <a:t>wc</a:t>
            </a:r>
            <a:r>
              <a:rPr lang="en-US" dirty="0">
                <a:ea typeface="ＭＳ Ｐゴシック" charset="0"/>
              </a:rPr>
              <a:t> receives it for counting # of users (i.e. </a:t>
            </a:r>
            <a:r>
              <a:rPr lang="en-US" i="1" dirty="0">
                <a:ea typeface="ＭＳ Ｐゴシック" charset="0"/>
              </a:rPr>
              <a:t>lines</a:t>
            </a:r>
            <a:r>
              <a:rPr lang="en-US" dirty="0">
                <a:ea typeface="ＭＳ Ｐゴシック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Communication link: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OS provides a pipe.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747135" y="2221935"/>
            <a:ext cx="169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who | wc -l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187325" y="2582863"/>
            <a:ext cx="1477963" cy="14525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800" dirty="0">
                <a:latin typeface="Calibri"/>
                <a:cs typeface="Calibri"/>
              </a:rPr>
              <a:t>who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6437313" y="2522538"/>
            <a:ext cx="1477962" cy="14525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800" dirty="0">
                <a:latin typeface="Calibri"/>
                <a:cs typeface="Calibri"/>
              </a:rPr>
              <a:t>wc -l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16200000">
            <a:off x="5035550" y="2570163"/>
            <a:ext cx="438150" cy="1365250"/>
          </a:xfrm>
          <a:prstGeom prst="can">
            <a:avLst>
              <a:gd name="adj" fmla="val 77899"/>
            </a:avLst>
          </a:prstGeom>
          <a:solidFill>
            <a:srgbClr val="99CCFF"/>
          </a:solidFill>
          <a:ln w="28575" cmpd="sng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pipe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291075" y="3259110"/>
            <a:ext cx="538162" cy="0"/>
          </a:xfrm>
          <a:prstGeom prst="lin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926138" y="3272348"/>
            <a:ext cx="538162" cy="0"/>
          </a:xfrm>
          <a:prstGeom prst="line">
            <a:avLst/>
          </a:prstGeom>
          <a:noFill/>
          <a:ln w="38100" cmpd="sng">
            <a:solidFill>
              <a:srgbClr val="FFE066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660525" y="2855913"/>
            <a:ext cx="25935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 err="1"/>
              <a:t>turing</a:t>
            </a:r>
            <a:r>
              <a:rPr lang="en-US" sz="1600" dirty="0"/>
              <a:t>	tty1 Apr 1 14:14</a:t>
            </a:r>
          </a:p>
          <a:p>
            <a:pPr eaLnBrk="1" hangingPunct="1"/>
            <a:r>
              <a:rPr lang="en-US" sz="1600" dirty="0" err="1"/>
              <a:t>eckart</a:t>
            </a:r>
            <a:r>
              <a:rPr lang="en-US" sz="1600" dirty="0"/>
              <a:t>	tty2 Apr 2 15:19</a:t>
            </a:r>
          </a:p>
          <a:p>
            <a:pPr eaLnBrk="1" hangingPunct="1"/>
            <a:r>
              <a:rPr lang="en-US" sz="1600" dirty="0" err="1"/>
              <a:t>mauchley</a:t>
            </a:r>
            <a:r>
              <a:rPr lang="en-US" sz="1600" dirty="0"/>
              <a:t>	tty3 Apr 2 15:30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7934325" y="2921000"/>
            <a:ext cx="8747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Output:</a:t>
            </a:r>
          </a:p>
          <a:p>
            <a:pPr eaLnBrk="1" hangingPunct="1"/>
            <a:r>
              <a:rPr lang="en-US" sz="1600" dirty="0"/>
              <a:t>    3</a:t>
            </a:r>
          </a:p>
        </p:txBody>
      </p:sp>
    </p:spTree>
    <p:extLst>
      <p:ext uri="{BB962C8B-B14F-4D97-AF65-F5344CB8AC3E}">
        <p14:creationId xmlns:p14="http://schemas.microsoft.com/office/powerpoint/2010/main" val="3144563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370302"/>
              </p:ext>
            </p:extLst>
          </p:nvPr>
        </p:nvGraphicFramePr>
        <p:xfrm>
          <a:off x="257175" y="1378406"/>
          <a:ext cx="4292600" cy="463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" name="Document" r:id="rId3" imgW="4292600" imgH="4635500" progId="Word.Document.12">
                  <p:embed/>
                </p:oleObj>
              </mc:Choice>
              <mc:Fallback>
                <p:oleObj name="Document" r:id="rId3" imgW="4292600" imgH="4635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175" y="1378406"/>
                        <a:ext cx="4292600" cy="4635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508760" y="239719"/>
            <a:ext cx="7772400" cy="725487"/>
          </a:xfrm>
        </p:spPr>
        <p:txBody>
          <a:bodyPr/>
          <a:lstStyle/>
          <a:p>
            <a:r>
              <a:rPr lang="en-US" sz="4800" dirty="0"/>
              <a:t>Direct Communication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 rot="16200000">
            <a:off x="6993106" y="4683455"/>
            <a:ext cx="438150" cy="1365250"/>
          </a:xfrm>
          <a:prstGeom prst="can">
            <a:avLst>
              <a:gd name="adj" fmla="val 77899"/>
            </a:avLst>
          </a:prstGeom>
          <a:solidFill>
            <a:srgbClr val="99CCFF"/>
          </a:solidFill>
          <a:ln w="28575" cmpd="sng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pipe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28560" y="2517440"/>
            <a:ext cx="1477963" cy="14525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t"/>
          <a:lstStyle/>
          <a:p>
            <a:pPr algn="ctr"/>
            <a:r>
              <a:rPr lang="en-US" sz="2800" dirty="0">
                <a:latin typeface="Calibri"/>
                <a:cs typeface="Calibri"/>
              </a:rPr>
              <a:t>child</a:t>
            </a:r>
          </a:p>
          <a:p>
            <a:pPr algn="ctr"/>
            <a:r>
              <a:rPr lang="en-US" sz="2000" dirty="0">
                <a:latin typeface="Calibri"/>
                <a:cs typeface="Calibri"/>
              </a:rPr>
              <a:t>fd[0], fd[1]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24795" y="1994220"/>
            <a:ext cx="624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4960" y="4669440"/>
            <a:ext cx="624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68583" y="4615930"/>
            <a:ext cx="624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97294" y="4146220"/>
            <a:ext cx="624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4</a:t>
            </a:r>
          </a:p>
        </p:txBody>
      </p:sp>
      <p:sp>
        <p:nvSpPr>
          <p:cNvPr id="14" name="Freeform 13"/>
          <p:cNvSpPr/>
          <p:nvPr/>
        </p:nvSpPr>
        <p:spPr>
          <a:xfrm>
            <a:off x="5919276" y="3530217"/>
            <a:ext cx="780692" cy="1934641"/>
          </a:xfrm>
          <a:custGeom>
            <a:avLst/>
            <a:gdLst>
              <a:gd name="connsiteX0" fmla="*/ 780692 w 780692"/>
              <a:gd name="connsiteY0" fmla="*/ 1852490 h 2030745"/>
              <a:gd name="connsiteX1" fmla="*/ 267999 w 780692"/>
              <a:gd name="connsiteY1" fmla="*/ 1852490 h 2030745"/>
              <a:gd name="connsiteX2" fmla="*/ 0 w 780692"/>
              <a:gd name="connsiteY2" fmla="*/ 0 h 2030745"/>
              <a:gd name="connsiteX0" fmla="*/ 780692 w 780692"/>
              <a:gd name="connsiteY0" fmla="*/ 1852490 h 1929300"/>
              <a:gd name="connsiteX1" fmla="*/ 186434 w 780692"/>
              <a:gd name="connsiteY1" fmla="*/ 1619473 h 1929300"/>
              <a:gd name="connsiteX2" fmla="*/ 0 w 780692"/>
              <a:gd name="connsiteY2" fmla="*/ 0 h 1929300"/>
              <a:gd name="connsiteX0" fmla="*/ 780692 w 780692"/>
              <a:gd name="connsiteY0" fmla="*/ 1852490 h 1934641"/>
              <a:gd name="connsiteX1" fmla="*/ 186434 w 780692"/>
              <a:gd name="connsiteY1" fmla="*/ 1619473 h 1934641"/>
              <a:gd name="connsiteX2" fmla="*/ 0 w 780692"/>
              <a:gd name="connsiteY2" fmla="*/ 0 h 193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692" h="1934641">
                <a:moveTo>
                  <a:pt x="780692" y="1852490"/>
                </a:moveTo>
                <a:cubicBezTo>
                  <a:pt x="589403" y="2006864"/>
                  <a:pt x="316549" y="1951523"/>
                  <a:pt x="186434" y="1619473"/>
                </a:cubicBezTo>
                <a:cubicBezTo>
                  <a:pt x="56319" y="1287423"/>
                  <a:pt x="0" y="0"/>
                  <a:pt x="0" y="0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699969" y="3460312"/>
            <a:ext cx="1505810" cy="1887443"/>
          </a:xfrm>
          <a:custGeom>
            <a:avLst/>
            <a:gdLst>
              <a:gd name="connsiteX0" fmla="*/ 0 w 1568972"/>
              <a:gd name="connsiteY0" fmla="*/ 0 h 1887443"/>
              <a:gd name="connsiteX1" fmla="*/ 1526428 w 1568972"/>
              <a:gd name="connsiteY1" fmla="*/ 1456360 h 1887443"/>
              <a:gd name="connsiteX2" fmla="*/ 1176864 w 1568972"/>
              <a:gd name="connsiteY2" fmla="*/ 1887443 h 1887443"/>
              <a:gd name="connsiteX0" fmla="*/ 0 w 1482507"/>
              <a:gd name="connsiteY0" fmla="*/ 0 h 1887443"/>
              <a:gd name="connsiteX1" fmla="*/ 1433211 w 1482507"/>
              <a:gd name="connsiteY1" fmla="*/ 1258295 h 1887443"/>
              <a:gd name="connsiteX2" fmla="*/ 1176864 w 1482507"/>
              <a:gd name="connsiteY2" fmla="*/ 1887443 h 188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507" h="1887443">
                <a:moveTo>
                  <a:pt x="0" y="0"/>
                </a:moveTo>
                <a:cubicBezTo>
                  <a:pt x="665142" y="570893"/>
                  <a:pt x="1237067" y="943721"/>
                  <a:pt x="1433211" y="1258295"/>
                </a:cubicBezTo>
                <a:cubicBezTo>
                  <a:pt x="1629355" y="1572869"/>
                  <a:pt x="1176864" y="1887443"/>
                  <a:pt x="1176864" y="1887443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882380" y="4768402"/>
            <a:ext cx="302955" cy="271768"/>
            <a:chOff x="5837711" y="4136063"/>
            <a:chExt cx="302955" cy="27176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837711" y="4136063"/>
              <a:ext cx="302955" cy="271767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919276" y="4136063"/>
              <a:ext cx="100529" cy="27176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/>
          <p:cNvSpPr/>
          <p:nvPr/>
        </p:nvSpPr>
        <p:spPr>
          <a:xfrm>
            <a:off x="6218241" y="3495264"/>
            <a:ext cx="1600331" cy="1829189"/>
          </a:xfrm>
          <a:custGeom>
            <a:avLst/>
            <a:gdLst>
              <a:gd name="connsiteX0" fmla="*/ 446771 w 1600331"/>
              <a:gd name="connsiteY0" fmla="*/ 1829189 h 1829189"/>
              <a:gd name="connsiteX1" fmla="*/ 62251 w 1600331"/>
              <a:gd name="connsiteY1" fmla="*/ 1502964 h 1829189"/>
              <a:gd name="connsiteX2" fmla="*/ 1600331 w 1600331"/>
              <a:gd name="connsiteY2" fmla="*/ 0 h 182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331" h="1829189">
                <a:moveTo>
                  <a:pt x="446771" y="1829189"/>
                </a:moveTo>
                <a:cubicBezTo>
                  <a:pt x="158381" y="1818509"/>
                  <a:pt x="-130009" y="1807829"/>
                  <a:pt x="62251" y="1502964"/>
                </a:cubicBezTo>
                <a:cubicBezTo>
                  <a:pt x="254511" y="1198099"/>
                  <a:pt x="1600331" y="0"/>
                  <a:pt x="1600331" y="0"/>
                </a:cubicBezTo>
              </a:path>
            </a:pathLst>
          </a:custGeom>
          <a:ln>
            <a:headEnd type="none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900136" y="3506915"/>
            <a:ext cx="840516" cy="1922396"/>
          </a:xfrm>
          <a:custGeom>
            <a:avLst/>
            <a:gdLst>
              <a:gd name="connsiteX0" fmla="*/ 687475 w 840516"/>
              <a:gd name="connsiteY0" fmla="*/ 0 h 1922396"/>
              <a:gd name="connsiteX1" fmla="*/ 745736 w 840516"/>
              <a:gd name="connsiteY1" fmla="*/ 908769 h 1922396"/>
              <a:gd name="connsiteX2" fmla="*/ 792344 w 840516"/>
              <a:gd name="connsiteY2" fmla="*/ 1596171 h 1922396"/>
              <a:gd name="connsiteX3" fmla="*/ 0 w 840516"/>
              <a:gd name="connsiteY3" fmla="*/ 1922396 h 192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0516" h="1922396">
                <a:moveTo>
                  <a:pt x="687475" y="0"/>
                </a:moveTo>
                <a:cubicBezTo>
                  <a:pt x="707866" y="321370"/>
                  <a:pt x="728258" y="642741"/>
                  <a:pt x="745736" y="908769"/>
                </a:cubicBezTo>
                <a:cubicBezTo>
                  <a:pt x="763214" y="1174797"/>
                  <a:pt x="916633" y="1427233"/>
                  <a:pt x="792344" y="1596171"/>
                </a:cubicBezTo>
                <a:cubicBezTo>
                  <a:pt x="668055" y="1765109"/>
                  <a:pt x="132057" y="1869967"/>
                  <a:pt x="0" y="1922396"/>
                </a:cubicBezTo>
              </a:path>
            </a:pathLst>
          </a:custGeom>
          <a:ln>
            <a:headEnd type="none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8512599" y="4331565"/>
            <a:ext cx="302955" cy="271767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594164" y="4331565"/>
            <a:ext cx="100529" cy="271768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7175" y="1039852"/>
            <a:ext cx="4406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Filename: pipe.c</a:t>
            </a:r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3651249" y="3143249"/>
            <a:ext cx="3484564" cy="2087563"/>
          </a:xfrm>
          <a:prstGeom prst="line">
            <a:avLst/>
          </a:prstGeom>
          <a:noFill/>
          <a:ln w="22225">
            <a:solidFill>
              <a:srgbClr val="FF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 flipV="1">
            <a:off x="4500563" y="3254374"/>
            <a:ext cx="2992865" cy="0"/>
          </a:xfrm>
          <a:prstGeom prst="line">
            <a:avLst/>
          </a:prstGeom>
          <a:noFill/>
          <a:ln w="22225">
            <a:solidFill>
              <a:srgbClr val="FF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V="1">
            <a:off x="4262438" y="4968876"/>
            <a:ext cx="1285875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4152900" y="3970002"/>
            <a:ext cx="4396739" cy="554372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miter lim="800000"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5394960" y="2517440"/>
            <a:ext cx="1477963" cy="14525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t"/>
          <a:lstStyle/>
          <a:p>
            <a:pPr algn="ctr"/>
            <a:r>
              <a:rPr lang="en-US" sz="2800" dirty="0">
                <a:latin typeface="Calibri"/>
                <a:cs typeface="Calibri"/>
              </a:rPr>
              <a:t>parent</a:t>
            </a:r>
            <a:endParaRPr lang="en-US" sz="2000" dirty="0">
              <a:latin typeface="Calibri"/>
              <a:cs typeface="Calibri"/>
            </a:endParaRPr>
          </a:p>
          <a:p>
            <a:pPr algn="ctr"/>
            <a:r>
              <a:rPr lang="en-US" sz="2000" dirty="0">
                <a:latin typeface="Calibri"/>
                <a:cs typeface="Calibri"/>
              </a:rPr>
              <a:t>fd[0], fd[1]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751" y="3667124"/>
            <a:ext cx="4008437" cy="1002316"/>
          </a:xfrm>
          <a:prstGeom prst="rect">
            <a:avLst/>
          </a:prstGeom>
          <a:solidFill>
            <a:schemeClr val="tx1">
              <a:lumMod val="50000"/>
              <a:alpha val="27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22622" y="3606659"/>
            <a:ext cx="1406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Child process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2751" y="4768402"/>
            <a:ext cx="4008437" cy="1002316"/>
          </a:xfrm>
          <a:prstGeom prst="rect">
            <a:avLst/>
          </a:prstGeom>
          <a:solidFill>
            <a:schemeClr val="tx1">
              <a:lumMod val="50000"/>
              <a:alpha val="27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54351" y="5480734"/>
            <a:ext cx="137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/>
                <a:cs typeface="Arial"/>
              </a:rPr>
              <a:t>Parent process</a:t>
            </a:r>
          </a:p>
        </p:txBody>
      </p:sp>
      <p:sp>
        <p:nvSpPr>
          <p:cNvPr id="34" name="TextBox 33"/>
          <p:cNvSpPr txBox="1"/>
          <p:nvPr/>
        </p:nvSpPr>
        <p:spPr>
          <a:xfrm rot="2457497">
            <a:off x="7064866" y="3974141"/>
            <a:ext cx="137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“Hello...”</a:t>
            </a:r>
          </a:p>
        </p:txBody>
      </p:sp>
      <p:sp>
        <p:nvSpPr>
          <p:cNvPr id="35" name="TextBox 34"/>
          <p:cNvSpPr txBox="1"/>
          <p:nvPr/>
        </p:nvSpPr>
        <p:spPr>
          <a:xfrm rot="18900000">
            <a:off x="6095465" y="4108107"/>
            <a:ext cx="137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“Hello...”</a:t>
            </a:r>
          </a:p>
        </p:txBody>
      </p:sp>
    </p:spTree>
    <p:extLst>
      <p:ext uri="{BB962C8B-B14F-4D97-AF65-F5344CB8AC3E}">
        <p14:creationId xmlns:p14="http://schemas.microsoft.com/office/powerpoint/2010/main" val="3348750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25932" y="2530186"/>
            <a:ext cx="14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Doug McIlroy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6064" y="3089564"/>
            <a:ext cx="601273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Mathematician, Engineer, Programmer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Adjunct Professor, Dartmouth University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Inventor of Unix Pipes!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Pioneer in component based software engineering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The real hero of programming is the one who writes negative code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Philosophy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/>
              <a:t>Write programs that do one thing and do it well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/>
              <a:t>Write programs to work together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/>
              <a:t>Write programs to handle text streams because that is a universal interface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pic>
        <p:nvPicPr>
          <p:cNvPr id="1026" name="Picture 2" descr="http://www.dartmouth.edu/~vox/0506/0220/images/mcilro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28" y="2530186"/>
            <a:ext cx="2135337" cy="283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8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Process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a typeface="ＭＳ Ｐゴシック" charset="0"/>
                <a:cs typeface="Calibri"/>
              </a:rPr>
              <a:t>  Process:  a program in execution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a typeface="ＭＳ Ｐゴシック" charset="0"/>
                <a:cs typeface="Calibri"/>
              </a:rPr>
              <a:t>  Sometimes a process is referred to as a job</a:t>
            </a:r>
            <a:endParaRPr lang="en-US" sz="2400" dirty="0">
              <a:ea typeface="ＭＳ Ｐゴシック" charset="0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a typeface="ＭＳ Ｐゴシック" charset="0"/>
                <a:cs typeface="Calibri"/>
              </a:rPr>
              <a:t> A process includes: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  <a:cs typeface="Calibri"/>
              </a:rPr>
              <a:t> Program counter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  <a:cs typeface="Calibri"/>
              </a:rPr>
              <a:t> Stack (local variables)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  <a:cs typeface="Calibri"/>
              </a:rPr>
              <a:t> Data section (global data)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  <a:cs typeface="Calibri"/>
              </a:rPr>
              <a:t> Text (code)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  <a:cs typeface="Calibri"/>
              </a:rPr>
              <a:t> Heap (dynamic data)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  <a:cs typeface="Calibri"/>
              </a:rPr>
              <a:t> Files (</a:t>
            </a:r>
            <a:r>
              <a:rPr lang="en-US" sz="2400" dirty="0" err="1">
                <a:ea typeface="ＭＳ Ｐゴシック" charset="0"/>
                <a:cs typeface="Calibri"/>
              </a:rPr>
              <a:t>stdin</a:t>
            </a:r>
            <a:r>
              <a:rPr lang="en-US" sz="2400" dirty="0">
                <a:ea typeface="ＭＳ Ｐゴシック" charset="0"/>
                <a:cs typeface="Calibri"/>
              </a:rPr>
              <a:t>, </a:t>
            </a:r>
            <a:r>
              <a:rPr lang="en-US" sz="2400" dirty="0" err="1">
                <a:ea typeface="ＭＳ Ｐゴシック" charset="0"/>
                <a:cs typeface="Calibri"/>
              </a:rPr>
              <a:t>stdout</a:t>
            </a:r>
            <a:r>
              <a:rPr lang="en-US" sz="2400" dirty="0">
                <a:ea typeface="ＭＳ Ｐゴシック" charset="0"/>
                <a:cs typeface="Calibri"/>
              </a:rPr>
              <a:t>, </a:t>
            </a:r>
            <a:r>
              <a:rPr lang="en-US" sz="2400" dirty="0" err="1">
                <a:ea typeface="ＭＳ Ｐゴシック" charset="0"/>
                <a:cs typeface="Calibri"/>
              </a:rPr>
              <a:t>stderr</a:t>
            </a:r>
            <a:r>
              <a:rPr lang="en-US" sz="2400" dirty="0">
                <a:ea typeface="ＭＳ Ｐゴシック" charset="0"/>
                <a:cs typeface="Calibri"/>
              </a:rPr>
              <a:t>, other file descriptors)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  <a:cs typeface="Calibri"/>
              </a:rPr>
              <a:t> Pointers to other metadata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55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Indirect Communication: Message Queues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</a:rPr>
              <a:t>  </a:t>
            </a:r>
            <a:r>
              <a:rPr lang="en-US" sz="2400" dirty="0">
                <a:latin typeface="Tahoma" charset="0"/>
                <a:ea typeface="ＭＳ Ｐゴシック" charset="0"/>
              </a:rPr>
              <a:t>Messages are directed and received from mailboxes, queue or port</a:t>
            </a:r>
          </a:p>
          <a:p>
            <a:pPr marL="739775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charset="0"/>
                <a:ea typeface="ＭＳ Ｐゴシック" charset="0"/>
              </a:rPr>
              <a:t>Each mailbox/port has a unique id.</a:t>
            </a:r>
          </a:p>
          <a:p>
            <a:pPr marL="739775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charset="0"/>
                <a:ea typeface="ＭＳ Ｐゴシック" charset="0"/>
              </a:rPr>
              <a:t>Processes can communicate only if they share a mailbox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ahoma" charset="0"/>
                <a:ea typeface="ＭＳ Ｐゴシック" charset="0"/>
              </a:rPr>
              <a:t>  Processes must know only a mailbox id. They do not need to locate their partners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77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MSGRCV and MSGSND</a:t>
            </a:r>
          </a:p>
        </p:txBody>
      </p:sp>
    </p:spTree>
    <p:extLst>
      <p:ext uri="{BB962C8B-B14F-4D97-AF65-F5344CB8AC3E}">
        <p14:creationId xmlns:p14="http://schemas.microsoft.com/office/powerpoint/2010/main" val="4131814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371600" y="0"/>
            <a:ext cx="7772400" cy="725488"/>
          </a:xfrm>
        </p:spPr>
        <p:txBody>
          <a:bodyPr/>
          <a:lstStyle/>
          <a:p>
            <a:r>
              <a:rPr lang="en-US" dirty="0"/>
              <a:t>msg_snd.cpp </a:t>
            </a:r>
            <a:r>
              <a:rPr lang="en-US" dirty="0">
                <a:sym typeface="Wingdings"/>
              </a:rPr>
              <a:t> msg_rcv.cpp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647881"/>
              </p:ext>
            </p:extLst>
          </p:nvPr>
        </p:nvGraphicFramePr>
        <p:xfrm>
          <a:off x="638175" y="819150"/>
          <a:ext cx="3535363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" name="Document" r:id="rId3" imgW="4521200" imgH="6248400" progId="Word.Document.12">
                  <p:embed/>
                </p:oleObj>
              </mc:Choice>
              <mc:Fallback>
                <p:oleObj name="Document" r:id="rId3" imgW="4521200" imgH="6248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8175" y="819150"/>
                        <a:ext cx="3535363" cy="5365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821095"/>
              </p:ext>
            </p:extLst>
          </p:nvPr>
        </p:nvGraphicFramePr>
        <p:xfrm>
          <a:off x="5243513" y="811213"/>
          <a:ext cx="3548062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" name="Document" r:id="rId5" imgW="4000500" imgH="5537200" progId="Word.Document.12">
                  <p:embed/>
                </p:oleObj>
              </mc:Choice>
              <mc:Fallback>
                <p:oleObj name="Document" r:id="rId5" imgW="4000500" imgH="553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43513" y="811213"/>
                        <a:ext cx="3548062" cy="5362575"/>
                      </a:xfrm>
                      <a:prstGeom prst="rect">
                        <a:avLst/>
                      </a:prstGeom>
                      <a:solidFill>
                        <a:srgbClr val="F2F2F2"/>
                      </a:solidFill>
                      <a:ln w="38100" cmpd="sng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2838517" y="1807266"/>
            <a:ext cx="2293938" cy="1219200"/>
            <a:chOff x="2158" y="3151"/>
            <a:chExt cx="1445" cy="768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58" y="3151"/>
              <a:ext cx="1445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r>
                <a:rPr lang="en-US" altLang="ja-JP" sz="2000" dirty="0">
                  <a:latin typeface="Calibri"/>
                  <a:cs typeface="Calibri"/>
                </a:rPr>
                <a:t>Message queue</a:t>
              </a:r>
            </a:p>
            <a:p>
              <a:pPr algn="ctr"/>
              <a:r>
                <a:rPr lang="en-US" altLang="ja-JP" sz="2000" dirty="0">
                  <a:latin typeface="Calibri"/>
                  <a:cs typeface="Calibri"/>
                </a:rPr>
                <a:t>(id = msgid)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247" y="3619"/>
              <a:ext cx="226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ja-JP"/>
                <a:t>0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604" y="3619"/>
              <a:ext cx="226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ja-JP"/>
                <a:t>1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61" y="3619"/>
              <a:ext cx="226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ja-JP"/>
                <a:t>2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3727701" y="2908992"/>
            <a:ext cx="564967" cy="26409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75143" y="2908992"/>
            <a:ext cx="2342184" cy="2360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772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371600" y="128588"/>
            <a:ext cx="7772400" cy="800678"/>
          </a:xfrm>
        </p:spPr>
        <p:txBody>
          <a:bodyPr/>
          <a:lstStyle/>
          <a:p>
            <a:r>
              <a:rPr lang="en-US" dirty="0"/>
              <a:t>Message Queues</a:t>
            </a:r>
          </a:p>
        </p:txBody>
      </p:sp>
      <p:pic>
        <p:nvPicPr>
          <p:cNvPr id="6" name="Picture 5" descr="Screen Shot 2014-03-10 at 9.43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7" y="1520024"/>
            <a:ext cx="4142619" cy="2536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Screen Shot 2014-03-10 at 9.43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77" y="1525480"/>
            <a:ext cx="3828263" cy="25305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55097" y="1122624"/>
            <a:ext cx="4142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nsolas"/>
                <a:cs typeface="Consolas"/>
              </a:rPr>
              <a:t>msg_snd.cpp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1377" y="1130447"/>
            <a:ext cx="3828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nsolas"/>
                <a:cs typeface="Consolas"/>
              </a:rPr>
              <a:t>msg_rcv.cpp</a:t>
            </a: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3487738" y="4555376"/>
            <a:ext cx="2293938" cy="1219200"/>
            <a:chOff x="2158" y="3151"/>
            <a:chExt cx="1445" cy="768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158" y="3151"/>
              <a:ext cx="1445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r>
                <a:rPr lang="en-US" altLang="ja-JP" sz="2000" dirty="0">
                  <a:latin typeface="Calibri"/>
                  <a:cs typeface="Calibri"/>
                </a:rPr>
                <a:t>Message queue</a:t>
              </a:r>
            </a:p>
            <a:p>
              <a:pPr algn="ctr"/>
              <a:r>
                <a:rPr lang="en-US" altLang="ja-JP" sz="2000" dirty="0">
                  <a:latin typeface="Calibri"/>
                  <a:cs typeface="Calibri"/>
                </a:rPr>
                <a:t>(id = msgid)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247" y="3619"/>
              <a:ext cx="226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ja-JP"/>
                <a:t>0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604" y="3619"/>
              <a:ext cx="226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ja-JP"/>
                <a:t>1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961" y="3619"/>
              <a:ext cx="226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ja-JP"/>
                <a:t>2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555971" y="2013188"/>
            <a:ext cx="1073055" cy="3693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key=100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78256" y="2458720"/>
            <a:ext cx="680720" cy="9753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894291" y="2013188"/>
            <a:ext cx="1073055" cy="3693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key=100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685280" y="2458720"/>
            <a:ext cx="680720" cy="9753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6026330" y="4442401"/>
            <a:ext cx="267933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2000" kern="1200" dirty="0">
                <a:latin typeface="Calibri"/>
                <a:cs typeface="Calibri"/>
              </a:rPr>
              <a:t>Some other process can </a:t>
            </a:r>
          </a:p>
          <a:p>
            <a:pPr eaLnBrk="1" hangingPunct="1"/>
            <a:r>
              <a:rPr lang="en-US" altLang="ja-JP" sz="2000" dirty="0">
                <a:latin typeface="Calibri"/>
                <a:cs typeface="Calibri"/>
              </a:rPr>
              <a:t>a</a:t>
            </a:r>
            <a:r>
              <a:rPr lang="en-US" altLang="ja-JP" sz="2000" kern="1200" dirty="0">
                <a:latin typeface="Calibri"/>
                <a:cs typeface="Calibri"/>
              </a:rPr>
              <a:t>lso</a:t>
            </a:r>
            <a:r>
              <a:rPr lang="en-US" altLang="ja-JP" sz="2000" dirty="0">
                <a:latin typeface="Calibri"/>
                <a:cs typeface="Calibri"/>
              </a:rPr>
              <a:t> </a:t>
            </a:r>
            <a:r>
              <a:rPr lang="en-US" altLang="ja-JP" sz="2000" kern="1200" dirty="0">
                <a:latin typeface="Calibri"/>
                <a:cs typeface="Calibri"/>
              </a:rPr>
              <a:t>enqueue and </a:t>
            </a:r>
          </a:p>
          <a:p>
            <a:pPr eaLnBrk="1" hangingPunct="1"/>
            <a:r>
              <a:rPr lang="en-US" altLang="ja-JP" sz="2000" dirty="0">
                <a:latin typeface="Calibri"/>
                <a:cs typeface="Calibri"/>
              </a:rPr>
              <a:t>d</a:t>
            </a:r>
            <a:r>
              <a:rPr lang="en-US" altLang="ja-JP" sz="2000" kern="1200" dirty="0">
                <a:latin typeface="Calibri"/>
                <a:cs typeface="Calibri"/>
              </a:rPr>
              <a:t>equeue a message</a:t>
            </a:r>
          </a:p>
          <a:p>
            <a:pPr eaLnBrk="1" hangingPunct="1"/>
            <a:r>
              <a:rPr lang="en-US" altLang="ja-JP" sz="2000" dirty="0">
                <a:latin typeface="Calibri"/>
                <a:cs typeface="Calibri"/>
              </a:rPr>
              <a:t>(on the same </a:t>
            </a:r>
            <a:r>
              <a:rPr lang="en-US" altLang="ja-JP" sz="2000" dirty="0">
                <a:solidFill>
                  <a:srgbClr val="FF0000"/>
                </a:solidFill>
                <a:latin typeface="Calibri"/>
                <a:cs typeface="Calibri"/>
              </a:rPr>
              <a:t>key</a:t>
            </a:r>
            <a:r>
              <a:rPr lang="en-US" altLang="ja-JP" sz="2000" dirty="0">
                <a:latin typeface="Calibri"/>
                <a:cs typeface="Calibri"/>
              </a:rPr>
              <a:t>)</a:t>
            </a:r>
            <a:endParaRPr lang="en-US" altLang="ja-JP" sz="2000" kern="1200" dirty="0">
              <a:latin typeface="Calibri"/>
              <a:cs typeface="Calibri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810000" y="3810000"/>
            <a:ext cx="1964264" cy="1645920"/>
          </a:xfrm>
          <a:custGeom>
            <a:avLst/>
            <a:gdLst>
              <a:gd name="connsiteX0" fmla="*/ 0 w 1695791"/>
              <a:gd name="connsiteY0" fmla="*/ 0 h 1645920"/>
              <a:gd name="connsiteX1" fmla="*/ 1635760 w 1695791"/>
              <a:gd name="connsiteY1" fmla="*/ 457200 h 1645920"/>
              <a:gd name="connsiteX2" fmla="*/ 1341120 w 1695791"/>
              <a:gd name="connsiteY2" fmla="*/ 1645920 h 1645920"/>
              <a:gd name="connsiteX0" fmla="*/ 0 w 1602837"/>
              <a:gd name="connsiteY0" fmla="*/ 0 h 1645920"/>
              <a:gd name="connsiteX1" fmla="*/ 1530891 w 1602837"/>
              <a:gd name="connsiteY1" fmla="*/ 329040 h 1645920"/>
              <a:gd name="connsiteX2" fmla="*/ 1341120 w 1602837"/>
              <a:gd name="connsiteY2" fmla="*/ 1645920 h 1645920"/>
              <a:gd name="connsiteX0" fmla="*/ 0 w 1990379"/>
              <a:gd name="connsiteY0" fmla="*/ 0 h 1645920"/>
              <a:gd name="connsiteX1" fmla="*/ 1950368 w 1990379"/>
              <a:gd name="connsiteY1" fmla="*/ 608661 h 1645920"/>
              <a:gd name="connsiteX2" fmla="*/ 1341120 w 1990379"/>
              <a:gd name="connsiteY2" fmla="*/ 1645920 h 1645920"/>
              <a:gd name="connsiteX0" fmla="*/ 0 w 1964264"/>
              <a:gd name="connsiteY0" fmla="*/ 0 h 1645920"/>
              <a:gd name="connsiteX1" fmla="*/ 1950368 w 1964264"/>
              <a:gd name="connsiteY1" fmla="*/ 608661 h 1645920"/>
              <a:gd name="connsiteX2" fmla="*/ 1341120 w 1964264"/>
              <a:gd name="connsiteY2" fmla="*/ 164592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4" h="1645920">
                <a:moveTo>
                  <a:pt x="0" y="0"/>
                </a:moveTo>
                <a:cubicBezTo>
                  <a:pt x="706120" y="91440"/>
                  <a:pt x="1831717" y="287737"/>
                  <a:pt x="1950368" y="608661"/>
                </a:cubicBezTo>
                <a:cubicBezTo>
                  <a:pt x="2069019" y="929585"/>
                  <a:pt x="1390227" y="1446107"/>
                  <a:pt x="1341120" y="1645920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023941" y="3718560"/>
            <a:ext cx="1974779" cy="1757680"/>
          </a:xfrm>
          <a:custGeom>
            <a:avLst/>
            <a:gdLst>
              <a:gd name="connsiteX0" fmla="*/ 633659 w 1974779"/>
              <a:gd name="connsiteY0" fmla="*/ 1757680 h 1757680"/>
              <a:gd name="connsiteX1" fmla="*/ 64699 w 1974779"/>
              <a:gd name="connsiteY1" fmla="*/ 1341120 h 1757680"/>
              <a:gd name="connsiteX2" fmla="*/ 1974779 w 1974779"/>
              <a:gd name="connsiteY2" fmla="*/ 0 h 175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4779" h="1757680">
                <a:moveTo>
                  <a:pt x="633659" y="1757680"/>
                </a:moveTo>
                <a:cubicBezTo>
                  <a:pt x="237419" y="1695873"/>
                  <a:pt x="-158821" y="1634067"/>
                  <a:pt x="64699" y="1341120"/>
                </a:cubicBezTo>
                <a:cubicBezTo>
                  <a:pt x="288219" y="1048173"/>
                  <a:pt x="1629339" y="230293"/>
                  <a:pt x="1974779" y="0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058976" y="5394960"/>
            <a:ext cx="3677104" cy="744844"/>
          </a:xfrm>
          <a:custGeom>
            <a:avLst/>
            <a:gdLst>
              <a:gd name="connsiteX0" fmla="*/ 557984 w 3677104"/>
              <a:gd name="connsiteY0" fmla="*/ 182880 h 744844"/>
              <a:gd name="connsiteX1" fmla="*/ 141424 w 3677104"/>
              <a:gd name="connsiteY1" fmla="*/ 264160 h 744844"/>
              <a:gd name="connsiteX2" fmla="*/ 2701744 w 3677104"/>
              <a:gd name="connsiteY2" fmla="*/ 741680 h 744844"/>
              <a:gd name="connsiteX3" fmla="*/ 3677104 w 3677104"/>
              <a:gd name="connsiteY3" fmla="*/ 0 h 74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7104" h="744844">
                <a:moveTo>
                  <a:pt x="557984" y="182880"/>
                </a:moveTo>
                <a:cubicBezTo>
                  <a:pt x="171057" y="176953"/>
                  <a:pt x="-215869" y="171027"/>
                  <a:pt x="141424" y="264160"/>
                </a:cubicBezTo>
                <a:cubicBezTo>
                  <a:pt x="498717" y="357293"/>
                  <a:pt x="2112464" y="785707"/>
                  <a:pt x="2701744" y="741680"/>
                </a:cubicBezTo>
                <a:cubicBezTo>
                  <a:pt x="3291024" y="697653"/>
                  <a:pt x="3677104" y="0"/>
                  <a:pt x="3677104" y="0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5425440" y="4790647"/>
            <a:ext cx="1310640" cy="681397"/>
          </a:xfrm>
          <a:custGeom>
            <a:avLst/>
            <a:gdLst>
              <a:gd name="connsiteX0" fmla="*/ 1310640 w 1310640"/>
              <a:gd name="connsiteY0" fmla="*/ 163237 h 681397"/>
              <a:gd name="connsiteX1" fmla="*/ 640080 w 1310640"/>
              <a:gd name="connsiteY1" fmla="*/ 31157 h 681397"/>
              <a:gd name="connsiteX2" fmla="*/ 0 w 1310640"/>
              <a:gd name="connsiteY2" fmla="*/ 681397 h 68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640" h="681397">
                <a:moveTo>
                  <a:pt x="1310640" y="163237"/>
                </a:moveTo>
                <a:cubicBezTo>
                  <a:pt x="1084580" y="54017"/>
                  <a:pt x="858520" y="-55203"/>
                  <a:pt x="640080" y="31157"/>
                </a:cubicBezTo>
                <a:cubicBezTo>
                  <a:pt x="421640" y="117517"/>
                  <a:pt x="0" y="681397"/>
                  <a:pt x="0" y="681397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71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/ Non-Blocking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ＭＳ Ｐゴシック" charset="0"/>
              </a:rPr>
              <a:t>Sending Process</a:t>
            </a:r>
          </a:p>
          <a:p>
            <a:pPr marL="739775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ＭＳ Ｐゴシック" charset="0"/>
              </a:rPr>
              <a:t>Non-Blocking – Sends and resumes execution </a:t>
            </a:r>
          </a:p>
          <a:p>
            <a:pPr marL="739775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ＭＳ Ｐゴシック" charset="0"/>
              </a:rPr>
              <a:t>Blocking – Sender is blocked until message is received or accepted by buffer.</a:t>
            </a:r>
          </a:p>
          <a:p>
            <a:pPr marL="454025" lvl="1" indent="0">
              <a:buNone/>
            </a:pPr>
            <a:endParaRPr lang="en-US" sz="2000" dirty="0">
              <a:latin typeface="Tahoma" charset="0"/>
              <a:ea typeface="ＭＳ Ｐゴシック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ＭＳ Ｐゴシック" charset="0"/>
              </a:rPr>
              <a:t>Receiving Process</a:t>
            </a:r>
          </a:p>
          <a:p>
            <a:pPr marL="739775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ＭＳ Ｐゴシック" charset="0"/>
              </a:rPr>
              <a:t>Non-Blocking – receives valid or NULL</a:t>
            </a:r>
          </a:p>
          <a:p>
            <a:pPr marL="739775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ＭＳ Ｐゴシック" charset="0"/>
              </a:rPr>
              <a:t>Blocking – Waits until message arrives</a:t>
            </a:r>
          </a:p>
          <a:p>
            <a:endParaRPr lang="en-US" sz="2000" dirty="0">
              <a:latin typeface="Tahoma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04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 Established by creating a shared memory area between Producer and Consumer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 Queue of messages implemented in one of three ways</a:t>
            </a:r>
          </a:p>
          <a:p>
            <a:pPr marL="150876" lvl="1" indent="0">
              <a:buNone/>
            </a:pPr>
            <a:r>
              <a:rPr lang="en-US" sz="1900" dirty="0"/>
              <a:t>   1) Zero capacity:  0 messages Producer must wait for Consumer (rendezvous).</a:t>
            </a:r>
          </a:p>
          <a:p>
            <a:pPr marL="150876" lvl="1" indent="0">
              <a:buNone/>
            </a:pPr>
            <a:r>
              <a:rPr lang="en-US" sz="1900" dirty="0"/>
              <a:t>   2) Bounded capacity: finite length of n messages.  Producer  must wait if link is full (This happens in practical world like sockets). </a:t>
            </a:r>
          </a:p>
          <a:p>
            <a:pPr marL="150876" lvl="1" indent="0">
              <a:buNone/>
            </a:pPr>
            <a:r>
              <a:rPr lang="en-US" sz="1900" dirty="0"/>
              <a:t>   3) Unbounded capacity:  “infinite” length  Producer never waits. (Non-blocking send)</a:t>
            </a:r>
          </a:p>
          <a:p>
            <a:pPr>
              <a:buFont typeface="Wingdings" charset="0"/>
              <a:buNone/>
            </a:pPr>
            <a:endParaRPr lang="en-US" sz="20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8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Segments of the virtual address space of processes are shared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Multiple mechanisms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Multiple implementations depending on UNIX variety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Identified by KEY (unique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Mechanics: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shmget</a:t>
            </a:r>
            <a:r>
              <a:rPr lang="en-US" dirty="0"/>
              <a:t>:  shared memory segment get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ID = </a:t>
            </a:r>
            <a:r>
              <a:rPr lang="en-US" dirty="0" err="1"/>
              <a:t>shmget</a:t>
            </a:r>
            <a:r>
              <a:rPr lang="en-US" dirty="0"/>
              <a:t>(KEY)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shmat</a:t>
            </a:r>
            <a:r>
              <a:rPr lang="en-US" dirty="0"/>
              <a:t>:  attach to shared memory segment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pointer = </a:t>
            </a:r>
            <a:r>
              <a:rPr lang="en-US" dirty="0" err="1"/>
              <a:t>shmat</a:t>
            </a:r>
            <a:r>
              <a:rPr lang="en-US" dirty="0"/>
              <a:t>(ID)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pointer now points to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Buffer management/synchronization is job of the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See also (for C++ references): </a:t>
            </a:r>
            <a:r>
              <a:rPr lang="en-US" dirty="0">
                <a:hlinkClick r:id="rId2"/>
              </a:rPr>
              <a:t>Beej's Guide to Unix IPC - </a:t>
            </a:r>
            <a:r>
              <a:rPr lang="en-US" dirty="0" err="1">
                <a:hlinkClick r:id="rId2"/>
              </a:rPr>
              <a:t>shm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10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3809302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1984809"/>
            <a:ext cx="3515125" cy="4022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998" y="1929388"/>
            <a:ext cx="3614825" cy="47017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06844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sz="2400" dirty="0"/>
              <a:t>Provide a short history of System V and BSD;  how does  POSIX relate to this?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What do the </a:t>
            </a:r>
            <a:r>
              <a:rPr lang="en-US" sz="2400" dirty="0" err="1"/>
              <a:t>msg_snd</a:t>
            </a:r>
            <a:r>
              <a:rPr lang="en-US" sz="2400" dirty="0"/>
              <a:t> and </a:t>
            </a:r>
            <a:r>
              <a:rPr lang="en-US" sz="2400" dirty="0" err="1"/>
              <a:t>msg_rcv</a:t>
            </a:r>
            <a:r>
              <a:rPr lang="en-US" sz="2400" dirty="0"/>
              <a:t> system calls do?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What are typical usages of IPC?</a:t>
            </a:r>
          </a:p>
        </p:txBody>
      </p:sp>
    </p:spTree>
    <p:extLst>
      <p:ext uri="{BB962C8B-B14F-4D97-AF65-F5344CB8AC3E}">
        <p14:creationId xmlns:p14="http://schemas.microsoft.com/office/powerpoint/2010/main" val="67186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Address Space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73" y="1988589"/>
            <a:ext cx="2549909" cy="402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992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BSD v. System V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60" y="1859589"/>
            <a:ext cx="75438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800" dirty="0" err="1"/>
              <a:t>msgsnd</a:t>
            </a:r>
            <a:r>
              <a:rPr lang="en-US" sz="1800" dirty="0"/>
              <a:t>, </a:t>
            </a:r>
            <a:r>
              <a:rPr lang="en-US" sz="1800" dirty="0" err="1"/>
              <a:t>msgrvc</a:t>
            </a:r>
            <a:r>
              <a:rPr lang="en-US" sz="1800" dirty="0"/>
              <a:t> are System V system calls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System 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AT&amp;T released System V in 1983.  One of first commercial </a:t>
            </a:r>
            <a:r>
              <a:rPr lang="en-US" sz="1800" dirty="0" err="1"/>
              <a:t>Unixes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Four versions available:  1, 2, 3, 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Attempt at Unix unification/standardization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Today:  HP-UX, AIX, and Solaris all support </a:t>
            </a:r>
            <a:r>
              <a:rPr lang="en-US" sz="1800" dirty="0" err="1"/>
              <a:t>SysV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BSD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Berkeley Unix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Parallel attempt at Unix unification/standardization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Efforts like POSIX has pulled key features from each standard so </a:t>
            </a:r>
            <a:r>
              <a:rPr lang="en-US" sz="1800" dirty="0" err="1"/>
              <a:t>Unixes</a:t>
            </a:r>
            <a:r>
              <a:rPr lang="en-US" sz="1800" dirty="0"/>
              <a:t> are similar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2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CODING / Pop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sz="2800" dirty="0"/>
              <a:t>Break up into groups of 2-3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Write code which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Creates a pipe for 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Forks a child processes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Executes the command ls –l in the child and pipes output to pipe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Parent reads from Pipe and outputs ls –l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Turn in code in front (no grade)</a:t>
            </a:r>
          </a:p>
        </p:txBody>
      </p:sp>
    </p:spTree>
    <p:extLst>
      <p:ext uri="{BB962C8B-B14F-4D97-AF65-F5344CB8AC3E}">
        <p14:creationId xmlns:p14="http://schemas.microsoft.com/office/powerpoint/2010/main" val="406570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Communication Attributes</a:t>
            </a:r>
            <a:br>
              <a:rPr lang="en-US" dirty="0"/>
            </a:br>
            <a:r>
              <a:rPr lang="en-US" dirty="0"/>
              <a:t>(recall)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Message Passing v. Shared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Direct v. Indirect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Blocking v. non-blocking (sync v. </a:t>
            </a:r>
            <a:r>
              <a:rPr lang="en-US" sz="2400" dirty="0" err="1"/>
              <a:t>async</a:t>
            </a:r>
            <a:r>
              <a:rPr lang="en-U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Buffered v. Non-Buffered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Remote v. Local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95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Systems</a:t>
            </a:r>
            <a:br>
              <a:rPr lang="en-US" dirty="0"/>
            </a:br>
            <a:r>
              <a:rPr lang="en-US" dirty="0"/>
              <a:t>Remote System Communication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spc="-38" dirty="0">
                <a:latin typeface="+mj-lt"/>
                <a:ea typeface="+mj-ea"/>
                <a:cs typeface="+mj-cs"/>
              </a:rPr>
              <a:t> Sockets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spc="-38" dirty="0">
                <a:latin typeface="+mj-lt"/>
                <a:ea typeface="+mj-ea"/>
                <a:cs typeface="+mj-cs"/>
              </a:rPr>
              <a:t> Remote Procedure Calls (RPC)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spc="-38" dirty="0">
                <a:latin typeface="+mj-lt"/>
                <a:ea typeface="+mj-ea"/>
                <a:cs typeface="+mj-cs"/>
              </a:rPr>
              <a:t> Remote Method Invocation (RMI)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85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Sockets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</a:t>
            </a:r>
            <a:r>
              <a:rPr lang="en-US" altLang="en-US" sz="1800" dirty="0"/>
              <a:t>A socket is defined as an </a:t>
            </a:r>
            <a:r>
              <a:rPr lang="en-US" altLang="en-US" sz="1800" i="1" dirty="0"/>
              <a:t>endpoint for communication</a:t>
            </a:r>
            <a:endParaRPr lang="en-US" alt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 Concatenation of IP address and 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 The socket </a:t>
            </a:r>
            <a:r>
              <a:rPr lang="en-US" altLang="en-US" sz="1800" b="1" dirty="0"/>
              <a:t>161.25.19.8:1625</a:t>
            </a:r>
            <a:r>
              <a:rPr lang="en-US" altLang="en-US" sz="1800" dirty="0"/>
              <a:t> refers to port </a:t>
            </a:r>
            <a:r>
              <a:rPr lang="en-US" altLang="en-US" sz="1800" b="1" dirty="0"/>
              <a:t>1625</a:t>
            </a:r>
            <a:r>
              <a:rPr lang="en-US" altLang="en-US" sz="1800" dirty="0"/>
              <a:t> on host </a:t>
            </a:r>
            <a:r>
              <a:rPr lang="en-US" altLang="en-US" sz="1800" b="1" dirty="0"/>
              <a:t>161.25.19.8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 Communication consists between a pair of sockets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 Common Ports: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/>
              <a:t>23:  telnet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/>
              <a:t>21: ftp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/>
              <a:t>80: HTTP/Web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/>
              <a:t>Ports &lt;1024 are “well known”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 IP: 127.0.0.1 is loopback</a:t>
            </a:r>
          </a:p>
        </p:txBody>
      </p:sp>
    </p:spTree>
    <p:extLst>
      <p:ext uri="{BB962C8B-B14F-4D97-AF65-F5344CB8AC3E}">
        <p14:creationId xmlns:p14="http://schemas.microsoft.com/office/powerpoint/2010/main" val="844066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Socket Communication</a:t>
            </a:r>
          </a:p>
        </p:txBody>
      </p:sp>
      <p:pic>
        <p:nvPicPr>
          <p:cNvPr id="1095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4" y="1977971"/>
            <a:ext cx="6260668" cy="4282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172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25931" y="2530186"/>
            <a:ext cx="115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Bob Kahn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0171" y="3358897"/>
            <a:ext cx="5008807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One of the Inventors of TCP (Transmission Control Protocol)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One of the Inventors of IP (Internet Protocol)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Father of the internet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72: Joined DARPA working on IPTO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Demonstrated ARPANET by connecting 20 computers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/>
              <a:t>Proved viability of Packet Switching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Started governments Strategic Computing Initiative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2004 Turing award winner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hlinkClick r:id="rId2"/>
              </a:rPr>
              <a:t>http://www.npr.org/templates/story/story.php?storyId=4809641</a:t>
            </a:r>
            <a:r>
              <a:rPr lang="en-US" sz="1350" dirty="0"/>
              <a:t> </a:t>
            </a:r>
          </a:p>
        </p:txBody>
      </p:sp>
      <p:pic>
        <p:nvPicPr>
          <p:cNvPr id="1026" name="Picture 2" descr="Bob Kah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448068"/>
            <a:ext cx="2255347" cy="261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15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51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Client-Server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Process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832639"/>
              </p:ext>
            </p:extLst>
          </p:nvPr>
        </p:nvGraphicFramePr>
        <p:xfrm>
          <a:off x="585448" y="2012005"/>
          <a:ext cx="3987742" cy="372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9" name="Document" r:id="rId3" imgW="5029200" imgH="4279900" progId="Word.Document.12">
                  <p:embed/>
                </p:oleObj>
              </mc:Choice>
              <mc:Fallback>
                <p:oleObj name="Document" r:id="rId3" imgW="5029200" imgH="4279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5448" y="2012005"/>
                        <a:ext cx="3987742" cy="3724825"/>
                      </a:xfrm>
                      <a:prstGeom prst="rect">
                        <a:avLst/>
                      </a:prstGeom>
                      <a:ln w="38100" cmpd="sng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964974"/>
              </p:ext>
            </p:extLst>
          </p:nvPr>
        </p:nvGraphicFramePr>
        <p:xfrm>
          <a:off x="4814479" y="2012004"/>
          <a:ext cx="3929124" cy="3724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0" name="Document" r:id="rId5" imgW="4686300" imgH="4102100" progId="Word.Document.12">
                  <p:embed/>
                </p:oleObj>
              </mc:Choice>
              <mc:Fallback>
                <p:oleObj name="Document" r:id="rId5" imgW="4686300" imgH="410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14479" y="2012004"/>
                        <a:ext cx="3929124" cy="3724826"/>
                      </a:xfrm>
                      <a:prstGeom prst="rect">
                        <a:avLst/>
                      </a:prstGeom>
                      <a:ln w="38100" cmpd="sng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7100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25932" y="2530186"/>
            <a:ext cx="102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Vint</a:t>
            </a:r>
            <a:r>
              <a:rPr lang="en-US" b="1" dirty="0"/>
              <a:t> Cerf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78957" y="3331826"/>
            <a:ext cx="4616457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One of the Inventors of TCP (Transmission Control Protocol)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One of the Inventors of IP (Internet Protocol)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Father of the internet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Joined DARPA working on IPTO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2004 Turing award winner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Currently VP at Google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Known for his dapper dress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hlinkClick r:id="rId2"/>
              </a:rPr>
              <a:t>http://www.bbc.com/news/science-environment-31450389</a:t>
            </a: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pic>
        <p:nvPicPr>
          <p:cNvPr id="3" name="Picture 2" descr="Vint Cerf - 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703310"/>
            <a:ext cx="2440190" cy="244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7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Process Control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7063" y="1682308"/>
            <a:ext cx="4572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/>
              <a:t>All of the information needed to keep track of a process when switching context</a:t>
            </a:r>
            <a:r>
              <a:rPr lang="en-US" sz="2800" dirty="0"/>
              <a:t>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978528" y="1948732"/>
            <a:ext cx="2509203" cy="4299683"/>
            <a:chOff x="6040438" y="962879"/>
            <a:chExt cx="2509203" cy="4299683"/>
          </a:xfrm>
        </p:grpSpPr>
        <p:sp>
          <p:nvSpPr>
            <p:cNvPr id="8" name="Rectangle 7"/>
            <p:cNvSpPr/>
            <p:nvPr/>
          </p:nvSpPr>
          <p:spPr>
            <a:xfrm>
              <a:off x="6040440" y="962879"/>
              <a:ext cx="2509201" cy="46166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PCBx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040438" y="1420813"/>
              <a:ext cx="2509203" cy="3841749"/>
              <a:chOff x="6040438" y="1420813"/>
              <a:chExt cx="2509203" cy="384174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040439" y="1420813"/>
                <a:ext cx="2509202" cy="3841749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040439" y="1420813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Process ID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040439" y="1825625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Process State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040439" y="2635275"/>
                <a:ext cx="2509202" cy="40481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 (PC)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040438" y="3040087"/>
                <a:ext cx="2509202" cy="10636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CPU Registers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040439" y="4103713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Memory Limits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040439" y="4508525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List of Open Files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040439" y="4905375"/>
                <a:ext cx="2509202" cy="357187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More...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6040438" y="2230437"/>
              <a:ext cx="2509202" cy="404812"/>
            </a:xfrm>
            <a:prstGeom prst="rect">
              <a:avLst/>
            </a:prstGeom>
            <a:ln w="28575" cmpd="sng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Flags, Switches, Priority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436688" y="3021772"/>
            <a:ext cx="2190750" cy="1772478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</a:t>
            </a:r>
          </a:p>
          <a:p>
            <a:pPr algn="ctr"/>
            <a:r>
              <a:rPr lang="en-US" b="1" dirty="0"/>
              <a:t>.</a:t>
            </a:r>
          </a:p>
          <a:p>
            <a:pPr algn="ctr"/>
            <a:r>
              <a:rPr lang="en-US" dirty="0"/>
              <a:t>Code (Text)</a:t>
            </a:r>
          </a:p>
          <a:p>
            <a:pPr algn="ctr"/>
            <a:r>
              <a:rPr lang="en-US" b="1" dirty="0"/>
              <a:t>.</a:t>
            </a:r>
          </a:p>
          <a:p>
            <a:pPr algn="ctr"/>
            <a:r>
              <a:rPr lang="en-US" b="1" dirty="0"/>
              <a:t>.</a:t>
            </a:r>
          </a:p>
          <a:p>
            <a:pPr algn="ctr"/>
            <a:r>
              <a:rPr lang="en-US" b="1" dirty="0"/>
              <a:t>.</a:t>
            </a:r>
          </a:p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36688" y="5032375"/>
            <a:ext cx="2190750" cy="865187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21" name="Straight Arrow Connector 20"/>
          <p:cNvCxnSpPr>
            <a:endCxn id="11" idx="1"/>
          </p:cNvCxnSpPr>
          <p:nvPr/>
        </p:nvCxnSpPr>
        <p:spPr>
          <a:xfrm>
            <a:off x="3779840" y="3806593"/>
            <a:ext cx="2198689" cy="16941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627438" y="4290206"/>
            <a:ext cx="2351090" cy="1357313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89485" y="4732758"/>
            <a:ext cx="2351090" cy="1118428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9893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RPC: Remote Procedure Calls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7522" y="1892248"/>
            <a:ext cx="3657060" cy="4403605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11740" y="3361161"/>
            <a:ext cx="26060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C/C++ Only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UDP Based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Procedural based calls </a:t>
            </a:r>
          </a:p>
        </p:txBody>
      </p:sp>
    </p:spTree>
    <p:extLst>
      <p:ext uri="{BB962C8B-B14F-4D97-AF65-F5344CB8AC3E}">
        <p14:creationId xmlns:p14="http://schemas.microsoft.com/office/powerpoint/2010/main" val="2760749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RMI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940" y="3296534"/>
            <a:ext cx="5524500" cy="2085975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8726" y="1891308"/>
            <a:ext cx="78909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Java Based / Objects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Rich data types can be passed back and forth but must be serializable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TCP Based Communications (i.e. more reliable)</a:t>
            </a:r>
          </a:p>
        </p:txBody>
      </p:sp>
    </p:spTree>
    <p:extLst>
      <p:ext uri="{BB962C8B-B14F-4D97-AF65-F5344CB8AC3E}">
        <p14:creationId xmlns:p14="http://schemas.microsoft.com/office/powerpoint/2010/main" val="4024384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(RMI)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488" y="1875907"/>
            <a:ext cx="6759911" cy="3226696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CSS430 Operating Systems : Process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2960" y="5181030"/>
            <a:ext cx="7772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Stub provides an interface on the client side, which maps to a port on the remote 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Marshalling - involves packaging the parameters into a form that can be transmitted over a network</a:t>
            </a:r>
          </a:p>
        </p:txBody>
      </p:sp>
    </p:spTree>
    <p:extLst>
      <p:ext uri="{BB962C8B-B14F-4D97-AF65-F5344CB8AC3E}">
        <p14:creationId xmlns:p14="http://schemas.microsoft.com/office/powerpoint/2010/main" val="22035557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Communication Attributes</a:t>
            </a:r>
            <a:br>
              <a:rPr lang="en-US" dirty="0"/>
            </a:br>
            <a:r>
              <a:rPr lang="en-US" dirty="0"/>
              <a:t>(summary)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Direct v. Indirect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Blocking v. non-blocking (sync v. </a:t>
            </a:r>
            <a:r>
              <a:rPr lang="en-US" sz="2400" dirty="0" err="1"/>
              <a:t>async</a:t>
            </a:r>
            <a:r>
              <a:rPr lang="en-U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Buffered v. Non-Buffered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Remote v. Local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362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ICA2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600" b="1" dirty="0">
                <a:solidFill>
                  <a:schemeClr val="accent1"/>
                </a:solidFill>
              </a:rPr>
              <a:t>Consider four different types of inter-process communication (IPC).</a:t>
            </a:r>
            <a:endParaRPr lang="en-US" sz="1600" dirty="0">
              <a:solidFill>
                <a:schemeClr val="accent1"/>
              </a:solidFill>
            </a:endParaRPr>
          </a:p>
          <a:p>
            <a:pPr lvl="1"/>
            <a:r>
              <a:rPr lang="en-US" sz="1400" b="1" dirty="0"/>
              <a:t>Pipe:  </a:t>
            </a:r>
            <a:r>
              <a:rPr lang="en-US" sz="1400" dirty="0"/>
              <a:t>  implemented with pipe, read, and write</a:t>
            </a:r>
          </a:p>
          <a:p>
            <a:pPr lvl="1"/>
            <a:r>
              <a:rPr lang="en-US" sz="1400" b="1" dirty="0"/>
              <a:t>Socket:      </a:t>
            </a:r>
            <a:r>
              <a:rPr lang="en-US" sz="1400" dirty="0"/>
              <a:t>implemented with socket, read, and write</a:t>
            </a:r>
          </a:p>
          <a:p>
            <a:pPr lvl="1"/>
            <a:r>
              <a:rPr lang="en-US" sz="1400" b="1" dirty="0"/>
              <a:t>Shared memory:      </a:t>
            </a:r>
            <a:r>
              <a:rPr lang="en-US" sz="1400" dirty="0"/>
              <a:t>implemented </a:t>
            </a:r>
            <a:r>
              <a:rPr lang="en-US" sz="1400" dirty="0" err="1"/>
              <a:t>shmget</a:t>
            </a:r>
            <a:r>
              <a:rPr lang="en-US" sz="1400" dirty="0"/>
              <a:t>, </a:t>
            </a:r>
            <a:r>
              <a:rPr lang="en-US" sz="1400" dirty="0" err="1"/>
              <a:t>shmat</a:t>
            </a:r>
            <a:r>
              <a:rPr lang="en-US" sz="1400" dirty="0"/>
              <a:t>, and memory read/write</a:t>
            </a:r>
          </a:p>
          <a:p>
            <a:pPr lvl="1"/>
            <a:r>
              <a:rPr lang="en-US" sz="1400" b="1" dirty="0"/>
              <a:t>Shared message queue</a:t>
            </a:r>
            <a:r>
              <a:rPr lang="en-US" sz="1400" dirty="0"/>
              <a:t>:     implemented with </a:t>
            </a:r>
            <a:r>
              <a:rPr lang="en-US" sz="1400" dirty="0" err="1"/>
              <a:t>msgget</a:t>
            </a:r>
            <a:r>
              <a:rPr lang="en-US" sz="1400" dirty="0"/>
              <a:t>, </a:t>
            </a:r>
            <a:r>
              <a:rPr lang="en-US" sz="1400" dirty="0" err="1"/>
              <a:t>msgsnd</a:t>
            </a:r>
            <a:r>
              <a:rPr lang="en-US" sz="1400" dirty="0"/>
              <a:t>, and </a:t>
            </a:r>
            <a:r>
              <a:rPr lang="en-US" sz="1400" dirty="0" err="1"/>
              <a:t>msgrcv</a:t>
            </a:r>
            <a:endParaRPr lang="en-US" sz="1400" dirty="0"/>
          </a:p>
          <a:p>
            <a:pPr lvl="1"/>
            <a:endParaRPr lang="en-US" sz="1400" dirty="0"/>
          </a:p>
          <a:p>
            <a:pPr marL="150876" lvl="1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QUESTIONS</a:t>
            </a:r>
          </a:p>
          <a:p>
            <a:pPr lvl="1"/>
            <a:r>
              <a:rPr lang="en-US" sz="1400" dirty="0"/>
              <a:t>Is the type based on direct communication?</a:t>
            </a:r>
          </a:p>
          <a:p>
            <a:pPr lvl="1"/>
            <a:r>
              <a:rPr lang="en-US" sz="1400" dirty="0"/>
              <a:t>Does the type require parent/child process relationship?</a:t>
            </a:r>
          </a:p>
          <a:p>
            <a:pPr lvl="1"/>
            <a:r>
              <a:rPr lang="en-US" sz="1400" dirty="0"/>
              <a:t>If we code a produce/consumer program, does the type of communication require us to implement process synchronization ourselves?</a:t>
            </a:r>
          </a:p>
          <a:p>
            <a:pPr lvl="1"/>
            <a:r>
              <a:rPr lang="en-US" sz="1400" dirty="0"/>
              <a:t>Does the communication allow  communicate with a process running on a remote computers?</a:t>
            </a:r>
          </a:p>
          <a:p>
            <a:pPr lvl="1"/>
            <a:r>
              <a:rPr lang="en-US" sz="1400" dirty="0"/>
              <a:t>Does the communication type utilize file descriptors? </a:t>
            </a:r>
          </a:p>
          <a:p>
            <a:pPr lvl="1"/>
            <a:r>
              <a:rPr lang="en-US" sz="1400" dirty="0"/>
              <a:t>Does the communication type require a specific data structure to transferring the data?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3218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E5F3-C3FF-4D48-B265-C1CB576B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Assignment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809DC9-AC06-470E-AE2F-55D0930A52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699168"/>
              </p:ext>
            </p:extLst>
          </p:nvPr>
        </p:nvGraphicFramePr>
        <p:xfrm>
          <a:off x="822325" y="1846263"/>
          <a:ext cx="7543802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86">
                  <a:extLst>
                    <a:ext uri="{9D8B030D-6E8A-4147-A177-3AD203B41FA5}">
                      <a16:colId xmlns:a16="http://schemas.microsoft.com/office/drawing/2014/main" val="1680522098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3673745036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1322001090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3832893411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3336387568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326590524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467270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Parent/</a:t>
                      </a:r>
                    </a:p>
                    <a:p>
                      <a:r>
                        <a:rPr lang="en-US" dirty="0"/>
                        <a:t>Child?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Descriptor?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7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1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93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Shared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5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74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82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495542" y="153470"/>
            <a:ext cx="7772400" cy="725488"/>
          </a:xfrm>
        </p:spPr>
        <p:txBody>
          <a:bodyPr/>
          <a:lstStyle/>
          <a:p>
            <a:r>
              <a:rPr lang="en-US" sz="4800" dirty="0"/>
              <a:t>Context Switch</a:t>
            </a:r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154113"/>
            <a:ext cx="5905351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136767" y="265828"/>
            <a:ext cx="1412873" cy="1828800"/>
            <a:chOff x="6040438" y="962879"/>
            <a:chExt cx="2509203" cy="4299683"/>
          </a:xfrm>
        </p:grpSpPr>
        <p:sp>
          <p:nvSpPr>
            <p:cNvPr id="8" name="Rectangle 7"/>
            <p:cNvSpPr/>
            <p:nvPr/>
          </p:nvSpPr>
          <p:spPr>
            <a:xfrm>
              <a:off x="6040440" y="962879"/>
              <a:ext cx="2509201" cy="500483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900" dirty="0"/>
                <a:t>PCB1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040438" y="1420813"/>
              <a:ext cx="2509203" cy="3841749"/>
              <a:chOff x="6040438" y="1420813"/>
              <a:chExt cx="2509203" cy="3841749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6040439" y="1420813"/>
                <a:ext cx="2509202" cy="3841749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040439" y="1420813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Process ID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040439" y="1825625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Process State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040439" y="2635275"/>
                <a:ext cx="2509202" cy="40481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Program Counter (PC)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040438" y="3040087"/>
                <a:ext cx="2509202" cy="10636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CPU Registers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040439" y="4103713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Memory Limits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40439" y="4508525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List of Open Files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040439" y="4905375"/>
                <a:ext cx="2509202" cy="357187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More...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6040438" y="2230437"/>
              <a:ext cx="2509202" cy="404812"/>
            </a:xfrm>
            <a:prstGeom prst="rect">
              <a:avLst/>
            </a:prstGeom>
            <a:ln w="28575" cmpd="sng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Flags, Switches, Priority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136768" y="2362916"/>
            <a:ext cx="1412873" cy="1828800"/>
            <a:chOff x="6040438" y="962879"/>
            <a:chExt cx="2509203" cy="4299683"/>
          </a:xfrm>
        </p:grpSpPr>
        <p:sp>
          <p:nvSpPr>
            <p:cNvPr id="44" name="Rectangle 43"/>
            <p:cNvSpPr/>
            <p:nvPr/>
          </p:nvSpPr>
          <p:spPr>
            <a:xfrm>
              <a:off x="6040440" y="962879"/>
              <a:ext cx="2509201" cy="500483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900" dirty="0"/>
                <a:t>PCB1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040438" y="1420813"/>
              <a:ext cx="2509203" cy="3841749"/>
              <a:chOff x="6040438" y="1420813"/>
              <a:chExt cx="2509203" cy="384174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040439" y="1420813"/>
                <a:ext cx="2509202" cy="3841749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040439" y="1420813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Process ID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040439" y="1825625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Process State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040439" y="2635275"/>
                <a:ext cx="2509202" cy="404812"/>
              </a:xfrm>
              <a:prstGeom prst="rect">
                <a:avLst/>
              </a:prstGeom>
              <a:solidFill>
                <a:srgbClr val="00F902"/>
              </a:solidFill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Program Counter (PC)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040438" y="3040087"/>
                <a:ext cx="2509202" cy="1063626"/>
              </a:xfrm>
              <a:prstGeom prst="rect">
                <a:avLst/>
              </a:prstGeom>
              <a:solidFill>
                <a:srgbClr val="00F902"/>
              </a:solidFill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CPU Registers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040439" y="4103713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Memory Limits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040439" y="4508525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List of Open Files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040439" y="4905375"/>
                <a:ext cx="2509202" cy="357187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More...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040438" y="2230437"/>
              <a:ext cx="2509202" cy="404812"/>
            </a:xfrm>
            <a:prstGeom prst="rect">
              <a:avLst/>
            </a:prstGeom>
            <a:ln w="28575" cmpd="sng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Flags, Switches, Priority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136769" y="4418728"/>
            <a:ext cx="1412873" cy="1828800"/>
            <a:chOff x="6040438" y="962879"/>
            <a:chExt cx="2509203" cy="4299683"/>
          </a:xfrm>
        </p:grpSpPr>
        <p:sp>
          <p:nvSpPr>
            <p:cNvPr id="56" name="Rectangle 55"/>
            <p:cNvSpPr/>
            <p:nvPr/>
          </p:nvSpPr>
          <p:spPr>
            <a:xfrm>
              <a:off x="6040440" y="962879"/>
              <a:ext cx="2509201" cy="500483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900" dirty="0"/>
                <a:t>PCB1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040438" y="1420813"/>
              <a:ext cx="2509203" cy="3841749"/>
              <a:chOff x="6040438" y="1420813"/>
              <a:chExt cx="2509203" cy="3841749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040439" y="1420813"/>
                <a:ext cx="2509202" cy="3841749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040439" y="1420813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Process ID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040439" y="1825625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Process State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040439" y="2635275"/>
                <a:ext cx="2509202" cy="40481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Program Counter (PC)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040438" y="3040087"/>
                <a:ext cx="2509202" cy="10636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CPU Registers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040439" y="4103713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Memory Limits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040439" y="4508525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List of Open Files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040439" y="4905375"/>
                <a:ext cx="2509202" cy="357187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More...</a:t>
                </a:r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6040438" y="2230437"/>
              <a:ext cx="2509202" cy="404812"/>
            </a:xfrm>
            <a:prstGeom prst="rect">
              <a:avLst/>
            </a:prstGeom>
            <a:ln w="28575" cmpd="sng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Flags, Switches, Priority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70854" y="355600"/>
            <a:ext cx="1412873" cy="1828800"/>
            <a:chOff x="6040438" y="962879"/>
            <a:chExt cx="2509203" cy="4299683"/>
          </a:xfrm>
        </p:grpSpPr>
        <p:sp>
          <p:nvSpPr>
            <p:cNvPr id="68" name="Rectangle 67"/>
            <p:cNvSpPr/>
            <p:nvPr/>
          </p:nvSpPr>
          <p:spPr>
            <a:xfrm>
              <a:off x="6040440" y="962879"/>
              <a:ext cx="2509201" cy="54270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900" dirty="0"/>
                <a:t>PCB0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6040438" y="1420813"/>
              <a:ext cx="2509203" cy="3841749"/>
              <a:chOff x="6040438" y="1420813"/>
              <a:chExt cx="2509203" cy="384174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6040439" y="1420813"/>
                <a:ext cx="2509202" cy="3841749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040439" y="1420813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Process ID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040439" y="1825625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Process State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040439" y="2635275"/>
                <a:ext cx="2509202" cy="404812"/>
              </a:xfrm>
              <a:prstGeom prst="rect">
                <a:avLst/>
              </a:prstGeom>
              <a:solidFill>
                <a:srgbClr val="00F902"/>
              </a:solidFill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Program Counter (PC)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040438" y="3040087"/>
                <a:ext cx="2509202" cy="1063626"/>
              </a:xfrm>
              <a:prstGeom prst="rect">
                <a:avLst/>
              </a:prstGeom>
              <a:solidFill>
                <a:srgbClr val="00F902"/>
              </a:solidFill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CPU Registers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040439" y="4103713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Memory Limits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040439" y="4508525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List of Open Files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040439" y="4905375"/>
                <a:ext cx="2509202" cy="357187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More...</a:t>
                </a: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6040438" y="2230437"/>
              <a:ext cx="2509202" cy="404812"/>
            </a:xfrm>
            <a:prstGeom prst="rect">
              <a:avLst/>
            </a:prstGeom>
            <a:ln w="28575" cmpd="sng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Flags, Switches, Priority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70855" y="2452688"/>
            <a:ext cx="1412873" cy="1828800"/>
            <a:chOff x="6040438" y="962879"/>
            <a:chExt cx="2509203" cy="4299683"/>
          </a:xfrm>
        </p:grpSpPr>
        <p:sp>
          <p:nvSpPr>
            <p:cNvPr id="80" name="Rectangle 79"/>
            <p:cNvSpPr/>
            <p:nvPr/>
          </p:nvSpPr>
          <p:spPr>
            <a:xfrm>
              <a:off x="6040440" y="962879"/>
              <a:ext cx="2509201" cy="54270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900" dirty="0"/>
                <a:t>PCB0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40438" y="1420813"/>
              <a:ext cx="2509203" cy="3841749"/>
              <a:chOff x="6040438" y="1420813"/>
              <a:chExt cx="2509203" cy="3841749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6040439" y="1420813"/>
                <a:ext cx="2509202" cy="3841749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040439" y="1420813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Process ID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040439" y="1825625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Process State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040439" y="2635275"/>
                <a:ext cx="2509202" cy="40481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Program Counter (PC)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040438" y="3040087"/>
                <a:ext cx="2509202" cy="10636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CPU Registers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040439" y="4103713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Memory Limits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6040439" y="4508525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List of Open Files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040439" y="4905375"/>
                <a:ext cx="2509202" cy="357187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More...</a:t>
                </a: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6040438" y="2230437"/>
              <a:ext cx="2509202" cy="404812"/>
            </a:xfrm>
            <a:prstGeom prst="rect">
              <a:avLst/>
            </a:prstGeom>
            <a:ln w="28575" cmpd="sng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Flags, Switches, Priority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70856" y="4508500"/>
            <a:ext cx="1412873" cy="1828800"/>
            <a:chOff x="6040438" y="962879"/>
            <a:chExt cx="2509203" cy="4299683"/>
          </a:xfrm>
        </p:grpSpPr>
        <p:sp>
          <p:nvSpPr>
            <p:cNvPr id="92" name="Rectangle 91"/>
            <p:cNvSpPr/>
            <p:nvPr/>
          </p:nvSpPr>
          <p:spPr>
            <a:xfrm>
              <a:off x="6040440" y="962879"/>
              <a:ext cx="2509201" cy="54270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900" dirty="0"/>
                <a:t>PCB0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040438" y="1420813"/>
              <a:ext cx="2509203" cy="3841749"/>
              <a:chOff x="6040438" y="1420813"/>
              <a:chExt cx="2509203" cy="3841749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040439" y="1420813"/>
                <a:ext cx="2509202" cy="3841749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040439" y="1420813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Process ID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6040439" y="1825625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Process State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040439" y="2635275"/>
                <a:ext cx="2509202" cy="404812"/>
              </a:xfrm>
              <a:prstGeom prst="rect">
                <a:avLst/>
              </a:prstGeom>
              <a:solidFill>
                <a:srgbClr val="00F902"/>
              </a:solidFill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Program Counter (PC)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040438" y="3040087"/>
                <a:ext cx="2509202" cy="1063626"/>
              </a:xfrm>
              <a:prstGeom prst="rect">
                <a:avLst/>
              </a:prstGeom>
              <a:solidFill>
                <a:srgbClr val="00F902"/>
              </a:solidFill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CPU Registers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040439" y="4103713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Memory Limits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040439" y="4508525"/>
                <a:ext cx="2509202" cy="404812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List of Open Files</a:t>
                </a: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040439" y="4905375"/>
                <a:ext cx="2509202" cy="357187"/>
              </a:xfrm>
              <a:prstGeom prst="rect">
                <a:avLst/>
              </a:prstGeom>
              <a:ln w="28575" cmpd="sng"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More...</a:t>
                </a:r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6040438" y="2230437"/>
              <a:ext cx="2509202" cy="404812"/>
            </a:xfrm>
            <a:prstGeom prst="rect">
              <a:avLst/>
            </a:prstGeom>
            <a:ln w="28575" cmpd="sng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Flags, Switches, Priority</a:t>
              </a: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1883729" y="1066927"/>
            <a:ext cx="791209" cy="796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883729" y="1655932"/>
            <a:ext cx="791209" cy="4386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1883730" y="2184400"/>
            <a:ext cx="1815145" cy="9796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1883727" y="4875455"/>
            <a:ext cx="926148" cy="9628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98" idx="3"/>
          </p:cNvCxnSpPr>
          <p:nvPr/>
        </p:nvCxnSpPr>
        <p:spPr>
          <a:xfrm flipH="1">
            <a:off x="1883729" y="4703275"/>
            <a:ext cx="926146" cy="6026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1883726" y="2184400"/>
            <a:ext cx="1815149" cy="15144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46" idx="1"/>
          </p:cNvCxnSpPr>
          <p:nvPr/>
        </p:nvCxnSpPr>
        <p:spPr>
          <a:xfrm>
            <a:off x="5873750" y="2902051"/>
            <a:ext cx="1263018" cy="8609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5873749" y="2902051"/>
            <a:ext cx="1263018" cy="79676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62" idx="1"/>
          </p:cNvCxnSpPr>
          <p:nvPr/>
        </p:nvCxnSpPr>
        <p:spPr>
          <a:xfrm>
            <a:off x="5873751" y="3707224"/>
            <a:ext cx="1263019" cy="15089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873749" y="3707224"/>
            <a:ext cx="1263021" cy="20474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72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09475" y="2310063"/>
            <a:ext cx="484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Dennis Ritchie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6648" y="2806105"/>
            <a:ext cx="4697129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Inventor of Unix with Ken Thompson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/>
              <a:t>Kernel, Shell, Utilities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/>
              <a:t>Goals:  simple, communal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Inventor of C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Turing award in 1983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hlinkClick r:id="rId2"/>
              </a:rPr>
              <a:t>http://www.bing.com/videos/search?q=dennis+ritchie+&amp;FORM=HDRSC3#view=detail&amp;mid=DB6306C75D1B677FD6AADB6306C75D1B677FD6AA</a:t>
            </a: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06" y="2730871"/>
            <a:ext cx="3514724" cy="2520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24" y="2310063"/>
            <a:ext cx="2182302" cy="27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6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371600" y="235531"/>
            <a:ext cx="7772400" cy="725488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Process State Diagram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4618" y="2104860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interrupt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9945" y="1975581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exit</a:t>
            </a:r>
          </a:p>
        </p:txBody>
      </p:sp>
      <p:sp>
        <p:nvSpPr>
          <p:cNvPr id="15" name="Oval 14"/>
          <p:cNvSpPr/>
          <p:nvPr/>
        </p:nvSpPr>
        <p:spPr>
          <a:xfrm>
            <a:off x="777239" y="1385185"/>
            <a:ext cx="1734207" cy="9546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/>
                <a:cs typeface="Calibri"/>
              </a:rPr>
              <a:t>new</a:t>
            </a:r>
          </a:p>
        </p:txBody>
      </p:sp>
      <p:sp>
        <p:nvSpPr>
          <p:cNvPr id="18" name="Oval 17"/>
          <p:cNvSpPr/>
          <p:nvPr/>
        </p:nvSpPr>
        <p:spPr>
          <a:xfrm>
            <a:off x="3915418" y="4634645"/>
            <a:ext cx="1734207" cy="9546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waiting</a:t>
            </a:r>
          </a:p>
        </p:txBody>
      </p:sp>
      <p:sp>
        <p:nvSpPr>
          <p:cNvPr id="21" name="Oval 20"/>
          <p:cNvSpPr/>
          <p:nvPr/>
        </p:nvSpPr>
        <p:spPr>
          <a:xfrm>
            <a:off x="2465707" y="2887011"/>
            <a:ext cx="1734207" cy="9546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/>
                <a:cs typeface="Calibri"/>
              </a:rPr>
              <a:t>ready</a:t>
            </a:r>
          </a:p>
        </p:txBody>
      </p:sp>
      <p:sp>
        <p:nvSpPr>
          <p:cNvPr id="24" name="Oval 23"/>
          <p:cNvSpPr/>
          <p:nvPr/>
        </p:nvSpPr>
        <p:spPr>
          <a:xfrm>
            <a:off x="5265047" y="2887011"/>
            <a:ext cx="1734207" cy="9546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/>
                <a:cs typeface="Calibri"/>
              </a:rPr>
              <a:t>running</a:t>
            </a:r>
          </a:p>
        </p:txBody>
      </p:sp>
      <p:sp>
        <p:nvSpPr>
          <p:cNvPr id="27" name="Oval 26"/>
          <p:cNvSpPr/>
          <p:nvPr/>
        </p:nvSpPr>
        <p:spPr>
          <a:xfrm>
            <a:off x="6815432" y="1277172"/>
            <a:ext cx="1734207" cy="9546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terminated</a:t>
            </a:r>
          </a:p>
        </p:txBody>
      </p:sp>
      <p:sp>
        <p:nvSpPr>
          <p:cNvPr id="45" name="Oval 42"/>
          <p:cNvSpPr/>
          <p:nvPr/>
        </p:nvSpPr>
        <p:spPr>
          <a:xfrm flipV="1">
            <a:off x="3637280" y="2479669"/>
            <a:ext cx="2265680" cy="421395"/>
          </a:xfrm>
          <a:custGeom>
            <a:avLst/>
            <a:gdLst>
              <a:gd name="connsiteX0" fmla="*/ 0 w 1734207"/>
              <a:gd name="connsiteY0" fmla="*/ 477346 h 954691"/>
              <a:gd name="connsiteX1" fmla="*/ 867104 w 1734207"/>
              <a:gd name="connsiteY1" fmla="*/ 0 h 954691"/>
              <a:gd name="connsiteX2" fmla="*/ 1734208 w 1734207"/>
              <a:gd name="connsiteY2" fmla="*/ 477346 h 954691"/>
              <a:gd name="connsiteX3" fmla="*/ 867104 w 1734207"/>
              <a:gd name="connsiteY3" fmla="*/ 954692 h 954691"/>
              <a:gd name="connsiteX4" fmla="*/ 0 w 1734207"/>
              <a:gd name="connsiteY4" fmla="*/ 477346 h 954691"/>
              <a:gd name="connsiteX0" fmla="*/ 867104 w 1734208"/>
              <a:gd name="connsiteY0" fmla="*/ 0 h 954692"/>
              <a:gd name="connsiteX1" fmla="*/ 1734208 w 1734208"/>
              <a:gd name="connsiteY1" fmla="*/ 477346 h 954692"/>
              <a:gd name="connsiteX2" fmla="*/ 867104 w 1734208"/>
              <a:gd name="connsiteY2" fmla="*/ 954692 h 954692"/>
              <a:gd name="connsiteX3" fmla="*/ 0 w 1734208"/>
              <a:gd name="connsiteY3" fmla="*/ 477346 h 954692"/>
              <a:gd name="connsiteX4" fmla="*/ 958544 w 1734208"/>
              <a:gd name="connsiteY4" fmla="*/ 91440 h 954692"/>
              <a:gd name="connsiteX0" fmla="*/ 867104 w 1734208"/>
              <a:gd name="connsiteY0" fmla="*/ 0 h 954692"/>
              <a:gd name="connsiteX1" fmla="*/ 1734208 w 1734208"/>
              <a:gd name="connsiteY1" fmla="*/ 477346 h 954692"/>
              <a:gd name="connsiteX2" fmla="*/ 867104 w 1734208"/>
              <a:gd name="connsiteY2" fmla="*/ 954692 h 954692"/>
              <a:gd name="connsiteX3" fmla="*/ 0 w 1734208"/>
              <a:gd name="connsiteY3" fmla="*/ 477346 h 954692"/>
              <a:gd name="connsiteX0" fmla="*/ 1734208 w 1734208"/>
              <a:gd name="connsiteY0" fmla="*/ 0 h 477346"/>
              <a:gd name="connsiteX1" fmla="*/ 867104 w 1734208"/>
              <a:gd name="connsiteY1" fmla="*/ 477346 h 477346"/>
              <a:gd name="connsiteX2" fmla="*/ 0 w 1734208"/>
              <a:gd name="connsiteY2" fmla="*/ 0 h 477346"/>
              <a:gd name="connsiteX0" fmla="*/ 1734208 w 1734208"/>
              <a:gd name="connsiteY0" fmla="*/ 0 h 488793"/>
              <a:gd name="connsiteX1" fmla="*/ 867104 w 1734208"/>
              <a:gd name="connsiteY1" fmla="*/ 477346 h 488793"/>
              <a:gd name="connsiteX2" fmla="*/ 216611 w 1734208"/>
              <a:gd name="connsiteY2" fmla="*/ 312166 h 488793"/>
              <a:gd name="connsiteX3" fmla="*/ 0 w 1734208"/>
              <a:gd name="connsiteY3" fmla="*/ 0 h 488793"/>
              <a:gd name="connsiteX0" fmla="*/ 1734208 w 1734208"/>
              <a:gd name="connsiteY0" fmla="*/ 0 h 488793"/>
              <a:gd name="connsiteX1" fmla="*/ 1495729 w 1734208"/>
              <a:gd name="connsiteY1" fmla="*/ 335467 h 488793"/>
              <a:gd name="connsiteX2" fmla="*/ 867104 w 1734208"/>
              <a:gd name="connsiteY2" fmla="*/ 477346 h 488793"/>
              <a:gd name="connsiteX3" fmla="*/ 216611 w 1734208"/>
              <a:gd name="connsiteY3" fmla="*/ 312166 h 488793"/>
              <a:gd name="connsiteX4" fmla="*/ 0 w 1734208"/>
              <a:gd name="connsiteY4" fmla="*/ 0 h 488793"/>
              <a:gd name="connsiteX0" fmla="*/ 1517597 w 1517597"/>
              <a:gd name="connsiteY0" fmla="*/ 0 h 488793"/>
              <a:gd name="connsiteX1" fmla="*/ 1279118 w 1517597"/>
              <a:gd name="connsiteY1" fmla="*/ 335467 h 488793"/>
              <a:gd name="connsiteX2" fmla="*/ 650493 w 1517597"/>
              <a:gd name="connsiteY2" fmla="*/ 477346 h 488793"/>
              <a:gd name="connsiteX3" fmla="*/ 0 w 1517597"/>
              <a:gd name="connsiteY3" fmla="*/ 312166 h 488793"/>
              <a:gd name="connsiteX0" fmla="*/ 1279118 w 1279118"/>
              <a:gd name="connsiteY0" fmla="*/ 23301 h 176627"/>
              <a:gd name="connsiteX1" fmla="*/ 650493 w 1279118"/>
              <a:gd name="connsiteY1" fmla="*/ 165180 h 176627"/>
              <a:gd name="connsiteX2" fmla="*/ 0 w 1279118"/>
              <a:gd name="connsiteY2" fmla="*/ 0 h 176627"/>
              <a:gd name="connsiteX0" fmla="*/ 1336931 w 1336931"/>
              <a:gd name="connsiteY0" fmla="*/ 55260 h 197940"/>
              <a:gd name="connsiteX1" fmla="*/ 708306 w 1336931"/>
              <a:gd name="connsiteY1" fmla="*/ 197139 h 197940"/>
              <a:gd name="connsiteX2" fmla="*/ 0 w 1336931"/>
              <a:gd name="connsiteY2" fmla="*/ 0 h 197940"/>
              <a:gd name="connsiteX0" fmla="*/ 1401971 w 1401971"/>
              <a:gd name="connsiteY0" fmla="*/ 28627 h 197313"/>
              <a:gd name="connsiteX1" fmla="*/ 708306 w 1401971"/>
              <a:gd name="connsiteY1" fmla="*/ 197139 h 197313"/>
              <a:gd name="connsiteX2" fmla="*/ 0 w 1401971"/>
              <a:gd name="connsiteY2" fmla="*/ 0 h 197313"/>
              <a:gd name="connsiteX0" fmla="*/ 1407789 w 1407789"/>
              <a:gd name="connsiteY0" fmla="*/ 0 h 211157"/>
              <a:gd name="connsiteX1" fmla="*/ 708306 w 1407789"/>
              <a:gd name="connsiteY1" fmla="*/ 211124 h 211157"/>
              <a:gd name="connsiteX2" fmla="*/ 0 w 1407789"/>
              <a:gd name="connsiteY2" fmla="*/ 13985 h 211157"/>
              <a:gd name="connsiteX0" fmla="*/ 1407789 w 1407789"/>
              <a:gd name="connsiteY0" fmla="*/ 7321 h 218453"/>
              <a:gd name="connsiteX1" fmla="*/ 708306 w 1407789"/>
              <a:gd name="connsiteY1" fmla="*/ 218445 h 218453"/>
              <a:gd name="connsiteX2" fmla="*/ 0 w 1407789"/>
              <a:gd name="connsiteY2" fmla="*/ 0 h 218453"/>
              <a:gd name="connsiteX0" fmla="*/ 1407789 w 1407789"/>
              <a:gd name="connsiteY0" fmla="*/ 7321 h 164035"/>
              <a:gd name="connsiteX1" fmla="*/ 708306 w 1407789"/>
              <a:gd name="connsiteY1" fmla="*/ 164021 h 164035"/>
              <a:gd name="connsiteX2" fmla="*/ 0 w 1407789"/>
              <a:gd name="connsiteY2" fmla="*/ 0 h 16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789" h="164035">
                <a:moveTo>
                  <a:pt x="1407789" y="7321"/>
                </a:moveTo>
                <a:cubicBezTo>
                  <a:pt x="1263272" y="86879"/>
                  <a:pt x="942937" y="165241"/>
                  <a:pt x="708306" y="164021"/>
                </a:cubicBezTo>
                <a:cubicBezTo>
                  <a:pt x="473675" y="162801"/>
                  <a:pt x="144517" y="79558"/>
                  <a:pt x="0" y="0"/>
                </a:cubicBezTo>
              </a:path>
            </a:pathLst>
          </a:custGeom>
          <a:noFill/>
          <a:ln w="31750" cap="rnd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b" anchorCtr="1"/>
          <a:lstStyle/>
          <a:p>
            <a:pPr algn="ctr"/>
            <a:endParaRPr lang="en-US" sz="1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7" name="Oval 42"/>
          <p:cNvSpPr/>
          <p:nvPr/>
        </p:nvSpPr>
        <p:spPr>
          <a:xfrm rot="10800000" flipV="1">
            <a:off x="3637280" y="3841702"/>
            <a:ext cx="2265680" cy="433045"/>
          </a:xfrm>
          <a:custGeom>
            <a:avLst/>
            <a:gdLst>
              <a:gd name="connsiteX0" fmla="*/ 0 w 1734207"/>
              <a:gd name="connsiteY0" fmla="*/ 477346 h 954691"/>
              <a:gd name="connsiteX1" fmla="*/ 867104 w 1734207"/>
              <a:gd name="connsiteY1" fmla="*/ 0 h 954691"/>
              <a:gd name="connsiteX2" fmla="*/ 1734208 w 1734207"/>
              <a:gd name="connsiteY2" fmla="*/ 477346 h 954691"/>
              <a:gd name="connsiteX3" fmla="*/ 867104 w 1734207"/>
              <a:gd name="connsiteY3" fmla="*/ 954692 h 954691"/>
              <a:gd name="connsiteX4" fmla="*/ 0 w 1734207"/>
              <a:gd name="connsiteY4" fmla="*/ 477346 h 954691"/>
              <a:gd name="connsiteX0" fmla="*/ 867104 w 1734208"/>
              <a:gd name="connsiteY0" fmla="*/ 0 h 954692"/>
              <a:gd name="connsiteX1" fmla="*/ 1734208 w 1734208"/>
              <a:gd name="connsiteY1" fmla="*/ 477346 h 954692"/>
              <a:gd name="connsiteX2" fmla="*/ 867104 w 1734208"/>
              <a:gd name="connsiteY2" fmla="*/ 954692 h 954692"/>
              <a:gd name="connsiteX3" fmla="*/ 0 w 1734208"/>
              <a:gd name="connsiteY3" fmla="*/ 477346 h 954692"/>
              <a:gd name="connsiteX4" fmla="*/ 958544 w 1734208"/>
              <a:gd name="connsiteY4" fmla="*/ 91440 h 954692"/>
              <a:gd name="connsiteX0" fmla="*/ 867104 w 1734208"/>
              <a:gd name="connsiteY0" fmla="*/ 0 h 954692"/>
              <a:gd name="connsiteX1" fmla="*/ 1734208 w 1734208"/>
              <a:gd name="connsiteY1" fmla="*/ 477346 h 954692"/>
              <a:gd name="connsiteX2" fmla="*/ 867104 w 1734208"/>
              <a:gd name="connsiteY2" fmla="*/ 954692 h 954692"/>
              <a:gd name="connsiteX3" fmla="*/ 0 w 1734208"/>
              <a:gd name="connsiteY3" fmla="*/ 477346 h 954692"/>
              <a:gd name="connsiteX0" fmla="*/ 1734208 w 1734208"/>
              <a:gd name="connsiteY0" fmla="*/ 0 h 477346"/>
              <a:gd name="connsiteX1" fmla="*/ 867104 w 1734208"/>
              <a:gd name="connsiteY1" fmla="*/ 477346 h 477346"/>
              <a:gd name="connsiteX2" fmla="*/ 0 w 1734208"/>
              <a:gd name="connsiteY2" fmla="*/ 0 h 477346"/>
              <a:gd name="connsiteX0" fmla="*/ 1734208 w 1734208"/>
              <a:gd name="connsiteY0" fmla="*/ 0 h 488793"/>
              <a:gd name="connsiteX1" fmla="*/ 867104 w 1734208"/>
              <a:gd name="connsiteY1" fmla="*/ 477346 h 488793"/>
              <a:gd name="connsiteX2" fmla="*/ 216611 w 1734208"/>
              <a:gd name="connsiteY2" fmla="*/ 312166 h 488793"/>
              <a:gd name="connsiteX3" fmla="*/ 0 w 1734208"/>
              <a:gd name="connsiteY3" fmla="*/ 0 h 488793"/>
              <a:gd name="connsiteX0" fmla="*/ 1734208 w 1734208"/>
              <a:gd name="connsiteY0" fmla="*/ 0 h 488793"/>
              <a:gd name="connsiteX1" fmla="*/ 1495729 w 1734208"/>
              <a:gd name="connsiteY1" fmla="*/ 335467 h 488793"/>
              <a:gd name="connsiteX2" fmla="*/ 867104 w 1734208"/>
              <a:gd name="connsiteY2" fmla="*/ 477346 h 488793"/>
              <a:gd name="connsiteX3" fmla="*/ 216611 w 1734208"/>
              <a:gd name="connsiteY3" fmla="*/ 312166 h 488793"/>
              <a:gd name="connsiteX4" fmla="*/ 0 w 1734208"/>
              <a:gd name="connsiteY4" fmla="*/ 0 h 488793"/>
              <a:gd name="connsiteX0" fmla="*/ 1517597 w 1517597"/>
              <a:gd name="connsiteY0" fmla="*/ 0 h 488793"/>
              <a:gd name="connsiteX1" fmla="*/ 1279118 w 1517597"/>
              <a:gd name="connsiteY1" fmla="*/ 335467 h 488793"/>
              <a:gd name="connsiteX2" fmla="*/ 650493 w 1517597"/>
              <a:gd name="connsiteY2" fmla="*/ 477346 h 488793"/>
              <a:gd name="connsiteX3" fmla="*/ 0 w 1517597"/>
              <a:gd name="connsiteY3" fmla="*/ 312166 h 488793"/>
              <a:gd name="connsiteX0" fmla="*/ 1279118 w 1279118"/>
              <a:gd name="connsiteY0" fmla="*/ 23301 h 176627"/>
              <a:gd name="connsiteX1" fmla="*/ 650493 w 1279118"/>
              <a:gd name="connsiteY1" fmla="*/ 165180 h 176627"/>
              <a:gd name="connsiteX2" fmla="*/ 0 w 1279118"/>
              <a:gd name="connsiteY2" fmla="*/ 0 h 176627"/>
              <a:gd name="connsiteX0" fmla="*/ 1336931 w 1336931"/>
              <a:gd name="connsiteY0" fmla="*/ 55260 h 197940"/>
              <a:gd name="connsiteX1" fmla="*/ 708306 w 1336931"/>
              <a:gd name="connsiteY1" fmla="*/ 197139 h 197940"/>
              <a:gd name="connsiteX2" fmla="*/ 0 w 1336931"/>
              <a:gd name="connsiteY2" fmla="*/ 0 h 197940"/>
              <a:gd name="connsiteX0" fmla="*/ 1401971 w 1401971"/>
              <a:gd name="connsiteY0" fmla="*/ 28627 h 197313"/>
              <a:gd name="connsiteX1" fmla="*/ 708306 w 1401971"/>
              <a:gd name="connsiteY1" fmla="*/ 197139 h 197313"/>
              <a:gd name="connsiteX2" fmla="*/ 0 w 1401971"/>
              <a:gd name="connsiteY2" fmla="*/ 0 h 197313"/>
              <a:gd name="connsiteX0" fmla="*/ 1407789 w 1407789"/>
              <a:gd name="connsiteY0" fmla="*/ 0 h 211157"/>
              <a:gd name="connsiteX1" fmla="*/ 708306 w 1407789"/>
              <a:gd name="connsiteY1" fmla="*/ 211124 h 211157"/>
              <a:gd name="connsiteX2" fmla="*/ 0 w 1407789"/>
              <a:gd name="connsiteY2" fmla="*/ 13985 h 211157"/>
              <a:gd name="connsiteX0" fmla="*/ 1407789 w 1407789"/>
              <a:gd name="connsiteY0" fmla="*/ 7321 h 218453"/>
              <a:gd name="connsiteX1" fmla="*/ 708306 w 1407789"/>
              <a:gd name="connsiteY1" fmla="*/ 218445 h 218453"/>
              <a:gd name="connsiteX2" fmla="*/ 0 w 1407789"/>
              <a:gd name="connsiteY2" fmla="*/ 0 h 218453"/>
              <a:gd name="connsiteX0" fmla="*/ 1407789 w 1407789"/>
              <a:gd name="connsiteY0" fmla="*/ 7321 h 168570"/>
              <a:gd name="connsiteX1" fmla="*/ 708306 w 1407789"/>
              <a:gd name="connsiteY1" fmla="*/ 168557 h 168570"/>
              <a:gd name="connsiteX2" fmla="*/ 0 w 1407789"/>
              <a:gd name="connsiteY2" fmla="*/ 0 h 16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789" h="168570">
                <a:moveTo>
                  <a:pt x="1407789" y="7321"/>
                </a:moveTo>
                <a:cubicBezTo>
                  <a:pt x="1263272" y="86879"/>
                  <a:pt x="942937" y="169777"/>
                  <a:pt x="708306" y="168557"/>
                </a:cubicBezTo>
                <a:cubicBezTo>
                  <a:pt x="473675" y="167337"/>
                  <a:pt x="144517" y="79558"/>
                  <a:pt x="0" y="0"/>
                </a:cubicBezTo>
              </a:path>
            </a:pathLst>
          </a:custGeom>
          <a:noFill/>
          <a:ln w="31750" cap="rnd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48" name="Oval 42"/>
          <p:cNvSpPr/>
          <p:nvPr/>
        </p:nvSpPr>
        <p:spPr>
          <a:xfrm rot="17204452" flipH="1" flipV="1">
            <a:off x="5754042" y="2062302"/>
            <a:ext cx="1305281" cy="461059"/>
          </a:xfrm>
          <a:custGeom>
            <a:avLst/>
            <a:gdLst>
              <a:gd name="connsiteX0" fmla="*/ 0 w 1734207"/>
              <a:gd name="connsiteY0" fmla="*/ 477346 h 954691"/>
              <a:gd name="connsiteX1" fmla="*/ 867104 w 1734207"/>
              <a:gd name="connsiteY1" fmla="*/ 0 h 954691"/>
              <a:gd name="connsiteX2" fmla="*/ 1734208 w 1734207"/>
              <a:gd name="connsiteY2" fmla="*/ 477346 h 954691"/>
              <a:gd name="connsiteX3" fmla="*/ 867104 w 1734207"/>
              <a:gd name="connsiteY3" fmla="*/ 954692 h 954691"/>
              <a:gd name="connsiteX4" fmla="*/ 0 w 1734207"/>
              <a:gd name="connsiteY4" fmla="*/ 477346 h 954691"/>
              <a:gd name="connsiteX0" fmla="*/ 867104 w 1734208"/>
              <a:gd name="connsiteY0" fmla="*/ 0 h 954692"/>
              <a:gd name="connsiteX1" fmla="*/ 1734208 w 1734208"/>
              <a:gd name="connsiteY1" fmla="*/ 477346 h 954692"/>
              <a:gd name="connsiteX2" fmla="*/ 867104 w 1734208"/>
              <a:gd name="connsiteY2" fmla="*/ 954692 h 954692"/>
              <a:gd name="connsiteX3" fmla="*/ 0 w 1734208"/>
              <a:gd name="connsiteY3" fmla="*/ 477346 h 954692"/>
              <a:gd name="connsiteX4" fmla="*/ 958544 w 1734208"/>
              <a:gd name="connsiteY4" fmla="*/ 91440 h 954692"/>
              <a:gd name="connsiteX0" fmla="*/ 867104 w 1734208"/>
              <a:gd name="connsiteY0" fmla="*/ 0 h 954692"/>
              <a:gd name="connsiteX1" fmla="*/ 1734208 w 1734208"/>
              <a:gd name="connsiteY1" fmla="*/ 477346 h 954692"/>
              <a:gd name="connsiteX2" fmla="*/ 867104 w 1734208"/>
              <a:gd name="connsiteY2" fmla="*/ 954692 h 954692"/>
              <a:gd name="connsiteX3" fmla="*/ 0 w 1734208"/>
              <a:gd name="connsiteY3" fmla="*/ 477346 h 954692"/>
              <a:gd name="connsiteX0" fmla="*/ 1734208 w 1734208"/>
              <a:gd name="connsiteY0" fmla="*/ 0 h 477346"/>
              <a:gd name="connsiteX1" fmla="*/ 867104 w 1734208"/>
              <a:gd name="connsiteY1" fmla="*/ 477346 h 477346"/>
              <a:gd name="connsiteX2" fmla="*/ 0 w 1734208"/>
              <a:gd name="connsiteY2" fmla="*/ 0 h 477346"/>
              <a:gd name="connsiteX0" fmla="*/ 1734208 w 1734208"/>
              <a:gd name="connsiteY0" fmla="*/ 0 h 488793"/>
              <a:gd name="connsiteX1" fmla="*/ 867104 w 1734208"/>
              <a:gd name="connsiteY1" fmla="*/ 477346 h 488793"/>
              <a:gd name="connsiteX2" fmla="*/ 216611 w 1734208"/>
              <a:gd name="connsiteY2" fmla="*/ 312166 h 488793"/>
              <a:gd name="connsiteX3" fmla="*/ 0 w 1734208"/>
              <a:gd name="connsiteY3" fmla="*/ 0 h 488793"/>
              <a:gd name="connsiteX0" fmla="*/ 1734208 w 1734208"/>
              <a:gd name="connsiteY0" fmla="*/ 0 h 488793"/>
              <a:gd name="connsiteX1" fmla="*/ 1495729 w 1734208"/>
              <a:gd name="connsiteY1" fmla="*/ 335467 h 488793"/>
              <a:gd name="connsiteX2" fmla="*/ 867104 w 1734208"/>
              <a:gd name="connsiteY2" fmla="*/ 477346 h 488793"/>
              <a:gd name="connsiteX3" fmla="*/ 216611 w 1734208"/>
              <a:gd name="connsiteY3" fmla="*/ 312166 h 488793"/>
              <a:gd name="connsiteX4" fmla="*/ 0 w 1734208"/>
              <a:gd name="connsiteY4" fmla="*/ 0 h 488793"/>
              <a:gd name="connsiteX0" fmla="*/ 1517597 w 1517597"/>
              <a:gd name="connsiteY0" fmla="*/ 0 h 488793"/>
              <a:gd name="connsiteX1" fmla="*/ 1279118 w 1517597"/>
              <a:gd name="connsiteY1" fmla="*/ 335467 h 488793"/>
              <a:gd name="connsiteX2" fmla="*/ 650493 w 1517597"/>
              <a:gd name="connsiteY2" fmla="*/ 477346 h 488793"/>
              <a:gd name="connsiteX3" fmla="*/ 0 w 1517597"/>
              <a:gd name="connsiteY3" fmla="*/ 312166 h 488793"/>
              <a:gd name="connsiteX0" fmla="*/ 1279118 w 1279118"/>
              <a:gd name="connsiteY0" fmla="*/ 23301 h 176627"/>
              <a:gd name="connsiteX1" fmla="*/ 650493 w 1279118"/>
              <a:gd name="connsiteY1" fmla="*/ 165180 h 176627"/>
              <a:gd name="connsiteX2" fmla="*/ 0 w 1279118"/>
              <a:gd name="connsiteY2" fmla="*/ 0 h 176627"/>
              <a:gd name="connsiteX0" fmla="*/ 1336931 w 1336931"/>
              <a:gd name="connsiteY0" fmla="*/ 55260 h 197940"/>
              <a:gd name="connsiteX1" fmla="*/ 708306 w 1336931"/>
              <a:gd name="connsiteY1" fmla="*/ 197139 h 197940"/>
              <a:gd name="connsiteX2" fmla="*/ 0 w 1336931"/>
              <a:gd name="connsiteY2" fmla="*/ 0 h 197940"/>
              <a:gd name="connsiteX0" fmla="*/ 1401971 w 1401971"/>
              <a:gd name="connsiteY0" fmla="*/ 28627 h 197313"/>
              <a:gd name="connsiteX1" fmla="*/ 708306 w 1401971"/>
              <a:gd name="connsiteY1" fmla="*/ 197139 h 197313"/>
              <a:gd name="connsiteX2" fmla="*/ 0 w 1401971"/>
              <a:gd name="connsiteY2" fmla="*/ 0 h 197313"/>
              <a:gd name="connsiteX0" fmla="*/ 1401971 w 1401971"/>
              <a:gd name="connsiteY0" fmla="*/ 28627 h 138334"/>
              <a:gd name="connsiteX1" fmla="*/ 623379 w 1401971"/>
              <a:gd name="connsiteY1" fmla="*/ 137901 h 138334"/>
              <a:gd name="connsiteX2" fmla="*/ 0 w 1401971"/>
              <a:gd name="connsiteY2" fmla="*/ 0 h 138334"/>
              <a:gd name="connsiteX0" fmla="*/ 1245555 w 1245555"/>
              <a:gd name="connsiteY0" fmla="*/ 96953 h 153669"/>
              <a:gd name="connsiteX1" fmla="*/ 623379 w 1245555"/>
              <a:gd name="connsiteY1" fmla="*/ 137901 h 153669"/>
              <a:gd name="connsiteX2" fmla="*/ 0 w 1245555"/>
              <a:gd name="connsiteY2" fmla="*/ 0 h 153669"/>
              <a:gd name="connsiteX0" fmla="*/ 1245555 w 1245555"/>
              <a:gd name="connsiteY0" fmla="*/ 96953 h 143512"/>
              <a:gd name="connsiteX1" fmla="*/ 623379 w 1245555"/>
              <a:gd name="connsiteY1" fmla="*/ 137901 h 143512"/>
              <a:gd name="connsiteX2" fmla="*/ 0 w 1245555"/>
              <a:gd name="connsiteY2" fmla="*/ 0 h 143512"/>
              <a:gd name="connsiteX0" fmla="*/ 1245555 w 1245555"/>
              <a:gd name="connsiteY0" fmla="*/ 96953 h 124753"/>
              <a:gd name="connsiteX1" fmla="*/ 424365 w 1245555"/>
              <a:gd name="connsiteY1" fmla="*/ 112442 h 124753"/>
              <a:gd name="connsiteX2" fmla="*/ 0 w 1245555"/>
              <a:gd name="connsiteY2" fmla="*/ 0 h 124753"/>
              <a:gd name="connsiteX0" fmla="*/ 1245555 w 1245555"/>
              <a:gd name="connsiteY0" fmla="*/ 96953 h 133557"/>
              <a:gd name="connsiteX1" fmla="*/ 424365 w 1245555"/>
              <a:gd name="connsiteY1" fmla="*/ 112442 h 133557"/>
              <a:gd name="connsiteX2" fmla="*/ 0 w 1245555"/>
              <a:gd name="connsiteY2" fmla="*/ 0 h 133557"/>
              <a:gd name="connsiteX0" fmla="*/ 1245555 w 1245555"/>
              <a:gd name="connsiteY0" fmla="*/ 96953 h 147409"/>
              <a:gd name="connsiteX1" fmla="*/ 523344 w 1245555"/>
              <a:gd name="connsiteY1" fmla="*/ 131648 h 147409"/>
              <a:gd name="connsiteX2" fmla="*/ 0 w 1245555"/>
              <a:gd name="connsiteY2" fmla="*/ 0 h 147409"/>
              <a:gd name="connsiteX0" fmla="*/ 1245555 w 1245555"/>
              <a:gd name="connsiteY0" fmla="*/ 96953 h 144120"/>
              <a:gd name="connsiteX1" fmla="*/ 523344 w 1245555"/>
              <a:gd name="connsiteY1" fmla="*/ 131648 h 144120"/>
              <a:gd name="connsiteX2" fmla="*/ 0 w 1245555"/>
              <a:gd name="connsiteY2" fmla="*/ 0 h 144120"/>
              <a:gd name="connsiteX0" fmla="*/ 1245555 w 1245555"/>
              <a:gd name="connsiteY0" fmla="*/ 96953 h 138448"/>
              <a:gd name="connsiteX1" fmla="*/ 523344 w 1245555"/>
              <a:gd name="connsiteY1" fmla="*/ 131648 h 138448"/>
              <a:gd name="connsiteX2" fmla="*/ 0 w 1245555"/>
              <a:gd name="connsiteY2" fmla="*/ 0 h 138448"/>
              <a:gd name="connsiteX0" fmla="*/ 1271660 w 1271660"/>
              <a:gd name="connsiteY0" fmla="*/ 112773 h 143731"/>
              <a:gd name="connsiteX1" fmla="*/ 523344 w 1271660"/>
              <a:gd name="connsiteY1" fmla="*/ 131648 h 143731"/>
              <a:gd name="connsiteX2" fmla="*/ 0 w 1271660"/>
              <a:gd name="connsiteY2" fmla="*/ 0 h 143731"/>
              <a:gd name="connsiteX0" fmla="*/ 1271660 w 1271660"/>
              <a:gd name="connsiteY0" fmla="*/ 112773 h 154546"/>
              <a:gd name="connsiteX1" fmla="*/ 523344 w 1271660"/>
              <a:gd name="connsiteY1" fmla="*/ 131648 h 154546"/>
              <a:gd name="connsiteX2" fmla="*/ 0 w 1271660"/>
              <a:gd name="connsiteY2" fmla="*/ 0 h 154546"/>
              <a:gd name="connsiteX0" fmla="*/ 1271660 w 1271660"/>
              <a:gd name="connsiteY0" fmla="*/ 112773 h 162591"/>
              <a:gd name="connsiteX1" fmla="*/ 510339 w 1271660"/>
              <a:gd name="connsiteY1" fmla="*/ 147050 h 162591"/>
              <a:gd name="connsiteX2" fmla="*/ 0 w 1271660"/>
              <a:gd name="connsiteY2" fmla="*/ 0 h 162591"/>
              <a:gd name="connsiteX0" fmla="*/ 1271660 w 1271660"/>
              <a:gd name="connsiteY0" fmla="*/ 112773 h 162126"/>
              <a:gd name="connsiteX1" fmla="*/ 510339 w 1271660"/>
              <a:gd name="connsiteY1" fmla="*/ 147050 h 162126"/>
              <a:gd name="connsiteX2" fmla="*/ 0 w 1271660"/>
              <a:gd name="connsiteY2" fmla="*/ 0 h 16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660" h="162126">
                <a:moveTo>
                  <a:pt x="1271660" y="112773"/>
                </a:moveTo>
                <a:cubicBezTo>
                  <a:pt x="715097" y="179888"/>
                  <a:pt x="661049" y="164722"/>
                  <a:pt x="510339" y="147050"/>
                </a:cubicBezTo>
                <a:cubicBezTo>
                  <a:pt x="359629" y="129378"/>
                  <a:pt x="144517" y="79558"/>
                  <a:pt x="0" y="0"/>
                </a:cubicBezTo>
              </a:path>
            </a:pathLst>
          </a:custGeom>
          <a:noFill/>
          <a:ln w="31750" cap="rnd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49" name="Oval 42"/>
          <p:cNvSpPr/>
          <p:nvPr/>
        </p:nvSpPr>
        <p:spPr>
          <a:xfrm rot="13738984" flipH="1" flipV="1">
            <a:off x="2929047" y="4273768"/>
            <a:ext cx="1305281" cy="381336"/>
          </a:xfrm>
          <a:custGeom>
            <a:avLst/>
            <a:gdLst>
              <a:gd name="connsiteX0" fmla="*/ 0 w 1734207"/>
              <a:gd name="connsiteY0" fmla="*/ 477346 h 954691"/>
              <a:gd name="connsiteX1" fmla="*/ 867104 w 1734207"/>
              <a:gd name="connsiteY1" fmla="*/ 0 h 954691"/>
              <a:gd name="connsiteX2" fmla="*/ 1734208 w 1734207"/>
              <a:gd name="connsiteY2" fmla="*/ 477346 h 954691"/>
              <a:gd name="connsiteX3" fmla="*/ 867104 w 1734207"/>
              <a:gd name="connsiteY3" fmla="*/ 954692 h 954691"/>
              <a:gd name="connsiteX4" fmla="*/ 0 w 1734207"/>
              <a:gd name="connsiteY4" fmla="*/ 477346 h 954691"/>
              <a:gd name="connsiteX0" fmla="*/ 867104 w 1734208"/>
              <a:gd name="connsiteY0" fmla="*/ 0 h 954692"/>
              <a:gd name="connsiteX1" fmla="*/ 1734208 w 1734208"/>
              <a:gd name="connsiteY1" fmla="*/ 477346 h 954692"/>
              <a:gd name="connsiteX2" fmla="*/ 867104 w 1734208"/>
              <a:gd name="connsiteY2" fmla="*/ 954692 h 954692"/>
              <a:gd name="connsiteX3" fmla="*/ 0 w 1734208"/>
              <a:gd name="connsiteY3" fmla="*/ 477346 h 954692"/>
              <a:gd name="connsiteX4" fmla="*/ 958544 w 1734208"/>
              <a:gd name="connsiteY4" fmla="*/ 91440 h 954692"/>
              <a:gd name="connsiteX0" fmla="*/ 867104 w 1734208"/>
              <a:gd name="connsiteY0" fmla="*/ 0 h 954692"/>
              <a:gd name="connsiteX1" fmla="*/ 1734208 w 1734208"/>
              <a:gd name="connsiteY1" fmla="*/ 477346 h 954692"/>
              <a:gd name="connsiteX2" fmla="*/ 867104 w 1734208"/>
              <a:gd name="connsiteY2" fmla="*/ 954692 h 954692"/>
              <a:gd name="connsiteX3" fmla="*/ 0 w 1734208"/>
              <a:gd name="connsiteY3" fmla="*/ 477346 h 954692"/>
              <a:gd name="connsiteX0" fmla="*/ 1734208 w 1734208"/>
              <a:gd name="connsiteY0" fmla="*/ 0 h 477346"/>
              <a:gd name="connsiteX1" fmla="*/ 867104 w 1734208"/>
              <a:gd name="connsiteY1" fmla="*/ 477346 h 477346"/>
              <a:gd name="connsiteX2" fmla="*/ 0 w 1734208"/>
              <a:gd name="connsiteY2" fmla="*/ 0 h 477346"/>
              <a:gd name="connsiteX0" fmla="*/ 1734208 w 1734208"/>
              <a:gd name="connsiteY0" fmla="*/ 0 h 488793"/>
              <a:gd name="connsiteX1" fmla="*/ 867104 w 1734208"/>
              <a:gd name="connsiteY1" fmla="*/ 477346 h 488793"/>
              <a:gd name="connsiteX2" fmla="*/ 216611 w 1734208"/>
              <a:gd name="connsiteY2" fmla="*/ 312166 h 488793"/>
              <a:gd name="connsiteX3" fmla="*/ 0 w 1734208"/>
              <a:gd name="connsiteY3" fmla="*/ 0 h 488793"/>
              <a:gd name="connsiteX0" fmla="*/ 1734208 w 1734208"/>
              <a:gd name="connsiteY0" fmla="*/ 0 h 488793"/>
              <a:gd name="connsiteX1" fmla="*/ 1495729 w 1734208"/>
              <a:gd name="connsiteY1" fmla="*/ 335467 h 488793"/>
              <a:gd name="connsiteX2" fmla="*/ 867104 w 1734208"/>
              <a:gd name="connsiteY2" fmla="*/ 477346 h 488793"/>
              <a:gd name="connsiteX3" fmla="*/ 216611 w 1734208"/>
              <a:gd name="connsiteY3" fmla="*/ 312166 h 488793"/>
              <a:gd name="connsiteX4" fmla="*/ 0 w 1734208"/>
              <a:gd name="connsiteY4" fmla="*/ 0 h 488793"/>
              <a:gd name="connsiteX0" fmla="*/ 1517597 w 1517597"/>
              <a:gd name="connsiteY0" fmla="*/ 0 h 488793"/>
              <a:gd name="connsiteX1" fmla="*/ 1279118 w 1517597"/>
              <a:gd name="connsiteY1" fmla="*/ 335467 h 488793"/>
              <a:gd name="connsiteX2" fmla="*/ 650493 w 1517597"/>
              <a:gd name="connsiteY2" fmla="*/ 477346 h 488793"/>
              <a:gd name="connsiteX3" fmla="*/ 0 w 1517597"/>
              <a:gd name="connsiteY3" fmla="*/ 312166 h 488793"/>
              <a:gd name="connsiteX0" fmla="*/ 1279118 w 1279118"/>
              <a:gd name="connsiteY0" fmla="*/ 23301 h 176627"/>
              <a:gd name="connsiteX1" fmla="*/ 650493 w 1279118"/>
              <a:gd name="connsiteY1" fmla="*/ 165180 h 176627"/>
              <a:gd name="connsiteX2" fmla="*/ 0 w 1279118"/>
              <a:gd name="connsiteY2" fmla="*/ 0 h 176627"/>
              <a:gd name="connsiteX0" fmla="*/ 1336931 w 1336931"/>
              <a:gd name="connsiteY0" fmla="*/ 55260 h 197940"/>
              <a:gd name="connsiteX1" fmla="*/ 708306 w 1336931"/>
              <a:gd name="connsiteY1" fmla="*/ 197139 h 197940"/>
              <a:gd name="connsiteX2" fmla="*/ 0 w 1336931"/>
              <a:gd name="connsiteY2" fmla="*/ 0 h 197940"/>
              <a:gd name="connsiteX0" fmla="*/ 1401971 w 1401971"/>
              <a:gd name="connsiteY0" fmla="*/ 28627 h 197313"/>
              <a:gd name="connsiteX1" fmla="*/ 708306 w 1401971"/>
              <a:gd name="connsiteY1" fmla="*/ 197139 h 197313"/>
              <a:gd name="connsiteX2" fmla="*/ 0 w 1401971"/>
              <a:gd name="connsiteY2" fmla="*/ 0 h 197313"/>
              <a:gd name="connsiteX0" fmla="*/ 1401971 w 1401971"/>
              <a:gd name="connsiteY0" fmla="*/ 28627 h 138334"/>
              <a:gd name="connsiteX1" fmla="*/ 623379 w 1401971"/>
              <a:gd name="connsiteY1" fmla="*/ 137901 h 138334"/>
              <a:gd name="connsiteX2" fmla="*/ 0 w 1401971"/>
              <a:gd name="connsiteY2" fmla="*/ 0 h 138334"/>
              <a:gd name="connsiteX0" fmla="*/ 1245555 w 1245555"/>
              <a:gd name="connsiteY0" fmla="*/ 96953 h 153669"/>
              <a:gd name="connsiteX1" fmla="*/ 623379 w 1245555"/>
              <a:gd name="connsiteY1" fmla="*/ 137901 h 153669"/>
              <a:gd name="connsiteX2" fmla="*/ 0 w 1245555"/>
              <a:gd name="connsiteY2" fmla="*/ 0 h 153669"/>
              <a:gd name="connsiteX0" fmla="*/ 1245555 w 1245555"/>
              <a:gd name="connsiteY0" fmla="*/ 96953 h 143512"/>
              <a:gd name="connsiteX1" fmla="*/ 623379 w 1245555"/>
              <a:gd name="connsiteY1" fmla="*/ 137901 h 143512"/>
              <a:gd name="connsiteX2" fmla="*/ 0 w 1245555"/>
              <a:gd name="connsiteY2" fmla="*/ 0 h 143512"/>
              <a:gd name="connsiteX0" fmla="*/ 1245555 w 1245555"/>
              <a:gd name="connsiteY0" fmla="*/ 96953 h 124753"/>
              <a:gd name="connsiteX1" fmla="*/ 424365 w 1245555"/>
              <a:gd name="connsiteY1" fmla="*/ 112442 h 124753"/>
              <a:gd name="connsiteX2" fmla="*/ 0 w 1245555"/>
              <a:gd name="connsiteY2" fmla="*/ 0 h 124753"/>
              <a:gd name="connsiteX0" fmla="*/ 1245555 w 1245555"/>
              <a:gd name="connsiteY0" fmla="*/ 96953 h 133557"/>
              <a:gd name="connsiteX1" fmla="*/ 424365 w 1245555"/>
              <a:gd name="connsiteY1" fmla="*/ 112442 h 133557"/>
              <a:gd name="connsiteX2" fmla="*/ 0 w 1245555"/>
              <a:gd name="connsiteY2" fmla="*/ 0 h 133557"/>
              <a:gd name="connsiteX0" fmla="*/ 1245555 w 1245555"/>
              <a:gd name="connsiteY0" fmla="*/ 96953 h 147409"/>
              <a:gd name="connsiteX1" fmla="*/ 523344 w 1245555"/>
              <a:gd name="connsiteY1" fmla="*/ 131648 h 147409"/>
              <a:gd name="connsiteX2" fmla="*/ 0 w 1245555"/>
              <a:gd name="connsiteY2" fmla="*/ 0 h 147409"/>
              <a:gd name="connsiteX0" fmla="*/ 1245555 w 1245555"/>
              <a:gd name="connsiteY0" fmla="*/ 96953 h 144120"/>
              <a:gd name="connsiteX1" fmla="*/ 523344 w 1245555"/>
              <a:gd name="connsiteY1" fmla="*/ 131648 h 144120"/>
              <a:gd name="connsiteX2" fmla="*/ 0 w 1245555"/>
              <a:gd name="connsiteY2" fmla="*/ 0 h 144120"/>
              <a:gd name="connsiteX0" fmla="*/ 1245555 w 1245555"/>
              <a:gd name="connsiteY0" fmla="*/ 96953 h 138448"/>
              <a:gd name="connsiteX1" fmla="*/ 523344 w 1245555"/>
              <a:gd name="connsiteY1" fmla="*/ 131648 h 138448"/>
              <a:gd name="connsiteX2" fmla="*/ 0 w 1245555"/>
              <a:gd name="connsiteY2" fmla="*/ 0 h 138448"/>
              <a:gd name="connsiteX0" fmla="*/ 1271660 w 1271660"/>
              <a:gd name="connsiteY0" fmla="*/ 112773 h 143731"/>
              <a:gd name="connsiteX1" fmla="*/ 523344 w 1271660"/>
              <a:gd name="connsiteY1" fmla="*/ 131648 h 143731"/>
              <a:gd name="connsiteX2" fmla="*/ 0 w 1271660"/>
              <a:gd name="connsiteY2" fmla="*/ 0 h 143731"/>
              <a:gd name="connsiteX0" fmla="*/ 1271660 w 1271660"/>
              <a:gd name="connsiteY0" fmla="*/ 112773 h 154546"/>
              <a:gd name="connsiteX1" fmla="*/ 523344 w 1271660"/>
              <a:gd name="connsiteY1" fmla="*/ 131648 h 154546"/>
              <a:gd name="connsiteX2" fmla="*/ 0 w 1271660"/>
              <a:gd name="connsiteY2" fmla="*/ 0 h 154546"/>
              <a:gd name="connsiteX0" fmla="*/ 1271660 w 1271660"/>
              <a:gd name="connsiteY0" fmla="*/ 112773 h 162591"/>
              <a:gd name="connsiteX1" fmla="*/ 510339 w 1271660"/>
              <a:gd name="connsiteY1" fmla="*/ 147050 h 162591"/>
              <a:gd name="connsiteX2" fmla="*/ 0 w 1271660"/>
              <a:gd name="connsiteY2" fmla="*/ 0 h 162591"/>
              <a:gd name="connsiteX0" fmla="*/ 1271660 w 1271660"/>
              <a:gd name="connsiteY0" fmla="*/ 112773 h 162126"/>
              <a:gd name="connsiteX1" fmla="*/ 510339 w 1271660"/>
              <a:gd name="connsiteY1" fmla="*/ 147050 h 162126"/>
              <a:gd name="connsiteX2" fmla="*/ 0 w 1271660"/>
              <a:gd name="connsiteY2" fmla="*/ 0 h 16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660" h="162126">
                <a:moveTo>
                  <a:pt x="1271660" y="112773"/>
                </a:moveTo>
                <a:cubicBezTo>
                  <a:pt x="715097" y="179888"/>
                  <a:pt x="661049" y="164722"/>
                  <a:pt x="510339" y="147050"/>
                </a:cubicBezTo>
                <a:cubicBezTo>
                  <a:pt x="359629" y="129378"/>
                  <a:pt x="144517" y="79558"/>
                  <a:pt x="0" y="0"/>
                </a:cubicBezTo>
              </a:path>
            </a:pathLst>
          </a:custGeom>
          <a:noFill/>
          <a:ln w="31750" cap="rnd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50" name="Oval 42"/>
          <p:cNvSpPr/>
          <p:nvPr/>
        </p:nvSpPr>
        <p:spPr>
          <a:xfrm rot="6649260" flipH="1" flipV="1">
            <a:off x="5366542" y="4250109"/>
            <a:ext cx="1305281" cy="381336"/>
          </a:xfrm>
          <a:custGeom>
            <a:avLst/>
            <a:gdLst>
              <a:gd name="connsiteX0" fmla="*/ 0 w 1734207"/>
              <a:gd name="connsiteY0" fmla="*/ 477346 h 954691"/>
              <a:gd name="connsiteX1" fmla="*/ 867104 w 1734207"/>
              <a:gd name="connsiteY1" fmla="*/ 0 h 954691"/>
              <a:gd name="connsiteX2" fmla="*/ 1734208 w 1734207"/>
              <a:gd name="connsiteY2" fmla="*/ 477346 h 954691"/>
              <a:gd name="connsiteX3" fmla="*/ 867104 w 1734207"/>
              <a:gd name="connsiteY3" fmla="*/ 954692 h 954691"/>
              <a:gd name="connsiteX4" fmla="*/ 0 w 1734207"/>
              <a:gd name="connsiteY4" fmla="*/ 477346 h 954691"/>
              <a:gd name="connsiteX0" fmla="*/ 867104 w 1734208"/>
              <a:gd name="connsiteY0" fmla="*/ 0 h 954692"/>
              <a:gd name="connsiteX1" fmla="*/ 1734208 w 1734208"/>
              <a:gd name="connsiteY1" fmla="*/ 477346 h 954692"/>
              <a:gd name="connsiteX2" fmla="*/ 867104 w 1734208"/>
              <a:gd name="connsiteY2" fmla="*/ 954692 h 954692"/>
              <a:gd name="connsiteX3" fmla="*/ 0 w 1734208"/>
              <a:gd name="connsiteY3" fmla="*/ 477346 h 954692"/>
              <a:gd name="connsiteX4" fmla="*/ 958544 w 1734208"/>
              <a:gd name="connsiteY4" fmla="*/ 91440 h 954692"/>
              <a:gd name="connsiteX0" fmla="*/ 867104 w 1734208"/>
              <a:gd name="connsiteY0" fmla="*/ 0 h 954692"/>
              <a:gd name="connsiteX1" fmla="*/ 1734208 w 1734208"/>
              <a:gd name="connsiteY1" fmla="*/ 477346 h 954692"/>
              <a:gd name="connsiteX2" fmla="*/ 867104 w 1734208"/>
              <a:gd name="connsiteY2" fmla="*/ 954692 h 954692"/>
              <a:gd name="connsiteX3" fmla="*/ 0 w 1734208"/>
              <a:gd name="connsiteY3" fmla="*/ 477346 h 954692"/>
              <a:gd name="connsiteX0" fmla="*/ 1734208 w 1734208"/>
              <a:gd name="connsiteY0" fmla="*/ 0 h 477346"/>
              <a:gd name="connsiteX1" fmla="*/ 867104 w 1734208"/>
              <a:gd name="connsiteY1" fmla="*/ 477346 h 477346"/>
              <a:gd name="connsiteX2" fmla="*/ 0 w 1734208"/>
              <a:gd name="connsiteY2" fmla="*/ 0 h 477346"/>
              <a:gd name="connsiteX0" fmla="*/ 1734208 w 1734208"/>
              <a:gd name="connsiteY0" fmla="*/ 0 h 488793"/>
              <a:gd name="connsiteX1" fmla="*/ 867104 w 1734208"/>
              <a:gd name="connsiteY1" fmla="*/ 477346 h 488793"/>
              <a:gd name="connsiteX2" fmla="*/ 216611 w 1734208"/>
              <a:gd name="connsiteY2" fmla="*/ 312166 h 488793"/>
              <a:gd name="connsiteX3" fmla="*/ 0 w 1734208"/>
              <a:gd name="connsiteY3" fmla="*/ 0 h 488793"/>
              <a:gd name="connsiteX0" fmla="*/ 1734208 w 1734208"/>
              <a:gd name="connsiteY0" fmla="*/ 0 h 488793"/>
              <a:gd name="connsiteX1" fmla="*/ 1495729 w 1734208"/>
              <a:gd name="connsiteY1" fmla="*/ 335467 h 488793"/>
              <a:gd name="connsiteX2" fmla="*/ 867104 w 1734208"/>
              <a:gd name="connsiteY2" fmla="*/ 477346 h 488793"/>
              <a:gd name="connsiteX3" fmla="*/ 216611 w 1734208"/>
              <a:gd name="connsiteY3" fmla="*/ 312166 h 488793"/>
              <a:gd name="connsiteX4" fmla="*/ 0 w 1734208"/>
              <a:gd name="connsiteY4" fmla="*/ 0 h 488793"/>
              <a:gd name="connsiteX0" fmla="*/ 1517597 w 1517597"/>
              <a:gd name="connsiteY0" fmla="*/ 0 h 488793"/>
              <a:gd name="connsiteX1" fmla="*/ 1279118 w 1517597"/>
              <a:gd name="connsiteY1" fmla="*/ 335467 h 488793"/>
              <a:gd name="connsiteX2" fmla="*/ 650493 w 1517597"/>
              <a:gd name="connsiteY2" fmla="*/ 477346 h 488793"/>
              <a:gd name="connsiteX3" fmla="*/ 0 w 1517597"/>
              <a:gd name="connsiteY3" fmla="*/ 312166 h 488793"/>
              <a:gd name="connsiteX0" fmla="*/ 1279118 w 1279118"/>
              <a:gd name="connsiteY0" fmla="*/ 23301 h 176627"/>
              <a:gd name="connsiteX1" fmla="*/ 650493 w 1279118"/>
              <a:gd name="connsiteY1" fmla="*/ 165180 h 176627"/>
              <a:gd name="connsiteX2" fmla="*/ 0 w 1279118"/>
              <a:gd name="connsiteY2" fmla="*/ 0 h 176627"/>
              <a:gd name="connsiteX0" fmla="*/ 1336931 w 1336931"/>
              <a:gd name="connsiteY0" fmla="*/ 55260 h 197940"/>
              <a:gd name="connsiteX1" fmla="*/ 708306 w 1336931"/>
              <a:gd name="connsiteY1" fmla="*/ 197139 h 197940"/>
              <a:gd name="connsiteX2" fmla="*/ 0 w 1336931"/>
              <a:gd name="connsiteY2" fmla="*/ 0 h 197940"/>
              <a:gd name="connsiteX0" fmla="*/ 1401971 w 1401971"/>
              <a:gd name="connsiteY0" fmla="*/ 28627 h 197313"/>
              <a:gd name="connsiteX1" fmla="*/ 708306 w 1401971"/>
              <a:gd name="connsiteY1" fmla="*/ 197139 h 197313"/>
              <a:gd name="connsiteX2" fmla="*/ 0 w 1401971"/>
              <a:gd name="connsiteY2" fmla="*/ 0 h 197313"/>
              <a:gd name="connsiteX0" fmla="*/ 1401971 w 1401971"/>
              <a:gd name="connsiteY0" fmla="*/ 28627 h 138334"/>
              <a:gd name="connsiteX1" fmla="*/ 623379 w 1401971"/>
              <a:gd name="connsiteY1" fmla="*/ 137901 h 138334"/>
              <a:gd name="connsiteX2" fmla="*/ 0 w 1401971"/>
              <a:gd name="connsiteY2" fmla="*/ 0 h 138334"/>
              <a:gd name="connsiteX0" fmla="*/ 1245555 w 1245555"/>
              <a:gd name="connsiteY0" fmla="*/ 96953 h 153669"/>
              <a:gd name="connsiteX1" fmla="*/ 623379 w 1245555"/>
              <a:gd name="connsiteY1" fmla="*/ 137901 h 153669"/>
              <a:gd name="connsiteX2" fmla="*/ 0 w 1245555"/>
              <a:gd name="connsiteY2" fmla="*/ 0 h 153669"/>
              <a:gd name="connsiteX0" fmla="*/ 1245555 w 1245555"/>
              <a:gd name="connsiteY0" fmla="*/ 96953 h 143512"/>
              <a:gd name="connsiteX1" fmla="*/ 623379 w 1245555"/>
              <a:gd name="connsiteY1" fmla="*/ 137901 h 143512"/>
              <a:gd name="connsiteX2" fmla="*/ 0 w 1245555"/>
              <a:gd name="connsiteY2" fmla="*/ 0 h 143512"/>
              <a:gd name="connsiteX0" fmla="*/ 1245555 w 1245555"/>
              <a:gd name="connsiteY0" fmla="*/ 96953 h 124753"/>
              <a:gd name="connsiteX1" fmla="*/ 424365 w 1245555"/>
              <a:gd name="connsiteY1" fmla="*/ 112442 h 124753"/>
              <a:gd name="connsiteX2" fmla="*/ 0 w 1245555"/>
              <a:gd name="connsiteY2" fmla="*/ 0 h 124753"/>
              <a:gd name="connsiteX0" fmla="*/ 1245555 w 1245555"/>
              <a:gd name="connsiteY0" fmla="*/ 96953 h 133557"/>
              <a:gd name="connsiteX1" fmla="*/ 424365 w 1245555"/>
              <a:gd name="connsiteY1" fmla="*/ 112442 h 133557"/>
              <a:gd name="connsiteX2" fmla="*/ 0 w 1245555"/>
              <a:gd name="connsiteY2" fmla="*/ 0 h 133557"/>
              <a:gd name="connsiteX0" fmla="*/ 1245555 w 1245555"/>
              <a:gd name="connsiteY0" fmla="*/ 96953 h 147409"/>
              <a:gd name="connsiteX1" fmla="*/ 523344 w 1245555"/>
              <a:gd name="connsiteY1" fmla="*/ 131648 h 147409"/>
              <a:gd name="connsiteX2" fmla="*/ 0 w 1245555"/>
              <a:gd name="connsiteY2" fmla="*/ 0 h 147409"/>
              <a:gd name="connsiteX0" fmla="*/ 1245555 w 1245555"/>
              <a:gd name="connsiteY0" fmla="*/ 96953 h 144120"/>
              <a:gd name="connsiteX1" fmla="*/ 523344 w 1245555"/>
              <a:gd name="connsiteY1" fmla="*/ 131648 h 144120"/>
              <a:gd name="connsiteX2" fmla="*/ 0 w 1245555"/>
              <a:gd name="connsiteY2" fmla="*/ 0 h 144120"/>
              <a:gd name="connsiteX0" fmla="*/ 1245555 w 1245555"/>
              <a:gd name="connsiteY0" fmla="*/ 96953 h 138448"/>
              <a:gd name="connsiteX1" fmla="*/ 523344 w 1245555"/>
              <a:gd name="connsiteY1" fmla="*/ 131648 h 138448"/>
              <a:gd name="connsiteX2" fmla="*/ 0 w 1245555"/>
              <a:gd name="connsiteY2" fmla="*/ 0 h 138448"/>
              <a:gd name="connsiteX0" fmla="*/ 1271660 w 1271660"/>
              <a:gd name="connsiteY0" fmla="*/ 112773 h 143731"/>
              <a:gd name="connsiteX1" fmla="*/ 523344 w 1271660"/>
              <a:gd name="connsiteY1" fmla="*/ 131648 h 143731"/>
              <a:gd name="connsiteX2" fmla="*/ 0 w 1271660"/>
              <a:gd name="connsiteY2" fmla="*/ 0 h 143731"/>
              <a:gd name="connsiteX0" fmla="*/ 1271660 w 1271660"/>
              <a:gd name="connsiteY0" fmla="*/ 112773 h 154546"/>
              <a:gd name="connsiteX1" fmla="*/ 523344 w 1271660"/>
              <a:gd name="connsiteY1" fmla="*/ 131648 h 154546"/>
              <a:gd name="connsiteX2" fmla="*/ 0 w 1271660"/>
              <a:gd name="connsiteY2" fmla="*/ 0 h 154546"/>
              <a:gd name="connsiteX0" fmla="*/ 1271660 w 1271660"/>
              <a:gd name="connsiteY0" fmla="*/ 112773 h 162591"/>
              <a:gd name="connsiteX1" fmla="*/ 510339 w 1271660"/>
              <a:gd name="connsiteY1" fmla="*/ 147050 h 162591"/>
              <a:gd name="connsiteX2" fmla="*/ 0 w 1271660"/>
              <a:gd name="connsiteY2" fmla="*/ 0 h 162591"/>
              <a:gd name="connsiteX0" fmla="*/ 1271660 w 1271660"/>
              <a:gd name="connsiteY0" fmla="*/ 112773 h 162126"/>
              <a:gd name="connsiteX1" fmla="*/ 510339 w 1271660"/>
              <a:gd name="connsiteY1" fmla="*/ 147050 h 162126"/>
              <a:gd name="connsiteX2" fmla="*/ 0 w 1271660"/>
              <a:gd name="connsiteY2" fmla="*/ 0 h 16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660" h="162126">
                <a:moveTo>
                  <a:pt x="1271660" y="112773"/>
                </a:moveTo>
                <a:cubicBezTo>
                  <a:pt x="715097" y="179888"/>
                  <a:pt x="661049" y="164722"/>
                  <a:pt x="510339" y="147050"/>
                </a:cubicBezTo>
                <a:cubicBezTo>
                  <a:pt x="359629" y="129378"/>
                  <a:pt x="144517" y="79558"/>
                  <a:pt x="0" y="0"/>
                </a:cubicBezTo>
              </a:path>
            </a:pathLst>
          </a:custGeom>
          <a:noFill/>
          <a:ln w="31750" cap="rnd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51" name="Oval 42"/>
          <p:cNvSpPr/>
          <p:nvPr/>
        </p:nvSpPr>
        <p:spPr>
          <a:xfrm rot="2374275" flipH="1" flipV="1">
            <a:off x="2306682" y="2150322"/>
            <a:ext cx="1305281" cy="358696"/>
          </a:xfrm>
          <a:custGeom>
            <a:avLst/>
            <a:gdLst>
              <a:gd name="connsiteX0" fmla="*/ 0 w 1734207"/>
              <a:gd name="connsiteY0" fmla="*/ 477346 h 954691"/>
              <a:gd name="connsiteX1" fmla="*/ 867104 w 1734207"/>
              <a:gd name="connsiteY1" fmla="*/ 0 h 954691"/>
              <a:gd name="connsiteX2" fmla="*/ 1734208 w 1734207"/>
              <a:gd name="connsiteY2" fmla="*/ 477346 h 954691"/>
              <a:gd name="connsiteX3" fmla="*/ 867104 w 1734207"/>
              <a:gd name="connsiteY3" fmla="*/ 954692 h 954691"/>
              <a:gd name="connsiteX4" fmla="*/ 0 w 1734207"/>
              <a:gd name="connsiteY4" fmla="*/ 477346 h 954691"/>
              <a:gd name="connsiteX0" fmla="*/ 867104 w 1734208"/>
              <a:gd name="connsiteY0" fmla="*/ 0 h 954692"/>
              <a:gd name="connsiteX1" fmla="*/ 1734208 w 1734208"/>
              <a:gd name="connsiteY1" fmla="*/ 477346 h 954692"/>
              <a:gd name="connsiteX2" fmla="*/ 867104 w 1734208"/>
              <a:gd name="connsiteY2" fmla="*/ 954692 h 954692"/>
              <a:gd name="connsiteX3" fmla="*/ 0 w 1734208"/>
              <a:gd name="connsiteY3" fmla="*/ 477346 h 954692"/>
              <a:gd name="connsiteX4" fmla="*/ 958544 w 1734208"/>
              <a:gd name="connsiteY4" fmla="*/ 91440 h 954692"/>
              <a:gd name="connsiteX0" fmla="*/ 867104 w 1734208"/>
              <a:gd name="connsiteY0" fmla="*/ 0 h 954692"/>
              <a:gd name="connsiteX1" fmla="*/ 1734208 w 1734208"/>
              <a:gd name="connsiteY1" fmla="*/ 477346 h 954692"/>
              <a:gd name="connsiteX2" fmla="*/ 867104 w 1734208"/>
              <a:gd name="connsiteY2" fmla="*/ 954692 h 954692"/>
              <a:gd name="connsiteX3" fmla="*/ 0 w 1734208"/>
              <a:gd name="connsiteY3" fmla="*/ 477346 h 954692"/>
              <a:gd name="connsiteX0" fmla="*/ 1734208 w 1734208"/>
              <a:gd name="connsiteY0" fmla="*/ 0 h 477346"/>
              <a:gd name="connsiteX1" fmla="*/ 867104 w 1734208"/>
              <a:gd name="connsiteY1" fmla="*/ 477346 h 477346"/>
              <a:gd name="connsiteX2" fmla="*/ 0 w 1734208"/>
              <a:gd name="connsiteY2" fmla="*/ 0 h 477346"/>
              <a:gd name="connsiteX0" fmla="*/ 1734208 w 1734208"/>
              <a:gd name="connsiteY0" fmla="*/ 0 h 488793"/>
              <a:gd name="connsiteX1" fmla="*/ 867104 w 1734208"/>
              <a:gd name="connsiteY1" fmla="*/ 477346 h 488793"/>
              <a:gd name="connsiteX2" fmla="*/ 216611 w 1734208"/>
              <a:gd name="connsiteY2" fmla="*/ 312166 h 488793"/>
              <a:gd name="connsiteX3" fmla="*/ 0 w 1734208"/>
              <a:gd name="connsiteY3" fmla="*/ 0 h 488793"/>
              <a:gd name="connsiteX0" fmla="*/ 1734208 w 1734208"/>
              <a:gd name="connsiteY0" fmla="*/ 0 h 488793"/>
              <a:gd name="connsiteX1" fmla="*/ 1495729 w 1734208"/>
              <a:gd name="connsiteY1" fmla="*/ 335467 h 488793"/>
              <a:gd name="connsiteX2" fmla="*/ 867104 w 1734208"/>
              <a:gd name="connsiteY2" fmla="*/ 477346 h 488793"/>
              <a:gd name="connsiteX3" fmla="*/ 216611 w 1734208"/>
              <a:gd name="connsiteY3" fmla="*/ 312166 h 488793"/>
              <a:gd name="connsiteX4" fmla="*/ 0 w 1734208"/>
              <a:gd name="connsiteY4" fmla="*/ 0 h 488793"/>
              <a:gd name="connsiteX0" fmla="*/ 1517597 w 1517597"/>
              <a:gd name="connsiteY0" fmla="*/ 0 h 488793"/>
              <a:gd name="connsiteX1" fmla="*/ 1279118 w 1517597"/>
              <a:gd name="connsiteY1" fmla="*/ 335467 h 488793"/>
              <a:gd name="connsiteX2" fmla="*/ 650493 w 1517597"/>
              <a:gd name="connsiteY2" fmla="*/ 477346 h 488793"/>
              <a:gd name="connsiteX3" fmla="*/ 0 w 1517597"/>
              <a:gd name="connsiteY3" fmla="*/ 312166 h 488793"/>
              <a:gd name="connsiteX0" fmla="*/ 1279118 w 1279118"/>
              <a:gd name="connsiteY0" fmla="*/ 23301 h 176627"/>
              <a:gd name="connsiteX1" fmla="*/ 650493 w 1279118"/>
              <a:gd name="connsiteY1" fmla="*/ 165180 h 176627"/>
              <a:gd name="connsiteX2" fmla="*/ 0 w 1279118"/>
              <a:gd name="connsiteY2" fmla="*/ 0 h 176627"/>
              <a:gd name="connsiteX0" fmla="*/ 1336931 w 1336931"/>
              <a:gd name="connsiteY0" fmla="*/ 55260 h 197940"/>
              <a:gd name="connsiteX1" fmla="*/ 708306 w 1336931"/>
              <a:gd name="connsiteY1" fmla="*/ 197139 h 197940"/>
              <a:gd name="connsiteX2" fmla="*/ 0 w 1336931"/>
              <a:gd name="connsiteY2" fmla="*/ 0 h 197940"/>
              <a:gd name="connsiteX0" fmla="*/ 1401971 w 1401971"/>
              <a:gd name="connsiteY0" fmla="*/ 28627 h 197313"/>
              <a:gd name="connsiteX1" fmla="*/ 708306 w 1401971"/>
              <a:gd name="connsiteY1" fmla="*/ 197139 h 197313"/>
              <a:gd name="connsiteX2" fmla="*/ 0 w 1401971"/>
              <a:gd name="connsiteY2" fmla="*/ 0 h 197313"/>
              <a:gd name="connsiteX0" fmla="*/ 1401971 w 1401971"/>
              <a:gd name="connsiteY0" fmla="*/ 28627 h 138334"/>
              <a:gd name="connsiteX1" fmla="*/ 623379 w 1401971"/>
              <a:gd name="connsiteY1" fmla="*/ 137901 h 138334"/>
              <a:gd name="connsiteX2" fmla="*/ 0 w 1401971"/>
              <a:gd name="connsiteY2" fmla="*/ 0 h 138334"/>
              <a:gd name="connsiteX0" fmla="*/ 1245555 w 1245555"/>
              <a:gd name="connsiteY0" fmla="*/ 96953 h 153669"/>
              <a:gd name="connsiteX1" fmla="*/ 623379 w 1245555"/>
              <a:gd name="connsiteY1" fmla="*/ 137901 h 153669"/>
              <a:gd name="connsiteX2" fmla="*/ 0 w 1245555"/>
              <a:gd name="connsiteY2" fmla="*/ 0 h 153669"/>
              <a:gd name="connsiteX0" fmla="*/ 1245555 w 1245555"/>
              <a:gd name="connsiteY0" fmla="*/ 96953 h 143512"/>
              <a:gd name="connsiteX1" fmla="*/ 623379 w 1245555"/>
              <a:gd name="connsiteY1" fmla="*/ 137901 h 143512"/>
              <a:gd name="connsiteX2" fmla="*/ 0 w 1245555"/>
              <a:gd name="connsiteY2" fmla="*/ 0 h 143512"/>
              <a:gd name="connsiteX0" fmla="*/ 1245555 w 1245555"/>
              <a:gd name="connsiteY0" fmla="*/ 96953 h 124753"/>
              <a:gd name="connsiteX1" fmla="*/ 424365 w 1245555"/>
              <a:gd name="connsiteY1" fmla="*/ 112442 h 124753"/>
              <a:gd name="connsiteX2" fmla="*/ 0 w 1245555"/>
              <a:gd name="connsiteY2" fmla="*/ 0 h 124753"/>
              <a:gd name="connsiteX0" fmla="*/ 1245555 w 1245555"/>
              <a:gd name="connsiteY0" fmla="*/ 96953 h 133557"/>
              <a:gd name="connsiteX1" fmla="*/ 424365 w 1245555"/>
              <a:gd name="connsiteY1" fmla="*/ 112442 h 133557"/>
              <a:gd name="connsiteX2" fmla="*/ 0 w 1245555"/>
              <a:gd name="connsiteY2" fmla="*/ 0 h 133557"/>
              <a:gd name="connsiteX0" fmla="*/ 1245555 w 1245555"/>
              <a:gd name="connsiteY0" fmla="*/ 96953 h 147409"/>
              <a:gd name="connsiteX1" fmla="*/ 523344 w 1245555"/>
              <a:gd name="connsiteY1" fmla="*/ 131648 h 147409"/>
              <a:gd name="connsiteX2" fmla="*/ 0 w 1245555"/>
              <a:gd name="connsiteY2" fmla="*/ 0 h 147409"/>
              <a:gd name="connsiteX0" fmla="*/ 1245555 w 1245555"/>
              <a:gd name="connsiteY0" fmla="*/ 96953 h 144120"/>
              <a:gd name="connsiteX1" fmla="*/ 523344 w 1245555"/>
              <a:gd name="connsiteY1" fmla="*/ 131648 h 144120"/>
              <a:gd name="connsiteX2" fmla="*/ 0 w 1245555"/>
              <a:gd name="connsiteY2" fmla="*/ 0 h 144120"/>
              <a:gd name="connsiteX0" fmla="*/ 1245555 w 1245555"/>
              <a:gd name="connsiteY0" fmla="*/ 96953 h 138448"/>
              <a:gd name="connsiteX1" fmla="*/ 523344 w 1245555"/>
              <a:gd name="connsiteY1" fmla="*/ 131648 h 138448"/>
              <a:gd name="connsiteX2" fmla="*/ 0 w 1245555"/>
              <a:gd name="connsiteY2" fmla="*/ 0 h 138448"/>
              <a:gd name="connsiteX0" fmla="*/ 1271660 w 1271660"/>
              <a:gd name="connsiteY0" fmla="*/ 112773 h 143731"/>
              <a:gd name="connsiteX1" fmla="*/ 523344 w 1271660"/>
              <a:gd name="connsiteY1" fmla="*/ 131648 h 143731"/>
              <a:gd name="connsiteX2" fmla="*/ 0 w 1271660"/>
              <a:gd name="connsiteY2" fmla="*/ 0 h 143731"/>
              <a:gd name="connsiteX0" fmla="*/ 1271660 w 1271660"/>
              <a:gd name="connsiteY0" fmla="*/ 112773 h 154546"/>
              <a:gd name="connsiteX1" fmla="*/ 523344 w 1271660"/>
              <a:gd name="connsiteY1" fmla="*/ 131648 h 154546"/>
              <a:gd name="connsiteX2" fmla="*/ 0 w 1271660"/>
              <a:gd name="connsiteY2" fmla="*/ 0 h 154546"/>
              <a:gd name="connsiteX0" fmla="*/ 1271660 w 1271660"/>
              <a:gd name="connsiteY0" fmla="*/ 112773 h 162591"/>
              <a:gd name="connsiteX1" fmla="*/ 510339 w 1271660"/>
              <a:gd name="connsiteY1" fmla="*/ 147050 h 162591"/>
              <a:gd name="connsiteX2" fmla="*/ 0 w 1271660"/>
              <a:gd name="connsiteY2" fmla="*/ 0 h 162591"/>
              <a:gd name="connsiteX0" fmla="*/ 1271660 w 1271660"/>
              <a:gd name="connsiteY0" fmla="*/ 112773 h 162126"/>
              <a:gd name="connsiteX1" fmla="*/ 510339 w 1271660"/>
              <a:gd name="connsiteY1" fmla="*/ 147050 h 162126"/>
              <a:gd name="connsiteX2" fmla="*/ 0 w 1271660"/>
              <a:gd name="connsiteY2" fmla="*/ 0 h 16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660" h="162126">
                <a:moveTo>
                  <a:pt x="1271660" y="112773"/>
                </a:moveTo>
                <a:cubicBezTo>
                  <a:pt x="715097" y="179888"/>
                  <a:pt x="661049" y="164722"/>
                  <a:pt x="510339" y="147050"/>
                </a:cubicBezTo>
                <a:cubicBezTo>
                  <a:pt x="359629" y="129378"/>
                  <a:pt x="144517" y="79558"/>
                  <a:pt x="0" y="0"/>
                </a:cubicBezTo>
              </a:path>
            </a:pathLst>
          </a:custGeom>
          <a:noFill/>
          <a:ln w="31750" cap="rnd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41994" y="1684728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admitted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02960" y="4564856"/>
            <a:ext cx="1734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I/O or event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wait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40844" y="4435665"/>
            <a:ext cx="1734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I/O or event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completion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44632" y="4175204"/>
            <a:ext cx="228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Scheduler dispatch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B45573-BCB3-4A2A-8482-260051478306}"/>
              </a:ext>
            </a:extLst>
          </p:cNvPr>
          <p:cNvSpPr/>
          <p:nvPr/>
        </p:nvSpPr>
        <p:spPr>
          <a:xfrm>
            <a:off x="1189050" y="6449321"/>
            <a:ext cx="75402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https://www.youtube.com/watch?v=JhWREa77Z88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6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Process Scheduling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41" y="1899092"/>
            <a:ext cx="5100637" cy="43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6297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32794</TotalTime>
  <Words>2523</Words>
  <Application>Microsoft Office PowerPoint</Application>
  <PresentationFormat>On-screen Show (4:3)</PresentationFormat>
  <Paragraphs>506</Paragraphs>
  <Slides>55</Slides>
  <Notes>2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ＭＳ Ｐゴシック</vt:lpstr>
      <vt:lpstr>Arial</vt:lpstr>
      <vt:lpstr>Calibri</vt:lpstr>
      <vt:lpstr>Calibri Light</vt:lpstr>
      <vt:lpstr>Consolas</vt:lpstr>
      <vt:lpstr>Tahoma</vt:lpstr>
      <vt:lpstr>Times New Roman</vt:lpstr>
      <vt:lpstr>Wingdings</vt:lpstr>
      <vt:lpstr>Retrospect</vt:lpstr>
      <vt:lpstr>Document</vt:lpstr>
      <vt:lpstr>CSS430  Process Management Textbook Chapter 3</vt:lpstr>
      <vt:lpstr>Processes</vt:lpstr>
      <vt:lpstr>Process</vt:lpstr>
      <vt:lpstr>Process Address Space</vt:lpstr>
      <vt:lpstr>Process Control Block</vt:lpstr>
      <vt:lpstr>Context Switch</vt:lpstr>
      <vt:lpstr>Computer Scientist of the week</vt:lpstr>
      <vt:lpstr>Process State Diagram</vt:lpstr>
      <vt:lpstr>Process Scheduling Queues</vt:lpstr>
      <vt:lpstr>Process Schedulers</vt:lpstr>
      <vt:lpstr>Representation of Process Scheduling</vt:lpstr>
      <vt:lpstr>Process Creation</vt:lpstr>
      <vt:lpstr>Fork</vt:lpstr>
      <vt:lpstr>Win32 Process Creation</vt:lpstr>
      <vt:lpstr>Unix: A Tree of Processes </vt:lpstr>
      <vt:lpstr>Process Termination</vt:lpstr>
      <vt:lpstr>Zombies and Orphans</vt:lpstr>
      <vt:lpstr>CLASS DISCUSSION</vt:lpstr>
      <vt:lpstr>Class Bell</vt:lpstr>
      <vt:lpstr>Announcements/Agenda</vt:lpstr>
      <vt:lpstr>Process Communication</vt:lpstr>
      <vt:lpstr>Cooperating Processes</vt:lpstr>
      <vt:lpstr>Process Communication Attributes (preview)</vt:lpstr>
      <vt:lpstr>Communication Models</vt:lpstr>
      <vt:lpstr>Message Passing </vt:lpstr>
      <vt:lpstr>Direct Communication</vt:lpstr>
      <vt:lpstr>Producer-Consumer Problems</vt:lpstr>
      <vt:lpstr>Direct Communication</vt:lpstr>
      <vt:lpstr>Computer Scientist of the Week</vt:lpstr>
      <vt:lpstr>Indirect Communication: Message Queues</vt:lpstr>
      <vt:lpstr>Let’s code…</vt:lpstr>
      <vt:lpstr>msg_snd.cpp  msg_rcv.cpp</vt:lpstr>
      <vt:lpstr>Message Queues</vt:lpstr>
      <vt:lpstr>Blocking / Non-Blocking</vt:lpstr>
      <vt:lpstr>Buffering</vt:lpstr>
      <vt:lpstr>Shared Memory</vt:lpstr>
      <vt:lpstr>Let’s Code</vt:lpstr>
      <vt:lpstr>Shared Memory Example</vt:lpstr>
      <vt:lpstr>CLASS DISCUSSION</vt:lpstr>
      <vt:lpstr>BSD v. System V</vt:lpstr>
      <vt:lpstr>IN CLASS CODING / Pop Quiz</vt:lpstr>
      <vt:lpstr>Process Communication Attributes (recall)</vt:lpstr>
      <vt:lpstr>Client-Server Systems Remote System Communication</vt:lpstr>
      <vt:lpstr>Sockets</vt:lpstr>
      <vt:lpstr>Socket Communication</vt:lpstr>
      <vt:lpstr>Computer Scientist of the Week</vt:lpstr>
      <vt:lpstr>Coding…</vt:lpstr>
      <vt:lpstr>Socket Client-Server</vt:lpstr>
      <vt:lpstr>Computer Scientist of the Week</vt:lpstr>
      <vt:lpstr>RPC: Remote Procedure Calls</vt:lpstr>
      <vt:lpstr>RMI</vt:lpstr>
      <vt:lpstr>Sequence Diagram (RMI)</vt:lpstr>
      <vt:lpstr>Process Communication Attributes (summary)</vt:lpstr>
      <vt:lpstr>ICA2</vt:lpstr>
      <vt:lpstr>In-Class Assignment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 Bothell CSS430</dc:title>
  <dc:creator>Stephen Dame</dc:creator>
  <cp:lastModifiedBy>Robert Dimpsey</cp:lastModifiedBy>
  <cp:revision>347</cp:revision>
  <cp:lastPrinted>2016-04-07T17:36:34Z</cp:lastPrinted>
  <dcterms:created xsi:type="dcterms:W3CDTF">2014-02-16T23:16:53Z</dcterms:created>
  <dcterms:modified xsi:type="dcterms:W3CDTF">2021-01-25T19:47:25Z</dcterms:modified>
</cp:coreProperties>
</file>