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90" r:id="rId3"/>
    <p:sldId id="474" r:id="rId4"/>
    <p:sldId id="475" r:id="rId5"/>
    <p:sldId id="489" r:id="rId6"/>
    <p:sldId id="491" r:id="rId7"/>
    <p:sldId id="316" r:id="rId8"/>
    <p:sldId id="317" r:id="rId9"/>
    <p:sldId id="319" r:id="rId10"/>
    <p:sldId id="349" r:id="rId11"/>
    <p:sldId id="320" r:id="rId12"/>
    <p:sldId id="362" r:id="rId13"/>
    <p:sldId id="318" r:id="rId14"/>
    <p:sldId id="367" r:id="rId15"/>
    <p:sldId id="351" r:id="rId16"/>
    <p:sldId id="388" r:id="rId17"/>
    <p:sldId id="389" r:id="rId18"/>
    <p:sldId id="353" r:id="rId19"/>
    <p:sldId id="324" r:id="rId20"/>
    <p:sldId id="325" r:id="rId21"/>
    <p:sldId id="326" r:id="rId22"/>
    <p:sldId id="327" r:id="rId23"/>
    <p:sldId id="322" r:id="rId24"/>
    <p:sldId id="492" r:id="rId25"/>
    <p:sldId id="493" r:id="rId26"/>
    <p:sldId id="494" r:id="rId27"/>
    <p:sldId id="496" r:id="rId28"/>
    <p:sldId id="364" r:id="rId29"/>
    <p:sldId id="397" r:id="rId30"/>
    <p:sldId id="383" r:id="rId31"/>
    <p:sldId id="384" r:id="rId32"/>
    <p:sldId id="365" r:id="rId33"/>
    <p:sldId id="303" r:id="rId34"/>
    <p:sldId id="354" r:id="rId35"/>
    <p:sldId id="381" r:id="rId36"/>
    <p:sldId id="358" r:id="rId37"/>
    <p:sldId id="385" r:id="rId38"/>
    <p:sldId id="386" r:id="rId39"/>
    <p:sldId id="495" r:id="rId40"/>
    <p:sldId id="371" r:id="rId41"/>
    <p:sldId id="368" r:id="rId42"/>
    <p:sldId id="401" r:id="rId43"/>
    <p:sldId id="393" r:id="rId44"/>
    <p:sldId id="394" r:id="rId45"/>
    <p:sldId id="395" r:id="rId46"/>
    <p:sldId id="35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4" autoAdjust="0"/>
    <p:restoredTop sz="94683" autoAdjust="0"/>
  </p:normalViewPr>
  <p:slideViewPr>
    <p:cSldViewPr snapToGrid="0" snapToObjects="1">
      <p:cViewPr varScale="1">
        <p:scale>
          <a:sx n="90" d="100"/>
          <a:sy n="90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-1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9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5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7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DpR2qr-F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DpR2qr-Fs" TargetMode="External"/><Relationship Id="rId2" Type="http://schemas.openxmlformats.org/officeDocument/2006/relationships/hyperlink" Target="https://www.youtube.com/watch?v=JhWREa77Z8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Thread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3/11/linux-process-and-threads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log.jessfraz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br>
              <a:rPr lang="en-US" sz="4400" dirty="0"/>
            </a:br>
            <a:r>
              <a:rPr lang="en-US" sz="4400" dirty="0"/>
              <a:t>Threads</a:t>
            </a:r>
            <a:br>
              <a:rPr lang="en-US" sz="2400" dirty="0"/>
            </a:br>
            <a:r>
              <a:rPr lang="en-US" sz="2400" dirty="0"/>
              <a:t>Textbook 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Instructor:  Prof. Dimpsey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e-mail: dimpsey@uw.edu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Server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7727" y="26638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4474" y="26638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Thread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6874" y="28162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9274" y="29686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Thread</a:t>
            </a:r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485898" y="2942600"/>
            <a:ext cx="14608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394960" y="2942600"/>
            <a:ext cx="1409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057310" y="3197754"/>
            <a:ext cx="1276453" cy="945213"/>
          </a:xfrm>
          <a:custGeom>
            <a:avLst/>
            <a:gdLst>
              <a:gd name="connsiteX0" fmla="*/ 1035907 w 1396830"/>
              <a:gd name="connsiteY0" fmla="*/ 0 h 1116195"/>
              <a:gd name="connsiteX1" fmla="*/ 1384398 w 1396830"/>
              <a:gd name="connsiteY1" fmla="*/ 604007 h 1116195"/>
              <a:gd name="connsiteX2" fmla="*/ 640952 w 1396830"/>
              <a:gd name="connsiteY2" fmla="*/ 1115090 h 1116195"/>
              <a:gd name="connsiteX3" fmla="*/ 5925 w 1396830"/>
              <a:gd name="connsiteY3" fmla="*/ 464621 h 1116195"/>
              <a:gd name="connsiteX4" fmla="*/ 323438 w 1396830"/>
              <a:gd name="connsiteY4" fmla="*/ 0 h 1116195"/>
              <a:gd name="connsiteX0" fmla="*/ 1040833 w 1401756"/>
              <a:gd name="connsiteY0" fmla="*/ 0 h 1116195"/>
              <a:gd name="connsiteX1" fmla="*/ 1389324 w 1401756"/>
              <a:gd name="connsiteY1" fmla="*/ 604007 h 1116195"/>
              <a:gd name="connsiteX2" fmla="*/ 645878 w 1401756"/>
              <a:gd name="connsiteY2" fmla="*/ 1115090 h 1116195"/>
              <a:gd name="connsiteX3" fmla="*/ 10851 w 1401756"/>
              <a:gd name="connsiteY3" fmla="*/ 464621 h 1116195"/>
              <a:gd name="connsiteX4" fmla="*/ 250922 w 1401756"/>
              <a:gd name="connsiteY4" fmla="*/ 38719 h 1116195"/>
              <a:gd name="connsiteX0" fmla="*/ 910550 w 1271473"/>
              <a:gd name="connsiteY0" fmla="*/ 0 h 1115448"/>
              <a:gd name="connsiteX1" fmla="*/ 1259041 w 1271473"/>
              <a:gd name="connsiteY1" fmla="*/ 604007 h 1115448"/>
              <a:gd name="connsiteX2" fmla="*/ 515595 w 1271473"/>
              <a:gd name="connsiteY2" fmla="*/ 1115090 h 1115448"/>
              <a:gd name="connsiteX3" fmla="*/ 19965 w 1271473"/>
              <a:gd name="connsiteY3" fmla="*/ 673700 h 1115448"/>
              <a:gd name="connsiteX4" fmla="*/ 120639 w 1271473"/>
              <a:gd name="connsiteY4" fmla="*/ 38719 h 1115448"/>
              <a:gd name="connsiteX0" fmla="*/ 910550 w 1106373"/>
              <a:gd name="connsiteY0" fmla="*/ 0 h 1115448"/>
              <a:gd name="connsiteX1" fmla="*/ 1073180 w 1106373"/>
              <a:gd name="connsiteY1" fmla="*/ 604007 h 1115448"/>
              <a:gd name="connsiteX2" fmla="*/ 515595 w 1106373"/>
              <a:gd name="connsiteY2" fmla="*/ 1115090 h 1115448"/>
              <a:gd name="connsiteX3" fmla="*/ 19965 w 1106373"/>
              <a:gd name="connsiteY3" fmla="*/ 673700 h 1115448"/>
              <a:gd name="connsiteX4" fmla="*/ 120639 w 1106373"/>
              <a:gd name="connsiteY4" fmla="*/ 38719 h 1115448"/>
              <a:gd name="connsiteX0" fmla="*/ 913647 w 1106032"/>
              <a:gd name="connsiteY0" fmla="*/ 0 h 953156"/>
              <a:gd name="connsiteX1" fmla="*/ 1076277 w 1106032"/>
              <a:gd name="connsiteY1" fmla="*/ 604007 h 953156"/>
              <a:gd name="connsiteX2" fmla="*/ 565157 w 1106032"/>
              <a:gd name="connsiteY2" fmla="*/ 952472 h 953156"/>
              <a:gd name="connsiteX3" fmla="*/ 23062 w 1106032"/>
              <a:gd name="connsiteY3" fmla="*/ 673700 h 953156"/>
              <a:gd name="connsiteX4" fmla="*/ 123736 w 1106032"/>
              <a:gd name="connsiteY4" fmla="*/ 38719 h 953156"/>
              <a:gd name="connsiteX0" fmla="*/ 913647 w 1106032"/>
              <a:gd name="connsiteY0" fmla="*/ 0 h 953174"/>
              <a:gd name="connsiteX1" fmla="*/ 1076277 w 1106032"/>
              <a:gd name="connsiteY1" fmla="*/ 604007 h 953174"/>
              <a:gd name="connsiteX2" fmla="*/ 565157 w 1106032"/>
              <a:gd name="connsiteY2" fmla="*/ 952472 h 953174"/>
              <a:gd name="connsiteX3" fmla="*/ 23062 w 1106032"/>
              <a:gd name="connsiteY3" fmla="*/ 518826 h 953174"/>
              <a:gd name="connsiteX4" fmla="*/ 123736 w 1106032"/>
              <a:gd name="connsiteY4" fmla="*/ 38719 h 953174"/>
              <a:gd name="connsiteX0" fmla="*/ 927330 w 1119715"/>
              <a:gd name="connsiteY0" fmla="*/ 0 h 952478"/>
              <a:gd name="connsiteX1" fmla="*/ 1089960 w 1119715"/>
              <a:gd name="connsiteY1" fmla="*/ 604007 h 952478"/>
              <a:gd name="connsiteX2" fmla="*/ 578840 w 1119715"/>
              <a:gd name="connsiteY2" fmla="*/ 952472 h 952478"/>
              <a:gd name="connsiteX3" fmla="*/ 21257 w 1119715"/>
              <a:gd name="connsiteY3" fmla="*/ 611750 h 952478"/>
              <a:gd name="connsiteX4" fmla="*/ 137419 w 1119715"/>
              <a:gd name="connsiteY4" fmla="*/ 38719 h 952478"/>
              <a:gd name="connsiteX0" fmla="*/ 887315 w 1079700"/>
              <a:gd name="connsiteY0" fmla="*/ 0 h 952769"/>
              <a:gd name="connsiteX1" fmla="*/ 1049945 w 1079700"/>
              <a:gd name="connsiteY1" fmla="*/ 604007 h 952769"/>
              <a:gd name="connsiteX2" fmla="*/ 538825 w 1079700"/>
              <a:gd name="connsiteY2" fmla="*/ 952472 h 952769"/>
              <a:gd name="connsiteX3" fmla="*/ 27707 w 1079700"/>
              <a:gd name="connsiteY3" fmla="*/ 549801 h 952769"/>
              <a:gd name="connsiteX4" fmla="*/ 97404 w 1079700"/>
              <a:gd name="connsiteY4" fmla="*/ 38719 h 952769"/>
              <a:gd name="connsiteX0" fmla="*/ 904403 w 1096788"/>
              <a:gd name="connsiteY0" fmla="*/ 0 h 952769"/>
              <a:gd name="connsiteX1" fmla="*/ 1067033 w 1096788"/>
              <a:gd name="connsiteY1" fmla="*/ 604007 h 952769"/>
              <a:gd name="connsiteX2" fmla="*/ 555913 w 1096788"/>
              <a:gd name="connsiteY2" fmla="*/ 952472 h 952769"/>
              <a:gd name="connsiteX3" fmla="*/ 44795 w 1096788"/>
              <a:gd name="connsiteY3" fmla="*/ 549801 h 952769"/>
              <a:gd name="connsiteX4" fmla="*/ 114492 w 1096788"/>
              <a:gd name="connsiteY4" fmla="*/ 38719 h 952769"/>
              <a:gd name="connsiteX0" fmla="*/ 886129 w 1078514"/>
              <a:gd name="connsiteY0" fmla="*/ 0 h 952769"/>
              <a:gd name="connsiteX1" fmla="*/ 1048759 w 1078514"/>
              <a:gd name="connsiteY1" fmla="*/ 604007 h 952769"/>
              <a:gd name="connsiteX2" fmla="*/ 537639 w 1078514"/>
              <a:gd name="connsiteY2" fmla="*/ 952472 h 952769"/>
              <a:gd name="connsiteX3" fmla="*/ 26521 w 1078514"/>
              <a:gd name="connsiteY3" fmla="*/ 549801 h 952769"/>
              <a:gd name="connsiteX4" fmla="*/ 96218 w 1078514"/>
              <a:gd name="connsiteY4" fmla="*/ 38719 h 952769"/>
              <a:gd name="connsiteX0" fmla="*/ 909362 w 1086532"/>
              <a:gd name="connsiteY0" fmla="*/ 0 h 937278"/>
              <a:gd name="connsiteX1" fmla="*/ 1048759 w 1086532"/>
              <a:gd name="connsiteY1" fmla="*/ 588520 h 937278"/>
              <a:gd name="connsiteX2" fmla="*/ 537639 w 1086532"/>
              <a:gd name="connsiteY2" fmla="*/ 936985 h 937278"/>
              <a:gd name="connsiteX3" fmla="*/ 26521 w 1086532"/>
              <a:gd name="connsiteY3" fmla="*/ 534314 h 937278"/>
              <a:gd name="connsiteX4" fmla="*/ 96218 w 1086532"/>
              <a:gd name="connsiteY4" fmla="*/ 23232 h 937278"/>
              <a:gd name="connsiteX0" fmla="*/ 906621 w 1086641"/>
              <a:gd name="connsiteY0" fmla="*/ 0 h 929544"/>
              <a:gd name="connsiteX1" fmla="*/ 1046018 w 1086641"/>
              <a:gd name="connsiteY1" fmla="*/ 588520 h 929544"/>
              <a:gd name="connsiteX2" fmla="*/ 496177 w 1086641"/>
              <a:gd name="connsiteY2" fmla="*/ 929242 h 929544"/>
              <a:gd name="connsiteX3" fmla="*/ 23780 w 1086641"/>
              <a:gd name="connsiteY3" fmla="*/ 534314 h 929544"/>
              <a:gd name="connsiteX4" fmla="*/ 93477 w 1086641"/>
              <a:gd name="connsiteY4" fmla="*/ 23232 h 929544"/>
              <a:gd name="connsiteX0" fmla="*/ 906621 w 1086641"/>
              <a:gd name="connsiteY0" fmla="*/ 0 h 929804"/>
              <a:gd name="connsiteX1" fmla="*/ 1046018 w 1086641"/>
              <a:gd name="connsiteY1" fmla="*/ 588520 h 929804"/>
              <a:gd name="connsiteX2" fmla="*/ 496177 w 1086641"/>
              <a:gd name="connsiteY2" fmla="*/ 929242 h 929804"/>
              <a:gd name="connsiteX3" fmla="*/ 23780 w 1086641"/>
              <a:gd name="connsiteY3" fmla="*/ 534314 h 929804"/>
              <a:gd name="connsiteX4" fmla="*/ 93477 w 1086641"/>
              <a:gd name="connsiteY4" fmla="*/ 23232 h 929804"/>
              <a:gd name="connsiteX0" fmla="*/ 906621 w 1086641"/>
              <a:gd name="connsiteY0" fmla="*/ 0 h 937369"/>
              <a:gd name="connsiteX1" fmla="*/ 1046018 w 1086641"/>
              <a:gd name="connsiteY1" fmla="*/ 588520 h 937369"/>
              <a:gd name="connsiteX2" fmla="*/ 496177 w 1086641"/>
              <a:gd name="connsiteY2" fmla="*/ 929242 h 937369"/>
              <a:gd name="connsiteX3" fmla="*/ 23780 w 1086641"/>
              <a:gd name="connsiteY3" fmla="*/ 534314 h 937369"/>
              <a:gd name="connsiteX4" fmla="*/ 93477 w 1086641"/>
              <a:gd name="connsiteY4" fmla="*/ 23232 h 937369"/>
              <a:gd name="connsiteX0" fmla="*/ 906621 w 1086641"/>
              <a:gd name="connsiteY0" fmla="*/ 0 h 932693"/>
              <a:gd name="connsiteX1" fmla="*/ 1046018 w 1086641"/>
              <a:gd name="connsiteY1" fmla="*/ 588520 h 932693"/>
              <a:gd name="connsiteX2" fmla="*/ 496177 w 1086641"/>
              <a:gd name="connsiteY2" fmla="*/ 929242 h 932693"/>
              <a:gd name="connsiteX3" fmla="*/ 201896 w 1086641"/>
              <a:gd name="connsiteY3" fmla="*/ 751136 h 932693"/>
              <a:gd name="connsiteX4" fmla="*/ 23780 w 1086641"/>
              <a:gd name="connsiteY4" fmla="*/ 534314 h 932693"/>
              <a:gd name="connsiteX5" fmla="*/ 93477 w 1086641"/>
              <a:gd name="connsiteY5" fmla="*/ 23232 h 932693"/>
              <a:gd name="connsiteX0" fmla="*/ 884318 w 1064338"/>
              <a:gd name="connsiteY0" fmla="*/ 0 h 937243"/>
              <a:gd name="connsiteX1" fmla="*/ 1023715 w 1064338"/>
              <a:gd name="connsiteY1" fmla="*/ 588520 h 937243"/>
              <a:gd name="connsiteX2" fmla="*/ 473874 w 1064338"/>
              <a:gd name="connsiteY2" fmla="*/ 929242 h 937243"/>
              <a:gd name="connsiteX3" fmla="*/ 125383 w 1064338"/>
              <a:gd name="connsiteY3" fmla="*/ 805342 h 937243"/>
              <a:gd name="connsiteX4" fmla="*/ 1477 w 1064338"/>
              <a:gd name="connsiteY4" fmla="*/ 534314 h 937243"/>
              <a:gd name="connsiteX5" fmla="*/ 71174 w 1064338"/>
              <a:gd name="connsiteY5" fmla="*/ 23232 h 937243"/>
              <a:gd name="connsiteX0" fmla="*/ 884318 w 1064338"/>
              <a:gd name="connsiteY0" fmla="*/ 0 h 929414"/>
              <a:gd name="connsiteX1" fmla="*/ 1023715 w 1064338"/>
              <a:gd name="connsiteY1" fmla="*/ 588520 h 929414"/>
              <a:gd name="connsiteX2" fmla="*/ 806875 w 1064338"/>
              <a:gd name="connsiteY2" fmla="*/ 782111 h 929414"/>
              <a:gd name="connsiteX3" fmla="*/ 473874 w 1064338"/>
              <a:gd name="connsiteY3" fmla="*/ 929242 h 929414"/>
              <a:gd name="connsiteX4" fmla="*/ 125383 w 1064338"/>
              <a:gd name="connsiteY4" fmla="*/ 805342 h 929414"/>
              <a:gd name="connsiteX5" fmla="*/ 1477 w 1064338"/>
              <a:gd name="connsiteY5" fmla="*/ 534314 h 929414"/>
              <a:gd name="connsiteX6" fmla="*/ 71174 w 1064338"/>
              <a:gd name="connsiteY6" fmla="*/ 23232 h 929414"/>
              <a:gd name="connsiteX0" fmla="*/ 884318 w 1037116"/>
              <a:gd name="connsiteY0" fmla="*/ 0 h 929330"/>
              <a:gd name="connsiteX1" fmla="*/ 1023715 w 1037116"/>
              <a:gd name="connsiteY1" fmla="*/ 588520 h 929330"/>
              <a:gd name="connsiteX2" fmla="*/ 845596 w 1037116"/>
              <a:gd name="connsiteY2" fmla="*/ 820829 h 929330"/>
              <a:gd name="connsiteX3" fmla="*/ 473874 w 1037116"/>
              <a:gd name="connsiteY3" fmla="*/ 929242 h 929330"/>
              <a:gd name="connsiteX4" fmla="*/ 125383 w 1037116"/>
              <a:gd name="connsiteY4" fmla="*/ 805342 h 929330"/>
              <a:gd name="connsiteX5" fmla="*/ 1477 w 1037116"/>
              <a:gd name="connsiteY5" fmla="*/ 534314 h 929330"/>
              <a:gd name="connsiteX6" fmla="*/ 71174 w 1037116"/>
              <a:gd name="connsiteY6" fmla="*/ 23232 h 929330"/>
              <a:gd name="connsiteX0" fmla="*/ 884318 w 1037116"/>
              <a:gd name="connsiteY0" fmla="*/ 0 h 929330"/>
              <a:gd name="connsiteX1" fmla="*/ 1023715 w 1037116"/>
              <a:gd name="connsiteY1" fmla="*/ 588520 h 929330"/>
              <a:gd name="connsiteX2" fmla="*/ 845596 w 1037116"/>
              <a:gd name="connsiteY2" fmla="*/ 820829 h 929330"/>
              <a:gd name="connsiteX3" fmla="*/ 528084 w 1037116"/>
              <a:gd name="connsiteY3" fmla="*/ 929242 h 929330"/>
              <a:gd name="connsiteX4" fmla="*/ 125383 w 1037116"/>
              <a:gd name="connsiteY4" fmla="*/ 805342 h 929330"/>
              <a:gd name="connsiteX5" fmla="*/ 1477 w 1037116"/>
              <a:gd name="connsiteY5" fmla="*/ 534314 h 929330"/>
              <a:gd name="connsiteX6" fmla="*/ 71174 w 1037116"/>
              <a:gd name="connsiteY6" fmla="*/ 23232 h 929330"/>
              <a:gd name="connsiteX0" fmla="*/ 884318 w 1034872"/>
              <a:gd name="connsiteY0" fmla="*/ 0 h 929677"/>
              <a:gd name="connsiteX1" fmla="*/ 1023715 w 1034872"/>
              <a:gd name="connsiteY1" fmla="*/ 588520 h 929677"/>
              <a:gd name="connsiteX2" fmla="*/ 876573 w 1034872"/>
              <a:gd name="connsiteY2" fmla="*/ 836316 h 929677"/>
              <a:gd name="connsiteX3" fmla="*/ 528084 w 1034872"/>
              <a:gd name="connsiteY3" fmla="*/ 929242 h 929677"/>
              <a:gd name="connsiteX4" fmla="*/ 125383 w 1034872"/>
              <a:gd name="connsiteY4" fmla="*/ 805342 h 929677"/>
              <a:gd name="connsiteX5" fmla="*/ 1477 w 1034872"/>
              <a:gd name="connsiteY5" fmla="*/ 534314 h 929677"/>
              <a:gd name="connsiteX6" fmla="*/ 71174 w 1034872"/>
              <a:gd name="connsiteY6" fmla="*/ 23232 h 929677"/>
              <a:gd name="connsiteX0" fmla="*/ 884318 w 1045657"/>
              <a:gd name="connsiteY0" fmla="*/ 0 h 929677"/>
              <a:gd name="connsiteX1" fmla="*/ 1039204 w 1045657"/>
              <a:gd name="connsiteY1" fmla="*/ 410415 h 929677"/>
              <a:gd name="connsiteX2" fmla="*/ 876573 w 1045657"/>
              <a:gd name="connsiteY2" fmla="*/ 836316 h 929677"/>
              <a:gd name="connsiteX3" fmla="*/ 528084 w 1045657"/>
              <a:gd name="connsiteY3" fmla="*/ 929242 h 929677"/>
              <a:gd name="connsiteX4" fmla="*/ 125383 w 1045657"/>
              <a:gd name="connsiteY4" fmla="*/ 805342 h 929677"/>
              <a:gd name="connsiteX5" fmla="*/ 1477 w 1045657"/>
              <a:gd name="connsiteY5" fmla="*/ 534314 h 929677"/>
              <a:gd name="connsiteX6" fmla="*/ 71174 w 1045657"/>
              <a:gd name="connsiteY6" fmla="*/ 23232 h 929677"/>
              <a:gd name="connsiteX0" fmla="*/ 884318 w 1044501"/>
              <a:gd name="connsiteY0" fmla="*/ 0 h 929677"/>
              <a:gd name="connsiteX1" fmla="*/ 1039204 w 1044501"/>
              <a:gd name="connsiteY1" fmla="*/ 410415 h 929677"/>
              <a:gd name="connsiteX2" fmla="*/ 876573 w 1044501"/>
              <a:gd name="connsiteY2" fmla="*/ 836316 h 929677"/>
              <a:gd name="connsiteX3" fmla="*/ 528084 w 1044501"/>
              <a:gd name="connsiteY3" fmla="*/ 929242 h 929677"/>
              <a:gd name="connsiteX4" fmla="*/ 125383 w 1044501"/>
              <a:gd name="connsiteY4" fmla="*/ 805342 h 929677"/>
              <a:gd name="connsiteX5" fmla="*/ 1477 w 1044501"/>
              <a:gd name="connsiteY5" fmla="*/ 534314 h 929677"/>
              <a:gd name="connsiteX6" fmla="*/ 71174 w 1044501"/>
              <a:gd name="connsiteY6" fmla="*/ 23232 h 929677"/>
              <a:gd name="connsiteX0" fmla="*/ 884318 w 1042456"/>
              <a:gd name="connsiteY0" fmla="*/ 0 h 929677"/>
              <a:gd name="connsiteX1" fmla="*/ 1039204 w 1042456"/>
              <a:gd name="connsiteY1" fmla="*/ 410415 h 929677"/>
              <a:gd name="connsiteX2" fmla="*/ 876573 w 1042456"/>
              <a:gd name="connsiteY2" fmla="*/ 836316 h 929677"/>
              <a:gd name="connsiteX3" fmla="*/ 528084 w 1042456"/>
              <a:gd name="connsiteY3" fmla="*/ 929242 h 929677"/>
              <a:gd name="connsiteX4" fmla="*/ 125383 w 1042456"/>
              <a:gd name="connsiteY4" fmla="*/ 805342 h 929677"/>
              <a:gd name="connsiteX5" fmla="*/ 1477 w 1042456"/>
              <a:gd name="connsiteY5" fmla="*/ 534314 h 929677"/>
              <a:gd name="connsiteX6" fmla="*/ 71174 w 1042456"/>
              <a:gd name="connsiteY6" fmla="*/ 23232 h 929677"/>
              <a:gd name="connsiteX0" fmla="*/ 940754 w 1098892"/>
              <a:gd name="connsiteY0" fmla="*/ 5343 h 935020"/>
              <a:gd name="connsiteX1" fmla="*/ 1095640 w 1098892"/>
              <a:gd name="connsiteY1" fmla="*/ 415758 h 935020"/>
              <a:gd name="connsiteX2" fmla="*/ 933009 w 1098892"/>
              <a:gd name="connsiteY2" fmla="*/ 841659 h 935020"/>
              <a:gd name="connsiteX3" fmla="*/ 584520 w 1098892"/>
              <a:gd name="connsiteY3" fmla="*/ 934585 h 935020"/>
              <a:gd name="connsiteX4" fmla="*/ 181819 w 1098892"/>
              <a:gd name="connsiteY4" fmla="*/ 810685 h 935020"/>
              <a:gd name="connsiteX5" fmla="*/ 57913 w 1098892"/>
              <a:gd name="connsiteY5" fmla="*/ 539657 h 935020"/>
              <a:gd name="connsiteX6" fmla="*/ 16485 w 1098892"/>
              <a:gd name="connsiteY6" fmla="*/ 0 h 935020"/>
              <a:gd name="connsiteX0" fmla="*/ 993166 w 1151304"/>
              <a:gd name="connsiteY0" fmla="*/ 5343 h 935020"/>
              <a:gd name="connsiteX1" fmla="*/ 1148052 w 1151304"/>
              <a:gd name="connsiteY1" fmla="*/ 415758 h 935020"/>
              <a:gd name="connsiteX2" fmla="*/ 985421 w 1151304"/>
              <a:gd name="connsiteY2" fmla="*/ 841659 h 935020"/>
              <a:gd name="connsiteX3" fmla="*/ 636932 w 1151304"/>
              <a:gd name="connsiteY3" fmla="*/ 934585 h 935020"/>
              <a:gd name="connsiteX4" fmla="*/ 234231 w 1151304"/>
              <a:gd name="connsiteY4" fmla="*/ 810685 h 935020"/>
              <a:gd name="connsiteX5" fmla="*/ 8725 w 1151304"/>
              <a:gd name="connsiteY5" fmla="*/ 492032 h 935020"/>
              <a:gd name="connsiteX6" fmla="*/ 68897 w 1151304"/>
              <a:gd name="connsiteY6" fmla="*/ 0 h 935020"/>
              <a:gd name="connsiteX0" fmla="*/ 995806 w 1153944"/>
              <a:gd name="connsiteY0" fmla="*/ 5343 h 935020"/>
              <a:gd name="connsiteX1" fmla="*/ 1150692 w 1153944"/>
              <a:gd name="connsiteY1" fmla="*/ 415758 h 935020"/>
              <a:gd name="connsiteX2" fmla="*/ 988061 w 1153944"/>
              <a:gd name="connsiteY2" fmla="*/ 841659 h 935020"/>
              <a:gd name="connsiteX3" fmla="*/ 639572 w 1153944"/>
              <a:gd name="connsiteY3" fmla="*/ 934585 h 935020"/>
              <a:gd name="connsiteX4" fmla="*/ 236871 w 1153944"/>
              <a:gd name="connsiteY4" fmla="*/ 810685 h 935020"/>
              <a:gd name="connsiteX5" fmla="*/ 11365 w 1153944"/>
              <a:gd name="connsiteY5" fmla="*/ 492032 h 935020"/>
              <a:gd name="connsiteX6" fmla="*/ 71537 w 1153944"/>
              <a:gd name="connsiteY6" fmla="*/ 0 h 935020"/>
              <a:gd name="connsiteX0" fmla="*/ 1032233 w 1190371"/>
              <a:gd name="connsiteY0" fmla="*/ 5343 h 935020"/>
              <a:gd name="connsiteX1" fmla="*/ 1187119 w 1190371"/>
              <a:gd name="connsiteY1" fmla="*/ 415758 h 935020"/>
              <a:gd name="connsiteX2" fmla="*/ 1024488 w 1190371"/>
              <a:gd name="connsiteY2" fmla="*/ 841659 h 935020"/>
              <a:gd name="connsiteX3" fmla="*/ 675999 w 1190371"/>
              <a:gd name="connsiteY3" fmla="*/ 934585 h 935020"/>
              <a:gd name="connsiteX4" fmla="*/ 273298 w 1190371"/>
              <a:gd name="connsiteY4" fmla="*/ 810685 h 935020"/>
              <a:gd name="connsiteX5" fmla="*/ 6517 w 1190371"/>
              <a:gd name="connsiteY5" fmla="*/ 479332 h 935020"/>
              <a:gd name="connsiteX6" fmla="*/ 107964 w 1190371"/>
              <a:gd name="connsiteY6" fmla="*/ 0 h 935020"/>
              <a:gd name="connsiteX0" fmla="*/ 1030650 w 1188788"/>
              <a:gd name="connsiteY0" fmla="*/ 5343 h 934700"/>
              <a:gd name="connsiteX1" fmla="*/ 1185536 w 1188788"/>
              <a:gd name="connsiteY1" fmla="*/ 415758 h 934700"/>
              <a:gd name="connsiteX2" fmla="*/ 1022905 w 1188788"/>
              <a:gd name="connsiteY2" fmla="*/ 841659 h 934700"/>
              <a:gd name="connsiteX3" fmla="*/ 674416 w 1188788"/>
              <a:gd name="connsiteY3" fmla="*/ 934585 h 934700"/>
              <a:gd name="connsiteX4" fmla="*/ 243140 w 1188788"/>
              <a:gd name="connsiteY4" fmla="*/ 826560 h 934700"/>
              <a:gd name="connsiteX5" fmla="*/ 4934 w 1188788"/>
              <a:gd name="connsiteY5" fmla="*/ 479332 h 934700"/>
              <a:gd name="connsiteX6" fmla="*/ 106381 w 1188788"/>
              <a:gd name="connsiteY6" fmla="*/ 0 h 934700"/>
              <a:gd name="connsiteX0" fmla="*/ 1030650 w 1188788"/>
              <a:gd name="connsiteY0" fmla="*/ 5343 h 934700"/>
              <a:gd name="connsiteX1" fmla="*/ 1185536 w 1188788"/>
              <a:gd name="connsiteY1" fmla="*/ 415758 h 934700"/>
              <a:gd name="connsiteX2" fmla="*/ 1022905 w 1188788"/>
              <a:gd name="connsiteY2" fmla="*/ 841659 h 934700"/>
              <a:gd name="connsiteX3" fmla="*/ 601391 w 1188788"/>
              <a:gd name="connsiteY3" fmla="*/ 934585 h 934700"/>
              <a:gd name="connsiteX4" fmla="*/ 243140 w 1188788"/>
              <a:gd name="connsiteY4" fmla="*/ 826560 h 934700"/>
              <a:gd name="connsiteX5" fmla="*/ 4934 w 1188788"/>
              <a:gd name="connsiteY5" fmla="*/ 479332 h 934700"/>
              <a:gd name="connsiteX6" fmla="*/ 106381 w 1188788"/>
              <a:gd name="connsiteY6" fmla="*/ 0 h 934700"/>
              <a:gd name="connsiteX0" fmla="*/ 1030650 w 1219829"/>
              <a:gd name="connsiteY0" fmla="*/ 5343 h 934700"/>
              <a:gd name="connsiteX1" fmla="*/ 1217286 w 1219829"/>
              <a:gd name="connsiteY1" fmla="*/ 412583 h 934700"/>
              <a:gd name="connsiteX2" fmla="*/ 1022905 w 1219829"/>
              <a:gd name="connsiteY2" fmla="*/ 841659 h 934700"/>
              <a:gd name="connsiteX3" fmla="*/ 601391 w 1219829"/>
              <a:gd name="connsiteY3" fmla="*/ 934585 h 934700"/>
              <a:gd name="connsiteX4" fmla="*/ 243140 w 1219829"/>
              <a:gd name="connsiteY4" fmla="*/ 826560 h 934700"/>
              <a:gd name="connsiteX5" fmla="*/ 4934 w 1219829"/>
              <a:gd name="connsiteY5" fmla="*/ 479332 h 934700"/>
              <a:gd name="connsiteX6" fmla="*/ 106381 w 1219829"/>
              <a:gd name="connsiteY6" fmla="*/ 0 h 934700"/>
              <a:gd name="connsiteX0" fmla="*/ 1097325 w 1240565"/>
              <a:gd name="connsiteY0" fmla="*/ 0 h 945232"/>
              <a:gd name="connsiteX1" fmla="*/ 1217286 w 1240565"/>
              <a:gd name="connsiteY1" fmla="*/ 423115 h 945232"/>
              <a:gd name="connsiteX2" fmla="*/ 1022905 w 1240565"/>
              <a:gd name="connsiteY2" fmla="*/ 852191 h 945232"/>
              <a:gd name="connsiteX3" fmla="*/ 601391 w 1240565"/>
              <a:gd name="connsiteY3" fmla="*/ 945117 h 945232"/>
              <a:gd name="connsiteX4" fmla="*/ 243140 w 1240565"/>
              <a:gd name="connsiteY4" fmla="*/ 837092 h 945232"/>
              <a:gd name="connsiteX5" fmla="*/ 4934 w 1240565"/>
              <a:gd name="connsiteY5" fmla="*/ 489864 h 945232"/>
              <a:gd name="connsiteX6" fmla="*/ 106381 w 1240565"/>
              <a:gd name="connsiteY6" fmla="*/ 10532 h 945232"/>
              <a:gd name="connsiteX0" fmla="*/ 1097325 w 1259007"/>
              <a:gd name="connsiteY0" fmla="*/ 0 h 945232"/>
              <a:gd name="connsiteX1" fmla="*/ 1245861 w 1259007"/>
              <a:gd name="connsiteY1" fmla="*/ 429465 h 945232"/>
              <a:gd name="connsiteX2" fmla="*/ 1022905 w 1259007"/>
              <a:gd name="connsiteY2" fmla="*/ 852191 h 945232"/>
              <a:gd name="connsiteX3" fmla="*/ 601391 w 1259007"/>
              <a:gd name="connsiteY3" fmla="*/ 945117 h 945232"/>
              <a:gd name="connsiteX4" fmla="*/ 243140 w 1259007"/>
              <a:gd name="connsiteY4" fmla="*/ 837092 h 945232"/>
              <a:gd name="connsiteX5" fmla="*/ 4934 w 1259007"/>
              <a:gd name="connsiteY5" fmla="*/ 489864 h 945232"/>
              <a:gd name="connsiteX6" fmla="*/ 106381 w 1259007"/>
              <a:gd name="connsiteY6" fmla="*/ 10532 h 945232"/>
              <a:gd name="connsiteX0" fmla="*/ 1097325 w 1263227"/>
              <a:gd name="connsiteY0" fmla="*/ 0 h 945232"/>
              <a:gd name="connsiteX1" fmla="*/ 1245861 w 1263227"/>
              <a:gd name="connsiteY1" fmla="*/ 429465 h 945232"/>
              <a:gd name="connsiteX2" fmla="*/ 1022905 w 1263227"/>
              <a:gd name="connsiteY2" fmla="*/ 852191 h 945232"/>
              <a:gd name="connsiteX3" fmla="*/ 601391 w 1263227"/>
              <a:gd name="connsiteY3" fmla="*/ 945117 h 945232"/>
              <a:gd name="connsiteX4" fmla="*/ 243140 w 1263227"/>
              <a:gd name="connsiteY4" fmla="*/ 837092 h 945232"/>
              <a:gd name="connsiteX5" fmla="*/ 4934 w 1263227"/>
              <a:gd name="connsiteY5" fmla="*/ 489864 h 945232"/>
              <a:gd name="connsiteX6" fmla="*/ 106381 w 1263227"/>
              <a:gd name="connsiteY6" fmla="*/ 10532 h 945232"/>
              <a:gd name="connsiteX0" fmla="*/ 1097325 w 1257132"/>
              <a:gd name="connsiteY0" fmla="*/ 0 h 945610"/>
              <a:gd name="connsiteX1" fmla="*/ 1245861 w 1257132"/>
              <a:gd name="connsiteY1" fmla="*/ 429465 h 945610"/>
              <a:gd name="connsiteX2" fmla="*/ 1048305 w 1257132"/>
              <a:gd name="connsiteY2" fmla="*/ 864891 h 945610"/>
              <a:gd name="connsiteX3" fmla="*/ 601391 w 1257132"/>
              <a:gd name="connsiteY3" fmla="*/ 945117 h 945610"/>
              <a:gd name="connsiteX4" fmla="*/ 243140 w 1257132"/>
              <a:gd name="connsiteY4" fmla="*/ 837092 h 945610"/>
              <a:gd name="connsiteX5" fmla="*/ 4934 w 1257132"/>
              <a:gd name="connsiteY5" fmla="*/ 489864 h 945610"/>
              <a:gd name="connsiteX6" fmla="*/ 106381 w 1257132"/>
              <a:gd name="connsiteY6" fmla="*/ 10532 h 945610"/>
              <a:gd name="connsiteX0" fmla="*/ 1097325 w 1276679"/>
              <a:gd name="connsiteY0" fmla="*/ 0 h 945610"/>
              <a:gd name="connsiteX1" fmla="*/ 1271261 w 1276679"/>
              <a:gd name="connsiteY1" fmla="*/ 451690 h 945610"/>
              <a:gd name="connsiteX2" fmla="*/ 1048305 w 1276679"/>
              <a:gd name="connsiteY2" fmla="*/ 864891 h 945610"/>
              <a:gd name="connsiteX3" fmla="*/ 601391 w 1276679"/>
              <a:gd name="connsiteY3" fmla="*/ 945117 h 945610"/>
              <a:gd name="connsiteX4" fmla="*/ 243140 w 1276679"/>
              <a:gd name="connsiteY4" fmla="*/ 837092 h 945610"/>
              <a:gd name="connsiteX5" fmla="*/ 4934 w 1276679"/>
              <a:gd name="connsiteY5" fmla="*/ 489864 h 945610"/>
              <a:gd name="connsiteX6" fmla="*/ 106381 w 1276679"/>
              <a:gd name="connsiteY6" fmla="*/ 10532 h 945610"/>
              <a:gd name="connsiteX0" fmla="*/ 1097325 w 1276679"/>
              <a:gd name="connsiteY0" fmla="*/ 0 h 945610"/>
              <a:gd name="connsiteX1" fmla="*/ 1271261 w 1276679"/>
              <a:gd name="connsiteY1" fmla="*/ 451690 h 945610"/>
              <a:gd name="connsiteX2" fmla="*/ 1048305 w 1276679"/>
              <a:gd name="connsiteY2" fmla="*/ 864891 h 945610"/>
              <a:gd name="connsiteX3" fmla="*/ 658541 w 1276679"/>
              <a:gd name="connsiteY3" fmla="*/ 945117 h 945610"/>
              <a:gd name="connsiteX4" fmla="*/ 243140 w 1276679"/>
              <a:gd name="connsiteY4" fmla="*/ 837092 h 945610"/>
              <a:gd name="connsiteX5" fmla="*/ 4934 w 1276679"/>
              <a:gd name="connsiteY5" fmla="*/ 489864 h 945610"/>
              <a:gd name="connsiteX6" fmla="*/ 106381 w 1276679"/>
              <a:gd name="connsiteY6" fmla="*/ 10532 h 945610"/>
              <a:gd name="connsiteX0" fmla="*/ 1097325 w 1276453"/>
              <a:gd name="connsiteY0" fmla="*/ 0 h 945185"/>
              <a:gd name="connsiteX1" fmla="*/ 1271261 w 1276453"/>
              <a:gd name="connsiteY1" fmla="*/ 451690 h 945185"/>
              <a:gd name="connsiteX2" fmla="*/ 1051480 w 1276453"/>
              <a:gd name="connsiteY2" fmla="*/ 849016 h 945185"/>
              <a:gd name="connsiteX3" fmla="*/ 658541 w 1276453"/>
              <a:gd name="connsiteY3" fmla="*/ 945117 h 945185"/>
              <a:gd name="connsiteX4" fmla="*/ 243140 w 1276453"/>
              <a:gd name="connsiteY4" fmla="*/ 837092 h 945185"/>
              <a:gd name="connsiteX5" fmla="*/ 4934 w 1276453"/>
              <a:gd name="connsiteY5" fmla="*/ 489864 h 945185"/>
              <a:gd name="connsiteX6" fmla="*/ 106381 w 1276453"/>
              <a:gd name="connsiteY6" fmla="*/ 10532 h 945185"/>
              <a:gd name="connsiteX0" fmla="*/ 1097325 w 1276453"/>
              <a:gd name="connsiteY0" fmla="*/ 0 h 945185"/>
              <a:gd name="connsiteX1" fmla="*/ 1271261 w 1276453"/>
              <a:gd name="connsiteY1" fmla="*/ 451690 h 945185"/>
              <a:gd name="connsiteX2" fmla="*/ 1051480 w 1276453"/>
              <a:gd name="connsiteY2" fmla="*/ 849016 h 945185"/>
              <a:gd name="connsiteX3" fmla="*/ 658541 w 1276453"/>
              <a:gd name="connsiteY3" fmla="*/ 945117 h 945185"/>
              <a:gd name="connsiteX4" fmla="*/ 243140 w 1276453"/>
              <a:gd name="connsiteY4" fmla="*/ 837092 h 945185"/>
              <a:gd name="connsiteX5" fmla="*/ 4934 w 1276453"/>
              <a:gd name="connsiteY5" fmla="*/ 489864 h 945185"/>
              <a:gd name="connsiteX6" fmla="*/ 106381 w 1276453"/>
              <a:gd name="connsiteY6" fmla="*/ 10532 h 945185"/>
              <a:gd name="connsiteX0" fmla="*/ 1097325 w 1276453"/>
              <a:gd name="connsiteY0" fmla="*/ 0 h 945213"/>
              <a:gd name="connsiteX1" fmla="*/ 1271261 w 1276453"/>
              <a:gd name="connsiteY1" fmla="*/ 451690 h 945213"/>
              <a:gd name="connsiteX2" fmla="*/ 1051480 w 1276453"/>
              <a:gd name="connsiteY2" fmla="*/ 849016 h 945213"/>
              <a:gd name="connsiteX3" fmla="*/ 658541 w 1276453"/>
              <a:gd name="connsiteY3" fmla="*/ 945117 h 945213"/>
              <a:gd name="connsiteX4" fmla="*/ 243140 w 1276453"/>
              <a:gd name="connsiteY4" fmla="*/ 837092 h 945213"/>
              <a:gd name="connsiteX5" fmla="*/ 4934 w 1276453"/>
              <a:gd name="connsiteY5" fmla="*/ 489864 h 945213"/>
              <a:gd name="connsiteX6" fmla="*/ 106381 w 1276453"/>
              <a:gd name="connsiteY6" fmla="*/ 10532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453" h="945213">
                <a:moveTo>
                  <a:pt x="1097325" y="0"/>
                </a:moveTo>
                <a:cubicBezTo>
                  <a:pt x="1304483" y="209079"/>
                  <a:pt x="1278902" y="310187"/>
                  <a:pt x="1271261" y="451690"/>
                </a:cubicBezTo>
                <a:cubicBezTo>
                  <a:pt x="1263620" y="593193"/>
                  <a:pt x="1130420" y="770004"/>
                  <a:pt x="1051480" y="849016"/>
                </a:cubicBezTo>
                <a:cubicBezTo>
                  <a:pt x="972540" y="918503"/>
                  <a:pt x="793264" y="947104"/>
                  <a:pt x="658541" y="945117"/>
                </a:cubicBezTo>
                <a:cubicBezTo>
                  <a:pt x="523818" y="943130"/>
                  <a:pt x="321873" y="902913"/>
                  <a:pt x="243140" y="837092"/>
                </a:cubicBezTo>
                <a:cubicBezTo>
                  <a:pt x="164407" y="771271"/>
                  <a:pt x="27727" y="627624"/>
                  <a:pt x="4934" y="489864"/>
                </a:cubicBezTo>
                <a:cubicBezTo>
                  <a:pt x="-17859" y="352104"/>
                  <a:pt x="42157" y="115278"/>
                  <a:pt x="106381" y="10532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31920" y="2576840"/>
            <a:ext cx="1463040" cy="7315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9663" y="2597292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Request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2770" y="2382633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new Thread to service each 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5079" y="3294680"/>
            <a:ext cx="1874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Listen for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additional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79BB50-23FA-4384-BC06-AE104457C971}"/>
              </a:ext>
            </a:extLst>
          </p:cNvPr>
          <p:cNvSpPr/>
          <p:nvPr/>
        </p:nvSpPr>
        <p:spPr>
          <a:xfrm>
            <a:off x="1199715" y="4932044"/>
            <a:ext cx="7357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https://www.youtube.com/watch?v=spDpR2qr-Fs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ahoma"/>
                <a:cs typeface="Tahoma"/>
              </a:rPr>
            </a:br>
            <a:r>
              <a:rPr lang="en-US" dirty="0">
                <a:latin typeface="Tahoma"/>
                <a:cs typeface="Tahoma"/>
              </a:rPr>
              <a:t>Multithreaded Server</a:t>
            </a:r>
            <a:br>
              <a:rPr lang="en-US" dirty="0">
                <a:latin typeface="Tahoma"/>
                <a:cs typeface="Tahoma"/>
              </a:rPr>
            </a:br>
            <a:r>
              <a:rPr lang="en-US" dirty="0">
                <a:latin typeface="Tahoma"/>
                <a:cs typeface="Tahoma"/>
              </a:rPr>
              <a:t>Benefit:  Responsiveness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8493"/>
              </p:ext>
            </p:extLst>
          </p:nvPr>
        </p:nvGraphicFramePr>
        <p:xfrm>
          <a:off x="388938" y="2413865"/>
          <a:ext cx="106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" name="Clip" r:id="rId3" imgW="1361160" imgH="1046880" progId="MS_ClipArt_Gallery.5">
                  <p:embed/>
                </p:oleObj>
              </mc:Choice>
              <mc:Fallback>
                <p:oleObj name="Clip" r:id="rId3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413865"/>
                        <a:ext cx="106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33741"/>
              </p:ext>
            </p:extLst>
          </p:nvPr>
        </p:nvGraphicFramePr>
        <p:xfrm>
          <a:off x="404813" y="3129828"/>
          <a:ext cx="1066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" name="Clip" r:id="rId5" imgW="1361160" imgH="1046880" progId="MS_ClipArt_Gallery.5">
                  <p:embed/>
                </p:oleObj>
              </mc:Choice>
              <mc:Fallback>
                <p:oleObj name="Clip" r:id="rId5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129828"/>
                        <a:ext cx="1066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15830"/>
              </p:ext>
            </p:extLst>
          </p:nvPr>
        </p:nvGraphicFramePr>
        <p:xfrm>
          <a:off x="387350" y="3866428"/>
          <a:ext cx="1066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" name="Clip" r:id="rId6" imgW="1361160" imgH="1046880" progId="MS_ClipArt_Gallery.5">
                  <p:embed/>
                </p:oleObj>
              </mc:Choice>
              <mc:Fallback>
                <p:oleObj name="Clip" r:id="rId6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866428"/>
                        <a:ext cx="1066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17604"/>
              </p:ext>
            </p:extLst>
          </p:nvPr>
        </p:nvGraphicFramePr>
        <p:xfrm>
          <a:off x="352425" y="4620490"/>
          <a:ext cx="106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" name="Clip" r:id="rId7" imgW="1361160" imgH="1046880" progId="MS_ClipArt_Gallery.5">
                  <p:embed/>
                </p:oleObj>
              </mc:Choice>
              <mc:Fallback>
                <p:oleObj name="Clip" r:id="rId7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4620490"/>
                        <a:ext cx="106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7038" y="1829665"/>
            <a:ext cx="1074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Clients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53038" y="2177328"/>
            <a:ext cx="1846262" cy="4105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386638" y="2677390"/>
            <a:ext cx="735012" cy="1400175"/>
          </a:xfrm>
          <a:prstGeom prst="can">
            <a:avLst>
              <a:gd name="adj" fmla="val 47624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DB1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172325" y="5064990"/>
            <a:ext cx="950913" cy="1128713"/>
          </a:xfrm>
          <a:prstGeom prst="flowChartMultidocumen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http</a:t>
            </a:r>
          </a:p>
          <a:p>
            <a:pPr algn="ctr"/>
            <a:r>
              <a:rPr lang="en-US" altLang="ja-JP" sz="1600"/>
              <a:t>pages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8228013" y="3298103"/>
            <a:ext cx="735012" cy="1595437"/>
          </a:xfrm>
          <a:prstGeom prst="can">
            <a:avLst>
              <a:gd name="adj" fmla="val 54266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DB2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918200" y="2729778"/>
            <a:ext cx="179388" cy="1327150"/>
          </a:xfrm>
          <a:custGeom>
            <a:avLst/>
            <a:gdLst>
              <a:gd name="T0" fmla="*/ 67394 w 362"/>
              <a:gd name="T1" fmla="*/ 0 h 362"/>
              <a:gd name="T2" fmla="*/ 167990 w 362"/>
              <a:gd name="T3" fmla="*/ 249299 h 362"/>
              <a:gd name="T4" fmla="*/ 0 w 362"/>
              <a:gd name="T5" fmla="*/ 373948 h 362"/>
              <a:gd name="T6" fmla="*/ 167990 w 362"/>
              <a:gd name="T7" fmla="*/ 623247 h 362"/>
              <a:gd name="T8" fmla="*/ 0 w 362"/>
              <a:gd name="T9" fmla="*/ 828552 h 362"/>
              <a:gd name="T10" fmla="*/ 167990 w 362"/>
              <a:gd name="T11" fmla="*/ 1077851 h 362"/>
              <a:gd name="T12" fmla="*/ 67394 w 362"/>
              <a:gd name="T13" fmla="*/ 1327150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487488" y="2713903"/>
            <a:ext cx="4500562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024563" y="2696440"/>
            <a:ext cx="1468437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497013" y="3350490"/>
            <a:ext cx="48593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6399213" y="3323503"/>
            <a:ext cx="21161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470025" y="4237903"/>
            <a:ext cx="4106863" cy="0"/>
          </a:xfrm>
          <a:prstGeom prst="line">
            <a:avLst/>
          </a:prstGeom>
          <a:noFill/>
          <a:ln w="28575" cmpd="sng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H="1" flipV="1">
            <a:off x="1541463" y="2821853"/>
            <a:ext cx="4483100" cy="1236662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 flipV="1">
            <a:off x="1541463" y="4363315"/>
            <a:ext cx="4051300" cy="304800"/>
          </a:xfrm>
          <a:prstGeom prst="line">
            <a:avLst/>
          </a:prstGeom>
          <a:noFill/>
          <a:ln w="28575" cmpd="sng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1443038" y="5069753"/>
            <a:ext cx="4518025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 flipV="1">
            <a:off x="1576388" y="3502890"/>
            <a:ext cx="4857750" cy="1436688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H="1" flipV="1">
            <a:off x="1381125" y="5279303"/>
            <a:ext cx="4678363" cy="771525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Freeform 36"/>
          <p:cNvSpPr>
            <a:spLocks/>
          </p:cNvSpPr>
          <p:nvPr/>
        </p:nvSpPr>
        <p:spPr bwMode="auto">
          <a:xfrm>
            <a:off x="5495925" y="4253778"/>
            <a:ext cx="287338" cy="385762"/>
          </a:xfrm>
          <a:custGeom>
            <a:avLst/>
            <a:gdLst>
              <a:gd name="T0" fmla="*/ 107950 w 362"/>
              <a:gd name="T1" fmla="*/ 0 h 362"/>
              <a:gd name="T2" fmla="*/ 269082 w 362"/>
              <a:gd name="T3" fmla="*/ 72464 h 362"/>
              <a:gd name="T4" fmla="*/ 0 w 362"/>
              <a:gd name="T5" fmla="*/ 108695 h 362"/>
              <a:gd name="T6" fmla="*/ 269082 w 362"/>
              <a:gd name="T7" fmla="*/ 181159 h 362"/>
              <a:gd name="T8" fmla="*/ 0 w 362"/>
              <a:gd name="T9" fmla="*/ 240835 h 362"/>
              <a:gd name="T10" fmla="*/ 269082 w 362"/>
              <a:gd name="T11" fmla="*/ 313298 h 362"/>
              <a:gd name="T12" fmla="*/ 107950 w 362"/>
              <a:gd name="T13" fmla="*/ 385762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384800" y="397914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CGI</a:t>
            </a:r>
          </a:p>
        </p:txBody>
      </p:sp>
      <p:sp>
        <p:nvSpPr>
          <p:cNvPr id="29" name="Freeform 39"/>
          <p:cNvSpPr>
            <a:spLocks/>
          </p:cNvSpPr>
          <p:nvPr/>
        </p:nvSpPr>
        <p:spPr bwMode="auto">
          <a:xfrm>
            <a:off x="6321425" y="3366365"/>
            <a:ext cx="179388" cy="1614488"/>
          </a:xfrm>
          <a:custGeom>
            <a:avLst/>
            <a:gdLst>
              <a:gd name="T0" fmla="*/ 67394 w 362"/>
              <a:gd name="T1" fmla="*/ 0 h 362"/>
              <a:gd name="T2" fmla="*/ 167990 w 362"/>
              <a:gd name="T3" fmla="*/ 303274 h 362"/>
              <a:gd name="T4" fmla="*/ 0 w 362"/>
              <a:gd name="T5" fmla="*/ 454911 h 362"/>
              <a:gd name="T6" fmla="*/ 167990 w 362"/>
              <a:gd name="T7" fmla="*/ 758185 h 362"/>
              <a:gd name="T8" fmla="*/ 0 w 362"/>
              <a:gd name="T9" fmla="*/ 1007940 h 362"/>
              <a:gd name="T10" fmla="*/ 167990 w 362"/>
              <a:gd name="T11" fmla="*/ 1311214 h 362"/>
              <a:gd name="T12" fmla="*/ 67394 w 362"/>
              <a:gd name="T13" fmla="*/ 16144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H="1">
            <a:off x="6453188" y="4955453"/>
            <a:ext cx="21875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6103938" y="4066453"/>
            <a:ext cx="1649412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5927725" y="5015778"/>
            <a:ext cx="198438" cy="1012825"/>
          </a:xfrm>
          <a:custGeom>
            <a:avLst/>
            <a:gdLst>
              <a:gd name="T0" fmla="*/ 74551 w 362"/>
              <a:gd name="T1" fmla="*/ 0 h 362"/>
              <a:gd name="T2" fmla="*/ 185830 w 362"/>
              <a:gd name="T3" fmla="*/ 190254 h 362"/>
              <a:gd name="T4" fmla="*/ 0 w 362"/>
              <a:gd name="T5" fmla="*/ 285382 h 362"/>
              <a:gd name="T6" fmla="*/ 185830 w 362"/>
              <a:gd name="T7" fmla="*/ 475636 h 362"/>
              <a:gd name="T8" fmla="*/ 0 w 362"/>
              <a:gd name="T9" fmla="*/ 632316 h 362"/>
              <a:gd name="T10" fmla="*/ 185830 w 362"/>
              <a:gd name="T11" fmla="*/ 822571 h 362"/>
              <a:gd name="T12" fmla="*/ 74551 w 362"/>
              <a:gd name="T13" fmla="*/ 1012825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113463" y="5099915"/>
            <a:ext cx="1128712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>
            <a:off x="6040438" y="6103215"/>
            <a:ext cx="1093787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253832" y="2155249"/>
            <a:ext cx="18454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89654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Screen Shot 2014-10-08 at 3.0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3873"/>
            <a:ext cx="65405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Benefit: Utilization of multicore multiprocessor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5383213" y="2143125"/>
            <a:ext cx="35591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Courier New" panose="02070309020205020404" pitchFamily="49" charset="0"/>
              <a:buChar char="o"/>
            </a:pPr>
            <a:r>
              <a:rPr lang="en-US" altLang="ja-JP" sz="2000" dirty="0"/>
              <a:t>Place code, files and data in the main memory.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</a:pPr>
            <a:endParaRPr lang="en-US" altLang="ja-JP" sz="2000" dirty="0"/>
          </a:p>
          <a:p>
            <a:pPr marL="342900" indent="-342900" eaLnBrk="1" hangingPunct="1">
              <a:buFont typeface="Courier New" panose="02070309020205020404" pitchFamily="49" charset="0"/>
              <a:buChar char="o"/>
            </a:pPr>
            <a:r>
              <a:rPr lang="en-US" altLang="ja-JP" sz="2000" dirty="0"/>
              <a:t>Distribute threads to each of CPUs, and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</a:pPr>
            <a:endParaRPr lang="en-US" altLang="ja-JP" sz="2000" dirty="0"/>
          </a:p>
          <a:p>
            <a:pPr marL="342900" indent="-342900" eaLnBrk="1" hangingPunct="1">
              <a:buFont typeface="Courier New" panose="02070309020205020404" pitchFamily="49" charset="0"/>
              <a:buChar char="o"/>
            </a:pPr>
            <a:r>
              <a:rPr lang="en-US" altLang="ja-JP" sz="2000" dirty="0"/>
              <a:t>Let them execute in parallel.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838200" y="4267200"/>
            <a:ext cx="4484688" cy="2133600"/>
            <a:chOff x="535" y="1935"/>
            <a:chExt cx="4742" cy="190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" t="34227" r="494" b="34227"/>
            <a:stretch>
              <a:fillRect/>
            </a:stretch>
          </p:blipFill>
          <p:spPr bwMode="auto">
            <a:xfrm>
              <a:off x="576" y="2640"/>
              <a:ext cx="4701" cy="1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35" y="1935"/>
              <a:ext cx="4666" cy="62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72" y="3236"/>
              <a:ext cx="1460" cy="295"/>
            </a:xfrm>
            <a:prstGeom prst="rect">
              <a:avLst/>
            </a:prstGeom>
            <a:solidFill>
              <a:srgbClr val="00BA0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000" y="3374"/>
              <a:ext cx="282" cy="12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 dirty="0"/>
                <a:t>data</a:t>
              </a:r>
              <a:endParaRPr lang="en-US" altLang="ja-JP" sz="1200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61" y="2091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760" y="2084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762" y="2091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47" y="2543"/>
              <a:ext cx="1874" cy="802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415" y="2555"/>
              <a:ext cx="1773" cy="768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" name="Picture 5" descr="Wave2D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15573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371600" y="1752600"/>
            <a:ext cx="762000" cy="1676400"/>
            <a:chOff x="864" y="1104"/>
            <a:chExt cx="480" cy="1152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6" descr="Wave2D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66950"/>
            <a:ext cx="15684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2438400" y="2209800"/>
            <a:ext cx="762000" cy="1676400"/>
            <a:chOff x="864" y="1104"/>
            <a:chExt cx="480" cy="1152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" name="Picture 7" descr="Wave2D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865438"/>
            <a:ext cx="15589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733800" y="2819400"/>
            <a:ext cx="762000" cy="1676400"/>
            <a:chOff x="864" y="1104"/>
            <a:chExt cx="480" cy="1152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1224060" y="4191000"/>
            <a:ext cx="2281139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2514600" y="4191000"/>
            <a:ext cx="1371600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 flipV="1">
            <a:off x="4724400" y="4191000"/>
            <a:ext cx="76200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447800" y="1600200"/>
            <a:ext cx="604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</a:t>
            </a:r>
            <a:endParaRPr lang="en-US" altLang="ja-JP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514600" y="1981200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 + x</a:t>
            </a:r>
            <a:endParaRPr lang="en-US" altLang="ja-JP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810000" y="2590800"/>
            <a:ext cx="882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 + 2x</a:t>
            </a:r>
            <a:endParaRPr lang="en-US" altLang="ja-JP"/>
          </a:p>
        </p:txBody>
      </p:sp>
      <p:grpSp>
        <p:nvGrpSpPr>
          <p:cNvPr id="43" name="Group 42"/>
          <p:cNvGrpSpPr/>
          <p:nvPr/>
        </p:nvGrpSpPr>
        <p:grpSpPr>
          <a:xfrm>
            <a:off x="2448261" y="5799370"/>
            <a:ext cx="1259138" cy="178070"/>
            <a:chOff x="2856336" y="5533755"/>
            <a:chExt cx="1259138" cy="178070"/>
          </a:xfrm>
        </p:grpSpPr>
        <p:sp>
          <p:nvSpPr>
            <p:cNvPr id="40" name="Rectangle 39"/>
            <p:cNvSpPr/>
            <p:nvPr/>
          </p:nvSpPr>
          <p:spPr>
            <a:xfrm>
              <a:off x="2856336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>
                  <a:latin typeface="Arial"/>
                  <a:cs typeface="Arial"/>
                </a:rPr>
                <a:t>code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5787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>
                  <a:latin typeface="Arial"/>
                  <a:cs typeface="Arial"/>
                </a:rPr>
                <a:t>files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4750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>
                  <a:latin typeface="Arial"/>
                  <a:cs typeface="Arial"/>
                </a:rPr>
                <a:t>data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505199" y="4424502"/>
            <a:ext cx="876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6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v kernel Threads</a:t>
            </a:r>
          </a:p>
          <a:p>
            <a:r>
              <a:rPr lang="en-US" dirty="0"/>
              <a:t>JAVA v C/C++</a:t>
            </a:r>
          </a:p>
        </p:txBody>
      </p:sp>
    </p:spTree>
    <p:extLst>
      <p:ext uri="{BB962C8B-B14F-4D97-AF65-F5344CB8AC3E}">
        <p14:creationId xmlns:p14="http://schemas.microsoft.com/office/powerpoint/2010/main" val="249676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threads from Java vs. C/C++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Java is a language AND runtime environment (JVM</a:t>
            </a:r>
            <a:r>
              <a:rPr lang="en-US" altLang="ja-JP" sz="205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Java threads are built into the Java API and support is provided in the JVM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Hence, highly Portable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C/C++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50" dirty="0">
                <a:latin typeface="Tahoma" charset="0"/>
                <a:ea typeface="ＭＳ Ｐゴシック" charset="0"/>
                <a:cs typeface="ＭＳ Ｐゴシック" charset="0"/>
              </a:rPr>
              <a:t>C/C++ are languages (not runtime </a:t>
            </a:r>
            <a:r>
              <a:rPr lang="en-US" altLang="ja-JP" sz="2250" dirty="0" err="1">
                <a:latin typeface="Tahoma" charset="0"/>
                <a:ea typeface="ＭＳ Ｐゴシック" charset="0"/>
                <a:cs typeface="ＭＳ Ｐゴシック" charset="0"/>
              </a:rPr>
              <a:t>env</a:t>
            </a:r>
            <a:r>
              <a:rPr lang="en-US" altLang="ja-JP" sz="225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Thread support is provided by the platform that C/C++ applications execute 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Libraries (e.g., </a:t>
            </a:r>
            <a:r>
              <a:rPr lang="en-US" altLang="ja-JP" sz="2200" dirty="0" err="1">
                <a:latin typeface="Tahoma" charset="0"/>
                <a:ea typeface="ＭＳ Ｐゴシック" charset="0"/>
                <a:cs typeface="ＭＳ Ｐゴシック" charset="0"/>
              </a:rPr>
              <a:t>Pthreads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OS/System Calls (Win32 Threads)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A POSIX standard (IEEE 1003.1c) API for thread creation and synchronization </a:t>
            </a:r>
            <a:r>
              <a:rPr lang="en-US" altLang="ja-JP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to enforce portability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 API specifies behavior of the thread library, implementation is up to development of the library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 Common in UNIX operating systems (Solaris, Linux, Mac OS X)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PTHREADS</a:t>
            </a:r>
          </a:p>
        </p:txBody>
      </p:sp>
    </p:spTree>
    <p:extLst>
      <p:ext uri="{BB962C8B-B14F-4D97-AF65-F5344CB8AC3E}">
        <p14:creationId xmlns:p14="http://schemas.microsoft.com/office/powerpoint/2010/main" val="88088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257800" y="619283"/>
            <a:ext cx="2514600" cy="725488"/>
          </a:xfrm>
        </p:spPr>
        <p:txBody>
          <a:bodyPr/>
          <a:lstStyle/>
          <a:p>
            <a:r>
              <a:rPr lang="en-US" dirty="0" err="1"/>
              <a:t>Pthreads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7875" y="757238"/>
          <a:ext cx="41529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5486400" imgH="7315200" progId="Word.Document.12">
                  <p:embed/>
                </p:oleObj>
              </mc:Choice>
              <mc:Fallback>
                <p:oleObj name="Document" r:id="rId3" imgW="5486400" imgH="73152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875" y="757238"/>
                        <a:ext cx="4152900" cy="553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403850" y="1749425"/>
          <a:ext cx="30353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5" imgW="3035300" imgH="3035300" progId="Word.Document.12">
                  <p:embed/>
                </p:oleObj>
              </mc:Choice>
              <mc:Fallback>
                <p:oleObj name="Document" r:id="rId5" imgW="3035300" imgH="30353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3850" y="1749425"/>
                        <a:ext cx="3035300" cy="303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5791200" y="1665605"/>
            <a:ext cx="843280" cy="330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Kernel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User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Thread Management Done by User-Level Threads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POSIX </a:t>
            </a:r>
            <a:r>
              <a:rPr lang="en-US" altLang="ja-JP" sz="1900" dirty="0" err="1">
                <a:latin typeface="Tahoma" charset="0"/>
                <a:ea typeface="ＭＳ Ｐゴシック" charset="0"/>
                <a:cs typeface="ＭＳ Ｐゴシック" charset="0"/>
              </a:rPr>
              <a:t>Pthreads</a:t>
            </a:r>
            <a:endParaRPr lang="en-US" altLang="ja-JP" sz="19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Java threads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Kernel does not care how many user threads exist.  </a:t>
            </a:r>
          </a:p>
          <a:p>
            <a:pPr marL="150876" lvl="1" indent="0">
              <a:buNone/>
            </a:pPr>
            <a:endParaRPr lang="en-US" altLang="ja-JP" sz="19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Kernel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Supported by the 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Examples (all modern OS have support for threads)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Linux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Windows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 charset="0"/>
                <a:ea typeface="ＭＳ Ｐゴシック" charset="0"/>
                <a:cs typeface="ＭＳ Ｐゴシック" charset="0"/>
              </a:rPr>
              <a:t>Solaris lightweight processes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C05F-0B72-43B6-B5C0-7F2B651C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8719-7EDF-4D81-AF0A-2A80CEED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HW2: Graded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2: Due 1/31?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HW3: Due 1/29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 State Diagram:  </a:t>
            </a:r>
            <a:r>
              <a:rPr lang="en-US" dirty="0">
                <a:hlinkClick r:id="rId2"/>
              </a:rPr>
              <a:t>https://www.youtube.com/watch?v=JhWREa77Z88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Multi-threaded Server: </a:t>
            </a:r>
            <a:r>
              <a:rPr lang="en-US" dirty="0">
                <a:hlinkClick r:id="rId3"/>
              </a:rPr>
              <a:t>https://www.youtube.com/watch?v=spDpR2qr-Fs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ICA 2:  IPC/RPC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II: Deep Dive</a:t>
            </a:r>
          </a:p>
        </p:txBody>
      </p:sp>
    </p:spTree>
    <p:extLst>
      <p:ext uri="{BB962C8B-B14F-4D97-AF65-F5344CB8AC3E}">
        <p14:creationId xmlns:p14="http://schemas.microsoft.com/office/powerpoint/2010/main" val="59667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7925" y="235526"/>
            <a:ext cx="5347855" cy="746659"/>
          </a:xfrm>
        </p:spPr>
        <p:txBody>
          <a:bodyPr>
            <a:normAutofit/>
          </a:bodyPr>
          <a:lstStyle/>
          <a:p>
            <a:r>
              <a:rPr lang="en-US" sz="4800" dirty="0"/>
              <a:t>Many-to-One Model</a:t>
            </a:r>
          </a:p>
        </p:txBody>
      </p:sp>
      <p:sp>
        <p:nvSpPr>
          <p:cNvPr id="7" name="Oval 6"/>
          <p:cNvSpPr/>
          <p:nvPr/>
        </p:nvSpPr>
        <p:spPr>
          <a:xfrm>
            <a:off x="1424345" y="5565737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cxnSp>
        <p:nvCxnSpPr>
          <p:cNvPr id="10" name="Straight Connector 9"/>
          <p:cNvCxnSpPr>
            <a:stCxn id="8" idx="4"/>
            <a:endCxn id="7" idx="0"/>
          </p:cNvCxnSpPr>
          <p:nvPr/>
        </p:nvCxnSpPr>
        <p:spPr>
          <a:xfrm>
            <a:off x="1828582" y="5197806"/>
            <a:ext cx="5263" cy="367931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67229" y="2596186"/>
            <a:ext cx="3122706" cy="2423432"/>
            <a:chOff x="267229" y="2596186"/>
            <a:chExt cx="3122706" cy="2423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61536" y="3285066"/>
              <a:ext cx="545493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66679" y="3285066"/>
              <a:ext cx="444719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925948" y="3793067"/>
              <a:ext cx="1333718" cy="1226551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1"/>
            </p:cNvCxnSpPr>
            <p:nvPr/>
          </p:nvCxnSpPr>
          <p:spPr>
            <a:xfrm flipH="1" flipV="1">
              <a:off x="380564" y="3776134"/>
              <a:ext cx="1367196" cy="1226550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2243344" y="2596186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197133" y="3159785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148201" y="2668717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67229" y="3142851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8819"/>
              </p:ext>
            </p:extLst>
          </p:nvPr>
        </p:nvGraphicFramePr>
        <p:xfrm>
          <a:off x="4956922" y="4225637"/>
          <a:ext cx="3497170" cy="17638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3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Calibri"/>
                          <a:cs typeface="Calibri"/>
                        </a:rPr>
                        <a:t>Non preemption or version complicated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to handle preemption and I/O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>
                          <a:latin typeface="Calibri"/>
                          <a:cs typeface="Calibri"/>
                        </a:rPr>
                        <a:t>No use of MP architecture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817996" y="3295133"/>
            <a:ext cx="126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user thread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423330" y="3479800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49999" y="5753853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>
          <a:xfrm>
            <a:off x="380563" y="1292778"/>
            <a:ext cx="8604681" cy="1041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Many user-level threads mapped to a single kernel thread.</a:t>
            </a:r>
          </a:p>
          <a:p>
            <a:pPr marL="463550" indent="-4635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Used on systems that do not support kernel threads.</a:t>
            </a:r>
          </a:p>
          <a:p>
            <a:pPr marL="463550" indent="-4635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Examples: Solaris Green Threads, GNU Portable Threads</a:t>
            </a:r>
          </a:p>
        </p:txBody>
      </p:sp>
      <p:sp>
        <p:nvSpPr>
          <p:cNvPr id="8" name="Oval 7"/>
          <p:cNvSpPr/>
          <p:nvPr/>
        </p:nvSpPr>
        <p:spPr>
          <a:xfrm>
            <a:off x="1714282" y="4969206"/>
            <a:ext cx="228600" cy="2286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86990" y="208979"/>
            <a:ext cx="7772400" cy="725488"/>
          </a:xfrm>
        </p:spPr>
        <p:txBody>
          <a:bodyPr>
            <a:normAutofit/>
          </a:bodyPr>
          <a:lstStyle/>
          <a:p>
            <a:r>
              <a:rPr lang="en-US" sz="4800" dirty="0"/>
              <a:t>One-to-One Model</a:t>
            </a:r>
          </a:p>
        </p:txBody>
      </p:sp>
      <p:sp>
        <p:nvSpPr>
          <p:cNvPr id="7" name="Oval 6"/>
          <p:cNvSpPr/>
          <p:nvPr/>
        </p:nvSpPr>
        <p:spPr>
          <a:xfrm>
            <a:off x="1424345" y="5565737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5103" y="3934473"/>
            <a:ext cx="192802" cy="1616101"/>
            <a:chOff x="835103" y="3934473"/>
            <a:chExt cx="192802" cy="1616101"/>
          </a:xfrm>
        </p:grpSpPr>
        <p:cxnSp>
          <p:nvCxnSpPr>
            <p:cNvPr id="21" name="Straight Connector 20"/>
            <p:cNvCxnSpPr>
              <a:stCxn id="23" idx="0"/>
            </p:cNvCxnSpPr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90508"/>
              </p:ext>
            </p:extLst>
          </p:nvPr>
        </p:nvGraphicFramePr>
        <p:xfrm>
          <a:off x="4219170" y="1872826"/>
          <a:ext cx="4853071" cy="1755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5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03"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dirty="0">
                          <a:latin typeface="Calibri"/>
                          <a:cs typeface="Calibri"/>
                        </a:rPr>
                        <a:t>1. Everything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supported by OS</a:t>
                      </a:r>
                    </a:p>
                    <a:p>
                      <a:pPr marL="225425" indent="-225425" algn="l"/>
                      <a:r>
                        <a:rPr lang="en-US" baseline="0" dirty="0">
                          <a:latin typeface="Calibri"/>
                          <a:cs typeface="Calibri"/>
                        </a:rPr>
                        <a:t>2. Uses MP architecture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>
                          <a:latin typeface="Calibri"/>
                          <a:cs typeface="Calibri"/>
                        </a:rPr>
                        <a:t>Slower than many-to-one model.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>
                          <a:latin typeface="Calibri"/>
                          <a:cs typeface="Calibri"/>
                        </a:rPr>
                        <a:t>Too many threads do not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38321" y="4066696"/>
            <a:ext cx="1664177" cy="369332"/>
            <a:chOff x="3423330" y="3295133"/>
            <a:chExt cx="1664177" cy="369332"/>
          </a:xfrm>
        </p:grpSpPr>
        <p:sp>
          <p:nvSpPr>
            <p:cNvPr id="47" name="Rectangle 46"/>
            <p:cNvSpPr/>
            <p:nvPr/>
          </p:nvSpPr>
          <p:spPr>
            <a:xfrm>
              <a:off x="3817996" y="3295133"/>
              <a:ext cx="1269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user thread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3423330" y="3479800"/>
              <a:ext cx="394666" cy="846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494430" y="5806299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>
          <a:xfrm>
            <a:off x="522004" y="1279515"/>
            <a:ext cx="7772400" cy="20298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Each user-level thread maps to kernel thread.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Windows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Linux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Solaris 9 or later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004" y="5550574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sp>
        <p:nvSpPr>
          <p:cNvPr id="24" name="Oval 23"/>
          <p:cNvSpPr/>
          <p:nvPr/>
        </p:nvSpPr>
        <p:spPr>
          <a:xfrm>
            <a:off x="3220060" y="5572934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sp>
        <p:nvSpPr>
          <p:cNvPr id="25" name="Oval 24"/>
          <p:cNvSpPr/>
          <p:nvPr/>
        </p:nvSpPr>
        <p:spPr>
          <a:xfrm>
            <a:off x="2311398" y="5563056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47154" y="3961447"/>
            <a:ext cx="192802" cy="1616101"/>
            <a:chOff x="835103" y="3934473"/>
            <a:chExt cx="192802" cy="16161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3595" y="3949577"/>
            <a:ext cx="192802" cy="1616101"/>
            <a:chOff x="835103" y="3934473"/>
            <a:chExt cx="192802" cy="161610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2105" y="3969789"/>
            <a:ext cx="192802" cy="1616101"/>
            <a:chOff x="835103" y="3934473"/>
            <a:chExt cx="192802" cy="1616101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 flipV="1">
            <a:off x="4099764" y="5982498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0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86527" y="528093"/>
            <a:ext cx="7772400" cy="725488"/>
          </a:xfrm>
        </p:spPr>
        <p:txBody>
          <a:bodyPr>
            <a:normAutofit/>
          </a:bodyPr>
          <a:lstStyle/>
          <a:p>
            <a:r>
              <a:rPr lang="en-US" sz="4800" dirty="0"/>
              <a:t>Many-to-Many Model</a:t>
            </a:r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>
          <a:xfrm>
            <a:off x="421533" y="1508561"/>
            <a:ext cx="8194699" cy="20298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Windows XP fiber library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AIX </a:t>
            </a:r>
            <a:r>
              <a:rPr lang="en-US" altLang="ja-JP" sz="2400" dirty="0" err="1">
                <a:latin typeface="Tahoma" charset="0"/>
                <a:ea typeface="ＭＳ Ｐゴシック" charset="0"/>
                <a:cs typeface="ＭＳ Ｐゴシック" charset="0"/>
              </a:rPr>
              <a:t>Pthreads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HP_UX 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52462" y="5395601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19780" y="3218567"/>
            <a:ext cx="1664177" cy="369332"/>
            <a:chOff x="3423330" y="3295133"/>
            <a:chExt cx="1664177" cy="369332"/>
          </a:xfrm>
        </p:grpSpPr>
        <p:sp>
          <p:nvSpPr>
            <p:cNvPr id="58" name="Rectangle 57"/>
            <p:cNvSpPr/>
            <p:nvPr/>
          </p:nvSpPr>
          <p:spPr>
            <a:xfrm>
              <a:off x="3817996" y="3295133"/>
              <a:ext cx="1269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user thread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3423330" y="3479800"/>
              <a:ext cx="394666" cy="846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921430" y="5627696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918371" y="5380438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sp>
        <p:nvSpPr>
          <p:cNvPr id="62" name="Oval 61"/>
          <p:cNvSpPr/>
          <p:nvPr/>
        </p:nvSpPr>
        <p:spPr>
          <a:xfrm>
            <a:off x="4707765" y="5392920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k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526764" y="5803895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595474" y="2459528"/>
            <a:ext cx="3224306" cy="2423432"/>
            <a:chOff x="165629" y="2596186"/>
            <a:chExt cx="3224306" cy="24234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261536" y="3285066"/>
              <a:ext cx="545493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866679" y="3285066"/>
              <a:ext cx="444719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25948" y="3793067"/>
              <a:ext cx="1333718" cy="1226551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56129" y="3791876"/>
              <a:ext cx="1367196" cy="1226550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2243344" y="2596186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3197133" y="3159785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48201" y="2668717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65629" y="3155551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>
            <a:stCxn id="62" idx="1"/>
            <a:endCxn id="76" idx="5"/>
          </p:cNvCxnSpPr>
          <p:nvPr/>
        </p:nvCxnSpPr>
        <p:spPr>
          <a:xfrm flipH="1" flipV="1">
            <a:off x="4339249" y="5027670"/>
            <a:ext cx="488456" cy="478243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7"/>
            <a:endCxn id="76" idx="3"/>
          </p:cNvCxnSpPr>
          <p:nvPr/>
        </p:nvCxnSpPr>
        <p:spPr>
          <a:xfrm flipV="1">
            <a:off x="3617430" y="5027670"/>
            <a:ext cx="560175" cy="465761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0"/>
            <a:endCxn id="76" idx="4"/>
          </p:cNvCxnSpPr>
          <p:nvPr/>
        </p:nvCxnSpPr>
        <p:spPr>
          <a:xfrm flipH="1" flipV="1">
            <a:off x="4258427" y="5061148"/>
            <a:ext cx="3535" cy="334453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144127" y="4832548"/>
            <a:ext cx="228600" cy="2286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53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0876" lvl="1" indent="0">
              <a:lnSpc>
                <a:spcPct val="100000"/>
              </a:lnSpc>
              <a:buSzPct val="90000"/>
              <a:buNone/>
            </a:pP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8580" lvl="1" indent="-6858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Why do threads context switch much faster than processes?</a:t>
            </a:r>
          </a:p>
          <a:p>
            <a:pPr marL="68580" lvl="1" indent="-6858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 What data structure must threads carry within their own resources?  What data structure can they share?</a:t>
            </a:r>
          </a:p>
          <a:p>
            <a:pPr marL="68580" lvl="1" indent="-6858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What if we use processes rather than threads for a Web Server?  What will be the impact?  </a:t>
            </a:r>
          </a:p>
          <a:p>
            <a:pPr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What is the difference between Java threads and a threads used in a C++ program?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E587-29C8-43DB-A3FE-1EDCDB1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D7FE-A228-47A2-8231-99D11B681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74871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E3319-814D-47E4-973C-FA728507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F1F59-BDE6-431A-AEB1-F57D1FBEF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Sig_example.cpp</a:t>
            </a:r>
          </a:p>
        </p:txBody>
      </p:sp>
    </p:spTree>
    <p:extLst>
      <p:ext uri="{BB962C8B-B14F-4D97-AF65-F5344CB8AC3E}">
        <p14:creationId xmlns:p14="http://schemas.microsoft.com/office/powerpoint/2010/main" val="183458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42F28-E173-4BE7-89C0-19E46D4B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23502-9579-478D-81C0-AB7781A4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Implementing multi-thread environment on single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setjmp</a:t>
            </a:r>
            <a:r>
              <a:rPr lang="en-US" dirty="0"/>
              <a:t>/</a:t>
            </a:r>
            <a:r>
              <a:rPr lang="en-US" dirty="0" err="1"/>
              <a:t>longjmp</a:t>
            </a:r>
            <a:r>
              <a:rPr lang="en-US" dirty="0"/>
              <a:t> used to store thread environment and go back to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Schedule is non-preemptive, thread calls </a:t>
            </a:r>
            <a:r>
              <a:rPr lang="en-US" dirty="0" err="1"/>
              <a:t>sthread_yield</a:t>
            </a:r>
            <a:r>
              <a:rPr lang="en-US" dirty="0"/>
              <a:t>() to give up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alarm signal used for time quantum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Only fill in ::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capture()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sthread_yield</a:t>
            </a:r>
            <a:r>
              <a:rPr lang="en-US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:  stack pointer;  bp: base-pointer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cur_tcb</a:t>
            </a:r>
            <a:r>
              <a:rPr lang="en-US" dirty="0"/>
              <a:t>-&gt;size_ = (int)((long </a:t>
            </a:r>
            <a:r>
              <a:rPr lang="en-US" dirty="0" err="1"/>
              <a:t>long</a:t>
            </a:r>
            <a:r>
              <a:rPr lang="en-US" dirty="0"/>
              <a:t> int) bp - (long </a:t>
            </a:r>
            <a:r>
              <a:rPr lang="en-US" dirty="0" err="1"/>
              <a:t>long</a:t>
            </a:r>
            <a:r>
              <a:rPr lang="en-US" dirty="0"/>
              <a:t> int) </a:t>
            </a:r>
            <a:r>
              <a:rPr lang="en-US" dirty="0" err="1"/>
              <a:t>sp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8617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92252-4125-4A99-A77C-ACDA5359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9661DC-AE55-49B1-A03E-01D06CDB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1/26/2021</a:t>
            </a:r>
          </a:p>
        </p:txBody>
      </p:sp>
    </p:spTree>
    <p:extLst>
      <p:ext uri="{BB962C8B-B14F-4D97-AF65-F5344CB8AC3E}">
        <p14:creationId xmlns:p14="http://schemas.microsoft.com/office/powerpoint/2010/main" val="3582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 Threads Created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Extending thread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Implementing Runnable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Either mechanism provides a runnable thread that the JVM manages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Of course, underlying operating system gets final say on scheduling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Rubric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83897"/>
              </p:ext>
            </p:extLst>
          </p:nvPr>
        </p:nvGraphicFramePr>
        <p:xfrm>
          <a:off x="1133475" y="2112643"/>
          <a:ext cx="3095626" cy="1671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796">
                  <a:extLst>
                    <a:ext uri="{9D8B030D-6E8A-4147-A177-3AD203B41FA5}">
                      <a16:colId xmlns:a16="http://schemas.microsoft.com/office/drawing/2014/main" val="2454450886"/>
                    </a:ext>
                  </a:extLst>
                </a:gridCol>
                <a:gridCol w="1176830">
                  <a:extLst>
                    <a:ext uri="{9D8B030D-6E8A-4147-A177-3AD203B41FA5}">
                      <a16:colId xmlns:a16="http://schemas.microsoft.com/office/drawing/2014/main" val="4062794364"/>
                    </a:ext>
                  </a:extLst>
                </a:gridCol>
              </a:tblGrid>
              <a:tr h="417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Problem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880780"/>
                  </a:ext>
                </a:extLst>
              </a:tr>
              <a:tr h="417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818783"/>
                  </a:ext>
                </a:extLst>
              </a:tr>
              <a:tr h="417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17603"/>
                  </a:ext>
                </a:extLst>
              </a:tr>
              <a:tr h="417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5169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60600" y="-1409700"/>
            <a:ext cx="11792861" cy="113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3475" y="4419600"/>
            <a:ext cx="3324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Grades</a:t>
            </a:r>
          </a:p>
          <a:p>
            <a:r>
              <a:rPr lang="en-US" dirty="0"/>
              <a:t>	40% Exams:  Midterm / Final</a:t>
            </a:r>
          </a:p>
          <a:p>
            <a:r>
              <a:rPr lang="en-US" dirty="0"/>
              <a:t>	50% Programs (5)</a:t>
            </a:r>
          </a:p>
          <a:p>
            <a:r>
              <a:rPr lang="en-US" dirty="0"/>
              <a:t>	10% </a:t>
            </a:r>
            <a:r>
              <a:rPr lang="en-US" dirty="0" err="1"/>
              <a:t>Homeworks+ICAs</a:t>
            </a:r>
            <a:r>
              <a:rPr lang="en-US" dirty="0"/>
              <a:t>: 8-10</a:t>
            </a:r>
          </a:p>
        </p:txBody>
      </p:sp>
    </p:spTree>
    <p:extLst>
      <p:ext uri="{BB962C8B-B14F-4D97-AF65-F5344CB8AC3E}">
        <p14:creationId xmlns:p14="http://schemas.microsoft.com/office/powerpoint/2010/main" val="51034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8" y="1869701"/>
            <a:ext cx="4371807" cy="436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48" y="1869701"/>
            <a:ext cx="4458899" cy="2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85279"/>
            <a:ext cx="3937299" cy="4376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19" y="1885279"/>
            <a:ext cx="5114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 Thread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setPriority</a:t>
            </a:r>
            <a:r>
              <a:rPr lang="en-US" sz="1800" dirty="0">
                <a:cs typeface="Calibri"/>
              </a:rPr>
              <a:t>( ) – changes this thread’s priority.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 sleep() – puts the currently running thread to sleep for a specified amount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Deprecated but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suspend() – suspends execution of the currently running thread.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resume() – resumes execution of a suspended thread.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stop() – stops execution of a thread.</a:t>
            </a:r>
          </a:p>
          <a:p>
            <a:pPr marL="304038" indent="-285750"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marL="18288" indent="0">
              <a:buNone/>
            </a:pPr>
            <a:r>
              <a:rPr lang="en-US" sz="1800" dirty="0">
                <a:cs typeface="Calibri"/>
              </a:rPr>
              <a:t>For more information, visit:  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JAVA SE7 API THREAD CLASS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 States</a:t>
            </a:r>
            <a:br>
              <a:rPr lang="en-US" dirty="0"/>
            </a:br>
            <a:r>
              <a:rPr lang="en-US" dirty="0"/>
              <a:t>(simple state view)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8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30240" r="677" b="30238"/>
          <a:stretch>
            <a:fillRect/>
          </a:stretch>
        </p:blipFill>
        <p:spPr bwMode="auto">
          <a:xfrm>
            <a:off x="616462" y="2372374"/>
            <a:ext cx="804545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5303121" y="5903877"/>
            <a:ext cx="411480" cy="4114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Thread Life-cycle UML State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933681" y="3322980"/>
            <a:ext cx="0" cy="13743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4568973" y="3893503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task completes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94636" y="1898071"/>
            <a:ext cx="109728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New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43176" y="320363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runnable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63519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timed waiting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09160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terminated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77239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waiting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64020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blocked</a:t>
            </a:r>
          </a:p>
        </p:txBody>
      </p:sp>
      <p:cxnSp>
        <p:nvCxnSpPr>
          <p:cNvPr id="11" name="Straight Arrow Connector 10"/>
          <p:cNvCxnSpPr>
            <a:stCxn id="2" idx="2"/>
            <a:endCxn id="17" idx="0"/>
          </p:cNvCxnSpPr>
          <p:nvPr/>
        </p:nvCxnSpPr>
        <p:spPr>
          <a:xfrm>
            <a:off x="4543276" y="2446711"/>
            <a:ext cx="0" cy="7569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2800" y="3752271"/>
            <a:ext cx="1660376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4214" y="3049742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acquire lock, interrupt,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I/O completes</a:t>
            </a:r>
          </a:p>
        </p:txBody>
      </p:sp>
      <p:cxnSp>
        <p:nvCxnSpPr>
          <p:cNvPr id="33" name="Straight Arrow Connector 32"/>
          <p:cNvCxnSpPr>
            <a:stCxn id="24" idx="0"/>
            <a:endCxn id="17" idx="1"/>
          </p:cNvCxnSpPr>
          <p:nvPr/>
        </p:nvCxnSpPr>
        <p:spPr>
          <a:xfrm flipV="1">
            <a:off x="1577339" y="3477951"/>
            <a:ext cx="2165837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94271">
            <a:off x="1399747" y="3757591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notify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notifyAll</a:t>
            </a:r>
          </a:p>
        </p:txBody>
      </p:sp>
      <p:sp>
        <p:nvSpPr>
          <p:cNvPr id="40" name="TextBox 39"/>
          <p:cNvSpPr txBox="1"/>
          <p:nvPr/>
        </p:nvSpPr>
        <p:spPr>
          <a:xfrm rot="19800000">
            <a:off x="1954846" y="4147195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wait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05764" y="3752271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82072" y="3752271"/>
            <a:ext cx="0" cy="939800"/>
          </a:xfrm>
          <a:prstGeom prst="straightConnector1">
            <a:avLst/>
          </a:prstGeom>
          <a:ln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6193" y="3752271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3"/>
            <a:endCxn id="25" idx="0"/>
          </p:cNvCxnSpPr>
          <p:nvPr/>
        </p:nvCxnSpPr>
        <p:spPr>
          <a:xfrm>
            <a:off x="5343376" y="3477951"/>
            <a:ext cx="2220744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00000">
            <a:off x="5145758" y="4045149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issue I/O request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6" y="3699286"/>
            <a:ext cx="1758083" cy="9927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795350">
            <a:off x="5349076" y="3686403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enter synchronized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statement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43485" y="3322980"/>
            <a:ext cx="2590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3891181" y="3869706"/>
            <a:ext cx="945075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/>
                <a:cs typeface="Calibri"/>
              </a:rPr>
              <a:t>Interval expires </a:t>
            </a:r>
          </a:p>
          <a:p>
            <a:pPr algn="ctr"/>
            <a:r>
              <a:rPr lang="en-US" sz="1050" dirty="0">
                <a:latin typeface="Calibri"/>
                <a:cs typeface="Calibri"/>
              </a:rPr>
              <a:t>Notify</a:t>
            </a:r>
          </a:p>
          <a:p>
            <a:pPr algn="ctr"/>
            <a:r>
              <a:rPr lang="en-US" sz="1100" dirty="0">
                <a:latin typeface="Calibri"/>
                <a:cs typeface="Calibri"/>
              </a:rPr>
              <a:t>notifyAll</a:t>
            </a:r>
          </a:p>
        </p:txBody>
      </p:sp>
      <p:sp>
        <p:nvSpPr>
          <p:cNvPr id="59" name="TextBox 58"/>
          <p:cNvSpPr txBox="1"/>
          <p:nvPr/>
        </p:nvSpPr>
        <p:spPr>
          <a:xfrm rot="5400000">
            <a:off x="3262859" y="3981276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wait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sleep</a:t>
            </a:r>
          </a:p>
        </p:txBody>
      </p:sp>
      <p:sp>
        <p:nvSpPr>
          <p:cNvPr id="60" name="Oval 59"/>
          <p:cNvSpPr/>
          <p:nvPr/>
        </p:nvSpPr>
        <p:spPr>
          <a:xfrm>
            <a:off x="3266124" y="2034015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0" idx="6"/>
            <a:endCxn id="2" idx="1"/>
          </p:cNvCxnSpPr>
          <p:nvPr/>
        </p:nvCxnSpPr>
        <p:spPr>
          <a:xfrm flipV="1">
            <a:off x="3540444" y="2172391"/>
            <a:ext cx="454192" cy="101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372100" y="6006526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23" idx="2"/>
            <a:endCxn id="68" idx="0"/>
          </p:cNvCxnSpPr>
          <p:nvPr/>
        </p:nvCxnSpPr>
        <p:spPr>
          <a:xfrm flipH="1">
            <a:off x="5508861" y="5240711"/>
            <a:ext cx="399" cy="66316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5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multithreading in Java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A thread voluntary yielding control of the CPU is called cooperative multitasking.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ahoma" charset="0"/>
                <a:ea typeface="ＭＳ Ｐゴシック" charset="0"/>
                <a:cs typeface="ＭＳ Ｐゴシック" charset="0"/>
              </a:rPr>
              <a:t>Thread.yield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( ) is a hint to OS (no guarantee)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 Linux does not care about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 Solaris allows a thread to yield its execution when the corresponding LWP exhausts a given time quantum.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Conclusion: Don’t write programs based on yield( 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1830" y="1198245"/>
            <a:ext cx="8113713" cy="477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Screen Shot 2014-03-17 at 8.1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44" y="4292234"/>
            <a:ext cx="4663440" cy="19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 Benefits: Time and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Servicing incoming request is faster with existing threads than creating new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Thread Pools limit the total number of threads in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550" dirty="0">
                <a:latin typeface="Tahoma" charset="0"/>
                <a:ea typeface="ＭＳ Ｐゴシック" charset="0"/>
              </a:rPr>
              <a:t>Java Executor, </a:t>
            </a:r>
            <a:r>
              <a:rPr lang="en-US" altLang="ja-JP" sz="2550" dirty="0" err="1">
                <a:latin typeface="Tahoma" charset="0"/>
                <a:ea typeface="ＭＳ Ｐゴシック" charset="0"/>
              </a:rPr>
              <a:t>ExecutorService</a:t>
            </a:r>
            <a:endParaRPr lang="en-US" altLang="ja-JP" sz="2550" dirty="0">
              <a:latin typeface="Tahoma" charset="0"/>
              <a:ea typeface="ＭＳ Ｐゴシック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Interfaces introduced in JDK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Efficient thread pool implementation which execute Runnable objects (or Callable objects)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100" dirty="0" err="1">
                <a:latin typeface="Tahoma" charset="0"/>
                <a:ea typeface="ＭＳ Ｐゴシック" charset="0"/>
              </a:rPr>
              <a:t>newFixedThreadPool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():  uses a fixed size thread pool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100" dirty="0" err="1">
                <a:latin typeface="Tahoma" charset="0"/>
                <a:ea typeface="ＭＳ Ｐゴシック" charset="0"/>
              </a:rPr>
              <a:t>newCachedThreadPool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():  expandable thread pool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100" dirty="0" err="1">
                <a:latin typeface="Tahoma" charset="0"/>
                <a:ea typeface="ＭＳ Ｐゴシック" charset="0"/>
              </a:rPr>
              <a:t>newSingleThreadExecutor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():  executes a single task at a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400" dirty="0">
              <a:latin typeface="Tahoma" charset="0"/>
              <a:ea typeface="ＭＳ Ｐゴシック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400" dirty="0">
              <a:latin typeface="Tahoma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48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91149"/>
            <a:ext cx="4285232" cy="44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5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89" y="2200836"/>
            <a:ext cx="4905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2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E587-29C8-43DB-A3FE-1EDCDB1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D7FE-A228-47A2-8231-99D11B681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172725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b="1" dirty="0">
                <a:solidFill>
                  <a:schemeClr val="accent1"/>
                </a:solidFill>
              </a:rPr>
              <a:t>Consider four different types of inter-process communication (IPC).</a:t>
            </a:r>
            <a:endParaRPr lang="en-US" sz="1600" dirty="0">
              <a:solidFill>
                <a:schemeClr val="accent1"/>
              </a:solidFill>
            </a:endParaRPr>
          </a:p>
          <a:p>
            <a:pPr lvl="1"/>
            <a:r>
              <a:rPr lang="en-US" sz="1400" b="1" dirty="0"/>
              <a:t>Pipe:  </a:t>
            </a:r>
            <a:r>
              <a:rPr lang="en-US" sz="1400" dirty="0"/>
              <a:t>  implemented with pipe, read, and write</a:t>
            </a:r>
          </a:p>
          <a:p>
            <a:pPr lvl="1"/>
            <a:r>
              <a:rPr lang="en-US" sz="1400" b="1" dirty="0"/>
              <a:t>Socket:      </a:t>
            </a:r>
            <a:r>
              <a:rPr lang="en-US" sz="1400" dirty="0"/>
              <a:t>implemented with socket, read, and write</a:t>
            </a:r>
          </a:p>
          <a:p>
            <a:pPr lvl="1"/>
            <a:r>
              <a:rPr lang="en-US" sz="1400" b="1" dirty="0"/>
              <a:t>Shared memory:      </a:t>
            </a:r>
            <a:r>
              <a:rPr lang="en-US" sz="1400" dirty="0"/>
              <a:t>implemented </a:t>
            </a:r>
            <a:r>
              <a:rPr lang="en-US" sz="1400" dirty="0" err="1"/>
              <a:t>shmget</a:t>
            </a:r>
            <a:r>
              <a:rPr lang="en-US" sz="1400" dirty="0"/>
              <a:t>, </a:t>
            </a:r>
            <a:r>
              <a:rPr lang="en-US" sz="1400" dirty="0" err="1"/>
              <a:t>shmat</a:t>
            </a:r>
            <a:r>
              <a:rPr lang="en-US" sz="1400" dirty="0"/>
              <a:t>, and memory read/write</a:t>
            </a:r>
          </a:p>
          <a:p>
            <a:pPr lvl="1"/>
            <a:r>
              <a:rPr lang="en-US" sz="1400" b="1" dirty="0"/>
              <a:t>Shared message queue</a:t>
            </a:r>
            <a:r>
              <a:rPr lang="en-US" sz="1400" dirty="0"/>
              <a:t>:     implemented with </a:t>
            </a:r>
            <a:r>
              <a:rPr lang="en-US" sz="1400" dirty="0" err="1"/>
              <a:t>msgget</a:t>
            </a:r>
            <a:r>
              <a:rPr lang="en-US" sz="1400" dirty="0"/>
              <a:t>, </a:t>
            </a:r>
            <a:r>
              <a:rPr lang="en-US" sz="1400" dirty="0" err="1"/>
              <a:t>msgsnd</a:t>
            </a:r>
            <a:r>
              <a:rPr lang="en-US" sz="1400" dirty="0"/>
              <a:t>, and </a:t>
            </a:r>
            <a:r>
              <a:rPr lang="en-US" sz="1400" dirty="0" err="1"/>
              <a:t>msgrcv</a:t>
            </a:r>
            <a:endParaRPr lang="en-US" sz="1400" dirty="0"/>
          </a:p>
          <a:p>
            <a:pPr lvl="1"/>
            <a:endParaRPr lang="en-US" sz="1400" dirty="0"/>
          </a:p>
          <a:p>
            <a:pPr marL="150876" lvl="1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QUESTIONS</a:t>
            </a:r>
          </a:p>
          <a:p>
            <a:pPr lvl="1"/>
            <a:r>
              <a:rPr lang="en-US" sz="1400" dirty="0"/>
              <a:t>Is the type based on direct communication?</a:t>
            </a:r>
          </a:p>
          <a:p>
            <a:pPr lvl="1"/>
            <a:r>
              <a:rPr lang="en-US" sz="1400" dirty="0"/>
              <a:t>Does the type require parent/child process relationship?</a:t>
            </a:r>
          </a:p>
          <a:p>
            <a:pPr lvl="1"/>
            <a:r>
              <a:rPr lang="en-US" sz="1400" dirty="0"/>
              <a:t>If we code a produce/consumer program, does the type of communication require us to implement process synchronization ourselves?</a:t>
            </a:r>
          </a:p>
          <a:p>
            <a:pPr lvl="1"/>
            <a:r>
              <a:rPr lang="en-US" sz="1400" dirty="0"/>
              <a:t>Does the communication allow  communicate with a process running on a remote computers?</a:t>
            </a:r>
          </a:p>
          <a:p>
            <a:pPr lvl="1"/>
            <a:r>
              <a:rPr lang="en-US" sz="1400" dirty="0"/>
              <a:t>Does the communication type utilize file descriptors? </a:t>
            </a:r>
          </a:p>
          <a:p>
            <a:pPr lvl="1"/>
            <a:r>
              <a:rPr lang="en-US" sz="1400" dirty="0"/>
              <a:t>Does the communication type require a specific data structure to transferring the data?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218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CHALLENGE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82" y="1889056"/>
            <a:ext cx="8063345" cy="437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processes are created when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familyCreator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called?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familyCreator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x)</a:t>
            </a:r>
          </a:p>
          <a:p>
            <a:pPr indent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x;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fork();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indent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indent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83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Implementations</a:t>
            </a:r>
          </a:p>
          <a:p>
            <a:pPr marL="18288"/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What are Linux Processes, Threads, Light Weight Processes, and Process State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415" y="2486742"/>
            <a:ext cx="151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Jessie </a:t>
            </a:r>
            <a:r>
              <a:rPr lang="en-US" b="1" dirty="0" err="1"/>
              <a:t>Frazelle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14415" y="3159463"/>
            <a:ext cx="38306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Key innovator/driver in Container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Leading spokesperson/developer/maintainer @Docker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Contributor to </a:t>
            </a:r>
            <a:r>
              <a:rPr lang="en-US" sz="1350" dirty="0" err="1"/>
              <a:t>Runc</a:t>
            </a:r>
            <a:r>
              <a:rPr lang="en-US" sz="1350" dirty="0"/>
              <a:t>, </a:t>
            </a:r>
            <a:r>
              <a:rPr lang="en-US" sz="1350" dirty="0" err="1"/>
              <a:t>Golang</a:t>
            </a:r>
            <a:r>
              <a:rPr lang="en-US" sz="1350" dirty="0"/>
              <a:t>, Kubernetes, and the Linux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Hired by Microsoft last month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https://blog.jessfraz.com/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3" name="Picture 2" descr="Image result for jesse fraze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1" y="2412886"/>
            <a:ext cx="3121819" cy="31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Process (LWP)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65472" y="1919073"/>
            <a:ext cx="7548218" cy="1549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/>
              <a:t>Allows for user level thread mapping to kernel threads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600" dirty="0"/>
              <a:t>Can perform independent system calls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600" dirty="0"/>
              <a:t>Can incur independent page faults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600" dirty="0"/>
              <a:t>Multiple LWPs, in the same process, can run in parallel on multiple processors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35262" y="3393292"/>
            <a:ext cx="2209800" cy="2729853"/>
            <a:chOff x="2247900" y="3023248"/>
            <a:chExt cx="2209800" cy="2729853"/>
          </a:xfrm>
        </p:grpSpPr>
        <p:sp>
          <p:nvSpPr>
            <p:cNvPr id="51" name="Rectangle 50"/>
            <p:cNvSpPr/>
            <p:nvPr/>
          </p:nvSpPr>
          <p:spPr>
            <a:xfrm>
              <a:off x="2247900" y="3023248"/>
              <a:ext cx="2209800" cy="272985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95918" y="3415541"/>
              <a:ext cx="1732954" cy="22740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60274" y="5004861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registers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60274" y="3780339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LWP ID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0274" y="4188513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priority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60274" y="4596687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Intr. 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702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36070" y="521854"/>
            <a:ext cx="7772400" cy="800100"/>
          </a:xfrm>
        </p:spPr>
        <p:txBody>
          <a:bodyPr/>
          <a:lstStyle/>
          <a:p>
            <a:r>
              <a:rPr lang="en-US" dirty="0"/>
              <a:t>Process Structure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59566" y="3200400"/>
            <a:ext cx="1905000" cy="220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326366" y="44196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priority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26366" y="45720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Intr. mask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326366" y="47244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326366" y="48768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endParaRPr lang="ja-JP" altLang="en-US">
              <a:latin typeface="Calibri"/>
              <a:cs typeface="Calibri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59566" y="3352800"/>
            <a:ext cx="1856847" cy="955673"/>
            <a:chOff x="1641475" y="3352800"/>
            <a:chExt cx="1856847" cy="95567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93875" y="33528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93875" y="35052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793875" y="36576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793875" y="38100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7082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082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7082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7082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7082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0130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0130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130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0130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0130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641475" y="3886200"/>
              <a:ext cx="997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Signal Dispatch</a:t>
              </a:r>
            </a:p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Table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2572809" y="4063998"/>
              <a:ext cx="9255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Memory Map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72266" y="4419600"/>
            <a:ext cx="989298" cy="976471"/>
            <a:chOff x="1654175" y="4419600"/>
            <a:chExt cx="989298" cy="976471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793875" y="4419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93875" y="4572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793875" y="4724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793875" y="4876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793875" y="5029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098675" y="44196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stdin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098675" y="45720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stdout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098675" y="47244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stderr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098675" y="48768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098675" y="50292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654175" y="5149850"/>
              <a:ext cx="9892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File Descriptors</a:t>
              </a:r>
            </a:p>
          </p:txBody>
        </p:sp>
      </p:grp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294615" y="5003800"/>
            <a:ext cx="759691" cy="24622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 dirty="0">
                <a:solidFill>
                  <a:srgbClr val="000000"/>
                </a:solidFill>
                <a:latin typeface="Calibri"/>
                <a:cs typeface="Calibri"/>
              </a:rPr>
              <a:t>CPU Status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259566" y="2590800"/>
            <a:ext cx="1905000" cy="609600"/>
            <a:chOff x="1641475" y="2590800"/>
            <a:chExt cx="1905000" cy="609600"/>
          </a:xfrm>
          <a:noFill/>
        </p:grpSpPr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641475" y="28956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Directory Entry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641475" y="27432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UID GID EUID EGID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641475" y="25908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Process ID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641475" y="30480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TTY</a:t>
              </a:r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706397" y="3200400"/>
            <a:ext cx="1905000" cy="220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6758717" y="4109571"/>
            <a:ext cx="83037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LWP1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7876317" y="4109571"/>
            <a:ext cx="83037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LWP2</a:t>
            </a:r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5998622" y="4700429"/>
            <a:ext cx="228600" cy="228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2259565" y="2286000"/>
            <a:ext cx="2002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 dirty="0">
                <a:latin typeface="Calibri"/>
                <a:cs typeface="Calibri"/>
              </a:rPr>
              <a:t>Traditional UNIX Process</a:t>
            </a: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4669210" y="2286000"/>
            <a:ext cx="1990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 dirty="0"/>
              <a:t>Multi-threaded Process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016000" y="1308100"/>
            <a:ext cx="78041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Kernel schedules each light-weight process separately.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706397" y="2593777"/>
            <a:ext cx="1905000" cy="609600"/>
            <a:chOff x="1641475" y="2590800"/>
            <a:chExt cx="1905000" cy="609600"/>
          </a:xfrm>
          <a:solidFill>
            <a:schemeClr val="bg1"/>
          </a:solidFill>
        </p:grpSpPr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641475" y="28956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Directory Entry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641475" y="27432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UID GID EUID EGID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641475" y="25908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Process ID</a:t>
              </a:r>
            </a:p>
          </p:txBody>
        </p:sp>
        <p:sp>
          <p:nvSpPr>
            <p:cNvPr id="101" name="Rectangle 40"/>
            <p:cNvSpPr>
              <a:spLocks noChangeArrowheads="1"/>
            </p:cNvSpPr>
            <p:nvPr/>
          </p:nvSpPr>
          <p:spPr bwMode="auto">
            <a:xfrm>
              <a:off x="1641475" y="3048000"/>
              <a:ext cx="1905000" cy="152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TTY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706397" y="3322165"/>
            <a:ext cx="1859493" cy="955673"/>
            <a:chOff x="1621895" y="3352800"/>
            <a:chExt cx="1859493" cy="955673"/>
          </a:xfrm>
        </p:grpSpPr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>
              <a:off x="1793875" y="33528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1793875" y="35052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1793875" y="36576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1793875" y="38100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7082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27082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27082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27082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27082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0130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4" name="Rectangle 15"/>
            <p:cNvSpPr>
              <a:spLocks noChangeArrowheads="1"/>
            </p:cNvSpPr>
            <p:nvPr/>
          </p:nvSpPr>
          <p:spPr bwMode="auto">
            <a:xfrm>
              <a:off x="30130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5" name="Rectangle 16"/>
            <p:cNvSpPr>
              <a:spLocks noChangeArrowheads="1"/>
            </p:cNvSpPr>
            <p:nvPr/>
          </p:nvSpPr>
          <p:spPr bwMode="auto">
            <a:xfrm>
              <a:off x="30130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6" name="Rectangle 17"/>
            <p:cNvSpPr>
              <a:spLocks noChangeArrowheads="1"/>
            </p:cNvSpPr>
            <p:nvPr/>
          </p:nvSpPr>
          <p:spPr bwMode="auto">
            <a:xfrm>
              <a:off x="30130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7" name="Rectangle 18"/>
            <p:cNvSpPr>
              <a:spLocks noChangeArrowheads="1"/>
            </p:cNvSpPr>
            <p:nvPr/>
          </p:nvSpPr>
          <p:spPr bwMode="auto">
            <a:xfrm>
              <a:off x="30130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1621895" y="3886200"/>
              <a:ext cx="10174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Signal Dispatch</a:t>
              </a:r>
            </a:p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Table</a:t>
              </a:r>
            </a:p>
          </p:txBody>
        </p:sp>
        <p:sp>
          <p:nvSpPr>
            <p:cNvPr id="119" name="Text Box 34"/>
            <p:cNvSpPr txBox="1">
              <a:spLocks noChangeArrowheads="1"/>
            </p:cNvSpPr>
            <p:nvPr/>
          </p:nvSpPr>
          <p:spPr bwMode="auto">
            <a:xfrm>
              <a:off x="2555875" y="4063998"/>
              <a:ext cx="9255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Memory Map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722272" y="4357529"/>
            <a:ext cx="989298" cy="976471"/>
            <a:chOff x="1654175" y="4419600"/>
            <a:chExt cx="989298" cy="976471"/>
          </a:xfrm>
        </p:grpSpPr>
        <p:sp>
          <p:nvSpPr>
            <p:cNvPr id="122" name="Rectangle 19"/>
            <p:cNvSpPr>
              <a:spLocks noChangeArrowheads="1"/>
            </p:cNvSpPr>
            <p:nvPr/>
          </p:nvSpPr>
          <p:spPr bwMode="auto">
            <a:xfrm>
              <a:off x="1793875" y="4419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3" name="Rectangle 20"/>
            <p:cNvSpPr>
              <a:spLocks noChangeArrowheads="1"/>
            </p:cNvSpPr>
            <p:nvPr/>
          </p:nvSpPr>
          <p:spPr bwMode="auto">
            <a:xfrm>
              <a:off x="1793875" y="4572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4" name="Rectangle 21"/>
            <p:cNvSpPr>
              <a:spLocks noChangeArrowheads="1"/>
            </p:cNvSpPr>
            <p:nvPr/>
          </p:nvSpPr>
          <p:spPr bwMode="auto">
            <a:xfrm>
              <a:off x="1793875" y="4724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25" name="Rectangle 22"/>
            <p:cNvSpPr>
              <a:spLocks noChangeArrowheads="1"/>
            </p:cNvSpPr>
            <p:nvPr/>
          </p:nvSpPr>
          <p:spPr bwMode="auto">
            <a:xfrm>
              <a:off x="1793875" y="4876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26" name="Rectangle 23"/>
            <p:cNvSpPr>
              <a:spLocks noChangeArrowheads="1"/>
            </p:cNvSpPr>
            <p:nvPr/>
          </p:nvSpPr>
          <p:spPr bwMode="auto">
            <a:xfrm>
              <a:off x="1793875" y="5029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27" name="Rectangle 24"/>
            <p:cNvSpPr>
              <a:spLocks noChangeArrowheads="1"/>
            </p:cNvSpPr>
            <p:nvPr/>
          </p:nvSpPr>
          <p:spPr bwMode="auto">
            <a:xfrm>
              <a:off x="2098675" y="44196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stdin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2098675" y="45720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stdout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2098675" y="47244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stderr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2098675" y="48768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31" name="Rectangle 28"/>
            <p:cNvSpPr>
              <a:spLocks noChangeArrowheads="1"/>
            </p:cNvSpPr>
            <p:nvPr/>
          </p:nvSpPr>
          <p:spPr bwMode="auto">
            <a:xfrm>
              <a:off x="2098675" y="50292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32" name="Text Box 35"/>
            <p:cNvSpPr txBox="1">
              <a:spLocks noChangeArrowheads="1"/>
            </p:cNvSpPr>
            <p:nvPr/>
          </p:nvSpPr>
          <p:spPr bwMode="auto">
            <a:xfrm>
              <a:off x="1654175" y="5149850"/>
              <a:ext cx="9892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File Descriptors</a:t>
              </a:r>
            </a:p>
          </p:txBody>
        </p:sp>
      </p:grpSp>
      <p:pic>
        <p:nvPicPr>
          <p:cNvPr id="141" name="Picture 140" descr="Screen Shot 2014-03-12 at 10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17" y="4328404"/>
            <a:ext cx="830378" cy="10742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42" name="Picture 141" descr="Screen Shot 2014-03-12 at 10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7" y="4318008"/>
            <a:ext cx="830378" cy="1074265"/>
          </a:xfrm>
          <a:prstGeom prst="rect">
            <a:avLst/>
          </a:prstGeom>
        </p:spPr>
      </p:pic>
      <p:sp>
        <p:nvSpPr>
          <p:cNvPr id="91" name="Line 92"/>
          <p:cNvSpPr>
            <a:spLocks noChangeShapeType="1"/>
          </p:cNvSpPr>
          <p:nvPr/>
        </p:nvSpPr>
        <p:spPr bwMode="auto">
          <a:xfrm flipV="1">
            <a:off x="6227222" y="4776629"/>
            <a:ext cx="6858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7495962" y="4782291"/>
            <a:ext cx="497839" cy="8473"/>
          </a:xfrm>
          <a:prstGeom prst="line">
            <a:avLst/>
          </a:prstGeom>
          <a:ln w="38100" cmpd="sng">
            <a:solidFill>
              <a:srgbClr val="FF0000"/>
            </a:solidFill>
            <a:headEnd/>
            <a:tailEnd type="triangl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1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23467" y="1836741"/>
            <a:ext cx="3276600" cy="2362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Thread library runs in a user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All threads shared the same address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Each thread maintains its own information and stack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Once a thread is mapped to a LWP, it runs on a CPU.</a:t>
            </a:r>
            <a:endParaRPr lang="en-US" altLang="ja-JP" sz="2800" dirty="0">
              <a:solidFill>
                <a:srgbClr val="000000"/>
              </a:solidFill>
              <a:effectLst/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48"/>
          <p:cNvSpPr>
            <a:spLocks noChangeArrowheads="1"/>
          </p:cNvSpPr>
          <p:nvPr/>
        </p:nvSpPr>
        <p:spPr bwMode="auto">
          <a:xfrm>
            <a:off x="228600" y="1828800"/>
            <a:ext cx="5257800" cy="426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" name="Group 167"/>
          <p:cNvGrpSpPr>
            <a:grpSpLocks/>
          </p:cNvGrpSpPr>
          <p:nvPr/>
        </p:nvGrpSpPr>
        <p:grpSpPr bwMode="auto">
          <a:xfrm>
            <a:off x="304800" y="1897063"/>
            <a:ext cx="4953000" cy="2438400"/>
            <a:chOff x="192" y="1195"/>
            <a:chExt cx="3120" cy="1536"/>
          </a:xfrm>
        </p:grpSpPr>
        <p:sp>
          <p:nvSpPr>
            <p:cNvPr id="9" name="Line 163"/>
            <p:cNvSpPr>
              <a:spLocks noChangeShapeType="1"/>
            </p:cNvSpPr>
            <p:nvPr/>
          </p:nvSpPr>
          <p:spPr bwMode="auto">
            <a:xfrm>
              <a:off x="2400" y="1440"/>
              <a:ext cx="144" cy="0"/>
            </a:xfrm>
            <a:prstGeom prst="line">
              <a:avLst/>
            </a:pr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66"/>
            <p:cNvGrpSpPr>
              <a:grpSpLocks/>
            </p:cNvGrpSpPr>
            <p:nvPr/>
          </p:nvGrpSpPr>
          <p:grpSpPr bwMode="auto">
            <a:xfrm>
              <a:off x="192" y="1195"/>
              <a:ext cx="3120" cy="1536"/>
              <a:chOff x="192" y="1195"/>
              <a:chExt cx="3120" cy="1536"/>
            </a:xfrm>
          </p:grpSpPr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192" y="1195"/>
                <a:ext cx="3120" cy="1536"/>
              </a:xfrm>
              <a:custGeom>
                <a:avLst/>
                <a:gdLst>
                  <a:gd name="T0" fmla="*/ 0 w 3072"/>
                  <a:gd name="T1" fmla="*/ 0 h 1536"/>
                  <a:gd name="T2" fmla="*/ 1509 w 3072"/>
                  <a:gd name="T3" fmla="*/ 0 h 1536"/>
                  <a:gd name="T4" fmla="*/ 3219 w 3072"/>
                  <a:gd name="T5" fmla="*/ 816 h 1536"/>
                  <a:gd name="T6" fmla="*/ 3219 w 3072"/>
                  <a:gd name="T7" fmla="*/ 1536 h 1536"/>
                  <a:gd name="T8" fmla="*/ 10 w 3072"/>
                  <a:gd name="T9" fmla="*/ 1509 h 1536"/>
                  <a:gd name="T10" fmla="*/ 0 w 3072"/>
                  <a:gd name="T11" fmla="*/ 0 h 1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72"/>
                  <a:gd name="T19" fmla="*/ 0 h 1536"/>
                  <a:gd name="T20" fmla="*/ 3072 w 3072"/>
                  <a:gd name="T21" fmla="*/ 1536 h 1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72" h="1536">
                    <a:moveTo>
                      <a:pt x="0" y="0"/>
                    </a:moveTo>
                    <a:lnTo>
                      <a:pt x="1440" y="0"/>
                    </a:lnTo>
                    <a:lnTo>
                      <a:pt x="3072" y="816"/>
                    </a:lnTo>
                    <a:lnTo>
                      <a:pt x="3072" y="1536"/>
                    </a:lnTo>
                    <a:cubicBezTo>
                      <a:pt x="2051" y="1527"/>
                      <a:pt x="1030" y="1518"/>
                      <a:pt x="10" y="15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156"/>
              <p:cNvSpPr>
                <a:spLocks/>
              </p:cNvSpPr>
              <p:nvPr/>
            </p:nvSpPr>
            <p:spPr bwMode="auto">
              <a:xfrm>
                <a:off x="2160" y="1243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Freeform 157"/>
              <p:cNvSpPr>
                <a:spLocks/>
              </p:cNvSpPr>
              <p:nvPr/>
            </p:nvSpPr>
            <p:spPr bwMode="auto">
              <a:xfrm>
                <a:off x="2544" y="1392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Freeform 158"/>
              <p:cNvSpPr>
                <a:spLocks/>
              </p:cNvSpPr>
              <p:nvPr/>
            </p:nvSpPr>
            <p:spPr bwMode="auto">
              <a:xfrm>
                <a:off x="3072" y="1488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160"/>
              <p:cNvSpPr txBox="1">
                <a:spLocks noChangeArrowheads="1"/>
              </p:cNvSpPr>
              <p:nvPr/>
            </p:nvSpPr>
            <p:spPr bwMode="auto">
              <a:xfrm>
                <a:off x="2400" y="1627"/>
                <a:ext cx="2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 sz="1000" dirty="0">
                    <a:solidFill>
                      <a:schemeClr val="bg1"/>
                    </a:solidFill>
                  </a:rPr>
                  <a:t>JVM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161"/>
              <p:cNvSpPr txBox="1">
                <a:spLocks noChangeArrowheads="1"/>
              </p:cNvSpPr>
              <p:nvPr/>
            </p:nvSpPr>
            <p:spPr bwMode="auto">
              <a:xfrm>
                <a:off x="2512" y="1261"/>
                <a:ext cx="5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 sz="1000" b="1" dirty="0">
                    <a:solidFill>
                      <a:srgbClr val="000000"/>
                    </a:solidFill>
                    <a:latin typeface="Calibri"/>
                    <a:cs typeface="Calibri"/>
                  </a:rPr>
                  <a:t>Java Threads</a:t>
                </a:r>
                <a:endParaRPr lang="en-US" altLang="ja-JP" sz="32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" name="Line 162"/>
              <p:cNvSpPr>
                <a:spLocks noChangeShapeType="1"/>
              </p:cNvSpPr>
              <p:nvPr/>
            </p:nvSpPr>
            <p:spPr bwMode="auto">
              <a:xfrm>
                <a:off x="2016" y="1339"/>
                <a:ext cx="144" cy="0"/>
              </a:xfrm>
              <a:prstGeom prst="line">
                <a:avLst/>
              </a:prstGeom>
              <a:noFill/>
              <a:ln w="28575" cmpd="sng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64"/>
              <p:cNvSpPr>
                <a:spLocks noChangeShapeType="1"/>
              </p:cNvSpPr>
              <p:nvPr/>
            </p:nvSpPr>
            <p:spPr bwMode="auto">
              <a:xfrm>
                <a:off x="2939" y="1593"/>
                <a:ext cx="144" cy="0"/>
              </a:xfrm>
              <a:prstGeom prst="line">
                <a:avLst/>
              </a:prstGeom>
              <a:noFill/>
              <a:ln w="28575" cmpd="sng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" name="Line 71"/>
          <p:cNvSpPr>
            <a:spLocks noChangeShapeType="1"/>
          </p:cNvSpPr>
          <p:nvPr/>
        </p:nvSpPr>
        <p:spPr bwMode="auto">
          <a:xfrm flipV="1">
            <a:off x="152399" y="4419600"/>
            <a:ext cx="611438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83"/>
          <p:cNvSpPr>
            <a:spLocks noChangeShapeType="1"/>
          </p:cNvSpPr>
          <p:nvPr/>
        </p:nvSpPr>
        <p:spPr bwMode="auto">
          <a:xfrm flipH="1">
            <a:off x="4483100" y="3733799"/>
            <a:ext cx="241300" cy="9302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3787775" y="3017841"/>
            <a:ext cx="5810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>
                <a:latin typeface="Calibri"/>
                <a:cs typeface="Calibri"/>
              </a:rPr>
              <a:t>Thread2</a:t>
            </a:r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4619625" y="3595688"/>
            <a:ext cx="5619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800"/>
              <a:t>Thread3</a:t>
            </a:r>
            <a:endParaRPr lang="en-US" altLang="ja-JP" sz="1000"/>
          </a:p>
        </p:txBody>
      </p:sp>
      <p:sp>
        <p:nvSpPr>
          <p:cNvPr id="92" name="Rectangle 110"/>
          <p:cNvSpPr>
            <a:spLocks noChangeArrowheads="1"/>
          </p:cNvSpPr>
          <p:nvPr/>
        </p:nvSpPr>
        <p:spPr bwMode="auto">
          <a:xfrm>
            <a:off x="914400" y="3733800"/>
            <a:ext cx="14478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code + global data</a:t>
            </a:r>
          </a:p>
        </p:txBody>
      </p:sp>
      <p:sp>
        <p:nvSpPr>
          <p:cNvPr id="93" name="Rectangle 111"/>
          <p:cNvSpPr>
            <a:spLocks noChangeArrowheads="1"/>
          </p:cNvSpPr>
          <p:nvPr/>
        </p:nvSpPr>
        <p:spPr bwMode="auto">
          <a:xfrm>
            <a:off x="914400" y="3581400"/>
            <a:ext cx="1447800" cy="152400"/>
          </a:xfrm>
          <a:prstGeom prst="rect">
            <a:avLst/>
          </a:prstGeom>
          <a:solidFill>
            <a:srgbClr val="248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heap</a:t>
            </a:r>
          </a:p>
        </p:txBody>
      </p:sp>
      <p:sp>
        <p:nvSpPr>
          <p:cNvPr id="94" name="Rectangle 112"/>
          <p:cNvSpPr>
            <a:spLocks noChangeArrowheads="1"/>
          </p:cNvSpPr>
          <p:nvPr/>
        </p:nvSpPr>
        <p:spPr bwMode="auto">
          <a:xfrm>
            <a:off x="914400" y="3124200"/>
            <a:ext cx="1447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98" name="Rectangle 116"/>
          <p:cNvSpPr>
            <a:spLocks noChangeArrowheads="1"/>
          </p:cNvSpPr>
          <p:nvPr/>
        </p:nvSpPr>
        <p:spPr bwMode="auto">
          <a:xfrm>
            <a:off x="914400" y="2847975"/>
            <a:ext cx="1447800" cy="152393"/>
          </a:xfrm>
          <a:prstGeom prst="rect">
            <a:avLst/>
          </a:prstGeom>
          <a:solidFill>
            <a:srgbClr val="248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 dirty="0">
                <a:latin typeface="Calibri"/>
                <a:cs typeface="Calibri"/>
              </a:rPr>
              <a:t>thread info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914400" y="2987670"/>
            <a:ext cx="1447800" cy="152400"/>
            <a:chOff x="914400" y="2895600"/>
            <a:chExt cx="1447800" cy="152400"/>
          </a:xfrm>
        </p:grpSpPr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914400" y="2908298"/>
              <a:ext cx="1447800" cy="139701"/>
            </a:xfrm>
            <a:prstGeom prst="rect">
              <a:avLst/>
            </a:prstGeom>
            <a:solidFill>
              <a:srgbClr val="4D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 b="1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99" name="Line 117"/>
            <p:cNvSpPr>
              <a:spLocks noChangeShapeType="1"/>
            </p:cNvSpPr>
            <p:nvPr/>
          </p:nvSpPr>
          <p:spPr bwMode="auto">
            <a:xfrm>
              <a:off x="1828800" y="2895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00" b="1">
                <a:latin typeface="Calibri"/>
                <a:cs typeface="Calibri"/>
              </a:endParaRPr>
            </a:p>
          </p:txBody>
        </p:sp>
      </p:grpSp>
      <p:sp>
        <p:nvSpPr>
          <p:cNvPr id="100" name="Line 118"/>
          <p:cNvSpPr>
            <a:spLocks noChangeShapeType="1"/>
          </p:cNvSpPr>
          <p:nvPr/>
        </p:nvSpPr>
        <p:spPr bwMode="auto">
          <a:xfrm flipV="1">
            <a:off x="1828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02" name="Rectangle 120"/>
          <p:cNvSpPr>
            <a:spLocks noChangeArrowheads="1"/>
          </p:cNvSpPr>
          <p:nvPr/>
        </p:nvSpPr>
        <p:spPr bwMode="auto">
          <a:xfrm>
            <a:off x="914400" y="2590800"/>
            <a:ext cx="1447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03" name="Rectangle 121"/>
          <p:cNvSpPr>
            <a:spLocks noChangeArrowheads="1"/>
          </p:cNvSpPr>
          <p:nvPr/>
        </p:nvSpPr>
        <p:spPr bwMode="auto">
          <a:xfrm>
            <a:off x="914400" y="2549525"/>
            <a:ext cx="1447800" cy="114300"/>
          </a:xfrm>
          <a:prstGeom prst="rect">
            <a:avLst/>
          </a:prstGeom>
          <a:solidFill>
            <a:srgbClr val="4D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stack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914400" y="2438399"/>
            <a:ext cx="1447800" cy="117475"/>
          </a:xfrm>
          <a:prstGeom prst="rect">
            <a:avLst/>
          </a:prstGeom>
          <a:solidFill>
            <a:schemeClr val="tx2">
              <a:lumMod val="75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thread info</a:t>
            </a:r>
          </a:p>
        </p:txBody>
      </p:sp>
      <p:sp>
        <p:nvSpPr>
          <p:cNvPr id="105" name="Line 123"/>
          <p:cNvSpPr>
            <a:spLocks noChangeShapeType="1"/>
          </p:cNvSpPr>
          <p:nvPr/>
        </p:nvSpPr>
        <p:spPr bwMode="auto">
          <a:xfrm>
            <a:off x="1828800" y="25273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07" name="Rectangle 125"/>
          <p:cNvSpPr>
            <a:spLocks noChangeArrowheads="1"/>
          </p:cNvSpPr>
          <p:nvPr/>
        </p:nvSpPr>
        <p:spPr bwMode="auto">
          <a:xfrm>
            <a:off x="914400" y="2209800"/>
            <a:ext cx="1447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08" name="Rectangle 126"/>
          <p:cNvSpPr>
            <a:spLocks noChangeArrowheads="1"/>
          </p:cNvSpPr>
          <p:nvPr/>
        </p:nvSpPr>
        <p:spPr bwMode="auto">
          <a:xfrm>
            <a:off x="914400" y="2127249"/>
            <a:ext cx="1447800" cy="1143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 dirty="0">
                <a:latin typeface="Calibri"/>
                <a:cs typeface="Calibri"/>
              </a:rPr>
              <a:t>stack</a:t>
            </a:r>
          </a:p>
        </p:txBody>
      </p:sp>
      <p:sp>
        <p:nvSpPr>
          <p:cNvPr id="109" name="Rectangle 127"/>
          <p:cNvSpPr>
            <a:spLocks noChangeArrowheads="1"/>
          </p:cNvSpPr>
          <p:nvPr/>
        </p:nvSpPr>
        <p:spPr bwMode="auto">
          <a:xfrm>
            <a:off x="914400" y="2001838"/>
            <a:ext cx="1447800" cy="123825"/>
          </a:xfrm>
          <a:prstGeom prst="rect">
            <a:avLst/>
          </a:prstGeom>
          <a:solidFill>
            <a:srgbClr val="248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900" b="1" dirty="0">
                <a:latin typeface="Calibri"/>
                <a:cs typeface="Calibri"/>
              </a:rPr>
              <a:t>thread info</a:t>
            </a:r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>
            <a:off x="18288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11" name="Rectangle 129"/>
          <p:cNvSpPr>
            <a:spLocks noChangeArrowheads="1"/>
          </p:cNvSpPr>
          <p:nvPr/>
        </p:nvSpPr>
        <p:spPr bwMode="auto">
          <a:xfrm>
            <a:off x="914400" y="1905000"/>
            <a:ext cx="1447800" cy="96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12" name="Line 130"/>
          <p:cNvSpPr>
            <a:spLocks noChangeShapeType="1"/>
          </p:cNvSpPr>
          <p:nvPr/>
        </p:nvSpPr>
        <p:spPr bwMode="auto">
          <a:xfrm>
            <a:off x="2362200" y="2844800"/>
            <a:ext cx="685800" cy="355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1"/>
          <p:cNvSpPr>
            <a:spLocks noChangeShapeType="1"/>
          </p:cNvSpPr>
          <p:nvPr/>
        </p:nvSpPr>
        <p:spPr bwMode="auto">
          <a:xfrm>
            <a:off x="2362200" y="3000368"/>
            <a:ext cx="685800" cy="73343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32"/>
          <p:cNvSpPr>
            <a:spLocks noChangeShapeType="1"/>
          </p:cNvSpPr>
          <p:nvPr/>
        </p:nvSpPr>
        <p:spPr bwMode="auto">
          <a:xfrm>
            <a:off x="2362200" y="2438400"/>
            <a:ext cx="1447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33"/>
          <p:cNvSpPr>
            <a:spLocks noChangeShapeType="1"/>
          </p:cNvSpPr>
          <p:nvPr/>
        </p:nvSpPr>
        <p:spPr bwMode="auto">
          <a:xfrm>
            <a:off x="2362200" y="2555874"/>
            <a:ext cx="1447800" cy="11779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34"/>
          <p:cNvSpPr>
            <a:spLocks noChangeShapeType="1"/>
          </p:cNvSpPr>
          <p:nvPr/>
        </p:nvSpPr>
        <p:spPr bwMode="auto">
          <a:xfrm>
            <a:off x="2362200" y="2001838"/>
            <a:ext cx="2209800" cy="11985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35"/>
          <p:cNvSpPr>
            <a:spLocks noChangeShapeType="1"/>
          </p:cNvSpPr>
          <p:nvPr/>
        </p:nvSpPr>
        <p:spPr bwMode="auto">
          <a:xfrm>
            <a:off x="2362200" y="2133600"/>
            <a:ext cx="2209800" cy="1600199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36"/>
          <p:cNvSpPr>
            <a:spLocks noChangeShapeType="1"/>
          </p:cNvSpPr>
          <p:nvPr/>
        </p:nvSpPr>
        <p:spPr bwMode="auto">
          <a:xfrm flipH="1">
            <a:off x="1143000" y="3255482"/>
            <a:ext cx="1914525" cy="6307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37"/>
          <p:cNvSpPr>
            <a:spLocks noChangeShapeType="1"/>
          </p:cNvSpPr>
          <p:nvPr/>
        </p:nvSpPr>
        <p:spPr bwMode="auto">
          <a:xfrm flipH="1">
            <a:off x="2133600" y="3255482"/>
            <a:ext cx="1689100" cy="6307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38"/>
          <p:cNvSpPr>
            <a:spLocks noChangeShapeType="1"/>
          </p:cNvSpPr>
          <p:nvPr/>
        </p:nvSpPr>
        <p:spPr bwMode="auto">
          <a:xfrm flipH="1">
            <a:off x="1600200" y="3255482"/>
            <a:ext cx="3019425" cy="8593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139"/>
          <p:cNvSpPr>
            <a:spLocks/>
          </p:cNvSpPr>
          <p:nvPr/>
        </p:nvSpPr>
        <p:spPr bwMode="auto">
          <a:xfrm>
            <a:off x="1066800" y="38862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2" name="Freeform 140"/>
          <p:cNvSpPr>
            <a:spLocks/>
          </p:cNvSpPr>
          <p:nvPr/>
        </p:nvSpPr>
        <p:spPr bwMode="auto">
          <a:xfrm>
            <a:off x="1524000" y="39624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3" name="Freeform 141"/>
          <p:cNvSpPr>
            <a:spLocks/>
          </p:cNvSpPr>
          <p:nvPr/>
        </p:nvSpPr>
        <p:spPr bwMode="auto">
          <a:xfrm>
            <a:off x="2057400" y="38100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4" name="AutoShape 142"/>
          <p:cNvSpPr>
            <a:spLocks/>
          </p:cNvSpPr>
          <p:nvPr/>
        </p:nvSpPr>
        <p:spPr bwMode="auto">
          <a:xfrm>
            <a:off x="824757" y="2001838"/>
            <a:ext cx="76200" cy="430212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143"/>
          <p:cNvSpPr>
            <a:spLocks/>
          </p:cNvSpPr>
          <p:nvPr/>
        </p:nvSpPr>
        <p:spPr bwMode="auto">
          <a:xfrm>
            <a:off x="824757" y="2438400"/>
            <a:ext cx="76200" cy="400694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AutoShape 144"/>
          <p:cNvSpPr>
            <a:spLocks/>
          </p:cNvSpPr>
          <p:nvPr/>
        </p:nvSpPr>
        <p:spPr bwMode="auto">
          <a:xfrm>
            <a:off x="824757" y="2853068"/>
            <a:ext cx="76200" cy="49021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Text Box 145"/>
          <p:cNvSpPr txBox="1">
            <a:spLocks noChangeArrowheads="1"/>
          </p:cNvSpPr>
          <p:nvPr/>
        </p:nvSpPr>
        <p:spPr bwMode="auto">
          <a:xfrm>
            <a:off x="304800" y="2512368"/>
            <a:ext cx="609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Thread2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8" name="Text Box 146"/>
          <p:cNvSpPr txBox="1">
            <a:spLocks noChangeArrowheads="1"/>
          </p:cNvSpPr>
          <p:nvPr/>
        </p:nvSpPr>
        <p:spPr bwMode="auto">
          <a:xfrm>
            <a:off x="304800" y="2089150"/>
            <a:ext cx="609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Thread3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9" name="Text Box 147"/>
          <p:cNvSpPr txBox="1">
            <a:spLocks noChangeArrowheads="1"/>
          </p:cNvSpPr>
          <p:nvPr/>
        </p:nvSpPr>
        <p:spPr bwMode="auto">
          <a:xfrm>
            <a:off x="314324" y="2972439"/>
            <a:ext cx="6000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Thread1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0" name="Text Box 149"/>
          <p:cNvSpPr txBox="1">
            <a:spLocks noChangeArrowheads="1"/>
          </p:cNvSpPr>
          <p:nvPr/>
        </p:nvSpPr>
        <p:spPr bwMode="auto">
          <a:xfrm>
            <a:off x="5418667" y="4436534"/>
            <a:ext cx="965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dirty="0"/>
              <a:t>Kernel mode</a:t>
            </a:r>
            <a:endParaRPr lang="en-US" altLang="ja-JP" sz="3200" dirty="0"/>
          </a:p>
        </p:txBody>
      </p:sp>
      <p:sp>
        <p:nvSpPr>
          <p:cNvPr id="131" name="Text Box 150"/>
          <p:cNvSpPr txBox="1">
            <a:spLocks noChangeArrowheads="1"/>
          </p:cNvSpPr>
          <p:nvPr/>
        </p:nvSpPr>
        <p:spPr bwMode="auto">
          <a:xfrm>
            <a:off x="5435601" y="4157135"/>
            <a:ext cx="8565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dirty="0"/>
              <a:t>User mode</a:t>
            </a:r>
            <a:endParaRPr lang="en-US" altLang="ja-JP" sz="3200" dirty="0"/>
          </a:p>
        </p:txBody>
      </p:sp>
      <p:sp>
        <p:nvSpPr>
          <p:cNvPr id="132" name="Text Box 151"/>
          <p:cNvSpPr txBox="1">
            <a:spLocks noChangeArrowheads="1"/>
          </p:cNvSpPr>
          <p:nvPr/>
        </p:nvSpPr>
        <p:spPr bwMode="auto">
          <a:xfrm>
            <a:off x="4699002" y="1794932"/>
            <a:ext cx="782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</a:rPr>
              <a:t>Process</a:t>
            </a:r>
            <a:endParaRPr lang="en-US" altLang="ja-JP" sz="4000">
              <a:solidFill>
                <a:srgbClr val="000000"/>
              </a:solidFill>
            </a:endParaRPr>
          </a:p>
        </p:txBody>
      </p:sp>
      <p:sp>
        <p:nvSpPr>
          <p:cNvPr id="133" name="Line 152"/>
          <p:cNvSpPr>
            <a:spLocks noChangeShapeType="1"/>
          </p:cNvSpPr>
          <p:nvPr/>
        </p:nvSpPr>
        <p:spPr bwMode="auto">
          <a:xfrm flipH="1">
            <a:off x="3505200" y="3809999"/>
            <a:ext cx="609600" cy="8540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Text Box 153"/>
          <p:cNvSpPr txBox="1">
            <a:spLocks noChangeArrowheads="1"/>
          </p:cNvSpPr>
          <p:nvPr/>
        </p:nvSpPr>
        <p:spPr bwMode="auto">
          <a:xfrm>
            <a:off x="3562350" y="4031620"/>
            <a:ext cx="1619251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b="1" dirty="0">
                <a:latin typeface="Calibri"/>
                <a:cs typeface="Calibri"/>
              </a:rPr>
              <a:t>Thread to LWP mapping</a:t>
            </a:r>
          </a:p>
        </p:txBody>
      </p:sp>
      <p:sp>
        <p:nvSpPr>
          <p:cNvPr id="135" name="Text Box 165"/>
          <p:cNvSpPr txBox="1">
            <a:spLocks noChangeArrowheads="1"/>
          </p:cNvSpPr>
          <p:nvPr/>
        </p:nvSpPr>
        <p:spPr bwMode="auto">
          <a:xfrm>
            <a:off x="2990850" y="3694410"/>
            <a:ext cx="685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900" b="1" dirty="0">
                <a:latin typeface="Calibri"/>
                <a:cs typeface="Calibri"/>
              </a:rPr>
              <a:t>Pthreads</a:t>
            </a:r>
          </a:p>
          <a:p>
            <a:pPr algn="ctr" eaLnBrk="1" hangingPunct="1"/>
            <a:r>
              <a:rPr lang="en-US" altLang="ja-JP" sz="900" b="1" dirty="0">
                <a:latin typeface="Calibri"/>
                <a:cs typeface="Calibri"/>
              </a:rPr>
              <a:t>Win32 threads</a:t>
            </a:r>
            <a:endParaRPr lang="en-US" altLang="ja-JP" sz="2000" b="1" dirty="0">
              <a:latin typeface="Calibri"/>
              <a:cs typeface="Calibri"/>
            </a:endParaRPr>
          </a:p>
        </p:txBody>
      </p:sp>
      <p:sp>
        <p:nvSpPr>
          <p:cNvPr id="136" name="Rectangle 124"/>
          <p:cNvSpPr>
            <a:spLocks noChangeArrowheads="1"/>
          </p:cNvSpPr>
          <p:nvPr/>
        </p:nvSpPr>
        <p:spPr bwMode="auto">
          <a:xfrm>
            <a:off x="914400" y="2727969"/>
            <a:ext cx="1447800" cy="111125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8288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914400" y="2313632"/>
            <a:ext cx="1447800" cy="118418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sp>
        <p:nvSpPr>
          <p:cNvPr id="138" name="Rectangle 124"/>
          <p:cNvSpPr>
            <a:spLocks noChangeArrowheads="1"/>
          </p:cNvSpPr>
          <p:nvPr/>
        </p:nvSpPr>
        <p:spPr bwMode="auto">
          <a:xfrm>
            <a:off x="914400" y="3224860"/>
            <a:ext cx="1447800" cy="118418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pic>
        <p:nvPicPr>
          <p:cNvPr id="176" name="Picture 175" descr="Screen Shot 2014-03-13 at 7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18" y="4495799"/>
            <a:ext cx="1019802" cy="1513840"/>
          </a:xfrm>
          <a:prstGeom prst="rect">
            <a:avLst/>
          </a:prstGeom>
        </p:spPr>
      </p:pic>
      <p:pic>
        <p:nvPicPr>
          <p:cNvPr id="213" name="Picture 212" descr="Screen Shot 2014-03-13 at 7.4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922787"/>
            <a:ext cx="774700" cy="1011187"/>
          </a:xfrm>
          <a:prstGeom prst="rect">
            <a:avLst/>
          </a:prstGeom>
        </p:spPr>
      </p:pic>
      <p:pic>
        <p:nvPicPr>
          <p:cNvPr id="214" name="Picture 213" descr="Screen Shot 2014-03-13 at 7.4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21" y="4922787"/>
            <a:ext cx="774700" cy="1011187"/>
          </a:xfrm>
          <a:prstGeom prst="rect">
            <a:avLst/>
          </a:prstGeom>
        </p:spPr>
      </p:pic>
      <p:sp>
        <p:nvSpPr>
          <p:cNvPr id="215" name="Rectangle 214"/>
          <p:cNvSpPr/>
          <p:nvPr/>
        </p:nvSpPr>
        <p:spPr>
          <a:xfrm>
            <a:off x="1828800" y="5588000"/>
            <a:ext cx="152400" cy="143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 flipV="1">
            <a:off x="1913467" y="5333997"/>
            <a:ext cx="1286933" cy="321734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82"/>
          <p:cNvSpPr>
            <a:spLocks noChangeShapeType="1"/>
          </p:cNvSpPr>
          <p:nvPr/>
        </p:nvSpPr>
        <p:spPr bwMode="auto">
          <a:xfrm flipV="1">
            <a:off x="3810000" y="5333998"/>
            <a:ext cx="438150" cy="0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49"/>
          <p:cNvSpPr txBox="1">
            <a:spLocks noChangeArrowheads="1"/>
          </p:cNvSpPr>
          <p:nvPr/>
        </p:nvSpPr>
        <p:spPr bwMode="auto">
          <a:xfrm>
            <a:off x="3057525" y="4664075"/>
            <a:ext cx="758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LWP1</a:t>
            </a:r>
            <a:endParaRPr lang="en-US" altLang="ja-JP" dirty="0"/>
          </a:p>
        </p:txBody>
      </p:sp>
      <p:sp>
        <p:nvSpPr>
          <p:cNvPr id="218" name="Text Box 149"/>
          <p:cNvSpPr txBox="1">
            <a:spLocks noChangeArrowheads="1"/>
          </p:cNvSpPr>
          <p:nvPr/>
        </p:nvSpPr>
        <p:spPr bwMode="auto">
          <a:xfrm>
            <a:off x="4111096" y="4654550"/>
            <a:ext cx="758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LWP2</a:t>
            </a:r>
            <a:endParaRPr lang="en-US" altLang="ja-JP" dirty="0"/>
          </a:p>
        </p:txBody>
      </p:sp>
      <p:pic>
        <p:nvPicPr>
          <p:cNvPr id="219" name="Picture 218" descr="Screen Shot 2014-03-13 at 8.07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89162"/>
            <a:ext cx="558800" cy="544637"/>
          </a:xfrm>
          <a:prstGeom prst="rect">
            <a:avLst/>
          </a:prstGeom>
        </p:spPr>
      </p:pic>
      <p:pic>
        <p:nvPicPr>
          <p:cNvPr id="220" name="Picture 219" descr="Screen Shot 2014-03-13 at 8.07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1"/>
            <a:ext cx="558800" cy="533399"/>
          </a:xfrm>
          <a:prstGeom prst="rect">
            <a:avLst/>
          </a:prstGeom>
        </p:spPr>
      </p:pic>
      <p:pic>
        <p:nvPicPr>
          <p:cNvPr id="221" name="Picture 220" descr="Screen Shot 2014-03-13 at 8.07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1"/>
            <a:ext cx="558800" cy="533399"/>
          </a:xfrm>
          <a:prstGeom prst="rect">
            <a:avLst/>
          </a:prstGeom>
        </p:spPr>
      </p:pic>
      <p:sp>
        <p:nvSpPr>
          <p:cNvPr id="222" name="Text Box 85"/>
          <p:cNvSpPr txBox="1">
            <a:spLocks noChangeArrowheads="1"/>
          </p:cNvSpPr>
          <p:nvPr/>
        </p:nvSpPr>
        <p:spPr bwMode="auto">
          <a:xfrm>
            <a:off x="4549775" y="3024650"/>
            <a:ext cx="5810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>
                <a:latin typeface="Calibri"/>
                <a:cs typeface="Calibri"/>
              </a:rPr>
              <a:t>Thread3</a:t>
            </a:r>
          </a:p>
        </p:txBody>
      </p:sp>
      <p:sp>
        <p:nvSpPr>
          <p:cNvPr id="223" name="Text Box 85"/>
          <p:cNvSpPr txBox="1">
            <a:spLocks noChangeArrowheads="1"/>
          </p:cNvSpPr>
          <p:nvPr/>
        </p:nvSpPr>
        <p:spPr bwMode="auto">
          <a:xfrm>
            <a:off x="3035301" y="3005468"/>
            <a:ext cx="571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>
                <a:latin typeface="Calibri"/>
                <a:cs typeface="Calibri"/>
              </a:rPr>
              <a:t>Thread1</a:t>
            </a:r>
          </a:p>
        </p:txBody>
      </p:sp>
    </p:spTree>
    <p:extLst>
      <p:ext uri="{BB962C8B-B14F-4D97-AF65-F5344CB8AC3E}">
        <p14:creationId xmlns:p14="http://schemas.microsoft.com/office/powerpoint/2010/main" val="25153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Thread 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provided by traditional fork() system 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Linux doesn’t distinguish between processes and threads;  generally uses term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thread is viewed as a process inside the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Linux rather creates tasks using </a:t>
            </a:r>
            <a:r>
              <a:rPr lang="en-US" dirty="0">
                <a:latin typeface="Consolas"/>
                <a:cs typeface="Consolas"/>
              </a:rPr>
              <a:t>clone()</a:t>
            </a:r>
            <a:r>
              <a:rPr lang="en-US" dirty="0"/>
              <a:t>system 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 clone()</a:t>
            </a:r>
            <a:r>
              <a:rPr lang="en-US" altLang="en-US" dirty="0"/>
              <a:t> allows a child task to share the address space of the parent task (process)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flags to manage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flags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fork()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4" y="4200497"/>
            <a:ext cx="5398100" cy="1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5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E5F3-C3FF-4D48-B265-C1CB576B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809DC9-AC06-470E-AE2F-55D0930A529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54380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>
                  <a:extLst>
                    <a:ext uri="{9D8B030D-6E8A-4147-A177-3AD203B41FA5}">
                      <a16:colId xmlns:a16="http://schemas.microsoft.com/office/drawing/2014/main" val="168052209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673745036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32200109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83289341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33638756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326590524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4672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Parent/</a:t>
                      </a:r>
                    </a:p>
                    <a:p>
                      <a:r>
                        <a:rPr lang="en-US" dirty="0"/>
                        <a:t>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Descriptor?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E753B-51DC-4863-ADDD-18B1104F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E1C6A-B086-448B-86AB-18501601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Concepts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1525" y="5484813"/>
            <a:ext cx="3405188" cy="628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Operating System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79450" y="2779713"/>
            <a:ext cx="1579563" cy="1004887"/>
            <a:chOff x="2631" y="3140"/>
            <a:chExt cx="995" cy="63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2589213" y="2771775"/>
            <a:ext cx="1579562" cy="1004888"/>
            <a:chOff x="2631" y="3140"/>
            <a:chExt cx="995" cy="633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1163638" y="4232275"/>
            <a:ext cx="1579562" cy="1004888"/>
            <a:chOff x="2631" y="3140"/>
            <a:chExt cx="995" cy="633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11163" y="2144713"/>
            <a:ext cx="392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Process-oriented computing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5297488" y="5457825"/>
            <a:ext cx="3405187" cy="628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Operating System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180013" y="2144713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Multithreaded computing</a:t>
            </a:r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5378450" y="3371850"/>
            <a:ext cx="1579563" cy="1004888"/>
            <a:chOff x="3444" y="2158"/>
            <a:chExt cx="995" cy="633"/>
          </a:xfrm>
        </p:grpSpPr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444" y="2170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445" y="2158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478" y="2191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789" y="2196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123" y="2191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3863" y="2405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208" y="2410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502" y="2416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7072313" y="4116388"/>
            <a:ext cx="1579562" cy="1004887"/>
            <a:chOff x="3444" y="2158"/>
            <a:chExt cx="995" cy="633"/>
          </a:xfrm>
        </p:grpSpPr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3444" y="2170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3445" y="2158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478" y="2191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3789" y="2196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123" y="2191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3863" y="2405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4208" y="2410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3502" y="2416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11638" y="3282950"/>
            <a:ext cx="763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/>
              <a:t>thread</a:t>
            </a: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 flipV="1">
            <a:off x="3495675" y="3352800"/>
            <a:ext cx="771525" cy="71438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965700" y="3478213"/>
            <a:ext cx="538163" cy="430212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027363" y="3767138"/>
            <a:ext cx="862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process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5778500" y="4313238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397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Multithreaded 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845734"/>
            <a:ext cx="647838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Contains Address space, code, data, and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Heavyweight in terms of creation/termination/context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Shares address space, code, data and files w/threads in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Lightweight in terms of creation/termination/context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550" dirty="0">
                <a:latin typeface="Tahoma" charset="0"/>
                <a:ea typeface="ＭＳ Ｐゴシック" charset="0"/>
              </a:rPr>
              <a:t>What is uniquely carried by each thread?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Screen Shot 2014-03-11 at 9.1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31" y="1845734"/>
            <a:ext cx="1416050" cy="2162694"/>
          </a:xfrm>
          <a:prstGeom prst="rect">
            <a:avLst/>
          </a:prstGeom>
        </p:spPr>
      </p:pic>
      <p:pic>
        <p:nvPicPr>
          <p:cNvPr id="9" name="Picture 8" descr="Screen Shot 2014-03-11 at 9.1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45" y="4188719"/>
            <a:ext cx="1676488" cy="20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SzPct val="90000"/>
              <a:buNone/>
            </a:pPr>
            <a:r>
              <a:rPr lang="en-US" altLang="ja-JP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Responsiveness</a:t>
            </a:r>
          </a:p>
          <a:p>
            <a:pPr marL="915988" lvl="1" indent="-342900">
              <a:buSzPct val="90000"/>
            </a:pP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Create new threads to process requests while receiving new requests</a:t>
            </a:r>
          </a:p>
          <a:p>
            <a:pPr marL="573088" lvl="1" indent="0">
              <a:buSzPct val="90000"/>
              <a:buNone/>
            </a:pPr>
            <a:endParaRPr lang="en-US" altLang="ja-JP" sz="2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SzPct val="90000"/>
              <a:buNone/>
            </a:pPr>
            <a:r>
              <a:rPr lang="en-US" altLang="ja-JP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Resource sharing</a:t>
            </a:r>
          </a:p>
          <a:p>
            <a:pPr marL="917575" lvl="1" indent="-290513">
              <a:buSzPct val="100000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Threads share an address space, files, code, and data</a:t>
            </a:r>
          </a:p>
          <a:p>
            <a:pPr marL="627062" lvl="1" indent="0">
              <a:buSzPct val="100000"/>
              <a:buNone/>
            </a:pPr>
            <a:endParaRPr lang="en-US" altLang="ja-JP" sz="2400" dirty="0">
              <a:latin typeface="Tahoma" charset="0"/>
              <a:ea typeface="ＭＳ Ｐゴシック" charset="0"/>
            </a:endParaRPr>
          </a:p>
          <a:p>
            <a:pPr marL="0" indent="0">
              <a:buSzPct val="90000"/>
              <a:buNone/>
            </a:pPr>
            <a:r>
              <a:rPr lang="en-US" altLang="ja-JP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Economy</a:t>
            </a:r>
          </a:p>
          <a:p>
            <a:pPr marL="1030287" lvl="1" indent="-457200">
              <a:buSzPct val="90000"/>
            </a:pP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~25-30x faster to create new threads vs. processes</a:t>
            </a:r>
          </a:p>
          <a:p>
            <a:pPr marL="1030287" lvl="1" indent="-457200">
              <a:buSzPct val="90000"/>
            </a:pP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~ 5x faster to context switch</a:t>
            </a:r>
          </a:p>
          <a:p>
            <a:pPr marL="365760" lvl="1" indent="0">
              <a:buSzPct val="90000"/>
              <a:buNone/>
            </a:pPr>
            <a:endParaRPr lang="en-US" altLang="ja-JP" sz="2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SzPct val="90000"/>
              <a:buNone/>
            </a:pPr>
            <a:r>
              <a:rPr lang="en-US" altLang="ja-JP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Scalability </a:t>
            </a:r>
          </a:p>
          <a:p>
            <a:pPr marL="915988" lvl="1" indent="-342900">
              <a:buSzPct val="90000"/>
            </a:pP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Better utilization of multiprocessor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6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30031</TotalTime>
  <Words>1899</Words>
  <Application>Microsoft Office PowerPoint</Application>
  <PresentationFormat>On-screen Show (4:3)</PresentationFormat>
  <Paragraphs>464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Cambria</vt:lpstr>
      <vt:lpstr>Consolas</vt:lpstr>
      <vt:lpstr>Courier New</vt:lpstr>
      <vt:lpstr>Tahoma</vt:lpstr>
      <vt:lpstr>Times New Roman</vt:lpstr>
      <vt:lpstr>Wingdings</vt:lpstr>
      <vt:lpstr>Retrospect</vt:lpstr>
      <vt:lpstr>Clip</vt:lpstr>
      <vt:lpstr>Document</vt:lpstr>
      <vt:lpstr>CSS430  Threads Textbook Chapter 4</vt:lpstr>
      <vt:lpstr>Announcements / Agenda</vt:lpstr>
      <vt:lpstr>HW2 Rubric</vt:lpstr>
      <vt:lpstr>ICA2</vt:lpstr>
      <vt:lpstr>In-Class Assignment 2</vt:lpstr>
      <vt:lpstr>Threads.</vt:lpstr>
      <vt:lpstr>Thread Concepts</vt:lpstr>
      <vt:lpstr>Single vs. Multithreaded Processes</vt:lpstr>
      <vt:lpstr>Thread Benefits</vt:lpstr>
      <vt:lpstr>Multithreaded Server</vt:lpstr>
      <vt:lpstr> Multithreaded Server Benefit:  Responsiveness</vt:lpstr>
      <vt:lpstr>Web Server Workers</vt:lpstr>
      <vt:lpstr>Benefit: Utilization of multicore multiprocessor architecture</vt:lpstr>
      <vt:lpstr>Thread Implementations</vt:lpstr>
      <vt:lpstr>Utilizing threads from Java vs. C/C++</vt:lpstr>
      <vt:lpstr>Pthreads</vt:lpstr>
      <vt:lpstr>Let’s Code!</vt:lpstr>
      <vt:lpstr>Pthreads</vt:lpstr>
      <vt:lpstr>User and Kernel Threads</vt:lpstr>
      <vt:lpstr>Many-to-One Model</vt:lpstr>
      <vt:lpstr>One-to-One Model</vt:lpstr>
      <vt:lpstr>Many-to-Many Model</vt:lpstr>
      <vt:lpstr>CLASS DISCUSSION</vt:lpstr>
      <vt:lpstr>Program II</vt:lpstr>
      <vt:lpstr>Signals</vt:lpstr>
      <vt:lpstr>Part 1</vt:lpstr>
      <vt:lpstr>Class Bell</vt:lpstr>
      <vt:lpstr>Java Threads</vt:lpstr>
      <vt:lpstr>Java Threads</vt:lpstr>
      <vt:lpstr>Extending Thread Class</vt:lpstr>
      <vt:lpstr>Runnable Interface</vt:lpstr>
      <vt:lpstr>Java Thread Management</vt:lpstr>
      <vt:lpstr>Java Thread States (simple state view)</vt:lpstr>
      <vt:lpstr>Thread Life-cycle UML State Model</vt:lpstr>
      <vt:lpstr>Cooperative multithreading in Java</vt:lpstr>
      <vt:lpstr>Thread Pools</vt:lpstr>
      <vt:lpstr>Thread Pools</vt:lpstr>
      <vt:lpstr>Thread Pools</vt:lpstr>
      <vt:lpstr>Program II</vt:lpstr>
      <vt:lpstr>CLASS CHALLENGE</vt:lpstr>
      <vt:lpstr>Linux Threads</vt:lpstr>
      <vt:lpstr>Computer Scientist of the Week</vt:lpstr>
      <vt:lpstr>Lightweight Process (LWP)</vt:lpstr>
      <vt:lpstr>Process Structure</vt:lpstr>
      <vt:lpstr>Thread Structure</vt:lpstr>
      <vt:lpstr>Linux: Thread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282</cp:revision>
  <cp:lastPrinted>2017-04-17T19:18:22Z</cp:lastPrinted>
  <dcterms:created xsi:type="dcterms:W3CDTF">2014-02-16T23:16:53Z</dcterms:created>
  <dcterms:modified xsi:type="dcterms:W3CDTF">2021-01-27T02:22:31Z</dcterms:modified>
</cp:coreProperties>
</file>