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48"/>
  </p:notesMasterIdLst>
  <p:handoutMasterIdLst>
    <p:handoutMasterId r:id="rId49"/>
  </p:handoutMasterIdLst>
  <p:sldIdLst>
    <p:sldId id="256" r:id="rId2"/>
    <p:sldId id="320" r:id="rId3"/>
    <p:sldId id="325" r:id="rId4"/>
    <p:sldId id="351" r:id="rId5"/>
    <p:sldId id="303" r:id="rId6"/>
    <p:sldId id="319" r:id="rId7"/>
    <p:sldId id="326" r:id="rId8"/>
    <p:sldId id="420" r:id="rId9"/>
    <p:sldId id="421" r:id="rId10"/>
    <p:sldId id="423" r:id="rId11"/>
    <p:sldId id="422" r:id="rId12"/>
    <p:sldId id="415" r:id="rId13"/>
    <p:sldId id="404" r:id="rId14"/>
    <p:sldId id="355" r:id="rId15"/>
    <p:sldId id="328" r:id="rId16"/>
    <p:sldId id="330" r:id="rId17"/>
    <p:sldId id="329" r:id="rId18"/>
    <p:sldId id="405" r:id="rId19"/>
    <p:sldId id="406" r:id="rId20"/>
    <p:sldId id="407" r:id="rId21"/>
    <p:sldId id="332" r:id="rId22"/>
    <p:sldId id="338" r:id="rId23"/>
    <p:sldId id="384" r:id="rId24"/>
    <p:sldId id="408" r:id="rId25"/>
    <p:sldId id="424" r:id="rId26"/>
    <p:sldId id="425" r:id="rId27"/>
    <p:sldId id="426" r:id="rId28"/>
    <p:sldId id="352" r:id="rId29"/>
    <p:sldId id="334" r:id="rId30"/>
    <p:sldId id="339" r:id="rId31"/>
    <p:sldId id="409" r:id="rId32"/>
    <p:sldId id="344" r:id="rId33"/>
    <p:sldId id="341" r:id="rId34"/>
    <p:sldId id="390" r:id="rId35"/>
    <p:sldId id="418" r:id="rId36"/>
    <p:sldId id="427" r:id="rId37"/>
    <p:sldId id="348" r:id="rId38"/>
    <p:sldId id="410" r:id="rId39"/>
    <p:sldId id="377" r:id="rId40"/>
    <p:sldId id="368" r:id="rId41"/>
    <p:sldId id="385" r:id="rId42"/>
    <p:sldId id="350" r:id="rId43"/>
    <p:sldId id="411" r:id="rId44"/>
    <p:sldId id="412" r:id="rId45"/>
    <p:sldId id="323" r:id="rId46"/>
    <p:sldId id="38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01"/>
    <a:srgbClr val="00F902"/>
    <a:srgbClr val="350267"/>
    <a:srgbClr val="2E138D"/>
    <a:srgbClr val="463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8" autoAdjust="0"/>
    <p:restoredTop sz="94683" autoAdjust="0"/>
  </p:normalViewPr>
  <p:slideViewPr>
    <p:cSldViewPr snapToGrid="0" snapToObjects="1">
      <p:cViewPr varScale="1">
        <p:scale>
          <a:sx n="85" d="100"/>
          <a:sy n="85" d="100"/>
        </p:scale>
        <p:origin x="106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B515-E9A7-DE40-BE3F-955F5D7B476A}" type="datetime1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710DC-8555-BB45-8865-7E3B4437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1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8AB2-A6D6-F34B-96C9-B77AAEDA43EC}" type="datetime1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81EB7-0D21-1E4A-9532-62A2E243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7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6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8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4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2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7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5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3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696464"/>
                </a:solidFill>
              </a:rPr>
              <a:pPr/>
              <a:t>‹#›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88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3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6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CSS430 </a:t>
            </a:r>
            <a:br>
              <a:rPr lang="en-US" sz="4400" dirty="0"/>
            </a:br>
            <a:r>
              <a:rPr lang="en-US" sz="4400" dirty="0"/>
              <a:t>Scheduling</a:t>
            </a:r>
            <a:br>
              <a:rPr lang="en-US" sz="2400" dirty="0"/>
            </a:br>
            <a:r>
              <a:rPr lang="en-US" sz="2400" dirty="0"/>
              <a:t>Textbook 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Instructor:  Prof. Dimpsey</a:t>
            </a:r>
          </a:p>
          <a:p>
            <a:pPr algn="ctr"/>
            <a:r>
              <a:rPr lang="en-US" dirty="0">
                <a:latin typeface="Consolas"/>
                <a:cs typeface="Consolas"/>
              </a:rPr>
              <a:t>e-mail: dimpsey@uw.edu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5237655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2800" dirty="0">
              <a:latin typeface="Times New Roman" charset="0"/>
            </a:endParaRPr>
          </a:p>
          <a:p>
            <a:r>
              <a:rPr lang="en-US" altLang="ja-JP" sz="1400" dirty="0">
                <a:latin typeface="Cambria"/>
                <a:cs typeface="Cambria"/>
              </a:rPr>
              <a:t>These slides were  adapted from the OSC textbook slides (Silberschatz, Galvin, and Gagne)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077D-E42A-48B4-B2D0-CC2DF8E0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 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DF739F-55AC-467D-A3EE-D98BD7DD1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767411"/>
              </p:ext>
            </p:extLst>
          </p:nvPr>
        </p:nvGraphicFramePr>
        <p:xfrm>
          <a:off x="1195942" y="2201790"/>
          <a:ext cx="5937250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074867259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3040746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7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 builds, executes osh&gt;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802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809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ls -l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385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!!  (twice)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1891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sleep 5 &amp;   (prompt comes back appropriately and can run another job in foreground)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017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Ls -l &gt; junk.txt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8932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cat &lt; junk.txt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656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ps | wc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0761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sleep 5 | 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954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47221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CF024C6-4B36-4F8B-A0C6-BBC8BC95F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0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2E64-B5E3-4CAB-81C2-FA4F0D78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E822-BB72-4628-A60A-F8AC6853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Turn all in one zip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Will read port number as argument on command 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 </a:t>
            </a:r>
            <a:r>
              <a:rPr lang="en-US" dirty="0" err="1"/>
              <a:t>DateServerMT</a:t>
            </a:r>
            <a:r>
              <a:rPr lang="en-US" dirty="0"/>
              <a:t> 7654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 </a:t>
            </a:r>
            <a:r>
              <a:rPr lang="en-US" dirty="0" err="1"/>
              <a:t>DateServerMTP</a:t>
            </a:r>
            <a:r>
              <a:rPr lang="en-US" dirty="0"/>
              <a:t> 8765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Turn in all .java files needed for your server</a:t>
            </a:r>
          </a:p>
        </p:txBody>
      </p:sp>
    </p:spTree>
    <p:extLst>
      <p:ext uri="{BB962C8B-B14F-4D97-AF65-F5344CB8AC3E}">
        <p14:creationId xmlns:p14="http://schemas.microsoft.com/office/powerpoint/2010/main" val="136489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Tahoma"/>
                <a:cs typeface="Tahoma"/>
              </a:rPr>
              <a:t> </a:t>
            </a:r>
            <a:r>
              <a:rPr lang="en-US" altLang="ja-JP" sz="1800" dirty="0">
                <a:latin typeface="Tahoma"/>
                <a:cs typeface="Tahoma"/>
              </a:rPr>
              <a:t>Basic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Scheduling Criteria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Scheduling Algorithms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FCFS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SJF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Priority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Round Robin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Multi-level Feedback Queue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OS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Algorithm Evaluation</a:t>
            </a:r>
          </a:p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68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5563" y="615117"/>
            <a:ext cx="7543800" cy="946399"/>
          </a:xfrm>
        </p:spPr>
        <p:txBody>
          <a:bodyPr/>
          <a:lstStyle/>
          <a:p>
            <a:r>
              <a:rPr lang="en-US" dirty="0">
                <a:latin typeface="+mn-lt"/>
              </a:rPr>
              <a:t>What is CPU Scheduling?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6514EA-6CD1-4AB2-BEDB-E081259CB71E}"/>
              </a:ext>
            </a:extLst>
          </p:cNvPr>
          <p:cNvSpPr/>
          <p:nvPr/>
        </p:nvSpPr>
        <p:spPr>
          <a:xfrm>
            <a:off x="1508975" y="3453694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80056F-7B86-4584-89D4-EFBE0CC0BF0F}"/>
              </a:ext>
            </a:extLst>
          </p:cNvPr>
          <p:cNvSpPr/>
          <p:nvPr/>
        </p:nvSpPr>
        <p:spPr>
          <a:xfrm>
            <a:off x="1301625" y="3990613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93150-7107-4331-B094-CC3CBDE3908B}"/>
              </a:ext>
            </a:extLst>
          </p:cNvPr>
          <p:cNvSpPr/>
          <p:nvPr/>
        </p:nvSpPr>
        <p:spPr>
          <a:xfrm>
            <a:off x="1909293" y="4391705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3D855E-8058-4A5A-9FB4-DADD0B2816BD}"/>
              </a:ext>
            </a:extLst>
          </p:cNvPr>
          <p:cNvSpPr/>
          <p:nvPr/>
        </p:nvSpPr>
        <p:spPr>
          <a:xfrm>
            <a:off x="2466304" y="3695173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A0046F-72DB-4A63-B04D-5D62E322F8C3}"/>
              </a:ext>
            </a:extLst>
          </p:cNvPr>
          <p:cNvSpPr/>
          <p:nvPr/>
        </p:nvSpPr>
        <p:spPr>
          <a:xfrm>
            <a:off x="2058474" y="3263709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9F90EE-8414-4DAC-947E-C350C76AEC9A}"/>
              </a:ext>
            </a:extLst>
          </p:cNvPr>
          <p:cNvSpPr/>
          <p:nvPr/>
        </p:nvSpPr>
        <p:spPr>
          <a:xfrm>
            <a:off x="1909293" y="3847573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1C4A18-1013-43AE-83B6-1181C6CDB64A}"/>
              </a:ext>
            </a:extLst>
          </p:cNvPr>
          <p:cNvSpPr/>
          <p:nvPr/>
        </p:nvSpPr>
        <p:spPr>
          <a:xfrm>
            <a:off x="1405824" y="4538687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8D7E7C-2AE7-421A-AF93-EE9989FAEBBE}"/>
              </a:ext>
            </a:extLst>
          </p:cNvPr>
          <p:cNvSpPr/>
          <p:nvPr/>
        </p:nvSpPr>
        <p:spPr>
          <a:xfrm>
            <a:off x="2516721" y="4273071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4DEFE0A6-172E-432C-8537-EBC972A12EA9}"/>
              </a:ext>
            </a:extLst>
          </p:cNvPr>
          <p:cNvSpPr/>
          <p:nvPr/>
        </p:nvSpPr>
        <p:spPr>
          <a:xfrm>
            <a:off x="991673" y="3134659"/>
            <a:ext cx="2556457" cy="19991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7B75EB-46ED-4464-8BD5-0C4E0494B1EE}"/>
              </a:ext>
            </a:extLst>
          </p:cNvPr>
          <p:cNvSpPr/>
          <p:nvPr/>
        </p:nvSpPr>
        <p:spPr>
          <a:xfrm>
            <a:off x="6288509" y="2804375"/>
            <a:ext cx="1127575" cy="531232"/>
          </a:xfrm>
          <a:prstGeom prst="roundRect">
            <a:avLst/>
          </a:prstGeom>
          <a:gradFill>
            <a:gsLst>
              <a:gs pos="0">
                <a:srgbClr val="F3FEFF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C48679-3DEE-4D14-99EA-B93A75091108}"/>
              </a:ext>
            </a:extLst>
          </p:cNvPr>
          <p:cNvSpPr/>
          <p:nvPr/>
        </p:nvSpPr>
        <p:spPr>
          <a:xfrm>
            <a:off x="6289919" y="3499308"/>
            <a:ext cx="1127575" cy="531232"/>
          </a:xfrm>
          <a:prstGeom prst="roundRect">
            <a:avLst/>
          </a:prstGeom>
          <a:gradFill>
            <a:gsLst>
              <a:gs pos="0">
                <a:srgbClr val="F3FEFF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ABBEBEC-2517-4A8A-853D-1A6E15038668}"/>
              </a:ext>
            </a:extLst>
          </p:cNvPr>
          <p:cNvSpPr/>
          <p:nvPr/>
        </p:nvSpPr>
        <p:spPr>
          <a:xfrm>
            <a:off x="6279249" y="4248934"/>
            <a:ext cx="1127575" cy="531232"/>
          </a:xfrm>
          <a:prstGeom prst="roundRect">
            <a:avLst/>
          </a:prstGeom>
          <a:gradFill>
            <a:gsLst>
              <a:gs pos="0">
                <a:srgbClr val="F3FEFF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EF4C587-3F4A-48E1-AFB8-6A295A40784A}"/>
              </a:ext>
            </a:extLst>
          </p:cNvPr>
          <p:cNvSpPr/>
          <p:nvPr/>
        </p:nvSpPr>
        <p:spPr>
          <a:xfrm>
            <a:off x="6288509" y="4929346"/>
            <a:ext cx="1127575" cy="531232"/>
          </a:xfrm>
          <a:prstGeom prst="roundRect">
            <a:avLst/>
          </a:prstGeom>
          <a:gradFill>
            <a:gsLst>
              <a:gs pos="0">
                <a:srgbClr val="F3FEFF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45EB11-74E7-4049-BE2E-E06D91896E99}"/>
              </a:ext>
            </a:extLst>
          </p:cNvPr>
          <p:cNvSpPr/>
          <p:nvPr/>
        </p:nvSpPr>
        <p:spPr>
          <a:xfrm>
            <a:off x="5700374" y="4297208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3EA81E-DCE6-408E-94E0-D1E9A73F6EFC}"/>
              </a:ext>
            </a:extLst>
          </p:cNvPr>
          <p:cNvSpPr/>
          <p:nvPr/>
        </p:nvSpPr>
        <p:spPr>
          <a:xfrm>
            <a:off x="5700374" y="4953483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E8E90-E8D6-4C92-90F1-4CAF2F6EA62B}"/>
              </a:ext>
            </a:extLst>
          </p:cNvPr>
          <p:cNvSpPr/>
          <p:nvPr/>
        </p:nvSpPr>
        <p:spPr>
          <a:xfrm>
            <a:off x="2607973" y="3186183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C4AED5-1757-43BE-98D2-327C1FFFBD9B}"/>
              </a:ext>
            </a:extLst>
          </p:cNvPr>
          <p:cNvSpPr/>
          <p:nvPr/>
        </p:nvSpPr>
        <p:spPr>
          <a:xfrm>
            <a:off x="5696617" y="2864717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23519-26B9-4922-8A81-EB55EA5D129F}"/>
              </a:ext>
            </a:extLst>
          </p:cNvPr>
          <p:cNvSpPr txBox="1"/>
          <p:nvPr/>
        </p:nvSpPr>
        <p:spPr>
          <a:xfrm>
            <a:off x="940157" y="2798786"/>
            <a:ext cx="30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Threads READY to execute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5E3E45-BC1A-4289-9416-511BE67DDD19}"/>
              </a:ext>
            </a:extLst>
          </p:cNvPr>
          <p:cNvSpPr txBox="1"/>
          <p:nvPr/>
        </p:nvSpPr>
        <p:spPr>
          <a:xfrm>
            <a:off x="610402" y="5642657"/>
            <a:ext cx="789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we talk about the READY “queue”.  But it’s not always a strict queue.  Often, just a “collection”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FBF9C4-2F74-4FD6-A485-BDF8A6FC42E5}"/>
              </a:ext>
            </a:extLst>
          </p:cNvPr>
          <p:cNvSpPr txBox="1"/>
          <p:nvPr/>
        </p:nvSpPr>
        <p:spPr>
          <a:xfrm>
            <a:off x="822960" y="1808643"/>
            <a:ext cx="747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Core-1 has just ‘come free’.  Question: </a:t>
            </a:r>
            <a:r>
              <a:rPr lang="en-US">
                <a:solidFill>
                  <a:srgbClr val="0070C0"/>
                </a:solidFill>
              </a:rPr>
              <a:t>what Thread </a:t>
            </a:r>
            <a:r>
              <a:rPr lang="en-US" dirty="0">
                <a:solidFill>
                  <a:srgbClr val="0070C0"/>
                </a:solidFill>
              </a:rPr>
              <a:t>from the READY collection should the OS give Core-1 to?</a:t>
            </a:r>
          </a:p>
        </p:txBody>
      </p:sp>
    </p:spTree>
    <p:extLst>
      <p:ext uri="{BB962C8B-B14F-4D97-AF65-F5344CB8AC3E}">
        <p14:creationId xmlns:p14="http://schemas.microsoft.com/office/powerpoint/2010/main" val="90116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Preemptive:  OS can interrupt running thread to schedule new thread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Non-Preemptive:  OS waits until the running thread blocks or unilaterally surrenders CPU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9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Scheduling Criteria:</a:t>
            </a:r>
            <a:br>
              <a:rPr lang="en-US" sz="3200" dirty="0"/>
            </a:br>
            <a:r>
              <a:rPr lang="en-US" sz="3200" dirty="0"/>
              <a:t>How do we measure Scheduler effectiveness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596826"/>
              </p:ext>
            </p:extLst>
          </p:nvPr>
        </p:nvGraphicFramePr>
        <p:xfrm>
          <a:off x="822325" y="1846263"/>
          <a:ext cx="7543184" cy="396533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8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Term</a:t>
                      </a:r>
                    </a:p>
                  </a:txBody>
                  <a:tcPr marL="88751" marR="88751"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Definition</a:t>
                      </a:r>
                    </a:p>
                  </a:txBody>
                  <a:tcPr marL="88751" marR="88751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/>
                          <a:cs typeface="Tahoma"/>
                        </a:rPr>
                        <a:t>CPU Utilization</a:t>
                      </a:r>
                    </a:p>
                  </a:txBody>
                  <a:tcPr marL="88751" marR="88751"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Typically</a:t>
                      </a:r>
                      <a:r>
                        <a:rPr lang="en-US" baseline="0" dirty="0">
                          <a:latin typeface="Tahoma"/>
                          <a:cs typeface="Tahoma"/>
                        </a:rPr>
                        <a:t> ranges from 40% to 90% - keep the CPU as busy as possible.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88751" marR="88751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/>
                          <a:cs typeface="Tahoma"/>
                        </a:rPr>
                        <a:t>Throughput</a:t>
                      </a:r>
                    </a:p>
                  </a:txBody>
                  <a:tcPr marL="88751" marR="88751"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Number</a:t>
                      </a:r>
                      <a:r>
                        <a:rPr lang="en-US" baseline="0" dirty="0">
                          <a:latin typeface="Tahoma"/>
                          <a:cs typeface="Tahoma"/>
                        </a:rPr>
                        <a:t> of processes completed per unit of time.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88751" marR="88751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/>
                          <a:cs typeface="Tahoma"/>
                        </a:rPr>
                        <a:t>Turnaround Time (TAT)</a:t>
                      </a:r>
                    </a:p>
                  </a:txBody>
                  <a:tcPr marL="88751" marR="88751"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Time of process submission to time of completion.</a:t>
                      </a:r>
                    </a:p>
                  </a:txBody>
                  <a:tcPr marL="88751" marR="88751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/>
                          <a:cs typeface="Tahoma"/>
                        </a:rPr>
                        <a:t>Waiting Time</a:t>
                      </a:r>
                    </a:p>
                  </a:txBody>
                  <a:tcPr marL="88751" marR="88751"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Total</a:t>
                      </a:r>
                      <a:r>
                        <a:rPr lang="en-US" baseline="0" dirty="0">
                          <a:latin typeface="Tahoma"/>
                          <a:cs typeface="Tahoma"/>
                        </a:rPr>
                        <a:t> amount of time a process spends waiting in the ready queue.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88751" marR="88751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/>
                          <a:cs typeface="Tahoma"/>
                        </a:rPr>
                        <a:t>Response Time</a:t>
                      </a:r>
                    </a:p>
                  </a:txBody>
                  <a:tcPr marL="88751" marR="88751"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lang="en-US" baseline="0" dirty="0">
                          <a:latin typeface="Tahoma"/>
                          <a:cs typeface="Tahoma"/>
                        </a:rPr>
                        <a:t> a process takes from submission to start of response.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88751" marR="88751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85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ahoma"/>
                          <a:cs typeface="Tahoma"/>
                        </a:rPr>
                        <a:t>Fairness</a:t>
                      </a:r>
                    </a:p>
                  </a:txBody>
                  <a:tcPr marL="88751" marR="88751"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Do</a:t>
                      </a:r>
                      <a:r>
                        <a:rPr lang="en-US" baseline="0" dirty="0">
                          <a:latin typeface="Tahoma"/>
                          <a:cs typeface="Tahoma"/>
                        </a:rPr>
                        <a:t> threads of similar importance getting scheduled?  Is starvation possible?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88751" marR="88751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54585" y="5728898"/>
            <a:ext cx="6991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Different scheduling algorithms optimize different criteria.</a:t>
            </a:r>
          </a:p>
          <a:p>
            <a:r>
              <a:rPr lang="en-US" dirty="0"/>
              <a:t>Different parameters optimized different criteria.</a:t>
            </a:r>
          </a:p>
        </p:txBody>
      </p:sp>
    </p:spTree>
    <p:extLst>
      <p:ext uri="{BB962C8B-B14F-4D97-AF65-F5344CB8AC3E}">
        <p14:creationId xmlns:p14="http://schemas.microsoft.com/office/powerpoint/2010/main" val="324059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812800" y="0"/>
            <a:ext cx="8331200" cy="725488"/>
          </a:xfrm>
        </p:spPr>
        <p:txBody>
          <a:bodyPr/>
          <a:lstStyle/>
          <a:p>
            <a:r>
              <a:rPr lang="en-US" dirty="0"/>
              <a:t>First-Come First-Served (FCFS)</a:t>
            </a:r>
          </a:p>
        </p:txBody>
      </p:sp>
      <p:sp>
        <p:nvSpPr>
          <p:cNvPr id="6" name="AutoShape 3"/>
          <p:cNvSpPr txBox="1">
            <a:spLocks noChangeAspect="1" noChangeArrowheads="1"/>
          </p:cNvSpPr>
          <p:nvPr/>
        </p:nvSpPr>
        <p:spPr>
          <a:xfrm>
            <a:off x="777238" y="2070121"/>
            <a:ext cx="8163561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5613" indent="-455613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1pPr>
            <a:lvl2pPr marL="687388" indent="-227013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tabLst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2pPr>
            <a:lvl3pPr marL="1150938" indent="-231775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tabLst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Example:	</a:t>
            </a:r>
            <a:r>
              <a:rPr lang="en-US" altLang="ja-JP" sz="2000" u="sng" dirty="0">
                <a:latin typeface="Tahoma" charset="0"/>
                <a:ea typeface="ＭＳ Ｐゴシック" charset="0"/>
                <a:cs typeface="ＭＳ Ｐゴシック" charset="0"/>
              </a:rPr>
              <a:t>Process</a:t>
            </a: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  <a:r>
              <a:rPr lang="en-US" altLang="ja-JP" sz="2000" u="sng" dirty="0">
                <a:latin typeface="Tahoma" charset="0"/>
                <a:ea typeface="ＭＳ Ｐゴシック" charset="0"/>
                <a:cs typeface="ＭＳ Ｐゴシック" charset="0"/>
              </a:rPr>
              <a:t>Burst Time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			</a:t>
            </a:r>
            <a:r>
              <a:rPr lang="en-US" altLang="ja-JP" sz="2000" i="1" dirty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	24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		 	</a:t>
            </a:r>
            <a:r>
              <a:rPr lang="en-US" altLang="ja-JP" sz="2000" i="1" dirty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>
                <a:latin typeface="Tahoma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 	3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		 	</a:t>
            </a:r>
            <a:r>
              <a:rPr lang="en-US" altLang="ja-JP" sz="2000" i="1" dirty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>
                <a:latin typeface="Tahoma" charset="0"/>
                <a:ea typeface="ＭＳ Ｐゴシック" charset="0"/>
                <a:cs typeface="ＭＳ Ｐゴシック" charset="0"/>
              </a:rPr>
              <a:t>3	</a:t>
            </a: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3</a:t>
            </a:r>
            <a:r>
              <a:rPr lang="en-US" altLang="ja-JP" sz="2000" i="1" baseline="-250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Suppose that the processes arrive in the order: </a:t>
            </a:r>
            <a:r>
              <a:rPr lang="en-US" altLang="ja-JP" sz="2000" i="1" dirty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 , </a:t>
            </a:r>
            <a:r>
              <a:rPr lang="en-US" altLang="ja-JP" sz="2000" i="1" dirty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>
                <a:latin typeface="Tahoma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 , </a:t>
            </a:r>
            <a:r>
              <a:rPr lang="en-US" altLang="ja-JP" sz="2000" i="1" dirty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>
                <a:latin typeface="Tahoma" charset="0"/>
                <a:ea typeface="ＭＳ Ｐゴシック" charset="0"/>
                <a:cs typeface="ＭＳ Ｐゴシック" charset="0"/>
              </a:rPr>
              <a:t>3  </a:t>
            </a:r>
            <a:br>
              <a:rPr lang="en-US" altLang="ja-JP" sz="2000" i="1" baseline="-25000" dirty="0">
                <a:latin typeface="Tahoma" charset="0"/>
                <a:ea typeface="ＭＳ Ｐゴシック" charset="0"/>
                <a:cs typeface="ＭＳ Ｐゴシック" charset="0"/>
              </a:rPr>
            </a:br>
            <a:b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</a:br>
            <a:b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</a:br>
            <a:endParaRPr lang="en-US" altLang="ja-JP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Suppose that the processes arrive in the order: </a:t>
            </a:r>
            <a:r>
              <a:rPr lang="en-US" altLang="ja-JP" sz="2000" i="1" dirty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>
                <a:latin typeface="Tahoma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 , </a:t>
            </a:r>
            <a:r>
              <a:rPr lang="en-US" altLang="ja-JP" sz="2000" i="1" dirty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>
                <a:latin typeface="Tahoma" charset="0"/>
                <a:ea typeface="ＭＳ Ｐゴシック" charset="0"/>
                <a:cs typeface="ＭＳ Ｐゴシック" charset="0"/>
              </a:rPr>
              <a:t>3</a:t>
            </a: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 , </a:t>
            </a:r>
            <a:r>
              <a:rPr lang="en-US" altLang="ja-JP" sz="2000" i="1" dirty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 .</a:t>
            </a:r>
          </a:p>
          <a:p>
            <a:pPr>
              <a:lnSpc>
                <a:spcPct val="90000"/>
              </a:lnSpc>
            </a:pPr>
            <a:endParaRPr lang="en-US" altLang="ja-JP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altLang="ja-JP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Non-preemptive scheduling</a:t>
            </a:r>
          </a:p>
          <a:p>
            <a:pPr>
              <a:lnSpc>
                <a:spcPct val="90000"/>
              </a:lnSpc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Troublesome for time-sharing systems: </a:t>
            </a:r>
            <a:r>
              <a:rPr lang="en-US" altLang="ja-JP" sz="2000" dirty="0">
                <a:latin typeface="Tahoma" charset="0"/>
                <a:ea typeface="ＭＳ Ｐゴシック" charset="0"/>
              </a:rPr>
              <a:t>short process behind long process</a:t>
            </a:r>
          </a:p>
          <a:p>
            <a:pPr>
              <a:lnSpc>
                <a:spcPct val="90000"/>
              </a:lnSpc>
            </a:pPr>
            <a:endParaRPr lang="en-US" altLang="ja-JP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279525" y="4494595"/>
            <a:ext cx="3905250" cy="663575"/>
            <a:chOff x="578" y="1866"/>
            <a:chExt cx="3628" cy="96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 flipH="1">
              <a:off x="720" y="1968"/>
              <a:ext cx="331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 flipH="1">
              <a:off x="2890" y="1866"/>
              <a:ext cx="391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 flipH="1">
              <a:off x="1402" y="1866"/>
              <a:ext cx="391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 flipH="1">
              <a:off x="826" y="1866"/>
              <a:ext cx="391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4032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720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1920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1344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1920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1344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 flipH="1">
              <a:off x="1786" y="2297"/>
              <a:ext cx="289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6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 flipH="1">
              <a:off x="1208" y="2297"/>
              <a:ext cx="289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3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 flipH="1">
              <a:off x="3799" y="2297"/>
              <a:ext cx="407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30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 flipH="1">
              <a:off x="578" y="2297"/>
              <a:ext cx="289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0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1200150" y="3334277"/>
            <a:ext cx="3925888" cy="679305"/>
            <a:chOff x="812" y="2595"/>
            <a:chExt cx="3608" cy="942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1715" y="2597"/>
              <a:ext cx="3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203" y="2599"/>
              <a:ext cx="387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778" y="2595"/>
              <a:ext cx="3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latin typeface="Helvetica" charset="0"/>
                </a:rPr>
                <a:t>3</a:t>
              </a:r>
              <a:endParaRPr kumimoji="0" lang="en-US" altLang="ja-JP" sz="1800" dirty="0">
                <a:latin typeface="Helvetica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2863" y="3029"/>
              <a:ext cx="403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24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3441" y="3029"/>
              <a:ext cx="403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27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4018" y="3029"/>
              <a:ext cx="402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30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812" y="3028"/>
              <a:ext cx="286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0</a:t>
              </a:r>
            </a:p>
          </p:txBody>
        </p:sp>
      </p:grp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5108575" y="3503354"/>
            <a:ext cx="4064735" cy="61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SzPct val="140000"/>
            </a:pPr>
            <a:r>
              <a:rPr kumimoji="0" lang="en-US" altLang="ja-JP" sz="1600" dirty="0">
                <a:latin typeface="Helvetica" charset="0"/>
              </a:rPr>
              <a:t>Waiting time for </a:t>
            </a:r>
            <a:r>
              <a:rPr kumimoji="0" lang="en-US" altLang="ja-JP" sz="1600" i="1" dirty="0">
                <a:latin typeface="Helvetica" charset="0"/>
              </a:rPr>
              <a:t>P</a:t>
            </a:r>
            <a:r>
              <a:rPr kumimoji="0" lang="en-US" altLang="ja-JP" sz="1600" i="1" baseline="-25000" dirty="0">
                <a:latin typeface="Helvetica" charset="0"/>
              </a:rPr>
              <a:t>1</a:t>
            </a:r>
            <a:r>
              <a:rPr kumimoji="0" lang="en-US" altLang="ja-JP" sz="1600" dirty="0">
                <a:latin typeface="Helvetica" charset="0"/>
              </a:rPr>
              <a:t>  = 0; </a:t>
            </a:r>
            <a:r>
              <a:rPr kumimoji="0" lang="en-US" altLang="ja-JP" sz="1600" i="1" dirty="0">
                <a:latin typeface="Helvetica" charset="0"/>
              </a:rPr>
              <a:t>P</a:t>
            </a:r>
            <a:r>
              <a:rPr kumimoji="0" lang="en-US" altLang="ja-JP" sz="1600" i="1" baseline="-25000" dirty="0">
                <a:latin typeface="Helvetica" charset="0"/>
              </a:rPr>
              <a:t>2</a:t>
            </a:r>
            <a:r>
              <a:rPr kumimoji="0" lang="en-US" altLang="ja-JP" sz="1600" dirty="0">
                <a:latin typeface="Helvetica" charset="0"/>
              </a:rPr>
              <a:t>  = 24; </a:t>
            </a:r>
            <a:r>
              <a:rPr kumimoji="0" lang="en-US" altLang="ja-JP" sz="1600" i="1" dirty="0">
                <a:latin typeface="Helvetica" charset="0"/>
              </a:rPr>
              <a:t>P</a:t>
            </a:r>
            <a:r>
              <a:rPr kumimoji="0" lang="en-US" altLang="ja-JP" sz="1600" i="1" baseline="-25000" dirty="0">
                <a:latin typeface="Helvetica" charset="0"/>
              </a:rPr>
              <a:t>3 </a:t>
            </a:r>
            <a:r>
              <a:rPr kumimoji="0" lang="en-US" altLang="ja-JP" sz="1600" dirty="0">
                <a:latin typeface="Helvetica" charset="0"/>
              </a:rPr>
              <a:t>= 27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40000"/>
            </a:pPr>
            <a:r>
              <a:rPr kumimoji="0" lang="en-US" altLang="ja-JP" sz="1600" dirty="0">
                <a:latin typeface="Helvetica" charset="0"/>
              </a:rPr>
              <a:t>Average waiting time:  (0 + 24 + 27)/3 = </a:t>
            </a:r>
            <a:r>
              <a:rPr kumimoji="0" lang="en-US" altLang="ja-JP" sz="1600" b="1" dirty="0">
                <a:latin typeface="Helvetica" charset="0"/>
              </a:rPr>
              <a:t>17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5184775" y="4612293"/>
            <a:ext cx="3779400" cy="97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SzPct val="140000"/>
            </a:pPr>
            <a:r>
              <a:rPr kumimoji="0" lang="en-US" altLang="ja-JP" sz="1600" dirty="0">
                <a:latin typeface="Helvetica" charset="0"/>
              </a:rPr>
              <a:t>Waiting time for </a:t>
            </a:r>
            <a:r>
              <a:rPr kumimoji="0" lang="en-US" altLang="ja-JP" sz="1600" i="1" dirty="0">
                <a:latin typeface="Helvetica" charset="0"/>
              </a:rPr>
              <a:t>P</a:t>
            </a:r>
            <a:r>
              <a:rPr kumimoji="0" lang="en-US" altLang="ja-JP" sz="1600" i="1" baseline="-25000" dirty="0">
                <a:latin typeface="Helvetica" charset="0"/>
              </a:rPr>
              <a:t>1 </a:t>
            </a:r>
            <a:r>
              <a:rPr kumimoji="0" lang="en-US" altLang="ja-JP" sz="1600" i="1" dirty="0">
                <a:latin typeface="Helvetica" charset="0"/>
              </a:rPr>
              <a:t>=</a:t>
            </a:r>
            <a:r>
              <a:rPr kumimoji="0" lang="en-US" altLang="ja-JP" sz="1600" dirty="0">
                <a:latin typeface="Helvetica" charset="0"/>
              </a:rPr>
              <a:t> 6</a:t>
            </a:r>
            <a:r>
              <a:rPr kumimoji="0" lang="en-US" altLang="ja-JP" sz="1600" i="1" dirty="0">
                <a:latin typeface="Helvetica" charset="0"/>
              </a:rPr>
              <a:t>;</a:t>
            </a:r>
            <a:r>
              <a:rPr kumimoji="0" lang="en-US" altLang="ja-JP" sz="1600" i="1" baseline="-25000" dirty="0">
                <a:latin typeface="Helvetica" charset="0"/>
              </a:rPr>
              <a:t> </a:t>
            </a:r>
            <a:r>
              <a:rPr kumimoji="0" lang="en-US" altLang="ja-JP" sz="1600" i="1" dirty="0">
                <a:latin typeface="Helvetica" charset="0"/>
              </a:rPr>
              <a:t>P</a:t>
            </a:r>
            <a:r>
              <a:rPr kumimoji="0" lang="en-US" altLang="ja-JP" sz="1600" i="1" baseline="-25000" dirty="0">
                <a:latin typeface="Helvetica" charset="0"/>
              </a:rPr>
              <a:t>2</a:t>
            </a:r>
            <a:r>
              <a:rPr kumimoji="0" lang="en-US" altLang="ja-JP" sz="1600" dirty="0">
                <a:latin typeface="Helvetica" charset="0"/>
              </a:rPr>
              <a:t> = 0</a:t>
            </a:r>
            <a:r>
              <a:rPr kumimoji="0" lang="en-US" altLang="ja-JP" sz="1600" i="1" baseline="-25000" dirty="0">
                <a:latin typeface="Helvetica" charset="0"/>
              </a:rPr>
              <a:t>; </a:t>
            </a:r>
            <a:r>
              <a:rPr kumimoji="0" lang="en-US" altLang="ja-JP" sz="1600" i="1" dirty="0">
                <a:latin typeface="Helvetica" charset="0"/>
              </a:rPr>
              <a:t>P</a:t>
            </a:r>
            <a:r>
              <a:rPr kumimoji="0" lang="en-US" altLang="ja-JP" sz="1600" i="1" baseline="-25000" dirty="0">
                <a:latin typeface="Helvetica" charset="0"/>
              </a:rPr>
              <a:t>3 </a:t>
            </a:r>
            <a:r>
              <a:rPr kumimoji="0" lang="en-US" altLang="ja-JP" sz="1600" i="1" dirty="0">
                <a:latin typeface="Helvetica" charset="0"/>
              </a:rPr>
              <a:t>= </a:t>
            </a:r>
            <a:r>
              <a:rPr kumimoji="0" lang="en-US" altLang="ja-JP" sz="1600" dirty="0">
                <a:latin typeface="Helvetica" charset="0"/>
              </a:rPr>
              <a:t>3</a:t>
            </a:r>
            <a:endParaRPr kumimoji="0" lang="en-US" altLang="ja-JP" sz="1600" i="1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140000"/>
            </a:pPr>
            <a:r>
              <a:rPr kumimoji="0" lang="en-US" altLang="ja-JP" sz="1600" dirty="0">
                <a:latin typeface="Helvetica" charset="0"/>
              </a:rPr>
              <a:t>Average waiting time:   (0 + 3 + 6)/3 =</a:t>
            </a:r>
            <a:r>
              <a:rPr kumimoji="0" lang="en-US" altLang="ja-JP" sz="1600" b="1" dirty="0">
                <a:latin typeface="Helvetica" charset="0"/>
              </a:rPr>
              <a:t> 3</a:t>
            </a:r>
          </a:p>
          <a:p>
            <a:pPr eaLnBrk="1" hangingPunct="1"/>
            <a:endParaRPr lang="en-US" altLang="ja-JP" dirty="0"/>
          </a:p>
        </p:txBody>
      </p:sp>
      <p:sp>
        <p:nvSpPr>
          <p:cNvPr id="2" name="Rectangle 1"/>
          <p:cNvSpPr/>
          <p:nvPr/>
        </p:nvSpPr>
        <p:spPr>
          <a:xfrm>
            <a:off x="995948" y="960238"/>
            <a:ext cx="7553691" cy="369332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i="1" dirty="0">
                <a:latin typeface="Tahoma" charset="0"/>
                <a:ea typeface="ＭＳ Ｐゴシック" charset="0"/>
                <a:cs typeface="ＭＳ Ｐゴシック" charset="0"/>
              </a:rPr>
              <a:t>The process that requests the CPU first is allocated the CPU first.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6047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0375" indent="-460375">
              <a:buFont typeface="+mj-lt"/>
              <a:buAutoNum type="arabicPeriod"/>
            </a:pPr>
            <a:r>
              <a:rPr lang="en-US" altLang="ja-JP" dirty="0"/>
              <a:t>Compute average wait time (FCFS) for all unique permutations of P1, P2, P3 where:</a:t>
            </a:r>
          </a:p>
          <a:p>
            <a:pPr marL="0" indent="0">
              <a:buNone/>
            </a:pPr>
            <a:endParaRPr lang="de-DE" altLang="ja-JP" i="1" baseline="-25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de-DE" altLang="ja-JP" i="1" baseline="-25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altLang="ja-JP" i="1" baseline="-25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60375" indent="-460375">
              <a:buAutoNum type="arabicPeriod" startAt="2"/>
            </a:pPr>
            <a:r>
              <a:rPr lang="en-US" dirty="0"/>
              <a:t>How does an OS implement pre-emption? </a:t>
            </a:r>
          </a:p>
          <a:p>
            <a:pPr marL="460375" indent="-460375">
              <a:buAutoNum type="arabicPeriod" startAt="2"/>
            </a:pPr>
            <a:r>
              <a:rPr lang="en-US" dirty="0"/>
              <a:t>Which of the criteria are most important?:  CPU utilization, throughput, TAT, waiting time, and response time?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578824"/>
              </p:ext>
            </p:extLst>
          </p:nvPr>
        </p:nvGraphicFramePr>
        <p:xfrm>
          <a:off x="1687989" y="2355273"/>
          <a:ext cx="4554583" cy="153785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70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827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Process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CPU</a:t>
                      </a:r>
                      <a:r>
                        <a:rPr lang="en-US" sz="2000" b="0" i="0" baseline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 Burst Time (msec)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96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Tahoma"/>
                          <a:cs typeface="Tahoma"/>
                        </a:rPr>
                        <a:t>P1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96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Tahoma"/>
                          <a:cs typeface="Tahoma"/>
                        </a:rPr>
                        <a:t>P2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35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Tahoma"/>
                          <a:cs typeface="Tahoma"/>
                        </a:rPr>
                        <a:t>P3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14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1003513"/>
            <a:ext cx="7543800" cy="5549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FCFS: Average Waiting Times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41D25-12E4-4074-A474-D2F713AE8554}"/>
              </a:ext>
            </a:extLst>
          </p:cNvPr>
          <p:cNvSpPr txBox="1"/>
          <p:nvPr/>
        </p:nvSpPr>
        <p:spPr>
          <a:xfrm>
            <a:off x="497712" y="2930586"/>
            <a:ext cx="1032343" cy="23083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P1 P2 P3</a:t>
            </a:r>
          </a:p>
          <a:p>
            <a:r>
              <a:rPr lang="en-US" dirty="0"/>
              <a:t>P1 P3 P2</a:t>
            </a:r>
          </a:p>
          <a:p>
            <a:endParaRPr lang="en-US" dirty="0"/>
          </a:p>
          <a:p>
            <a:r>
              <a:rPr lang="en-US" dirty="0"/>
              <a:t>P2 P1 P3</a:t>
            </a:r>
          </a:p>
          <a:p>
            <a:r>
              <a:rPr lang="en-US" dirty="0"/>
              <a:t>P2 P3 P1</a:t>
            </a:r>
          </a:p>
          <a:p>
            <a:endParaRPr lang="en-US" dirty="0"/>
          </a:p>
          <a:p>
            <a:r>
              <a:rPr lang="en-US" dirty="0"/>
              <a:t>P3 P1 P2</a:t>
            </a:r>
          </a:p>
          <a:p>
            <a:r>
              <a:rPr lang="en-US" dirty="0"/>
              <a:t>P3 P2 P1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0D0E85-3ADE-4661-9B94-3A8DE3AB039C}"/>
              </a:ext>
            </a:extLst>
          </p:cNvPr>
          <p:cNvSpPr txBox="1"/>
          <p:nvPr/>
        </p:nvSpPr>
        <p:spPr>
          <a:xfrm>
            <a:off x="2370814" y="2913750"/>
            <a:ext cx="1085352" cy="23083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34 16 37</a:t>
            </a:r>
          </a:p>
          <a:p>
            <a:r>
              <a:rPr lang="en-US" dirty="0"/>
              <a:t>34 37 16</a:t>
            </a:r>
          </a:p>
          <a:p>
            <a:endParaRPr lang="en-US" dirty="0"/>
          </a:p>
          <a:p>
            <a:r>
              <a:rPr lang="en-US" dirty="0"/>
              <a:t>16 34 37</a:t>
            </a:r>
          </a:p>
          <a:p>
            <a:r>
              <a:rPr lang="en-US" dirty="0"/>
              <a:t>16 37 34</a:t>
            </a:r>
          </a:p>
          <a:p>
            <a:endParaRPr lang="en-US" dirty="0"/>
          </a:p>
          <a:p>
            <a:r>
              <a:rPr lang="en-US" dirty="0"/>
              <a:t>37 34 16</a:t>
            </a:r>
          </a:p>
          <a:p>
            <a:r>
              <a:rPr lang="en-US" dirty="0"/>
              <a:t>37 16 34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8F5BF-7602-4C33-8B3C-A0FF7642E545}"/>
              </a:ext>
            </a:extLst>
          </p:cNvPr>
          <p:cNvSpPr txBox="1"/>
          <p:nvPr/>
        </p:nvSpPr>
        <p:spPr>
          <a:xfrm>
            <a:off x="3897988" y="2930586"/>
            <a:ext cx="1762539" cy="23083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(0 + 34 + 50) / 3</a:t>
            </a:r>
          </a:p>
          <a:p>
            <a:r>
              <a:rPr lang="en-US" dirty="0"/>
              <a:t>(0 + 34 + 71) / 3</a:t>
            </a:r>
          </a:p>
          <a:p>
            <a:endParaRPr lang="en-US" dirty="0"/>
          </a:p>
          <a:p>
            <a:r>
              <a:rPr lang="en-US" dirty="0"/>
              <a:t>(0 + 16 + 50) / 3</a:t>
            </a:r>
          </a:p>
          <a:p>
            <a:r>
              <a:rPr lang="en-US" dirty="0"/>
              <a:t>(0 + 16 + 53) / 3</a:t>
            </a:r>
          </a:p>
          <a:p>
            <a:endParaRPr lang="en-US" dirty="0"/>
          </a:p>
          <a:p>
            <a:r>
              <a:rPr lang="en-US" dirty="0"/>
              <a:t>(0 + 37 + 71) / 3</a:t>
            </a:r>
          </a:p>
          <a:p>
            <a:r>
              <a:rPr lang="en-US" dirty="0"/>
              <a:t>(0 + 37 + 53) /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049EE-120E-4B9A-9DB9-2851FFC62123}"/>
              </a:ext>
            </a:extLst>
          </p:cNvPr>
          <p:cNvSpPr txBox="1"/>
          <p:nvPr/>
        </p:nvSpPr>
        <p:spPr>
          <a:xfrm>
            <a:off x="6255549" y="2930586"/>
            <a:ext cx="538039" cy="23083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  <a:p>
            <a:r>
              <a:rPr lang="en-US" dirty="0"/>
              <a:t>35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22</a:t>
            </a:r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36</a:t>
            </a:r>
          </a:p>
          <a:p>
            <a:r>
              <a:rPr lang="en-US" dirty="0"/>
              <a:t>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FBFDE-8CDC-4A1A-BDE7-239BF73FC136}"/>
              </a:ext>
            </a:extLst>
          </p:cNvPr>
          <p:cNvSpPr txBox="1"/>
          <p:nvPr/>
        </p:nvSpPr>
        <p:spPr>
          <a:xfrm>
            <a:off x="6255549" y="5485155"/>
            <a:ext cx="1372927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174 / 6 = 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F4037-65DF-4F2A-9DD4-2841949FDCC5}"/>
              </a:ext>
            </a:extLst>
          </p:cNvPr>
          <p:cNvSpPr txBox="1"/>
          <p:nvPr/>
        </p:nvSpPr>
        <p:spPr>
          <a:xfrm>
            <a:off x="393516" y="2519028"/>
            <a:ext cx="13565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Permutation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298AF-B238-4CD0-8618-21EEACD091F1}"/>
              </a:ext>
            </a:extLst>
          </p:cNvPr>
          <p:cNvSpPr txBox="1"/>
          <p:nvPr/>
        </p:nvSpPr>
        <p:spPr>
          <a:xfrm>
            <a:off x="2079264" y="2225193"/>
            <a:ext cx="163205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CPU Burst Time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msec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F88E23-E266-45BC-8099-8B5D95ED803F}"/>
              </a:ext>
            </a:extLst>
          </p:cNvPr>
          <p:cNvSpPr txBox="1"/>
          <p:nvPr/>
        </p:nvSpPr>
        <p:spPr>
          <a:xfrm>
            <a:off x="4166204" y="2519027"/>
            <a:ext cx="12261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Calculation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E357C-81C7-47AA-8C70-0C55A61EA338}"/>
              </a:ext>
            </a:extLst>
          </p:cNvPr>
          <p:cNvSpPr txBox="1"/>
          <p:nvPr/>
        </p:nvSpPr>
        <p:spPr>
          <a:xfrm>
            <a:off x="5847200" y="2267419"/>
            <a:ext cx="142981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Average Wait</a:t>
            </a:r>
          </a:p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55317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7" name="Title 2"/>
          <p:cNvSpPr>
            <a:spLocks noGrp="1"/>
          </p:cNvSpPr>
          <p:nvPr>
            <p:ph type="title" idx="4294967295"/>
          </p:nvPr>
        </p:nvSpPr>
        <p:spPr>
          <a:xfrm>
            <a:off x="685800" y="24950"/>
            <a:ext cx="7772400" cy="750325"/>
          </a:xfrm>
        </p:spPr>
        <p:txBody>
          <a:bodyPr/>
          <a:lstStyle/>
          <a:p>
            <a:pPr algn="l"/>
            <a:r>
              <a:rPr lang="en-US" dirty="0">
                <a:latin typeface="+mn-lt"/>
              </a:rPr>
              <a:t>Shortest-Job-First (SJF) 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Non-pre-emptive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 flipH="1">
            <a:off x="1634601" y="3843151"/>
            <a:ext cx="3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2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 flipH="1">
            <a:off x="386671" y="4365190"/>
            <a:ext cx="423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4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40" name="Text Box 71"/>
          <p:cNvSpPr txBox="1">
            <a:spLocks noChangeArrowheads="1"/>
          </p:cNvSpPr>
          <p:nvPr/>
        </p:nvSpPr>
        <p:spPr bwMode="auto">
          <a:xfrm>
            <a:off x="-425619" y="5624045"/>
            <a:ext cx="73138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0" lang="en-US" altLang="ja-JP" sz="1800" dirty="0">
                <a:solidFill>
                  <a:srgbClr val="0070C0"/>
                </a:solidFill>
                <a:latin typeface="+mn-lt"/>
              </a:rPr>
              <a:t>(SJF) Average wait time = (0 + 2 + 5 + 9) / 4 = 4 </a:t>
            </a:r>
          </a:p>
        </p:txBody>
      </p:sp>
      <p:sp>
        <p:nvSpPr>
          <p:cNvPr id="41" name="Line 73"/>
          <p:cNvSpPr>
            <a:spLocks noChangeShapeType="1"/>
          </p:cNvSpPr>
          <p:nvPr/>
        </p:nvSpPr>
        <p:spPr bwMode="auto">
          <a:xfrm flipV="1">
            <a:off x="1793370" y="4559326"/>
            <a:ext cx="1371015" cy="4023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" name="Line 77"/>
          <p:cNvSpPr>
            <a:spLocks noChangeShapeType="1"/>
          </p:cNvSpPr>
          <p:nvPr/>
        </p:nvSpPr>
        <p:spPr bwMode="auto">
          <a:xfrm>
            <a:off x="4994802" y="5381351"/>
            <a:ext cx="1346620" cy="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Line 83"/>
          <p:cNvSpPr>
            <a:spLocks noChangeShapeType="1"/>
          </p:cNvSpPr>
          <p:nvPr/>
        </p:nvSpPr>
        <p:spPr bwMode="auto">
          <a:xfrm>
            <a:off x="3164385" y="3948866"/>
            <a:ext cx="0" cy="102631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Line 85"/>
          <p:cNvSpPr>
            <a:spLocks noChangeShapeType="1"/>
          </p:cNvSpPr>
          <p:nvPr/>
        </p:nvSpPr>
        <p:spPr bwMode="auto">
          <a:xfrm>
            <a:off x="4986231" y="3951323"/>
            <a:ext cx="8570" cy="143002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Line 87"/>
          <p:cNvSpPr>
            <a:spLocks noChangeShapeType="1"/>
          </p:cNvSpPr>
          <p:nvPr/>
        </p:nvSpPr>
        <p:spPr bwMode="auto">
          <a:xfrm>
            <a:off x="877627" y="3951323"/>
            <a:ext cx="0" cy="61202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Text Box 91"/>
          <p:cNvSpPr txBox="1">
            <a:spLocks noChangeArrowheads="1"/>
          </p:cNvSpPr>
          <p:nvPr/>
        </p:nvSpPr>
        <p:spPr bwMode="auto">
          <a:xfrm flipH="1">
            <a:off x="386671" y="4787368"/>
            <a:ext cx="423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2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60" name="Text Box 92"/>
          <p:cNvSpPr txBox="1">
            <a:spLocks noChangeArrowheads="1"/>
          </p:cNvSpPr>
          <p:nvPr/>
        </p:nvSpPr>
        <p:spPr bwMode="auto">
          <a:xfrm flipH="1">
            <a:off x="386671" y="3976639"/>
            <a:ext cx="423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3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61" name="Text Box 93"/>
          <p:cNvSpPr txBox="1">
            <a:spLocks noChangeArrowheads="1"/>
          </p:cNvSpPr>
          <p:nvPr/>
        </p:nvSpPr>
        <p:spPr bwMode="auto">
          <a:xfrm flipH="1">
            <a:off x="386671" y="5200455"/>
            <a:ext cx="423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1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62" name="Text Box 94"/>
          <p:cNvSpPr txBox="1">
            <a:spLocks noChangeArrowheads="1"/>
          </p:cNvSpPr>
          <p:nvPr/>
        </p:nvSpPr>
        <p:spPr bwMode="auto">
          <a:xfrm flipH="1">
            <a:off x="6850632" y="4152747"/>
            <a:ext cx="149201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600" dirty="0">
                <a:solidFill>
                  <a:srgbClr val="0070C0"/>
                </a:solidFill>
                <a:latin typeface="+mn-lt"/>
              </a:rPr>
              <a:t>P</a:t>
            </a:r>
            <a:r>
              <a:rPr kumimoji="0" lang="en-US" altLang="ja-JP" sz="1600" baseline="-25000" dirty="0">
                <a:solidFill>
                  <a:srgbClr val="0070C0"/>
                </a:solidFill>
                <a:latin typeface="+mn-lt"/>
              </a:rPr>
              <a:t>3</a:t>
            </a:r>
            <a:r>
              <a:rPr kumimoji="0" lang="en-US" altLang="ja-JP" sz="1600" dirty="0">
                <a:solidFill>
                  <a:srgbClr val="0070C0"/>
                </a:solidFill>
                <a:latin typeface="+mn-lt"/>
              </a:rPr>
              <a:t> wait time = 0</a:t>
            </a:r>
          </a:p>
          <a:p>
            <a:pPr algn="ctr">
              <a:spcBef>
                <a:spcPct val="50000"/>
              </a:spcBef>
            </a:pPr>
            <a:r>
              <a:rPr kumimoji="0" lang="en-US" altLang="ja-JP" sz="1600" dirty="0">
                <a:solidFill>
                  <a:srgbClr val="0070C0"/>
                </a:solidFill>
                <a:latin typeface="+mn-lt"/>
              </a:rPr>
              <a:t>P</a:t>
            </a:r>
            <a:r>
              <a:rPr kumimoji="0" lang="en-US" altLang="ja-JP" sz="1600" baseline="-25000" dirty="0">
                <a:solidFill>
                  <a:srgbClr val="0070C0"/>
                </a:solidFill>
                <a:latin typeface="+mn-lt"/>
              </a:rPr>
              <a:t>4</a:t>
            </a:r>
            <a:r>
              <a:rPr kumimoji="0" lang="en-US" altLang="ja-JP" sz="1600" dirty="0">
                <a:solidFill>
                  <a:srgbClr val="0070C0"/>
                </a:solidFill>
                <a:latin typeface="+mn-lt"/>
              </a:rPr>
              <a:t> wait time = 2</a:t>
            </a:r>
          </a:p>
          <a:p>
            <a:pPr algn="ctr">
              <a:spcBef>
                <a:spcPct val="50000"/>
              </a:spcBef>
            </a:pPr>
            <a:r>
              <a:rPr kumimoji="0" lang="en-US" altLang="ja-JP" sz="1600" dirty="0">
                <a:solidFill>
                  <a:srgbClr val="0070C0"/>
                </a:solidFill>
                <a:latin typeface="+mn-lt"/>
              </a:rPr>
              <a:t>P</a:t>
            </a:r>
            <a:r>
              <a:rPr kumimoji="0" lang="en-US" altLang="ja-JP" sz="1600" baseline="-25000" dirty="0">
                <a:solidFill>
                  <a:srgbClr val="0070C0"/>
                </a:solidFill>
                <a:latin typeface="+mn-lt"/>
              </a:rPr>
              <a:t>2</a:t>
            </a:r>
            <a:r>
              <a:rPr kumimoji="0" lang="en-US" altLang="ja-JP" sz="1600" dirty="0">
                <a:solidFill>
                  <a:srgbClr val="0070C0"/>
                </a:solidFill>
                <a:latin typeface="+mn-lt"/>
              </a:rPr>
              <a:t> wait time = 5</a:t>
            </a:r>
          </a:p>
          <a:p>
            <a:pPr algn="ctr">
              <a:spcBef>
                <a:spcPct val="50000"/>
              </a:spcBef>
            </a:pPr>
            <a:r>
              <a:rPr kumimoji="0" lang="en-US" altLang="ja-JP" sz="1600" dirty="0">
                <a:solidFill>
                  <a:srgbClr val="0070C0"/>
                </a:solidFill>
                <a:latin typeface="+mn-lt"/>
              </a:rPr>
              <a:t>P</a:t>
            </a:r>
            <a:r>
              <a:rPr kumimoji="0" lang="en-US" altLang="ja-JP" sz="1600" baseline="-25000" dirty="0">
                <a:solidFill>
                  <a:srgbClr val="0070C0"/>
                </a:solidFill>
                <a:latin typeface="+mn-lt"/>
              </a:rPr>
              <a:t>1</a:t>
            </a:r>
            <a:r>
              <a:rPr kumimoji="0" lang="en-US" altLang="ja-JP" sz="1600" dirty="0">
                <a:solidFill>
                  <a:srgbClr val="0070C0"/>
                </a:solidFill>
                <a:latin typeface="+mn-lt"/>
              </a:rPr>
              <a:t> wait time = 9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881140" y="983602"/>
          <a:ext cx="3024256" cy="169161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33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3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Process</a:t>
                      </a:r>
                    </a:p>
                  </a:txBody>
                  <a:tcPr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CPU</a:t>
                      </a:r>
                      <a:r>
                        <a:rPr lang="en-US" sz="1800" b="0" i="0" baseline="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Burst Time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05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Tahoma"/>
                          <a:cs typeface="Tahoma"/>
                        </a:rPr>
                        <a:t>P1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Tahoma"/>
                          <a:cs typeface="Tahoma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05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Tahoma"/>
                          <a:cs typeface="Tahoma"/>
                        </a:rPr>
                        <a:t>P2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05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Tahoma"/>
                          <a:cs typeface="Tahoma"/>
                        </a:rPr>
                        <a:t>P3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Tahoma"/>
                          <a:cs typeface="Tahoma"/>
                        </a:rPr>
                        <a:t>P4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79360" y="3257053"/>
            <a:ext cx="7312138" cy="594978"/>
            <a:chOff x="333260" y="3458660"/>
            <a:chExt cx="7312138" cy="594978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718833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307529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124727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33326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261828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79026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170427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216128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353229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398930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444630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490331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581732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536031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627432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673133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33260" y="3458660"/>
              <a:ext cx="7312138" cy="412750"/>
              <a:chOff x="333260" y="3458660"/>
              <a:chExt cx="7312138" cy="412750"/>
            </a:xfrm>
          </p:grpSpPr>
          <p:sp>
            <p:nvSpPr>
              <p:cNvPr id="64" name="Rectangle 6"/>
              <p:cNvSpPr>
                <a:spLocks noChangeArrowheads="1"/>
              </p:cNvSpPr>
              <p:nvPr/>
            </p:nvSpPr>
            <p:spPr bwMode="auto">
              <a:xfrm flipH="1">
                <a:off x="333260" y="3458660"/>
                <a:ext cx="904877" cy="412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 flipH="1">
                <a:off x="1236025" y="3458660"/>
                <a:ext cx="1371600" cy="412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7" name="Rectangle 6"/>
              <p:cNvSpPr>
                <a:spLocks noChangeArrowheads="1"/>
              </p:cNvSpPr>
              <p:nvPr/>
            </p:nvSpPr>
            <p:spPr bwMode="auto">
              <a:xfrm flipH="1">
                <a:off x="2611331" y="3458660"/>
                <a:ext cx="1828800" cy="412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 flipH="1">
                <a:off x="4448701" y="3458660"/>
                <a:ext cx="3196697" cy="412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 flipH="1">
              <a:off x="5885444" y="3479440"/>
              <a:ext cx="4206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latin typeface="Helvetica" charset="0"/>
                </a:rPr>
                <a:t>1</a:t>
              </a:r>
              <a:endParaRPr kumimoji="0" lang="en-US" altLang="ja-JP" sz="1800" dirty="0">
                <a:latin typeface="Helvetica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 flipH="1">
              <a:off x="3282315" y="3475180"/>
              <a:ext cx="4206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 flipH="1">
              <a:off x="566895" y="3475180"/>
              <a:ext cx="4206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 flipH="1">
              <a:off x="1678146" y="3479440"/>
              <a:ext cx="4206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4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 flipH="1">
              <a:off x="7645344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Line 87"/>
          <p:cNvSpPr>
            <a:spLocks noChangeShapeType="1"/>
          </p:cNvSpPr>
          <p:nvPr/>
        </p:nvSpPr>
        <p:spPr bwMode="auto">
          <a:xfrm>
            <a:off x="1811025" y="3951324"/>
            <a:ext cx="0" cy="61202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 flipH="1">
            <a:off x="2997203" y="3852031"/>
            <a:ext cx="3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5</a:t>
            </a:r>
          </a:p>
        </p:txBody>
      </p:sp>
      <p:sp>
        <p:nvSpPr>
          <p:cNvPr id="74" name="Line 73"/>
          <p:cNvSpPr>
            <a:spLocks noChangeShapeType="1"/>
          </p:cNvSpPr>
          <p:nvPr/>
        </p:nvSpPr>
        <p:spPr bwMode="auto">
          <a:xfrm>
            <a:off x="3173312" y="4975184"/>
            <a:ext cx="1821490" cy="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" name="Text Box 71"/>
          <p:cNvSpPr txBox="1">
            <a:spLocks noChangeArrowheads="1"/>
          </p:cNvSpPr>
          <p:nvPr/>
        </p:nvSpPr>
        <p:spPr bwMode="auto">
          <a:xfrm>
            <a:off x="-88916" y="5941870"/>
            <a:ext cx="7313872" cy="369332"/>
          </a:xfrm>
          <a:prstGeom prst="rect">
            <a:avLst/>
          </a:prstGeom>
          <a:noFill/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0" lang="en-US" altLang="ja-JP" sz="1800" dirty="0">
                <a:solidFill>
                  <a:srgbClr val="0070C0"/>
                </a:solidFill>
                <a:latin typeface="+mn-lt"/>
              </a:rPr>
              <a:t>(FCFS) Average wait time = (0 + 7 + 11 + 13) / 4 = 7.75</a:t>
            </a:r>
          </a:p>
        </p:txBody>
      </p:sp>
      <p:sp>
        <p:nvSpPr>
          <p:cNvPr id="76" name="Text Box 16"/>
          <p:cNvSpPr txBox="1">
            <a:spLocks noChangeArrowheads="1"/>
          </p:cNvSpPr>
          <p:nvPr/>
        </p:nvSpPr>
        <p:spPr bwMode="auto">
          <a:xfrm flipH="1">
            <a:off x="4838703" y="3852031"/>
            <a:ext cx="3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6DEAF-C648-4917-87C7-5D7541A22813}"/>
              </a:ext>
            </a:extLst>
          </p:cNvPr>
          <p:cNvSpPr txBox="1"/>
          <p:nvPr/>
        </p:nvSpPr>
        <p:spPr>
          <a:xfrm>
            <a:off x="4994802" y="1127432"/>
            <a:ext cx="38613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But how can the OS foretell the future?</a:t>
            </a:r>
          </a:p>
          <a:p>
            <a:r>
              <a:rPr lang="en-US" dirty="0"/>
              <a:t>How does it know each process’ upcoming “CPU burst time”?</a:t>
            </a:r>
          </a:p>
          <a:p>
            <a:r>
              <a:rPr lang="en-US" dirty="0"/>
              <a:t>See later!</a:t>
            </a:r>
          </a:p>
        </p:txBody>
      </p:sp>
      <p:sp>
        <p:nvSpPr>
          <p:cNvPr id="56" name="Line 73"/>
          <p:cNvSpPr>
            <a:spLocks noChangeShapeType="1"/>
          </p:cNvSpPr>
          <p:nvPr/>
        </p:nvSpPr>
        <p:spPr bwMode="auto">
          <a:xfrm>
            <a:off x="879360" y="4236020"/>
            <a:ext cx="904499" cy="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2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Tahoma"/>
                <a:cs typeface="Tahoma"/>
              </a:rPr>
              <a:t> </a:t>
            </a:r>
            <a:r>
              <a:rPr lang="en-US" altLang="ja-JP" sz="1800" dirty="0">
                <a:latin typeface="Tahoma"/>
                <a:cs typeface="Tahoma"/>
              </a:rPr>
              <a:t>Basic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Scheduling Criteria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Scheduling Algorithms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FCFS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SJF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Priority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Round Robin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Multi-level Feedback Queue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OS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/>
                <a:cs typeface="Tahoma"/>
              </a:rPr>
              <a:t> Algorithm Evaluation</a:t>
            </a:r>
          </a:p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80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792163" y="263525"/>
            <a:ext cx="8351837" cy="560783"/>
          </a:xfrm>
        </p:spPr>
        <p:txBody>
          <a:bodyPr/>
          <a:lstStyle/>
          <a:p>
            <a:pPr algn="l"/>
            <a:r>
              <a:rPr lang="en-US" sz="3200"/>
              <a:t>Shortest-Job-First </a:t>
            </a:r>
            <a:r>
              <a:rPr lang="en-US" sz="2400">
                <a:solidFill>
                  <a:srgbClr val="FF0000"/>
                </a:solidFill>
              </a:rPr>
              <a:t>Pre-emptive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 Box 71"/>
          <p:cNvSpPr txBox="1">
            <a:spLocks noChangeArrowheads="1"/>
          </p:cNvSpPr>
          <p:nvPr/>
        </p:nvSpPr>
        <p:spPr bwMode="auto">
          <a:xfrm>
            <a:off x="291093" y="4755330"/>
            <a:ext cx="58516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kumimoji="0" lang="en-US" altLang="ja-JP" sz="1600">
                <a:solidFill>
                  <a:srgbClr val="0070C0"/>
                </a:solidFill>
                <a:latin typeface="Helvetica" charset="0"/>
              </a:rPr>
              <a:t>(STR)    Average </a:t>
            </a:r>
            <a:r>
              <a:rPr kumimoji="0" lang="en-US" altLang="ja-JP" sz="1600" dirty="0">
                <a:solidFill>
                  <a:srgbClr val="0070C0"/>
                </a:solidFill>
                <a:latin typeface="Helvetica" charset="0"/>
              </a:rPr>
              <a:t>wait time   </a:t>
            </a:r>
            <a:r>
              <a:rPr kumimoji="0" lang="en-US" altLang="ja-JP" sz="1600">
                <a:solidFill>
                  <a:srgbClr val="0070C0"/>
                </a:solidFill>
                <a:latin typeface="Helvetica" charset="0"/>
              </a:rPr>
              <a:t>= (9 + 0 + 15 + 2) </a:t>
            </a:r>
            <a:r>
              <a:rPr kumimoji="0" lang="en-US" altLang="ja-JP" sz="1600" dirty="0">
                <a:solidFill>
                  <a:srgbClr val="0070C0"/>
                </a:solidFill>
                <a:latin typeface="Helvetica" charset="0"/>
              </a:rPr>
              <a:t>/ 4 </a:t>
            </a:r>
            <a:r>
              <a:rPr kumimoji="0" lang="en-US" altLang="ja-JP" sz="1600">
                <a:solidFill>
                  <a:srgbClr val="0070C0"/>
                </a:solidFill>
                <a:latin typeface="Helvetica" charset="0"/>
              </a:rPr>
              <a:t>= 6.5</a:t>
            </a:r>
            <a:endParaRPr kumimoji="0" lang="en-US" altLang="ja-JP" sz="1600" dirty="0">
              <a:solidFill>
                <a:srgbClr val="0070C0"/>
              </a:solidFill>
              <a:latin typeface="Helvetica" charset="0"/>
            </a:endParaRPr>
          </a:p>
        </p:txBody>
      </p:sp>
      <p:sp>
        <p:nvSpPr>
          <p:cNvPr id="62" name="Text Box 94"/>
          <p:cNvSpPr txBox="1">
            <a:spLocks noChangeArrowheads="1"/>
          </p:cNvSpPr>
          <p:nvPr/>
        </p:nvSpPr>
        <p:spPr bwMode="auto">
          <a:xfrm flipH="1">
            <a:off x="5762509" y="3431105"/>
            <a:ext cx="317062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ja-JP" sz="1600" dirty="0">
                <a:solidFill>
                  <a:srgbClr val="0070C0"/>
                </a:solidFill>
                <a:latin typeface="Helvetica" charset="0"/>
              </a:rPr>
              <a:t>P</a:t>
            </a:r>
            <a:r>
              <a:rPr kumimoji="0" lang="en-US" altLang="ja-JP" sz="1600" baseline="-25000" dirty="0">
                <a:solidFill>
                  <a:srgbClr val="0070C0"/>
                </a:solidFill>
                <a:latin typeface="Helvetica" charset="0"/>
              </a:rPr>
              <a:t>1</a:t>
            </a:r>
            <a:r>
              <a:rPr kumimoji="0" lang="en-US" altLang="ja-JP" sz="1600" dirty="0">
                <a:solidFill>
                  <a:srgbClr val="0070C0"/>
                </a:solidFill>
                <a:latin typeface="Helvetica" charset="0"/>
              </a:rPr>
              <a:t> wait </a:t>
            </a:r>
            <a:r>
              <a:rPr kumimoji="0" lang="en-US" altLang="ja-JP" sz="1600">
                <a:solidFill>
                  <a:srgbClr val="0070C0"/>
                </a:solidFill>
                <a:latin typeface="Helvetica" charset="0"/>
              </a:rPr>
              <a:t>time = 9</a:t>
            </a:r>
            <a:endParaRPr kumimoji="0" lang="en-US" altLang="ja-JP" sz="1600" dirty="0">
              <a:solidFill>
                <a:srgbClr val="0070C0"/>
              </a:solidFill>
              <a:latin typeface="Helvetica" charset="0"/>
            </a:endParaRPr>
          </a:p>
          <a:p>
            <a:pPr>
              <a:spcBef>
                <a:spcPct val="50000"/>
              </a:spcBef>
            </a:pPr>
            <a:r>
              <a:rPr kumimoji="0" lang="en-US" altLang="ja-JP" sz="1600" dirty="0">
                <a:solidFill>
                  <a:srgbClr val="0070C0"/>
                </a:solidFill>
                <a:latin typeface="Helvetica" charset="0"/>
              </a:rPr>
              <a:t>P</a:t>
            </a:r>
            <a:r>
              <a:rPr kumimoji="0" lang="en-US" altLang="ja-JP" sz="1600" baseline="-25000" dirty="0">
                <a:solidFill>
                  <a:srgbClr val="0070C0"/>
                </a:solidFill>
                <a:latin typeface="Helvetica" charset="0"/>
              </a:rPr>
              <a:t>2</a:t>
            </a:r>
            <a:r>
              <a:rPr kumimoji="0" lang="en-US" altLang="ja-JP" sz="1600" dirty="0">
                <a:solidFill>
                  <a:srgbClr val="0070C0"/>
                </a:solidFill>
                <a:latin typeface="Helvetica" charset="0"/>
              </a:rPr>
              <a:t> wait time </a:t>
            </a:r>
            <a:r>
              <a:rPr kumimoji="0" lang="en-US" altLang="ja-JP" sz="1600">
                <a:solidFill>
                  <a:srgbClr val="0070C0"/>
                </a:solidFill>
                <a:latin typeface="Helvetica" charset="0"/>
              </a:rPr>
              <a:t>= 0</a:t>
            </a:r>
            <a:endParaRPr kumimoji="0" lang="en-US" altLang="ja-JP" sz="1600" dirty="0">
              <a:solidFill>
                <a:srgbClr val="0070C0"/>
              </a:solidFill>
              <a:latin typeface="Helvetica" charset="0"/>
            </a:endParaRPr>
          </a:p>
          <a:p>
            <a:pPr>
              <a:spcBef>
                <a:spcPct val="50000"/>
              </a:spcBef>
            </a:pPr>
            <a:r>
              <a:rPr kumimoji="0" lang="en-US" altLang="ja-JP" sz="1600" dirty="0">
                <a:solidFill>
                  <a:srgbClr val="0070C0"/>
                </a:solidFill>
                <a:latin typeface="Helvetica" charset="0"/>
              </a:rPr>
              <a:t>P</a:t>
            </a:r>
            <a:r>
              <a:rPr kumimoji="0" lang="en-US" altLang="ja-JP" sz="1600" baseline="-25000" dirty="0">
                <a:solidFill>
                  <a:srgbClr val="0070C0"/>
                </a:solidFill>
                <a:latin typeface="Helvetica" charset="0"/>
              </a:rPr>
              <a:t>3</a:t>
            </a:r>
            <a:r>
              <a:rPr kumimoji="0" lang="en-US" altLang="ja-JP" sz="1600" dirty="0">
                <a:solidFill>
                  <a:srgbClr val="0070C0"/>
                </a:solidFill>
                <a:latin typeface="Helvetica" charset="0"/>
              </a:rPr>
              <a:t> wait time </a:t>
            </a:r>
            <a:r>
              <a:rPr kumimoji="0" lang="en-US" altLang="ja-JP" sz="1600">
                <a:solidFill>
                  <a:srgbClr val="0070C0"/>
                </a:solidFill>
                <a:latin typeface="Helvetica" charset="0"/>
              </a:rPr>
              <a:t>= 15</a:t>
            </a:r>
            <a:endParaRPr kumimoji="0" lang="en-US" altLang="ja-JP" sz="1600" dirty="0">
              <a:solidFill>
                <a:srgbClr val="0070C0"/>
              </a:solidFill>
              <a:latin typeface="Helvetica" charset="0"/>
            </a:endParaRPr>
          </a:p>
          <a:p>
            <a:pPr>
              <a:spcBef>
                <a:spcPct val="50000"/>
              </a:spcBef>
            </a:pPr>
            <a:r>
              <a:rPr kumimoji="0" lang="en-US" altLang="ja-JP" sz="1600" dirty="0">
                <a:solidFill>
                  <a:srgbClr val="0070C0"/>
                </a:solidFill>
                <a:latin typeface="Helvetica" charset="0"/>
              </a:rPr>
              <a:t>P</a:t>
            </a:r>
            <a:r>
              <a:rPr kumimoji="0" lang="en-US" altLang="ja-JP" sz="1600" baseline="-25000" dirty="0">
                <a:solidFill>
                  <a:srgbClr val="0070C0"/>
                </a:solidFill>
                <a:latin typeface="Helvetica" charset="0"/>
              </a:rPr>
              <a:t>4</a:t>
            </a:r>
            <a:r>
              <a:rPr kumimoji="0" lang="en-US" altLang="ja-JP" sz="1600" dirty="0">
                <a:solidFill>
                  <a:srgbClr val="0070C0"/>
                </a:solidFill>
                <a:latin typeface="Helvetica" charset="0"/>
              </a:rPr>
              <a:t> wait time </a:t>
            </a:r>
            <a:r>
              <a:rPr kumimoji="0" lang="en-US" altLang="ja-JP" sz="1600">
                <a:solidFill>
                  <a:srgbClr val="0070C0"/>
                </a:solidFill>
                <a:latin typeface="Helvetica" charset="0"/>
              </a:rPr>
              <a:t>= 2</a:t>
            </a:r>
            <a:endParaRPr kumimoji="0" lang="en-US" altLang="ja-JP" sz="1600" dirty="0">
              <a:solidFill>
                <a:srgbClr val="0070C0"/>
              </a:solidFill>
              <a:latin typeface="Helvetica" charset="0"/>
            </a:endParaRPr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 flipH="1">
            <a:off x="2905083" y="4035011"/>
            <a:ext cx="3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solidFill>
                  <a:srgbClr val="FFFFFF"/>
                </a:solidFill>
                <a:latin typeface="Helvetica" charset="0"/>
              </a:rPr>
              <a:t>6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310895" y="1073070"/>
          <a:ext cx="4645418" cy="160780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4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52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Process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Arrival Time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CPU</a:t>
                      </a:r>
                      <a:r>
                        <a:rPr lang="en-US" sz="1800" b="0" i="0" baseline="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Burst Time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25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Tahoma"/>
                          <a:cs typeface="Tahoma"/>
                        </a:rPr>
                        <a:t>P1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25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Tahoma"/>
                          <a:cs typeface="Tahoma"/>
                        </a:rPr>
                        <a:t>P2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25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Tahoma"/>
                          <a:cs typeface="Tahoma"/>
                        </a:rPr>
                        <a:t>P3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Tahoma"/>
                          <a:cs typeface="Tahoma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Tahoma"/>
                          <a:cs typeface="Tahoma"/>
                        </a:rPr>
                        <a:t>P4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Tahoma"/>
                          <a:cs typeface="Tahoma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291093" y="5112704"/>
            <a:ext cx="83050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kumimoji="0" lang="en-US" altLang="ja-JP" sz="1600" dirty="0">
                <a:solidFill>
                  <a:srgbClr val="0070C0"/>
                </a:solidFill>
                <a:latin typeface="Helvetica" charset="0"/>
              </a:rPr>
              <a:t>(FCFS) Average wait time = (0 </a:t>
            </a:r>
            <a:r>
              <a:rPr kumimoji="0" lang="en-US" altLang="ja-JP" sz="1600">
                <a:solidFill>
                  <a:srgbClr val="0070C0"/>
                </a:solidFill>
                <a:latin typeface="Helvetica" charset="0"/>
              </a:rPr>
              <a:t>+ 7 + 10 + 18) </a:t>
            </a:r>
            <a:r>
              <a:rPr kumimoji="0" lang="en-US" altLang="ja-JP" sz="1600" dirty="0">
                <a:solidFill>
                  <a:srgbClr val="0070C0"/>
                </a:solidFill>
                <a:latin typeface="Helvetica" charset="0"/>
              </a:rPr>
              <a:t>/ 4 </a:t>
            </a:r>
            <a:r>
              <a:rPr kumimoji="0" lang="en-US" altLang="ja-JP" sz="1600">
                <a:solidFill>
                  <a:srgbClr val="0070C0"/>
                </a:solidFill>
                <a:latin typeface="Helvetica" charset="0"/>
              </a:rPr>
              <a:t>= 8.75</a:t>
            </a:r>
            <a:endParaRPr kumimoji="0" lang="en-US" altLang="ja-JP" sz="1600" dirty="0">
              <a:solidFill>
                <a:srgbClr val="0070C0"/>
              </a:solidFill>
              <a:latin typeface="Helvetic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B452A-8965-4540-9440-79C260ABE6A9}"/>
              </a:ext>
            </a:extLst>
          </p:cNvPr>
          <p:cNvSpPr txBox="1"/>
          <p:nvPr/>
        </p:nvSpPr>
        <p:spPr>
          <a:xfrm>
            <a:off x="5460741" y="920858"/>
            <a:ext cx="3170622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= Newly-arrived Process</a:t>
            </a:r>
          </a:p>
          <a:p>
            <a:r>
              <a:rPr lang="en-US" dirty="0"/>
              <a:t>Pc = Current Process</a:t>
            </a:r>
          </a:p>
          <a:p>
            <a:endParaRPr lang="en-US" dirty="0"/>
          </a:p>
          <a:p>
            <a:r>
              <a:rPr lang="en-US" dirty="0"/>
              <a:t>If, at arrival time, </a:t>
            </a:r>
            <a:r>
              <a:rPr lang="en-US" dirty="0" err="1"/>
              <a:t>Pn</a:t>
            </a:r>
            <a:r>
              <a:rPr lang="en-US" dirty="0"/>
              <a:t> burst &lt; Pc remaining burst, then give CPU to </a:t>
            </a:r>
            <a:r>
              <a:rPr lang="en-US" dirty="0" err="1"/>
              <a:t>Pn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38600" y="3065929"/>
            <a:ext cx="5935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3785" y="3065929"/>
            <a:ext cx="0" cy="1825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30142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16499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02856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089213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275570" y="3065929"/>
            <a:ext cx="0" cy="1825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461927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648284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834641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020998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207355" y="3065929"/>
            <a:ext cx="0" cy="1825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93712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580069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766426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952783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139140" y="3065929"/>
            <a:ext cx="0" cy="1825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325497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511854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698211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884568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070925" y="3065929"/>
            <a:ext cx="0" cy="1825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257282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443639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29996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816353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002710" y="3065929"/>
            <a:ext cx="0" cy="1825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189067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375424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561781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748138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934495" y="3065929"/>
            <a:ext cx="0" cy="1825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120852" y="3065929"/>
            <a:ext cx="0" cy="1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338482" y="3398025"/>
            <a:ext cx="191659" cy="192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530140" y="3622194"/>
            <a:ext cx="745429" cy="25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98451" y="2749110"/>
            <a:ext cx="23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119924" y="2739546"/>
            <a:ext cx="23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020998" y="2764786"/>
            <a:ext cx="45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944499" y="2770348"/>
            <a:ext cx="45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875287" y="2774430"/>
            <a:ext cx="45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773594" y="2774430"/>
            <a:ext cx="45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724613" y="2779360"/>
            <a:ext cx="45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275570" y="4149191"/>
            <a:ext cx="931785" cy="25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208387" y="3403292"/>
            <a:ext cx="1303467" cy="25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511854" y="3886735"/>
            <a:ext cx="1677213" cy="25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24204" y="5563017"/>
            <a:ext cx="753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Think of this as “shortest-time-remaining” (STR)</a:t>
            </a:r>
          </a:p>
          <a:p>
            <a:r>
              <a:rPr lang="en-US"/>
              <a:t>Analogy</a:t>
            </a:r>
            <a:r>
              <a:rPr lang="en-US" dirty="0"/>
              <a:t>: supermarket checkout</a:t>
            </a:r>
            <a:r>
              <a:rPr lang="en-US"/>
              <a:t>.  STR </a:t>
            </a:r>
            <a:r>
              <a:rPr lang="en-US" dirty="0"/>
              <a:t>corresponds to . . . what situation?</a:t>
            </a:r>
          </a:p>
        </p:txBody>
      </p:sp>
    </p:spTree>
    <p:extLst>
      <p:ext uri="{BB962C8B-B14F-4D97-AF65-F5344CB8AC3E}">
        <p14:creationId xmlns:p14="http://schemas.microsoft.com/office/powerpoint/2010/main" val="3573717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003905" y="4164391"/>
            <a:ext cx="7039428" cy="1919514"/>
          </a:xfrm>
          <a:prstGeom prst="roundRect">
            <a:avLst>
              <a:gd name="adj" fmla="val 92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Shortest-Job-First (SJF)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Tahoma" charset="0"/>
                <a:ea typeface="ＭＳ Ｐゴシック" charset="0"/>
                <a:cs typeface="ＭＳ Ｐゴシック" charset="0"/>
              </a:rPr>
              <a:t> Preemptive SJF is superior to non-preemptive SJF.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Tahoma" charset="0"/>
                <a:ea typeface="ＭＳ Ｐゴシック" charset="0"/>
                <a:cs typeface="ＭＳ Ｐゴシック" charset="0"/>
              </a:rPr>
              <a:t> Provably optimal for lowest avg. waiting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Tahoma" charset="0"/>
                <a:ea typeface="ＭＳ Ｐゴシック" charset="0"/>
                <a:cs typeface="ＭＳ Ｐゴシック" charset="0"/>
              </a:rPr>
              <a:t> There are no accurate estimations to know the length of the next CPU burst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Tahoma" charset="0"/>
                <a:ea typeface="ＭＳ Ｐゴシック" charset="0"/>
                <a:cs typeface="ＭＳ Ｐゴシック" charset="0"/>
              </a:rPr>
              <a:t> We can Predict/Estimate CPU burst based on previous burst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22795"/>
              </p:ext>
            </p:extLst>
          </p:nvPr>
        </p:nvGraphicFramePr>
        <p:xfrm>
          <a:off x="1565275" y="4164391"/>
          <a:ext cx="5761038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5" name="Equation" r:id="rId3" imgW="6540500" imgH="1485900" progId="Equation.3">
                  <p:embed/>
                </p:oleObj>
              </mc:Choice>
              <mc:Fallback>
                <p:oleObj name="Equation" r:id="rId3" imgW="6540500" imgH="148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164391"/>
                        <a:ext cx="5761038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344231"/>
              </p:ext>
            </p:extLst>
          </p:nvPr>
        </p:nvGraphicFramePr>
        <p:xfrm>
          <a:off x="2628583" y="5413476"/>
          <a:ext cx="4066857" cy="67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6" name="Equation" r:id="rId5" imgW="2984500" imgH="495300" progId="Equation.3">
                  <p:embed/>
                </p:oleObj>
              </mc:Choice>
              <mc:Fallback>
                <p:oleObj name="Equation" r:id="rId5" imgW="29845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583" y="5413476"/>
                        <a:ext cx="4066857" cy="670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003905" y="3685308"/>
            <a:ext cx="7287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Exponential Averaging Filter (recursive smoothing filter)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31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5563" y="286604"/>
            <a:ext cx="7543800" cy="1450757"/>
          </a:xfrm>
        </p:spPr>
        <p:txBody>
          <a:bodyPr/>
          <a:lstStyle/>
          <a:p>
            <a:pPr algn="l"/>
            <a:r>
              <a:rPr lang="en-US" dirty="0"/>
              <a:t>SJF Predicted CPU Burst</a:t>
            </a:r>
            <a:br>
              <a:rPr lang="en-US" dirty="0"/>
            </a:br>
            <a:r>
              <a:rPr lang="en-US" sz="2400" dirty="0"/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 descr="Screen Shot 2014-03-16 at 11.16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6" y="1911723"/>
            <a:ext cx="7240939" cy="3942289"/>
          </a:xfrm>
          <a:prstGeom prst="rect">
            <a:avLst/>
          </a:prstGeom>
        </p:spPr>
      </p:pic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491519"/>
              </p:ext>
            </p:extLst>
          </p:nvPr>
        </p:nvGraphicFramePr>
        <p:xfrm>
          <a:off x="2764639" y="5854012"/>
          <a:ext cx="3089740" cy="50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Equation" r:id="rId4" imgW="2984500" imgH="495300" progId="Equation.3">
                  <p:embed/>
                </p:oleObj>
              </mc:Choice>
              <mc:Fallback>
                <p:oleObj name="Equation" r:id="rId4" imgW="29845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639" y="5854012"/>
                        <a:ext cx="3089740" cy="509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994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does increasing quantum/time-slice impact the different scheduling criteria?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16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2960" y="692877"/>
            <a:ext cx="7543800" cy="912718"/>
          </a:xfrm>
        </p:spPr>
        <p:txBody>
          <a:bodyPr/>
          <a:lstStyle/>
          <a:p>
            <a:r>
              <a:rPr lang="en-US" dirty="0">
                <a:latin typeface="+mn-lt"/>
              </a:rPr>
              <a:t>Priority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401" y="2101228"/>
            <a:ext cx="8468139" cy="36075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>
                <a:ea typeface="ＭＳ Ｐゴシック" charset="0"/>
                <a:cs typeface="ＭＳ Ｐゴシック" charset="0"/>
              </a:rPr>
              <a:t> A priority number (integer) is assigned to each Thread: the bigger number, the more important is that Thread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>
                <a:ea typeface="ＭＳ Ｐゴシック" charset="0"/>
                <a:cs typeface="ＭＳ Ｐゴシック" charset="0"/>
              </a:rPr>
              <a:t> CPU allocated to Thread with highest priority</a:t>
            </a:r>
            <a:endParaRPr lang="en-US" altLang="ja-JP" sz="20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ea typeface="ＭＳ Ｐゴシック" charset="0"/>
              </a:rPr>
              <a:t> Pre-emptive, 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ea typeface="ＭＳ Ｐゴシック" charset="0"/>
              </a:rPr>
              <a:t> Non-pre-emptive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000">
                <a:ea typeface="ＭＳ Ｐゴシック" charset="0"/>
                <a:cs typeface="ＭＳ Ｐゴシック" charset="0"/>
              </a:rPr>
              <a:t>Problem </a:t>
            </a:r>
            <a:r>
              <a:rPr lang="en-US" altLang="ja-JP" sz="2000" dirty="0">
                <a:ea typeface="ＭＳ Ｐゴシック" charset="0"/>
                <a:cs typeface="ＭＳ Ｐゴシック" charset="0"/>
                <a:sym typeface="Symbol" charset="0"/>
              </a:rPr>
              <a:t> Starvation – low priority Threads may never execute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>
                <a:ea typeface="ＭＳ Ｐゴシック" charset="0"/>
                <a:cs typeface="ＭＳ Ｐゴシック" charset="0"/>
                <a:sym typeface="Symbol" charset="0"/>
              </a:rPr>
              <a:t> Solution  </a:t>
            </a:r>
            <a:r>
              <a:rPr lang="en-US" altLang="ja-JP" sz="2000" b="1" dirty="0">
                <a:solidFill>
                  <a:srgbClr val="FF0000"/>
                </a:solidFill>
                <a:ea typeface="ＭＳ Ｐゴシック" charset="0"/>
                <a:cs typeface="ＭＳ Ｐゴシック" charset="0"/>
                <a:sym typeface="Symbol" charset="0"/>
              </a:rPr>
              <a:t>Aging</a:t>
            </a:r>
            <a:r>
              <a:rPr lang="en-US" altLang="ja-JP" sz="2000" dirty="0">
                <a:ea typeface="ＭＳ Ｐゴシック" charset="0"/>
                <a:cs typeface="ＭＳ Ｐゴシック" charset="0"/>
                <a:sym typeface="Symbol" charset="0"/>
              </a:rPr>
              <a:t> – as time goes on without getting the CPU, increase that Thread’s priority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8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A0C202-F2BD-469F-AEB2-FCB474B1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191BF-61AA-4712-9E1A-840D3DCC9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2.2.2020</a:t>
            </a:r>
          </a:p>
        </p:txBody>
      </p:sp>
    </p:spTree>
    <p:extLst>
      <p:ext uri="{BB962C8B-B14F-4D97-AF65-F5344CB8AC3E}">
        <p14:creationId xmlns:p14="http://schemas.microsoft.com/office/powerpoint/2010/main" val="19975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80DA2-AA3D-4FA8-9293-9741539A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/ 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19ACB9-0CD2-4396-9D22-BCF7E651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Announcements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HW 3 Graded!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HW 4: Due 2/5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Midterm: 2/9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Midterm prep deck published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 3: 2/12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Agenda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Scheduling!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Midterm</a:t>
            </a:r>
          </a:p>
        </p:txBody>
      </p:sp>
    </p:spTree>
    <p:extLst>
      <p:ext uri="{BB962C8B-B14F-4D97-AF65-F5344CB8AC3E}">
        <p14:creationId xmlns:p14="http://schemas.microsoft.com/office/powerpoint/2010/main" val="3169852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5563" y="615117"/>
            <a:ext cx="7543800" cy="946399"/>
          </a:xfrm>
        </p:spPr>
        <p:txBody>
          <a:bodyPr/>
          <a:lstStyle/>
          <a:p>
            <a:r>
              <a:rPr lang="en-US" dirty="0">
                <a:latin typeface="+mn-lt"/>
              </a:rPr>
              <a:t>What is CPU Scheduling?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6514EA-6CD1-4AB2-BEDB-E081259CB71E}"/>
              </a:ext>
            </a:extLst>
          </p:cNvPr>
          <p:cNvSpPr/>
          <p:nvPr/>
        </p:nvSpPr>
        <p:spPr>
          <a:xfrm>
            <a:off x="1508975" y="3453694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80056F-7B86-4584-89D4-EFBE0CC0BF0F}"/>
              </a:ext>
            </a:extLst>
          </p:cNvPr>
          <p:cNvSpPr/>
          <p:nvPr/>
        </p:nvSpPr>
        <p:spPr>
          <a:xfrm>
            <a:off x="1301625" y="3990613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93150-7107-4331-B094-CC3CBDE3908B}"/>
              </a:ext>
            </a:extLst>
          </p:cNvPr>
          <p:cNvSpPr/>
          <p:nvPr/>
        </p:nvSpPr>
        <p:spPr>
          <a:xfrm>
            <a:off x="1909293" y="4391705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3D855E-8058-4A5A-9FB4-DADD0B2816BD}"/>
              </a:ext>
            </a:extLst>
          </p:cNvPr>
          <p:cNvSpPr/>
          <p:nvPr/>
        </p:nvSpPr>
        <p:spPr>
          <a:xfrm>
            <a:off x="2466304" y="3695173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A0046F-72DB-4A63-B04D-5D62E322F8C3}"/>
              </a:ext>
            </a:extLst>
          </p:cNvPr>
          <p:cNvSpPr/>
          <p:nvPr/>
        </p:nvSpPr>
        <p:spPr>
          <a:xfrm>
            <a:off x="2058474" y="3263709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9F90EE-8414-4DAC-947E-C350C76AEC9A}"/>
              </a:ext>
            </a:extLst>
          </p:cNvPr>
          <p:cNvSpPr/>
          <p:nvPr/>
        </p:nvSpPr>
        <p:spPr>
          <a:xfrm>
            <a:off x="1909293" y="3847573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1C4A18-1013-43AE-83B6-1181C6CDB64A}"/>
              </a:ext>
            </a:extLst>
          </p:cNvPr>
          <p:cNvSpPr/>
          <p:nvPr/>
        </p:nvSpPr>
        <p:spPr>
          <a:xfrm>
            <a:off x="1405824" y="4538687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8D7E7C-2AE7-421A-AF93-EE9989FAEBBE}"/>
              </a:ext>
            </a:extLst>
          </p:cNvPr>
          <p:cNvSpPr/>
          <p:nvPr/>
        </p:nvSpPr>
        <p:spPr>
          <a:xfrm>
            <a:off x="2516721" y="4273071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4DEFE0A6-172E-432C-8537-EBC972A12EA9}"/>
              </a:ext>
            </a:extLst>
          </p:cNvPr>
          <p:cNvSpPr/>
          <p:nvPr/>
        </p:nvSpPr>
        <p:spPr>
          <a:xfrm>
            <a:off x="991673" y="3134659"/>
            <a:ext cx="2556457" cy="19991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7B75EB-46ED-4464-8BD5-0C4E0494B1EE}"/>
              </a:ext>
            </a:extLst>
          </p:cNvPr>
          <p:cNvSpPr/>
          <p:nvPr/>
        </p:nvSpPr>
        <p:spPr>
          <a:xfrm>
            <a:off x="6288509" y="2804375"/>
            <a:ext cx="1127575" cy="531232"/>
          </a:xfrm>
          <a:prstGeom prst="roundRect">
            <a:avLst/>
          </a:prstGeom>
          <a:gradFill>
            <a:gsLst>
              <a:gs pos="0">
                <a:srgbClr val="F3FEFF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C48679-3DEE-4D14-99EA-B93A75091108}"/>
              </a:ext>
            </a:extLst>
          </p:cNvPr>
          <p:cNvSpPr/>
          <p:nvPr/>
        </p:nvSpPr>
        <p:spPr>
          <a:xfrm>
            <a:off x="6289919" y="3499308"/>
            <a:ext cx="1127575" cy="531232"/>
          </a:xfrm>
          <a:prstGeom prst="roundRect">
            <a:avLst/>
          </a:prstGeom>
          <a:gradFill>
            <a:gsLst>
              <a:gs pos="0">
                <a:srgbClr val="F3FEFF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ABBEBEC-2517-4A8A-853D-1A6E15038668}"/>
              </a:ext>
            </a:extLst>
          </p:cNvPr>
          <p:cNvSpPr/>
          <p:nvPr/>
        </p:nvSpPr>
        <p:spPr>
          <a:xfrm>
            <a:off x="6279249" y="4248934"/>
            <a:ext cx="1127575" cy="531232"/>
          </a:xfrm>
          <a:prstGeom prst="roundRect">
            <a:avLst/>
          </a:prstGeom>
          <a:gradFill>
            <a:gsLst>
              <a:gs pos="0">
                <a:srgbClr val="F3FEFF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EF4C587-3F4A-48E1-AFB8-6A295A40784A}"/>
              </a:ext>
            </a:extLst>
          </p:cNvPr>
          <p:cNvSpPr/>
          <p:nvPr/>
        </p:nvSpPr>
        <p:spPr>
          <a:xfrm>
            <a:off x="6288509" y="4929346"/>
            <a:ext cx="1127575" cy="531232"/>
          </a:xfrm>
          <a:prstGeom prst="roundRect">
            <a:avLst/>
          </a:prstGeom>
          <a:gradFill>
            <a:gsLst>
              <a:gs pos="0">
                <a:srgbClr val="F3FEFF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45EB11-74E7-4049-BE2E-E06D91896E99}"/>
              </a:ext>
            </a:extLst>
          </p:cNvPr>
          <p:cNvSpPr/>
          <p:nvPr/>
        </p:nvSpPr>
        <p:spPr>
          <a:xfrm>
            <a:off x="5700374" y="4297208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3EA81E-DCE6-408E-94E0-D1E9A73F6EFC}"/>
              </a:ext>
            </a:extLst>
          </p:cNvPr>
          <p:cNvSpPr/>
          <p:nvPr/>
        </p:nvSpPr>
        <p:spPr>
          <a:xfrm>
            <a:off x="5700374" y="4953483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E8E90-E8D6-4C92-90F1-4CAF2F6EA62B}"/>
              </a:ext>
            </a:extLst>
          </p:cNvPr>
          <p:cNvSpPr/>
          <p:nvPr/>
        </p:nvSpPr>
        <p:spPr>
          <a:xfrm>
            <a:off x="2607973" y="3186183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C4AED5-1757-43BE-98D2-327C1FFFBD9B}"/>
              </a:ext>
            </a:extLst>
          </p:cNvPr>
          <p:cNvSpPr/>
          <p:nvPr/>
        </p:nvSpPr>
        <p:spPr>
          <a:xfrm>
            <a:off x="5696617" y="2864717"/>
            <a:ext cx="495836" cy="48295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23519-26B9-4922-8A81-EB55EA5D129F}"/>
              </a:ext>
            </a:extLst>
          </p:cNvPr>
          <p:cNvSpPr txBox="1"/>
          <p:nvPr/>
        </p:nvSpPr>
        <p:spPr>
          <a:xfrm>
            <a:off x="940157" y="2798786"/>
            <a:ext cx="30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Threads READY to execute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5E3E45-BC1A-4289-9416-511BE67DDD19}"/>
              </a:ext>
            </a:extLst>
          </p:cNvPr>
          <p:cNvSpPr txBox="1"/>
          <p:nvPr/>
        </p:nvSpPr>
        <p:spPr>
          <a:xfrm>
            <a:off x="610402" y="5642657"/>
            <a:ext cx="789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we talk about the READY “queue”.  But it’s not always a strict queue.  Often, just a “collection”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FBF9C4-2F74-4FD6-A485-BDF8A6FC42E5}"/>
              </a:ext>
            </a:extLst>
          </p:cNvPr>
          <p:cNvSpPr txBox="1"/>
          <p:nvPr/>
        </p:nvSpPr>
        <p:spPr>
          <a:xfrm>
            <a:off x="822960" y="1808643"/>
            <a:ext cx="747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Core-1 has just ‘come free’.  Question: </a:t>
            </a:r>
            <a:r>
              <a:rPr lang="en-US">
                <a:solidFill>
                  <a:srgbClr val="0070C0"/>
                </a:solidFill>
              </a:rPr>
              <a:t>what Thread </a:t>
            </a:r>
            <a:r>
              <a:rPr lang="en-US" dirty="0">
                <a:solidFill>
                  <a:srgbClr val="0070C0"/>
                </a:solidFill>
              </a:rPr>
              <a:t>from the READY collection should the OS give Core-1 to?</a:t>
            </a:r>
          </a:p>
        </p:txBody>
      </p:sp>
    </p:spTree>
    <p:extLst>
      <p:ext uri="{BB962C8B-B14F-4D97-AF65-F5344CB8AC3E}">
        <p14:creationId xmlns:p14="http://schemas.microsoft.com/office/powerpoint/2010/main" val="1744434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7" name="Title 2"/>
          <p:cNvSpPr>
            <a:spLocks noGrp="1"/>
          </p:cNvSpPr>
          <p:nvPr>
            <p:ph type="title" idx="4294967295"/>
          </p:nvPr>
        </p:nvSpPr>
        <p:spPr>
          <a:xfrm>
            <a:off x="1371600" y="0"/>
            <a:ext cx="7772400" cy="1035050"/>
          </a:xfrm>
        </p:spPr>
        <p:txBody>
          <a:bodyPr/>
          <a:lstStyle/>
          <a:p>
            <a:pPr algn="l"/>
            <a:r>
              <a:rPr lang="en-US" dirty="0"/>
              <a:t>Priority Scheduling</a:t>
            </a:r>
            <a:br>
              <a:rPr lang="en-US" dirty="0"/>
            </a:br>
            <a:r>
              <a:rPr lang="en-US" sz="2400" dirty="0"/>
              <a:t>Non-preemptive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 flipH="1">
            <a:off x="1179843" y="3688198"/>
            <a:ext cx="3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1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 flipH="1">
            <a:off x="386671" y="4613951"/>
            <a:ext cx="423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5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40" name="Text Box 71"/>
          <p:cNvSpPr txBox="1">
            <a:spLocks noChangeArrowheads="1"/>
          </p:cNvSpPr>
          <p:nvPr/>
        </p:nvSpPr>
        <p:spPr bwMode="auto">
          <a:xfrm>
            <a:off x="877626" y="5774800"/>
            <a:ext cx="7313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0" lang="en-US" altLang="ja-JP" sz="2000" dirty="0">
                <a:latin typeface="Helvetica" charset="0"/>
              </a:rPr>
              <a:t>(Average waiting time = (0 + 1 + 6 + 12+15)/5 = 6.8</a:t>
            </a:r>
          </a:p>
        </p:txBody>
      </p:sp>
      <p:sp>
        <p:nvSpPr>
          <p:cNvPr id="41" name="Line 73"/>
          <p:cNvSpPr>
            <a:spLocks noChangeShapeType="1"/>
          </p:cNvSpPr>
          <p:nvPr/>
        </p:nvSpPr>
        <p:spPr bwMode="auto">
          <a:xfrm>
            <a:off x="877628" y="4399515"/>
            <a:ext cx="458738" cy="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" name="Line 77"/>
          <p:cNvSpPr>
            <a:spLocks noChangeShapeType="1"/>
          </p:cNvSpPr>
          <p:nvPr/>
        </p:nvSpPr>
        <p:spPr bwMode="auto">
          <a:xfrm>
            <a:off x="877626" y="5217517"/>
            <a:ext cx="5485789" cy="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Line 83"/>
          <p:cNvSpPr>
            <a:spLocks noChangeShapeType="1"/>
          </p:cNvSpPr>
          <p:nvPr/>
        </p:nvSpPr>
        <p:spPr bwMode="auto">
          <a:xfrm>
            <a:off x="3621384" y="4057529"/>
            <a:ext cx="0" cy="75382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Line 85"/>
          <p:cNvSpPr>
            <a:spLocks noChangeShapeType="1"/>
          </p:cNvSpPr>
          <p:nvPr/>
        </p:nvSpPr>
        <p:spPr bwMode="auto">
          <a:xfrm>
            <a:off x="6366517" y="4057528"/>
            <a:ext cx="0" cy="1159989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Line 87"/>
          <p:cNvSpPr>
            <a:spLocks noChangeShapeType="1"/>
          </p:cNvSpPr>
          <p:nvPr/>
        </p:nvSpPr>
        <p:spPr bwMode="auto">
          <a:xfrm>
            <a:off x="877627" y="3787490"/>
            <a:ext cx="0" cy="61202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Text Box 91"/>
          <p:cNvSpPr txBox="1">
            <a:spLocks noChangeArrowheads="1"/>
          </p:cNvSpPr>
          <p:nvPr/>
        </p:nvSpPr>
        <p:spPr bwMode="auto">
          <a:xfrm flipH="1">
            <a:off x="386671" y="5002675"/>
            <a:ext cx="423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1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60" name="Text Box 92"/>
          <p:cNvSpPr txBox="1">
            <a:spLocks noChangeArrowheads="1"/>
          </p:cNvSpPr>
          <p:nvPr/>
        </p:nvSpPr>
        <p:spPr bwMode="auto">
          <a:xfrm flipH="1">
            <a:off x="386670" y="4191946"/>
            <a:ext cx="423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2</a:t>
            </a:r>
            <a:endParaRPr kumimoji="0" lang="en-US" altLang="ja-JP" sz="1800" dirty="0">
              <a:latin typeface="Helvetica" charset="0"/>
            </a:endParaRPr>
          </a:p>
        </p:txBody>
      </p:sp>
      <p:sp>
        <p:nvSpPr>
          <p:cNvPr id="61" name="Text Box 93"/>
          <p:cNvSpPr txBox="1">
            <a:spLocks noChangeArrowheads="1"/>
          </p:cNvSpPr>
          <p:nvPr/>
        </p:nvSpPr>
        <p:spPr bwMode="auto">
          <a:xfrm flipH="1">
            <a:off x="386671" y="5404610"/>
            <a:ext cx="423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3</a:t>
            </a:r>
            <a:endParaRPr kumimoji="0" lang="en-US" altLang="ja-JP" sz="1800" dirty="0">
              <a:latin typeface="Helvetica" charset="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45824"/>
              </p:ext>
            </p:extLst>
          </p:nvPr>
        </p:nvGraphicFramePr>
        <p:xfrm>
          <a:off x="4409222" y="815371"/>
          <a:ext cx="3776295" cy="21031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839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Process</a:t>
                      </a:r>
                    </a:p>
                  </a:txBody>
                  <a:tcPr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CPU</a:t>
                      </a:r>
                      <a:r>
                        <a:rPr lang="en-US" sz="1600" b="0" i="0" baseline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 Burst </a:t>
                      </a:r>
                    </a:p>
                    <a:p>
                      <a:pPr algn="ctr"/>
                      <a:r>
                        <a:rPr lang="en-US" sz="1600" b="0" i="0" baseline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lang="en-US" sz="16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Priority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P1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P2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P3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Tahoma"/>
                          <a:cs typeface="Tahoma"/>
                        </a:rPr>
                        <a:t>P4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Tahoma"/>
                          <a:cs typeface="Tahoma"/>
                        </a:rPr>
                        <a:t>P5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79359" y="3047540"/>
            <a:ext cx="7312085" cy="594978"/>
            <a:chOff x="333259" y="3458660"/>
            <a:chExt cx="7312085" cy="594978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718833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307529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124727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33326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261828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79026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170427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216128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353229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398930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444630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490331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581732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536031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6274325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6731330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33259" y="3458660"/>
              <a:ext cx="6855075" cy="412750"/>
              <a:chOff x="333259" y="3458660"/>
              <a:chExt cx="6855075" cy="412750"/>
            </a:xfrm>
          </p:grpSpPr>
          <p:sp>
            <p:nvSpPr>
              <p:cNvPr id="64" name="Rectangle 6"/>
              <p:cNvSpPr>
                <a:spLocks noChangeArrowheads="1"/>
              </p:cNvSpPr>
              <p:nvPr/>
            </p:nvSpPr>
            <p:spPr bwMode="auto">
              <a:xfrm flipH="1">
                <a:off x="333259" y="3458660"/>
                <a:ext cx="457005" cy="412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 flipH="1">
                <a:off x="784022" y="3458660"/>
                <a:ext cx="2291267" cy="412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7" name="Rectangle 6"/>
              <p:cNvSpPr>
                <a:spLocks noChangeArrowheads="1"/>
              </p:cNvSpPr>
              <p:nvPr/>
            </p:nvSpPr>
            <p:spPr bwMode="auto">
              <a:xfrm flipH="1">
                <a:off x="3075284" y="3458660"/>
                <a:ext cx="2742035" cy="412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 flipH="1">
                <a:off x="5817317" y="3458660"/>
                <a:ext cx="1371017" cy="412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 flipH="1">
              <a:off x="5817315" y="3475533"/>
              <a:ext cx="1371019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latin typeface="Helvetica" charset="0"/>
                </a:rPr>
                <a:t>3</a:t>
              </a:r>
              <a:endParaRPr kumimoji="0" lang="en-US" altLang="ja-JP" sz="1800" dirty="0">
                <a:latin typeface="Helvetica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 flipH="1">
              <a:off x="3075290" y="3473870"/>
              <a:ext cx="27420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 flipH="1">
              <a:off x="359809" y="3479776"/>
              <a:ext cx="4242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 flipH="1">
              <a:off x="1676382" y="3478130"/>
              <a:ext cx="4242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 dirty="0">
                  <a:solidFill>
                    <a:srgbClr val="000000"/>
                  </a:solidFill>
                  <a:latin typeface="Helvetica" charset="0"/>
                </a:rPr>
                <a:t>P</a:t>
              </a:r>
              <a:r>
                <a:rPr kumimoji="0" lang="en-US" altLang="ja-JP" sz="1800" baseline="-25000" dirty="0">
                  <a:solidFill>
                    <a:srgbClr val="000000"/>
                  </a:solidFill>
                  <a:latin typeface="Helvetica" charset="0"/>
                </a:rPr>
                <a:t>5</a:t>
              </a:r>
              <a:endParaRPr kumimoji="0" lang="en-US" altLang="ja-JP" sz="1800" dirty="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 flipH="1">
              <a:off x="7645344" y="38980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Line 87"/>
          <p:cNvSpPr>
            <a:spLocks noChangeShapeType="1"/>
          </p:cNvSpPr>
          <p:nvPr/>
        </p:nvSpPr>
        <p:spPr bwMode="auto">
          <a:xfrm>
            <a:off x="1330122" y="4057529"/>
            <a:ext cx="0" cy="3419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 flipH="1">
            <a:off x="3464862" y="3688198"/>
            <a:ext cx="313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6</a:t>
            </a:r>
          </a:p>
        </p:txBody>
      </p:sp>
      <p:sp>
        <p:nvSpPr>
          <p:cNvPr id="74" name="Line 73"/>
          <p:cNvSpPr>
            <a:spLocks noChangeShapeType="1"/>
          </p:cNvSpPr>
          <p:nvPr/>
        </p:nvSpPr>
        <p:spPr bwMode="auto">
          <a:xfrm>
            <a:off x="877626" y="4811351"/>
            <a:ext cx="274376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" name="Text Box 16"/>
          <p:cNvSpPr txBox="1">
            <a:spLocks noChangeArrowheads="1"/>
          </p:cNvSpPr>
          <p:nvPr/>
        </p:nvSpPr>
        <p:spPr bwMode="auto">
          <a:xfrm flipH="1">
            <a:off x="6132078" y="3688198"/>
            <a:ext cx="441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12</a:t>
            </a: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 flipH="1">
            <a:off x="7734434" y="3044478"/>
            <a:ext cx="457064" cy="412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 flipH="1">
            <a:off x="7751350" y="3067010"/>
            <a:ext cx="424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solidFill>
                  <a:srgbClr val="000000"/>
                </a:solidFill>
                <a:latin typeface="Helvetica" charset="0"/>
              </a:rPr>
              <a:t>P</a:t>
            </a:r>
            <a:r>
              <a:rPr kumimoji="0" lang="en-US" altLang="ja-JP" sz="1800" baseline="-25000" dirty="0">
                <a:solidFill>
                  <a:srgbClr val="000000"/>
                </a:solidFill>
                <a:latin typeface="Helvetica" charset="0"/>
              </a:rPr>
              <a:t>4</a:t>
            </a:r>
            <a:endParaRPr kumimoji="0" lang="en-US" altLang="ja-JP" sz="18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7752708" y="4043540"/>
            <a:ext cx="0" cy="154968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 flipH="1">
            <a:off x="7518270" y="3674210"/>
            <a:ext cx="441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15</a:t>
            </a:r>
          </a:p>
        </p:txBody>
      </p:sp>
      <p:sp>
        <p:nvSpPr>
          <p:cNvPr id="69" name="Text Box 16"/>
          <p:cNvSpPr txBox="1">
            <a:spLocks noChangeArrowheads="1"/>
          </p:cNvSpPr>
          <p:nvPr/>
        </p:nvSpPr>
        <p:spPr bwMode="auto">
          <a:xfrm flipH="1">
            <a:off x="7968538" y="3688200"/>
            <a:ext cx="441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16</a:t>
            </a:r>
          </a:p>
        </p:txBody>
      </p:sp>
      <p:sp>
        <p:nvSpPr>
          <p:cNvPr id="78" name="Line 77"/>
          <p:cNvSpPr>
            <a:spLocks noChangeShapeType="1"/>
          </p:cNvSpPr>
          <p:nvPr/>
        </p:nvSpPr>
        <p:spPr bwMode="auto">
          <a:xfrm>
            <a:off x="887635" y="5593224"/>
            <a:ext cx="6846799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" name="Text Box 93"/>
          <p:cNvSpPr txBox="1">
            <a:spLocks noChangeArrowheads="1"/>
          </p:cNvSpPr>
          <p:nvPr/>
        </p:nvSpPr>
        <p:spPr bwMode="auto">
          <a:xfrm flipH="1">
            <a:off x="396680" y="5735713"/>
            <a:ext cx="423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4</a:t>
            </a:r>
            <a:endParaRPr kumimoji="0" lang="en-US" altLang="ja-JP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00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371600" y="0"/>
            <a:ext cx="7772400" cy="725488"/>
          </a:xfrm>
        </p:spPr>
        <p:txBody>
          <a:bodyPr/>
          <a:lstStyle/>
          <a:p>
            <a:r>
              <a:rPr lang="en-US" dirty="0"/>
              <a:t>Round Robin Scheduling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5240" y="879778"/>
            <a:ext cx="7772400" cy="9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5613" indent="-455613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1pPr>
            <a:lvl2pPr marL="687388" indent="-227013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tabLst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2pPr>
            <a:lvl3pPr marL="1150938" indent="-231775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tabLst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Tahom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1600" dirty="0">
                <a:latin typeface="Tahoma" charset="0"/>
                <a:ea typeface="ＭＳ Ｐゴシック" charset="0"/>
                <a:cs typeface="ＭＳ Ｐゴシック" charset="0"/>
              </a:rPr>
              <a:t>Each process is given CPU time in turn, (i.e. time quantum: usually 10-100ms)</a:t>
            </a:r>
          </a:p>
          <a:p>
            <a:pPr>
              <a:lnSpc>
                <a:spcPct val="90000"/>
              </a:lnSpc>
            </a:pPr>
            <a:r>
              <a:rPr lang="en-US" altLang="ja-JP" sz="1600" dirty="0">
                <a:latin typeface="Tahoma" charset="0"/>
                <a:ea typeface="ＭＳ Ｐゴシック" charset="0"/>
                <a:cs typeface="ＭＳ Ｐゴシック" charset="0"/>
              </a:rPr>
              <a:t>...thus waits no longer than ( n – 1 ) * time quantum </a:t>
            </a:r>
          </a:p>
          <a:p>
            <a:pPr>
              <a:lnSpc>
                <a:spcPct val="90000"/>
              </a:lnSpc>
            </a:pPr>
            <a:r>
              <a:rPr lang="en-US" altLang="ja-JP" sz="1600" dirty="0">
                <a:latin typeface="Tahoma" charset="0"/>
                <a:ea typeface="ＭＳ Ｐゴシック" charset="0"/>
                <a:cs typeface="ＭＳ Ｐゴシック" charset="0"/>
              </a:rPr>
              <a:t>time quantum = 20ms</a:t>
            </a: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1863090" y="4027387"/>
            <a:ext cx="5253038" cy="693737"/>
            <a:chOff x="1040" y="2640"/>
            <a:chExt cx="3859" cy="678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1</a:t>
                </a:r>
                <a:endParaRPr kumimoji="0" lang="en-US" altLang="ja-JP" sz="1800">
                  <a:latin typeface="Helvetica" charset="0"/>
                </a:endParaRP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2</a:t>
                </a: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4</a:t>
                </a:r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4</a:t>
                </a:r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29" name="Rectangle 15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ja-JP" sz="1800">
                    <a:latin typeface="Helvetica" charset="0"/>
                  </a:rPr>
                  <a:t>P</a:t>
                </a:r>
                <a:r>
                  <a:rPr kumimoji="0" lang="en-US" altLang="ja-JP" sz="1800" baseline="-25000">
                    <a:latin typeface="Helvetica" charset="0"/>
                  </a:rPr>
                  <a:t>3</a:t>
                </a: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040" y="2960"/>
              <a:ext cx="229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0</a:t>
              </a: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1329" y="2960"/>
              <a:ext cx="322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20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1665" y="2960"/>
              <a:ext cx="322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37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045" y="2960"/>
              <a:ext cx="322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57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434" y="2960"/>
              <a:ext cx="322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77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771" y="2960"/>
              <a:ext cx="322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97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59" y="2960"/>
              <a:ext cx="41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117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3444" y="2960"/>
              <a:ext cx="41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121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3778" y="2960"/>
              <a:ext cx="41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134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4148" y="2960"/>
              <a:ext cx="41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154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4484" y="2960"/>
              <a:ext cx="41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ja-JP" sz="1800">
                  <a:latin typeface="Helvetica" charset="0"/>
                </a:rPr>
                <a:t>162</a:t>
              </a:r>
            </a:p>
          </p:txBody>
        </p:sp>
      </p:grp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023427" y="5006874"/>
            <a:ext cx="471487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2502854" y="5387345"/>
            <a:ext cx="434974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2023428" y="4600474"/>
            <a:ext cx="0" cy="166846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H="1">
            <a:off x="2498090" y="4644924"/>
            <a:ext cx="0" cy="17033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2937828" y="4671912"/>
            <a:ext cx="19050" cy="15970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3466465" y="4681437"/>
            <a:ext cx="0" cy="179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H="1">
            <a:off x="4909503" y="4636987"/>
            <a:ext cx="0" cy="179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4452303" y="4662387"/>
            <a:ext cx="0" cy="179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3941128" y="4635399"/>
            <a:ext cx="0" cy="179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5393690" y="4652862"/>
            <a:ext cx="0" cy="179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H="1">
            <a:off x="5869940" y="4662387"/>
            <a:ext cx="0" cy="179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H="1">
            <a:off x="6381115" y="4616349"/>
            <a:ext cx="0" cy="179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H="1">
            <a:off x="6857365" y="4643337"/>
            <a:ext cx="0" cy="179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2990215" y="5822849"/>
            <a:ext cx="482600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3474932" y="6226074"/>
            <a:ext cx="482600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3949065" y="5007295"/>
            <a:ext cx="511175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4462886" y="5829730"/>
            <a:ext cx="482600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4928553" y="6224488"/>
            <a:ext cx="482600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5385753" y="5007715"/>
            <a:ext cx="482600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5914390" y="5857774"/>
            <a:ext cx="482600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6389053" y="5858832"/>
            <a:ext cx="482600" cy="0"/>
          </a:xfrm>
          <a:prstGeom prst="line">
            <a:avLst/>
          </a:prstGeom>
          <a:noFill/>
          <a:ln w="28575" cmpd="sng">
            <a:solidFill>
              <a:srgbClr val="00F902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502854" y="5011107"/>
            <a:ext cx="1428749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>
            <a:off x="3437890" y="5822849"/>
            <a:ext cx="99522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>
            <a:off x="3966528" y="6225546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4467790" y="5008882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952365" y="5851424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2012315" y="6226074"/>
            <a:ext cx="14351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2074228" y="5822849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2023428" y="5384708"/>
            <a:ext cx="471486" cy="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1980082" y="5318023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253388" y="5744003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2428817" y="6154636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0000"/>
                </a:solidFill>
              </a:rPr>
              <a:t>57</a:t>
            </a: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4704715" y="4935016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3696653" y="5744003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4229917" y="6138762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5173593" y="5775103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 flipH="1">
            <a:off x="1259734" y="4727474"/>
            <a:ext cx="827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1</a:t>
            </a:r>
            <a:r>
              <a:rPr kumimoji="0" lang="en-US" altLang="ja-JP" sz="1800" dirty="0">
                <a:latin typeface="Helvetica" charset="0"/>
              </a:rPr>
              <a:t>(53)</a:t>
            </a:r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 flipH="1">
            <a:off x="1259734" y="5136520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2</a:t>
            </a:r>
            <a:r>
              <a:rPr kumimoji="0" lang="en-US" altLang="ja-JP" sz="1800" dirty="0">
                <a:latin typeface="Helvetica" charset="0"/>
              </a:rPr>
              <a:t>(17)</a:t>
            </a: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 flipH="1">
            <a:off x="1259734" y="5545565"/>
            <a:ext cx="827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>
                <a:latin typeface="Helvetica" charset="0"/>
              </a:rPr>
              <a:t>P</a:t>
            </a:r>
            <a:r>
              <a:rPr kumimoji="0" lang="en-US" altLang="ja-JP" sz="1800" baseline="-25000">
                <a:latin typeface="Helvetica" charset="0"/>
              </a:rPr>
              <a:t>3</a:t>
            </a:r>
            <a:r>
              <a:rPr kumimoji="0" lang="en-US" altLang="ja-JP" sz="1800">
                <a:latin typeface="Helvetica" charset="0"/>
              </a:rPr>
              <a:t>(68)</a:t>
            </a: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 flipH="1">
            <a:off x="1259734" y="5954612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>
                <a:latin typeface="Helvetica" charset="0"/>
              </a:rPr>
              <a:t>P</a:t>
            </a:r>
            <a:r>
              <a:rPr kumimoji="0" lang="en-US" altLang="ja-JP" sz="1800" baseline="-25000">
                <a:latin typeface="Helvetica" charset="0"/>
              </a:rPr>
              <a:t>4</a:t>
            </a:r>
            <a:r>
              <a:rPr kumimoji="0" lang="en-US" altLang="ja-JP" sz="1800">
                <a:latin typeface="Helvetica" charset="0"/>
              </a:rPr>
              <a:t>(24)</a:t>
            </a: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 flipH="1">
            <a:off x="2793635" y="4644634"/>
            <a:ext cx="827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1</a:t>
            </a:r>
            <a:r>
              <a:rPr kumimoji="0" lang="en-US" altLang="ja-JP" sz="1800" dirty="0">
                <a:latin typeface="Helvetica" charset="0"/>
              </a:rPr>
              <a:t>(33)</a:t>
            </a: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 flipH="1">
            <a:off x="4566603" y="4646630"/>
            <a:ext cx="827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1</a:t>
            </a:r>
            <a:r>
              <a:rPr kumimoji="0" lang="en-US" altLang="ja-JP" sz="1800" dirty="0">
                <a:latin typeface="Helvetica" charset="0"/>
              </a:rPr>
              <a:t>(13)</a:t>
            </a:r>
          </a:p>
        </p:txBody>
      </p:sp>
      <p:sp>
        <p:nvSpPr>
          <p:cNvPr id="73" name="Text Box 73"/>
          <p:cNvSpPr txBox="1">
            <a:spLocks noChangeArrowheads="1"/>
          </p:cNvSpPr>
          <p:nvPr/>
        </p:nvSpPr>
        <p:spPr bwMode="auto">
          <a:xfrm flipH="1">
            <a:off x="3518059" y="5439841"/>
            <a:ext cx="827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3</a:t>
            </a:r>
            <a:r>
              <a:rPr kumimoji="0" lang="en-US" altLang="ja-JP" sz="1800" dirty="0">
                <a:latin typeface="Helvetica" charset="0"/>
              </a:rPr>
              <a:t>(48)</a:t>
            </a:r>
          </a:p>
        </p:txBody>
      </p:sp>
      <p:sp>
        <p:nvSpPr>
          <p:cNvPr id="74" name="Text Box 74"/>
          <p:cNvSpPr txBox="1">
            <a:spLocks noChangeArrowheads="1"/>
          </p:cNvSpPr>
          <p:nvPr/>
        </p:nvSpPr>
        <p:spPr bwMode="auto">
          <a:xfrm flipH="1">
            <a:off x="4997609" y="5456137"/>
            <a:ext cx="827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3</a:t>
            </a:r>
            <a:r>
              <a:rPr kumimoji="0" lang="en-US" altLang="ja-JP" sz="1800" dirty="0">
                <a:latin typeface="Helvetica" charset="0"/>
              </a:rPr>
              <a:t>(28)</a:t>
            </a:r>
          </a:p>
        </p:txBody>
      </p:sp>
      <p:sp>
        <p:nvSpPr>
          <p:cNvPr id="75" name="Text Box 75"/>
          <p:cNvSpPr txBox="1">
            <a:spLocks noChangeArrowheads="1"/>
          </p:cNvSpPr>
          <p:nvPr/>
        </p:nvSpPr>
        <p:spPr bwMode="auto">
          <a:xfrm flipH="1">
            <a:off x="6147753" y="5470424"/>
            <a:ext cx="700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>
                <a:latin typeface="Helvetica" charset="0"/>
              </a:rPr>
              <a:t>P</a:t>
            </a:r>
            <a:r>
              <a:rPr kumimoji="0" lang="en-US" altLang="ja-JP" sz="1800" baseline="-25000">
                <a:latin typeface="Helvetica" charset="0"/>
              </a:rPr>
              <a:t>3</a:t>
            </a:r>
            <a:r>
              <a:rPr kumimoji="0" lang="en-US" altLang="ja-JP" sz="1800">
                <a:latin typeface="Helvetica" charset="0"/>
              </a:rPr>
              <a:t>(8)</a:t>
            </a:r>
          </a:p>
        </p:txBody>
      </p:sp>
      <p:sp>
        <p:nvSpPr>
          <p:cNvPr id="76" name="Text Box 76"/>
          <p:cNvSpPr txBox="1">
            <a:spLocks noChangeArrowheads="1"/>
          </p:cNvSpPr>
          <p:nvPr/>
        </p:nvSpPr>
        <p:spPr bwMode="auto">
          <a:xfrm flipH="1">
            <a:off x="4080876" y="5872467"/>
            <a:ext cx="700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800" dirty="0">
                <a:latin typeface="Helvetica" charset="0"/>
              </a:rPr>
              <a:t>P</a:t>
            </a:r>
            <a:r>
              <a:rPr kumimoji="0" lang="en-US" altLang="ja-JP" sz="1800" baseline="-25000" dirty="0">
                <a:latin typeface="Helvetica" charset="0"/>
              </a:rPr>
              <a:t>4</a:t>
            </a:r>
            <a:r>
              <a:rPr kumimoji="0" lang="en-US" altLang="ja-JP" sz="1800" dirty="0">
                <a:latin typeface="Helvetica" charset="0"/>
              </a:rPr>
              <a:t>(4)</a:t>
            </a:r>
          </a:p>
        </p:txBody>
      </p:sp>
      <p:sp>
        <p:nvSpPr>
          <p:cNvPr id="78" name="Text Box 62"/>
          <p:cNvSpPr txBox="1">
            <a:spLocks noChangeArrowheads="1"/>
          </p:cNvSpPr>
          <p:nvPr/>
        </p:nvSpPr>
        <p:spPr bwMode="auto">
          <a:xfrm>
            <a:off x="2900144" y="4926549"/>
            <a:ext cx="4086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rgbClr val="FF0000"/>
                </a:solidFill>
              </a:rPr>
              <a:t>57</a:t>
            </a:r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18966"/>
              </p:ext>
            </p:extLst>
          </p:nvPr>
        </p:nvGraphicFramePr>
        <p:xfrm>
          <a:off x="1594985" y="1840654"/>
          <a:ext cx="5471160" cy="21031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6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0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19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Process</a:t>
                      </a:r>
                    </a:p>
                  </a:txBody>
                  <a:tcPr anchor="ctr"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CPU</a:t>
                      </a:r>
                      <a:r>
                        <a:rPr lang="en-US" sz="1600" b="0" i="0" baseline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 Burst Time (</a:t>
                      </a:r>
                      <a:r>
                        <a:rPr lang="en-US" sz="1600" b="0" i="0" baseline="0" dirty="0" err="1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ms</a:t>
                      </a:r>
                      <a:r>
                        <a:rPr lang="en-US" sz="1600" b="0" i="0" baseline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lang="en-US" sz="16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Wait Time</a:t>
                      </a:r>
                    </a:p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ms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TAT (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ms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P1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90000"/>
                        </a:lnSpc>
                        <a:buFont typeface="Wingdings" charset="0"/>
                        <a:buNone/>
                      </a:pPr>
                      <a:r>
                        <a:rPr lang="en-US" altLang="ja-JP" sz="1400" b="0" i="0" kern="1200" dirty="0">
                          <a:solidFill>
                            <a:schemeClr val="dk1"/>
                          </a:solidFill>
                          <a:latin typeface="Tahoma"/>
                          <a:ea typeface="+mn-ea"/>
                          <a:cs typeface="Tahoma"/>
                        </a:rPr>
                        <a:t>57+24 = 81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134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P2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P3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90000"/>
                        </a:lnSpc>
                        <a:buFont typeface="Wingdings" charset="0"/>
                        <a:buNone/>
                      </a:pPr>
                      <a:r>
                        <a:rPr lang="en-US" altLang="ja-JP" sz="1400" b="0" i="0" kern="1200" dirty="0">
                          <a:solidFill>
                            <a:schemeClr val="dk1"/>
                          </a:solidFill>
                          <a:latin typeface="Tahoma"/>
                          <a:ea typeface="+mn-ea"/>
                          <a:cs typeface="Tahoma"/>
                        </a:rPr>
                        <a:t>37 + 40 + 17= 94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Tahoma"/>
                          <a:ea typeface="+mn-ea"/>
                          <a:cs typeface="Tahoma"/>
                        </a:rPr>
                        <a:t>162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Tahoma"/>
                          <a:cs typeface="Tahoma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90000"/>
                        </a:lnSpc>
                        <a:buFont typeface="Wingdings" charset="0"/>
                        <a:buNone/>
                      </a:pPr>
                      <a:r>
                        <a:rPr lang="en-US" altLang="ja-JP" sz="1400" b="0" i="0" kern="1200" dirty="0">
                          <a:solidFill>
                            <a:schemeClr val="dk1"/>
                          </a:solidFill>
                          <a:latin typeface="Tahoma"/>
                          <a:ea typeface="+mn-ea"/>
                          <a:cs typeface="Tahoma"/>
                        </a:rPr>
                        <a:t>57 + 40 = 97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latin typeface="Tahoma"/>
                        <a:ea typeface="+mn-e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Tahoma"/>
                          <a:cs typeface="Tahoma"/>
                        </a:rPr>
                        <a:t>AVERAGE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41ms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73ms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ahoma"/>
                          <a:cs typeface="Tahoma"/>
                        </a:rPr>
                        <a:t>114ms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43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846039"/>
              </p:ext>
            </p:extLst>
          </p:nvPr>
        </p:nvGraphicFramePr>
        <p:xfrm>
          <a:off x="822325" y="1846263"/>
          <a:ext cx="7543800" cy="3708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6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Term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Definition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/>
                          <a:cs typeface="Tahoma"/>
                        </a:rPr>
                        <a:t>PCB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Process Control Blocks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/>
                          <a:cs typeface="Tahoma"/>
                        </a:rPr>
                        <a:t>FCFS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First-Come First-Served scheduling algorithm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/>
                          <a:cs typeface="Tahoma"/>
                        </a:rPr>
                        <a:t>SJF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Shortest-Job-First scheduling algorithm 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/>
                          <a:cs typeface="Tahoma"/>
                        </a:rPr>
                        <a:t>RR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Round Robin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/>
                          <a:cs typeface="Tahoma"/>
                        </a:rPr>
                        <a:t>FIFO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First In</a:t>
                      </a:r>
                      <a:r>
                        <a:rPr lang="en-US" baseline="0" dirty="0">
                          <a:latin typeface="Tahoma"/>
                          <a:cs typeface="Tahoma"/>
                        </a:rPr>
                        <a:t> First Out (Queue)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/>
                          <a:cs typeface="Tahoma"/>
                        </a:rPr>
                        <a:t>quantum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Tahoma"/>
                          <a:cs typeface="Tahoma"/>
                        </a:rPr>
                        <a:t>schedulable time interval (“time slice”)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/>
                          <a:cs typeface="Tahoma"/>
                        </a:rPr>
                        <a:t>Foreground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interactive</a:t>
                      </a:r>
                      <a:r>
                        <a:rPr lang="en-US" baseline="0" dirty="0">
                          <a:latin typeface="Tahoma"/>
                          <a:cs typeface="Tahoma"/>
                        </a:rPr>
                        <a:t> processes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/>
                          <a:cs typeface="Tahoma"/>
                        </a:rPr>
                        <a:t>Background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batch (or system) processes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/>
                          <a:cs typeface="Tahoma"/>
                        </a:rPr>
                        <a:t>TAT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/>
                          <a:cs typeface="Tahoma"/>
                        </a:rPr>
                        <a:t>Turnaround Time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62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23833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Performance (q = quantum)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i="1" dirty="0">
                <a:latin typeface="Tahoma" charset="0"/>
                <a:ea typeface="ＭＳ Ｐゴシック" charset="0"/>
              </a:rPr>
              <a:t>q</a:t>
            </a:r>
            <a:r>
              <a:rPr lang="en-US" altLang="ja-JP" sz="1800" dirty="0">
                <a:latin typeface="Tahoma" charset="0"/>
                <a:ea typeface="ＭＳ Ｐゴシック" charset="0"/>
              </a:rPr>
              <a:t> large </a:t>
            </a:r>
            <a:r>
              <a:rPr lang="en-US" altLang="ja-JP" sz="1800" dirty="0">
                <a:latin typeface="Tahoma" charset="0"/>
                <a:ea typeface="ＭＳ Ｐゴシック" charset="0"/>
                <a:sym typeface="Symbol" charset="0"/>
              </a:rPr>
              <a:t> FCFS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i="1" dirty="0">
                <a:latin typeface="Tahoma" charset="0"/>
                <a:ea typeface="ＭＳ Ｐゴシック" charset="0"/>
                <a:sym typeface="Symbol" charset="0"/>
              </a:rPr>
              <a:t>q </a:t>
            </a:r>
            <a:r>
              <a:rPr lang="en-US" altLang="ja-JP" sz="1800" dirty="0">
                <a:latin typeface="Tahoma" charset="0"/>
                <a:ea typeface="ＭＳ Ｐゴシック" charset="0"/>
                <a:sym typeface="Symbol" charset="0"/>
              </a:rPr>
              <a:t>small  </a:t>
            </a:r>
            <a:r>
              <a:rPr lang="en-US" altLang="ja-JP" sz="1800" i="1" dirty="0">
                <a:latin typeface="Tahoma" charset="0"/>
                <a:ea typeface="ＭＳ Ｐゴシック" charset="0"/>
                <a:sym typeface="Symbol" charset="0"/>
              </a:rPr>
              <a:t>q </a:t>
            </a:r>
            <a:r>
              <a:rPr lang="en-US" altLang="ja-JP" sz="1800" dirty="0">
                <a:latin typeface="Tahoma" charset="0"/>
                <a:ea typeface="ＭＳ Ｐゴシック" charset="0"/>
                <a:sym typeface="Symbol" charset="0"/>
              </a:rPr>
              <a:t>must be large with respect to context switch, otherwise overhead is too high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Tahoma" charset="0"/>
                <a:ea typeface="ＭＳ Ｐゴシック" charset="0"/>
                <a:sym typeface="Symbol" charset="0"/>
              </a:rPr>
              <a:t>Trade-off:  </a:t>
            </a:r>
            <a:r>
              <a:rPr lang="en-US" altLang="ja-JP" sz="2000" dirty="0">
                <a:latin typeface="Tahoma" charset="0"/>
                <a:ea typeface="ＭＳ Ｐゴシック" charset="0"/>
                <a:sym typeface="Symbol" charset="0"/>
              </a:rPr>
              <a:t>Throughput (large q) v. Response 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2" t="23140" r="28781" b="55464"/>
          <a:stretch>
            <a:fillRect/>
          </a:stretch>
        </p:blipFill>
        <p:spPr bwMode="auto">
          <a:xfrm>
            <a:off x="3302000" y="3976344"/>
            <a:ext cx="4893628" cy="220912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896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54456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Scheduling Threads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6962" y="890779"/>
            <a:ext cx="7222983" cy="92931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Who handles scheduling?  Kernel or Thread Library?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Library? =&gt; Process Contention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Kernel? =&gt; System Contention Scope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75AA17-AF74-4B21-8A9B-D27C9E457A43}"/>
              </a:ext>
            </a:extLst>
          </p:cNvPr>
          <p:cNvSpPr/>
          <p:nvPr/>
        </p:nvSpPr>
        <p:spPr>
          <a:xfrm>
            <a:off x="822961" y="4375132"/>
            <a:ext cx="2901029" cy="185110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A3C77-F9DE-4AC2-B0AB-89AB9C5296C1}"/>
              </a:ext>
            </a:extLst>
          </p:cNvPr>
          <p:cNvSpPr/>
          <p:nvPr/>
        </p:nvSpPr>
        <p:spPr>
          <a:xfrm>
            <a:off x="822960" y="1966468"/>
            <a:ext cx="2901029" cy="2224099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path path="circle">
              <a:fillToRect l="100000" t="100000"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D560B-2D87-4AF4-85BF-CDCED2DCCCE6}"/>
              </a:ext>
            </a:extLst>
          </p:cNvPr>
          <p:cNvSpPr/>
          <p:nvPr/>
        </p:nvSpPr>
        <p:spPr>
          <a:xfrm>
            <a:off x="5099496" y="1992535"/>
            <a:ext cx="2901029" cy="2224099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path path="circle">
              <a:fillToRect l="100000" t="100000"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6AFB7-A2CD-4168-ACD6-F9248943DE7F}"/>
              </a:ext>
            </a:extLst>
          </p:cNvPr>
          <p:cNvSpPr/>
          <p:nvPr/>
        </p:nvSpPr>
        <p:spPr>
          <a:xfrm>
            <a:off x="5138916" y="4375133"/>
            <a:ext cx="2901029" cy="185110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458032-E663-4262-AF9F-61F1C98E90C5}"/>
              </a:ext>
            </a:extLst>
          </p:cNvPr>
          <p:cNvSpPr/>
          <p:nvPr/>
        </p:nvSpPr>
        <p:spPr>
          <a:xfrm>
            <a:off x="1931153" y="2354497"/>
            <a:ext cx="86703" cy="291039"/>
          </a:xfrm>
          <a:custGeom>
            <a:avLst/>
            <a:gdLst>
              <a:gd name="connsiteX0" fmla="*/ 10 w 86703"/>
              <a:gd name="connsiteY0" fmla="*/ 0 h 291039"/>
              <a:gd name="connsiteX1" fmla="*/ 82574 w 86703"/>
              <a:gd name="connsiteY1" fmla="*/ 33025 h 291039"/>
              <a:gd name="connsiteX2" fmla="*/ 10 w 86703"/>
              <a:gd name="connsiteY2" fmla="*/ 88756 h 291039"/>
              <a:gd name="connsiteX3" fmla="*/ 76382 w 86703"/>
              <a:gd name="connsiteY3" fmla="*/ 134167 h 291039"/>
              <a:gd name="connsiteX4" fmla="*/ 10 w 86703"/>
              <a:gd name="connsiteY4" fmla="*/ 175449 h 291039"/>
              <a:gd name="connsiteX5" fmla="*/ 82574 w 86703"/>
              <a:gd name="connsiteY5" fmla="*/ 216731 h 291039"/>
              <a:gd name="connsiteX6" fmla="*/ 12395 w 86703"/>
              <a:gd name="connsiteY6" fmla="*/ 251821 h 291039"/>
              <a:gd name="connsiteX7" fmla="*/ 86703 w 86703"/>
              <a:gd name="connsiteY7" fmla="*/ 291039 h 291039"/>
              <a:gd name="connsiteX8" fmla="*/ 86703 w 86703"/>
              <a:gd name="connsiteY8" fmla="*/ 291039 h 29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03" h="291039">
                <a:moveTo>
                  <a:pt x="10" y="0"/>
                </a:moveTo>
                <a:cubicBezTo>
                  <a:pt x="41292" y="9116"/>
                  <a:pt x="82574" y="18232"/>
                  <a:pt x="82574" y="33025"/>
                </a:cubicBezTo>
                <a:cubicBezTo>
                  <a:pt x="82574" y="47818"/>
                  <a:pt x="1042" y="71899"/>
                  <a:pt x="10" y="88756"/>
                </a:cubicBezTo>
                <a:cubicBezTo>
                  <a:pt x="-1022" y="105613"/>
                  <a:pt x="76382" y="119718"/>
                  <a:pt x="76382" y="134167"/>
                </a:cubicBezTo>
                <a:cubicBezTo>
                  <a:pt x="76382" y="148616"/>
                  <a:pt x="-1022" y="161688"/>
                  <a:pt x="10" y="175449"/>
                </a:cubicBezTo>
                <a:cubicBezTo>
                  <a:pt x="1042" y="189210"/>
                  <a:pt x="80510" y="204002"/>
                  <a:pt x="82574" y="216731"/>
                </a:cubicBezTo>
                <a:cubicBezTo>
                  <a:pt x="84638" y="229460"/>
                  <a:pt x="11707" y="239436"/>
                  <a:pt x="12395" y="251821"/>
                </a:cubicBezTo>
                <a:cubicBezTo>
                  <a:pt x="13083" y="264206"/>
                  <a:pt x="86703" y="291039"/>
                  <a:pt x="86703" y="291039"/>
                </a:cubicBezTo>
                <a:lnTo>
                  <a:pt x="86703" y="291039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A5930D8-5612-4CA8-9D80-1A9798942F24}"/>
              </a:ext>
            </a:extLst>
          </p:cNvPr>
          <p:cNvSpPr/>
          <p:nvPr/>
        </p:nvSpPr>
        <p:spPr>
          <a:xfrm>
            <a:off x="1550153" y="2473341"/>
            <a:ext cx="86703" cy="291039"/>
          </a:xfrm>
          <a:custGeom>
            <a:avLst/>
            <a:gdLst>
              <a:gd name="connsiteX0" fmla="*/ 10 w 86703"/>
              <a:gd name="connsiteY0" fmla="*/ 0 h 291039"/>
              <a:gd name="connsiteX1" fmla="*/ 82574 w 86703"/>
              <a:gd name="connsiteY1" fmla="*/ 33025 h 291039"/>
              <a:gd name="connsiteX2" fmla="*/ 10 w 86703"/>
              <a:gd name="connsiteY2" fmla="*/ 88756 h 291039"/>
              <a:gd name="connsiteX3" fmla="*/ 76382 w 86703"/>
              <a:gd name="connsiteY3" fmla="*/ 134167 h 291039"/>
              <a:gd name="connsiteX4" fmla="*/ 10 w 86703"/>
              <a:gd name="connsiteY4" fmla="*/ 175449 h 291039"/>
              <a:gd name="connsiteX5" fmla="*/ 82574 w 86703"/>
              <a:gd name="connsiteY5" fmla="*/ 216731 h 291039"/>
              <a:gd name="connsiteX6" fmla="*/ 12395 w 86703"/>
              <a:gd name="connsiteY6" fmla="*/ 251821 h 291039"/>
              <a:gd name="connsiteX7" fmla="*/ 86703 w 86703"/>
              <a:gd name="connsiteY7" fmla="*/ 291039 h 291039"/>
              <a:gd name="connsiteX8" fmla="*/ 86703 w 86703"/>
              <a:gd name="connsiteY8" fmla="*/ 291039 h 29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03" h="291039">
                <a:moveTo>
                  <a:pt x="10" y="0"/>
                </a:moveTo>
                <a:cubicBezTo>
                  <a:pt x="41292" y="9116"/>
                  <a:pt x="82574" y="18232"/>
                  <a:pt x="82574" y="33025"/>
                </a:cubicBezTo>
                <a:cubicBezTo>
                  <a:pt x="82574" y="47818"/>
                  <a:pt x="1042" y="71899"/>
                  <a:pt x="10" y="88756"/>
                </a:cubicBezTo>
                <a:cubicBezTo>
                  <a:pt x="-1022" y="105613"/>
                  <a:pt x="76382" y="119718"/>
                  <a:pt x="76382" y="134167"/>
                </a:cubicBezTo>
                <a:cubicBezTo>
                  <a:pt x="76382" y="148616"/>
                  <a:pt x="-1022" y="161688"/>
                  <a:pt x="10" y="175449"/>
                </a:cubicBezTo>
                <a:cubicBezTo>
                  <a:pt x="1042" y="189210"/>
                  <a:pt x="80510" y="204002"/>
                  <a:pt x="82574" y="216731"/>
                </a:cubicBezTo>
                <a:cubicBezTo>
                  <a:pt x="84638" y="229460"/>
                  <a:pt x="11707" y="239436"/>
                  <a:pt x="12395" y="251821"/>
                </a:cubicBezTo>
                <a:cubicBezTo>
                  <a:pt x="13083" y="264206"/>
                  <a:pt x="86703" y="291039"/>
                  <a:pt x="86703" y="291039"/>
                </a:cubicBezTo>
                <a:lnTo>
                  <a:pt x="86703" y="291039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499E5B-E931-43A7-B479-F6E55C408221}"/>
              </a:ext>
            </a:extLst>
          </p:cNvPr>
          <p:cNvSpPr/>
          <p:nvPr/>
        </p:nvSpPr>
        <p:spPr>
          <a:xfrm>
            <a:off x="1844450" y="2868288"/>
            <a:ext cx="86703" cy="291039"/>
          </a:xfrm>
          <a:custGeom>
            <a:avLst/>
            <a:gdLst>
              <a:gd name="connsiteX0" fmla="*/ 10 w 86703"/>
              <a:gd name="connsiteY0" fmla="*/ 0 h 291039"/>
              <a:gd name="connsiteX1" fmla="*/ 82574 w 86703"/>
              <a:gd name="connsiteY1" fmla="*/ 33025 h 291039"/>
              <a:gd name="connsiteX2" fmla="*/ 10 w 86703"/>
              <a:gd name="connsiteY2" fmla="*/ 88756 h 291039"/>
              <a:gd name="connsiteX3" fmla="*/ 76382 w 86703"/>
              <a:gd name="connsiteY3" fmla="*/ 134167 h 291039"/>
              <a:gd name="connsiteX4" fmla="*/ 10 w 86703"/>
              <a:gd name="connsiteY4" fmla="*/ 175449 h 291039"/>
              <a:gd name="connsiteX5" fmla="*/ 82574 w 86703"/>
              <a:gd name="connsiteY5" fmla="*/ 216731 h 291039"/>
              <a:gd name="connsiteX6" fmla="*/ 12395 w 86703"/>
              <a:gd name="connsiteY6" fmla="*/ 251821 h 291039"/>
              <a:gd name="connsiteX7" fmla="*/ 86703 w 86703"/>
              <a:gd name="connsiteY7" fmla="*/ 291039 h 291039"/>
              <a:gd name="connsiteX8" fmla="*/ 86703 w 86703"/>
              <a:gd name="connsiteY8" fmla="*/ 291039 h 29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03" h="291039">
                <a:moveTo>
                  <a:pt x="10" y="0"/>
                </a:moveTo>
                <a:cubicBezTo>
                  <a:pt x="41292" y="9116"/>
                  <a:pt x="82574" y="18232"/>
                  <a:pt x="82574" y="33025"/>
                </a:cubicBezTo>
                <a:cubicBezTo>
                  <a:pt x="82574" y="47818"/>
                  <a:pt x="1042" y="71899"/>
                  <a:pt x="10" y="88756"/>
                </a:cubicBezTo>
                <a:cubicBezTo>
                  <a:pt x="-1022" y="105613"/>
                  <a:pt x="76382" y="119718"/>
                  <a:pt x="76382" y="134167"/>
                </a:cubicBezTo>
                <a:cubicBezTo>
                  <a:pt x="76382" y="148616"/>
                  <a:pt x="-1022" y="161688"/>
                  <a:pt x="10" y="175449"/>
                </a:cubicBezTo>
                <a:cubicBezTo>
                  <a:pt x="1042" y="189210"/>
                  <a:pt x="80510" y="204002"/>
                  <a:pt x="82574" y="216731"/>
                </a:cubicBezTo>
                <a:cubicBezTo>
                  <a:pt x="84638" y="229460"/>
                  <a:pt x="11707" y="239436"/>
                  <a:pt x="12395" y="251821"/>
                </a:cubicBezTo>
                <a:cubicBezTo>
                  <a:pt x="13083" y="264206"/>
                  <a:pt x="86703" y="291039"/>
                  <a:pt x="86703" y="291039"/>
                </a:cubicBezTo>
                <a:lnTo>
                  <a:pt x="86703" y="291039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A37632-01D6-4447-85F5-CCAE84BC4BFA}"/>
              </a:ext>
            </a:extLst>
          </p:cNvPr>
          <p:cNvSpPr/>
          <p:nvPr/>
        </p:nvSpPr>
        <p:spPr>
          <a:xfrm>
            <a:off x="2431704" y="2536254"/>
            <a:ext cx="86703" cy="291039"/>
          </a:xfrm>
          <a:custGeom>
            <a:avLst/>
            <a:gdLst>
              <a:gd name="connsiteX0" fmla="*/ 10 w 86703"/>
              <a:gd name="connsiteY0" fmla="*/ 0 h 291039"/>
              <a:gd name="connsiteX1" fmla="*/ 82574 w 86703"/>
              <a:gd name="connsiteY1" fmla="*/ 33025 h 291039"/>
              <a:gd name="connsiteX2" fmla="*/ 10 w 86703"/>
              <a:gd name="connsiteY2" fmla="*/ 88756 h 291039"/>
              <a:gd name="connsiteX3" fmla="*/ 76382 w 86703"/>
              <a:gd name="connsiteY3" fmla="*/ 134167 h 291039"/>
              <a:gd name="connsiteX4" fmla="*/ 10 w 86703"/>
              <a:gd name="connsiteY4" fmla="*/ 175449 h 291039"/>
              <a:gd name="connsiteX5" fmla="*/ 82574 w 86703"/>
              <a:gd name="connsiteY5" fmla="*/ 216731 h 291039"/>
              <a:gd name="connsiteX6" fmla="*/ 12395 w 86703"/>
              <a:gd name="connsiteY6" fmla="*/ 251821 h 291039"/>
              <a:gd name="connsiteX7" fmla="*/ 86703 w 86703"/>
              <a:gd name="connsiteY7" fmla="*/ 291039 h 291039"/>
              <a:gd name="connsiteX8" fmla="*/ 86703 w 86703"/>
              <a:gd name="connsiteY8" fmla="*/ 291039 h 29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03" h="291039">
                <a:moveTo>
                  <a:pt x="10" y="0"/>
                </a:moveTo>
                <a:cubicBezTo>
                  <a:pt x="41292" y="9116"/>
                  <a:pt x="82574" y="18232"/>
                  <a:pt x="82574" y="33025"/>
                </a:cubicBezTo>
                <a:cubicBezTo>
                  <a:pt x="82574" y="47818"/>
                  <a:pt x="1042" y="71899"/>
                  <a:pt x="10" y="88756"/>
                </a:cubicBezTo>
                <a:cubicBezTo>
                  <a:pt x="-1022" y="105613"/>
                  <a:pt x="76382" y="119718"/>
                  <a:pt x="76382" y="134167"/>
                </a:cubicBezTo>
                <a:cubicBezTo>
                  <a:pt x="76382" y="148616"/>
                  <a:pt x="-1022" y="161688"/>
                  <a:pt x="10" y="175449"/>
                </a:cubicBezTo>
                <a:cubicBezTo>
                  <a:pt x="1042" y="189210"/>
                  <a:pt x="80510" y="204002"/>
                  <a:pt x="82574" y="216731"/>
                </a:cubicBezTo>
                <a:cubicBezTo>
                  <a:pt x="84638" y="229460"/>
                  <a:pt x="11707" y="239436"/>
                  <a:pt x="12395" y="251821"/>
                </a:cubicBezTo>
                <a:cubicBezTo>
                  <a:pt x="13083" y="264206"/>
                  <a:pt x="86703" y="291039"/>
                  <a:pt x="86703" y="291039"/>
                </a:cubicBezTo>
                <a:lnTo>
                  <a:pt x="86703" y="291039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C4FF14-3EFD-4906-8221-D1DB213AA79B}"/>
              </a:ext>
            </a:extLst>
          </p:cNvPr>
          <p:cNvSpPr/>
          <p:nvPr/>
        </p:nvSpPr>
        <p:spPr>
          <a:xfrm>
            <a:off x="2255003" y="2938139"/>
            <a:ext cx="86703" cy="291039"/>
          </a:xfrm>
          <a:custGeom>
            <a:avLst/>
            <a:gdLst>
              <a:gd name="connsiteX0" fmla="*/ 10 w 86703"/>
              <a:gd name="connsiteY0" fmla="*/ 0 h 291039"/>
              <a:gd name="connsiteX1" fmla="*/ 82574 w 86703"/>
              <a:gd name="connsiteY1" fmla="*/ 33025 h 291039"/>
              <a:gd name="connsiteX2" fmla="*/ 10 w 86703"/>
              <a:gd name="connsiteY2" fmla="*/ 88756 h 291039"/>
              <a:gd name="connsiteX3" fmla="*/ 76382 w 86703"/>
              <a:gd name="connsiteY3" fmla="*/ 134167 h 291039"/>
              <a:gd name="connsiteX4" fmla="*/ 10 w 86703"/>
              <a:gd name="connsiteY4" fmla="*/ 175449 h 291039"/>
              <a:gd name="connsiteX5" fmla="*/ 82574 w 86703"/>
              <a:gd name="connsiteY5" fmla="*/ 216731 h 291039"/>
              <a:gd name="connsiteX6" fmla="*/ 12395 w 86703"/>
              <a:gd name="connsiteY6" fmla="*/ 251821 h 291039"/>
              <a:gd name="connsiteX7" fmla="*/ 86703 w 86703"/>
              <a:gd name="connsiteY7" fmla="*/ 291039 h 291039"/>
              <a:gd name="connsiteX8" fmla="*/ 86703 w 86703"/>
              <a:gd name="connsiteY8" fmla="*/ 291039 h 29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03" h="291039">
                <a:moveTo>
                  <a:pt x="10" y="0"/>
                </a:moveTo>
                <a:cubicBezTo>
                  <a:pt x="41292" y="9116"/>
                  <a:pt x="82574" y="18232"/>
                  <a:pt x="82574" y="33025"/>
                </a:cubicBezTo>
                <a:cubicBezTo>
                  <a:pt x="82574" y="47818"/>
                  <a:pt x="1042" y="71899"/>
                  <a:pt x="10" y="88756"/>
                </a:cubicBezTo>
                <a:cubicBezTo>
                  <a:pt x="-1022" y="105613"/>
                  <a:pt x="76382" y="119718"/>
                  <a:pt x="76382" y="134167"/>
                </a:cubicBezTo>
                <a:cubicBezTo>
                  <a:pt x="76382" y="148616"/>
                  <a:pt x="-1022" y="161688"/>
                  <a:pt x="10" y="175449"/>
                </a:cubicBezTo>
                <a:cubicBezTo>
                  <a:pt x="1042" y="189210"/>
                  <a:pt x="80510" y="204002"/>
                  <a:pt x="82574" y="216731"/>
                </a:cubicBezTo>
                <a:cubicBezTo>
                  <a:pt x="84638" y="229460"/>
                  <a:pt x="11707" y="239436"/>
                  <a:pt x="12395" y="251821"/>
                </a:cubicBezTo>
                <a:cubicBezTo>
                  <a:pt x="13083" y="264206"/>
                  <a:pt x="86703" y="291039"/>
                  <a:pt x="86703" y="291039"/>
                </a:cubicBezTo>
                <a:lnTo>
                  <a:pt x="86703" y="291039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C5C36D-6F2F-4592-AE86-2B1188D8C52A}"/>
              </a:ext>
            </a:extLst>
          </p:cNvPr>
          <p:cNvSpPr/>
          <p:nvPr/>
        </p:nvSpPr>
        <p:spPr>
          <a:xfrm>
            <a:off x="1303459" y="2207249"/>
            <a:ext cx="1600200" cy="108993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4BB3BE-D717-4722-A8AB-93EF77786C2D}"/>
              </a:ext>
            </a:extLst>
          </p:cNvPr>
          <p:cNvSpPr/>
          <p:nvPr/>
        </p:nvSpPr>
        <p:spPr>
          <a:xfrm>
            <a:off x="1303459" y="3374372"/>
            <a:ext cx="1600200" cy="55868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Thread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Library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06C466-78A9-409F-95FF-E0C3E89E7DBD}"/>
              </a:ext>
            </a:extLst>
          </p:cNvPr>
          <p:cNvSpPr/>
          <p:nvPr/>
        </p:nvSpPr>
        <p:spPr>
          <a:xfrm>
            <a:off x="6325745" y="2339465"/>
            <a:ext cx="86703" cy="291039"/>
          </a:xfrm>
          <a:custGeom>
            <a:avLst/>
            <a:gdLst>
              <a:gd name="connsiteX0" fmla="*/ 10 w 86703"/>
              <a:gd name="connsiteY0" fmla="*/ 0 h 291039"/>
              <a:gd name="connsiteX1" fmla="*/ 82574 w 86703"/>
              <a:gd name="connsiteY1" fmla="*/ 33025 h 291039"/>
              <a:gd name="connsiteX2" fmla="*/ 10 w 86703"/>
              <a:gd name="connsiteY2" fmla="*/ 88756 h 291039"/>
              <a:gd name="connsiteX3" fmla="*/ 76382 w 86703"/>
              <a:gd name="connsiteY3" fmla="*/ 134167 h 291039"/>
              <a:gd name="connsiteX4" fmla="*/ 10 w 86703"/>
              <a:gd name="connsiteY4" fmla="*/ 175449 h 291039"/>
              <a:gd name="connsiteX5" fmla="*/ 82574 w 86703"/>
              <a:gd name="connsiteY5" fmla="*/ 216731 h 291039"/>
              <a:gd name="connsiteX6" fmla="*/ 12395 w 86703"/>
              <a:gd name="connsiteY6" fmla="*/ 251821 h 291039"/>
              <a:gd name="connsiteX7" fmla="*/ 86703 w 86703"/>
              <a:gd name="connsiteY7" fmla="*/ 291039 h 291039"/>
              <a:gd name="connsiteX8" fmla="*/ 86703 w 86703"/>
              <a:gd name="connsiteY8" fmla="*/ 291039 h 29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03" h="291039">
                <a:moveTo>
                  <a:pt x="10" y="0"/>
                </a:moveTo>
                <a:cubicBezTo>
                  <a:pt x="41292" y="9116"/>
                  <a:pt x="82574" y="18232"/>
                  <a:pt x="82574" y="33025"/>
                </a:cubicBezTo>
                <a:cubicBezTo>
                  <a:pt x="82574" y="47818"/>
                  <a:pt x="1042" y="71899"/>
                  <a:pt x="10" y="88756"/>
                </a:cubicBezTo>
                <a:cubicBezTo>
                  <a:pt x="-1022" y="105613"/>
                  <a:pt x="76382" y="119718"/>
                  <a:pt x="76382" y="134167"/>
                </a:cubicBezTo>
                <a:cubicBezTo>
                  <a:pt x="76382" y="148616"/>
                  <a:pt x="-1022" y="161688"/>
                  <a:pt x="10" y="175449"/>
                </a:cubicBezTo>
                <a:cubicBezTo>
                  <a:pt x="1042" y="189210"/>
                  <a:pt x="80510" y="204002"/>
                  <a:pt x="82574" y="216731"/>
                </a:cubicBezTo>
                <a:cubicBezTo>
                  <a:pt x="84638" y="229460"/>
                  <a:pt x="11707" y="239436"/>
                  <a:pt x="12395" y="251821"/>
                </a:cubicBezTo>
                <a:cubicBezTo>
                  <a:pt x="13083" y="264206"/>
                  <a:pt x="86703" y="291039"/>
                  <a:pt x="86703" y="291039"/>
                </a:cubicBezTo>
                <a:lnTo>
                  <a:pt x="86703" y="291039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061372-D51D-4391-939A-BF69D5BB3FE0}"/>
              </a:ext>
            </a:extLst>
          </p:cNvPr>
          <p:cNvSpPr/>
          <p:nvPr/>
        </p:nvSpPr>
        <p:spPr>
          <a:xfrm>
            <a:off x="5944745" y="2458309"/>
            <a:ext cx="86703" cy="291039"/>
          </a:xfrm>
          <a:custGeom>
            <a:avLst/>
            <a:gdLst>
              <a:gd name="connsiteX0" fmla="*/ 10 w 86703"/>
              <a:gd name="connsiteY0" fmla="*/ 0 h 291039"/>
              <a:gd name="connsiteX1" fmla="*/ 82574 w 86703"/>
              <a:gd name="connsiteY1" fmla="*/ 33025 h 291039"/>
              <a:gd name="connsiteX2" fmla="*/ 10 w 86703"/>
              <a:gd name="connsiteY2" fmla="*/ 88756 h 291039"/>
              <a:gd name="connsiteX3" fmla="*/ 76382 w 86703"/>
              <a:gd name="connsiteY3" fmla="*/ 134167 h 291039"/>
              <a:gd name="connsiteX4" fmla="*/ 10 w 86703"/>
              <a:gd name="connsiteY4" fmla="*/ 175449 h 291039"/>
              <a:gd name="connsiteX5" fmla="*/ 82574 w 86703"/>
              <a:gd name="connsiteY5" fmla="*/ 216731 h 291039"/>
              <a:gd name="connsiteX6" fmla="*/ 12395 w 86703"/>
              <a:gd name="connsiteY6" fmla="*/ 251821 h 291039"/>
              <a:gd name="connsiteX7" fmla="*/ 86703 w 86703"/>
              <a:gd name="connsiteY7" fmla="*/ 291039 h 291039"/>
              <a:gd name="connsiteX8" fmla="*/ 86703 w 86703"/>
              <a:gd name="connsiteY8" fmla="*/ 291039 h 29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03" h="291039">
                <a:moveTo>
                  <a:pt x="10" y="0"/>
                </a:moveTo>
                <a:cubicBezTo>
                  <a:pt x="41292" y="9116"/>
                  <a:pt x="82574" y="18232"/>
                  <a:pt x="82574" y="33025"/>
                </a:cubicBezTo>
                <a:cubicBezTo>
                  <a:pt x="82574" y="47818"/>
                  <a:pt x="1042" y="71899"/>
                  <a:pt x="10" y="88756"/>
                </a:cubicBezTo>
                <a:cubicBezTo>
                  <a:pt x="-1022" y="105613"/>
                  <a:pt x="76382" y="119718"/>
                  <a:pt x="76382" y="134167"/>
                </a:cubicBezTo>
                <a:cubicBezTo>
                  <a:pt x="76382" y="148616"/>
                  <a:pt x="-1022" y="161688"/>
                  <a:pt x="10" y="175449"/>
                </a:cubicBezTo>
                <a:cubicBezTo>
                  <a:pt x="1042" y="189210"/>
                  <a:pt x="80510" y="204002"/>
                  <a:pt x="82574" y="216731"/>
                </a:cubicBezTo>
                <a:cubicBezTo>
                  <a:pt x="84638" y="229460"/>
                  <a:pt x="11707" y="239436"/>
                  <a:pt x="12395" y="251821"/>
                </a:cubicBezTo>
                <a:cubicBezTo>
                  <a:pt x="13083" y="264206"/>
                  <a:pt x="86703" y="291039"/>
                  <a:pt x="86703" y="291039"/>
                </a:cubicBezTo>
                <a:lnTo>
                  <a:pt x="86703" y="291039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D3A8FB-12D8-4DF0-A093-294F775B171A}"/>
              </a:ext>
            </a:extLst>
          </p:cNvPr>
          <p:cNvSpPr/>
          <p:nvPr/>
        </p:nvSpPr>
        <p:spPr>
          <a:xfrm>
            <a:off x="6239042" y="2853256"/>
            <a:ext cx="86703" cy="291039"/>
          </a:xfrm>
          <a:custGeom>
            <a:avLst/>
            <a:gdLst>
              <a:gd name="connsiteX0" fmla="*/ 10 w 86703"/>
              <a:gd name="connsiteY0" fmla="*/ 0 h 291039"/>
              <a:gd name="connsiteX1" fmla="*/ 82574 w 86703"/>
              <a:gd name="connsiteY1" fmla="*/ 33025 h 291039"/>
              <a:gd name="connsiteX2" fmla="*/ 10 w 86703"/>
              <a:gd name="connsiteY2" fmla="*/ 88756 h 291039"/>
              <a:gd name="connsiteX3" fmla="*/ 76382 w 86703"/>
              <a:gd name="connsiteY3" fmla="*/ 134167 h 291039"/>
              <a:gd name="connsiteX4" fmla="*/ 10 w 86703"/>
              <a:gd name="connsiteY4" fmla="*/ 175449 h 291039"/>
              <a:gd name="connsiteX5" fmla="*/ 82574 w 86703"/>
              <a:gd name="connsiteY5" fmla="*/ 216731 h 291039"/>
              <a:gd name="connsiteX6" fmla="*/ 12395 w 86703"/>
              <a:gd name="connsiteY6" fmla="*/ 251821 h 291039"/>
              <a:gd name="connsiteX7" fmla="*/ 86703 w 86703"/>
              <a:gd name="connsiteY7" fmla="*/ 291039 h 291039"/>
              <a:gd name="connsiteX8" fmla="*/ 86703 w 86703"/>
              <a:gd name="connsiteY8" fmla="*/ 291039 h 29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03" h="291039">
                <a:moveTo>
                  <a:pt x="10" y="0"/>
                </a:moveTo>
                <a:cubicBezTo>
                  <a:pt x="41292" y="9116"/>
                  <a:pt x="82574" y="18232"/>
                  <a:pt x="82574" y="33025"/>
                </a:cubicBezTo>
                <a:cubicBezTo>
                  <a:pt x="82574" y="47818"/>
                  <a:pt x="1042" y="71899"/>
                  <a:pt x="10" y="88756"/>
                </a:cubicBezTo>
                <a:cubicBezTo>
                  <a:pt x="-1022" y="105613"/>
                  <a:pt x="76382" y="119718"/>
                  <a:pt x="76382" y="134167"/>
                </a:cubicBezTo>
                <a:cubicBezTo>
                  <a:pt x="76382" y="148616"/>
                  <a:pt x="-1022" y="161688"/>
                  <a:pt x="10" y="175449"/>
                </a:cubicBezTo>
                <a:cubicBezTo>
                  <a:pt x="1042" y="189210"/>
                  <a:pt x="80510" y="204002"/>
                  <a:pt x="82574" y="216731"/>
                </a:cubicBezTo>
                <a:cubicBezTo>
                  <a:pt x="84638" y="229460"/>
                  <a:pt x="11707" y="239436"/>
                  <a:pt x="12395" y="251821"/>
                </a:cubicBezTo>
                <a:cubicBezTo>
                  <a:pt x="13083" y="264206"/>
                  <a:pt x="86703" y="291039"/>
                  <a:pt x="86703" y="291039"/>
                </a:cubicBezTo>
                <a:lnTo>
                  <a:pt x="86703" y="291039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1C26E5-E583-4961-9C9F-24476D0FF431}"/>
              </a:ext>
            </a:extLst>
          </p:cNvPr>
          <p:cNvSpPr/>
          <p:nvPr/>
        </p:nvSpPr>
        <p:spPr>
          <a:xfrm>
            <a:off x="6826296" y="2521222"/>
            <a:ext cx="86703" cy="291039"/>
          </a:xfrm>
          <a:custGeom>
            <a:avLst/>
            <a:gdLst>
              <a:gd name="connsiteX0" fmla="*/ 10 w 86703"/>
              <a:gd name="connsiteY0" fmla="*/ 0 h 291039"/>
              <a:gd name="connsiteX1" fmla="*/ 82574 w 86703"/>
              <a:gd name="connsiteY1" fmla="*/ 33025 h 291039"/>
              <a:gd name="connsiteX2" fmla="*/ 10 w 86703"/>
              <a:gd name="connsiteY2" fmla="*/ 88756 h 291039"/>
              <a:gd name="connsiteX3" fmla="*/ 76382 w 86703"/>
              <a:gd name="connsiteY3" fmla="*/ 134167 h 291039"/>
              <a:gd name="connsiteX4" fmla="*/ 10 w 86703"/>
              <a:gd name="connsiteY4" fmla="*/ 175449 h 291039"/>
              <a:gd name="connsiteX5" fmla="*/ 82574 w 86703"/>
              <a:gd name="connsiteY5" fmla="*/ 216731 h 291039"/>
              <a:gd name="connsiteX6" fmla="*/ 12395 w 86703"/>
              <a:gd name="connsiteY6" fmla="*/ 251821 h 291039"/>
              <a:gd name="connsiteX7" fmla="*/ 86703 w 86703"/>
              <a:gd name="connsiteY7" fmla="*/ 291039 h 291039"/>
              <a:gd name="connsiteX8" fmla="*/ 86703 w 86703"/>
              <a:gd name="connsiteY8" fmla="*/ 291039 h 29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03" h="291039">
                <a:moveTo>
                  <a:pt x="10" y="0"/>
                </a:moveTo>
                <a:cubicBezTo>
                  <a:pt x="41292" y="9116"/>
                  <a:pt x="82574" y="18232"/>
                  <a:pt x="82574" y="33025"/>
                </a:cubicBezTo>
                <a:cubicBezTo>
                  <a:pt x="82574" y="47818"/>
                  <a:pt x="1042" y="71899"/>
                  <a:pt x="10" y="88756"/>
                </a:cubicBezTo>
                <a:cubicBezTo>
                  <a:pt x="-1022" y="105613"/>
                  <a:pt x="76382" y="119718"/>
                  <a:pt x="76382" y="134167"/>
                </a:cubicBezTo>
                <a:cubicBezTo>
                  <a:pt x="76382" y="148616"/>
                  <a:pt x="-1022" y="161688"/>
                  <a:pt x="10" y="175449"/>
                </a:cubicBezTo>
                <a:cubicBezTo>
                  <a:pt x="1042" y="189210"/>
                  <a:pt x="80510" y="204002"/>
                  <a:pt x="82574" y="216731"/>
                </a:cubicBezTo>
                <a:cubicBezTo>
                  <a:pt x="84638" y="229460"/>
                  <a:pt x="11707" y="239436"/>
                  <a:pt x="12395" y="251821"/>
                </a:cubicBezTo>
                <a:cubicBezTo>
                  <a:pt x="13083" y="264206"/>
                  <a:pt x="86703" y="291039"/>
                  <a:pt x="86703" y="291039"/>
                </a:cubicBezTo>
                <a:lnTo>
                  <a:pt x="86703" y="291039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B8C678D-4B94-4AA5-983C-20DBC819BCC4}"/>
              </a:ext>
            </a:extLst>
          </p:cNvPr>
          <p:cNvSpPr/>
          <p:nvPr/>
        </p:nvSpPr>
        <p:spPr>
          <a:xfrm>
            <a:off x="6649595" y="2923107"/>
            <a:ext cx="86703" cy="291039"/>
          </a:xfrm>
          <a:custGeom>
            <a:avLst/>
            <a:gdLst>
              <a:gd name="connsiteX0" fmla="*/ 10 w 86703"/>
              <a:gd name="connsiteY0" fmla="*/ 0 h 291039"/>
              <a:gd name="connsiteX1" fmla="*/ 82574 w 86703"/>
              <a:gd name="connsiteY1" fmla="*/ 33025 h 291039"/>
              <a:gd name="connsiteX2" fmla="*/ 10 w 86703"/>
              <a:gd name="connsiteY2" fmla="*/ 88756 h 291039"/>
              <a:gd name="connsiteX3" fmla="*/ 76382 w 86703"/>
              <a:gd name="connsiteY3" fmla="*/ 134167 h 291039"/>
              <a:gd name="connsiteX4" fmla="*/ 10 w 86703"/>
              <a:gd name="connsiteY4" fmla="*/ 175449 h 291039"/>
              <a:gd name="connsiteX5" fmla="*/ 82574 w 86703"/>
              <a:gd name="connsiteY5" fmla="*/ 216731 h 291039"/>
              <a:gd name="connsiteX6" fmla="*/ 12395 w 86703"/>
              <a:gd name="connsiteY6" fmla="*/ 251821 h 291039"/>
              <a:gd name="connsiteX7" fmla="*/ 86703 w 86703"/>
              <a:gd name="connsiteY7" fmla="*/ 291039 h 291039"/>
              <a:gd name="connsiteX8" fmla="*/ 86703 w 86703"/>
              <a:gd name="connsiteY8" fmla="*/ 291039 h 29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03" h="291039">
                <a:moveTo>
                  <a:pt x="10" y="0"/>
                </a:moveTo>
                <a:cubicBezTo>
                  <a:pt x="41292" y="9116"/>
                  <a:pt x="82574" y="18232"/>
                  <a:pt x="82574" y="33025"/>
                </a:cubicBezTo>
                <a:cubicBezTo>
                  <a:pt x="82574" y="47818"/>
                  <a:pt x="1042" y="71899"/>
                  <a:pt x="10" y="88756"/>
                </a:cubicBezTo>
                <a:cubicBezTo>
                  <a:pt x="-1022" y="105613"/>
                  <a:pt x="76382" y="119718"/>
                  <a:pt x="76382" y="134167"/>
                </a:cubicBezTo>
                <a:cubicBezTo>
                  <a:pt x="76382" y="148616"/>
                  <a:pt x="-1022" y="161688"/>
                  <a:pt x="10" y="175449"/>
                </a:cubicBezTo>
                <a:cubicBezTo>
                  <a:pt x="1042" y="189210"/>
                  <a:pt x="80510" y="204002"/>
                  <a:pt x="82574" y="216731"/>
                </a:cubicBezTo>
                <a:cubicBezTo>
                  <a:pt x="84638" y="229460"/>
                  <a:pt x="11707" y="239436"/>
                  <a:pt x="12395" y="251821"/>
                </a:cubicBezTo>
                <a:cubicBezTo>
                  <a:pt x="13083" y="264206"/>
                  <a:pt x="86703" y="291039"/>
                  <a:pt x="86703" y="291039"/>
                </a:cubicBezTo>
                <a:lnTo>
                  <a:pt x="86703" y="291039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681CC55-B4C9-458A-9674-C82AEE5F6969}"/>
              </a:ext>
            </a:extLst>
          </p:cNvPr>
          <p:cNvSpPr/>
          <p:nvPr/>
        </p:nvSpPr>
        <p:spPr>
          <a:xfrm>
            <a:off x="5698051" y="2192217"/>
            <a:ext cx="1600200" cy="108993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742AC9C-3AAC-426B-96B5-C92DEFD3F049}"/>
              </a:ext>
            </a:extLst>
          </p:cNvPr>
          <p:cNvSpPr/>
          <p:nvPr/>
        </p:nvSpPr>
        <p:spPr>
          <a:xfrm>
            <a:off x="5698051" y="4592439"/>
            <a:ext cx="1600200" cy="558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Kernel-Mode Scheduler</a:t>
            </a:r>
          </a:p>
        </p:txBody>
      </p:sp>
      <p:pic>
        <p:nvPicPr>
          <p:cNvPr id="27" name="Graphic 26" descr="Single gear">
            <a:extLst>
              <a:ext uri="{FF2B5EF4-FFF2-40B4-BE49-F238E27FC236}">
                <a16:creationId xmlns:a16="http://schemas.microsoft.com/office/drawing/2014/main" id="{DD5CB364-76C0-4E50-B1BE-8FF2017A4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1627" y="5742359"/>
            <a:ext cx="405161" cy="405161"/>
          </a:xfrm>
          <a:prstGeom prst="rect">
            <a:avLst/>
          </a:prstGeom>
        </p:spPr>
      </p:pic>
      <p:pic>
        <p:nvPicPr>
          <p:cNvPr id="28" name="Graphic 27" descr="Single gear">
            <a:extLst>
              <a:ext uri="{FF2B5EF4-FFF2-40B4-BE49-F238E27FC236}">
                <a16:creationId xmlns:a16="http://schemas.microsoft.com/office/drawing/2014/main" id="{C181F2A4-7586-4E5C-BE78-26367A0F2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0819" y="5742359"/>
            <a:ext cx="405161" cy="405161"/>
          </a:xfrm>
          <a:prstGeom prst="rect">
            <a:avLst/>
          </a:prstGeom>
        </p:spPr>
      </p:pic>
      <p:pic>
        <p:nvPicPr>
          <p:cNvPr id="29" name="Graphic 28" descr="Single gear">
            <a:extLst>
              <a:ext uri="{FF2B5EF4-FFF2-40B4-BE49-F238E27FC236}">
                <a16:creationId xmlns:a16="http://schemas.microsoft.com/office/drawing/2014/main" id="{9C0C70F6-EC9A-4A1E-AB89-FA0F4CA46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011" y="5742359"/>
            <a:ext cx="405161" cy="405161"/>
          </a:xfrm>
          <a:prstGeom prst="rect">
            <a:avLst/>
          </a:prstGeom>
        </p:spPr>
      </p:pic>
      <p:pic>
        <p:nvPicPr>
          <p:cNvPr id="30" name="Graphic 29" descr="Single gear">
            <a:extLst>
              <a:ext uri="{FF2B5EF4-FFF2-40B4-BE49-F238E27FC236}">
                <a16:creationId xmlns:a16="http://schemas.microsoft.com/office/drawing/2014/main" id="{7F4F342F-9D5B-413E-9068-9EB0E6BC0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203" y="5742359"/>
            <a:ext cx="405161" cy="405161"/>
          </a:xfrm>
          <a:prstGeom prst="rect">
            <a:avLst/>
          </a:prstGeom>
        </p:spPr>
      </p:pic>
      <p:pic>
        <p:nvPicPr>
          <p:cNvPr id="31" name="Graphic 30" descr="Single gear">
            <a:extLst>
              <a:ext uri="{FF2B5EF4-FFF2-40B4-BE49-F238E27FC236}">
                <a16:creationId xmlns:a16="http://schemas.microsoft.com/office/drawing/2014/main" id="{2ABBE813-E36D-4379-B83C-058988F1E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9900" y="5742555"/>
            <a:ext cx="405161" cy="405161"/>
          </a:xfrm>
          <a:prstGeom prst="rect">
            <a:avLst/>
          </a:prstGeom>
        </p:spPr>
      </p:pic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FAAB909B-8D4B-40EA-B4F9-22A2AC22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9092" y="5742555"/>
            <a:ext cx="405161" cy="405161"/>
          </a:xfrm>
          <a:prstGeom prst="rect">
            <a:avLst/>
          </a:prstGeom>
        </p:spPr>
      </p:pic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A4056201-579A-4D25-968E-5951C2533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8284" y="5742555"/>
            <a:ext cx="405161" cy="405161"/>
          </a:xfrm>
          <a:prstGeom prst="rect">
            <a:avLst/>
          </a:prstGeom>
        </p:spPr>
      </p:pic>
      <p:pic>
        <p:nvPicPr>
          <p:cNvPr id="34" name="Graphic 33" descr="Single gear">
            <a:extLst>
              <a:ext uri="{FF2B5EF4-FFF2-40B4-BE49-F238E27FC236}">
                <a16:creationId xmlns:a16="http://schemas.microsoft.com/office/drawing/2014/main" id="{D47D12BE-3530-4C3C-97AC-6B6AC4BA2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7476" y="5742555"/>
            <a:ext cx="405161" cy="405161"/>
          </a:xfrm>
          <a:prstGeom prst="rect">
            <a:avLst/>
          </a:prstGeom>
        </p:spPr>
      </p:pic>
      <p:sp>
        <p:nvSpPr>
          <p:cNvPr id="35" name="Arrow: Down 34">
            <a:extLst>
              <a:ext uri="{FF2B5EF4-FFF2-40B4-BE49-F238E27FC236}">
                <a16:creationId xmlns:a16="http://schemas.microsoft.com/office/drawing/2014/main" id="{E989EA7E-97BA-4AF5-BB86-77F3F3EE690A}"/>
              </a:ext>
            </a:extLst>
          </p:cNvPr>
          <p:cNvSpPr/>
          <p:nvPr/>
        </p:nvSpPr>
        <p:spPr>
          <a:xfrm>
            <a:off x="2017856" y="3984437"/>
            <a:ext cx="157793" cy="558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E5E10625-E857-49CD-9894-82280D4B477D}"/>
              </a:ext>
            </a:extLst>
          </p:cNvPr>
          <p:cNvSpPr/>
          <p:nvPr/>
        </p:nvSpPr>
        <p:spPr>
          <a:xfrm>
            <a:off x="5991219" y="3290379"/>
            <a:ext cx="157793" cy="1302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05C437E-0F59-47B4-86A9-DAFBF49CE21B}"/>
              </a:ext>
            </a:extLst>
          </p:cNvPr>
          <p:cNvSpPr/>
          <p:nvPr/>
        </p:nvSpPr>
        <p:spPr>
          <a:xfrm>
            <a:off x="6290325" y="3290379"/>
            <a:ext cx="157793" cy="1302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44BE5B64-AD16-4C6E-928D-13CA7835B951}"/>
              </a:ext>
            </a:extLst>
          </p:cNvPr>
          <p:cNvSpPr/>
          <p:nvPr/>
        </p:nvSpPr>
        <p:spPr>
          <a:xfrm>
            <a:off x="6589431" y="3290379"/>
            <a:ext cx="157793" cy="1302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55360DBE-B49C-4190-A7F1-F604DCD5B6E9}"/>
              </a:ext>
            </a:extLst>
          </p:cNvPr>
          <p:cNvSpPr/>
          <p:nvPr/>
        </p:nvSpPr>
        <p:spPr>
          <a:xfrm>
            <a:off x="6888537" y="3290379"/>
            <a:ext cx="157793" cy="1302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023B772-DB9F-4879-8085-12DDE6EA1BFA}"/>
              </a:ext>
            </a:extLst>
          </p:cNvPr>
          <p:cNvSpPr/>
          <p:nvPr/>
        </p:nvSpPr>
        <p:spPr>
          <a:xfrm>
            <a:off x="1323689" y="4564540"/>
            <a:ext cx="1600200" cy="558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Kernel-Mode Scheduler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650705-13DF-4C1A-8DA9-695DB2184B48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flipH="1">
            <a:off x="5534208" y="5151120"/>
            <a:ext cx="963943" cy="59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0B8406-3B24-4C92-BF50-016881FBDFF9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6143400" y="5151120"/>
            <a:ext cx="354751" cy="59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B52265-B6AB-4F07-A673-6D68B5C3F68B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6498151" y="5151120"/>
            <a:ext cx="254441" cy="59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60EE15-BB73-4D01-B990-8829B61570D5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6498151" y="5151120"/>
            <a:ext cx="863633" cy="59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7EB969-39EB-455D-B4E2-93DA75AEF5F1}"/>
              </a:ext>
            </a:extLst>
          </p:cNvPr>
          <p:cNvCxnSpPr>
            <a:cxnSpLocks/>
            <a:stCxn id="43" idx="2"/>
            <a:endCxn id="32" idx="0"/>
          </p:cNvCxnSpPr>
          <p:nvPr/>
        </p:nvCxnSpPr>
        <p:spPr>
          <a:xfrm flipH="1">
            <a:off x="2121673" y="5123221"/>
            <a:ext cx="2116" cy="61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D5994B-EAEA-4635-B10E-66DAB0FBA5C3}"/>
              </a:ext>
            </a:extLst>
          </p:cNvPr>
          <p:cNvSpPr txBox="1"/>
          <p:nvPr/>
        </p:nvSpPr>
        <p:spPr>
          <a:xfrm>
            <a:off x="4185440" y="2555832"/>
            <a:ext cx="461665" cy="126024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user-mode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60E215-B752-4436-AC5F-5FE3751D8E3F}"/>
              </a:ext>
            </a:extLst>
          </p:cNvPr>
          <p:cNvSpPr txBox="1"/>
          <p:nvPr/>
        </p:nvSpPr>
        <p:spPr>
          <a:xfrm>
            <a:off x="4201670" y="4602228"/>
            <a:ext cx="461665" cy="154548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kernel-mode</a:t>
            </a:r>
          </a:p>
        </p:txBody>
      </p:sp>
    </p:spTree>
    <p:extLst>
      <p:ext uri="{BB962C8B-B14F-4D97-AF65-F5344CB8AC3E}">
        <p14:creationId xmlns:p14="http://schemas.microsoft.com/office/powerpoint/2010/main" val="375818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Queue Scheduling</a:t>
            </a:r>
            <a:br>
              <a:rPr lang="en-US" dirty="0"/>
            </a:br>
            <a:r>
              <a:rPr lang="en-US" sz="2800" dirty="0"/>
              <a:t>fixed distribution based on priority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92597" y="2566670"/>
            <a:ext cx="2449512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ja-JP" sz="1800" dirty="0"/>
              <a:t>Each queue has its own scheduling algorithm,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altLang="ja-JP" sz="1800" dirty="0"/>
              <a:t>foreground (interactive) – RR, 80% CPU time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altLang="ja-JP" sz="1800" dirty="0"/>
              <a:t>background (batch) – FCFS, 20% CPU time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3200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38" y="2217591"/>
            <a:ext cx="5456104" cy="35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118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>
                <a:latin typeface="Tahoma" charset="0"/>
                <a:ea typeface="ＭＳ Ｐゴシック" charset="0"/>
                <a:cs typeface="ＭＳ Ｐゴシック" charset="0"/>
              </a:rPr>
              <a:t>Multilevel Feedback-Queue Scheduling (MFQS) – Variable based on consumption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45100" y="2577272"/>
            <a:ext cx="3898900" cy="220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ja-JP" sz="1600" dirty="0"/>
              <a:t>A new job enters queue </a:t>
            </a:r>
            <a:r>
              <a:rPr lang="en-US" altLang="ja-JP" sz="1600" i="1" dirty="0"/>
              <a:t>Q</a:t>
            </a:r>
            <a:r>
              <a:rPr lang="en-US" altLang="ja-JP" sz="1600" i="1" baseline="-25000" dirty="0"/>
              <a:t>0</a:t>
            </a:r>
            <a:r>
              <a:rPr lang="en-US" altLang="ja-JP" sz="1600" i="1" dirty="0"/>
              <a:t> </a:t>
            </a:r>
            <a:r>
              <a:rPr lang="en-US" altLang="ja-JP" sz="1600" dirty="0"/>
              <a:t>which is scheduled via</a:t>
            </a:r>
            <a:r>
              <a:rPr lang="en-US" altLang="ja-JP" sz="1600" i="1" dirty="0"/>
              <a:t> </a:t>
            </a:r>
            <a:r>
              <a:rPr lang="en-US" altLang="ja-JP" sz="1600" dirty="0"/>
              <a:t>FCFS. When it gains CPU, the current job receives 8 milliseconds.  If it does not finish in 8 milliseconds, the job is moved to queue </a:t>
            </a:r>
            <a:r>
              <a:rPr lang="en-US" altLang="ja-JP" sz="1600" i="1" dirty="0"/>
              <a:t>Q</a:t>
            </a:r>
            <a:r>
              <a:rPr lang="en-US" altLang="ja-JP" sz="1600" baseline="-25000" dirty="0"/>
              <a:t>1</a:t>
            </a:r>
            <a:r>
              <a:rPr lang="en-US" altLang="ja-JP" sz="16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ja-JP" sz="1600" dirty="0"/>
              <a:t>At </a:t>
            </a:r>
            <a:r>
              <a:rPr lang="en-US" altLang="ja-JP" sz="1600" i="1" dirty="0"/>
              <a:t>Q</a:t>
            </a:r>
            <a:r>
              <a:rPr lang="en-US" altLang="ja-JP" sz="1600" baseline="-25000" dirty="0"/>
              <a:t>1</a:t>
            </a:r>
            <a:r>
              <a:rPr lang="en-US" altLang="ja-JP" sz="1600" dirty="0"/>
              <a:t> job is again scheduled via FCFS and receives 16 additional milliseconds. 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ja-JP" sz="1600" dirty="0"/>
              <a:t>If it still does not complete, it is preempted and moved to queue </a:t>
            </a:r>
            <a:r>
              <a:rPr lang="en-US" altLang="ja-JP" sz="1600" i="1" dirty="0"/>
              <a:t>Q</a:t>
            </a:r>
            <a:r>
              <a:rPr lang="en-US" altLang="ja-JP" sz="1600" baseline="-25000" dirty="0"/>
              <a:t>2</a:t>
            </a:r>
            <a:r>
              <a:rPr lang="en-US" altLang="ja-JP" sz="16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altLang="ja-JP" sz="16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altLang="ja-JP" sz="16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5" y="2173413"/>
            <a:ext cx="4535488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665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Summary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Algorithms used to optimize criteria to allow for fairness, responsiveness, and throughput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Todays </a:t>
            </a:r>
            <a:r>
              <a:rPr lang="en-US" sz="2000" dirty="0" err="1"/>
              <a:t>OS’es</a:t>
            </a:r>
            <a:r>
              <a:rPr lang="en-US" sz="2000" dirty="0"/>
              <a:t> take the best characteristics of all of these: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Round-robin/quantum (fairness)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Preemption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Shortest Job First (IO Boost, Quantum boost)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Priority:  real time, interactive jobs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Starvation boosts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Multi-Q level feedback 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/>
              <a:t> Multiprocessors have additional set of scheduling issues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45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</a:t>
            </a:r>
            <a:br>
              <a:rPr lang="en-US" dirty="0"/>
            </a:br>
            <a:r>
              <a:rPr lang="en-US" dirty="0"/>
              <a:t>POP QUIZ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22960" y="1905000"/>
          <a:ext cx="4015740" cy="203327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3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1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61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Process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Arrival</a:t>
                      </a:r>
                    </a:p>
                    <a:p>
                      <a:pPr algn="ctr"/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CPU</a:t>
                      </a:r>
                      <a:r>
                        <a:rPr lang="en-US" sz="2000" b="0" i="0" baseline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 Burst </a:t>
                      </a:r>
                    </a:p>
                    <a:p>
                      <a:pPr algn="ctr"/>
                      <a:r>
                        <a:rPr lang="en-US" sz="2000" b="0" i="0" baseline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P1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P2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P3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Tahoma"/>
                          <a:cs typeface="Tahoma"/>
                        </a:rPr>
                        <a:t>P4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0300" y="4254500"/>
            <a:ext cx="61909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average wait time, turn around time, and response time</a:t>
            </a:r>
          </a:p>
          <a:p>
            <a:r>
              <a:rPr lang="en-US" dirty="0"/>
              <a:t> for above processes assuming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FCFS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SJF w/o preemption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SJF w/ preemption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Round-robin with quantum of one time-unit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Multi-Queue with 3 levels – Q 1, 2 and 4</a:t>
            </a:r>
          </a:p>
        </p:txBody>
      </p:sp>
    </p:spTree>
    <p:extLst>
      <p:ext uri="{BB962C8B-B14F-4D97-AF65-F5344CB8AC3E}">
        <p14:creationId xmlns:p14="http://schemas.microsoft.com/office/powerpoint/2010/main" val="3546420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088A-0EAA-4272-A34A-6D252BD4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9316AC-7141-43F0-91B4-2F68D28E2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737661"/>
              </p:ext>
            </p:extLst>
          </p:nvPr>
        </p:nvGraphicFramePr>
        <p:xfrm>
          <a:off x="822325" y="1846263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9807784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126031816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006646068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304685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0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SJF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1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SJF + Pre-</a:t>
                      </a:r>
                      <a:r>
                        <a:rPr lang="en-US" dirty="0" err="1"/>
                        <a:t>emtion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6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3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7304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9BECA79-D2EC-47AA-AFB8-AE71073445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230307"/>
              </p:ext>
            </p:extLst>
          </p:nvPr>
        </p:nvGraphicFramePr>
        <p:xfrm>
          <a:off x="2743200" y="4288792"/>
          <a:ext cx="3878580" cy="1889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9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9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Process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Arrival</a:t>
                      </a:r>
                    </a:p>
                    <a:p>
                      <a:pPr algn="ctr"/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CPU</a:t>
                      </a:r>
                      <a:r>
                        <a:rPr lang="en-US" sz="2000" b="0" i="0" baseline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 Burst </a:t>
                      </a:r>
                    </a:p>
                    <a:p>
                      <a:pPr algn="ctr"/>
                      <a:r>
                        <a:rPr lang="en-US" sz="2000" b="0" i="0" baseline="0" dirty="0">
                          <a:solidFill>
                            <a:srgbClr val="000000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ahoma"/>
                        <a:cs typeface="Tahoma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83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P1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3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P2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83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P3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Tahoma"/>
                          <a:cs typeface="Tahoma"/>
                        </a:rPr>
                        <a:t>P4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273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Scheduling Issues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 Where does the scheduler itself run on a multiprocessor system??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</a:rPr>
              <a:t>Asymmetric multiprocessing:  Scheduler runs on one CPU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</a:rPr>
              <a:t>Symmetric multiprocessing (SMP): Scheduler runs on all CPUs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 Which CPU does user code run 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</a:rPr>
              <a:t>Processor affinity: hard and soft affinity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</a:rPr>
              <a:t>Load balancing:  push v. pull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61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856421" y="421771"/>
            <a:ext cx="7543800" cy="751526"/>
          </a:xfrm>
        </p:spPr>
        <p:txBody>
          <a:bodyPr>
            <a:normAutofit/>
          </a:bodyPr>
          <a:lstStyle/>
          <a:p>
            <a:r>
              <a:rPr lang="en-US" altLang="en-US">
                <a:latin typeface="+mn-lt"/>
              </a:rPr>
              <a:t>Hyper Threading</a:t>
            </a:r>
            <a:endParaRPr lang="en-US" altLang="en-US" dirty="0">
              <a:latin typeface="+mn-lt"/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384313" y="1370492"/>
            <a:ext cx="8488017" cy="161970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000" dirty="0"/>
              <a:t> </a:t>
            </a:r>
            <a:r>
              <a:rPr lang="en-US" altLang="en-US" sz="1800" dirty="0"/>
              <a:t>Multiple cores on same physical chip: Faster and consume less 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 Also, multiple threads per core (Intel </a:t>
            </a:r>
            <a:r>
              <a:rPr lang="en-US" altLang="en-US" sz="1800" b="1" dirty="0">
                <a:solidFill>
                  <a:srgbClr val="0070C0"/>
                </a:solidFill>
              </a:rPr>
              <a:t>“hyper-threading”</a:t>
            </a:r>
            <a:r>
              <a:rPr lang="en-US" altLang="en-US" sz="1800" dirty="0">
                <a:solidFill>
                  <a:schemeClr val="tx1"/>
                </a:solidFill>
              </a:rPr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Takes advantage of memory stall to make progress on another thread while </a:t>
            </a:r>
            <a:r>
              <a:rPr lang="en-US" altLang="en-US" sz="1800"/>
              <a:t>memory fetch </a:t>
            </a:r>
            <a:r>
              <a:rPr lang="en-US" altLang="en-US" sz="1800" dirty="0"/>
              <a:t>happens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 err="1"/>
              <a:t>UltraSparc</a:t>
            </a:r>
            <a:r>
              <a:rPr lang="en-US" altLang="en-US" sz="1800" dirty="0"/>
              <a:t> T3 CPU: 16 cores each 8-way multithreaded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2889DA-282E-44F4-9CB9-0D530077212D}"/>
              </a:ext>
            </a:extLst>
          </p:cNvPr>
          <p:cNvSpPr/>
          <p:nvPr/>
        </p:nvSpPr>
        <p:spPr>
          <a:xfrm>
            <a:off x="2160770" y="3879285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3C8E9-6E5C-4002-8C5B-980E16A41AC0}"/>
              </a:ext>
            </a:extLst>
          </p:cNvPr>
          <p:cNvSpPr/>
          <p:nvPr/>
        </p:nvSpPr>
        <p:spPr>
          <a:xfrm>
            <a:off x="2604055" y="3879286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180FF-2D4D-4005-8274-C17F94538C8C}"/>
              </a:ext>
            </a:extLst>
          </p:cNvPr>
          <p:cNvSpPr/>
          <p:nvPr/>
        </p:nvSpPr>
        <p:spPr>
          <a:xfrm>
            <a:off x="3047340" y="3879286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F5615-0219-4C0F-AB6A-D2253EEFEA57}"/>
              </a:ext>
            </a:extLst>
          </p:cNvPr>
          <p:cNvSpPr/>
          <p:nvPr/>
        </p:nvSpPr>
        <p:spPr>
          <a:xfrm>
            <a:off x="3490625" y="3879286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520499-3FF5-445F-BB3B-4FF5612F4213}"/>
              </a:ext>
            </a:extLst>
          </p:cNvPr>
          <p:cNvSpPr/>
          <p:nvPr/>
        </p:nvSpPr>
        <p:spPr>
          <a:xfrm>
            <a:off x="3933910" y="3879286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8AA74-8CD7-40A7-81AE-6C680300909A}"/>
              </a:ext>
            </a:extLst>
          </p:cNvPr>
          <p:cNvSpPr/>
          <p:nvPr/>
        </p:nvSpPr>
        <p:spPr>
          <a:xfrm>
            <a:off x="4377195" y="3879287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2B459E-6942-4D1B-8C15-60C5BF661C99}"/>
              </a:ext>
            </a:extLst>
          </p:cNvPr>
          <p:cNvSpPr/>
          <p:nvPr/>
        </p:nvSpPr>
        <p:spPr>
          <a:xfrm>
            <a:off x="4820480" y="3879287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55662A-3E98-480D-A1F7-1B45DBB252E6}"/>
              </a:ext>
            </a:extLst>
          </p:cNvPr>
          <p:cNvSpPr/>
          <p:nvPr/>
        </p:nvSpPr>
        <p:spPr>
          <a:xfrm>
            <a:off x="5263765" y="3879287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C084B-6134-47A5-81CD-6EFD3A52F63C}"/>
              </a:ext>
            </a:extLst>
          </p:cNvPr>
          <p:cNvSpPr/>
          <p:nvPr/>
        </p:nvSpPr>
        <p:spPr>
          <a:xfrm>
            <a:off x="5707050" y="3879285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94710B-BB68-4441-9119-05ECADD54F91}"/>
              </a:ext>
            </a:extLst>
          </p:cNvPr>
          <p:cNvSpPr/>
          <p:nvPr/>
        </p:nvSpPr>
        <p:spPr>
          <a:xfrm>
            <a:off x="6150335" y="3879286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051EAC-D8A2-4A9F-B7E9-F921085BFF47}"/>
              </a:ext>
            </a:extLst>
          </p:cNvPr>
          <p:cNvSpPr/>
          <p:nvPr/>
        </p:nvSpPr>
        <p:spPr>
          <a:xfrm>
            <a:off x="6593620" y="3879286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A32BD0-2A0D-4BE8-A90A-F7E691E6FB00}"/>
              </a:ext>
            </a:extLst>
          </p:cNvPr>
          <p:cNvSpPr/>
          <p:nvPr/>
        </p:nvSpPr>
        <p:spPr>
          <a:xfrm>
            <a:off x="7036905" y="3879286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A5EFD9-2FE8-4A77-BEE7-015A1560AE33}"/>
              </a:ext>
            </a:extLst>
          </p:cNvPr>
          <p:cNvSpPr/>
          <p:nvPr/>
        </p:nvSpPr>
        <p:spPr>
          <a:xfrm>
            <a:off x="7480190" y="3879286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2E2F7C-175A-443F-B0D0-1AA2854F696E}"/>
              </a:ext>
            </a:extLst>
          </p:cNvPr>
          <p:cNvSpPr/>
          <p:nvPr/>
        </p:nvSpPr>
        <p:spPr>
          <a:xfrm>
            <a:off x="7923475" y="3879287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10AD4-32ED-464B-AEB3-5A5D95638CE4}"/>
              </a:ext>
            </a:extLst>
          </p:cNvPr>
          <p:cNvSpPr/>
          <p:nvPr/>
        </p:nvSpPr>
        <p:spPr>
          <a:xfrm>
            <a:off x="8366760" y="3879287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FBFE620-4C24-4318-A09D-F09C4C97378A}"/>
              </a:ext>
            </a:extLst>
          </p:cNvPr>
          <p:cNvSpPr/>
          <p:nvPr/>
        </p:nvSpPr>
        <p:spPr>
          <a:xfrm>
            <a:off x="1251671" y="3938922"/>
            <a:ext cx="815009" cy="1987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9A7BC6-6DCC-40BF-A104-3F13F9EBCF32}"/>
              </a:ext>
            </a:extLst>
          </p:cNvPr>
          <p:cNvSpPr/>
          <p:nvPr/>
        </p:nvSpPr>
        <p:spPr>
          <a:xfrm>
            <a:off x="2148181" y="5210480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31BE7D-4F15-4E27-B23D-C16FBF8DE8C5}"/>
              </a:ext>
            </a:extLst>
          </p:cNvPr>
          <p:cNvSpPr/>
          <p:nvPr/>
        </p:nvSpPr>
        <p:spPr>
          <a:xfrm>
            <a:off x="2591466" y="5210481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D72F58-ADFD-47EC-B061-2D00937DA57C}"/>
              </a:ext>
            </a:extLst>
          </p:cNvPr>
          <p:cNvSpPr/>
          <p:nvPr/>
        </p:nvSpPr>
        <p:spPr>
          <a:xfrm>
            <a:off x="3034751" y="5210481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216C8D-401E-40D0-A388-F1EF2BE34EC6}"/>
              </a:ext>
            </a:extLst>
          </p:cNvPr>
          <p:cNvSpPr/>
          <p:nvPr/>
        </p:nvSpPr>
        <p:spPr>
          <a:xfrm>
            <a:off x="3478036" y="5210481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048880-6B62-48A4-96FE-5668D1B5B530}"/>
              </a:ext>
            </a:extLst>
          </p:cNvPr>
          <p:cNvSpPr/>
          <p:nvPr/>
        </p:nvSpPr>
        <p:spPr>
          <a:xfrm>
            <a:off x="3921321" y="5210481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113296-CD81-4BF6-B5B3-1E299C7EF7D3}"/>
              </a:ext>
            </a:extLst>
          </p:cNvPr>
          <p:cNvSpPr/>
          <p:nvPr/>
        </p:nvSpPr>
        <p:spPr>
          <a:xfrm>
            <a:off x="4364606" y="5210482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890EC9-37A0-44C2-92DE-B8C56F0DBD82}"/>
              </a:ext>
            </a:extLst>
          </p:cNvPr>
          <p:cNvSpPr/>
          <p:nvPr/>
        </p:nvSpPr>
        <p:spPr>
          <a:xfrm>
            <a:off x="4807891" y="5210482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4820CB-0F0D-4993-91CB-9B5450F5244A}"/>
              </a:ext>
            </a:extLst>
          </p:cNvPr>
          <p:cNvSpPr/>
          <p:nvPr/>
        </p:nvSpPr>
        <p:spPr>
          <a:xfrm>
            <a:off x="5251176" y="5210482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40FEFB-E300-44BD-887B-A2A75BDF8A1D}"/>
              </a:ext>
            </a:extLst>
          </p:cNvPr>
          <p:cNvSpPr/>
          <p:nvPr/>
        </p:nvSpPr>
        <p:spPr>
          <a:xfrm>
            <a:off x="5694461" y="5210480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03A596-8B17-4BE6-B4C0-F1C1F8908A14}"/>
              </a:ext>
            </a:extLst>
          </p:cNvPr>
          <p:cNvSpPr/>
          <p:nvPr/>
        </p:nvSpPr>
        <p:spPr>
          <a:xfrm>
            <a:off x="6137746" y="5210481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A77AB2-5CA0-469E-8D52-109AB4DDAE91}"/>
              </a:ext>
            </a:extLst>
          </p:cNvPr>
          <p:cNvSpPr/>
          <p:nvPr/>
        </p:nvSpPr>
        <p:spPr>
          <a:xfrm>
            <a:off x="6581031" y="5210481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B78996-CF16-4D4D-B342-E9FA3DCF6654}"/>
              </a:ext>
            </a:extLst>
          </p:cNvPr>
          <p:cNvSpPr/>
          <p:nvPr/>
        </p:nvSpPr>
        <p:spPr>
          <a:xfrm>
            <a:off x="7024316" y="5210481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7AFD79-FD9F-49B3-8C66-80DEE2E31A73}"/>
              </a:ext>
            </a:extLst>
          </p:cNvPr>
          <p:cNvSpPr/>
          <p:nvPr/>
        </p:nvSpPr>
        <p:spPr>
          <a:xfrm>
            <a:off x="7467601" y="5210481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AF12AB-85CF-4259-ADF5-2FE8FAE6882D}"/>
              </a:ext>
            </a:extLst>
          </p:cNvPr>
          <p:cNvSpPr/>
          <p:nvPr/>
        </p:nvSpPr>
        <p:spPr>
          <a:xfrm>
            <a:off x="7910886" y="5210482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F5F3C7-5C80-44E1-A631-70A1DCCD6653}"/>
              </a:ext>
            </a:extLst>
          </p:cNvPr>
          <p:cNvSpPr/>
          <p:nvPr/>
        </p:nvSpPr>
        <p:spPr>
          <a:xfrm>
            <a:off x="8354171" y="5210482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6CEEEE9-D608-4BE9-ADBA-06AFA9BDAC0A}"/>
              </a:ext>
            </a:extLst>
          </p:cNvPr>
          <p:cNvSpPr/>
          <p:nvPr/>
        </p:nvSpPr>
        <p:spPr>
          <a:xfrm>
            <a:off x="1239082" y="5270117"/>
            <a:ext cx="815009" cy="1987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2D8458F-43FD-441C-99AA-D4C156F82F5A}"/>
              </a:ext>
            </a:extLst>
          </p:cNvPr>
          <p:cNvSpPr/>
          <p:nvPr/>
        </p:nvSpPr>
        <p:spPr>
          <a:xfrm>
            <a:off x="1239081" y="5746630"/>
            <a:ext cx="815009" cy="1987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7B99E3-C598-4658-BE33-46718B153FF7}"/>
              </a:ext>
            </a:extLst>
          </p:cNvPr>
          <p:cNvSpPr/>
          <p:nvPr/>
        </p:nvSpPr>
        <p:spPr>
          <a:xfrm>
            <a:off x="2135592" y="5654146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6D3388-B60C-4482-94DD-425B49C6C27F}"/>
              </a:ext>
            </a:extLst>
          </p:cNvPr>
          <p:cNvSpPr/>
          <p:nvPr/>
        </p:nvSpPr>
        <p:spPr>
          <a:xfrm>
            <a:off x="2578877" y="5654146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38AA2E-FA65-45F7-8D3A-D010D805959D}"/>
              </a:ext>
            </a:extLst>
          </p:cNvPr>
          <p:cNvSpPr/>
          <p:nvPr/>
        </p:nvSpPr>
        <p:spPr>
          <a:xfrm>
            <a:off x="3022162" y="5654146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DE7E29-340B-4622-8F3F-B1A3BABF526F}"/>
              </a:ext>
            </a:extLst>
          </p:cNvPr>
          <p:cNvSpPr/>
          <p:nvPr/>
        </p:nvSpPr>
        <p:spPr>
          <a:xfrm>
            <a:off x="3465447" y="5654146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AD9A25-64FA-4743-877C-B162AE39E4D7}"/>
              </a:ext>
            </a:extLst>
          </p:cNvPr>
          <p:cNvSpPr/>
          <p:nvPr/>
        </p:nvSpPr>
        <p:spPr>
          <a:xfrm>
            <a:off x="3908732" y="5654147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895BCB-BDA0-4281-9CB0-61FB2DE0CA32}"/>
              </a:ext>
            </a:extLst>
          </p:cNvPr>
          <p:cNvSpPr/>
          <p:nvPr/>
        </p:nvSpPr>
        <p:spPr>
          <a:xfrm>
            <a:off x="4352017" y="5654147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0CA216-3C63-4DA7-96E7-8649335AADF3}"/>
              </a:ext>
            </a:extLst>
          </p:cNvPr>
          <p:cNvSpPr/>
          <p:nvPr/>
        </p:nvSpPr>
        <p:spPr>
          <a:xfrm>
            <a:off x="4795302" y="5654147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EDD511-5E97-4FF8-A508-8EF90FDDC3A9}"/>
              </a:ext>
            </a:extLst>
          </p:cNvPr>
          <p:cNvSpPr/>
          <p:nvPr/>
        </p:nvSpPr>
        <p:spPr>
          <a:xfrm>
            <a:off x="5238587" y="5654145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7D75CD-482E-44EC-8871-7FA00A07732A}"/>
              </a:ext>
            </a:extLst>
          </p:cNvPr>
          <p:cNvSpPr/>
          <p:nvPr/>
        </p:nvSpPr>
        <p:spPr>
          <a:xfrm>
            <a:off x="5681872" y="5654146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E6AAF2A-8E78-41C2-991F-9E27C1391906}"/>
              </a:ext>
            </a:extLst>
          </p:cNvPr>
          <p:cNvSpPr/>
          <p:nvPr/>
        </p:nvSpPr>
        <p:spPr>
          <a:xfrm>
            <a:off x="6125157" y="5654146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30EE52-8610-4F39-87FA-9D8584080865}"/>
              </a:ext>
            </a:extLst>
          </p:cNvPr>
          <p:cNvSpPr/>
          <p:nvPr/>
        </p:nvSpPr>
        <p:spPr>
          <a:xfrm>
            <a:off x="6568442" y="5654146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D2A022-6E3D-49E3-9365-1657BA2CBC2A}"/>
              </a:ext>
            </a:extLst>
          </p:cNvPr>
          <p:cNvSpPr/>
          <p:nvPr/>
        </p:nvSpPr>
        <p:spPr>
          <a:xfrm>
            <a:off x="7011727" y="5654146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7C6C1E-4B6A-4761-9AA3-967C7A9FB5BD}"/>
              </a:ext>
            </a:extLst>
          </p:cNvPr>
          <p:cNvSpPr/>
          <p:nvPr/>
        </p:nvSpPr>
        <p:spPr>
          <a:xfrm>
            <a:off x="7455012" y="5654147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8D6EAF-E6ED-44DD-A68A-DF3D184D5BE3}"/>
              </a:ext>
            </a:extLst>
          </p:cNvPr>
          <p:cNvSpPr/>
          <p:nvPr/>
        </p:nvSpPr>
        <p:spPr>
          <a:xfrm>
            <a:off x="7898297" y="5654147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958E94-AB6C-4055-8630-4043AE9A8768}"/>
              </a:ext>
            </a:extLst>
          </p:cNvPr>
          <p:cNvSpPr/>
          <p:nvPr/>
        </p:nvSpPr>
        <p:spPr>
          <a:xfrm>
            <a:off x="8341588" y="5654147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FD646F-D08A-4EB2-90F1-21742CDB529C}"/>
              </a:ext>
            </a:extLst>
          </p:cNvPr>
          <p:cNvSpPr/>
          <p:nvPr/>
        </p:nvSpPr>
        <p:spPr>
          <a:xfrm>
            <a:off x="2151492" y="3321382"/>
            <a:ext cx="430696" cy="331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E6FE50-69E0-4145-B85C-3F7D8B219812}"/>
              </a:ext>
            </a:extLst>
          </p:cNvPr>
          <p:cNvSpPr/>
          <p:nvPr/>
        </p:nvSpPr>
        <p:spPr>
          <a:xfrm>
            <a:off x="5516877" y="3326298"/>
            <a:ext cx="430696" cy="331304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0882D-B1C4-46D7-B263-5B2D6B629B57}"/>
              </a:ext>
            </a:extLst>
          </p:cNvPr>
          <p:cNvSpPr txBox="1"/>
          <p:nvPr/>
        </p:nvSpPr>
        <p:spPr>
          <a:xfrm>
            <a:off x="2533824" y="3296892"/>
            <a:ext cx="181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cycle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FF8808-904D-4078-9F67-58FF3C889901}"/>
              </a:ext>
            </a:extLst>
          </p:cNvPr>
          <p:cNvSpPr txBox="1"/>
          <p:nvPr/>
        </p:nvSpPr>
        <p:spPr>
          <a:xfrm>
            <a:off x="5915109" y="3312760"/>
            <a:ext cx="235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Memory cycle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E93412-1938-4665-935C-BD33C18DB995}"/>
              </a:ext>
            </a:extLst>
          </p:cNvPr>
          <p:cNvSpPr txBox="1"/>
          <p:nvPr/>
        </p:nvSpPr>
        <p:spPr>
          <a:xfrm>
            <a:off x="2135592" y="4768263"/>
            <a:ext cx="666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hyper-threading : twice as many “c” cycles used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D4536C-2DEE-49AA-BE65-E7995A36F51D}"/>
              </a:ext>
            </a:extLst>
          </p:cNvPr>
          <p:cNvSpPr txBox="1"/>
          <p:nvPr/>
        </p:nvSpPr>
        <p:spPr>
          <a:xfrm>
            <a:off x="223969" y="5184842"/>
            <a:ext cx="111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44B952-A1E8-44E8-9CE0-CE739710637E}"/>
              </a:ext>
            </a:extLst>
          </p:cNvPr>
          <p:cNvSpPr txBox="1"/>
          <p:nvPr/>
        </p:nvSpPr>
        <p:spPr>
          <a:xfrm>
            <a:off x="223969" y="5661355"/>
            <a:ext cx="111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999D45-540E-4374-B549-E8D17C8082E6}"/>
              </a:ext>
            </a:extLst>
          </p:cNvPr>
          <p:cNvSpPr txBox="1"/>
          <p:nvPr/>
        </p:nvSpPr>
        <p:spPr>
          <a:xfrm>
            <a:off x="230591" y="3853647"/>
            <a:ext cx="111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</p:spTree>
    <p:extLst>
      <p:ext uri="{BB962C8B-B14F-4D97-AF65-F5344CB8AC3E}">
        <p14:creationId xmlns:p14="http://schemas.microsoft.com/office/powerpoint/2010/main" val="2042222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Solaris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Constructs: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Processes: contains threads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Kernel Threads: schedulable unit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Threads: user level thread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LWP: maps user thread to kernel thread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Solaris 9++: 1-1 mapping between user thread and kernel thread/</a:t>
            </a:r>
            <a:r>
              <a:rPr lang="en-US" dirty="0" err="1"/>
              <a:t>lwp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Solaris Kernel is fully pre-emptible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170 priorities broken into 6 scheduling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Default Scheduling class is TS (</a:t>
            </a:r>
            <a:r>
              <a:rPr lang="en-US" dirty="0" err="1"/>
              <a:t>TimeShare</a:t>
            </a:r>
            <a:r>
              <a:rPr lang="en-US" dirty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RR, priority, quantum based scheduler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Provides boosts for 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Fair Share (FSS)/Fixed Priority (FX) are relatively new scheduling 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RR, priority, quantum based scheduler where processes get “shares” of CPU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for processor sets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4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vs. Threads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900" dirty="0">
                <a:latin typeface="Tahoma"/>
                <a:cs typeface="Tahoma"/>
              </a:rPr>
              <a:t> Recap</a:t>
            </a:r>
          </a:p>
          <a:p>
            <a:pPr marL="8229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900" dirty="0">
                <a:latin typeface="Tahoma"/>
                <a:cs typeface="Tahoma"/>
              </a:rPr>
              <a:t>One or many threads execute in the context of a process</a:t>
            </a:r>
          </a:p>
          <a:p>
            <a:pPr marL="82296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900" dirty="0">
                <a:latin typeface="Tahoma"/>
                <a:cs typeface="Tahoma"/>
              </a:rPr>
              <a:t>There exists a nuanced distinction between processes and threads in Linux (e.g., tasks)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900" dirty="0">
                <a:latin typeface="Tahoma"/>
                <a:cs typeface="Tahoma"/>
              </a:rPr>
              <a:t>In reality: Kernel level threads being scheduled – not processes.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95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Solaris Scheduling</a:t>
            </a:r>
          </a:p>
        </p:txBody>
      </p:sp>
      <p:pic>
        <p:nvPicPr>
          <p:cNvPr id="87044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55" y="1879212"/>
            <a:ext cx="2779713" cy="431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618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Scheduler is BEST?</a:t>
            </a:r>
          </a:p>
        </p:txBody>
      </p:sp>
    </p:spTree>
    <p:extLst>
      <p:ext uri="{BB962C8B-B14F-4D97-AF65-F5344CB8AC3E}">
        <p14:creationId xmlns:p14="http://schemas.microsoft.com/office/powerpoint/2010/main" val="3738677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Evaluation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Define the selection criteria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Optimize CPU Utilization  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Maximize throughput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Real Time Requirements?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Evaluation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Deterministic Modeling (analytic method)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Queueing Models (see Little’s formula next)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Simulations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Data from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Industry Standard Benchmarks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Real workloads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Implementation</a:t>
            </a:r>
          </a:p>
          <a:p>
            <a:pPr marL="746125" lvl="1" indent="-285750">
              <a:buFont typeface="Arial" panose="020B0604020202020204" pitchFamily="34" charset="0"/>
              <a:buChar char="•"/>
            </a:pPr>
            <a:endParaRPr lang="en-US" altLang="ja-JP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51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763489" y="1912174"/>
            <a:ext cx="2384740" cy="222519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59414"/>
          </a:xfrm>
        </p:spPr>
        <p:txBody>
          <a:bodyPr/>
          <a:lstStyle/>
          <a:p>
            <a:r>
              <a:rPr lang="en-US" dirty="0">
                <a:latin typeface="+mn-lt"/>
              </a:rPr>
              <a:t>Little’s Formula      </a:t>
            </a:r>
            <a:r>
              <a:rPr lang="en-US" sz="2400" dirty="0">
                <a:latin typeface="+mn-lt"/>
              </a:rPr>
              <a:t>(John Little: 1954)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091743" y="4539108"/>
          <a:ext cx="7317620" cy="1188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  <a:tableStyleId>{2D5ABB26-0587-4C30-8999-92F81FD0307C}</a:tableStyleId>
              </a:tblPr>
              <a:tblGrid>
                <a:gridCol w="1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effectLst/>
                          <a:latin typeface="Cambria"/>
                          <a:cs typeface="Cambria"/>
                        </a:rPr>
                        <a:t>n</a:t>
                      </a:r>
                      <a:endParaRPr lang="en-US" sz="2000" dirty="0">
                        <a:solidFill>
                          <a:schemeClr val="tx1"/>
                        </a:solidFill>
                        <a:latin typeface="Symbo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Average queue length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Symbol"/>
                        </a:rPr>
                        <a:t>l</a:t>
                      </a:r>
                      <a:endParaRPr lang="en-US" sz="2000" dirty="0">
                        <a:solidFill>
                          <a:schemeClr val="tx1"/>
                        </a:solidFill>
                        <a:latin typeface="Symbo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Average arrival rate for new processes in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queue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</a:t>
                      </a:r>
                      <a:endParaRPr lang="en-US" sz="2000" b="0" i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Average waiting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time in queue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435235" y="2077371"/>
          <a:ext cx="1157933" cy="189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3" imgW="1397000" imgH="2286000" progId="Equation.3">
                  <p:embed/>
                </p:oleObj>
              </mc:Choice>
              <mc:Fallback>
                <p:oleObj name="Equation" r:id="rId3" imgW="1397000" imgH="22860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5235" y="2077371"/>
                        <a:ext cx="1157933" cy="1894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4AE12E0-6290-40E4-8CC2-B04915C54D2C}"/>
              </a:ext>
            </a:extLst>
          </p:cNvPr>
          <p:cNvSpPr/>
          <p:nvPr/>
        </p:nvSpPr>
        <p:spPr>
          <a:xfrm>
            <a:off x="5934933" y="2419758"/>
            <a:ext cx="1501494" cy="1315866"/>
          </a:xfrm>
          <a:prstGeom prst="triangle">
            <a:avLst>
              <a:gd name="adj" fmla="val 5046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90ACA-874F-48AC-9255-D3F375A91B7A}"/>
              </a:ext>
            </a:extLst>
          </p:cNvPr>
          <p:cNvSpPr txBox="1"/>
          <p:nvPr/>
        </p:nvSpPr>
        <p:spPr>
          <a:xfrm>
            <a:off x="6179127" y="2731169"/>
            <a:ext cx="1201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n</a:t>
            </a:r>
          </a:p>
          <a:p>
            <a:endParaRPr lang="en-US" sz="2000" dirty="0"/>
          </a:p>
          <a:p>
            <a:r>
              <a:rPr lang="en-US" sz="2000" dirty="0"/>
              <a:t>λ    *   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EA50A9-D530-42D2-B793-F86F432D6832}"/>
              </a:ext>
            </a:extLst>
          </p:cNvPr>
          <p:cNvCxnSpPr>
            <a:cxnSpLocks/>
          </p:cNvCxnSpPr>
          <p:nvPr/>
        </p:nvCxnSpPr>
        <p:spPr>
          <a:xfrm>
            <a:off x="6215474" y="3237430"/>
            <a:ext cx="9447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790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1CC8FD-36A3-4F00-9434-729E37E702B5}"/>
              </a:ext>
            </a:extLst>
          </p:cNvPr>
          <p:cNvSpPr/>
          <p:nvPr/>
        </p:nvSpPr>
        <p:spPr>
          <a:xfrm>
            <a:off x="2191174" y="3960568"/>
            <a:ext cx="4154944" cy="75941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9442" y="613316"/>
            <a:ext cx="7543800" cy="759414"/>
          </a:xfrm>
        </p:spPr>
        <p:txBody>
          <a:bodyPr/>
          <a:lstStyle/>
          <a:p>
            <a:r>
              <a:rPr lang="en-US" dirty="0">
                <a:latin typeface="+mn-lt"/>
              </a:rPr>
              <a:t>Little’s Formula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1B436C-5A0E-47F7-AD1D-078009089505}"/>
              </a:ext>
            </a:extLst>
          </p:cNvPr>
          <p:cNvSpPr/>
          <p:nvPr/>
        </p:nvSpPr>
        <p:spPr>
          <a:xfrm>
            <a:off x="503963" y="4214968"/>
            <a:ext cx="257386" cy="2506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4DA02A-9B56-412D-836B-EAF54EF0ADA4}"/>
              </a:ext>
            </a:extLst>
          </p:cNvPr>
          <p:cNvSpPr/>
          <p:nvPr/>
        </p:nvSpPr>
        <p:spPr>
          <a:xfrm>
            <a:off x="822310" y="4214968"/>
            <a:ext cx="257386" cy="2506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E7CE44-7E87-42DC-90F1-9F5CDF62B8C3}"/>
              </a:ext>
            </a:extLst>
          </p:cNvPr>
          <p:cNvSpPr/>
          <p:nvPr/>
        </p:nvSpPr>
        <p:spPr>
          <a:xfrm>
            <a:off x="1140657" y="4214968"/>
            <a:ext cx="257386" cy="2506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6939C8-F048-4A64-B923-12DCCAB793F5}"/>
              </a:ext>
            </a:extLst>
          </p:cNvPr>
          <p:cNvSpPr/>
          <p:nvPr/>
        </p:nvSpPr>
        <p:spPr>
          <a:xfrm>
            <a:off x="1459004" y="4214968"/>
            <a:ext cx="257386" cy="2506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02CB1E-DB7B-445D-B910-8404056382D1}"/>
              </a:ext>
            </a:extLst>
          </p:cNvPr>
          <p:cNvSpPr/>
          <p:nvPr/>
        </p:nvSpPr>
        <p:spPr>
          <a:xfrm>
            <a:off x="2371786" y="4229808"/>
            <a:ext cx="257386" cy="2506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34DFA4-8503-46D3-89CD-E6F1E6E99C66}"/>
              </a:ext>
            </a:extLst>
          </p:cNvPr>
          <p:cNvSpPr/>
          <p:nvPr/>
        </p:nvSpPr>
        <p:spPr>
          <a:xfrm>
            <a:off x="2690133" y="4229808"/>
            <a:ext cx="257386" cy="2506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10FA31-69F7-4CB6-B0EC-F4F21AA79463}"/>
              </a:ext>
            </a:extLst>
          </p:cNvPr>
          <p:cNvSpPr/>
          <p:nvPr/>
        </p:nvSpPr>
        <p:spPr>
          <a:xfrm>
            <a:off x="3008480" y="4229808"/>
            <a:ext cx="257386" cy="2506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16E849-B7DE-4E78-9DAE-695DB254796C}"/>
              </a:ext>
            </a:extLst>
          </p:cNvPr>
          <p:cNvSpPr/>
          <p:nvPr/>
        </p:nvSpPr>
        <p:spPr>
          <a:xfrm>
            <a:off x="3326827" y="4229808"/>
            <a:ext cx="257386" cy="2506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EB7E7D-31EA-47DB-A277-FB8580C26216}"/>
              </a:ext>
            </a:extLst>
          </p:cNvPr>
          <p:cNvSpPr/>
          <p:nvPr/>
        </p:nvSpPr>
        <p:spPr>
          <a:xfrm>
            <a:off x="3645174" y="4229808"/>
            <a:ext cx="257386" cy="2506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84EBDA-CD6E-46A7-AAE2-490019CE60DD}"/>
              </a:ext>
            </a:extLst>
          </p:cNvPr>
          <p:cNvSpPr/>
          <p:nvPr/>
        </p:nvSpPr>
        <p:spPr>
          <a:xfrm>
            <a:off x="3963521" y="4229808"/>
            <a:ext cx="257386" cy="2506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3C018B2-5221-41D9-A707-69078E7017CD}"/>
              </a:ext>
            </a:extLst>
          </p:cNvPr>
          <p:cNvSpPr/>
          <p:nvPr/>
        </p:nvSpPr>
        <p:spPr>
          <a:xfrm>
            <a:off x="4281866" y="4229808"/>
            <a:ext cx="257386" cy="2506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92EA2B-20A3-4720-90F1-B40ED0C56433}"/>
              </a:ext>
            </a:extLst>
          </p:cNvPr>
          <p:cNvSpPr/>
          <p:nvPr/>
        </p:nvSpPr>
        <p:spPr>
          <a:xfrm>
            <a:off x="4631342" y="4229808"/>
            <a:ext cx="257386" cy="2506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264250-6FDC-48F8-AB92-EAEB04C415D4}"/>
              </a:ext>
            </a:extLst>
          </p:cNvPr>
          <p:cNvSpPr/>
          <p:nvPr/>
        </p:nvSpPr>
        <p:spPr>
          <a:xfrm>
            <a:off x="4949689" y="4229808"/>
            <a:ext cx="257386" cy="2506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E64437-5DCA-487A-9B98-CDE513899CA4}"/>
              </a:ext>
            </a:extLst>
          </p:cNvPr>
          <p:cNvSpPr/>
          <p:nvPr/>
        </p:nvSpPr>
        <p:spPr>
          <a:xfrm>
            <a:off x="5268036" y="4229808"/>
            <a:ext cx="257386" cy="2506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F7BB3A-D09D-4BBB-B9E7-57FFA33EB9A8}"/>
              </a:ext>
            </a:extLst>
          </p:cNvPr>
          <p:cNvSpPr/>
          <p:nvPr/>
        </p:nvSpPr>
        <p:spPr>
          <a:xfrm>
            <a:off x="5586383" y="4229808"/>
            <a:ext cx="257386" cy="2506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3686E1-3606-4FA9-878D-CBF3F8638650}"/>
              </a:ext>
            </a:extLst>
          </p:cNvPr>
          <p:cNvSpPr/>
          <p:nvPr/>
        </p:nvSpPr>
        <p:spPr>
          <a:xfrm>
            <a:off x="5904730" y="4229808"/>
            <a:ext cx="257386" cy="2506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21BA-9F5B-48DF-BB96-27A4D64A02CD}"/>
              </a:ext>
            </a:extLst>
          </p:cNvPr>
          <p:cNvSpPr txBox="1"/>
          <p:nvPr/>
        </p:nvSpPr>
        <p:spPr>
          <a:xfrm>
            <a:off x="486379" y="3429000"/>
            <a:ext cx="156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jobs arrive each second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7B3470-CACB-4489-B10F-D07BD13FF5D2}"/>
              </a:ext>
            </a:extLst>
          </p:cNvPr>
          <p:cNvSpPr/>
          <p:nvPr/>
        </p:nvSpPr>
        <p:spPr>
          <a:xfrm>
            <a:off x="6820902" y="4203637"/>
            <a:ext cx="257386" cy="25061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1BAAC8-857C-4EB6-9C9B-587DC244D8C2}"/>
              </a:ext>
            </a:extLst>
          </p:cNvPr>
          <p:cNvSpPr/>
          <p:nvPr/>
        </p:nvSpPr>
        <p:spPr>
          <a:xfrm>
            <a:off x="7139249" y="4203637"/>
            <a:ext cx="257386" cy="25061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4ABF30-AD42-4634-A555-DD8F30ED50F7}"/>
              </a:ext>
            </a:extLst>
          </p:cNvPr>
          <p:cNvSpPr/>
          <p:nvPr/>
        </p:nvSpPr>
        <p:spPr>
          <a:xfrm>
            <a:off x="7457596" y="4203637"/>
            <a:ext cx="257386" cy="25061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BDD5C0-4F1F-4F12-BFDD-116541C2F4F9}"/>
              </a:ext>
            </a:extLst>
          </p:cNvPr>
          <p:cNvSpPr/>
          <p:nvPr/>
        </p:nvSpPr>
        <p:spPr>
          <a:xfrm>
            <a:off x="7775943" y="4203637"/>
            <a:ext cx="257386" cy="25061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DFB0AF-958C-4F1E-A0CE-E594C46CF30D}"/>
              </a:ext>
            </a:extLst>
          </p:cNvPr>
          <p:cNvSpPr txBox="1"/>
          <p:nvPr/>
        </p:nvSpPr>
        <p:spPr>
          <a:xfrm>
            <a:off x="6631743" y="3429000"/>
            <a:ext cx="171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jobs finish each second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B2AC10-8BEC-4206-BEDC-4CA877598345}"/>
              </a:ext>
            </a:extLst>
          </p:cNvPr>
          <p:cNvSpPr txBox="1"/>
          <p:nvPr/>
        </p:nvSpPr>
        <p:spPr>
          <a:xfrm>
            <a:off x="3008480" y="4882218"/>
            <a:ext cx="333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wait time = 3 seconds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92204C-E321-457E-94B0-6785CD48B82B}"/>
              </a:ext>
            </a:extLst>
          </p:cNvPr>
          <p:cNvSpPr txBox="1"/>
          <p:nvPr/>
        </p:nvSpPr>
        <p:spPr>
          <a:xfrm>
            <a:off x="1269350" y="2208295"/>
            <a:ext cx="1228711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B0F0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 = </a:t>
            </a:r>
            <a:r>
              <a:rPr lang="el-GR" sz="2400" dirty="0"/>
              <a:t>λ</a:t>
            </a:r>
            <a:r>
              <a:rPr lang="en-US" sz="2400" dirty="0"/>
              <a:t> 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7CF556-43E9-435A-A098-B607B3443F4C}"/>
              </a:ext>
            </a:extLst>
          </p:cNvPr>
          <p:cNvSpPr txBox="1"/>
          <p:nvPr/>
        </p:nvSpPr>
        <p:spPr>
          <a:xfrm>
            <a:off x="2360257" y="5630469"/>
            <a:ext cx="479955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B0F0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 = 4 arrivals/sec * 3 secs = 12 items in queue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074262-0D28-47F5-B69F-B3DF13B590C4}"/>
              </a:ext>
            </a:extLst>
          </p:cNvPr>
          <p:cNvSpPr txBox="1"/>
          <p:nvPr/>
        </p:nvSpPr>
        <p:spPr>
          <a:xfrm>
            <a:off x="2664159" y="2196798"/>
            <a:ext cx="206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steady 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CF5827-3572-4512-AA15-4C33460DA1D9}"/>
              </a:ext>
            </a:extLst>
          </p:cNvPr>
          <p:cNvSpPr txBox="1"/>
          <p:nvPr/>
        </p:nvSpPr>
        <p:spPr>
          <a:xfrm>
            <a:off x="2445173" y="3475166"/>
            <a:ext cx="364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of jobs waiting to be ‘served’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DF959AB-916D-42B5-B9A5-09D11E5F1584}"/>
              </a:ext>
            </a:extLst>
          </p:cNvPr>
          <p:cNvSpPr/>
          <p:nvPr/>
        </p:nvSpPr>
        <p:spPr>
          <a:xfrm>
            <a:off x="1808479" y="4229808"/>
            <a:ext cx="318345" cy="25061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32A4943-1036-49EA-AF19-D9F6BD419318}"/>
              </a:ext>
            </a:extLst>
          </p:cNvPr>
          <p:cNvSpPr/>
          <p:nvPr/>
        </p:nvSpPr>
        <p:spPr>
          <a:xfrm>
            <a:off x="6432068" y="4214968"/>
            <a:ext cx="318345" cy="25061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E3D22-E4C6-49C2-8C0D-8913A4703590}"/>
              </a:ext>
            </a:extLst>
          </p:cNvPr>
          <p:cNvSpPr txBox="1"/>
          <p:nvPr/>
        </p:nvSpPr>
        <p:spPr>
          <a:xfrm>
            <a:off x="5472113" y="2057400"/>
            <a:ext cx="26860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	number of jobs in Q</a:t>
            </a:r>
          </a:p>
          <a:p>
            <a:r>
              <a:rPr lang="el-GR"/>
              <a:t>λ</a:t>
            </a:r>
            <a:r>
              <a:rPr lang="en-US"/>
              <a:t> 	arrival rate</a:t>
            </a:r>
          </a:p>
          <a:p>
            <a:r>
              <a:rPr lang="en-US"/>
              <a:t>W 	wait time</a:t>
            </a:r>
          </a:p>
        </p:txBody>
      </p:sp>
    </p:spTree>
    <p:extLst>
      <p:ext uri="{BB962C8B-B14F-4D97-AF65-F5344CB8AC3E}">
        <p14:creationId xmlns:p14="http://schemas.microsoft.com/office/powerpoint/2010/main" val="3339475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Little’s Formula - 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6975"/>
              </p:ext>
            </p:extLst>
          </p:nvPr>
        </p:nvGraphicFramePr>
        <p:xfrm>
          <a:off x="1064380" y="2048933"/>
          <a:ext cx="7196667" cy="33995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1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9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Ex: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l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(processes/sec)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(sec)</a:t>
                      </a:r>
                      <a:endParaRPr lang="pl-PL" sz="2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Narrative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What's the average wait time for 1000 p/sec in a 256 element queue?</a:t>
                      </a: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248AEA"/>
                        </a:solidFill>
                        <a:effectLst/>
                        <a:latin typeface="Calibri"/>
                      </a:endParaRP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15000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deep should a queue be for a desired wait time of 1/10 sec if processes arrive every 67usec?</a:t>
                      </a: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248AEA"/>
                        </a:solidFill>
                        <a:effectLst/>
                        <a:latin typeface="Calibri"/>
                      </a:endParaRP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 average wait time is 3 sec and queue depth is 64 what is the average throughput of processes that can be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accomodated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184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Little’s Formula - 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4506"/>
              </p:ext>
            </p:extLst>
          </p:nvPr>
        </p:nvGraphicFramePr>
        <p:xfrm>
          <a:off x="1038980" y="2112433"/>
          <a:ext cx="7196667" cy="33995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1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9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Ex: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l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(processes/sec)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(sec)</a:t>
                      </a:r>
                      <a:endParaRPr lang="pl-PL" sz="2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Narrative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0.256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What's the average wait time for 1000 p/sec in a 256 element queue?</a:t>
                      </a: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248AEA"/>
                          </a:solidFill>
                          <a:effectLst/>
                          <a:latin typeface="Calibri"/>
                        </a:rPr>
                        <a:t>1501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15000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deep should a queue be for a desired wait time of 1/10 sec if processes arrive every 67usec?</a:t>
                      </a: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248AEA"/>
                          </a:solidFill>
                          <a:effectLst/>
                          <a:latin typeface="Calibri"/>
                        </a:rPr>
                        <a:t>21.3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 average wait time is 3 sec and queue depth is 64 what is the average throughput of processes that can be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accomodated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2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CSS430 Operating Systems :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141457" y="111693"/>
            <a:ext cx="4522579" cy="725488"/>
          </a:xfrm>
        </p:spPr>
        <p:txBody>
          <a:bodyPr/>
          <a:lstStyle/>
          <a:p>
            <a:r>
              <a:rPr lang="en-US" dirty="0"/>
              <a:t>CPU-I/O Burst Cycles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64437" y="601012"/>
            <a:ext cx="3119680" cy="5536056"/>
            <a:chOff x="2775604" y="725692"/>
            <a:chExt cx="3119680" cy="5536056"/>
          </a:xfrm>
        </p:grpSpPr>
        <p:sp>
          <p:nvSpPr>
            <p:cNvPr id="10" name="Right Brace 9"/>
            <p:cNvSpPr/>
            <p:nvPr/>
          </p:nvSpPr>
          <p:spPr>
            <a:xfrm rot="10800000" flipH="1">
              <a:off x="4553835" y="1305337"/>
              <a:ext cx="253729" cy="833336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48152" y="1495683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CPU burst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88762" y="2138677"/>
              <a:ext cx="1701412" cy="638802"/>
            </a:xfrm>
            <a:prstGeom prst="rect">
              <a:avLst/>
            </a:prstGeom>
            <a:solidFill>
              <a:srgbClr val="ADD3F7"/>
            </a:solidFill>
            <a:ln w="38100" cmpd="sng">
              <a:solidFill>
                <a:srgbClr val="595959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wait for I/O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5606" y="1172294"/>
              <a:ext cx="1714567" cy="96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load store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add store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read </a:t>
              </a:r>
              <a:r>
                <a:rPr lang="en-US" sz="1600" dirty="0">
                  <a:solidFill>
                    <a:srgbClr val="FFFFFF"/>
                  </a:solidFill>
                  <a:latin typeface="Calibri"/>
                  <a:cs typeface="Calibri"/>
                </a:rPr>
                <a:t>from file</a:t>
              </a:r>
            </a:p>
          </p:txBody>
        </p:sp>
        <p:sp>
          <p:nvSpPr>
            <p:cNvPr id="20" name="Right Brace 19"/>
            <p:cNvSpPr/>
            <p:nvPr/>
          </p:nvSpPr>
          <p:spPr>
            <a:xfrm rot="10800000" flipH="1">
              <a:off x="4553839" y="2143185"/>
              <a:ext cx="262861" cy="634294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74464" y="2246733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I/O burst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88762" y="725692"/>
              <a:ext cx="1611280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>
                <a:lnSpc>
                  <a:spcPct val="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  <a:p>
              <a:pPr marL="0" lvl="1" algn="ctr">
                <a:lnSpc>
                  <a:spcPct val="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  <a:p>
              <a:pPr marL="0" lvl="1" algn="ctr">
                <a:lnSpc>
                  <a:spcPct val="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rot="10800000" flipH="1">
              <a:off x="4553833" y="2783900"/>
              <a:ext cx="266887" cy="837336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48152" y="2986338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CPU burst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01918" y="3621236"/>
              <a:ext cx="1701412" cy="638802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595959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wait for I/O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88762" y="2783901"/>
              <a:ext cx="1714567" cy="760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store increment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index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write </a:t>
              </a:r>
              <a:r>
                <a:rPr lang="en-US" sz="1600" dirty="0">
                  <a:solidFill>
                    <a:srgbClr val="FFFFFF"/>
                  </a:solidFill>
                  <a:latin typeface="Calibri"/>
                  <a:cs typeface="Calibri"/>
                </a:rPr>
                <a:t>to file</a:t>
              </a:r>
            </a:p>
          </p:txBody>
        </p:sp>
        <p:sp>
          <p:nvSpPr>
            <p:cNvPr id="33" name="Right Brace 32"/>
            <p:cNvSpPr/>
            <p:nvPr/>
          </p:nvSpPr>
          <p:spPr>
            <a:xfrm rot="10800000" flipH="1">
              <a:off x="4553838" y="3625744"/>
              <a:ext cx="280039" cy="634294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07564" y="3743096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I/O burst</a:t>
              </a:r>
            </a:p>
          </p:txBody>
        </p:sp>
        <p:sp>
          <p:nvSpPr>
            <p:cNvPr id="35" name="Right Brace 34"/>
            <p:cNvSpPr/>
            <p:nvPr/>
          </p:nvSpPr>
          <p:spPr>
            <a:xfrm rot="10800000" flipH="1">
              <a:off x="4566993" y="4263137"/>
              <a:ext cx="253729" cy="772927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74464" y="4423314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CPU burst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75604" y="5036065"/>
              <a:ext cx="1701412" cy="638802"/>
            </a:xfrm>
            <a:prstGeom prst="rect">
              <a:avLst/>
            </a:prstGeom>
            <a:solidFill>
              <a:schemeClr val="bg2"/>
            </a:solidFill>
            <a:ln w="38100" cmpd="sng">
              <a:solidFill>
                <a:srgbClr val="595959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wait for I/O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88763" y="4260038"/>
              <a:ext cx="1714567" cy="670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load store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add store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read </a:t>
              </a:r>
              <a:r>
                <a:rPr lang="en-US" sz="1600" dirty="0">
                  <a:solidFill>
                    <a:srgbClr val="FFFFFF"/>
                  </a:solidFill>
                  <a:latin typeface="Calibri"/>
                  <a:cs typeface="Calibri"/>
                </a:rPr>
                <a:t>from file</a:t>
              </a:r>
            </a:p>
          </p:txBody>
        </p:sp>
        <p:sp>
          <p:nvSpPr>
            <p:cNvPr id="39" name="Right Brace 38"/>
            <p:cNvSpPr/>
            <p:nvPr/>
          </p:nvSpPr>
          <p:spPr>
            <a:xfrm rot="10800000" flipH="1">
              <a:off x="4544703" y="5036065"/>
              <a:ext cx="262861" cy="634294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74464" y="5129149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I/O burst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01917" y="5682102"/>
              <a:ext cx="1611280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>
                <a:lnSpc>
                  <a:spcPct val="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  <a:p>
              <a:pPr marL="0" lvl="1" algn="ctr">
                <a:lnSpc>
                  <a:spcPct val="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  <a:p>
              <a:pPr marL="0" lvl="1" algn="ctr">
                <a:lnSpc>
                  <a:spcPct val="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36506" y="1047614"/>
            <a:ext cx="3119680" cy="5536056"/>
            <a:chOff x="2775604" y="725692"/>
            <a:chExt cx="3119680" cy="5536056"/>
          </a:xfrm>
        </p:grpSpPr>
        <p:sp>
          <p:nvSpPr>
            <p:cNvPr id="43" name="Right Brace 42"/>
            <p:cNvSpPr/>
            <p:nvPr/>
          </p:nvSpPr>
          <p:spPr>
            <a:xfrm rot="10800000" flipH="1">
              <a:off x="4553835" y="1305337"/>
              <a:ext cx="253729" cy="833336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48152" y="1495683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CPU burst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88762" y="2138677"/>
              <a:ext cx="1701412" cy="638802"/>
            </a:xfrm>
            <a:prstGeom prst="rect">
              <a:avLst/>
            </a:prstGeom>
            <a:solidFill>
              <a:srgbClr val="ADD3F7"/>
            </a:solidFill>
            <a:ln w="38100" cmpd="sng">
              <a:solidFill>
                <a:srgbClr val="595959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wait for I/O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775606" y="1172294"/>
              <a:ext cx="1714567" cy="966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load store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add store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read </a:t>
              </a:r>
              <a:r>
                <a:rPr lang="en-US" sz="1600" dirty="0">
                  <a:solidFill>
                    <a:srgbClr val="FFFFFF"/>
                  </a:solidFill>
                  <a:latin typeface="Calibri"/>
                  <a:cs typeface="Calibri"/>
                </a:rPr>
                <a:t>from file</a:t>
              </a:r>
            </a:p>
          </p:txBody>
        </p:sp>
        <p:sp>
          <p:nvSpPr>
            <p:cNvPr id="47" name="Right Brace 46"/>
            <p:cNvSpPr/>
            <p:nvPr/>
          </p:nvSpPr>
          <p:spPr>
            <a:xfrm rot="10800000" flipH="1">
              <a:off x="4553839" y="2143185"/>
              <a:ext cx="262861" cy="634294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74464" y="2246733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I/O burst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88762" y="725692"/>
              <a:ext cx="1611280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>
                <a:lnSpc>
                  <a:spcPct val="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  <a:p>
              <a:pPr marL="0" lvl="1" algn="ctr">
                <a:lnSpc>
                  <a:spcPct val="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  <a:p>
              <a:pPr marL="0" lvl="1" algn="ctr">
                <a:lnSpc>
                  <a:spcPct val="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</p:txBody>
        </p:sp>
        <p:sp>
          <p:nvSpPr>
            <p:cNvPr id="50" name="Right Brace 49"/>
            <p:cNvSpPr/>
            <p:nvPr/>
          </p:nvSpPr>
          <p:spPr>
            <a:xfrm rot="10800000" flipH="1">
              <a:off x="4553833" y="2783900"/>
              <a:ext cx="266887" cy="837336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48152" y="2986338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CPU burst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801918" y="3621236"/>
              <a:ext cx="1701412" cy="638802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595959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wait for I/O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88762" y="2783901"/>
              <a:ext cx="1714567" cy="760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store increment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index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write </a:t>
              </a:r>
              <a:r>
                <a:rPr lang="en-US" sz="1600" dirty="0">
                  <a:solidFill>
                    <a:srgbClr val="FFFFFF"/>
                  </a:solidFill>
                  <a:latin typeface="Calibri"/>
                  <a:cs typeface="Calibri"/>
                </a:rPr>
                <a:t>to file</a:t>
              </a:r>
            </a:p>
          </p:txBody>
        </p:sp>
        <p:sp>
          <p:nvSpPr>
            <p:cNvPr id="54" name="Right Brace 53"/>
            <p:cNvSpPr/>
            <p:nvPr/>
          </p:nvSpPr>
          <p:spPr>
            <a:xfrm rot="10800000" flipH="1">
              <a:off x="4553838" y="3625744"/>
              <a:ext cx="280039" cy="634294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07564" y="3743096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I/O burst</a:t>
              </a:r>
            </a:p>
          </p:txBody>
        </p:sp>
        <p:sp>
          <p:nvSpPr>
            <p:cNvPr id="56" name="Right Brace 55"/>
            <p:cNvSpPr/>
            <p:nvPr/>
          </p:nvSpPr>
          <p:spPr>
            <a:xfrm rot="10800000" flipH="1">
              <a:off x="4566993" y="4263137"/>
              <a:ext cx="253729" cy="772927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74464" y="4423314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CPU burst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75604" y="5036065"/>
              <a:ext cx="1701412" cy="638802"/>
            </a:xfrm>
            <a:prstGeom prst="rect">
              <a:avLst/>
            </a:prstGeom>
            <a:solidFill>
              <a:schemeClr val="bg2"/>
            </a:solidFill>
            <a:ln w="38100" cmpd="sng">
              <a:solidFill>
                <a:srgbClr val="595959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libri"/>
                  <a:cs typeface="Calibri"/>
                </a:rPr>
                <a:t>wait for I/O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88763" y="4260038"/>
              <a:ext cx="1714567" cy="670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load store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add store</a:t>
              </a:r>
            </a:p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Calibri"/>
                  <a:cs typeface="Calibri"/>
                </a:rPr>
                <a:t>read </a:t>
              </a:r>
              <a:r>
                <a:rPr lang="en-US" sz="1600" dirty="0">
                  <a:solidFill>
                    <a:srgbClr val="FFFFFF"/>
                  </a:solidFill>
                  <a:latin typeface="Calibri"/>
                  <a:cs typeface="Calibri"/>
                </a:rPr>
                <a:t>from file</a:t>
              </a:r>
            </a:p>
          </p:txBody>
        </p:sp>
        <p:sp>
          <p:nvSpPr>
            <p:cNvPr id="60" name="Right Brace 59"/>
            <p:cNvSpPr/>
            <p:nvPr/>
          </p:nvSpPr>
          <p:spPr>
            <a:xfrm rot="10800000" flipH="1">
              <a:off x="4544703" y="5036065"/>
              <a:ext cx="262861" cy="634294"/>
            </a:xfrm>
            <a:prstGeom prst="rightBrace">
              <a:avLst>
                <a:gd name="adj1" fmla="val 4761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74464" y="5129149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I/O burst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01917" y="5682102"/>
              <a:ext cx="1611280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>
                <a:lnSpc>
                  <a:spcPct val="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  <a:p>
              <a:pPr marL="0" lvl="1" algn="ctr">
                <a:lnSpc>
                  <a:spcPct val="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  <a:p>
              <a:pPr marL="0" lvl="1" algn="ctr">
                <a:lnSpc>
                  <a:spcPct val="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cs typeface="Calibri"/>
                </a:rPr>
                <a:t>.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 rot="16200000">
            <a:off x="-588332" y="3122722"/>
            <a:ext cx="246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Process A</a:t>
            </a:r>
          </a:p>
        </p:txBody>
      </p:sp>
      <p:sp>
        <p:nvSpPr>
          <p:cNvPr id="64" name="Right Brace 63"/>
          <p:cNvSpPr/>
          <p:nvPr/>
        </p:nvSpPr>
        <p:spPr>
          <a:xfrm rot="10800000">
            <a:off x="879511" y="1047613"/>
            <a:ext cx="348642" cy="4905831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16200000">
            <a:off x="4091455" y="3577689"/>
            <a:ext cx="246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Process B</a:t>
            </a:r>
          </a:p>
        </p:txBody>
      </p:sp>
      <p:sp>
        <p:nvSpPr>
          <p:cNvPr id="66" name="Right Brace 65"/>
          <p:cNvSpPr/>
          <p:nvPr/>
        </p:nvSpPr>
        <p:spPr>
          <a:xfrm rot="10800000">
            <a:off x="5559298" y="1494216"/>
            <a:ext cx="377209" cy="4914196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/>
          <p:cNvSpPr/>
          <p:nvPr/>
        </p:nvSpPr>
        <p:spPr>
          <a:xfrm rot="10800000" flipH="1">
            <a:off x="4294348" y="1186842"/>
            <a:ext cx="253729" cy="1472378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5400000">
            <a:off x="4307180" y="1717604"/>
            <a:ext cx="85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Cycle n</a:t>
            </a:r>
          </a:p>
        </p:txBody>
      </p:sp>
      <p:sp>
        <p:nvSpPr>
          <p:cNvPr id="69" name="Right Brace 68"/>
          <p:cNvSpPr/>
          <p:nvPr/>
        </p:nvSpPr>
        <p:spPr>
          <a:xfrm rot="10800000" flipH="1">
            <a:off x="4294347" y="2659220"/>
            <a:ext cx="253729" cy="1476136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5400000">
            <a:off x="4191200" y="3208259"/>
            <a:ext cx="1083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Cycle n+1</a:t>
            </a:r>
          </a:p>
        </p:txBody>
      </p:sp>
      <p:sp>
        <p:nvSpPr>
          <p:cNvPr id="93" name="Right Brace 92"/>
          <p:cNvSpPr/>
          <p:nvPr/>
        </p:nvSpPr>
        <p:spPr>
          <a:xfrm rot="10800000" flipH="1">
            <a:off x="4298687" y="4138456"/>
            <a:ext cx="249389" cy="1418965"/>
          </a:xfrm>
          <a:prstGeom prst="rightBrace">
            <a:avLst>
              <a:gd name="adj1" fmla="val 47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5400000">
            <a:off x="4191199" y="4655511"/>
            <a:ext cx="1083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Cycle n+2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236985" y="1180657"/>
            <a:ext cx="972158" cy="618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234340" y="2661802"/>
            <a:ext cx="972158" cy="618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236985" y="4140961"/>
            <a:ext cx="972158" cy="618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144762" y="5557422"/>
            <a:ext cx="1064381" cy="618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CPU-burst Times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9616" r="389" b="9158"/>
          <a:stretch>
            <a:fillRect/>
          </a:stretch>
        </p:blipFill>
        <p:spPr bwMode="auto">
          <a:xfrm>
            <a:off x="1086341" y="2225314"/>
            <a:ext cx="6831012" cy="358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69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251281" y="1376530"/>
            <a:ext cx="3333767" cy="4007041"/>
          </a:xfrm>
          <a:prstGeom prst="roundRect">
            <a:avLst>
              <a:gd name="adj" fmla="val 7793"/>
            </a:avLst>
          </a:prstGeom>
          <a:solidFill>
            <a:schemeClr val="bg2"/>
          </a:solidFill>
          <a:ln w="190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038854" y="1547336"/>
            <a:ext cx="3333767" cy="4007041"/>
          </a:xfrm>
          <a:prstGeom prst="roundRect">
            <a:avLst>
              <a:gd name="adj" fmla="val 7793"/>
            </a:avLst>
          </a:prstGeom>
          <a:solidFill>
            <a:schemeClr val="bg2"/>
          </a:solidFill>
          <a:ln w="190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848117" y="1709467"/>
            <a:ext cx="3333767" cy="4007041"/>
          </a:xfrm>
          <a:prstGeom prst="roundRect">
            <a:avLst>
              <a:gd name="adj" fmla="val 7793"/>
            </a:avLst>
          </a:prstGeom>
          <a:solidFill>
            <a:schemeClr val="bg2"/>
          </a:solidFill>
          <a:ln w="190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CSS430 Operating Systems :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90663" y="0"/>
            <a:ext cx="7653337" cy="725488"/>
          </a:xfrm>
        </p:spPr>
        <p:txBody>
          <a:bodyPr/>
          <a:lstStyle/>
          <a:p>
            <a:r>
              <a:rPr lang="en-US" dirty="0">
                <a:latin typeface="Tahoma"/>
                <a:cs typeface="Tahoma"/>
              </a:rPr>
              <a:t>CPU Scheduler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099349" y="3054952"/>
            <a:ext cx="1729619" cy="4959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Running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099349" y="4079540"/>
            <a:ext cx="1729619" cy="4959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Waiting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99349" y="2030364"/>
            <a:ext cx="1729619" cy="4959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Ready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35558" y="5104127"/>
            <a:ext cx="457200" cy="457200"/>
            <a:chOff x="2922572" y="4736858"/>
            <a:chExt cx="457200" cy="457200"/>
          </a:xfrm>
        </p:grpSpPr>
        <p:sp>
          <p:nvSpPr>
            <p:cNvPr id="10" name="Oval 9"/>
            <p:cNvSpPr/>
            <p:nvPr/>
          </p:nvSpPr>
          <p:spPr>
            <a:xfrm>
              <a:off x="2922572" y="473685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991152" y="4805438"/>
              <a:ext cx="320040" cy="32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2964159" y="3550857"/>
            <a:ext cx="0" cy="52868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0"/>
            <a:endCxn id="9" idx="2"/>
          </p:cNvCxnSpPr>
          <p:nvPr/>
        </p:nvCxnSpPr>
        <p:spPr>
          <a:xfrm flipV="1">
            <a:off x="2964159" y="2526269"/>
            <a:ext cx="0" cy="52868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51330" y="3592132"/>
            <a:ext cx="302336" cy="369332"/>
            <a:chOff x="4467401" y="3351663"/>
            <a:chExt cx="302336" cy="369332"/>
          </a:xfrm>
          <a:noFill/>
        </p:grpSpPr>
        <p:sp>
          <p:nvSpPr>
            <p:cNvPr id="27" name="Oval 26"/>
            <p:cNvSpPr/>
            <p:nvPr/>
          </p:nvSpPr>
          <p:spPr>
            <a:xfrm>
              <a:off x="4476926" y="3411869"/>
              <a:ext cx="274320" cy="274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27432" rIns="91440" rtlCol="0" anchor="ctr"/>
            <a:lstStyle/>
            <a:p>
              <a:pPr algn="ctr"/>
              <a:endParaRPr lang="en-US" sz="1400" dirty="0">
                <a:solidFill>
                  <a:srgbClr val="FFFFFF"/>
                </a:solidFill>
                <a:latin typeface="Calisto MT"/>
                <a:cs typeface="Calisto M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67401" y="3351663"/>
              <a:ext cx="30233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sto MT"/>
                  <a:cs typeface="Calisto MT"/>
                </a:rPr>
                <a:t>1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3251" y="2621643"/>
            <a:ext cx="302336" cy="369332"/>
            <a:chOff x="4044051" y="3351663"/>
            <a:chExt cx="302336" cy="369332"/>
          </a:xfrm>
        </p:grpSpPr>
        <p:sp>
          <p:nvSpPr>
            <p:cNvPr id="30" name="Oval 29"/>
            <p:cNvSpPr/>
            <p:nvPr/>
          </p:nvSpPr>
          <p:spPr>
            <a:xfrm>
              <a:off x="4062043" y="3411869"/>
              <a:ext cx="274320" cy="274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27432" rIns="91440" rtlCol="0" anchor="ctr"/>
            <a:lstStyle/>
            <a:p>
              <a:pPr algn="ctr"/>
              <a:endParaRPr lang="en-US" sz="1400" dirty="0">
                <a:solidFill>
                  <a:srgbClr val="FFFFFF"/>
                </a:solidFill>
                <a:latin typeface="Calisto MT"/>
                <a:cs typeface="Calisto M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44051" y="3351663"/>
              <a:ext cx="302336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sto MT"/>
                  <a:cs typeface="Calisto MT"/>
                </a:rPr>
                <a:t>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5674" y="4635651"/>
            <a:ext cx="302336" cy="369332"/>
            <a:chOff x="4408132" y="3351663"/>
            <a:chExt cx="302336" cy="369332"/>
          </a:xfrm>
        </p:grpSpPr>
        <p:sp>
          <p:nvSpPr>
            <p:cNvPr id="36" name="Oval 35"/>
            <p:cNvSpPr/>
            <p:nvPr/>
          </p:nvSpPr>
          <p:spPr>
            <a:xfrm>
              <a:off x="4417657" y="341186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27432" rIns="91440" rtlCol="0" anchor="ctr"/>
            <a:lstStyle/>
            <a:p>
              <a:pPr algn="ctr"/>
              <a:endParaRPr lang="en-US" sz="1400" dirty="0">
                <a:solidFill>
                  <a:srgbClr val="FFFFFF"/>
                </a:solidFill>
                <a:latin typeface="Calisto MT"/>
                <a:cs typeface="Calisto M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08132" y="3351663"/>
              <a:ext cx="3023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sto MT"/>
                  <a:cs typeface="Calisto MT"/>
                </a:rPr>
                <a:t>4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2885563" y="3550857"/>
            <a:ext cx="0" cy="156608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1532787" y="2267062"/>
            <a:ext cx="566562" cy="2060491"/>
          </a:xfrm>
          <a:custGeom>
            <a:avLst/>
            <a:gdLst>
              <a:gd name="connsiteX0" fmla="*/ 892329 w 892329"/>
              <a:gd name="connsiteY0" fmla="*/ 2085758 h 2085758"/>
              <a:gd name="connsiteX1" fmla="*/ 139854 w 892329"/>
              <a:gd name="connsiteY1" fmla="*/ 1742858 h 2085758"/>
              <a:gd name="connsiteX2" fmla="*/ 38254 w 892329"/>
              <a:gd name="connsiteY2" fmla="*/ 517308 h 2085758"/>
              <a:gd name="connsiteX3" fmla="*/ 584354 w 892329"/>
              <a:gd name="connsiteY3" fmla="*/ 34708 h 2085758"/>
              <a:gd name="connsiteX4" fmla="*/ 892329 w 892329"/>
              <a:gd name="connsiteY4" fmla="*/ 37883 h 2085758"/>
              <a:gd name="connsiteX0" fmla="*/ 870253 w 870253"/>
              <a:gd name="connsiteY0" fmla="*/ 2060491 h 2060491"/>
              <a:gd name="connsiteX1" fmla="*/ 117778 w 870253"/>
              <a:gd name="connsiteY1" fmla="*/ 1717591 h 2060491"/>
              <a:gd name="connsiteX2" fmla="*/ 16178 w 870253"/>
              <a:gd name="connsiteY2" fmla="*/ 492041 h 2060491"/>
              <a:gd name="connsiteX3" fmla="*/ 263828 w 870253"/>
              <a:gd name="connsiteY3" fmla="*/ 47541 h 2060491"/>
              <a:gd name="connsiteX4" fmla="*/ 870253 w 870253"/>
              <a:gd name="connsiteY4" fmla="*/ 12616 h 2060491"/>
              <a:gd name="connsiteX0" fmla="*/ 879428 w 879428"/>
              <a:gd name="connsiteY0" fmla="*/ 2060491 h 2060491"/>
              <a:gd name="connsiteX1" fmla="*/ 104728 w 879428"/>
              <a:gd name="connsiteY1" fmla="*/ 1828716 h 2060491"/>
              <a:gd name="connsiteX2" fmla="*/ 25353 w 879428"/>
              <a:gd name="connsiteY2" fmla="*/ 492041 h 2060491"/>
              <a:gd name="connsiteX3" fmla="*/ 273003 w 879428"/>
              <a:gd name="connsiteY3" fmla="*/ 47541 h 2060491"/>
              <a:gd name="connsiteX4" fmla="*/ 879428 w 879428"/>
              <a:gd name="connsiteY4" fmla="*/ 12616 h 2060491"/>
              <a:gd name="connsiteX0" fmla="*/ 872958 w 872958"/>
              <a:gd name="connsiteY0" fmla="*/ 2060491 h 2060491"/>
              <a:gd name="connsiteX1" fmla="*/ 98258 w 872958"/>
              <a:gd name="connsiteY1" fmla="*/ 1828716 h 2060491"/>
              <a:gd name="connsiteX2" fmla="*/ 18883 w 872958"/>
              <a:gd name="connsiteY2" fmla="*/ 492041 h 2060491"/>
              <a:gd name="connsiteX3" fmla="*/ 266533 w 872958"/>
              <a:gd name="connsiteY3" fmla="*/ 47541 h 2060491"/>
              <a:gd name="connsiteX4" fmla="*/ 872958 w 872958"/>
              <a:gd name="connsiteY4" fmla="*/ 12616 h 2060491"/>
              <a:gd name="connsiteX0" fmla="*/ 869131 w 869131"/>
              <a:gd name="connsiteY0" fmla="*/ 2060491 h 2060491"/>
              <a:gd name="connsiteX1" fmla="*/ 94431 w 869131"/>
              <a:gd name="connsiteY1" fmla="*/ 1828716 h 2060491"/>
              <a:gd name="connsiteX2" fmla="*/ 15056 w 869131"/>
              <a:gd name="connsiteY2" fmla="*/ 492041 h 2060491"/>
              <a:gd name="connsiteX3" fmla="*/ 262706 w 869131"/>
              <a:gd name="connsiteY3" fmla="*/ 47541 h 2060491"/>
              <a:gd name="connsiteX4" fmla="*/ 869131 w 869131"/>
              <a:gd name="connsiteY4" fmla="*/ 12616 h 2060491"/>
              <a:gd name="connsiteX0" fmla="*/ 867164 w 867164"/>
              <a:gd name="connsiteY0" fmla="*/ 2060491 h 2067838"/>
              <a:gd name="connsiteX1" fmla="*/ 98814 w 867164"/>
              <a:gd name="connsiteY1" fmla="*/ 1914441 h 2067838"/>
              <a:gd name="connsiteX2" fmla="*/ 13089 w 867164"/>
              <a:gd name="connsiteY2" fmla="*/ 492041 h 2067838"/>
              <a:gd name="connsiteX3" fmla="*/ 260739 w 867164"/>
              <a:gd name="connsiteY3" fmla="*/ 47541 h 2067838"/>
              <a:gd name="connsiteX4" fmla="*/ 867164 w 867164"/>
              <a:gd name="connsiteY4" fmla="*/ 12616 h 2067838"/>
              <a:gd name="connsiteX0" fmla="*/ 862861 w 862861"/>
              <a:gd name="connsiteY0" fmla="*/ 2060491 h 2069043"/>
              <a:gd name="connsiteX1" fmla="*/ 94511 w 862861"/>
              <a:gd name="connsiteY1" fmla="*/ 1914441 h 2069043"/>
              <a:gd name="connsiteX2" fmla="*/ 8786 w 862861"/>
              <a:gd name="connsiteY2" fmla="*/ 492041 h 2069043"/>
              <a:gd name="connsiteX3" fmla="*/ 256436 w 862861"/>
              <a:gd name="connsiteY3" fmla="*/ 47541 h 2069043"/>
              <a:gd name="connsiteX4" fmla="*/ 862861 w 862861"/>
              <a:gd name="connsiteY4" fmla="*/ 12616 h 2069043"/>
              <a:gd name="connsiteX0" fmla="*/ 881524 w 881524"/>
              <a:gd name="connsiteY0" fmla="*/ 2060491 h 2060491"/>
              <a:gd name="connsiteX1" fmla="*/ 113174 w 881524"/>
              <a:gd name="connsiteY1" fmla="*/ 1914441 h 2060491"/>
              <a:gd name="connsiteX2" fmla="*/ 27449 w 881524"/>
              <a:gd name="connsiteY2" fmla="*/ 492041 h 2060491"/>
              <a:gd name="connsiteX3" fmla="*/ 275099 w 881524"/>
              <a:gd name="connsiteY3" fmla="*/ 47541 h 2060491"/>
              <a:gd name="connsiteX4" fmla="*/ 881524 w 881524"/>
              <a:gd name="connsiteY4" fmla="*/ 12616 h 20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524" h="2060491">
                <a:moveTo>
                  <a:pt x="881524" y="2060491"/>
                </a:moveTo>
                <a:cubicBezTo>
                  <a:pt x="576459" y="2019745"/>
                  <a:pt x="271395" y="2131399"/>
                  <a:pt x="113174" y="1914441"/>
                </a:cubicBezTo>
                <a:cubicBezTo>
                  <a:pt x="-45047" y="1697483"/>
                  <a:pt x="461" y="803191"/>
                  <a:pt x="27449" y="492041"/>
                </a:cubicBezTo>
                <a:cubicBezTo>
                  <a:pt x="54437" y="180891"/>
                  <a:pt x="132753" y="127445"/>
                  <a:pt x="275099" y="47541"/>
                </a:cubicBezTo>
                <a:cubicBezTo>
                  <a:pt x="417445" y="-32363"/>
                  <a:pt x="881524" y="12616"/>
                  <a:pt x="881524" y="12616"/>
                </a:cubicBezTo>
              </a:path>
            </a:pathLst>
          </a:custGeom>
          <a:ln w="2857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61396" y="3045525"/>
            <a:ext cx="302336" cy="369332"/>
            <a:chOff x="4408132" y="3351663"/>
            <a:chExt cx="302336" cy="369332"/>
          </a:xfrm>
        </p:grpSpPr>
        <p:sp>
          <p:nvSpPr>
            <p:cNvPr id="42" name="Oval 41"/>
            <p:cNvSpPr/>
            <p:nvPr/>
          </p:nvSpPr>
          <p:spPr>
            <a:xfrm>
              <a:off x="4417657" y="341186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27432" rIns="91440" rtlCol="0" anchor="ctr"/>
            <a:lstStyle/>
            <a:p>
              <a:pPr algn="ctr"/>
              <a:endParaRPr lang="en-US" sz="1400" dirty="0">
                <a:solidFill>
                  <a:srgbClr val="FFFFFF"/>
                </a:solidFill>
                <a:latin typeface="Calisto MT"/>
                <a:cs typeface="Calisto M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08132" y="3351663"/>
              <a:ext cx="3023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sto MT"/>
                  <a:cs typeface="Calisto MT"/>
                </a:rPr>
                <a:t>3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388792" y="462355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Exit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48117" y="5711968"/>
            <a:ext cx="3372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UML Process State Diagram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330652" y="359213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Wait</a:t>
            </a:r>
          </a:p>
        </p:txBody>
      </p:sp>
      <p:sp>
        <p:nvSpPr>
          <p:cNvPr id="47" name="Rectangle 46"/>
          <p:cNvSpPr/>
          <p:nvPr/>
        </p:nvSpPr>
        <p:spPr>
          <a:xfrm rot="5400000">
            <a:off x="662048" y="2955962"/>
            <a:ext cx="1095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I/O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Complete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918165" y="2611301"/>
            <a:ext cx="1037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Interrupt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905240" y="2030364"/>
            <a:ext cx="1440944" cy="495905"/>
            <a:chOff x="4905240" y="2138014"/>
            <a:chExt cx="1440944" cy="49590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959350" y="2138014"/>
              <a:ext cx="134873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959350" y="2633919"/>
              <a:ext cx="134873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905240" y="2178639"/>
              <a:ext cx="1440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Ready Queue</a:t>
              </a:r>
            </a:p>
          </p:txBody>
        </p:sp>
      </p:grpSp>
      <p:cxnSp>
        <p:nvCxnSpPr>
          <p:cNvPr id="67" name="Straight Arrow Connector 66"/>
          <p:cNvCxnSpPr>
            <a:stCxn id="9" idx="3"/>
          </p:cNvCxnSpPr>
          <p:nvPr/>
        </p:nvCxnSpPr>
        <p:spPr>
          <a:xfrm>
            <a:off x="3828968" y="2278317"/>
            <a:ext cx="1076272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4779653" y="2926276"/>
            <a:ext cx="1729619" cy="7623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Calibri"/>
              </a:rPr>
              <a:t>Short-term</a:t>
            </a:r>
          </a:p>
          <a:p>
            <a:pPr algn="ctr"/>
            <a:r>
              <a:rPr lang="en-US" sz="2000" dirty="0">
                <a:latin typeface="Calibri"/>
                <a:cs typeface="Calibri"/>
              </a:rPr>
              <a:t>Scheduler</a:t>
            </a:r>
          </a:p>
        </p:txBody>
      </p:sp>
      <p:cxnSp>
        <p:nvCxnSpPr>
          <p:cNvPr id="73" name="Straight Arrow Connector 72"/>
          <p:cNvCxnSpPr>
            <a:stCxn id="72" idx="1"/>
            <a:endCxn id="2" idx="3"/>
          </p:cNvCxnSpPr>
          <p:nvPr/>
        </p:nvCxnSpPr>
        <p:spPr>
          <a:xfrm flipH="1" flipV="1">
            <a:off x="3828968" y="3302905"/>
            <a:ext cx="950685" cy="45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2" idx="0"/>
          </p:cNvCxnSpPr>
          <p:nvPr/>
        </p:nvCxnSpPr>
        <p:spPr>
          <a:xfrm>
            <a:off x="5644463" y="2526269"/>
            <a:ext cx="0" cy="400007"/>
          </a:xfrm>
          <a:prstGeom prst="straightConnector1">
            <a:avLst/>
          </a:prstGeom>
          <a:ln w="28575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36005"/>
              </p:ext>
            </p:extLst>
          </p:nvPr>
        </p:nvGraphicFramePr>
        <p:xfrm>
          <a:off x="5178483" y="4471171"/>
          <a:ext cx="3230880" cy="12659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6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Waiting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Ready</a:t>
                      </a: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Waiting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Ready</a:t>
                      </a: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678" marR="11678" marT="116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Termination</a:t>
                      </a:r>
                    </a:p>
                  </a:txBody>
                  <a:tcPr marL="11678" marR="11678" marT="11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Rectangle 90"/>
          <p:cNvSpPr/>
          <p:nvPr/>
        </p:nvSpPr>
        <p:spPr>
          <a:xfrm>
            <a:off x="886456" y="4995577"/>
            <a:ext cx="1660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Calibri"/>
                <a:cs typeface="Calibri"/>
              </a:rPr>
              <a:t>Process Termination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2467885" y="5332727"/>
            <a:ext cx="23606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75378" y="25214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PCBs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4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F849-2833-481F-AE67-E14BB08B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6E167-22F8-4F41-89B2-066A31B15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1.28.2021</a:t>
            </a:r>
          </a:p>
        </p:txBody>
      </p:sp>
    </p:spTree>
    <p:extLst>
      <p:ext uri="{BB962C8B-B14F-4D97-AF65-F5344CB8AC3E}">
        <p14:creationId xmlns:p14="http://schemas.microsoft.com/office/powerpoint/2010/main" val="28307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A4E85-DC30-4355-94AE-9B38AA13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/ 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A50E3F-D905-43E3-B6D0-C4E6EF9B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Announcements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 2: Due tonight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HW4: Due 2/5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Midterm: 2/9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Prep Deck released tomorrow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 3: Assigned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Agenda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 2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Scheduling!</a:t>
            </a:r>
          </a:p>
        </p:txBody>
      </p:sp>
    </p:spTree>
    <p:extLst>
      <p:ext uri="{BB962C8B-B14F-4D97-AF65-F5344CB8AC3E}">
        <p14:creationId xmlns:p14="http://schemas.microsoft.com/office/powerpoint/2010/main" val="26836283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32426</TotalTime>
  <Words>2956</Words>
  <Application>Microsoft Office PowerPoint</Application>
  <PresentationFormat>On-screen Show (4:3)</PresentationFormat>
  <Paragraphs>857</Paragraphs>
  <Slides>46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ＭＳ Ｐゴシック</vt:lpstr>
      <vt:lpstr>Arial</vt:lpstr>
      <vt:lpstr>Calibri</vt:lpstr>
      <vt:lpstr>Calibri Light</vt:lpstr>
      <vt:lpstr>Calisto MT</vt:lpstr>
      <vt:lpstr>Cambria</vt:lpstr>
      <vt:lpstr>Consolas</vt:lpstr>
      <vt:lpstr>Helvetica</vt:lpstr>
      <vt:lpstr>Symbol</vt:lpstr>
      <vt:lpstr>Tahoma</vt:lpstr>
      <vt:lpstr>Times New Roman</vt:lpstr>
      <vt:lpstr>Wingdings</vt:lpstr>
      <vt:lpstr>Retrospect</vt:lpstr>
      <vt:lpstr>Equation</vt:lpstr>
      <vt:lpstr>CSS430  Scheduling Textbook Chapter 5</vt:lpstr>
      <vt:lpstr>CPU Scheduling</vt:lpstr>
      <vt:lpstr>Glossary</vt:lpstr>
      <vt:lpstr>Processes vs. Threads</vt:lpstr>
      <vt:lpstr>CPU-I/O Burst Cycles</vt:lpstr>
      <vt:lpstr>Histogram of CPU-burst Times</vt:lpstr>
      <vt:lpstr>CPU Scheduler</vt:lpstr>
      <vt:lpstr>Class Bell</vt:lpstr>
      <vt:lpstr>Announcements / Agenda</vt:lpstr>
      <vt:lpstr>Program 1 Rubric</vt:lpstr>
      <vt:lpstr>Program 2</vt:lpstr>
      <vt:lpstr>CPU Scheduling</vt:lpstr>
      <vt:lpstr>What is CPU Scheduling?</vt:lpstr>
      <vt:lpstr>CPU Scheduling</vt:lpstr>
      <vt:lpstr>Scheduling Criteria: How do we measure Scheduler effectiveness</vt:lpstr>
      <vt:lpstr>First-Come First-Served (FCFS)</vt:lpstr>
      <vt:lpstr>CLASS DISCUSSION</vt:lpstr>
      <vt:lpstr>FCFS: Average Waiting Times</vt:lpstr>
      <vt:lpstr>Shortest-Job-First (SJF)  Non-pre-emptive</vt:lpstr>
      <vt:lpstr>Shortest-Job-First Pre-emptive</vt:lpstr>
      <vt:lpstr>Shortest-Job-First (SJF) </vt:lpstr>
      <vt:lpstr>SJF Predicted CPU Burst Example</vt:lpstr>
      <vt:lpstr>CLASS DISCUSSION</vt:lpstr>
      <vt:lpstr>Priority Scheduling</vt:lpstr>
      <vt:lpstr>Class Bell</vt:lpstr>
      <vt:lpstr>Announcements / Agenda</vt:lpstr>
      <vt:lpstr>What is CPU Scheduling?</vt:lpstr>
      <vt:lpstr>Priority Scheduling Non-preemptive</vt:lpstr>
      <vt:lpstr>Round Robin Scheduling</vt:lpstr>
      <vt:lpstr>Round Robin Scheduling</vt:lpstr>
      <vt:lpstr>Scheduling Threads </vt:lpstr>
      <vt:lpstr>Multilevel Queue Scheduling fixed distribution based on priority</vt:lpstr>
      <vt:lpstr>Multilevel Feedback-Queue Scheduling (MFQS) – Variable based on consumption</vt:lpstr>
      <vt:lpstr>Scheduling Summary </vt:lpstr>
      <vt:lpstr>CLASS DISCUSSION POP QUIZ</vt:lpstr>
      <vt:lpstr>PowerPoint Presentation</vt:lpstr>
      <vt:lpstr>Multiprocessor Scheduling Issues</vt:lpstr>
      <vt:lpstr>Hyper Threading</vt:lpstr>
      <vt:lpstr>Case Study: Solaris</vt:lpstr>
      <vt:lpstr>Solaris Scheduling</vt:lpstr>
      <vt:lpstr>Algorithm Evaluation</vt:lpstr>
      <vt:lpstr>Algorithm Evaluation</vt:lpstr>
      <vt:lpstr>Little’s Formula      (John Little: 1954)</vt:lpstr>
      <vt:lpstr>Little’s Formula</vt:lpstr>
      <vt:lpstr>Little’s Formula - Examples</vt:lpstr>
      <vt:lpstr>Little’s Formula -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Bothell CSS430</dc:title>
  <dc:creator>Stephen Dame</dc:creator>
  <cp:lastModifiedBy>Robert Dimpsey</cp:lastModifiedBy>
  <cp:revision>343</cp:revision>
  <cp:lastPrinted>2015-04-20T17:36:44Z</cp:lastPrinted>
  <dcterms:created xsi:type="dcterms:W3CDTF">2014-02-16T23:16:53Z</dcterms:created>
  <dcterms:modified xsi:type="dcterms:W3CDTF">2021-02-05T01:47:32Z</dcterms:modified>
</cp:coreProperties>
</file>