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4" r:id="rId3"/>
    <p:sldId id="386" r:id="rId4"/>
    <p:sldId id="387" r:id="rId5"/>
    <p:sldId id="388" r:id="rId6"/>
    <p:sldId id="389" r:id="rId7"/>
    <p:sldId id="390" r:id="rId8"/>
    <p:sldId id="409" r:id="rId9"/>
    <p:sldId id="391" r:id="rId10"/>
    <p:sldId id="393" r:id="rId11"/>
    <p:sldId id="394" r:id="rId12"/>
    <p:sldId id="410" r:id="rId13"/>
    <p:sldId id="396" r:id="rId14"/>
    <p:sldId id="415" r:id="rId15"/>
    <p:sldId id="416" r:id="rId16"/>
    <p:sldId id="417" r:id="rId17"/>
    <p:sldId id="418" r:id="rId18"/>
    <p:sldId id="419" r:id="rId19"/>
    <p:sldId id="400" r:id="rId20"/>
    <p:sldId id="420" r:id="rId21"/>
    <p:sldId id="421" r:id="rId22"/>
    <p:sldId id="422" r:id="rId23"/>
    <p:sldId id="4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8" autoAdjust="0"/>
    <p:restoredTop sz="94683" autoAdjust="0"/>
  </p:normalViewPr>
  <p:slideViewPr>
    <p:cSldViewPr snapToGrid="0" snapToObjects="1">
      <p:cViewPr varScale="1">
        <p:scale>
          <a:sx n="87" d="100"/>
          <a:sy n="87" d="100"/>
        </p:scale>
        <p:origin x="10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09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3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6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</a:t>
            </a:r>
            <a:br>
              <a:rPr lang="en-US" sz="4400" dirty="0"/>
            </a:br>
            <a:r>
              <a:rPr lang="en-US" sz="4400" dirty="0"/>
              <a:t>Midterm</a:t>
            </a:r>
            <a:br>
              <a:rPr lang="en-US" sz="4400" dirty="0"/>
            </a:br>
            <a:r>
              <a:rPr lang="en-US" dirty="0"/>
              <a:t> Study Guide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Instructor:  Prof. Dimpsey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e-mail: dimpsey@uw.edu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Chapt</a:t>
            </a:r>
            <a:r>
              <a:rPr lang="en-US" dirty="0"/>
              <a:t> 3: 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 Virtual Space layout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 state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Context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 Calls: Fork/Exec/Wait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 Trees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Inter-Process Communication (IPC)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Remote Process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Sockets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RMI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Process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28015" y="1511135"/>
            <a:ext cx="7921625" cy="4672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Process – a program in execution; process execution must progress in sequential fashion.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A process includes: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Program counter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Stack (local variables)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Data section (global data)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Text (code)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Heap (dynamic data)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Files (</a:t>
            </a:r>
            <a:r>
              <a:rPr lang="en-US" sz="1600" dirty="0" err="1">
                <a:latin typeface="Calibri"/>
                <a:ea typeface="ＭＳ Ｐゴシック" charset="0"/>
                <a:cs typeface="Calibri"/>
              </a:rPr>
              <a:t>stdin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</a:t>
            </a:r>
            <a:r>
              <a:rPr lang="en-US" sz="1600" dirty="0" err="1">
                <a:latin typeface="Calibri"/>
                <a:ea typeface="ＭＳ Ｐゴシック" charset="0"/>
                <a:cs typeface="Calibri"/>
              </a:rPr>
              <a:t>stdout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</a:t>
            </a:r>
            <a:r>
              <a:rPr lang="en-US" sz="1600" dirty="0" err="1">
                <a:latin typeface="Calibri"/>
                <a:ea typeface="ＭＳ Ｐゴシック" charset="0"/>
                <a:cs typeface="Calibri"/>
              </a:rPr>
              <a:t>stderr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other file descriptors)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Pointers to other metadata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ＭＳ Ｐゴシック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1" y="2961892"/>
            <a:ext cx="1835252" cy="289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3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235531"/>
            <a:ext cx="7772400" cy="72548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Process State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4618" y="2104860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interrupt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9945" y="1975581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exit</a:t>
            </a:r>
          </a:p>
        </p:txBody>
      </p:sp>
      <p:sp>
        <p:nvSpPr>
          <p:cNvPr id="15" name="Oval 14"/>
          <p:cNvSpPr/>
          <p:nvPr/>
        </p:nvSpPr>
        <p:spPr>
          <a:xfrm>
            <a:off x="777239" y="1385185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new</a:t>
            </a:r>
          </a:p>
        </p:txBody>
      </p:sp>
      <p:sp>
        <p:nvSpPr>
          <p:cNvPr id="18" name="Oval 17"/>
          <p:cNvSpPr/>
          <p:nvPr/>
        </p:nvSpPr>
        <p:spPr>
          <a:xfrm>
            <a:off x="3915418" y="4634645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waiting</a:t>
            </a:r>
          </a:p>
        </p:txBody>
      </p:sp>
      <p:sp>
        <p:nvSpPr>
          <p:cNvPr id="21" name="Oval 20"/>
          <p:cNvSpPr/>
          <p:nvPr/>
        </p:nvSpPr>
        <p:spPr>
          <a:xfrm>
            <a:off x="2465707" y="2887011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ready</a:t>
            </a:r>
          </a:p>
        </p:txBody>
      </p:sp>
      <p:sp>
        <p:nvSpPr>
          <p:cNvPr id="24" name="Oval 23"/>
          <p:cNvSpPr/>
          <p:nvPr/>
        </p:nvSpPr>
        <p:spPr>
          <a:xfrm>
            <a:off x="5265047" y="2887011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running</a:t>
            </a:r>
          </a:p>
        </p:txBody>
      </p:sp>
      <p:sp>
        <p:nvSpPr>
          <p:cNvPr id="27" name="Oval 26"/>
          <p:cNvSpPr/>
          <p:nvPr/>
        </p:nvSpPr>
        <p:spPr>
          <a:xfrm>
            <a:off x="6815432" y="1277172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terminated</a:t>
            </a:r>
          </a:p>
        </p:txBody>
      </p:sp>
      <p:sp>
        <p:nvSpPr>
          <p:cNvPr id="45" name="Oval 42"/>
          <p:cNvSpPr/>
          <p:nvPr/>
        </p:nvSpPr>
        <p:spPr>
          <a:xfrm flipV="1">
            <a:off x="3637280" y="2479669"/>
            <a:ext cx="2265680" cy="421395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7789 w 1407789"/>
              <a:gd name="connsiteY0" fmla="*/ 0 h 211157"/>
              <a:gd name="connsiteX1" fmla="*/ 708306 w 1407789"/>
              <a:gd name="connsiteY1" fmla="*/ 211124 h 211157"/>
              <a:gd name="connsiteX2" fmla="*/ 0 w 1407789"/>
              <a:gd name="connsiteY2" fmla="*/ 13985 h 211157"/>
              <a:gd name="connsiteX0" fmla="*/ 1407789 w 1407789"/>
              <a:gd name="connsiteY0" fmla="*/ 7321 h 218453"/>
              <a:gd name="connsiteX1" fmla="*/ 708306 w 1407789"/>
              <a:gd name="connsiteY1" fmla="*/ 218445 h 218453"/>
              <a:gd name="connsiteX2" fmla="*/ 0 w 1407789"/>
              <a:gd name="connsiteY2" fmla="*/ 0 h 218453"/>
              <a:gd name="connsiteX0" fmla="*/ 1407789 w 1407789"/>
              <a:gd name="connsiteY0" fmla="*/ 7321 h 164035"/>
              <a:gd name="connsiteX1" fmla="*/ 708306 w 1407789"/>
              <a:gd name="connsiteY1" fmla="*/ 164021 h 164035"/>
              <a:gd name="connsiteX2" fmla="*/ 0 w 1407789"/>
              <a:gd name="connsiteY2" fmla="*/ 0 h 16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789" h="164035">
                <a:moveTo>
                  <a:pt x="1407789" y="7321"/>
                </a:moveTo>
                <a:cubicBezTo>
                  <a:pt x="1263272" y="86879"/>
                  <a:pt x="942937" y="165241"/>
                  <a:pt x="708306" y="164021"/>
                </a:cubicBezTo>
                <a:cubicBezTo>
                  <a:pt x="473675" y="162801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b" anchorCtr="1"/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Oval 42"/>
          <p:cNvSpPr/>
          <p:nvPr/>
        </p:nvSpPr>
        <p:spPr>
          <a:xfrm rot="10800000" flipV="1">
            <a:off x="3637280" y="3841702"/>
            <a:ext cx="2265680" cy="433045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7789 w 1407789"/>
              <a:gd name="connsiteY0" fmla="*/ 0 h 211157"/>
              <a:gd name="connsiteX1" fmla="*/ 708306 w 1407789"/>
              <a:gd name="connsiteY1" fmla="*/ 211124 h 211157"/>
              <a:gd name="connsiteX2" fmla="*/ 0 w 1407789"/>
              <a:gd name="connsiteY2" fmla="*/ 13985 h 211157"/>
              <a:gd name="connsiteX0" fmla="*/ 1407789 w 1407789"/>
              <a:gd name="connsiteY0" fmla="*/ 7321 h 218453"/>
              <a:gd name="connsiteX1" fmla="*/ 708306 w 1407789"/>
              <a:gd name="connsiteY1" fmla="*/ 218445 h 218453"/>
              <a:gd name="connsiteX2" fmla="*/ 0 w 1407789"/>
              <a:gd name="connsiteY2" fmla="*/ 0 h 218453"/>
              <a:gd name="connsiteX0" fmla="*/ 1407789 w 1407789"/>
              <a:gd name="connsiteY0" fmla="*/ 7321 h 168570"/>
              <a:gd name="connsiteX1" fmla="*/ 708306 w 1407789"/>
              <a:gd name="connsiteY1" fmla="*/ 168557 h 168570"/>
              <a:gd name="connsiteX2" fmla="*/ 0 w 1407789"/>
              <a:gd name="connsiteY2" fmla="*/ 0 h 16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789" h="168570">
                <a:moveTo>
                  <a:pt x="1407789" y="7321"/>
                </a:moveTo>
                <a:cubicBezTo>
                  <a:pt x="1263272" y="86879"/>
                  <a:pt x="942937" y="169777"/>
                  <a:pt x="708306" y="168557"/>
                </a:cubicBezTo>
                <a:cubicBezTo>
                  <a:pt x="473675" y="167337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48" name="Oval 42"/>
          <p:cNvSpPr/>
          <p:nvPr/>
        </p:nvSpPr>
        <p:spPr>
          <a:xfrm rot="17204452" flipH="1" flipV="1">
            <a:off x="5754042" y="2062302"/>
            <a:ext cx="1305281" cy="461059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49" name="Oval 42"/>
          <p:cNvSpPr/>
          <p:nvPr/>
        </p:nvSpPr>
        <p:spPr>
          <a:xfrm rot="13738984" flipH="1" flipV="1">
            <a:off x="2929047" y="4273768"/>
            <a:ext cx="1305281" cy="381336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0" name="Oval 42"/>
          <p:cNvSpPr/>
          <p:nvPr/>
        </p:nvSpPr>
        <p:spPr>
          <a:xfrm rot="6649260" flipH="1" flipV="1">
            <a:off x="5366542" y="4250109"/>
            <a:ext cx="1305281" cy="381336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1" name="Oval 42"/>
          <p:cNvSpPr/>
          <p:nvPr/>
        </p:nvSpPr>
        <p:spPr>
          <a:xfrm rot="2374275" flipH="1" flipV="1">
            <a:off x="2306682" y="2150322"/>
            <a:ext cx="1305281" cy="358696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1994" y="1684728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admitted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02960" y="4564856"/>
            <a:ext cx="173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I/O or event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wait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0844" y="4435665"/>
            <a:ext cx="173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I/O or event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completion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44632" y="4175204"/>
            <a:ext cx="228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Scheduler dispatch</a:t>
            </a:r>
          </a:p>
        </p:txBody>
      </p:sp>
    </p:spTree>
    <p:extLst>
      <p:ext uri="{BB962C8B-B14F-4D97-AF65-F5344CB8AC3E}">
        <p14:creationId xmlns:p14="http://schemas.microsoft.com/office/powerpoint/2010/main" val="8329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Mechanisms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Shared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v. Indirect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Blocking v. non-blocking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Buffered v. Non-Buffered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Remote v. Local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Chapt</a:t>
            </a:r>
            <a:r>
              <a:rPr lang="en-US" dirty="0"/>
              <a:t> 4: 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 layout of single threaded v. multithreaded apps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 Threads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Pthreads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Multi-threaded server 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v. Kernel Threads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1-1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Many-1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Many-many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Thread Pools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Details of Linux Thread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Multithreaded 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60" y="1845734"/>
            <a:ext cx="647838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Contains Address space, code, data, and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Heavyweight in terms of creation/termination/context switching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Shares address space, code, data and files w/threads in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Lightweight in terms of creation/termination/context switching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550" dirty="0">
                <a:latin typeface="Tahoma" charset="0"/>
                <a:ea typeface="ＭＳ Ｐゴシック" charset="0"/>
              </a:rPr>
              <a:t>What is uniquely carried by each thread?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Screen Shot 2014-03-11 at 9.1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31" y="1845734"/>
            <a:ext cx="1416050" cy="2162694"/>
          </a:xfrm>
          <a:prstGeom prst="rect">
            <a:avLst/>
          </a:prstGeom>
        </p:spPr>
      </p:pic>
      <p:pic>
        <p:nvPicPr>
          <p:cNvPr id="9" name="Picture 8" descr="Screen Shot 2014-03-11 at 9.1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45" y="4188719"/>
            <a:ext cx="1676488" cy="20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Screen Shot 2014-10-08 at 3.0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3873"/>
            <a:ext cx="65405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5303121" y="5903877"/>
            <a:ext cx="411480" cy="4114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Thread Life-cycle UML State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933681" y="3322980"/>
            <a:ext cx="0" cy="13743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4568973" y="3893503"/>
            <a:ext cx="9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task completes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94636" y="1898071"/>
            <a:ext cx="109728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New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43176" y="320363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runnable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63519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timed waiting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09160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terminated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77239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waiting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764020" y="4692071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blocked</a:t>
            </a:r>
          </a:p>
        </p:txBody>
      </p:sp>
      <p:cxnSp>
        <p:nvCxnSpPr>
          <p:cNvPr id="11" name="Straight Arrow Connector 10"/>
          <p:cNvCxnSpPr>
            <a:stCxn id="2" idx="2"/>
            <a:endCxn id="17" idx="0"/>
          </p:cNvCxnSpPr>
          <p:nvPr/>
        </p:nvCxnSpPr>
        <p:spPr>
          <a:xfrm>
            <a:off x="4543276" y="2446711"/>
            <a:ext cx="0" cy="7569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2800" y="3752271"/>
            <a:ext cx="1660376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4214" y="3049742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acquire lock, interrupt,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I/O completes</a:t>
            </a:r>
          </a:p>
        </p:txBody>
      </p:sp>
      <p:cxnSp>
        <p:nvCxnSpPr>
          <p:cNvPr id="33" name="Straight Arrow Connector 32"/>
          <p:cNvCxnSpPr>
            <a:stCxn id="24" idx="0"/>
            <a:endCxn id="17" idx="1"/>
          </p:cNvCxnSpPr>
          <p:nvPr/>
        </p:nvCxnSpPr>
        <p:spPr>
          <a:xfrm flipV="1">
            <a:off x="1577339" y="3477951"/>
            <a:ext cx="2165837" cy="12141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94271">
            <a:off x="1399747" y="3757591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notify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notifyAll</a:t>
            </a:r>
          </a:p>
        </p:txBody>
      </p:sp>
      <p:sp>
        <p:nvSpPr>
          <p:cNvPr id="40" name="TextBox 39"/>
          <p:cNvSpPr txBox="1"/>
          <p:nvPr/>
        </p:nvSpPr>
        <p:spPr>
          <a:xfrm rot="19800000">
            <a:off x="1954846" y="4147195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wait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05764" y="3752271"/>
            <a:ext cx="0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82072" y="3752271"/>
            <a:ext cx="0" cy="939800"/>
          </a:xfrm>
          <a:prstGeom prst="straightConnector1">
            <a:avLst/>
          </a:prstGeom>
          <a:ln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26193" y="3752271"/>
            <a:ext cx="0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3"/>
            <a:endCxn id="25" idx="0"/>
          </p:cNvCxnSpPr>
          <p:nvPr/>
        </p:nvCxnSpPr>
        <p:spPr>
          <a:xfrm>
            <a:off x="5343376" y="3477951"/>
            <a:ext cx="2220744" cy="12141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00000">
            <a:off x="5145758" y="4045149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issue I/O request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43376" y="3699286"/>
            <a:ext cx="1758083" cy="9927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795350">
            <a:off x="5349076" y="3686403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enter synchronized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statement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43485" y="3322980"/>
            <a:ext cx="2590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3891181" y="3869706"/>
            <a:ext cx="945075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/>
                <a:cs typeface="Calibri"/>
              </a:rPr>
              <a:t>Interval expires </a:t>
            </a:r>
          </a:p>
          <a:p>
            <a:pPr algn="ctr"/>
            <a:r>
              <a:rPr lang="en-US" sz="1050" dirty="0">
                <a:latin typeface="Calibri"/>
                <a:cs typeface="Calibri"/>
              </a:rPr>
              <a:t>Notify</a:t>
            </a:r>
          </a:p>
          <a:p>
            <a:pPr algn="ctr"/>
            <a:r>
              <a:rPr lang="en-US" sz="1100" dirty="0">
                <a:latin typeface="Calibri"/>
                <a:cs typeface="Calibri"/>
              </a:rPr>
              <a:t>notifyAll</a:t>
            </a:r>
          </a:p>
        </p:txBody>
      </p:sp>
      <p:sp>
        <p:nvSpPr>
          <p:cNvPr id="59" name="TextBox 58"/>
          <p:cNvSpPr txBox="1"/>
          <p:nvPr/>
        </p:nvSpPr>
        <p:spPr>
          <a:xfrm rot="5400000">
            <a:off x="3262859" y="3981276"/>
            <a:ext cx="9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wait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sleep</a:t>
            </a:r>
          </a:p>
        </p:txBody>
      </p:sp>
      <p:sp>
        <p:nvSpPr>
          <p:cNvPr id="60" name="Oval 59"/>
          <p:cNvSpPr/>
          <p:nvPr/>
        </p:nvSpPr>
        <p:spPr>
          <a:xfrm>
            <a:off x="3266124" y="2034015"/>
            <a:ext cx="274320" cy="278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0" idx="6"/>
            <a:endCxn id="2" idx="1"/>
          </p:cNvCxnSpPr>
          <p:nvPr/>
        </p:nvCxnSpPr>
        <p:spPr>
          <a:xfrm flipV="1">
            <a:off x="3540444" y="2172391"/>
            <a:ext cx="454192" cy="101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372100" y="6006526"/>
            <a:ext cx="274320" cy="278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23" idx="2"/>
            <a:endCxn id="68" idx="0"/>
          </p:cNvCxnSpPr>
          <p:nvPr/>
        </p:nvCxnSpPr>
        <p:spPr>
          <a:xfrm flipH="1">
            <a:off x="5508861" y="5240711"/>
            <a:ext cx="399" cy="66316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3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Thread Implementation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provided by traditional fork() system 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Linux doesn’t distinguish between processes and threads;  generally uses term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thread is viewed as a process inside the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Linux rather creates tasks using </a:t>
            </a:r>
            <a:r>
              <a:rPr lang="en-US" dirty="0">
                <a:latin typeface="Consolas"/>
                <a:cs typeface="Consolas"/>
              </a:rPr>
              <a:t>clone()</a:t>
            </a:r>
            <a:r>
              <a:rPr lang="en-US" dirty="0"/>
              <a:t>system 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 clone()</a:t>
            </a:r>
            <a:r>
              <a:rPr lang="en-US" altLang="en-US" dirty="0"/>
              <a:t> allows a child task to share the address space of the parent task (process)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flags to manage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flags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fork()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4" y="4200497"/>
            <a:ext cx="5398100" cy="19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Chapt</a:t>
            </a:r>
            <a:r>
              <a:rPr lang="en-US" dirty="0"/>
              <a:t>. 6: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IO bound v. CPU bound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Scheduler State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Preemptive v. Non-Preemptive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Scheduling Criteria / metric </a:t>
            </a:r>
            <a:r>
              <a:rPr lang="en-US" dirty="0" err="1"/>
              <a:t>defns</a:t>
            </a:r>
            <a:r>
              <a:rPr lang="en-US" dirty="0"/>
              <a:t> and calculations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Scheduling </a:t>
            </a:r>
            <a:r>
              <a:rPr lang="en-US" dirty="0" err="1"/>
              <a:t>Algorithsm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FCFS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SJF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SJF Pre-emptive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Round-Robin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MFQS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TextBook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TextBook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Read the Book!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Chapters 1-5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Problems at end of chapter in book are quite good to study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class discussions are also quite good to study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Creating problems for others would be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code, Write Code, Solve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 that material is still fair-game for the test even if we did not explicitly cover in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 will focus more heavily on material covered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8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251281" y="1376530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2"/>
          </a:solidFill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38854" y="1547336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2"/>
          </a:solidFill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48117" y="1709467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2"/>
          </a:solidFill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90663" y="0"/>
            <a:ext cx="7653337" cy="725488"/>
          </a:xfrm>
        </p:spPr>
        <p:txBody>
          <a:bodyPr/>
          <a:lstStyle/>
          <a:p>
            <a:r>
              <a:rPr lang="en-US" dirty="0">
                <a:latin typeface="Tahoma"/>
                <a:cs typeface="Tahoma"/>
              </a:rPr>
              <a:t>CPU Scheduler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99349" y="3054952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Running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99349" y="4079540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Waiting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9349" y="2030364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Ready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35558" y="5104127"/>
            <a:ext cx="457200" cy="457200"/>
            <a:chOff x="2922572" y="4736858"/>
            <a:chExt cx="457200" cy="457200"/>
          </a:xfrm>
        </p:grpSpPr>
        <p:sp>
          <p:nvSpPr>
            <p:cNvPr id="10" name="Oval 9"/>
            <p:cNvSpPr/>
            <p:nvPr/>
          </p:nvSpPr>
          <p:spPr>
            <a:xfrm>
              <a:off x="2922572" y="47368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91152" y="4805438"/>
              <a:ext cx="320040" cy="32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964159" y="3550857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0"/>
            <a:endCxn id="9" idx="2"/>
          </p:cNvCxnSpPr>
          <p:nvPr/>
        </p:nvCxnSpPr>
        <p:spPr>
          <a:xfrm flipV="1">
            <a:off x="2964159" y="2526269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51330" y="3592132"/>
            <a:ext cx="302336" cy="369332"/>
            <a:chOff x="4467401" y="3351663"/>
            <a:chExt cx="302336" cy="369332"/>
          </a:xfrm>
          <a:noFill/>
        </p:grpSpPr>
        <p:sp>
          <p:nvSpPr>
            <p:cNvPr id="27" name="Oval 26"/>
            <p:cNvSpPr/>
            <p:nvPr/>
          </p:nvSpPr>
          <p:spPr>
            <a:xfrm>
              <a:off x="4476926" y="3411869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7401" y="3351663"/>
              <a:ext cx="30233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3251" y="2621643"/>
            <a:ext cx="302336" cy="369332"/>
            <a:chOff x="4044051" y="3351663"/>
            <a:chExt cx="302336" cy="369332"/>
          </a:xfrm>
        </p:grpSpPr>
        <p:sp>
          <p:nvSpPr>
            <p:cNvPr id="30" name="Oval 29"/>
            <p:cNvSpPr/>
            <p:nvPr/>
          </p:nvSpPr>
          <p:spPr>
            <a:xfrm>
              <a:off x="4062043" y="3411869"/>
              <a:ext cx="274320" cy="274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4051" y="3351663"/>
              <a:ext cx="30233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5674" y="4635651"/>
            <a:ext cx="302336" cy="369332"/>
            <a:chOff x="4408132" y="3351663"/>
            <a:chExt cx="302336" cy="369332"/>
          </a:xfrm>
        </p:grpSpPr>
        <p:sp>
          <p:nvSpPr>
            <p:cNvPr id="36" name="Oval 35"/>
            <p:cNvSpPr/>
            <p:nvPr/>
          </p:nvSpPr>
          <p:spPr>
            <a:xfrm>
              <a:off x="4417657" y="341186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132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4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885563" y="3550857"/>
            <a:ext cx="0" cy="15660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532787" y="2267062"/>
            <a:ext cx="566562" cy="2060491"/>
          </a:xfrm>
          <a:custGeom>
            <a:avLst/>
            <a:gdLst>
              <a:gd name="connsiteX0" fmla="*/ 892329 w 892329"/>
              <a:gd name="connsiteY0" fmla="*/ 2085758 h 2085758"/>
              <a:gd name="connsiteX1" fmla="*/ 139854 w 892329"/>
              <a:gd name="connsiteY1" fmla="*/ 1742858 h 2085758"/>
              <a:gd name="connsiteX2" fmla="*/ 38254 w 892329"/>
              <a:gd name="connsiteY2" fmla="*/ 517308 h 2085758"/>
              <a:gd name="connsiteX3" fmla="*/ 584354 w 892329"/>
              <a:gd name="connsiteY3" fmla="*/ 34708 h 2085758"/>
              <a:gd name="connsiteX4" fmla="*/ 892329 w 892329"/>
              <a:gd name="connsiteY4" fmla="*/ 37883 h 2085758"/>
              <a:gd name="connsiteX0" fmla="*/ 870253 w 870253"/>
              <a:gd name="connsiteY0" fmla="*/ 2060491 h 2060491"/>
              <a:gd name="connsiteX1" fmla="*/ 117778 w 870253"/>
              <a:gd name="connsiteY1" fmla="*/ 1717591 h 2060491"/>
              <a:gd name="connsiteX2" fmla="*/ 16178 w 870253"/>
              <a:gd name="connsiteY2" fmla="*/ 492041 h 2060491"/>
              <a:gd name="connsiteX3" fmla="*/ 263828 w 870253"/>
              <a:gd name="connsiteY3" fmla="*/ 47541 h 2060491"/>
              <a:gd name="connsiteX4" fmla="*/ 870253 w 870253"/>
              <a:gd name="connsiteY4" fmla="*/ 12616 h 2060491"/>
              <a:gd name="connsiteX0" fmla="*/ 879428 w 879428"/>
              <a:gd name="connsiteY0" fmla="*/ 2060491 h 2060491"/>
              <a:gd name="connsiteX1" fmla="*/ 104728 w 879428"/>
              <a:gd name="connsiteY1" fmla="*/ 1828716 h 2060491"/>
              <a:gd name="connsiteX2" fmla="*/ 25353 w 879428"/>
              <a:gd name="connsiteY2" fmla="*/ 492041 h 2060491"/>
              <a:gd name="connsiteX3" fmla="*/ 273003 w 879428"/>
              <a:gd name="connsiteY3" fmla="*/ 47541 h 2060491"/>
              <a:gd name="connsiteX4" fmla="*/ 879428 w 879428"/>
              <a:gd name="connsiteY4" fmla="*/ 12616 h 2060491"/>
              <a:gd name="connsiteX0" fmla="*/ 872958 w 872958"/>
              <a:gd name="connsiteY0" fmla="*/ 2060491 h 2060491"/>
              <a:gd name="connsiteX1" fmla="*/ 98258 w 872958"/>
              <a:gd name="connsiteY1" fmla="*/ 1828716 h 2060491"/>
              <a:gd name="connsiteX2" fmla="*/ 18883 w 872958"/>
              <a:gd name="connsiteY2" fmla="*/ 492041 h 2060491"/>
              <a:gd name="connsiteX3" fmla="*/ 266533 w 872958"/>
              <a:gd name="connsiteY3" fmla="*/ 47541 h 2060491"/>
              <a:gd name="connsiteX4" fmla="*/ 872958 w 872958"/>
              <a:gd name="connsiteY4" fmla="*/ 12616 h 2060491"/>
              <a:gd name="connsiteX0" fmla="*/ 869131 w 869131"/>
              <a:gd name="connsiteY0" fmla="*/ 2060491 h 2060491"/>
              <a:gd name="connsiteX1" fmla="*/ 94431 w 869131"/>
              <a:gd name="connsiteY1" fmla="*/ 1828716 h 2060491"/>
              <a:gd name="connsiteX2" fmla="*/ 15056 w 869131"/>
              <a:gd name="connsiteY2" fmla="*/ 492041 h 2060491"/>
              <a:gd name="connsiteX3" fmla="*/ 262706 w 869131"/>
              <a:gd name="connsiteY3" fmla="*/ 47541 h 2060491"/>
              <a:gd name="connsiteX4" fmla="*/ 869131 w 869131"/>
              <a:gd name="connsiteY4" fmla="*/ 12616 h 2060491"/>
              <a:gd name="connsiteX0" fmla="*/ 867164 w 867164"/>
              <a:gd name="connsiteY0" fmla="*/ 2060491 h 2067838"/>
              <a:gd name="connsiteX1" fmla="*/ 98814 w 867164"/>
              <a:gd name="connsiteY1" fmla="*/ 1914441 h 2067838"/>
              <a:gd name="connsiteX2" fmla="*/ 13089 w 867164"/>
              <a:gd name="connsiteY2" fmla="*/ 492041 h 2067838"/>
              <a:gd name="connsiteX3" fmla="*/ 260739 w 867164"/>
              <a:gd name="connsiteY3" fmla="*/ 47541 h 2067838"/>
              <a:gd name="connsiteX4" fmla="*/ 867164 w 867164"/>
              <a:gd name="connsiteY4" fmla="*/ 12616 h 2067838"/>
              <a:gd name="connsiteX0" fmla="*/ 862861 w 862861"/>
              <a:gd name="connsiteY0" fmla="*/ 2060491 h 2069043"/>
              <a:gd name="connsiteX1" fmla="*/ 94511 w 862861"/>
              <a:gd name="connsiteY1" fmla="*/ 1914441 h 2069043"/>
              <a:gd name="connsiteX2" fmla="*/ 8786 w 862861"/>
              <a:gd name="connsiteY2" fmla="*/ 492041 h 2069043"/>
              <a:gd name="connsiteX3" fmla="*/ 256436 w 862861"/>
              <a:gd name="connsiteY3" fmla="*/ 47541 h 2069043"/>
              <a:gd name="connsiteX4" fmla="*/ 862861 w 862861"/>
              <a:gd name="connsiteY4" fmla="*/ 12616 h 2069043"/>
              <a:gd name="connsiteX0" fmla="*/ 881524 w 881524"/>
              <a:gd name="connsiteY0" fmla="*/ 2060491 h 2060491"/>
              <a:gd name="connsiteX1" fmla="*/ 113174 w 881524"/>
              <a:gd name="connsiteY1" fmla="*/ 1914441 h 2060491"/>
              <a:gd name="connsiteX2" fmla="*/ 27449 w 881524"/>
              <a:gd name="connsiteY2" fmla="*/ 492041 h 2060491"/>
              <a:gd name="connsiteX3" fmla="*/ 275099 w 881524"/>
              <a:gd name="connsiteY3" fmla="*/ 47541 h 2060491"/>
              <a:gd name="connsiteX4" fmla="*/ 881524 w 881524"/>
              <a:gd name="connsiteY4" fmla="*/ 12616 h 20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524" h="2060491">
                <a:moveTo>
                  <a:pt x="881524" y="2060491"/>
                </a:moveTo>
                <a:cubicBezTo>
                  <a:pt x="576459" y="2019745"/>
                  <a:pt x="271395" y="2131399"/>
                  <a:pt x="113174" y="1914441"/>
                </a:cubicBezTo>
                <a:cubicBezTo>
                  <a:pt x="-45047" y="1697483"/>
                  <a:pt x="461" y="803191"/>
                  <a:pt x="27449" y="492041"/>
                </a:cubicBezTo>
                <a:cubicBezTo>
                  <a:pt x="54437" y="180891"/>
                  <a:pt x="132753" y="127445"/>
                  <a:pt x="275099" y="47541"/>
                </a:cubicBezTo>
                <a:cubicBezTo>
                  <a:pt x="417445" y="-32363"/>
                  <a:pt x="881524" y="12616"/>
                  <a:pt x="881524" y="12616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61396" y="3045525"/>
            <a:ext cx="302336" cy="369332"/>
            <a:chOff x="4408132" y="3351663"/>
            <a:chExt cx="302336" cy="369332"/>
          </a:xfrm>
        </p:grpSpPr>
        <p:sp>
          <p:nvSpPr>
            <p:cNvPr id="42" name="Oval 41"/>
            <p:cNvSpPr/>
            <p:nvPr/>
          </p:nvSpPr>
          <p:spPr>
            <a:xfrm>
              <a:off x="4417657" y="341186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08132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3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388792" y="46235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Exit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48117" y="5711968"/>
            <a:ext cx="337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UML Process State Diagram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30652" y="359213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Wait</a:t>
            </a:r>
          </a:p>
        </p:txBody>
      </p:sp>
      <p:sp>
        <p:nvSpPr>
          <p:cNvPr id="47" name="Rectangle 46"/>
          <p:cNvSpPr/>
          <p:nvPr/>
        </p:nvSpPr>
        <p:spPr>
          <a:xfrm rot="5400000">
            <a:off x="662048" y="2955962"/>
            <a:ext cx="1095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I/O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Complete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18165" y="2611301"/>
            <a:ext cx="103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Interrupt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905240" y="2030364"/>
            <a:ext cx="1440944" cy="495905"/>
            <a:chOff x="4905240" y="2138014"/>
            <a:chExt cx="1440944" cy="49590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959350" y="2138014"/>
              <a:ext cx="13487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9350" y="2633919"/>
              <a:ext cx="13487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905240" y="2178639"/>
              <a:ext cx="1440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Ready Queue</a:t>
              </a:r>
            </a:p>
          </p:txBody>
        </p:sp>
      </p:grpSp>
      <p:cxnSp>
        <p:nvCxnSpPr>
          <p:cNvPr id="67" name="Straight Arrow Connector 66"/>
          <p:cNvCxnSpPr>
            <a:stCxn id="9" idx="3"/>
          </p:cNvCxnSpPr>
          <p:nvPr/>
        </p:nvCxnSpPr>
        <p:spPr>
          <a:xfrm>
            <a:off x="3828968" y="2278317"/>
            <a:ext cx="1076272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4779653" y="2926276"/>
            <a:ext cx="1729619" cy="762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Short-term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Scheduler</a:t>
            </a:r>
          </a:p>
        </p:txBody>
      </p:sp>
      <p:cxnSp>
        <p:nvCxnSpPr>
          <p:cNvPr id="73" name="Straight Arrow Connector 72"/>
          <p:cNvCxnSpPr>
            <a:stCxn id="72" idx="1"/>
            <a:endCxn id="2" idx="3"/>
          </p:cNvCxnSpPr>
          <p:nvPr/>
        </p:nvCxnSpPr>
        <p:spPr>
          <a:xfrm flipH="1" flipV="1">
            <a:off x="3828968" y="3302905"/>
            <a:ext cx="950685" cy="45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2" idx="0"/>
          </p:cNvCxnSpPr>
          <p:nvPr/>
        </p:nvCxnSpPr>
        <p:spPr>
          <a:xfrm>
            <a:off x="5644463" y="2526269"/>
            <a:ext cx="0" cy="400007"/>
          </a:xfrm>
          <a:prstGeom prst="straightConnector1">
            <a:avLst/>
          </a:prstGeom>
          <a:ln w="285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178483" y="4471171"/>
          <a:ext cx="3230880" cy="12659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Waiting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Ready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Ready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Termination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886456" y="4995577"/>
            <a:ext cx="166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alibri"/>
                <a:cs typeface="Calibri"/>
              </a:rPr>
              <a:t>Process Termination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2467885" y="5332727"/>
            <a:ext cx="2360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75378" y="25214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PCBs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Scheduling Criteria:</a:t>
            </a:r>
            <a:br>
              <a:rPr lang="en-US" sz="3200" dirty="0"/>
            </a:br>
            <a:r>
              <a:rPr lang="en-US" sz="3200" dirty="0"/>
              <a:t>How do we measure Scheduler effectiveness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846263"/>
          <a:ext cx="7543184" cy="3321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CPU Utilization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Typically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ranges from 40% to 90% - keep the CPU as busy as possible.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Throughput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of processes completed per unit of time.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Turnaround Time (TAT)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Time of process submission to time of completion.</a:t>
                      </a: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Waiting Time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amount of time a process spends waiting in the ready queue.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Response Time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a process takes from submission to start of response.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18359" y="5405733"/>
            <a:ext cx="6991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Different scheduling algorithms optimize different criteria.</a:t>
            </a:r>
          </a:p>
          <a:p>
            <a:r>
              <a:rPr lang="en-US" dirty="0"/>
              <a:t>Different parameters optimized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207594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  <a:br>
              <a:rPr lang="en-US" dirty="0"/>
            </a:br>
            <a:r>
              <a:rPr lang="en-US" dirty="0"/>
              <a:t>POP QUIZ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1905000"/>
          <a:ext cx="4015740" cy="20332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3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61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Arrival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0300" y="4254500"/>
            <a:ext cx="6190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average wait time, turn around time, and response time</a:t>
            </a:r>
          </a:p>
          <a:p>
            <a:r>
              <a:rPr lang="en-US" dirty="0"/>
              <a:t> for above processes assuming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FCFS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SJF w/o preemption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SJF w/ preemption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Round-robin </a:t>
            </a:r>
            <a:r>
              <a:rPr lang="en-US" dirty="0"/>
              <a:t>with quantum of one time-unit</a:t>
            </a:r>
          </a:p>
        </p:txBody>
      </p:sp>
    </p:spTree>
    <p:extLst>
      <p:ext uri="{BB962C8B-B14F-4D97-AF65-F5344CB8AC3E}">
        <p14:creationId xmlns:p14="http://schemas.microsoft.com/office/powerpoint/2010/main" val="313052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Tahoma" charset="0"/>
                <a:ea typeface="ＭＳ Ｐゴシック" charset="0"/>
                <a:cs typeface="ＭＳ Ｐゴシック" charset="0"/>
              </a:rPr>
              <a:t>Multilevel Feedback-Queue Scheduling (MFQS) – Variable based on consumption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45100" y="2577272"/>
            <a:ext cx="3898900" cy="220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 new job enters queue </a:t>
            </a:r>
            <a:r>
              <a:rPr lang="en-US" altLang="ja-JP" sz="1600" i="1" dirty="0"/>
              <a:t>Q</a:t>
            </a:r>
            <a:r>
              <a:rPr lang="en-US" altLang="ja-JP" sz="1600" i="1" baseline="-25000" dirty="0"/>
              <a:t>0</a:t>
            </a:r>
            <a:r>
              <a:rPr lang="en-US" altLang="ja-JP" sz="1600" i="1" dirty="0"/>
              <a:t> </a:t>
            </a:r>
            <a:r>
              <a:rPr lang="en-US" altLang="ja-JP" sz="1600" dirty="0"/>
              <a:t>which is scheduled via</a:t>
            </a:r>
            <a:r>
              <a:rPr lang="en-US" altLang="ja-JP" sz="1600" i="1" dirty="0"/>
              <a:t> </a:t>
            </a:r>
            <a:r>
              <a:rPr lang="en-US" altLang="ja-JP" sz="1600" dirty="0"/>
              <a:t>FCFS. When it gains CPU, the current job receives 8 milliseconds.  If it does not finish in 8 milliseconds, the job is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At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 job is again scheduled via FCFS and receives 16 additional milliseconds.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If it still does not complete, it is preempted and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2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5" y="2173413"/>
            <a:ext cx="4535488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5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1,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Operating System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Overview of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Von Neumann 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 </a:t>
            </a:r>
            <a:r>
              <a:rPr lang="en-US" dirty="0" err="1"/>
              <a:t>linux</a:t>
            </a:r>
            <a:r>
              <a:rPr lang="en-US" dirty="0"/>
              <a:t> commands /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 Calls: how they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OS Core 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Memory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File System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Mass Storage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Caching:  what, when, how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9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a Modern Computer Works</a:t>
            </a:r>
          </a:p>
        </p:txBody>
      </p:sp>
      <p:pic>
        <p:nvPicPr>
          <p:cNvPr id="57347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92" y="1845646"/>
            <a:ext cx="5374014" cy="42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Dual-Mode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2518" y="1464113"/>
            <a:ext cx="7772401" cy="2376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latin typeface="Tahoma"/>
                <a:cs typeface="Tahoma"/>
              </a:rPr>
              <a:t>Provides hardware support to differentiate between at least two modes of operations.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ja-JP" sz="1400" dirty="0">
                <a:latin typeface="Tahoma"/>
                <a:cs typeface="Tahoma"/>
              </a:rPr>
              <a:t>1.	User mode – execution done on behalf of a user.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ja-JP" sz="1400" dirty="0">
                <a:latin typeface="Tahoma"/>
                <a:cs typeface="Tahoma"/>
              </a:rPr>
              <a:t>2.	Monitor mode (also supervisor </a:t>
            </a:r>
            <a:r>
              <a:rPr lang="en-US" altLang="ja-JP" sz="1400" i="1" dirty="0">
                <a:latin typeface="Tahoma"/>
                <a:cs typeface="Tahoma"/>
              </a:rPr>
              <a:t>mode, system </a:t>
            </a:r>
            <a:r>
              <a:rPr lang="en-US" altLang="ja-JP" sz="1400" dirty="0">
                <a:latin typeface="Tahoma"/>
                <a:cs typeface="Tahoma"/>
              </a:rPr>
              <a:t>mode, or kernel mode) – execution done on behalf of operating system.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latin typeface="Tahoma"/>
                <a:cs typeface="Tahoma"/>
              </a:rPr>
              <a:t>Switching between two modes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latin typeface="Tahoma"/>
                <a:cs typeface="Tahoma"/>
              </a:rPr>
              <a:t>Device interrupts, hardware traps, system calls cause a trap to the kernel mode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latin typeface="Tahoma"/>
                <a:cs typeface="Tahoma"/>
              </a:rPr>
              <a:t>The operating system returns to the user mode after servicing requests.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79825" y="3701512"/>
            <a:ext cx="8514030" cy="2725663"/>
            <a:chOff x="379825" y="3703497"/>
            <a:chExt cx="8514030" cy="2725663"/>
          </a:xfrm>
        </p:grpSpPr>
        <p:sp>
          <p:nvSpPr>
            <p:cNvPr id="9" name="Rectangle 8"/>
            <p:cNvSpPr/>
            <p:nvPr/>
          </p:nvSpPr>
          <p:spPr>
            <a:xfrm>
              <a:off x="379825" y="3703497"/>
              <a:ext cx="8486723" cy="272566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01" y="3799211"/>
              <a:ext cx="7030059" cy="11656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>
                  <a:latin typeface="Calibri"/>
                  <a:cs typeface="Calibri"/>
                </a:rPr>
                <a:t>user process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98501" y="5078029"/>
              <a:ext cx="7053442" cy="0"/>
            </a:xfrm>
            <a:prstGeom prst="line">
              <a:avLst/>
            </a:prstGeom>
            <a:ln w="34925" cap="rnd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8500" y="5195630"/>
              <a:ext cx="7053443" cy="1141670"/>
            </a:xfrm>
            <a:prstGeom prst="rect">
              <a:avLst/>
            </a:prstGeom>
            <a:solidFill>
              <a:srgbClr val="ADD3F7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kernel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7095" y="4181139"/>
              <a:ext cx="1763618" cy="5906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user process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executing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1884" y="5887611"/>
              <a:ext cx="2005953" cy="332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execute system call</a:t>
              </a:r>
            </a:p>
          </p:txBody>
        </p:sp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3638819" y="4771820"/>
              <a:ext cx="373065" cy="1115791"/>
            </a:xfrm>
            <a:prstGeom prst="line">
              <a:avLst/>
            </a:prstGeom>
            <a:ln w="34925" cap="rnd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964144" y="4181139"/>
              <a:ext cx="1349349" cy="5906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calls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system call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9771" y="4181139"/>
              <a:ext cx="1835422" cy="5906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return from system call</a:t>
              </a:r>
            </a:p>
          </p:txBody>
        </p:sp>
        <p:cxnSp>
          <p:nvCxnSpPr>
            <p:cNvPr id="30" name="Straight Connector 29"/>
            <p:cNvCxnSpPr>
              <a:endCxn id="26" idx="2"/>
            </p:cNvCxnSpPr>
            <p:nvPr/>
          </p:nvCxnSpPr>
          <p:spPr>
            <a:xfrm flipV="1">
              <a:off x="6017837" y="4771821"/>
              <a:ext cx="319645" cy="1115790"/>
            </a:xfrm>
            <a:prstGeom prst="line">
              <a:avLst/>
            </a:prstGeom>
            <a:ln w="34925" cap="rnd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5" idx="1"/>
            </p:cNvCxnSpPr>
            <p:nvPr/>
          </p:nvCxnSpPr>
          <p:spPr>
            <a:xfrm>
              <a:off x="2484673" y="4476480"/>
              <a:ext cx="479471" cy="0"/>
            </a:xfrm>
            <a:prstGeom prst="line">
              <a:avLst/>
            </a:prstGeom>
            <a:ln w="34925" cap="rnd" cmpd="sng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836015" y="5222304"/>
              <a:ext cx="1605608" cy="5232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trap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mode bit=0</a:t>
              </a:r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48009" y="5225816"/>
              <a:ext cx="1605608" cy="5232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return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/>
                  <a:cs typeface="Calibri"/>
                </a:rPr>
                <a:t>mode bit=1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45423" y="4040626"/>
              <a:ext cx="14484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user mode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(mode bit=1) </a:t>
              </a:r>
              <a:endParaRPr lang="en-US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45423" y="5429396"/>
              <a:ext cx="14484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kernel mode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/>
                  <a:cs typeface="Calibri"/>
                </a:rPr>
                <a:t>(mode bit=0)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54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ahoma"/>
                <a:cs typeface="Tahoma"/>
              </a:rPr>
              <a:t>A View of OS Services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02" b="-14802"/>
          <a:stretch>
            <a:fillRect/>
          </a:stretch>
        </p:blipFill>
        <p:spPr bwMode="auto">
          <a:xfrm>
            <a:off x="708660" y="1430586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59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1,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Shell Functioning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Virtualization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Workings of JVM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Mach / Microkernels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Cloud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IAAS, PAAS, SAAS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8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79960" y="136150"/>
            <a:ext cx="7772400" cy="725488"/>
          </a:xfrm>
        </p:spPr>
        <p:txBody>
          <a:bodyPr/>
          <a:lstStyle/>
          <a:p>
            <a:r>
              <a:rPr lang="en-US" dirty="0"/>
              <a:t>Shell (bash)</a:t>
            </a:r>
          </a:p>
        </p:txBody>
      </p:sp>
      <p:cxnSp>
        <p:nvCxnSpPr>
          <p:cNvPr id="6" name="Straight Arrow Connector 5"/>
          <p:cNvCxnSpPr>
            <a:stCxn id="8" idx="4"/>
          </p:cNvCxnSpPr>
          <p:nvPr/>
        </p:nvCxnSpPr>
        <p:spPr>
          <a:xfrm>
            <a:off x="4947483" y="2193876"/>
            <a:ext cx="2" cy="548367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490283" y="1279476"/>
            <a:ext cx="914400" cy="914400"/>
            <a:chOff x="6661455" y="5244663"/>
            <a:chExt cx="1734208" cy="954691"/>
          </a:xfrm>
        </p:grpSpPr>
        <p:sp>
          <p:nvSpPr>
            <p:cNvPr id="8" name="Oval 7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1457" y="5493976"/>
              <a:ext cx="1734206" cy="38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sshd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0283" y="2742243"/>
            <a:ext cx="914400" cy="914400"/>
            <a:chOff x="6661455" y="5244663"/>
            <a:chExt cx="1734208" cy="954691"/>
          </a:xfrm>
        </p:grpSpPr>
        <p:sp>
          <p:nvSpPr>
            <p:cNvPr id="14" name="Oval 13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1457" y="5483931"/>
              <a:ext cx="1734206" cy="38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bash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0284" y="4241467"/>
            <a:ext cx="914399" cy="914400"/>
            <a:chOff x="6661455" y="5244663"/>
            <a:chExt cx="1734207" cy="954691"/>
          </a:xfrm>
        </p:grpSpPr>
        <p:sp>
          <p:nvSpPr>
            <p:cNvPr id="17" name="Oval 16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1455" y="5403563"/>
              <a:ext cx="1734205" cy="67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Shell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wc -l</a:t>
              </a:r>
            </a:p>
          </p:txBody>
        </p:sp>
      </p:grpSp>
      <p:cxnSp>
        <p:nvCxnSpPr>
          <p:cNvPr id="19" name="Straight Arrow Connector 18"/>
          <p:cNvCxnSpPr>
            <a:stCxn id="14" idx="4"/>
            <a:endCxn id="17" idx="0"/>
          </p:cNvCxnSpPr>
          <p:nvPr/>
        </p:nvCxnSpPr>
        <p:spPr>
          <a:xfrm>
            <a:off x="4947483" y="3656643"/>
            <a:ext cx="1" cy="584824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07513" y="4241467"/>
            <a:ext cx="914399" cy="914400"/>
            <a:chOff x="6661455" y="5244663"/>
            <a:chExt cx="1734207" cy="954691"/>
          </a:xfrm>
        </p:grpSpPr>
        <p:sp>
          <p:nvSpPr>
            <p:cNvPr id="23" name="Oval 22"/>
            <p:cNvSpPr/>
            <p:nvPr/>
          </p:nvSpPr>
          <p:spPr>
            <a:xfrm>
              <a:off x="6661455" y="5244663"/>
              <a:ext cx="1734207" cy="954691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1455" y="5403563"/>
              <a:ext cx="1734205" cy="67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Shell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who</a:t>
              </a:r>
            </a:p>
          </p:txBody>
        </p:sp>
      </p:grpSp>
      <p:cxnSp>
        <p:nvCxnSpPr>
          <p:cNvPr id="25" name="Straight Arrow Connector 24"/>
          <p:cNvCxnSpPr>
            <a:stCxn id="18" idx="3"/>
            <a:endCxn id="23" idx="2"/>
          </p:cNvCxnSpPr>
          <p:nvPr/>
        </p:nvCxnSpPr>
        <p:spPr>
          <a:xfrm flipV="1">
            <a:off x="5404682" y="4698667"/>
            <a:ext cx="1402831" cy="1816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9401" y="1637574"/>
            <a:ext cx="393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# </a:t>
            </a:r>
            <a:r>
              <a:rPr lang="en-US" sz="1600" dirty="0" err="1">
                <a:latin typeface="Consolas"/>
                <a:cs typeface="Consolas"/>
              </a:rPr>
              <a:t>ssh</a:t>
            </a:r>
            <a:r>
              <a:rPr lang="en-US" sz="1600" dirty="0">
                <a:latin typeface="Consolas"/>
                <a:cs typeface="Consolas"/>
              </a:rPr>
              <a:t> dimpsey@uw1-320-15.uwb.edu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9401" y="3013476"/>
            <a:ext cx="284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nsolas"/>
                <a:cs typeface="Consolas"/>
              </a:rPr>
              <a:t>$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401" y="4529390"/>
            <a:ext cx="393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nsolas"/>
                <a:cs typeface="Consolas"/>
              </a:rPr>
              <a:t>$ who | wc -l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99530" y="794997"/>
            <a:ext cx="542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/>
                <a:cs typeface="Calibri"/>
              </a:rPr>
              <a:t>Fork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exec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wait</a:t>
            </a:r>
            <a:r>
              <a:rPr lang="en-US" sz="2400" dirty="0">
                <a:latin typeface="Calibri"/>
                <a:cs typeface="Calibri"/>
              </a:rPr>
              <a:t> and </a:t>
            </a:r>
            <a:r>
              <a:rPr lang="en-US" sz="2400" b="1" dirty="0">
                <a:latin typeface="Calibri"/>
                <a:cs typeface="Calibri"/>
              </a:rPr>
              <a:t>dup</a:t>
            </a:r>
            <a:r>
              <a:rPr lang="en-US" sz="2400" dirty="0">
                <a:latin typeface="Calibri"/>
                <a:cs typeface="Calibri"/>
              </a:rPr>
              <a:t> are System calls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17370" y="2207950"/>
            <a:ext cx="31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fork, exec and wait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73351" y="3004366"/>
            <a:ext cx="235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(1) fork &amp; wait</a:t>
            </a:r>
          </a:p>
        </p:txBody>
      </p:sp>
      <p:sp>
        <p:nvSpPr>
          <p:cNvPr id="34" name="Freeform 33"/>
          <p:cNvSpPr/>
          <p:nvPr/>
        </p:nvSpPr>
        <p:spPr>
          <a:xfrm rot="17807487" flipH="1" flipV="1">
            <a:off x="5010800" y="3687847"/>
            <a:ext cx="768321" cy="744147"/>
          </a:xfrm>
          <a:custGeom>
            <a:avLst/>
            <a:gdLst>
              <a:gd name="connsiteX0" fmla="*/ 2027231 w 2027231"/>
              <a:gd name="connsiteY0" fmla="*/ 154513 h 536976"/>
              <a:gd name="connsiteX1" fmla="*/ 1811331 w 2027231"/>
              <a:gd name="connsiteY1" fmla="*/ 62438 h 536976"/>
              <a:gd name="connsiteX2" fmla="*/ 1500181 w 2027231"/>
              <a:gd name="connsiteY2" fmla="*/ 5288 h 536976"/>
              <a:gd name="connsiteX3" fmla="*/ 1100131 w 2027231"/>
              <a:gd name="connsiteY3" fmla="*/ 17988 h 536976"/>
              <a:gd name="connsiteX4" fmla="*/ 592131 w 2027231"/>
              <a:gd name="connsiteY4" fmla="*/ 141813 h 536976"/>
              <a:gd name="connsiteX5" fmla="*/ 192081 w 2027231"/>
              <a:gd name="connsiteY5" fmla="*/ 364063 h 536976"/>
              <a:gd name="connsiteX6" fmla="*/ 14281 w 2027231"/>
              <a:gd name="connsiteY6" fmla="*/ 525988 h 536976"/>
              <a:gd name="connsiteX7" fmla="*/ 11106 w 2027231"/>
              <a:gd name="connsiteY7" fmla="*/ 522813 h 53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7231" h="536976">
                <a:moveTo>
                  <a:pt x="2027231" y="154513"/>
                </a:moveTo>
                <a:cubicBezTo>
                  <a:pt x="1963202" y="120911"/>
                  <a:pt x="1899173" y="87309"/>
                  <a:pt x="1811331" y="62438"/>
                </a:cubicBezTo>
                <a:cubicBezTo>
                  <a:pt x="1723489" y="37567"/>
                  <a:pt x="1618714" y="12696"/>
                  <a:pt x="1500181" y="5288"/>
                </a:cubicBezTo>
                <a:cubicBezTo>
                  <a:pt x="1381648" y="-2120"/>
                  <a:pt x="1251473" y="-4766"/>
                  <a:pt x="1100131" y="17988"/>
                </a:cubicBezTo>
                <a:cubicBezTo>
                  <a:pt x="948789" y="40742"/>
                  <a:pt x="743473" y="84134"/>
                  <a:pt x="592131" y="141813"/>
                </a:cubicBezTo>
                <a:cubicBezTo>
                  <a:pt x="440789" y="199492"/>
                  <a:pt x="288389" y="300034"/>
                  <a:pt x="192081" y="364063"/>
                </a:cubicBezTo>
                <a:cubicBezTo>
                  <a:pt x="95773" y="428092"/>
                  <a:pt x="44443" y="499530"/>
                  <a:pt x="14281" y="525988"/>
                </a:cubicBezTo>
                <a:cubicBezTo>
                  <a:pt x="-15881" y="552446"/>
                  <a:pt x="11106" y="522813"/>
                  <a:pt x="11106" y="522813"/>
                </a:cubicBezTo>
              </a:path>
            </a:pathLst>
          </a:custGeom>
          <a:ln w="3810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3352" y="3656643"/>
            <a:ext cx="179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(7) exit</a:t>
            </a:r>
          </a:p>
        </p:txBody>
      </p:sp>
      <p:sp>
        <p:nvSpPr>
          <p:cNvPr id="36" name="Can 35"/>
          <p:cNvSpPr/>
          <p:nvPr/>
        </p:nvSpPr>
        <p:spPr>
          <a:xfrm rot="5400000">
            <a:off x="5823362" y="5265627"/>
            <a:ext cx="346322" cy="668815"/>
          </a:xfrm>
          <a:prstGeom prst="can">
            <a:avLst>
              <a:gd name="adj" fmla="val 42391"/>
            </a:avLst>
          </a:prstGeom>
          <a:ln w="381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>
            <a:stCxn id="23" idx="4"/>
            <a:endCxn id="36" idx="1"/>
          </p:cNvCxnSpPr>
          <p:nvPr/>
        </p:nvCxnSpPr>
        <p:spPr>
          <a:xfrm rot="5400000">
            <a:off x="6575738" y="4911060"/>
            <a:ext cx="444168" cy="933782"/>
          </a:xfrm>
          <a:prstGeom prst="curvedConnector2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17" idx="4"/>
          </p:cNvCxnSpPr>
          <p:nvPr/>
        </p:nvCxnSpPr>
        <p:spPr>
          <a:xfrm rot="10800000">
            <a:off x="4947485" y="5155867"/>
            <a:ext cx="714633" cy="444168"/>
          </a:xfrm>
          <a:prstGeom prst="curvedConnector2">
            <a:avLst/>
          </a:prstGeom>
          <a:ln w="381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01952" y="4790308"/>
            <a:ext cx="179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(6) exec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73351" y="4329230"/>
            <a:ext cx="179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(3) fork &amp; wait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73351" y="5766793"/>
            <a:ext cx="179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(2) pipe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4713" y="4190144"/>
            <a:ext cx="179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(4) exec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(5) exit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00635" y="515586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cout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48158" y="5036467"/>
            <a:ext cx="45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cin</a:t>
            </a:r>
          </a:p>
        </p:txBody>
      </p:sp>
    </p:spTree>
    <p:extLst>
      <p:ext uri="{BB962C8B-B14F-4D97-AF65-F5344CB8AC3E}">
        <p14:creationId xmlns:p14="http://schemas.microsoft.com/office/powerpoint/2010/main" val="2932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 Development Environment</a:t>
            </a:r>
            <a:br>
              <a:rPr lang="en-US" altLang="ja-JP" dirty="0"/>
            </a:br>
            <a:r>
              <a:rPr lang="en-US" altLang="ja-JP" dirty="0"/>
              <a:t>(SDK)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 t="760" r="8717" b="562"/>
          <a:stretch>
            <a:fillRect/>
          </a:stretch>
        </p:blipFill>
        <p:spPr bwMode="auto">
          <a:xfrm>
            <a:off x="1441165" y="1952874"/>
            <a:ext cx="4487992" cy="430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803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31389</TotalTime>
  <Words>1082</Words>
  <Application>Microsoft Office PowerPoint</Application>
  <PresentationFormat>On-screen Show (4:3)</PresentationFormat>
  <Paragraphs>281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Calisto MT</vt:lpstr>
      <vt:lpstr>Cambria</vt:lpstr>
      <vt:lpstr>Consolas</vt:lpstr>
      <vt:lpstr>Tahoma</vt:lpstr>
      <vt:lpstr>Times New Roman</vt:lpstr>
      <vt:lpstr>Wingdings</vt:lpstr>
      <vt:lpstr>Retrospect</vt:lpstr>
      <vt:lpstr>CSS430 Midterm  Study Guide</vt:lpstr>
      <vt:lpstr>TextBook</vt:lpstr>
      <vt:lpstr>Chapter 1, 2</vt:lpstr>
      <vt:lpstr>How a Modern Computer Works</vt:lpstr>
      <vt:lpstr>Dual-Mode Operations</vt:lpstr>
      <vt:lpstr>A View of OS Services</vt:lpstr>
      <vt:lpstr>Chapter 1, 2</vt:lpstr>
      <vt:lpstr>Shell (bash)</vt:lpstr>
      <vt:lpstr>Java Development Environment (SDK)</vt:lpstr>
      <vt:lpstr>Chapt 3: Processes</vt:lpstr>
      <vt:lpstr>Process Concept</vt:lpstr>
      <vt:lpstr>Process State Diagram</vt:lpstr>
      <vt:lpstr>Inter-Process Communication</vt:lpstr>
      <vt:lpstr>Chapt 4: Threads</vt:lpstr>
      <vt:lpstr>Single vs. Multithreaded Processes</vt:lpstr>
      <vt:lpstr>Web Server Workers</vt:lpstr>
      <vt:lpstr>Thread Life-cycle UML State Model</vt:lpstr>
      <vt:lpstr>Linux: Thread Implementation</vt:lpstr>
      <vt:lpstr>Chapt. 6: Scheduling</vt:lpstr>
      <vt:lpstr>CPU Scheduler</vt:lpstr>
      <vt:lpstr>Scheduling Criteria: How do we measure Scheduler effectiveness</vt:lpstr>
      <vt:lpstr>CLASS DISCUSSION POP QUIZ</vt:lpstr>
      <vt:lpstr>Multilevel Feedback-Queue Scheduling (MFQS) – Variable based on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210</cp:revision>
  <dcterms:created xsi:type="dcterms:W3CDTF">2014-02-16T23:16:53Z</dcterms:created>
  <dcterms:modified xsi:type="dcterms:W3CDTF">2021-02-03T20:25:51Z</dcterms:modified>
</cp:coreProperties>
</file>