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3" r:id="rId3"/>
    <p:sldId id="264" r:id="rId5"/>
    <p:sldId id="257" r:id="rId6"/>
    <p:sldId id="258" r:id="rId7"/>
    <p:sldId id="259" r:id="rId8"/>
    <p:sldId id="260" r:id="rId9"/>
    <p:sldId id="261" r:id="rId10"/>
    <p:sldId id="268" r:id="rId11"/>
    <p:sldId id="262" r:id="rId12"/>
    <p:sldId id="267" r:id="rId13"/>
    <p:sldId id="274" r:id="rId14"/>
    <p:sldId id="276" r:id="rId15"/>
    <p:sldId id="26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3972"/>
  </p:normalViewPr>
  <p:slideViewPr>
    <p:cSldViewPr snapToGrid="0" snapToObjects="1">
      <p:cViewPr varScale="1">
        <p:scale>
          <a:sx n="81" d="100"/>
          <a:sy n="81" d="100"/>
        </p:scale>
        <p:origin x="1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E131A-F782-B746-BEEB-C8C8F89E17C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88EC7-FBDE-EF46-929E-543C4B34D1D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6B88EC7-FBDE-EF46-929E-543C4B34D1D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Beej's Guide to Network Programming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6B88EC7-FBDE-EF46-929E-543C4B34D1D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6B88EC7-FBDE-EF46-929E-543C4B34D1D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#define BACKLOG 10	 // how many pending connections queue will hold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6B88EC7-FBDE-EF46-929E-543C4B34D1D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6B88EC7-FBDE-EF46-929E-543C4B34D1D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6B88EC7-FBDE-EF46-929E-543C4B34D1D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6B88EC7-FBDE-EF46-929E-543C4B34D1D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4B20C22-3B7D-8643-9130-AFB9BD160E6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BA8544A-0D50-A94D-8B81-A19A1669C7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4B20C22-3B7D-8643-9130-AFB9BD160E6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BA8544A-0D50-A94D-8B81-A19A1669C7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4B20C22-3B7D-8643-9130-AFB9BD160E6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BA8544A-0D50-A94D-8B81-A19A1669C7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4B20C22-3B7D-8643-9130-AFB9BD160E6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BA8544A-0D50-A94D-8B81-A19A1669C7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4B20C22-3B7D-8643-9130-AFB9BD160E6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BA8544A-0D50-A94D-8B81-A19A1669C7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4B20C22-3B7D-8643-9130-AFB9BD160E6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BA8544A-0D50-A94D-8B81-A19A1669C7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4B20C22-3B7D-8643-9130-AFB9BD160E6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BA8544A-0D50-A94D-8B81-A19A1669C7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4B20C22-3B7D-8643-9130-AFB9BD160E6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BA8544A-0D50-A94D-8B81-A19A1669C7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4B20C22-3B7D-8643-9130-AFB9BD160E6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BA8544A-0D50-A94D-8B81-A19A1669C7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4B20C22-3B7D-8643-9130-AFB9BD160E6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BA8544A-0D50-A94D-8B81-A19A1669C7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4B20C22-3B7D-8643-9130-AFB9BD160E6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BA8544A-0D50-A94D-8B81-A19A1669C7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20C22-3B7D-8643-9130-AFB9BD160E6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8544A-0D50-A94D-8B81-A19A1669C7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courses.engr.illinois.edu/cs438/sp2018/lectures/lec02_sockets.pdf" TargetMode="External"/><Relationship Id="rId2" Type="http://schemas.openxmlformats.org/officeDocument/2006/relationships/hyperlink" Target="https://www.geeksforgeeks.org/socket-programming-cc/" TargetMode="External"/><Relationship Id="rId1" Type="http://schemas.openxmlformats.org/officeDocument/2006/relationships/hyperlink" Target="https://beej.us/guide/bgnet/" TargetMode="Externa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www.geeksforgeeks.org/socket-programming-cc/" TargetMode="External"/><Relationship Id="rId2" Type="http://schemas.openxmlformats.org/officeDocument/2006/relationships/image" Target="../media/image2.png"/><Relationship Id="rId1" Type="http://schemas.openxmlformats.org/officeDocument/2006/relationships/hyperlink" Target="https://beej.us/guide/bgne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geeksforgeeks.org/socket-programming-cc/" TargetMode="Externa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geeksforgeeks.org/socket-programming-cc/" TargetMode="Externa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geeksforgeeks.org/socket-programming-cc/" TargetMode="Externa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geeksforgeeks.org/socket-programming-cc/" TargetMode="Externa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Socket Programming for MP 1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CS498 CNO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197066" y="4860604"/>
            <a:ext cx="10058400" cy="7943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common questions for MP1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717924" cy="4351338"/>
          </a:xfrm>
        </p:spPr>
        <p:txBody>
          <a:bodyPr>
            <a:normAutofit fontScale="92500"/>
          </a:bodyPr>
          <a:lstStyle/>
          <a:p>
            <a:r>
              <a:rPr lang="en-US" altLang="en-US" sz="2700" dirty="0"/>
              <a:t>Why my code passed the compilation on my local machine but failed with </a:t>
            </a:r>
            <a:r>
              <a:rPr lang="en-US" altLang="en-US" sz="2700" dirty="0" err="1"/>
              <a:t>autograder</a:t>
            </a:r>
            <a:r>
              <a:rPr lang="en-US" altLang="en-US" sz="2700" dirty="0"/>
              <a:t>? </a:t>
            </a:r>
            <a:endParaRPr lang="en-US" altLang="en-US" sz="2700" dirty="0"/>
          </a:p>
          <a:p>
            <a:pPr lvl="1"/>
            <a:r>
              <a:rPr lang="en-US" altLang="en-US" dirty="0"/>
              <a:t>Please try to use the same OS and compiler version as the </a:t>
            </a:r>
            <a:r>
              <a:rPr lang="en-US" altLang="en-US" dirty="0" err="1"/>
              <a:t>autograder</a:t>
            </a:r>
            <a:endParaRPr lang="en-US" altLang="en-US" dirty="0"/>
          </a:p>
          <a:p>
            <a:pPr lvl="2"/>
            <a:r>
              <a:rPr lang="en-US" dirty="0"/>
              <a:t>Ubuntu </a:t>
            </a:r>
            <a:r>
              <a:rPr lang="en-US" altLang="en-US" dirty="0"/>
              <a:t>20</a:t>
            </a:r>
            <a:r>
              <a:rPr lang="en-US" dirty="0"/>
              <a:t>.04 LTS</a:t>
            </a:r>
            <a:r>
              <a:rPr lang="en-US" altLang="en-US" dirty="0"/>
              <a:t> (follow the virtual machine guidance)</a:t>
            </a:r>
            <a:endParaRPr lang="en-US" altLang="en-US" dirty="0"/>
          </a:p>
          <a:p>
            <a:pPr lvl="2"/>
            <a:r>
              <a:rPr lang="en-US" altLang="en-US" dirty="0" err="1"/>
              <a:t>g++</a:t>
            </a:r>
            <a:r>
              <a:rPr lang="en-US" altLang="en-US" dirty="0"/>
              <a:t> (C++98), not clang, gcc, clang++</a:t>
            </a:r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How to debug my code? </a:t>
            </a:r>
            <a:endParaRPr lang="en-US" altLang="en-US" dirty="0"/>
          </a:p>
          <a:p>
            <a:pPr lvl="1"/>
            <a:r>
              <a:rPr lang="en-US" altLang="en-US" dirty="0"/>
              <a:t>Start a server locally by </a:t>
            </a:r>
            <a:r>
              <a:rPr lang="en-US" i="1" dirty="0"/>
              <a:t>python3 -m </a:t>
            </a:r>
            <a:r>
              <a:rPr lang="en-US" i="1" dirty="0" err="1"/>
              <a:t>http.server</a:t>
            </a:r>
            <a:r>
              <a:rPr lang="en-US" i="1" dirty="0"/>
              <a:t> </a:t>
            </a:r>
            <a:r>
              <a:rPr lang="en-US" altLang="en-US" i="1" dirty="0"/>
              <a:t>[PORT]</a:t>
            </a:r>
            <a:r>
              <a:rPr lang="en-US" i="1" dirty="0"/>
              <a:t> </a:t>
            </a:r>
            <a:endParaRPr lang="en-US" altLang="en-US" i="1" dirty="0"/>
          </a:p>
          <a:p>
            <a:pPr lvl="1"/>
            <a:r>
              <a:rPr lang="en-US" altLang="en-US" dirty="0"/>
              <a:t>Try to fetch different types of files, e.g. text, html, picture</a:t>
            </a:r>
            <a:endParaRPr lang="en-US" altLang="en-US" dirty="0"/>
          </a:p>
          <a:p>
            <a:pPr lvl="1"/>
            <a:r>
              <a:rPr lang="en-US" altLang="en-US" dirty="0"/>
              <a:t>Try to test the file with various sizes, </a:t>
            </a:r>
            <a:r>
              <a:rPr lang="en-US" altLang="en-US" b="1" u="sng" dirty="0"/>
              <a:t>from KB to MB</a:t>
            </a:r>
            <a:endParaRPr lang="en-US" altLang="en-US" dirty="0"/>
          </a:p>
          <a:p>
            <a:pPr lvl="1"/>
            <a:r>
              <a:rPr lang="en-US" altLang="en-US" dirty="0"/>
              <a:t>Try to test if your program can correctly handle failure cases like no connection</a:t>
            </a: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Some useful functions in C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en-US"/>
              <a:t>strstr()</a:t>
            </a:r>
            <a:endParaRPr lang="en-US" altLang="en-US"/>
          </a:p>
          <a:p>
            <a:r>
              <a:rPr lang="en-US" altLang="en-US"/>
              <a:t>strchr()</a:t>
            </a:r>
            <a:endParaRPr lang="en-US" altLang="en-US"/>
          </a:p>
          <a:p>
            <a:r>
              <a:rPr lang="en-US" altLang="en-US"/>
              <a:t>strcpy()</a:t>
            </a:r>
            <a:endParaRPr lang="en-US" altLang="en-US"/>
          </a:p>
          <a:p>
            <a:r>
              <a:rPr lang="en-US" altLang="en-US"/>
              <a:t>sprintf()</a:t>
            </a:r>
            <a:endParaRPr lang="en-US" altLang="en-US"/>
          </a:p>
          <a:p>
            <a:r>
              <a:rPr lang="en-US" altLang="en-US"/>
              <a:t>strlen()</a:t>
            </a:r>
            <a:endParaRPr lang="en-US" altLang="en-US"/>
          </a:p>
          <a:p>
            <a:r>
              <a:rPr lang="en-US" altLang="en-US"/>
              <a:t>Run “man strstr” to get the manual of function strstr().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Some other tips about testcases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/>
              <a:t>Testcase 2: Your program shall be able to pass a binary file.</a:t>
            </a:r>
            <a:endParaRPr lang="en-US"/>
          </a:p>
          <a:p>
            <a:r>
              <a:rPr lang="en-US"/>
              <a:t>Testcase 4: Your program shall be able to handle a filename of length 250+.</a:t>
            </a:r>
            <a:endParaRPr lang="en-US"/>
          </a:p>
          <a:p>
            <a:r>
              <a:rPr lang="en-US"/>
              <a:t>Testcase 5: Your program shall be able to find a file within a folder.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1"/>
              </a:rPr>
              <a:t>https://beej.us/guide/bgnet/</a:t>
            </a:r>
            <a:r>
              <a:rPr kumimoji="1" lang="en-US" altLang="en-US" dirty="0"/>
              <a:t> </a:t>
            </a:r>
            <a:endParaRPr kumimoji="1" lang="en-US" altLang="zh-CN" dirty="0">
              <a:hlinkClick r:id="rId2"/>
            </a:endParaRPr>
          </a:p>
          <a:p>
            <a:r>
              <a:rPr kumimoji="1" lang="en-US" altLang="zh-CN" dirty="0">
                <a:hlinkClick r:id="rId2"/>
              </a:rPr>
              <a:t>https://www.geeksforgeeks.org/socket-programming-cc/</a:t>
            </a:r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https://courses.engr.illinois.edu/cs438/sp2018/lectures/lec02_sockets.pdf</a:t>
            </a:r>
            <a:endParaRPr lang="en-US" altLang="zh-CN" dirty="0"/>
          </a:p>
          <a:p>
            <a:r>
              <a:rPr kumimoji="1" lang="en-US" altLang="zh-CN" dirty="0"/>
              <a:t>Also useful for MP 2 !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065160" y="1160980"/>
            <a:ext cx="6852862" cy="5292208"/>
          </a:xfrm>
        </p:spPr>
        <p:txBody>
          <a:bodyPr>
            <a:noAutofit/>
          </a:bodyPr>
          <a:lstStyle/>
          <a:p>
            <a:r>
              <a:rPr kumimoji="1" lang="en-US" altLang="zh-CN" sz="2400" dirty="0" err="1"/>
              <a:t>client.c</a:t>
            </a:r>
            <a:r>
              <a:rPr kumimoji="1" lang="en-US" altLang="zh-CN" sz="2400" dirty="0"/>
              <a:t> and </a:t>
            </a:r>
            <a:r>
              <a:rPr kumimoji="1" lang="en-US" altLang="zh-CN" sz="2400" dirty="0" err="1"/>
              <a:t>server.c</a:t>
            </a:r>
            <a:r>
              <a:rPr kumimoji="1" lang="en-US" altLang="zh-CN" sz="2400" dirty="0"/>
              <a:t> in assignment1_files.zip are good examples. Please read them carefully.</a:t>
            </a:r>
            <a:endParaRPr kumimoji="1" lang="en-US" altLang="zh-CN" sz="2400" dirty="0"/>
          </a:p>
          <a:p>
            <a:pPr lvl="1"/>
            <a:r>
              <a:rPr kumimoji="1" lang="en-US" altLang="en-US" sz="2000" dirty="0"/>
              <a:t>Reference: </a:t>
            </a:r>
            <a:r>
              <a:rPr kumimoji="1" lang="en-US" altLang="zh-CN" sz="2000" dirty="0">
                <a:hlinkClick r:id="rId1"/>
              </a:rPr>
              <a:t>https://beej.us/guide/bgnet/</a:t>
            </a:r>
            <a:r>
              <a:rPr kumimoji="1" lang="en-US" altLang="en-US" sz="2000" dirty="0"/>
              <a:t> </a:t>
            </a:r>
            <a:endParaRPr kumimoji="1" lang="en-US" altLang="zh-CN" sz="2000" dirty="0"/>
          </a:p>
          <a:p>
            <a:endParaRPr kumimoji="1" lang="en-US" altLang="zh-CN" sz="2400" dirty="0"/>
          </a:p>
          <a:p>
            <a:r>
              <a:rPr kumimoji="1" lang="en-US" altLang="zh-CN" sz="2400" dirty="0" err="1"/>
              <a:t>Server.c</a:t>
            </a:r>
            <a:r>
              <a:rPr kumimoji="1" lang="en-US" altLang="zh-CN" sz="2400" dirty="0"/>
              <a:t>: </a:t>
            </a:r>
            <a:endParaRPr kumimoji="1" lang="en-US" altLang="zh-CN" sz="2400" dirty="0"/>
          </a:p>
          <a:p>
            <a:pPr lvl="1"/>
            <a:r>
              <a:rPr kumimoji="1" lang="en-US" altLang="zh-CN" sz="2000" dirty="0"/>
              <a:t>It creates socket descriptor and keeps waiting for any connection request. </a:t>
            </a:r>
            <a:endParaRPr kumimoji="1" lang="en-US" altLang="zh-CN" sz="2000" dirty="0"/>
          </a:p>
          <a:p>
            <a:pPr lvl="1"/>
            <a:r>
              <a:rPr kumimoji="1" lang="en-US" altLang="zh-CN" sz="2000" dirty="0"/>
              <a:t>If a request is accepted, it creates a new </a:t>
            </a:r>
            <a:r>
              <a:rPr lang="en-US" altLang="zh-CN" sz="2000" dirty="0"/>
              <a:t>process </a:t>
            </a:r>
            <a:r>
              <a:rPr kumimoji="1" lang="en-US" altLang="zh-CN" sz="2000" dirty="0"/>
              <a:t>for the connection and sends a message to the client.</a:t>
            </a:r>
            <a:endParaRPr kumimoji="1" lang="en-US" altLang="zh-CN" sz="2000" dirty="0"/>
          </a:p>
          <a:p>
            <a:endParaRPr kumimoji="1" lang="en-US" altLang="zh-CN" sz="2400" dirty="0"/>
          </a:p>
          <a:p>
            <a:r>
              <a:rPr kumimoji="1" lang="en-US" altLang="zh-CN" sz="2400" dirty="0" err="1"/>
              <a:t>Client.c</a:t>
            </a:r>
            <a:r>
              <a:rPr kumimoji="1" lang="en-US" altLang="zh-CN" sz="2400" dirty="0"/>
              <a:t>:</a:t>
            </a:r>
            <a:endParaRPr kumimoji="1" lang="en-US" altLang="zh-CN" sz="2400" dirty="0"/>
          </a:p>
          <a:p>
            <a:pPr lvl="1"/>
            <a:r>
              <a:rPr kumimoji="1" lang="en-US" altLang="zh-CN" sz="2000" dirty="0"/>
              <a:t>It creates a socket descriptor and tries to connect to the server.</a:t>
            </a:r>
            <a:endParaRPr kumimoji="1" lang="en-US" altLang="zh-CN" sz="2000" dirty="0"/>
          </a:p>
          <a:p>
            <a:pPr lvl="1"/>
            <a:r>
              <a:rPr kumimoji="1" lang="en-US" altLang="zh-CN" sz="2000" dirty="0"/>
              <a:t>If the connection is setup, it receives the message from the server.</a:t>
            </a:r>
            <a:endParaRPr kumimoji="1" lang="zh-CN" altLang="en-US" sz="2000" dirty="0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59837" y="1690688"/>
            <a:ext cx="4190025" cy="47625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019734" y="6020657"/>
            <a:ext cx="37372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hlinkClick r:id="rId3"/>
              </a:rPr>
              <a:t>https://www.geeksforgeeks.org/socket-programming-cc/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Server: </a:t>
            </a:r>
            <a:r>
              <a:rPr kumimoji="1" lang="en-US" altLang="en-US" dirty="0" err="1"/>
              <a:t>getaddrinfo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838200" y="1825624"/>
            <a:ext cx="10515600" cy="4953547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dirty="0"/>
              <a:t>We need to get the server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’</a:t>
            </a:r>
            <a:r>
              <a:rPr kumimoji="1" lang="en-US" altLang="zh-CN" dirty="0"/>
              <a:t>s network address (IP address)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b="1" dirty="0" err="1"/>
              <a:t>getaddrinfo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char *</a:t>
            </a:r>
            <a:r>
              <a:rPr lang="en-US" altLang="zh-CN" i="1" dirty="0"/>
              <a:t>node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char *</a:t>
            </a:r>
            <a:r>
              <a:rPr lang="en-US" altLang="zh-CN" i="1" dirty="0"/>
              <a:t>service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addrinfo</a:t>
            </a:r>
            <a:r>
              <a:rPr lang="en-US" altLang="zh-CN" dirty="0"/>
              <a:t> *</a:t>
            </a:r>
            <a:r>
              <a:rPr lang="en-US" altLang="zh-CN" i="1" dirty="0"/>
              <a:t>hints</a:t>
            </a:r>
            <a:r>
              <a:rPr lang="en-US" altLang="zh-CN" dirty="0"/>
              <a:t>,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addrinfo</a:t>
            </a:r>
            <a:r>
              <a:rPr lang="en-US" altLang="zh-CN" dirty="0"/>
              <a:t> **</a:t>
            </a:r>
            <a:r>
              <a:rPr lang="en-US" altLang="zh-CN" i="1" dirty="0"/>
              <a:t>res</a:t>
            </a:r>
            <a:r>
              <a:rPr lang="en-US" altLang="zh-CN" dirty="0"/>
              <a:t>);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Given </a:t>
            </a:r>
            <a:r>
              <a:rPr lang="en-US" altLang="zh-CN" i="1" dirty="0">
                <a:solidFill>
                  <a:srgbClr val="FF0000"/>
                </a:solidFill>
              </a:rPr>
              <a:t>node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and </a:t>
            </a:r>
            <a:r>
              <a:rPr lang="en-US" altLang="zh-CN" i="1" dirty="0">
                <a:solidFill>
                  <a:srgbClr val="FF0000"/>
                </a:solidFill>
              </a:rPr>
              <a:t>service</a:t>
            </a:r>
            <a:r>
              <a:rPr lang="en-US" altLang="zh-CN" dirty="0"/>
              <a:t>, which identify an Internet host and a service, </a:t>
            </a:r>
            <a:r>
              <a:rPr lang="en-US" altLang="zh-CN" b="1" dirty="0" err="1"/>
              <a:t>getaddrinfo</a:t>
            </a:r>
            <a:r>
              <a:rPr lang="en-US" altLang="zh-CN" dirty="0"/>
              <a:t>() returns one or more </a:t>
            </a:r>
            <a:r>
              <a:rPr lang="en-US" altLang="zh-CN" i="1" dirty="0" err="1">
                <a:solidFill>
                  <a:srgbClr val="FF0000"/>
                </a:solidFill>
              </a:rPr>
              <a:t>addrinfo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structures</a:t>
            </a:r>
            <a:r>
              <a:rPr lang="en-US" altLang="zh-CN" dirty="0"/>
              <a:t>, each of which contains an Internet address that can be specified in a call to bind or connect.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b="1" dirty="0" err="1"/>
              <a:t>getaddrinfo</a:t>
            </a:r>
            <a:r>
              <a:rPr kumimoji="1" lang="en-US" altLang="zh-CN" b="1" dirty="0"/>
              <a:t>(NULL, PORT, &amp;hints, &amp;</a:t>
            </a:r>
            <a:r>
              <a:rPr kumimoji="1" lang="en-US" altLang="zh-CN" b="1" dirty="0" err="1"/>
              <a:t>servinfo</a:t>
            </a:r>
            <a:r>
              <a:rPr kumimoji="1" lang="en-US" altLang="zh-CN" b="1" dirty="0"/>
              <a:t>)</a:t>
            </a:r>
            <a:endParaRPr kumimoji="1" lang="en-US" altLang="zh-CN" b="1" dirty="0"/>
          </a:p>
          <a:p>
            <a:pPr lvl="1"/>
            <a:r>
              <a:rPr kumimoji="1" lang="en-US" altLang="zh-CN" dirty="0"/>
              <a:t>PORT: The port that the server keeps listening to. E.g., 3490, 80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hints: 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hints.ai_family</a:t>
            </a:r>
            <a:r>
              <a:rPr kumimoji="1" lang="en-US" altLang="zh-CN" dirty="0"/>
              <a:t> = AF_UNSPEC; // </a:t>
            </a:r>
            <a:r>
              <a:rPr lang="en-US" altLang="zh-CN" dirty="0"/>
              <a:t>IPv4/IPv6/Unspecified</a:t>
            </a:r>
            <a:r>
              <a:rPr kumimoji="1" lang="en-US" altLang="zh-CN" dirty="0"/>
              <a:t> …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hints.ai_socktype</a:t>
            </a:r>
            <a:r>
              <a:rPr kumimoji="1" lang="en-US" altLang="zh-CN" dirty="0"/>
              <a:t> = SOCK_STREAM; // We use TCP. Use </a:t>
            </a:r>
            <a:r>
              <a:rPr lang="en-US" altLang="zh-CN" dirty="0"/>
              <a:t>SOCK_DGRAM instead if we use UDP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hints.ai_flags</a:t>
            </a:r>
            <a:r>
              <a:rPr kumimoji="1" lang="en-US" altLang="zh-CN" dirty="0"/>
              <a:t> = AI_PASSIVE; // Get </a:t>
            </a:r>
            <a:r>
              <a:rPr lang="en-US" altLang="zh-CN" dirty="0"/>
              <a:t>the local host‘s IP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Return: </a:t>
            </a:r>
            <a:r>
              <a:rPr kumimoji="1" lang="en-US" altLang="zh-CN" dirty="0" err="1"/>
              <a:t>servinfo</a:t>
            </a:r>
            <a:r>
              <a:rPr kumimoji="1" lang="en-US" altLang="zh-CN" dirty="0"/>
              <a:t>: It contains the </a:t>
            </a:r>
            <a:r>
              <a:rPr lang="en-US" altLang="zh-CN" dirty="0"/>
              <a:t>"wildcard address", which is used by applications (typically servers) that intend to accept connections on any of the host's network addresses.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Server workflow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017864" y="1690688"/>
            <a:ext cx="6852862" cy="4688027"/>
          </a:xfrm>
        </p:spPr>
        <p:txBody>
          <a:bodyPr>
            <a:noAutofit/>
          </a:bodyPr>
          <a:lstStyle/>
          <a:p>
            <a:r>
              <a:rPr kumimoji="1" lang="en-US" altLang="zh-CN" sz="1600" dirty="0"/>
              <a:t>Loop through all the returned </a:t>
            </a:r>
            <a:r>
              <a:rPr kumimoji="1" lang="en-US" altLang="zh-CN" sz="1600" dirty="0" err="1"/>
              <a:t>servinfo</a:t>
            </a:r>
            <a:r>
              <a:rPr kumimoji="1" lang="en-US" altLang="zh-CN" sz="1600" dirty="0"/>
              <a:t> and bind to the first we can.</a:t>
            </a:r>
            <a:endParaRPr kumimoji="1" lang="en-US" altLang="zh-CN" sz="1600" dirty="0"/>
          </a:p>
          <a:p>
            <a:endParaRPr kumimoji="1" lang="en-US" altLang="zh-CN" sz="1600" dirty="0"/>
          </a:p>
          <a:p>
            <a:r>
              <a:rPr kumimoji="1" lang="en-US" altLang="zh-CN" sz="1600" dirty="0"/>
              <a:t>// Create a socket</a:t>
            </a:r>
            <a:endParaRPr lang="en-US" altLang="zh-CN" sz="1200" dirty="0"/>
          </a:p>
          <a:p>
            <a:r>
              <a:rPr kumimoji="1" lang="en-US" altLang="zh-CN" sz="1600" dirty="0" err="1"/>
              <a:t>sockfd</a:t>
            </a:r>
            <a:r>
              <a:rPr kumimoji="1" lang="en-US" altLang="zh-CN" sz="1600" dirty="0"/>
              <a:t> = </a:t>
            </a:r>
            <a:r>
              <a:rPr kumimoji="1" lang="en-US" altLang="zh-CN" sz="1600" b="1" dirty="0"/>
              <a:t>socket</a:t>
            </a:r>
            <a:r>
              <a:rPr kumimoji="1" lang="en-US" altLang="zh-CN" sz="1600" dirty="0"/>
              <a:t>(p-&gt;</a:t>
            </a:r>
            <a:r>
              <a:rPr kumimoji="1" lang="en-US" altLang="zh-CN" sz="1600" dirty="0" err="1"/>
              <a:t>ai_family</a:t>
            </a:r>
            <a:r>
              <a:rPr kumimoji="1" lang="en-US" altLang="zh-CN" sz="1600" dirty="0"/>
              <a:t>, p-&gt;</a:t>
            </a:r>
            <a:r>
              <a:rPr kumimoji="1" lang="en-US" altLang="zh-CN" sz="1600" dirty="0" err="1"/>
              <a:t>ai_socktype</a:t>
            </a:r>
            <a:r>
              <a:rPr kumimoji="1" lang="en-US" altLang="zh-CN" sz="1600" dirty="0"/>
              <a:t>, p-&gt;</a:t>
            </a:r>
            <a:r>
              <a:rPr kumimoji="1" lang="en-US" altLang="zh-CN" sz="1600" dirty="0" err="1"/>
              <a:t>ai_protocol</a:t>
            </a:r>
            <a:r>
              <a:rPr kumimoji="1" lang="en-US" altLang="zh-CN" sz="1600" dirty="0"/>
              <a:t>)</a:t>
            </a:r>
            <a:endParaRPr kumimoji="1" lang="en-US" altLang="zh-CN" sz="1600" dirty="0"/>
          </a:p>
          <a:p>
            <a:endParaRPr kumimoji="1" lang="en-US" altLang="zh-CN" sz="1600" dirty="0"/>
          </a:p>
          <a:p>
            <a:r>
              <a:rPr lang="en-US" altLang="zh-CN" sz="1600" dirty="0"/>
              <a:t>// Allow a socket to bind to an address and port that would be in use. </a:t>
            </a:r>
            <a:endParaRPr kumimoji="1" lang="en-US" altLang="zh-CN" sz="1600" dirty="0"/>
          </a:p>
          <a:p>
            <a:r>
              <a:rPr kumimoji="1" lang="en-US" altLang="zh-CN" sz="1600" b="1" dirty="0" err="1"/>
              <a:t>setsockopt</a:t>
            </a:r>
            <a:r>
              <a:rPr kumimoji="1" lang="en-US" altLang="zh-CN" sz="1600" dirty="0"/>
              <a:t>(</a:t>
            </a:r>
            <a:r>
              <a:rPr kumimoji="1" lang="en-US" altLang="zh-CN" sz="1600" dirty="0" err="1"/>
              <a:t>sockfd</a:t>
            </a:r>
            <a:r>
              <a:rPr kumimoji="1" lang="en-US" altLang="zh-CN" sz="1600" dirty="0"/>
              <a:t>, SOL_SOCKET, SO_REUSEADDR, &amp;yes,</a:t>
            </a:r>
            <a:r>
              <a:rPr kumimoji="1" lang="zh-CN" altLang="en-US" sz="1600" dirty="0"/>
              <a:t> </a:t>
            </a:r>
            <a:r>
              <a:rPr kumimoji="1" lang="en-US" altLang="zh-CN" sz="1600" dirty="0" err="1"/>
              <a:t>sizeof</a:t>
            </a:r>
            <a:r>
              <a:rPr kumimoji="1" lang="en-US" altLang="zh-CN" sz="1600" dirty="0"/>
              <a:t>(</a:t>
            </a:r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))</a:t>
            </a:r>
            <a:endParaRPr kumimoji="1" lang="en-US" altLang="zh-CN" sz="1600" dirty="0"/>
          </a:p>
          <a:p>
            <a:endParaRPr kumimoji="1" lang="en-US" altLang="zh-CN" sz="1600" dirty="0"/>
          </a:p>
          <a:p>
            <a:r>
              <a:rPr kumimoji="1" lang="en-US" altLang="zh-CN" sz="1600" dirty="0"/>
              <a:t>// </a:t>
            </a:r>
            <a:r>
              <a:rPr lang="en-US" altLang="zh-CN" sz="1600" dirty="0"/>
              <a:t>Bind the socket to the address and port specified</a:t>
            </a:r>
            <a:endParaRPr kumimoji="1" lang="en-US" altLang="zh-CN" sz="1600" dirty="0"/>
          </a:p>
          <a:p>
            <a:r>
              <a:rPr kumimoji="1" lang="en-US" altLang="zh-CN" sz="1600" b="1" dirty="0"/>
              <a:t>bind</a:t>
            </a:r>
            <a:r>
              <a:rPr kumimoji="1" lang="en-US" altLang="zh-CN" sz="1600" dirty="0"/>
              <a:t>(</a:t>
            </a:r>
            <a:r>
              <a:rPr kumimoji="1" lang="en-US" altLang="zh-CN" sz="1600" dirty="0" err="1"/>
              <a:t>sockfd</a:t>
            </a:r>
            <a:r>
              <a:rPr kumimoji="1" lang="en-US" altLang="zh-CN" sz="1600" dirty="0"/>
              <a:t>, p-&gt;</a:t>
            </a:r>
            <a:r>
              <a:rPr kumimoji="1" lang="en-US" altLang="zh-CN" sz="1600" dirty="0" err="1"/>
              <a:t>ai_addr</a:t>
            </a:r>
            <a:r>
              <a:rPr kumimoji="1" lang="en-US" altLang="zh-CN" sz="1600" dirty="0"/>
              <a:t>, p-&gt;</a:t>
            </a:r>
            <a:r>
              <a:rPr kumimoji="1" lang="en-US" altLang="zh-CN" sz="1600" dirty="0" err="1"/>
              <a:t>ai_addrlen</a:t>
            </a:r>
            <a:r>
              <a:rPr kumimoji="1" lang="en-US" altLang="zh-CN" sz="1600" dirty="0"/>
              <a:t>)</a:t>
            </a:r>
            <a:endParaRPr kumimoji="1" lang="en-US" altLang="zh-CN" sz="1600" dirty="0"/>
          </a:p>
          <a:p>
            <a:endParaRPr kumimoji="1" lang="en-US" altLang="zh-CN" sz="1600" dirty="0"/>
          </a:p>
          <a:p>
            <a:r>
              <a:rPr kumimoji="1" lang="en-US" altLang="zh-CN" sz="1600" dirty="0"/>
              <a:t>// Listen to the port for the connection request from the client</a:t>
            </a:r>
            <a:endParaRPr kumimoji="1" lang="en-US" altLang="zh-CN" sz="1600" dirty="0"/>
          </a:p>
          <a:p>
            <a:r>
              <a:rPr kumimoji="1" lang="en-US" altLang="zh-CN" sz="1600" b="1" dirty="0"/>
              <a:t>listen</a:t>
            </a:r>
            <a:r>
              <a:rPr kumimoji="1" lang="en-US" altLang="zh-CN" sz="1600" dirty="0"/>
              <a:t>(</a:t>
            </a:r>
            <a:r>
              <a:rPr kumimoji="1" lang="en-US" altLang="zh-CN" sz="1600" dirty="0" err="1"/>
              <a:t>sockfd</a:t>
            </a:r>
            <a:r>
              <a:rPr kumimoji="1" lang="en-US" altLang="zh-CN" sz="1600" dirty="0"/>
              <a:t>, BACKLOG)</a:t>
            </a:r>
            <a:endParaRPr kumimoji="1" lang="en-US" altLang="zh-CN" sz="1600" dirty="0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59837" y="1690688"/>
            <a:ext cx="4190025" cy="47625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02076" y="1931541"/>
            <a:ext cx="1674688" cy="2578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614917" y="2086980"/>
            <a:ext cx="1721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SOCK_STREAM</a:t>
            </a:r>
            <a:r>
              <a:rPr lang="en-US" altLang="zh-CN" sz="1200" dirty="0"/>
              <a:t> (TCP)</a:t>
            </a:r>
            <a:endParaRPr lang="en-US" altLang="zh-CN" sz="1200" dirty="0"/>
          </a:p>
          <a:p>
            <a:r>
              <a:rPr lang="en-US" altLang="zh-CN" sz="1200" dirty="0"/>
              <a:t>SOCK_DGRAM (UDP) …</a:t>
            </a:r>
            <a:endParaRPr lang="zh-CN" altLang="en-US" sz="1200" dirty="0"/>
          </a:p>
        </p:txBody>
      </p:sp>
      <p:cxnSp>
        <p:nvCxnSpPr>
          <p:cNvPr id="8" name="直线箭头连接符 7"/>
          <p:cNvCxnSpPr/>
          <p:nvPr/>
        </p:nvCxnSpPr>
        <p:spPr>
          <a:xfrm>
            <a:off x="8778205" y="2548645"/>
            <a:ext cx="0" cy="195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080753" y="2195051"/>
            <a:ext cx="16193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IPv4/IPv6/Unspecified</a:t>
            </a:r>
            <a:endParaRPr lang="en-US" altLang="zh-CN" sz="1200" dirty="0"/>
          </a:p>
          <a:p>
            <a:r>
              <a:rPr lang="en-US" altLang="zh-CN" sz="1200" dirty="0"/>
              <a:t>…</a:t>
            </a:r>
            <a:endParaRPr lang="zh-CN" altLang="en-US" sz="1200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7379207" y="2548645"/>
            <a:ext cx="0" cy="195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true"/>
          <p:nvPr/>
        </p:nvSpPr>
        <p:spPr>
          <a:xfrm>
            <a:off x="204952" y="6296402"/>
            <a:ext cx="6106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/>
              <a:t>*</a:t>
            </a:r>
            <a:r>
              <a:rPr kumimoji="1" lang="en-US" altLang="zh-CN" sz="1200" dirty="0">
                <a:hlinkClick r:id="rId2"/>
              </a:rPr>
              <a:t>https://www.geeksforgeeks.org/socket-programming-cc/</a:t>
            </a:r>
            <a:endParaRPr kumimoji="1" lang="en-US" altLang="zh-CN" sz="1200" dirty="0"/>
          </a:p>
          <a:p>
            <a:r>
              <a:rPr kumimoji="1" lang="en-US" altLang="en-US" sz="1200" dirty="0"/>
              <a:t>*</a:t>
            </a:r>
            <a:r>
              <a:rPr kumimoji="1" lang="en-US" altLang="zh-CN" sz="1200" dirty="0"/>
              <a:t>https://</a:t>
            </a:r>
            <a:r>
              <a:rPr kumimoji="1" lang="en-US" altLang="zh-CN" sz="1200" dirty="0" err="1"/>
              <a:t>docs.microsoft.com</a:t>
            </a:r>
            <a:r>
              <a:rPr kumimoji="1" lang="en-US" altLang="zh-CN" sz="1200" dirty="0"/>
              <a:t>/</a:t>
            </a:r>
            <a:r>
              <a:rPr kumimoji="1" lang="en-US" altLang="zh-CN" sz="1200" dirty="0" err="1"/>
              <a:t>en</a:t>
            </a:r>
            <a:r>
              <a:rPr kumimoji="1" lang="en-US" altLang="zh-CN" sz="1200" dirty="0"/>
              <a:t>-us/windows/desktop/WinSock/sol-socket-socket-options</a:t>
            </a:r>
            <a:endParaRPr kumimoji="1" lang="zh-CN" altLang="en-US" sz="1200" dirty="0"/>
          </a:p>
          <a:p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Server</a:t>
            </a:r>
            <a:r>
              <a:rPr kumimoji="1" lang="en-US" altLang="en-US" dirty="0"/>
              <a:t> workflow (cont'd)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49861" y="1589660"/>
            <a:ext cx="7257601" cy="4451544"/>
          </a:xfrm>
        </p:spPr>
        <p:txBody>
          <a:bodyPr>
            <a:noAutofit/>
          </a:bodyPr>
          <a:lstStyle/>
          <a:p>
            <a:r>
              <a:rPr kumimoji="1" lang="en-US" altLang="zh-CN" sz="1600" dirty="0"/>
              <a:t>In a while(1) loop:</a:t>
            </a:r>
            <a:endParaRPr kumimoji="1" lang="en-US" altLang="zh-CN" sz="1600" dirty="0"/>
          </a:p>
          <a:p>
            <a:endParaRPr kumimoji="1" lang="en-US" altLang="zh-CN" sz="1600" dirty="0"/>
          </a:p>
          <a:p>
            <a:r>
              <a:rPr kumimoji="1" lang="en-US" altLang="zh-CN" sz="1600" dirty="0"/>
              <a:t>// If receive a connection request, </a:t>
            </a:r>
            <a:r>
              <a:rPr lang="en-US" altLang="zh-CN" sz="1600" dirty="0"/>
              <a:t>create a new connected socket. </a:t>
            </a:r>
            <a:r>
              <a:rPr kumimoji="1" lang="en-US" altLang="zh-CN" sz="1600" dirty="0"/>
              <a:t>If no connection request is received yet, </a:t>
            </a:r>
            <a:r>
              <a:rPr kumimoji="1" lang="en-US" altLang="zh-CN" sz="1600" b="1" dirty="0"/>
              <a:t>block</a:t>
            </a:r>
            <a:r>
              <a:rPr kumimoji="1" lang="en-US" altLang="zh-CN" sz="1600" dirty="0"/>
              <a:t> and wait</a:t>
            </a:r>
            <a:endParaRPr kumimoji="1" lang="en-US" altLang="zh-CN" sz="1600" dirty="0"/>
          </a:p>
          <a:p>
            <a:r>
              <a:rPr kumimoji="1" lang="en-US" altLang="zh-CN" sz="1600" dirty="0" err="1"/>
              <a:t>new_fd</a:t>
            </a:r>
            <a:r>
              <a:rPr kumimoji="1" lang="en-US" altLang="zh-CN" sz="1600" dirty="0"/>
              <a:t> = </a:t>
            </a:r>
            <a:r>
              <a:rPr kumimoji="1" lang="en-US" altLang="zh-CN" sz="1600" b="1" dirty="0"/>
              <a:t>accept</a:t>
            </a:r>
            <a:r>
              <a:rPr kumimoji="1" lang="en-US" altLang="zh-CN" sz="1600" dirty="0"/>
              <a:t>(</a:t>
            </a:r>
            <a:r>
              <a:rPr kumimoji="1" lang="en-US" altLang="zh-CN" sz="1600" dirty="0" err="1"/>
              <a:t>sockfd</a:t>
            </a:r>
            <a:r>
              <a:rPr kumimoji="1" lang="en-US" altLang="zh-CN" sz="1600" dirty="0"/>
              <a:t>, (</a:t>
            </a:r>
            <a:r>
              <a:rPr kumimoji="1" lang="en-US" altLang="zh-CN" sz="1600" dirty="0" err="1"/>
              <a:t>struct</a:t>
            </a:r>
            <a:r>
              <a:rPr kumimoji="1" lang="en-US" altLang="zh-CN" sz="1600" dirty="0"/>
              <a:t> </a:t>
            </a:r>
            <a:r>
              <a:rPr kumimoji="1" lang="en-US" altLang="zh-CN" sz="1600" dirty="0" err="1"/>
              <a:t>sockaddr</a:t>
            </a:r>
            <a:r>
              <a:rPr kumimoji="1" lang="en-US" altLang="zh-CN" sz="1600" dirty="0"/>
              <a:t> *)&amp;</a:t>
            </a:r>
            <a:r>
              <a:rPr kumimoji="1" lang="en-US" altLang="zh-CN" sz="1600" dirty="0" err="1"/>
              <a:t>their_addr</a:t>
            </a:r>
            <a:r>
              <a:rPr kumimoji="1" lang="en-US" altLang="zh-CN" sz="1600" dirty="0"/>
              <a:t>, &amp;</a:t>
            </a:r>
            <a:r>
              <a:rPr kumimoji="1" lang="en-US" altLang="zh-CN" sz="1600" dirty="0" err="1"/>
              <a:t>sin_size</a:t>
            </a:r>
            <a:r>
              <a:rPr kumimoji="1" lang="en-US" altLang="zh-CN" sz="1600" dirty="0"/>
              <a:t>);</a:t>
            </a:r>
            <a:endParaRPr kumimoji="1" lang="en-US" altLang="zh-CN" sz="1600" dirty="0"/>
          </a:p>
          <a:p>
            <a:endParaRPr kumimoji="1" lang="en-US" altLang="zh-CN" sz="1600" dirty="0"/>
          </a:p>
          <a:p>
            <a:r>
              <a:rPr kumimoji="1" lang="en-US" altLang="zh-CN" sz="1600" dirty="0"/>
              <a:t>// Start a child process to handle the connection, so that the server can continue to accept other new connections.</a:t>
            </a:r>
            <a:endParaRPr kumimoji="1" lang="en-US" altLang="zh-CN" sz="1600" dirty="0"/>
          </a:p>
          <a:p>
            <a:pPr marL="457200" lvl="1" indent="0">
              <a:buNone/>
            </a:pPr>
            <a:r>
              <a:rPr kumimoji="1" lang="en-US" altLang="zh-CN" sz="1400" dirty="0"/>
              <a:t>if (!fork()) { // this is the child process			</a:t>
            </a:r>
            <a:endParaRPr kumimoji="1" lang="en-US" altLang="zh-CN" sz="1400" dirty="0"/>
          </a:p>
          <a:p>
            <a:pPr marL="457200" lvl="1" indent="0">
              <a:buNone/>
            </a:pPr>
            <a:r>
              <a:rPr kumimoji="1" lang="en-US" altLang="zh-CN" sz="1400" dirty="0"/>
              <a:t>	close(</a:t>
            </a:r>
            <a:r>
              <a:rPr kumimoji="1" lang="en-US" altLang="zh-CN" sz="1400" dirty="0" err="1"/>
              <a:t>sockfd</a:t>
            </a:r>
            <a:r>
              <a:rPr kumimoji="1" lang="en-US" altLang="zh-CN" sz="1400" dirty="0"/>
              <a:t>); // child doesn't need the listener			</a:t>
            </a:r>
            <a:endParaRPr kumimoji="1" lang="en-US" altLang="zh-CN" sz="1400" dirty="0"/>
          </a:p>
          <a:p>
            <a:pPr marL="457200" lvl="1" indent="0">
              <a:buNone/>
            </a:pPr>
            <a:r>
              <a:rPr kumimoji="1" lang="en-US" altLang="zh-CN" sz="1400" dirty="0"/>
              <a:t>	if (</a:t>
            </a:r>
            <a:r>
              <a:rPr kumimoji="1" lang="en-US" altLang="zh-CN" sz="1400" b="1" dirty="0"/>
              <a:t>send</a:t>
            </a:r>
            <a:r>
              <a:rPr kumimoji="1" lang="en-US" altLang="zh-CN" sz="1400" dirty="0"/>
              <a:t>(</a:t>
            </a:r>
            <a:r>
              <a:rPr kumimoji="1" lang="en-US" altLang="zh-CN" sz="1400" dirty="0" err="1"/>
              <a:t>new_fd</a:t>
            </a:r>
            <a:r>
              <a:rPr kumimoji="1" lang="en-US" altLang="zh-CN" sz="1400" dirty="0"/>
              <a:t>, "Hello, world!", 13, 0) == -1) // send </a:t>
            </a:r>
            <a:r>
              <a:rPr kumimoji="1" lang="en-US" altLang="zh-CN" sz="1400" dirty="0" err="1"/>
              <a:t>helloworld</a:t>
            </a:r>
            <a:r>
              <a:rPr kumimoji="1" lang="en-US" altLang="zh-CN" sz="1400" dirty="0"/>
              <a:t> to client</a:t>
            </a:r>
            <a:endParaRPr kumimoji="1" lang="en-US" altLang="zh-CN" sz="1400" dirty="0"/>
          </a:p>
          <a:p>
            <a:pPr marL="457200" lvl="1" indent="0">
              <a:buNone/>
            </a:pPr>
            <a:r>
              <a:rPr kumimoji="1" lang="en-US" altLang="zh-CN" sz="1400" dirty="0"/>
              <a:t>		</a:t>
            </a:r>
            <a:r>
              <a:rPr kumimoji="1" lang="en-US" altLang="zh-CN" sz="1400" dirty="0" err="1"/>
              <a:t>perror</a:t>
            </a:r>
            <a:r>
              <a:rPr kumimoji="1" lang="en-US" altLang="zh-CN" sz="1400" dirty="0"/>
              <a:t>("send");			</a:t>
            </a:r>
            <a:endParaRPr kumimoji="1" lang="en-US" altLang="zh-CN" sz="1400" dirty="0"/>
          </a:p>
          <a:p>
            <a:pPr marL="457200" lvl="1" indent="0">
              <a:buNone/>
            </a:pPr>
            <a:r>
              <a:rPr kumimoji="1" lang="en-US" altLang="zh-CN" sz="1400" b="1" dirty="0"/>
              <a:t>	close</a:t>
            </a:r>
            <a:r>
              <a:rPr kumimoji="1" lang="en-US" altLang="zh-CN" sz="1400" dirty="0"/>
              <a:t>(</a:t>
            </a:r>
            <a:r>
              <a:rPr kumimoji="1" lang="en-US" altLang="zh-CN" sz="1400" dirty="0" err="1"/>
              <a:t>new_fd</a:t>
            </a:r>
            <a:r>
              <a:rPr kumimoji="1" lang="en-US" altLang="zh-CN" sz="1400" dirty="0"/>
              <a:t>); // Do not forget to close the socket when everything finished</a:t>
            </a:r>
            <a:endParaRPr kumimoji="1" lang="en-US" altLang="zh-CN" sz="1400" dirty="0"/>
          </a:p>
          <a:p>
            <a:pPr marL="457200" lvl="1" indent="0">
              <a:buNone/>
            </a:pPr>
            <a:r>
              <a:rPr kumimoji="1" lang="en-US" altLang="zh-CN" sz="1400" dirty="0"/>
              <a:t>	exit(0);		</a:t>
            </a:r>
            <a:endParaRPr kumimoji="1" lang="en-US" altLang="zh-CN" sz="1400" dirty="0"/>
          </a:p>
          <a:p>
            <a:pPr marL="457200" lvl="1" indent="0">
              <a:buNone/>
            </a:pPr>
            <a:r>
              <a:rPr kumimoji="1" lang="en-US" altLang="zh-CN" sz="1400" dirty="0"/>
              <a:t>}</a:t>
            </a:r>
            <a:endParaRPr kumimoji="1" lang="en-US" altLang="zh-CN" sz="1400" dirty="0"/>
          </a:p>
          <a:p>
            <a:endParaRPr kumimoji="1" lang="en-US" altLang="zh-CN" sz="1600" dirty="0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59837" y="1690688"/>
            <a:ext cx="4190025" cy="47625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 flipV="true">
            <a:off x="1202075" y="4510354"/>
            <a:ext cx="1849349" cy="1530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true"/>
          <p:nvPr/>
        </p:nvSpPr>
        <p:spPr>
          <a:xfrm>
            <a:off x="478361" y="4698124"/>
            <a:ext cx="840828" cy="378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loop</a:t>
            </a:r>
            <a:endParaRPr kumimoji="1" lang="zh-CN" altLang="en-US" dirty="0"/>
          </a:p>
        </p:txBody>
      </p:sp>
      <p:sp>
        <p:nvSpPr>
          <p:cNvPr id="10" name="弧 9"/>
          <p:cNvSpPr/>
          <p:nvPr/>
        </p:nvSpPr>
        <p:spPr>
          <a:xfrm rot="16200000">
            <a:off x="3665290" y="3991687"/>
            <a:ext cx="2893671" cy="48815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弧 10"/>
          <p:cNvSpPr/>
          <p:nvPr/>
        </p:nvSpPr>
        <p:spPr>
          <a:xfrm rot="16200000" flipH="true">
            <a:off x="3528153" y="3989645"/>
            <a:ext cx="3167946" cy="48815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箭头连接符 12"/>
          <p:cNvCxnSpPr/>
          <p:nvPr/>
        </p:nvCxnSpPr>
        <p:spPr>
          <a:xfrm flipV="true">
            <a:off x="5045689" y="2684471"/>
            <a:ext cx="206340" cy="13918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true"/>
          <p:nvPr/>
        </p:nvSpPr>
        <p:spPr>
          <a:xfrm>
            <a:off x="478361" y="6453188"/>
            <a:ext cx="4690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/>
              <a:t>*</a:t>
            </a:r>
            <a:r>
              <a:rPr kumimoji="1" lang="en-US" altLang="zh-CN" sz="1400" dirty="0">
                <a:hlinkClick r:id="rId2"/>
              </a:rPr>
              <a:t>https://www.geeksforgeeks.org/socket-programming-cc/</a:t>
            </a:r>
            <a:endParaRPr kumimoji="1" lang="en-US" altLang="zh-CN" sz="1400" dirty="0"/>
          </a:p>
          <a:p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Client</a:t>
            </a:r>
            <a:r>
              <a:rPr kumimoji="1" lang="en-US" altLang="en-US" dirty="0"/>
              <a:t>: </a:t>
            </a:r>
            <a:r>
              <a:rPr kumimoji="1" lang="en-US" altLang="en-US" dirty="0" err="1"/>
              <a:t>getaddrinfo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/>
              <a:t>We need to convert a server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’</a:t>
            </a:r>
            <a:r>
              <a:rPr kumimoji="1" lang="en-US" altLang="zh-CN" dirty="0"/>
              <a:t>s </a:t>
            </a:r>
            <a:r>
              <a:rPr lang="en-US" altLang="zh-CN" dirty="0"/>
              <a:t>domain name to an IP address.</a:t>
            </a:r>
            <a:endParaRPr lang="en-US" altLang="zh-CN" dirty="0"/>
          </a:p>
          <a:p>
            <a:pPr lvl="1"/>
            <a:r>
              <a:rPr kumimoji="1" lang="en-US" altLang="zh-CN" dirty="0"/>
              <a:t>E.g., </a:t>
            </a:r>
            <a:r>
              <a:rPr lang="en-US" altLang="zh-CN" dirty="0"/>
              <a:t>www.yahoo.com -&gt;</a:t>
            </a:r>
            <a:r>
              <a:rPr lang="is-IS" altLang="zh-CN" dirty="0"/>
              <a:t> 98.137.246.7, 98.137.246.8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b="1" dirty="0" err="1"/>
              <a:t>getaddrinfo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domainName</a:t>
            </a:r>
            <a:r>
              <a:rPr kumimoji="1" lang="en-US" altLang="zh-CN" dirty="0"/>
              <a:t>, PORT, &amp;hints, &amp;</a:t>
            </a:r>
            <a:r>
              <a:rPr kumimoji="1" lang="en-US" altLang="zh-CN" dirty="0" err="1"/>
              <a:t>servinfo</a:t>
            </a:r>
            <a:r>
              <a:rPr kumimoji="1" lang="en-US" altLang="zh-CN" dirty="0"/>
              <a:t>) </a:t>
            </a:r>
            <a:endParaRPr kumimoji="1" lang="en-US" altLang="zh-CN" dirty="0"/>
          </a:p>
          <a:p>
            <a:pPr lvl="1"/>
            <a:r>
              <a:rPr kumimoji="1" lang="en-US" altLang="zh-CN" sz="2800" dirty="0" err="1"/>
              <a:t>domainName</a:t>
            </a:r>
            <a:r>
              <a:rPr kumimoji="1" lang="en-US" altLang="zh-CN" sz="2800" dirty="0"/>
              <a:t>: </a:t>
            </a:r>
            <a:r>
              <a:rPr lang="en-US" altLang="zh-CN" sz="2800" dirty="0"/>
              <a:t>Domain name </a:t>
            </a:r>
            <a:r>
              <a:rPr kumimoji="1" lang="en-US" altLang="zh-CN" sz="2800" dirty="0"/>
              <a:t>of server. </a:t>
            </a:r>
            <a:r>
              <a:rPr kumimoji="1" lang="en-US" altLang="zh-CN" sz="2800" dirty="0">
                <a:solidFill>
                  <a:srgbClr val="FF0000"/>
                </a:solidFill>
              </a:rPr>
              <a:t>Do not include 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“</a:t>
            </a:r>
            <a:r>
              <a:rPr kumimoji="1" lang="en-US" altLang="zh-CN" sz="2800" dirty="0">
                <a:solidFill>
                  <a:srgbClr val="FF0000"/>
                </a:solidFill>
              </a:rPr>
              <a:t>http://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”</a:t>
            </a:r>
            <a:endParaRPr kumimoji="1" lang="en-US" altLang="zh-CN" sz="2800" dirty="0"/>
          </a:p>
          <a:p>
            <a:pPr lvl="1"/>
            <a:r>
              <a:rPr kumimoji="1" lang="en-US" altLang="zh-CN" sz="2800" dirty="0"/>
              <a:t>PORT: Port of server that we connect to. </a:t>
            </a:r>
            <a:endParaRPr kumimoji="1" lang="en-US" altLang="zh-CN" sz="2800" dirty="0"/>
          </a:p>
          <a:p>
            <a:pPr lvl="1"/>
            <a:r>
              <a:rPr kumimoji="1" lang="en-US" altLang="zh-CN" sz="2800" dirty="0"/>
              <a:t>hints: </a:t>
            </a:r>
            <a:endParaRPr kumimoji="1" lang="en-US" altLang="zh-CN" sz="2800" dirty="0"/>
          </a:p>
          <a:p>
            <a:pPr lvl="2"/>
            <a:r>
              <a:rPr kumimoji="1" lang="en-US" altLang="zh-CN" sz="2100" dirty="0" err="1"/>
              <a:t>hints.ai_family</a:t>
            </a:r>
            <a:r>
              <a:rPr kumimoji="1" lang="en-US" altLang="zh-CN" sz="2100" dirty="0"/>
              <a:t> = AF_UNSPEC; // </a:t>
            </a:r>
            <a:r>
              <a:rPr lang="en-US" altLang="zh-CN" sz="2100" dirty="0"/>
              <a:t>IPv4/IPv6/Unspecified</a:t>
            </a:r>
            <a:r>
              <a:rPr kumimoji="1" lang="en-US" altLang="zh-CN" sz="2100" dirty="0"/>
              <a:t> … </a:t>
            </a:r>
            <a:endParaRPr kumimoji="1" lang="en-US" altLang="zh-CN" sz="2100" dirty="0"/>
          </a:p>
          <a:p>
            <a:pPr lvl="2"/>
            <a:r>
              <a:rPr kumimoji="1" lang="en-US" altLang="zh-CN" sz="2100" dirty="0" err="1"/>
              <a:t>hints.ai_socktype</a:t>
            </a:r>
            <a:r>
              <a:rPr kumimoji="1" lang="en-US" altLang="zh-CN" sz="2100" dirty="0"/>
              <a:t> = SOCK_STREAM; // We use TCP. Use </a:t>
            </a:r>
            <a:r>
              <a:rPr lang="en-US" altLang="zh-CN" sz="2100" dirty="0"/>
              <a:t>SOCK_DGRAM instead if we use UDP</a:t>
            </a:r>
            <a:endParaRPr kumimoji="1" lang="en-US" altLang="zh-CN" sz="2100" dirty="0"/>
          </a:p>
          <a:p>
            <a:pPr lvl="1"/>
            <a:r>
              <a:rPr kumimoji="1" lang="en-US" altLang="zh-CN" sz="2800" dirty="0"/>
              <a:t>Return: </a:t>
            </a:r>
            <a:r>
              <a:rPr kumimoji="1" lang="en-US" altLang="zh-CN" sz="2800" dirty="0" err="1"/>
              <a:t>servinfo</a:t>
            </a:r>
            <a:r>
              <a:rPr kumimoji="1" lang="en-US" altLang="zh-CN" sz="2800" dirty="0"/>
              <a:t>: IP addresses</a:t>
            </a:r>
            <a:endParaRPr kumimoji="1" lang="en-US" altLang="zh-CN" sz="2800" dirty="0"/>
          </a:p>
          <a:p>
            <a:endParaRPr kumimoji="1" lang="en-US" altLang="zh-CN" dirty="0"/>
          </a:p>
          <a:p>
            <a:r>
              <a:rPr kumimoji="1" lang="en-US" altLang="zh-CN" dirty="0"/>
              <a:t>If you know the IP address of the server, this step is unnecessary.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But we assume that the IP address is unknown</a:t>
            </a:r>
            <a:r>
              <a:rPr lang="en-US" altLang="zh-CN" dirty="0"/>
              <a:t> in MP1!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Client</a:t>
            </a:r>
            <a:r>
              <a:rPr kumimoji="1" lang="en-US" altLang="en-US" dirty="0"/>
              <a:t> workflow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099372" y="1425834"/>
            <a:ext cx="6852862" cy="5292208"/>
          </a:xfrm>
        </p:spPr>
        <p:txBody>
          <a:bodyPr>
            <a:noAutofit/>
          </a:bodyPr>
          <a:lstStyle/>
          <a:p>
            <a:r>
              <a:rPr kumimoji="1" lang="en-US" altLang="zh-CN" sz="1600" dirty="0"/>
              <a:t>Loop through all the returned </a:t>
            </a:r>
            <a:r>
              <a:rPr kumimoji="1" lang="en-US" altLang="zh-CN" sz="1600" dirty="0" err="1"/>
              <a:t>servinfo</a:t>
            </a:r>
            <a:r>
              <a:rPr kumimoji="1" lang="en-US" altLang="zh-CN" sz="1600" dirty="0"/>
              <a:t> and connect via the first we can</a:t>
            </a:r>
            <a:endParaRPr kumimoji="1" lang="en-US" altLang="zh-CN" sz="1600" dirty="0"/>
          </a:p>
          <a:p>
            <a:endParaRPr kumimoji="1" lang="en-US" altLang="zh-CN" sz="1600" dirty="0"/>
          </a:p>
          <a:p>
            <a:r>
              <a:rPr kumimoji="1" lang="en-US" altLang="zh-CN" sz="1600" dirty="0"/>
              <a:t>// Create a socket</a:t>
            </a:r>
            <a:endParaRPr kumimoji="1" lang="en-US" altLang="zh-CN" sz="1600" dirty="0"/>
          </a:p>
          <a:p>
            <a:r>
              <a:rPr kumimoji="1" lang="en-US" altLang="zh-CN" sz="1600" dirty="0" err="1"/>
              <a:t>sockfd</a:t>
            </a:r>
            <a:r>
              <a:rPr kumimoji="1" lang="en-US" altLang="zh-CN" sz="1600" dirty="0"/>
              <a:t> = </a:t>
            </a:r>
            <a:r>
              <a:rPr kumimoji="1" lang="en-US" altLang="zh-CN" sz="1600" b="1" dirty="0"/>
              <a:t>socket</a:t>
            </a:r>
            <a:r>
              <a:rPr kumimoji="1" lang="en-US" altLang="zh-CN" sz="1600" dirty="0"/>
              <a:t>(p-&gt;</a:t>
            </a:r>
            <a:r>
              <a:rPr kumimoji="1" lang="en-US" altLang="zh-CN" sz="1600" dirty="0" err="1"/>
              <a:t>ai_family</a:t>
            </a:r>
            <a:r>
              <a:rPr kumimoji="1" lang="en-US" altLang="zh-CN" sz="1600" dirty="0"/>
              <a:t>, p-&gt;</a:t>
            </a:r>
            <a:r>
              <a:rPr kumimoji="1" lang="en-US" altLang="zh-CN" sz="1600" dirty="0" err="1"/>
              <a:t>ai_socktype</a:t>
            </a:r>
            <a:r>
              <a:rPr kumimoji="1" lang="en-US" altLang="zh-CN" sz="1600" dirty="0"/>
              <a:t>, p-&gt;</a:t>
            </a:r>
            <a:r>
              <a:rPr kumimoji="1" lang="en-US" altLang="zh-CN" sz="1600" dirty="0" err="1"/>
              <a:t>ai_protocol</a:t>
            </a:r>
            <a:r>
              <a:rPr kumimoji="1" lang="en-US" altLang="zh-CN" sz="1600" dirty="0"/>
              <a:t>)</a:t>
            </a:r>
            <a:endParaRPr kumimoji="1" lang="en-US" altLang="zh-CN" sz="1600" dirty="0"/>
          </a:p>
          <a:p>
            <a:endParaRPr kumimoji="1" lang="en-US" altLang="zh-CN" sz="1600" dirty="0"/>
          </a:p>
          <a:p>
            <a:r>
              <a:rPr lang="en-US" altLang="zh-CN" sz="1600" dirty="0"/>
              <a:t>// Connect to the server </a:t>
            </a:r>
            <a:endParaRPr kumimoji="1" lang="en-US" altLang="zh-CN" sz="1600" dirty="0"/>
          </a:p>
          <a:p>
            <a:r>
              <a:rPr kumimoji="1" lang="en-US" altLang="zh-CN" sz="1600" b="1" dirty="0"/>
              <a:t>connect</a:t>
            </a:r>
            <a:r>
              <a:rPr kumimoji="1" lang="en-US" altLang="zh-CN" sz="1600" dirty="0"/>
              <a:t>(</a:t>
            </a:r>
            <a:r>
              <a:rPr kumimoji="1" lang="en-US" altLang="zh-CN" sz="1600" dirty="0" err="1"/>
              <a:t>sockfd</a:t>
            </a:r>
            <a:r>
              <a:rPr kumimoji="1" lang="en-US" altLang="zh-CN" sz="1600" dirty="0"/>
              <a:t>, p-&gt;</a:t>
            </a:r>
            <a:r>
              <a:rPr kumimoji="1" lang="en-US" altLang="zh-CN" sz="1600" dirty="0" err="1"/>
              <a:t>ai_addr</a:t>
            </a:r>
            <a:r>
              <a:rPr kumimoji="1" lang="en-US" altLang="zh-CN" sz="1600" dirty="0"/>
              <a:t>, p-&gt;</a:t>
            </a:r>
            <a:r>
              <a:rPr kumimoji="1" lang="en-US" altLang="zh-CN" sz="1600" dirty="0" err="1"/>
              <a:t>ai_addrlen</a:t>
            </a:r>
            <a:r>
              <a:rPr kumimoji="1" lang="en-US" altLang="zh-CN" sz="1600" dirty="0"/>
              <a:t>)</a:t>
            </a:r>
            <a:endParaRPr kumimoji="1" lang="en-US" altLang="zh-CN" sz="1600" dirty="0"/>
          </a:p>
          <a:p>
            <a:endParaRPr kumimoji="1" lang="en-US" altLang="zh-CN" sz="1600" dirty="0"/>
          </a:p>
          <a:p>
            <a:r>
              <a:rPr kumimoji="1" lang="en-US" altLang="zh-CN" sz="1600" dirty="0"/>
              <a:t>// Receive data from the server. In this example, we receive "Hello, world!"</a:t>
            </a:r>
            <a:endParaRPr kumimoji="1" lang="en-US" altLang="zh-CN" sz="1600" dirty="0"/>
          </a:p>
          <a:p>
            <a:r>
              <a:rPr kumimoji="1" lang="en-US" altLang="zh-CN" sz="1600" dirty="0" err="1"/>
              <a:t>numbytes</a:t>
            </a:r>
            <a:r>
              <a:rPr kumimoji="1" lang="en-US" altLang="zh-CN" sz="1600" dirty="0"/>
              <a:t> = </a:t>
            </a:r>
            <a:r>
              <a:rPr kumimoji="1" lang="en-US" altLang="zh-CN" sz="1600" b="1" dirty="0" err="1"/>
              <a:t>recv</a:t>
            </a:r>
            <a:r>
              <a:rPr kumimoji="1" lang="en-US" altLang="zh-CN" sz="1600" dirty="0"/>
              <a:t>(</a:t>
            </a:r>
            <a:r>
              <a:rPr kumimoji="1" lang="en-US" altLang="zh-CN" sz="1600" dirty="0" err="1"/>
              <a:t>sockfd</a:t>
            </a:r>
            <a:r>
              <a:rPr kumimoji="1" lang="en-US" altLang="zh-CN" sz="1600" dirty="0"/>
              <a:t>, </a:t>
            </a:r>
            <a:r>
              <a:rPr kumimoji="1" lang="en-US" altLang="zh-CN" sz="1600" dirty="0" err="1"/>
              <a:t>buf</a:t>
            </a:r>
            <a:r>
              <a:rPr kumimoji="1" lang="en-US" altLang="zh-CN" sz="1600" dirty="0"/>
              <a:t>, MAXDATASIZE-1, 0)</a:t>
            </a:r>
            <a:endParaRPr kumimoji="1" lang="en-US" altLang="zh-CN" sz="1600" dirty="0"/>
          </a:p>
          <a:p>
            <a:r>
              <a:rPr kumimoji="1" lang="en-US" altLang="zh-CN" sz="1600" dirty="0"/>
              <a:t>// May need to loop until we receive the whole message</a:t>
            </a:r>
            <a:endParaRPr kumimoji="1" lang="en-US" altLang="zh-CN" sz="1600" dirty="0"/>
          </a:p>
          <a:p>
            <a:endParaRPr kumimoji="1" lang="en-US" altLang="zh-CN" sz="1600" dirty="0"/>
          </a:p>
          <a:p>
            <a:r>
              <a:rPr kumimoji="1" lang="en-US" altLang="zh-CN" sz="1600" dirty="0"/>
              <a:t>// Close the socket when everything is done</a:t>
            </a:r>
            <a:endParaRPr kumimoji="1" lang="en-US" altLang="zh-CN" sz="1600" dirty="0"/>
          </a:p>
          <a:p>
            <a:r>
              <a:rPr kumimoji="1" lang="en-US" altLang="zh-CN" sz="1600" b="1" dirty="0"/>
              <a:t>close</a:t>
            </a:r>
            <a:r>
              <a:rPr kumimoji="1" lang="en-US" altLang="zh-CN" sz="1600" dirty="0"/>
              <a:t>(</a:t>
            </a:r>
            <a:r>
              <a:rPr kumimoji="1" lang="en-US" altLang="zh-CN" sz="1600" dirty="0" err="1"/>
              <a:t>sockfd</a:t>
            </a:r>
            <a:r>
              <a:rPr kumimoji="1" lang="en-US" altLang="zh-CN" sz="1600" dirty="0"/>
              <a:t>);</a:t>
            </a:r>
            <a:endParaRPr kumimoji="1" lang="en-US" altLang="zh-CN" sz="1600" dirty="0"/>
          </a:p>
          <a:p>
            <a:endParaRPr kumimoji="1" lang="en-US" altLang="zh-CN" sz="1600" dirty="0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59837" y="1690688"/>
            <a:ext cx="4190025" cy="47625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48106" y="1962365"/>
            <a:ext cx="1508829" cy="4058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696425" y="1822126"/>
            <a:ext cx="1721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SOCK_STREAM</a:t>
            </a:r>
            <a:r>
              <a:rPr lang="en-US" altLang="zh-CN" sz="1200" dirty="0"/>
              <a:t> (TCP)</a:t>
            </a:r>
            <a:endParaRPr lang="en-US" altLang="zh-CN" sz="1200" dirty="0"/>
          </a:p>
          <a:p>
            <a:r>
              <a:rPr lang="en-US" altLang="zh-CN" sz="1200" dirty="0"/>
              <a:t>SOCK_DGRAM (UDP) …</a:t>
            </a:r>
            <a:endParaRPr lang="zh-CN" altLang="en-US" sz="1200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8859713" y="2283791"/>
            <a:ext cx="0" cy="195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162261" y="1930197"/>
            <a:ext cx="16193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IPv4/IPv6/Unspecified</a:t>
            </a:r>
            <a:endParaRPr lang="en-US" altLang="zh-CN" sz="1200" dirty="0"/>
          </a:p>
          <a:p>
            <a:r>
              <a:rPr lang="en-US" altLang="zh-CN" sz="1200" dirty="0"/>
              <a:t>…</a:t>
            </a:r>
            <a:endParaRPr lang="zh-CN" altLang="en-US" sz="1200" dirty="0"/>
          </a:p>
        </p:txBody>
      </p:sp>
      <p:cxnSp>
        <p:nvCxnSpPr>
          <p:cNvPr id="12" name="直线箭头连接符 11"/>
          <p:cNvCxnSpPr/>
          <p:nvPr/>
        </p:nvCxnSpPr>
        <p:spPr>
          <a:xfrm>
            <a:off x="7460715" y="2283791"/>
            <a:ext cx="0" cy="195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65319" y="6222355"/>
            <a:ext cx="37372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>
                <a:hlinkClick r:id="rId2"/>
              </a:rPr>
              <a:t>https://www.geeksforgeeks.org/socket-programming-cc/</a:t>
            </a:r>
            <a:endParaRPr kumimoji="1" lang="en-US" altLang="zh-CN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MP1: HTTP Client programming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4832928" y="1671368"/>
            <a:ext cx="6837806" cy="4594823"/>
          </a:xfrm>
        </p:spPr>
        <p:txBody>
          <a:bodyPr>
            <a:noAutofit/>
          </a:bodyPr>
          <a:lstStyle/>
          <a:p>
            <a:r>
              <a:rPr kumimoji="1" lang="en-US" altLang="en-US" sz="2000" dirty="0"/>
              <a:t>Task: s</a:t>
            </a:r>
            <a:r>
              <a:rPr kumimoji="1" lang="en-US" altLang="zh-CN" sz="2000" dirty="0"/>
              <a:t>end a HTTP GET request to the server</a:t>
            </a:r>
            <a:r>
              <a:rPr kumimoji="1" lang="en-US" altLang="en-US" sz="2000" dirty="0"/>
              <a:t> to receive a file</a:t>
            </a:r>
            <a:r>
              <a:rPr kumimoji="1" lang="en-US" altLang="zh-CN" sz="2000" dirty="0"/>
              <a:t>.</a:t>
            </a:r>
            <a:endParaRPr kumimoji="1" lang="en-US" altLang="zh-CN" sz="2000" dirty="0"/>
          </a:p>
          <a:p>
            <a:pPr lvl="1"/>
            <a:r>
              <a:rPr kumimoji="1" lang="en-US" altLang="en-US" sz="1800" dirty="0"/>
              <a:t>File type: any type of content that you could get via HTTP, including text, HTML, images, and more</a:t>
            </a:r>
            <a:endParaRPr kumimoji="1" lang="en-US" altLang="en-US" sz="1800" dirty="0"/>
          </a:p>
          <a:p>
            <a:pPr lvl="1"/>
            <a:r>
              <a:rPr kumimoji="1" lang="en-US" altLang="en-US" sz="1800" dirty="0"/>
              <a:t>File size: from a few bytes to 100s of MBs</a:t>
            </a:r>
            <a:endParaRPr kumimoji="1" lang="en-US" altLang="en-US" sz="1800" dirty="0"/>
          </a:p>
          <a:p>
            <a:pPr lvl="1"/>
            <a:r>
              <a:rPr kumimoji="1" lang="en-US" altLang="zh-CN" sz="1800" dirty="0"/>
              <a:t>Can handle errors like 404, invalid arguments</a:t>
            </a:r>
            <a:endParaRPr kumimoji="1" lang="en-US" altLang="zh-CN" sz="1800" dirty="0"/>
          </a:p>
          <a:p>
            <a:pPr lvl="1"/>
            <a:endParaRPr kumimoji="1" lang="en-US" altLang="zh-CN" sz="1600" dirty="0"/>
          </a:p>
          <a:p>
            <a:endParaRPr kumimoji="1" lang="en-US" altLang="en-US" sz="2000" dirty="0"/>
          </a:p>
          <a:p>
            <a:r>
              <a:rPr kumimoji="1" lang="en-US" altLang="en-US" sz="2000" dirty="0"/>
              <a:t>Client programming</a:t>
            </a:r>
            <a:endParaRPr kumimoji="1" lang="en-US" altLang="en-US" sz="2000" dirty="0"/>
          </a:p>
          <a:p>
            <a:pPr lvl="1"/>
            <a:r>
              <a:rPr kumimoji="1" lang="en-US" altLang="en-US" sz="1800" dirty="0"/>
              <a:t>Build on the </a:t>
            </a:r>
            <a:r>
              <a:rPr kumimoji="1" lang="en-US" altLang="en-US" sz="1800" dirty="0" err="1"/>
              <a:t>client.c</a:t>
            </a:r>
            <a:endParaRPr kumimoji="1" lang="en-US" altLang="zh-CN" sz="1800" dirty="0"/>
          </a:p>
          <a:p>
            <a:pPr lvl="1"/>
            <a:r>
              <a:rPr kumimoji="1" lang="en-US" altLang="zh-CN" sz="1800" dirty="0"/>
              <a:t>Use </a:t>
            </a:r>
            <a:r>
              <a:rPr kumimoji="1" lang="en-US" altLang="zh-CN" sz="1800" b="1" dirty="0"/>
              <a:t>send</a:t>
            </a:r>
            <a:r>
              <a:rPr kumimoji="1" lang="en-US" altLang="zh-CN" sz="1800" dirty="0"/>
              <a:t>() that we have learnt.</a:t>
            </a:r>
            <a:endParaRPr kumimoji="1" lang="en-US" altLang="zh-CN" sz="1800" dirty="0"/>
          </a:p>
          <a:p>
            <a:pPr lvl="1"/>
            <a:r>
              <a:rPr kumimoji="1" lang="en-US" altLang="zh-CN" sz="1800" dirty="0"/>
              <a:t>Then use </a:t>
            </a:r>
            <a:r>
              <a:rPr kumimoji="1" lang="en-US" altLang="zh-CN" sz="1800" b="1" dirty="0" err="1"/>
              <a:t>recv</a:t>
            </a:r>
            <a:r>
              <a:rPr kumimoji="1" lang="en-US" altLang="zh-CN" sz="1800" dirty="0"/>
              <a:t>() to receive the response from the server</a:t>
            </a:r>
            <a:endParaRPr kumimoji="1" lang="en-US" altLang="zh-CN" sz="1800" dirty="0"/>
          </a:p>
          <a:p>
            <a:pPr lvl="1"/>
            <a:endParaRPr kumimoji="1" lang="en-US" altLang="zh-CN" sz="1800" dirty="0"/>
          </a:p>
          <a:p>
            <a:endParaRPr kumimoji="1" lang="en-US" altLang="zh-CN" sz="22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59837" y="1690688"/>
            <a:ext cx="4190025" cy="47625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48106" y="1962365"/>
            <a:ext cx="1508829" cy="4058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5319" y="6222355"/>
            <a:ext cx="37372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>
                <a:hlinkClick r:id="rId2"/>
              </a:rPr>
              <a:t>https://www.geeksforgeeks.org/socket-programming-cc/</a:t>
            </a:r>
            <a:endParaRPr kumimoji="1" lang="en-US" altLang="zh-CN" sz="1200" dirty="0"/>
          </a:p>
        </p:txBody>
      </p:sp>
      <p:sp>
        <p:nvSpPr>
          <p:cNvPr id="13" name="矩形 6"/>
          <p:cNvSpPr/>
          <p:nvPr/>
        </p:nvSpPr>
        <p:spPr>
          <a:xfrm>
            <a:off x="1170878" y="1594624"/>
            <a:ext cx="1769003" cy="442603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Http Server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HTTP</a:t>
            </a:r>
            <a:r>
              <a:rPr kumimoji="1" lang="en-US" altLang="en-US" dirty="0"/>
              <a:t> request/response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838200" y="1825624"/>
            <a:ext cx="11353800" cy="4862851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If want to get the file </a:t>
            </a:r>
            <a:r>
              <a:rPr lang="en-US" altLang="zh-CN" dirty="0" err="1"/>
              <a:t>test.txt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myserver.com</a:t>
            </a:r>
            <a:r>
              <a:rPr kumimoji="1" lang="en-US" altLang="en-US" dirty="0"/>
              <a:t>, s</a:t>
            </a:r>
            <a:r>
              <a:rPr kumimoji="1" lang="en-US" altLang="zh-CN" dirty="0"/>
              <a:t>end the following string </a:t>
            </a:r>
            <a:endParaRPr kumimoji="1" lang="en-US" altLang="zh-CN" dirty="0"/>
          </a:p>
          <a:p>
            <a:pPr lvl="1"/>
            <a:r>
              <a:rPr lang="en-US" altLang="zh-CN" dirty="0">
                <a:latin typeface="Courier" pitchFamily="2" charset="0"/>
              </a:rPr>
              <a:t>GET /</a:t>
            </a:r>
            <a:r>
              <a:rPr lang="en-US" altLang="zh-CN" dirty="0" err="1">
                <a:latin typeface="Courier" pitchFamily="2" charset="0"/>
              </a:rPr>
              <a:t>test.txt</a:t>
            </a:r>
            <a:r>
              <a:rPr lang="en-US" altLang="zh-CN" dirty="0">
                <a:latin typeface="Courier" pitchFamily="2" charset="0"/>
              </a:rPr>
              <a:t> HTTP/1.0</a:t>
            </a:r>
            <a:r>
              <a:rPr kumimoji="1" lang="en-US" altLang="zh-CN" dirty="0">
                <a:latin typeface="Courier" pitchFamily="2" charset="0"/>
              </a:rPr>
              <a:t>\r\n\r\n</a:t>
            </a:r>
            <a:endParaRPr kumimoji="1" lang="en-US" altLang="zh-CN" dirty="0">
              <a:latin typeface="Courier" pitchFamily="2" charset="0"/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A http response example (\r\n is omitted)</a:t>
            </a:r>
            <a:r>
              <a:rPr kumimoji="1" lang="en-US" altLang="en-US" dirty="0"/>
              <a:t> </a:t>
            </a:r>
            <a:endParaRPr kumimoji="1" lang="en-US" altLang="zh-CN" dirty="0"/>
          </a:p>
          <a:p>
            <a:pPr marL="457200" lvl="1" indent="0">
              <a:buNone/>
            </a:pPr>
            <a:r>
              <a:rPr lang="en-US" altLang="zh-CN" sz="2100" dirty="0">
                <a:latin typeface="Courier" pitchFamily="2" charset="0"/>
              </a:rPr>
              <a:t>HTTP/1.0 </a:t>
            </a:r>
            <a:r>
              <a:rPr lang="en-US" altLang="zh-CN" sz="2100" dirty="0">
                <a:solidFill>
                  <a:srgbClr val="FF0000"/>
                </a:solidFill>
                <a:latin typeface="Courier" pitchFamily="2" charset="0"/>
              </a:rPr>
              <a:t>200</a:t>
            </a:r>
            <a:r>
              <a:rPr lang="en-US" altLang="zh-CN" sz="2100" dirty="0">
                <a:latin typeface="Courier" pitchFamily="2" charset="0"/>
              </a:rPr>
              <a:t> OK // we also need to handle 404 (optional: 301)</a:t>
            </a:r>
            <a:endParaRPr lang="en-US" altLang="zh-CN" sz="2100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altLang="zh-CN" sz="2100" dirty="0">
                <a:latin typeface="Courier" pitchFamily="2" charset="0"/>
              </a:rPr>
              <a:t>Date: Sun, 10 Oct 2010 23:26:07 GMT</a:t>
            </a:r>
            <a:endParaRPr lang="en-US" altLang="zh-CN" sz="2100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altLang="zh-CN" sz="2100" dirty="0">
                <a:latin typeface="Courier" pitchFamily="2" charset="0"/>
              </a:rPr>
              <a:t>Server: Apache/2.2.8 (Ubuntu) </a:t>
            </a:r>
            <a:r>
              <a:rPr lang="en-US" altLang="zh-CN" sz="2100" dirty="0" err="1">
                <a:latin typeface="Courier" pitchFamily="2" charset="0"/>
              </a:rPr>
              <a:t>mod_ssl</a:t>
            </a:r>
            <a:r>
              <a:rPr lang="en-US" altLang="zh-CN" sz="2100" dirty="0">
                <a:latin typeface="Courier" pitchFamily="2" charset="0"/>
              </a:rPr>
              <a:t>/2.2.8 OpenSSL/0.9.8g</a:t>
            </a:r>
            <a:endParaRPr lang="en-US" altLang="zh-CN" sz="2100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altLang="zh-CN" sz="2100" dirty="0">
                <a:latin typeface="Courier" pitchFamily="2" charset="0"/>
              </a:rPr>
              <a:t>Last-Modified: Sun, 26 Sep 2010 22:04:35 GMT</a:t>
            </a:r>
            <a:endParaRPr lang="en-US" altLang="zh-CN" sz="2100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altLang="zh-CN" sz="2100" dirty="0" err="1">
                <a:latin typeface="Courier" pitchFamily="2" charset="0"/>
              </a:rPr>
              <a:t>ETag</a:t>
            </a:r>
            <a:r>
              <a:rPr lang="en-US" altLang="zh-CN" sz="2100" dirty="0">
                <a:latin typeface="Courier" pitchFamily="2" charset="0"/>
              </a:rPr>
              <a:t>: "45b6-834-49130cc1182c0"</a:t>
            </a:r>
            <a:endParaRPr lang="en-US" altLang="zh-CN" sz="2100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altLang="zh-CN" sz="2100" dirty="0">
                <a:latin typeface="Courier" pitchFamily="2" charset="0"/>
              </a:rPr>
              <a:t>Accept-Ranges: bytes</a:t>
            </a:r>
            <a:endParaRPr lang="en-US" altLang="zh-CN" sz="2100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altLang="zh-CN" sz="2100" dirty="0">
                <a:solidFill>
                  <a:srgbClr val="FF0000"/>
                </a:solidFill>
                <a:latin typeface="Courier" pitchFamily="2" charset="0"/>
              </a:rPr>
              <a:t>Content-Length:</a:t>
            </a:r>
            <a:r>
              <a:rPr lang="en-US" altLang="zh-CN" sz="2100" dirty="0">
                <a:latin typeface="Courier" pitchFamily="2" charset="0"/>
              </a:rPr>
              <a:t> 13 // length of the file</a:t>
            </a:r>
            <a:r>
              <a:rPr lang="en-US" altLang="en-US" sz="2100" dirty="0">
                <a:latin typeface="Courier" pitchFamily="2" charset="0"/>
              </a:rPr>
              <a:t> in bytes</a:t>
            </a:r>
            <a:r>
              <a:rPr lang="en-US" altLang="zh-CN" sz="2100" dirty="0">
                <a:latin typeface="Courier" pitchFamily="2" charset="0"/>
              </a:rPr>
              <a:t>.</a:t>
            </a:r>
            <a:endParaRPr lang="en-US" altLang="zh-CN" sz="2100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altLang="zh-CN" sz="2100" dirty="0">
                <a:latin typeface="Courier" pitchFamily="2" charset="0"/>
              </a:rPr>
              <a:t>Connection: close</a:t>
            </a:r>
            <a:endParaRPr lang="en-US" altLang="zh-CN" sz="2100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altLang="zh-CN" sz="2100" dirty="0">
                <a:latin typeface="Courier" pitchFamily="2" charset="0"/>
              </a:rPr>
              <a:t>Content-Type: text/html</a:t>
            </a:r>
            <a:endParaRPr lang="en-US" altLang="zh-CN" sz="2100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altLang="zh-CN" sz="2100" b="1" dirty="0">
                <a:solidFill>
                  <a:srgbClr val="FF0000"/>
                </a:solidFill>
                <a:latin typeface="Courier" pitchFamily="2" charset="0"/>
              </a:rPr>
              <a:t>\r\n\r\n</a:t>
            </a:r>
            <a:endParaRPr lang="en-US" altLang="zh-CN" sz="2100" dirty="0">
              <a:solidFill>
                <a:srgbClr val="FF0000"/>
              </a:solidFill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altLang="zh-CN" sz="2100" dirty="0">
                <a:solidFill>
                  <a:srgbClr val="FF0000"/>
                </a:solidFill>
                <a:latin typeface="Courier" pitchFamily="2" charset="0"/>
              </a:rPr>
              <a:t>Content of the file</a:t>
            </a:r>
            <a:endParaRPr lang="en-US" altLang="zh-CN" sz="2100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1008993" y="3326523"/>
            <a:ext cx="268014" cy="22229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true"/>
          <p:nvPr/>
        </p:nvSpPr>
        <p:spPr>
          <a:xfrm>
            <a:off x="126127" y="4240923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/>
              <a:t>Header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true">
            <a:off x="1048407" y="6060624"/>
            <a:ext cx="268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true"/>
          <p:nvPr/>
        </p:nvSpPr>
        <p:spPr>
          <a:xfrm>
            <a:off x="187874" y="5713837"/>
            <a:ext cx="1008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Actual content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6073</Words>
  <Application>WPS Presentation</Application>
  <PresentationFormat>Widescreen</PresentationFormat>
  <Paragraphs>207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Arial</vt:lpstr>
      <vt:lpstr>SimSun</vt:lpstr>
      <vt:lpstr>Wingdings</vt:lpstr>
      <vt:lpstr>Arial</vt:lpstr>
      <vt:lpstr>Nimbus Roman No9 L</vt:lpstr>
      <vt:lpstr>Times New Roman</vt:lpstr>
      <vt:lpstr>Courier</vt:lpstr>
      <vt:lpstr>Gubbi</vt:lpstr>
      <vt:lpstr>DengXian Light</vt:lpstr>
      <vt:lpstr>DengXian</vt:lpstr>
      <vt:lpstr>微软雅黑</vt:lpstr>
      <vt:lpstr>Droid Sans Fallback</vt:lpstr>
      <vt:lpstr>Arial Unicode MS</vt:lpstr>
      <vt:lpstr>SimSun</vt:lpstr>
      <vt:lpstr>Phetsarath OT</vt:lpstr>
      <vt:lpstr>Office 主题</vt:lpstr>
      <vt:lpstr>Socket Programming for MP 1</vt:lpstr>
      <vt:lpstr>Overview</vt:lpstr>
      <vt:lpstr>Server: getaddrinfo</vt:lpstr>
      <vt:lpstr>Server workflow</vt:lpstr>
      <vt:lpstr>Server workflow (cont'd)</vt:lpstr>
      <vt:lpstr>Client: getaddrinfo</vt:lpstr>
      <vt:lpstr>Client workflow</vt:lpstr>
      <vt:lpstr>MP1: HTTP Client programming</vt:lpstr>
      <vt:lpstr>HTTP request/response</vt:lpstr>
      <vt:lpstr>Some common questions for MP1</vt:lpstr>
      <vt:lpstr>Some useful functions in C</vt:lpstr>
      <vt:lpstr>Some other tips about testcases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Yu, Tuo</dc:creator>
  <cp:lastModifiedBy>jake</cp:lastModifiedBy>
  <cp:revision>170</cp:revision>
  <dcterms:created xsi:type="dcterms:W3CDTF">2021-09-10T00:25:12Z</dcterms:created>
  <dcterms:modified xsi:type="dcterms:W3CDTF">2021-09-10T00:25:12Z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