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5/14/2019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17966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917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137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494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5/14/2019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47846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16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503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5367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26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5/14/2019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926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5/14/2019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4340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5/14/2019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91567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1788454"/>
            <a:ext cx="8361229" cy="2574540"/>
          </a:xfrm>
        </p:spPr>
        <p:txBody>
          <a:bodyPr/>
          <a:lstStyle/>
          <a:p>
            <a:r>
              <a:rPr lang="es-MX" dirty="0" smtClean="0"/>
              <a:t>Base de datos y </a:t>
            </a:r>
            <a:r>
              <a:rPr lang="es-MX" dirty="0" err="1" smtClean="0"/>
              <a:t>postgresql</a:t>
            </a:r>
            <a:endParaRPr lang="es-MX" dirty="0"/>
          </a:p>
        </p:txBody>
      </p:sp>
      <p:sp>
        <p:nvSpPr>
          <p:cNvPr id="3" name="Subtítulo 2"/>
          <p:cNvSpPr>
            <a:spLocks noGrp="1"/>
          </p:cNvSpPr>
          <p:nvPr>
            <p:ph type="subTitle" idx="1"/>
          </p:nvPr>
        </p:nvSpPr>
        <p:spPr>
          <a:xfrm>
            <a:off x="2679906" y="4362994"/>
            <a:ext cx="6831673" cy="679522"/>
          </a:xfrm>
        </p:spPr>
        <p:txBody>
          <a:bodyPr/>
          <a:lstStyle/>
          <a:p>
            <a:r>
              <a:rPr lang="es-MX" dirty="0" smtClean="0"/>
              <a:t>Ing. Isaac De la Rosa</a:t>
            </a:r>
            <a:endParaRPr lang="es-MX" dirty="0"/>
          </a:p>
        </p:txBody>
      </p:sp>
    </p:spTree>
    <p:extLst>
      <p:ext uri="{BB962C8B-B14F-4D97-AF65-F5344CB8AC3E}">
        <p14:creationId xmlns:p14="http://schemas.microsoft.com/office/powerpoint/2010/main" val="2039663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b="1" dirty="0"/>
              <a:t>Elección del mas adecuado</a:t>
            </a:r>
            <a:r>
              <a:rPr lang="es-MX" dirty="0"/>
              <a:t>: En el mercado de RDBMS, se pueden encontrar servicios gratuitos o comprados, dependiendo de varios factores, como pueden ser, cantidad de información, tiempo de disponibilidad, fuerza de operación, etc., Cada solución de RDBMS que se presente en el mercado ofrece también ventajas y desventajas, no precisamente lo mas caro vaya a ser la solución a todo.</a:t>
            </a:r>
          </a:p>
          <a:p>
            <a:pPr algn="just"/>
            <a:r>
              <a:rPr lang="es-MX" b="1" dirty="0"/>
              <a:t>Complejidad en la instalación</a:t>
            </a:r>
            <a:r>
              <a:rPr lang="es-MX" dirty="0"/>
              <a:t>: Algunos RDBMS dependen del sistema operativo donde se vayan a instalar, no garantizan el buen funcionamiento si no cumplen con los requerimientos mínimos de instalación.</a:t>
            </a:r>
          </a:p>
          <a:p>
            <a:endParaRPr lang="es-MX" dirty="0"/>
          </a:p>
        </p:txBody>
      </p:sp>
    </p:spTree>
    <p:extLst>
      <p:ext uri="{BB962C8B-B14F-4D97-AF65-F5344CB8AC3E}">
        <p14:creationId xmlns:p14="http://schemas.microsoft.com/office/powerpoint/2010/main" val="2142937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Ventajas y desventajas de </a:t>
            </a:r>
            <a:r>
              <a:rPr lang="es-MX" dirty="0" err="1"/>
              <a:t>NoSQL</a:t>
            </a:r>
            <a:endParaRPr lang="es-MX"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MX" sz="2600" b="1" dirty="0"/>
              <a:t>Ventajas</a:t>
            </a:r>
          </a:p>
          <a:p>
            <a:pPr algn="just"/>
            <a:endParaRPr lang="es-MX" dirty="0"/>
          </a:p>
          <a:p>
            <a:pPr algn="just"/>
            <a:r>
              <a:rPr lang="es-MX" b="1" dirty="0"/>
              <a:t>Versatilidad</a:t>
            </a:r>
            <a:r>
              <a:rPr lang="es-MX" dirty="0"/>
              <a:t>: La principal ventaja por la cual esta nueva tecnología difiere de las demás soluciones de bases de datos es la versatilidad que ofrece a crecimientos o cambios sobre la forma como almacena la información, si fuera necesario agregar un nuevo campo sobre una “colección” (en base de datos relacional se definen tablas), dado que se basa sobre una notación ligera de intercambio de documentos baso en notación JSON(Java Script </a:t>
            </a:r>
            <a:r>
              <a:rPr lang="es-MX" dirty="0" err="1"/>
              <a:t>Object</a:t>
            </a:r>
            <a:r>
              <a:rPr lang="es-MX" dirty="0"/>
              <a:t> </a:t>
            </a:r>
            <a:r>
              <a:rPr lang="es-MX" dirty="0" err="1"/>
              <a:t>Notation</a:t>
            </a:r>
            <a:r>
              <a:rPr lang="es-MX" dirty="0"/>
              <a:t>), simplemente se agregan sobre el documento y el sistema sigue operando sin agregar configuraciones extras.</a:t>
            </a:r>
          </a:p>
          <a:p>
            <a:pPr algn="just"/>
            <a:r>
              <a:rPr lang="es-MX" b="1" dirty="0"/>
              <a:t>Crecimiento Horizontal</a:t>
            </a:r>
            <a:r>
              <a:rPr lang="es-MX" dirty="0"/>
              <a:t>: Soportan una escalabilidad descentralizada, es decir, soportan estructuras distribuidas, si durante la operación se ve que el desempeño de los servidores tienden a bajar, se instalan nuevos nodos operativos para que balanceen la carga de trabajo, a esto le llaman crecimiento horizontal.</a:t>
            </a:r>
          </a:p>
        </p:txBody>
      </p:sp>
    </p:spTree>
    <p:extLst>
      <p:ext uri="{BB962C8B-B14F-4D97-AF65-F5344CB8AC3E}">
        <p14:creationId xmlns:p14="http://schemas.microsoft.com/office/powerpoint/2010/main" val="101808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336331"/>
            <a:ext cx="9601200" cy="5531069"/>
          </a:xfrm>
        </p:spPr>
        <p:txBody>
          <a:bodyPr anchor="ctr"/>
          <a:lstStyle/>
          <a:p>
            <a:pPr algn="just"/>
            <a:r>
              <a:rPr lang="es-MX" b="1" dirty="0"/>
              <a:t>Disponibilidad de Recursos</a:t>
            </a:r>
            <a:r>
              <a:rPr lang="es-MX" dirty="0"/>
              <a:t>: No se requieren servidores con una gran cantidad de recursos disponibles para operar, pueden empezar a operar con bajos recursos e ir creciendo dependiendo de las necesidades sin tener que detener los servicios de operación.</a:t>
            </a:r>
          </a:p>
          <a:p>
            <a:pPr algn="just"/>
            <a:r>
              <a:rPr lang="es-MX" b="1" dirty="0"/>
              <a:t>Optimización</a:t>
            </a:r>
            <a:r>
              <a:rPr lang="es-MX" dirty="0"/>
              <a:t>: Los sistemas </a:t>
            </a:r>
            <a:r>
              <a:rPr lang="es-MX" dirty="0" err="1"/>
              <a:t>NoSQL</a:t>
            </a:r>
            <a:r>
              <a:rPr lang="es-MX" dirty="0"/>
              <a:t> tienen un algoritmo interno para reescribir las consultas escritas por los usuarios o las aplicaciones programadas, esto con el fin de no sobrecargar el rendimiento de los servidores y mantener un nivel optimo en las operaciones.</a:t>
            </a:r>
          </a:p>
          <a:p>
            <a:endParaRPr lang="es-MX" dirty="0"/>
          </a:p>
        </p:txBody>
      </p:sp>
    </p:spTree>
    <p:extLst>
      <p:ext uri="{BB962C8B-B14F-4D97-AF65-F5344CB8AC3E}">
        <p14:creationId xmlns:p14="http://schemas.microsoft.com/office/powerpoint/2010/main" val="3615682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262759"/>
            <a:ext cx="9601200" cy="6400800"/>
          </a:xfrm>
        </p:spPr>
        <p:txBody>
          <a:bodyPr/>
          <a:lstStyle/>
          <a:p>
            <a:pPr algn="just"/>
            <a:r>
              <a:rPr lang="es-MX" sz="2400" b="1" dirty="0"/>
              <a:t>Desventajas</a:t>
            </a:r>
          </a:p>
          <a:p>
            <a:pPr algn="just"/>
            <a:endParaRPr lang="es-MX" dirty="0"/>
          </a:p>
          <a:p>
            <a:pPr algn="just"/>
            <a:r>
              <a:rPr lang="es-MX" b="1" dirty="0"/>
              <a:t>Atomicidad</a:t>
            </a:r>
            <a:r>
              <a:rPr lang="es-MX" dirty="0"/>
              <a:t>: No todas las bases de datos contienen la característica de la atomicidad en la información, esto quiere decir, que la información en ocasiones no es consistente, puede ser diferente en cada uno de los nodos replicas que se puedan configurar en la arquitectura de base de datos.</a:t>
            </a:r>
          </a:p>
          <a:p>
            <a:pPr algn="just"/>
            <a:r>
              <a:rPr lang="es-MX" b="1" dirty="0"/>
              <a:t>Documentación del Software</a:t>
            </a:r>
            <a:r>
              <a:rPr lang="es-MX" dirty="0"/>
              <a:t>: Dado que </a:t>
            </a:r>
            <a:r>
              <a:rPr lang="es-MX" dirty="0" err="1"/>
              <a:t>NoSQL</a:t>
            </a:r>
            <a:r>
              <a:rPr lang="es-MX" dirty="0"/>
              <a:t>, es relativamente nuevo, las operaciones pueden ser limitadas y se requiera de conocimientos avanzados con el uso de la herramienta y las personas que se encuentran realizando estos desarrollos en el software tengan que invertir mas tiempo en los desarrollos</a:t>
            </a:r>
            <a:r>
              <a:rPr lang="es-MX" dirty="0" smtClean="0"/>
              <a:t>.</a:t>
            </a:r>
          </a:p>
          <a:p>
            <a:pPr algn="just"/>
            <a:r>
              <a:rPr lang="es-MX" b="1" dirty="0"/>
              <a:t>Estándares en el lenguaje:</a:t>
            </a:r>
            <a:r>
              <a:rPr lang="es-MX" dirty="0"/>
              <a:t> No se tiene un estándar definido entre los diferentes motores que ofrecen este servicio, es decir, por ejemplo: DB2 para poder insertar información sobre su base de datos, el manejo de los objetos JSON no es el mismo como se utiliza en </a:t>
            </a:r>
            <a:r>
              <a:rPr lang="es-MX" dirty="0" err="1"/>
              <a:t>MondosDB</a:t>
            </a:r>
            <a:r>
              <a:rPr lang="es-MX" dirty="0"/>
              <a:t> y con ellos la diversidad de conocimientos que se tiene que tener dependiendo de la solución </a:t>
            </a:r>
            <a:r>
              <a:rPr lang="es-MX" dirty="0" err="1"/>
              <a:t>NoSQL</a:t>
            </a:r>
            <a:r>
              <a:rPr lang="es-MX" dirty="0"/>
              <a:t> se vaya a utilizar.</a:t>
            </a:r>
          </a:p>
          <a:p>
            <a:pPr algn="just"/>
            <a:endParaRPr lang="es-MX" dirty="0"/>
          </a:p>
        </p:txBody>
      </p:sp>
    </p:spTree>
    <p:extLst>
      <p:ext uri="{BB962C8B-B14F-4D97-AF65-F5344CB8AC3E}">
        <p14:creationId xmlns:p14="http://schemas.microsoft.com/office/powerpoint/2010/main" val="272485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a:t>
            </a:r>
            <a:r>
              <a:rPr lang="es-MX" dirty="0" err="1" smtClean="0"/>
              <a:t>NoSQL</a:t>
            </a:r>
            <a:endParaRPr lang="es-MX" dirty="0"/>
          </a:p>
        </p:txBody>
      </p:sp>
      <p:sp>
        <p:nvSpPr>
          <p:cNvPr id="3" name="Marcador de contenido 2"/>
          <p:cNvSpPr>
            <a:spLocks noGrp="1"/>
          </p:cNvSpPr>
          <p:nvPr>
            <p:ph idx="1"/>
          </p:nvPr>
        </p:nvSpPr>
        <p:spPr/>
        <p:txBody>
          <a:bodyPr/>
          <a:lstStyle/>
          <a:p>
            <a:endParaRPr lang="es-MX"/>
          </a:p>
        </p:txBody>
      </p:sp>
      <p:pic>
        <p:nvPicPr>
          <p:cNvPr id="5122" name="Picture 2" descr="Resultado de imagen para Cassand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296" y="2874525"/>
            <a:ext cx="3524250" cy="17716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mongodb"/>
          <p:cNvPicPr>
            <a:picLocks noChangeAspect="1" noChangeArrowheads="1"/>
          </p:cNvPicPr>
          <p:nvPr/>
        </p:nvPicPr>
        <p:blipFill rotWithShape="1">
          <a:blip r:embed="rId3">
            <a:extLst>
              <a:ext uri="{28A0092B-C50C-407E-A947-70E740481C1C}">
                <a14:useLocalDpi xmlns:a14="http://schemas.microsoft.com/office/drawing/2010/main" val="0"/>
              </a:ext>
            </a:extLst>
          </a:blip>
          <a:srcRect l="15839" r="15794" b="13581"/>
          <a:stretch/>
        </p:blipFill>
        <p:spPr bwMode="auto">
          <a:xfrm>
            <a:off x="6576356" y="2627833"/>
            <a:ext cx="3184634" cy="226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06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SQL</a:t>
            </a:r>
            <a:endParaRPr lang="es-MX" dirty="0"/>
          </a:p>
        </p:txBody>
      </p:sp>
      <p:sp>
        <p:nvSpPr>
          <p:cNvPr id="3" name="Marcador de contenido 2"/>
          <p:cNvSpPr>
            <a:spLocks noGrp="1"/>
          </p:cNvSpPr>
          <p:nvPr>
            <p:ph idx="1"/>
          </p:nvPr>
        </p:nvSpPr>
        <p:spPr/>
        <p:txBody>
          <a:bodyPr/>
          <a:lstStyle/>
          <a:p>
            <a:endParaRPr lang="es-MX" dirty="0"/>
          </a:p>
        </p:txBody>
      </p:sp>
      <p:pic>
        <p:nvPicPr>
          <p:cNvPr id="614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057" y="1702840"/>
            <a:ext cx="2419350" cy="201930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3790950" y="1702841"/>
            <a:ext cx="2725464" cy="2130404"/>
          </a:xfrm>
          <a:prstGeom prst="rect">
            <a:avLst/>
          </a:prstGeom>
        </p:spPr>
      </p:pic>
      <p:pic>
        <p:nvPicPr>
          <p:cNvPr id="6150" name="Picture 6" descr="Resultado de imagen para ora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4093" y="1774277"/>
            <a:ext cx="42862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Resultado de imagen para postgre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057" y="4133849"/>
            <a:ext cx="2644384" cy="205674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n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5985" y="4133849"/>
            <a:ext cx="2500430" cy="212536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7"/>
          <a:stretch>
            <a:fillRect/>
          </a:stretch>
        </p:blipFill>
        <p:spPr>
          <a:xfrm>
            <a:off x="6904093" y="4090658"/>
            <a:ext cx="2143125" cy="2143125"/>
          </a:xfrm>
          <a:prstGeom prst="rect">
            <a:avLst/>
          </a:prstGeom>
        </p:spPr>
      </p:pic>
    </p:spTree>
    <p:extLst>
      <p:ext uri="{BB962C8B-B14F-4D97-AF65-F5344CB8AC3E}">
        <p14:creationId xmlns:p14="http://schemas.microsoft.com/office/powerpoint/2010/main" val="142354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PostgreSQL</a:t>
            </a:r>
            <a:endParaRPr lang="es-MX" dirty="0"/>
          </a:p>
        </p:txBody>
      </p:sp>
      <p:sp>
        <p:nvSpPr>
          <p:cNvPr id="3" name="Marcador de contenido 2"/>
          <p:cNvSpPr>
            <a:spLocks noGrp="1"/>
          </p:cNvSpPr>
          <p:nvPr>
            <p:ph idx="1"/>
          </p:nvPr>
        </p:nvSpPr>
        <p:spPr/>
        <p:txBody>
          <a:bodyPr/>
          <a:lstStyle/>
          <a:p>
            <a:pPr algn="just"/>
            <a:r>
              <a:rPr lang="es-MX" dirty="0" err="1"/>
              <a:t>PostgreSQL</a:t>
            </a:r>
            <a:r>
              <a:rPr lang="es-MX" dirty="0"/>
              <a:t> es una de las opciones más interesantes en bases de datos relacionales open-</a:t>
            </a:r>
            <a:r>
              <a:rPr lang="es-MX" dirty="0" err="1"/>
              <a:t>source</a:t>
            </a:r>
            <a:r>
              <a:rPr lang="es-MX" dirty="0"/>
              <a:t>. Michael </a:t>
            </a:r>
            <a:r>
              <a:rPr lang="es-MX" dirty="0" err="1"/>
              <a:t>Stonebraker</a:t>
            </a:r>
            <a:r>
              <a:rPr lang="es-MX" dirty="0"/>
              <a:t> inició el proyecto bajo el nombre Post Ingres a mediados de los 80’s con la idea de solucionar problemas existentes en las bases de datos en esa época. </a:t>
            </a:r>
            <a:r>
              <a:rPr lang="es-MX" dirty="0" err="1"/>
              <a:t>MySQL</a:t>
            </a:r>
            <a:r>
              <a:rPr lang="es-MX" dirty="0"/>
              <a:t> fue por mucho tiempo el motor más popular; pero hoy es propiedad de Oracle y esto limita su evolución.</a:t>
            </a:r>
          </a:p>
          <a:p>
            <a:pPr algn="just"/>
            <a:endParaRPr lang="es-MX" dirty="0"/>
          </a:p>
          <a:p>
            <a:pPr algn="just"/>
            <a:r>
              <a:rPr lang="es-MX" dirty="0"/>
              <a:t>Es gratuito y libre, además de que hoy nos ofrece una gran cantidad de opciones avanzadas. De hecho, es considerado el motor de base de datos más avanzado en la actualidad</a:t>
            </a:r>
            <a:r>
              <a:rPr lang="es-MX" dirty="0" smtClean="0"/>
              <a:t>.</a:t>
            </a:r>
            <a:endParaRPr lang="es-MX" dirty="0"/>
          </a:p>
        </p:txBody>
      </p:sp>
      <p:pic>
        <p:nvPicPr>
          <p:cNvPr id="7170" name="Picture 2" descr="Resultado de imagen para postgre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5892" y="438149"/>
            <a:ext cx="222885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10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SQL.(</a:t>
            </a:r>
            <a:r>
              <a:rPr lang="es-MX" dirty="0" err="1"/>
              <a:t>Structure</a:t>
            </a:r>
            <a:r>
              <a:rPr lang="es-MX" dirty="0"/>
              <a:t> </a:t>
            </a:r>
            <a:r>
              <a:rPr lang="es-MX" dirty="0" err="1"/>
              <a:t>Query</a:t>
            </a:r>
            <a:r>
              <a:rPr lang="es-MX" dirty="0"/>
              <a:t> </a:t>
            </a:r>
            <a:r>
              <a:rPr lang="es-MX" dirty="0" err="1"/>
              <a:t>Language</a:t>
            </a:r>
            <a:r>
              <a:rPr lang="es-MX" dirty="0"/>
              <a:t>)</a:t>
            </a:r>
          </a:p>
        </p:txBody>
      </p:sp>
      <p:sp>
        <p:nvSpPr>
          <p:cNvPr id="3" name="Marcador de contenido 2"/>
          <p:cNvSpPr>
            <a:spLocks noGrp="1"/>
          </p:cNvSpPr>
          <p:nvPr>
            <p:ph idx="1"/>
          </p:nvPr>
        </p:nvSpPr>
        <p:spPr/>
        <p:txBody>
          <a:bodyPr>
            <a:normAutofit/>
          </a:bodyPr>
          <a:lstStyle/>
          <a:p>
            <a:pPr algn="just"/>
            <a:r>
              <a:rPr lang="es-MX" b="1" dirty="0"/>
              <a:t>SQL</a:t>
            </a:r>
            <a:r>
              <a:rPr lang="es-MX" dirty="0"/>
              <a:t> es el lenguaje de consulta </a:t>
            </a:r>
            <a:r>
              <a:rPr lang="es-MX" b="1" dirty="0"/>
              <a:t>universal</a:t>
            </a:r>
            <a:r>
              <a:rPr lang="es-MX" dirty="0"/>
              <a:t> para bases de datos</a:t>
            </a:r>
            <a:r>
              <a:rPr lang="es-MX" dirty="0" smtClean="0"/>
              <a:t>.</a:t>
            </a:r>
          </a:p>
          <a:p>
            <a:pPr algn="just"/>
            <a:r>
              <a:rPr lang="es-MX" b="1" dirty="0" smtClean="0"/>
              <a:t>SQL</a:t>
            </a:r>
            <a:r>
              <a:rPr lang="es-MX" dirty="0"/>
              <a:t> </a:t>
            </a:r>
            <a:r>
              <a:rPr lang="es-MX" dirty="0" smtClean="0"/>
              <a:t>proporciona métodos </a:t>
            </a:r>
            <a:r>
              <a:rPr lang="es-MX" dirty="0"/>
              <a:t>para definir la base datos, para manipular la información y para gestionar los permisos de acceso a dicha información.</a:t>
            </a:r>
          </a:p>
          <a:p>
            <a:pPr algn="just"/>
            <a:r>
              <a:rPr lang="es-MX" dirty="0"/>
              <a:t>Para que un gestor de bases de datos sea </a:t>
            </a:r>
            <a:r>
              <a:rPr lang="es-MX" dirty="0" smtClean="0"/>
              <a:t>considerado </a:t>
            </a:r>
            <a:r>
              <a:rPr lang="es-MX" dirty="0"/>
              <a:t>como relacional, debe soportar </a:t>
            </a:r>
            <a:r>
              <a:rPr lang="es-MX" b="1" dirty="0"/>
              <a:t>SQL</a:t>
            </a:r>
            <a:r>
              <a:rPr lang="es-MX" dirty="0"/>
              <a:t>, independientemente de las </a:t>
            </a:r>
            <a:r>
              <a:rPr lang="es-MX" dirty="0" smtClean="0"/>
              <a:t>características </a:t>
            </a:r>
            <a:r>
              <a:rPr lang="es-MX" dirty="0"/>
              <a:t>particulares que dicho gestor pueda aportar.</a:t>
            </a:r>
          </a:p>
          <a:p>
            <a:pPr algn="just"/>
            <a:r>
              <a:rPr lang="es-MX" dirty="0"/>
              <a:t>Conocer </a:t>
            </a:r>
            <a:r>
              <a:rPr lang="es-MX" b="1" dirty="0"/>
              <a:t>SQL</a:t>
            </a:r>
            <a:r>
              <a:rPr lang="es-MX" dirty="0"/>
              <a:t> es conocer las bases de datos, y todo su potencial.</a:t>
            </a:r>
          </a:p>
          <a:p>
            <a:endParaRPr lang="es-MX" dirty="0"/>
          </a:p>
        </p:txBody>
      </p:sp>
    </p:spTree>
    <p:extLst>
      <p:ext uri="{BB962C8B-B14F-4D97-AF65-F5344CB8AC3E}">
        <p14:creationId xmlns:p14="http://schemas.microsoft.com/office/powerpoint/2010/main" val="106287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Comandos básicos</a:t>
            </a:r>
            <a:endParaRPr lang="es-MX" dirty="0"/>
          </a:p>
        </p:txBody>
      </p:sp>
      <p:sp>
        <p:nvSpPr>
          <p:cNvPr id="3" name="Marcador de contenido 2"/>
          <p:cNvSpPr>
            <a:spLocks noGrp="1"/>
          </p:cNvSpPr>
          <p:nvPr>
            <p:ph idx="1"/>
          </p:nvPr>
        </p:nvSpPr>
        <p:spPr/>
        <p:txBody>
          <a:bodyPr/>
          <a:lstStyle/>
          <a:p>
            <a:r>
              <a:rPr lang="es-MX" dirty="0" smtClean="0"/>
              <a:t>Las 3 consultas principales dentro de SQL son:</a:t>
            </a:r>
          </a:p>
          <a:p>
            <a:pPr marL="457200" indent="-457200">
              <a:buFont typeface="+mj-lt"/>
              <a:buAutoNum type="arabicPeriod"/>
            </a:pPr>
            <a:r>
              <a:rPr lang="es-MX" b="1" dirty="0" smtClean="0"/>
              <a:t>SELECT</a:t>
            </a:r>
            <a:r>
              <a:rPr lang="es-MX" dirty="0" smtClean="0"/>
              <a:t>: Regresa un conjunto de datos obtenido de otro conjunto de datos(tablas, vista, funciones, cubos)</a:t>
            </a:r>
          </a:p>
          <a:p>
            <a:pPr marL="457200" indent="-457200">
              <a:buFont typeface="+mj-lt"/>
              <a:buAutoNum type="arabicPeriod"/>
            </a:pPr>
            <a:r>
              <a:rPr lang="es-MX" b="1" dirty="0" smtClean="0"/>
              <a:t>UPDATE</a:t>
            </a:r>
            <a:r>
              <a:rPr lang="es-MX" dirty="0" smtClean="0"/>
              <a:t>: Actualiza un conjunto de datos, estos datos estarán condicionados en el apartado </a:t>
            </a:r>
            <a:r>
              <a:rPr lang="es-MX" b="1" dirty="0" smtClean="0"/>
              <a:t>WHERE</a:t>
            </a:r>
          </a:p>
          <a:p>
            <a:pPr marL="457200" indent="-457200">
              <a:buFont typeface="+mj-lt"/>
              <a:buAutoNum type="arabicPeriod"/>
            </a:pPr>
            <a:r>
              <a:rPr lang="es-MX" b="1" dirty="0" smtClean="0"/>
              <a:t>DELETE: </a:t>
            </a:r>
            <a:r>
              <a:rPr lang="es-MX" dirty="0" smtClean="0"/>
              <a:t>Elimina físicamente </a:t>
            </a:r>
            <a:r>
              <a:rPr lang="es-MX" dirty="0"/>
              <a:t>un conjunto de datos, estos datos estarán condicionados en el apartado </a:t>
            </a:r>
            <a:r>
              <a:rPr lang="es-MX" b="1" dirty="0"/>
              <a:t>WHERE</a:t>
            </a:r>
          </a:p>
          <a:p>
            <a:pPr marL="457200" indent="-457200">
              <a:buFont typeface="+mj-lt"/>
              <a:buAutoNum type="arabicPeriod"/>
            </a:pPr>
            <a:endParaRPr lang="es-MX" b="1" dirty="0"/>
          </a:p>
        </p:txBody>
      </p:sp>
    </p:spTree>
    <p:extLst>
      <p:ext uri="{BB962C8B-B14F-4D97-AF65-F5344CB8AC3E}">
        <p14:creationId xmlns:p14="http://schemas.microsoft.com/office/powerpoint/2010/main" val="71478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es una base de datos?</a:t>
            </a:r>
          </a:p>
        </p:txBody>
      </p:sp>
      <p:sp>
        <p:nvSpPr>
          <p:cNvPr id="3" name="Marcador de contenido 2"/>
          <p:cNvSpPr>
            <a:spLocks noGrp="1"/>
          </p:cNvSpPr>
          <p:nvPr>
            <p:ph idx="1"/>
          </p:nvPr>
        </p:nvSpPr>
        <p:spPr/>
        <p:txBody>
          <a:bodyPr/>
          <a:lstStyle/>
          <a:p>
            <a:pPr algn="just"/>
            <a:r>
              <a:rPr lang="es-MX" dirty="0"/>
              <a:t>Se llama base de datos, o también banco de datos, a un conjunto de información perteneciente a un mismo contexto, ordenada de modo sistemático para su posterior recuperación, análisis y/o transmisión</a:t>
            </a:r>
            <a:r>
              <a:rPr lang="es-MX" dirty="0" smtClean="0"/>
              <a:t>.</a:t>
            </a:r>
          </a:p>
          <a:p>
            <a:pPr algn="just"/>
            <a:r>
              <a:rPr lang="es-MX" dirty="0"/>
              <a:t>Existen actualmente muchas formas de bases de datos, que van desde una biblioteca hasta los vastos conjuntos de datos de usuarios de una empresa de telecomunicaciones</a:t>
            </a:r>
            <a:r>
              <a:rPr lang="es-MX" dirty="0" smtClean="0"/>
              <a:t>.</a:t>
            </a:r>
            <a:endParaRPr lang="es-MX" dirty="0"/>
          </a:p>
        </p:txBody>
      </p:sp>
      <p:pic>
        <p:nvPicPr>
          <p:cNvPr id="7" name="Imagen 6"/>
          <p:cNvPicPr>
            <a:picLocks noChangeAspect="1"/>
          </p:cNvPicPr>
          <p:nvPr/>
        </p:nvPicPr>
        <p:blipFill>
          <a:blip r:embed="rId2"/>
          <a:stretch>
            <a:fillRect/>
          </a:stretch>
        </p:blipFill>
        <p:spPr>
          <a:xfrm>
            <a:off x="7303539" y="4189685"/>
            <a:ext cx="4447027" cy="2375611"/>
          </a:xfrm>
          <a:prstGeom prst="rect">
            <a:avLst/>
          </a:prstGeom>
        </p:spPr>
      </p:pic>
    </p:spTree>
    <p:extLst>
      <p:ext uri="{BB962C8B-B14F-4D97-AF65-F5344CB8AC3E}">
        <p14:creationId xmlns:p14="http://schemas.microsoft.com/office/powerpoint/2010/main" val="1450802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9863" y="478221"/>
            <a:ext cx="9601200" cy="3581400"/>
          </a:xfrm>
        </p:spPr>
        <p:txBody>
          <a:bodyPr>
            <a:normAutofit/>
          </a:bodyPr>
          <a:lstStyle/>
          <a:p>
            <a:pPr algn="just"/>
            <a:r>
              <a:rPr lang="es-MX" dirty="0"/>
              <a:t>El manejo de las bases de datos se lleva mediante sistemas de gestión (llamados DBMS por sus siglas en inglés: </a:t>
            </a:r>
            <a:r>
              <a:rPr lang="es-MX" dirty="0" err="1"/>
              <a:t>Database</a:t>
            </a:r>
            <a:r>
              <a:rPr lang="es-MX" dirty="0"/>
              <a:t> Management </a:t>
            </a:r>
            <a:r>
              <a:rPr lang="es-MX" dirty="0" err="1"/>
              <a:t>Systems</a:t>
            </a:r>
            <a:r>
              <a:rPr lang="es-MX" dirty="0"/>
              <a:t> o Sistemas de Gestión de Bases de Datos), actualmente digitales y automatizados, que permiten el almacenamiento ordenado y la rápida recuperación de la información. En esta tecnología se halla el principio mismo de la </a:t>
            </a:r>
            <a:r>
              <a:rPr lang="es-MX" dirty="0" smtClean="0"/>
              <a:t>informática.</a:t>
            </a:r>
          </a:p>
          <a:p>
            <a:pPr algn="just"/>
            <a:r>
              <a:rPr lang="es-MX" dirty="0"/>
              <a:t>En la conformación de una base de datos se pueden seguir diferentes modelos y paradigmas, cada uno dotado de características, ventajas y dificultades, haciendo énfasis en su estructura organizacional, su jerarquía, su capacidad de transmisión o de interrelación, etc. </a:t>
            </a:r>
            <a:r>
              <a:rPr lang="es-MX" b="1" dirty="0"/>
              <a:t>Esto se conoce como modelos de base de datos y permite el diseño y la implementación de algoritmos y otros mecanismos lógicos de gestión, según sea el caso específico</a:t>
            </a:r>
            <a:r>
              <a:rPr lang="es-MX" dirty="0" smtClean="0"/>
              <a:t>.</a:t>
            </a:r>
            <a:endParaRPr lang="es-MX" dirty="0"/>
          </a:p>
        </p:txBody>
      </p:sp>
      <p:pic>
        <p:nvPicPr>
          <p:cNvPr id="4" name="Picture 2" descr="Resultado de imagen para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9661" y="3811968"/>
            <a:ext cx="3865180" cy="278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0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bases de datos</a:t>
            </a:r>
          </a:p>
        </p:txBody>
      </p:sp>
      <p:sp>
        <p:nvSpPr>
          <p:cNvPr id="3" name="Marcador de contenido 2"/>
          <p:cNvSpPr>
            <a:spLocks noGrp="1"/>
          </p:cNvSpPr>
          <p:nvPr>
            <p:ph idx="1"/>
          </p:nvPr>
        </p:nvSpPr>
        <p:spPr/>
        <p:txBody>
          <a:bodyPr>
            <a:normAutofit fontScale="92500" lnSpcReduction="20000"/>
          </a:bodyPr>
          <a:lstStyle/>
          <a:p>
            <a:pPr algn="just"/>
            <a:r>
              <a:rPr lang="es-MX" dirty="0"/>
              <a:t>Existen diferentes clasificaciones de las bases de datos, atendiendo a características puntuales:</a:t>
            </a:r>
          </a:p>
          <a:p>
            <a:pPr algn="just"/>
            <a:endParaRPr lang="es-MX" dirty="0"/>
          </a:p>
          <a:p>
            <a:pPr algn="just"/>
            <a:r>
              <a:rPr lang="es-MX" dirty="0"/>
              <a:t>Según su variabilidad. Conforme a los procesos de recuperación y preservación de los datos, podemos hablar de:</a:t>
            </a:r>
          </a:p>
          <a:p>
            <a:pPr algn="just"/>
            <a:endParaRPr lang="es-MX" dirty="0"/>
          </a:p>
          <a:p>
            <a:pPr marL="457200" indent="-457200" algn="just">
              <a:buFont typeface="+mj-lt"/>
              <a:buAutoNum type="arabicPeriod"/>
            </a:pPr>
            <a:r>
              <a:rPr lang="es-MX" b="1" dirty="0"/>
              <a:t>Bases de datos estáticas. </a:t>
            </a:r>
            <a:r>
              <a:rPr lang="es-MX" dirty="0"/>
              <a:t>Típicas de la inteligencia empresarial y otras áreas de análisis histórico, son bases de datos de sólo lectura, de las cuales se puede extraer información, pero no modificar la ya existente.</a:t>
            </a:r>
          </a:p>
          <a:p>
            <a:pPr marL="457200" indent="-457200" algn="just">
              <a:buFont typeface="+mj-lt"/>
              <a:buAutoNum type="arabicPeriod"/>
            </a:pPr>
            <a:r>
              <a:rPr lang="es-MX" b="1" dirty="0"/>
              <a:t>Bases de datos dinámicas</a:t>
            </a:r>
            <a:r>
              <a:rPr lang="es-MX" dirty="0"/>
              <a:t>. Aparte de las operaciones básicas de consulta, estas bases de datos manejan procesos de actualización, reorganización, añadidura y borrado de información.</a:t>
            </a:r>
          </a:p>
          <a:p>
            <a:endParaRPr lang="es-MX" dirty="0"/>
          </a:p>
        </p:txBody>
      </p:sp>
    </p:spTree>
    <p:extLst>
      <p:ext uri="{BB962C8B-B14F-4D97-AF65-F5344CB8AC3E}">
        <p14:creationId xmlns:p14="http://schemas.microsoft.com/office/powerpoint/2010/main" val="1358978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SQL vs </a:t>
            </a:r>
            <a:r>
              <a:rPr lang="es-MX" dirty="0" err="1"/>
              <a:t>NoSQL</a:t>
            </a:r>
            <a:endParaRPr lang="es-MX" dirty="0"/>
          </a:p>
        </p:txBody>
      </p:sp>
      <p:sp>
        <p:nvSpPr>
          <p:cNvPr id="3" name="Marcador de contenido 2"/>
          <p:cNvSpPr>
            <a:spLocks noGrp="1"/>
          </p:cNvSpPr>
          <p:nvPr>
            <p:ph idx="1"/>
          </p:nvPr>
        </p:nvSpPr>
        <p:spPr/>
        <p:txBody>
          <a:bodyPr/>
          <a:lstStyle/>
          <a:p>
            <a:pPr algn="just"/>
            <a:r>
              <a:rPr lang="es-MX" dirty="0"/>
              <a:t>Los lenguajes de programación se mantienen en constante cambio, desde lenguaje máquina, </a:t>
            </a:r>
            <a:r>
              <a:rPr lang="es-MX" dirty="0" err="1"/>
              <a:t>assembler</a:t>
            </a:r>
            <a:r>
              <a:rPr lang="es-MX" dirty="0"/>
              <a:t>, lenguajes de segunda y tercera generación hasta llegar a una cuarta, la cual comúnmente fue utilizada para poder administrar diferentes </a:t>
            </a:r>
            <a:r>
              <a:rPr lang="es-MX" b="1" dirty="0"/>
              <a:t>DBMS</a:t>
            </a:r>
            <a:r>
              <a:rPr lang="es-MX" dirty="0"/>
              <a:t> </a:t>
            </a:r>
            <a:r>
              <a:rPr lang="es-MX" b="1" dirty="0"/>
              <a:t>(</a:t>
            </a:r>
            <a:r>
              <a:rPr lang="es-MX" b="1" dirty="0" err="1"/>
              <a:t>Database</a:t>
            </a:r>
            <a:r>
              <a:rPr lang="es-MX" b="1" dirty="0"/>
              <a:t> Management </a:t>
            </a:r>
            <a:r>
              <a:rPr lang="es-MX" b="1" dirty="0" err="1"/>
              <a:t>System</a:t>
            </a:r>
            <a:r>
              <a:rPr lang="es-MX" b="1" dirty="0"/>
              <a:t>), </a:t>
            </a:r>
            <a:r>
              <a:rPr lang="es-MX" dirty="0"/>
              <a:t>este lenguaje fue llamado; </a:t>
            </a:r>
            <a:r>
              <a:rPr lang="es-MX" b="1" dirty="0"/>
              <a:t>SQL(</a:t>
            </a:r>
            <a:r>
              <a:rPr lang="es-MX" b="1" dirty="0" err="1"/>
              <a:t>Structured</a:t>
            </a:r>
            <a:r>
              <a:rPr lang="es-MX" b="1" dirty="0"/>
              <a:t> </a:t>
            </a:r>
            <a:r>
              <a:rPr lang="es-MX" b="1" dirty="0" err="1"/>
              <a:t>Query</a:t>
            </a:r>
            <a:r>
              <a:rPr lang="es-MX" b="1" dirty="0"/>
              <a:t> </a:t>
            </a:r>
            <a:r>
              <a:rPr lang="es-MX" b="1" dirty="0" err="1"/>
              <a:t>Language</a:t>
            </a:r>
            <a:r>
              <a:rPr lang="es-MX" b="1" dirty="0" smtClean="0"/>
              <a:t>).</a:t>
            </a:r>
          </a:p>
          <a:p>
            <a:pPr algn="just"/>
            <a:endParaRPr lang="es-MX" dirty="0"/>
          </a:p>
          <a:p>
            <a:pPr algn="just"/>
            <a:r>
              <a:rPr lang="es-MX" dirty="0"/>
              <a:t>El </a:t>
            </a:r>
            <a:r>
              <a:rPr lang="es-MX" b="1" dirty="0"/>
              <a:t>SQL</a:t>
            </a:r>
            <a:r>
              <a:rPr lang="es-MX" dirty="0"/>
              <a:t> fue uno de los lenguajes de programación estructurada más aceptada, pero siempre van a existir limitantes, en las cuales la tecnología tiene que ir en constante evolución para buscar respuestas a esas limitantes</a:t>
            </a:r>
          </a:p>
        </p:txBody>
      </p:sp>
      <p:pic>
        <p:nvPicPr>
          <p:cNvPr id="2050" name="Picture 2" descr="Imagen relacionada"/>
          <p:cNvPicPr>
            <a:picLocks noChangeAspect="1" noChangeArrowheads="1"/>
          </p:cNvPicPr>
          <p:nvPr/>
        </p:nvPicPr>
        <p:blipFill rotWithShape="1">
          <a:blip r:embed="rId2">
            <a:extLst>
              <a:ext uri="{28A0092B-C50C-407E-A947-70E740481C1C}">
                <a14:useLocalDpi xmlns:a14="http://schemas.microsoft.com/office/drawing/2010/main" val="0"/>
              </a:ext>
            </a:extLst>
          </a:blip>
          <a:srcRect l="1942" t="8445" r="15521" b="10545"/>
          <a:stretch/>
        </p:blipFill>
        <p:spPr bwMode="auto">
          <a:xfrm>
            <a:off x="7809187" y="5048249"/>
            <a:ext cx="3053445" cy="163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35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0883" y="530772"/>
            <a:ext cx="9601200" cy="3581400"/>
          </a:xfrm>
        </p:spPr>
        <p:txBody>
          <a:bodyPr/>
          <a:lstStyle/>
          <a:p>
            <a:pPr algn="just"/>
            <a:r>
              <a:rPr lang="es-MX" dirty="0"/>
              <a:t>P</a:t>
            </a:r>
            <a:r>
              <a:rPr lang="es-MX" dirty="0" smtClean="0"/>
              <a:t>or </a:t>
            </a:r>
            <a:r>
              <a:rPr lang="es-MX" dirty="0"/>
              <a:t>eso el surgimiento de soluciones de software basados en sistemas </a:t>
            </a:r>
            <a:r>
              <a:rPr lang="es-MX" dirty="0" err="1"/>
              <a:t>NoSQL</a:t>
            </a:r>
            <a:r>
              <a:rPr lang="es-MX" dirty="0"/>
              <a:t>, el cual significa “</a:t>
            </a:r>
            <a:r>
              <a:rPr lang="es-MX" dirty="0" err="1"/>
              <a:t>Not</a:t>
            </a:r>
            <a:r>
              <a:rPr lang="es-MX" dirty="0"/>
              <a:t> </a:t>
            </a:r>
            <a:r>
              <a:rPr lang="es-MX" dirty="0" err="1"/>
              <a:t>Only</a:t>
            </a:r>
            <a:r>
              <a:rPr lang="es-MX" dirty="0"/>
              <a:t> SQL” por sus siglas en inglés, lo que busca es mejorar temas de rendimiento sobre las bases de datos relacionales pero también dentro de las ventajas conllevan algunas desventajas las cuales trataremos de discutir durante el desarrollo de este documento.</a:t>
            </a:r>
          </a:p>
        </p:txBody>
      </p:sp>
      <p:pic>
        <p:nvPicPr>
          <p:cNvPr id="4098" name="Picture 2" descr="Resultado de imagen para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27" y="2321472"/>
            <a:ext cx="11157374" cy="3879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744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Ventajas y Desventajas de SQL:</a:t>
            </a:r>
          </a:p>
        </p:txBody>
      </p:sp>
      <p:sp>
        <p:nvSpPr>
          <p:cNvPr id="3" name="Marcador de contenido 2"/>
          <p:cNvSpPr>
            <a:spLocks noGrp="1"/>
          </p:cNvSpPr>
          <p:nvPr>
            <p:ph idx="1"/>
          </p:nvPr>
        </p:nvSpPr>
        <p:spPr>
          <a:xfrm>
            <a:off x="1371600" y="2286000"/>
            <a:ext cx="9601200" cy="4430110"/>
          </a:xfrm>
        </p:spPr>
        <p:txBody>
          <a:bodyPr>
            <a:normAutofit/>
          </a:bodyPr>
          <a:lstStyle/>
          <a:p>
            <a:pPr marL="0" indent="0" algn="just">
              <a:buNone/>
            </a:pPr>
            <a:r>
              <a:rPr lang="es-MX" sz="2400" b="1" dirty="0"/>
              <a:t>Ventajas</a:t>
            </a:r>
            <a:r>
              <a:rPr lang="es-MX" dirty="0" smtClean="0"/>
              <a:t>:</a:t>
            </a:r>
            <a:endParaRPr lang="es-MX" dirty="0"/>
          </a:p>
          <a:p>
            <a:pPr algn="just"/>
            <a:r>
              <a:rPr lang="es-MX" b="1" dirty="0"/>
              <a:t>Madurez</a:t>
            </a:r>
            <a:r>
              <a:rPr lang="es-MX" dirty="0"/>
              <a:t>: Dado que tiene ya muchos años de madurez y aceptación por la comunidad de desarrolladores existe una gran variedad y cantidad de información para poder realizar cualquier tipo de desarrollo o extracción de información, lo cual esto ayuda increíblemente en la mejora de tiempos de entrega de cualquier proyecto de software.</a:t>
            </a:r>
          </a:p>
          <a:p>
            <a:pPr algn="just"/>
            <a:r>
              <a:rPr lang="es-MX" b="1" dirty="0"/>
              <a:t>Atomicidad</a:t>
            </a:r>
            <a:r>
              <a:rPr lang="es-MX" dirty="0"/>
              <a:t>: En las operaciones e información, esto quiere decir que cualquier operación realizada en la base de datos, garantiza que si a la mitad de cualquier operación de base de datos, surgió algún tipo de problema, la información no se completa, o se realiza al 100% o no se realiza nada</a:t>
            </a:r>
            <a:r>
              <a:rPr lang="es-MX" dirty="0" smtClean="0"/>
              <a:t>.</a:t>
            </a:r>
            <a:endParaRPr lang="es-MX" dirty="0"/>
          </a:p>
        </p:txBody>
      </p:sp>
    </p:spTree>
    <p:extLst>
      <p:ext uri="{BB962C8B-B14F-4D97-AF65-F5344CB8AC3E}">
        <p14:creationId xmlns:p14="http://schemas.microsoft.com/office/powerpoint/2010/main" val="2316213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8331" y="604345"/>
            <a:ext cx="9601200" cy="5901558"/>
          </a:xfrm>
        </p:spPr>
        <p:txBody>
          <a:bodyPr anchor="ctr"/>
          <a:lstStyle/>
          <a:p>
            <a:pPr algn="just"/>
            <a:r>
              <a:rPr lang="es-MX" b="1" dirty="0"/>
              <a:t>Estándares bien definidos</a:t>
            </a:r>
            <a:r>
              <a:rPr lang="es-MX" dirty="0"/>
              <a:t>: Por ejemplo, la creación de tablas, el insertar, eliminar y actualizar información, consultas, se escriben bajo la misma sintaxis, basados en el estándar de SQL.</a:t>
            </a:r>
          </a:p>
          <a:p>
            <a:pPr algn="just"/>
            <a:r>
              <a:rPr lang="es-MX" b="1" dirty="0"/>
              <a:t>Sencillez en la escritura</a:t>
            </a:r>
            <a:r>
              <a:rPr lang="es-MX" dirty="0"/>
              <a:t>: Su principal aceptación, es su sencillez de escritura ya que se asemeja mucho al lenguaje humano, la comprensión de las operaciones que se programen puede ser interpretadas o escritas por personas que no tengan grandes conocimientos de informática.</a:t>
            </a:r>
          </a:p>
          <a:p>
            <a:endParaRPr lang="es-MX" dirty="0"/>
          </a:p>
        </p:txBody>
      </p:sp>
    </p:spTree>
    <p:extLst>
      <p:ext uri="{BB962C8B-B14F-4D97-AF65-F5344CB8AC3E}">
        <p14:creationId xmlns:p14="http://schemas.microsoft.com/office/powerpoint/2010/main" val="3187369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6800" y="278524"/>
            <a:ext cx="10683766" cy="6185338"/>
          </a:xfrm>
        </p:spPr>
        <p:txBody>
          <a:bodyPr>
            <a:normAutofit/>
          </a:bodyPr>
          <a:lstStyle/>
          <a:p>
            <a:pPr marL="0" indent="0">
              <a:buNone/>
            </a:pPr>
            <a:r>
              <a:rPr lang="es-MX" sz="2400" b="1" dirty="0"/>
              <a:t>Desventajas</a:t>
            </a:r>
            <a:r>
              <a:rPr lang="es-MX" dirty="0"/>
              <a:t>:</a:t>
            </a:r>
          </a:p>
          <a:p>
            <a:endParaRPr lang="es-MX" dirty="0"/>
          </a:p>
          <a:p>
            <a:pPr algn="just"/>
            <a:r>
              <a:rPr lang="es-MX" b="1" dirty="0"/>
              <a:t>Crecimiento</a:t>
            </a:r>
            <a:r>
              <a:rPr lang="es-MX" dirty="0"/>
              <a:t>: Cuando estas bases de datos tienden a crecer demasiado en el almacenamiento y el mantenimiento es sumamente difícil y costoso, suelen presentar fallas en tiempo de respuesta.</a:t>
            </a:r>
          </a:p>
          <a:p>
            <a:pPr algn="just"/>
            <a:r>
              <a:rPr lang="es-MX" b="1" dirty="0"/>
              <a:t>Cambios en la estructura</a:t>
            </a:r>
            <a:r>
              <a:rPr lang="es-MX" dirty="0"/>
              <a:t>: En muchas ocasiones, los negocios necesitan realizar cambios, tanto en sus operaciones como en los sistemas de informática, entonces la base de datos puede verse afectada a cambios, si el diagrama de Entidad Relación no lo soporta, entonces esto implica, tener que realizar una modificación en la estructura de la base de datos y posiblemente, detener el sistema por un tiempo moderado hasta terminar el proceso, esto puede requerir mucho tiempo en el sistema y tal vez conocimientos avanzados en la persona designada para realizar estos cambios</a:t>
            </a:r>
            <a:r>
              <a:rPr lang="es-MX" dirty="0" smtClean="0"/>
              <a:t>.</a:t>
            </a:r>
            <a:endParaRPr lang="es-MX" dirty="0"/>
          </a:p>
        </p:txBody>
      </p:sp>
    </p:spTree>
    <p:extLst>
      <p:ext uri="{BB962C8B-B14F-4D97-AF65-F5344CB8AC3E}">
        <p14:creationId xmlns:p14="http://schemas.microsoft.com/office/powerpoint/2010/main" val="3663677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86</TotalTime>
  <Words>1452</Words>
  <Application>Microsoft Office PowerPoint</Application>
  <PresentationFormat>Panorámica</PresentationFormat>
  <Paragraphs>59</Paragraphs>
  <Slides>18</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18</vt:i4>
      </vt:variant>
    </vt:vector>
  </HeadingPairs>
  <TitlesOfParts>
    <vt:vector size="20" baseType="lpstr">
      <vt:lpstr>Franklin Gothic Book</vt:lpstr>
      <vt:lpstr>Crop</vt:lpstr>
      <vt:lpstr>Base de datos y postgresql</vt:lpstr>
      <vt:lpstr>¿Qué es una base de datos?</vt:lpstr>
      <vt:lpstr>Presentación de PowerPoint</vt:lpstr>
      <vt:lpstr>Tipos de bases de datos</vt:lpstr>
      <vt:lpstr>SQL vs NoSQL</vt:lpstr>
      <vt:lpstr>Presentación de PowerPoint</vt:lpstr>
      <vt:lpstr>Ventajas y Desventajas de SQL:</vt:lpstr>
      <vt:lpstr>Presentación de PowerPoint</vt:lpstr>
      <vt:lpstr>Presentación de PowerPoint</vt:lpstr>
      <vt:lpstr>Presentación de PowerPoint</vt:lpstr>
      <vt:lpstr>Ventajas y desventajas de NoSQL</vt:lpstr>
      <vt:lpstr>Presentación de PowerPoint</vt:lpstr>
      <vt:lpstr>Presentación de PowerPoint</vt:lpstr>
      <vt:lpstr>Ejemplos NoSQL</vt:lpstr>
      <vt:lpstr>Ejemplos SQL</vt:lpstr>
      <vt:lpstr>PostgreSQL</vt:lpstr>
      <vt:lpstr>SQL.(Structure Query Language)</vt:lpstr>
      <vt:lpstr>Comandos básicos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Isaac Humberto de la Rosa Mendez</dc:creator>
  <cp:lastModifiedBy>Isaac Humberto de la Rosa Mendez</cp:lastModifiedBy>
  <cp:revision>12</cp:revision>
  <dcterms:created xsi:type="dcterms:W3CDTF">2019-05-03T20:51:02Z</dcterms:created>
  <dcterms:modified xsi:type="dcterms:W3CDTF">2019-05-14T15:05:04Z</dcterms:modified>
</cp:coreProperties>
</file>