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062400" cx="3200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439257" y="0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757612" y="549275"/>
            <a:ext cx="2085975" cy="2743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60450" y="3475051"/>
            <a:ext cx="7680303" cy="3290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948445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439257" y="6948445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5439257" y="6948445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757612" y="549275"/>
            <a:ext cx="2085975" cy="2743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60450" y="3475051"/>
            <a:ext cx="7680303" cy="329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384550" y="11169650"/>
            <a:ext cx="25234900" cy="27203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9379743" y="17164844"/>
            <a:ext cx="33647063" cy="6800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4298156" y="10440194"/>
            <a:ext cx="33647063" cy="202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2400300" y="13066713"/>
            <a:ext cx="27203398" cy="9015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4800600" y="23834725"/>
            <a:ext cx="22402799" cy="10750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2400300" y="12153900"/>
            <a:ext cx="27203398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528888" y="27028775"/>
            <a:ext cx="27203398" cy="8355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528888" y="17827625"/>
            <a:ext cx="27203398" cy="92011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400300" y="12153900"/>
            <a:ext cx="13525500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3163" lvl="0" marL="13509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82663" lvl="1" marL="29257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81050" lvl="2" marL="4502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0575" lvl="3" marL="63023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87400" lvl="4" marL="8102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87400" lvl="5" marL="8559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87400" lvl="6" marL="9017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87400" lvl="7" marL="9474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87400" lvl="8" marL="9931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16078200" y="12153900"/>
            <a:ext cx="13525500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3163" lvl="0" marL="13509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82663" lvl="1" marL="29257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81050" lvl="2" marL="4502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0575" lvl="3" marL="63023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87400" lvl="4" marL="8102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87400" lvl="5" marL="8559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87400" lvl="6" marL="9017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87400" lvl="7" marL="9474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87400" lvl="8" marL="9931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600200" y="1684338"/>
            <a:ext cx="288036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600200" y="9415463"/>
            <a:ext cx="14141449" cy="392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600200" y="13339762"/>
            <a:ext cx="14141449" cy="2423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98563" lvl="0" marL="13509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08063" lvl="1" marL="29257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93750" lvl="2" marL="4502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03275" lvl="3" marL="630237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00100" lvl="4" marL="8102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00100" lvl="5" marL="8559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00100" lvl="6" marL="9017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00100" lvl="7" marL="9474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00100" lvl="8" marL="9931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16257587" y="9415463"/>
            <a:ext cx="14146212" cy="392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16257587" y="13339762"/>
            <a:ext cx="14146212" cy="2423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98563" lvl="0" marL="13509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08063" lvl="1" marL="29257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93750" lvl="2" marL="4502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03275" lvl="3" marL="630237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00100" lvl="4" marL="8102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00100" lvl="5" marL="8559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00100" lvl="6" marL="9017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00100" lvl="7" marL="9474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00100" lvl="8" marL="9931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00200" y="1674813"/>
            <a:ext cx="10529887" cy="7127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2512675" y="1674813"/>
            <a:ext cx="17891125" cy="35899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7763" lvl="0" marL="135096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57263" lvl="1" marL="29257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55650" lvl="2" marL="4502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77875" lvl="3" marL="63023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74700" lvl="4" marL="8102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74700" lvl="5" marL="8559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74700" lvl="6" marL="9017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74700" lvl="7" marL="9474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74700" lvl="8" marL="9931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600200" y="8802688"/>
            <a:ext cx="10529887" cy="28771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73800" y="29443362"/>
            <a:ext cx="19202400" cy="34766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6273800" y="3757612"/>
            <a:ext cx="19202400" cy="25238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73800" y="32919987"/>
            <a:ext cx="19202400" cy="4935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400300" y="12153900"/>
            <a:ext cx="27203398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11" Type="http://schemas.openxmlformats.org/officeDocument/2006/relationships/image" Target="../media/image3.jpg"/><Relationship Id="rId10" Type="http://schemas.openxmlformats.org/officeDocument/2006/relationships/image" Target="../media/image9.jpg"/><Relationship Id="rId12" Type="http://schemas.openxmlformats.org/officeDocument/2006/relationships/image" Target="../media/image10.png"/><Relationship Id="rId9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8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9525" y="0"/>
            <a:ext cx="31994476" cy="4038599"/>
          </a:xfrm>
          <a:prstGeom prst="rect">
            <a:avLst/>
          </a:prstGeom>
          <a:solidFill>
            <a:srgbClr val="8E0000"/>
          </a:solidFill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6803050" y="67400"/>
            <a:ext cx="279654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Strategic Operations Center</a:t>
            </a:r>
          </a:p>
        </p:txBody>
      </p:sp>
      <p:sp>
        <p:nvSpPr>
          <p:cNvPr id="91" name="Shape 91"/>
          <p:cNvSpPr/>
          <p:nvPr/>
        </p:nvSpPr>
        <p:spPr>
          <a:xfrm>
            <a:off x="750887" y="4191000"/>
            <a:ext cx="14959011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</a:p>
        </p:txBody>
      </p:sp>
      <p:sp>
        <p:nvSpPr>
          <p:cNvPr id="92" name="Shape 92"/>
          <p:cNvSpPr/>
          <p:nvPr/>
        </p:nvSpPr>
        <p:spPr>
          <a:xfrm>
            <a:off x="693737" y="23850600"/>
            <a:ext cx="14957425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 Architecture</a:t>
            </a:r>
          </a:p>
        </p:txBody>
      </p:sp>
      <p:sp>
        <p:nvSpPr>
          <p:cNvPr id="93" name="Shape 93"/>
          <p:cNvSpPr/>
          <p:nvPr/>
        </p:nvSpPr>
        <p:spPr>
          <a:xfrm>
            <a:off x="16452850" y="4267200"/>
            <a:ext cx="14957425" cy="1004887"/>
          </a:xfrm>
          <a:prstGeom prst="rect">
            <a:avLst/>
          </a:prstGeom>
          <a:solidFill>
            <a:srgbClr val="8E0000"/>
          </a:soli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Analysis and Design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685799" y="5410200"/>
            <a:ext cx="6670674" cy="3811587"/>
            <a:chOff x="253" y="3599"/>
            <a:chExt cx="4201" cy="2490"/>
          </a:xfrm>
        </p:grpSpPr>
        <p:sp>
          <p:nvSpPr>
            <p:cNvPr id="95" name="Shape 95"/>
            <p:cNvSpPr txBox="1"/>
            <p:nvPr/>
          </p:nvSpPr>
          <p:spPr>
            <a:xfrm>
              <a:off x="253" y="4031"/>
              <a:ext cx="4201" cy="2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75% of kids who had oral language difficulty at a young age will have reading difficulties in the 3</a:t>
              </a:r>
              <a:r>
                <a:rPr b="0" baseline="3000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grade (1999).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pupil-teacher ratio is 15.5:1 and the preferred method of ORF training is 1:1.(www.statemaster.com)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253" y="3599"/>
              <a:ext cx="870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4000" u="none" cap="none" strike="noStrik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Facts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85799" y="10021888"/>
            <a:ext cx="7162800" cy="4456112"/>
            <a:chOff x="255" y="6286"/>
            <a:chExt cx="4256" cy="2806"/>
          </a:xfrm>
        </p:grpSpPr>
        <p:sp>
          <p:nvSpPr>
            <p:cNvPr id="98" name="Shape 98"/>
            <p:cNvSpPr txBox="1"/>
            <p:nvPr/>
          </p:nvSpPr>
          <p:spPr>
            <a:xfrm>
              <a:off x="255" y="6863"/>
              <a:ext cx="4256" cy="2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a need for an alternative, engaging system that will assist in this process with minimal instructor supervision.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system needs to have the ability to track individual student progress, WPM, and problem areas.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280" y="6286"/>
              <a:ext cx="1313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Problem</a:t>
              </a:r>
            </a:p>
          </p:txBody>
        </p:sp>
      </p:grpSp>
      <p:pic>
        <p:nvPicPr>
          <p:cNvPr descr="OhioFarmi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6600" y="5867400"/>
            <a:ext cx="7112000" cy="7278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685799" y="14401799"/>
            <a:ext cx="7104062" cy="6311900"/>
            <a:chOff x="4943" y="9838"/>
            <a:chExt cx="4474" cy="3976"/>
          </a:xfrm>
        </p:grpSpPr>
        <p:sp>
          <p:nvSpPr>
            <p:cNvPr id="102" name="Shape 102"/>
            <p:cNvSpPr txBox="1"/>
            <p:nvPr/>
          </p:nvSpPr>
          <p:spPr>
            <a:xfrm>
              <a:off x="4943" y="10368"/>
              <a:ext cx="4474" cy="3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new system will make the overall process more efficient by being able to train a group of students at the same time.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Moreover, instructors will be able to assist students in their problem areas by having the proper information available to them.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Bottom line, the system will make the training more efficient, accurate, and effective.</a:t>
              </a: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965" y="9838"/>
              <a:ext cx="2067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Project Goals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685800" y="20726398"/>
            <a:ext cx="14706599" cy="2514600"/>
            <a:chOff x="480" y="14303"/>
            <a:chExt cx="6218" cy="1584"/>
          </a:xfrm>
        </p:grpSpPr>
        <p:sp>
          <p:nvSpPr>
            <p:cNvPr id="105" name="Shape 105"/>
            <p:cNvSpPr txBox="1"/>
            <p:nvPr/>
          </p:nvSpPr>
          <p:spPr>
            <a:xfrm>
              <a:off x="480" y="14783"/>
              <a:ext cx="6218" cy="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this time, instructors are directing students to silent reading time where the student practices reading on their own—this process is not as efficient as it can be.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current process lacks the ability to track students' progression, WPM, and other key features that would assist greatly in the training.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534" y="14303"/>
              <a:ext cx="3614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Current Methods</a:t>
              </a:r>
            </a:p>
          </p:txBody>
        </p:sp>
      </p:grpSp>
      <p:sp>
        <p:nvSpPr>
          <p:cNvPr id="107" name="Shape 107"/>
          <p:cNvSpPr txBox="1"/>
          <p:nvPr/>
        </p:nvSpPr>
        <p:spPr>
          <a:xfrm>
            <a:off x="1524000" y="2057400"/>
            <a:ext cx="28041601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Bedich, Shantanu Bhardwaj, Asanka Nanayakkara, Cyriac Domini Thundathil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http://soctrackdev.herokuapp.com/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useEffect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11600" y="5867400"/>
            <a:ext cx="7170737" cy="336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6459200" y="25069800"/>
            <a:ext cx="14957425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Significance</a:t>
            </a:r>
          </a:p>
        </p:txBody>
      </p:sp>
      <p:pic>
        <p:nvPicPr>
          <p:cNvPr descr="OSU_CSELogo" id="110" name="Shape 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26550" y="39700200"/>
            <a:ext cx="9620249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6459200" y="26289000"/>
            <a:ext cx="14935200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determined the most suitable Voice Recognition sub-system for future use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Well-documented system design and architecture lays the ground work for future development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 application code will prove to be beneficial to future development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6383000" y="29032200"/>
            <a:ext cx="14957425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</a:p>
        </p:txBody>
      </p:sp>
      <p:sp>
        <p:nvSpPr>
          <p:cNvPr id="113" name="Shape 113"/>
          <p:cNvSpPr/>
          <p:nvPr/>
        </p:nvSpPr>
        <p:spPr>
          <a:xfrm>
            <a:off x="8153400" y="14859000"/>
            <a:ext cx="7467600" cy="586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305800" y="13411200"/>
            <a:ext cx="7086600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Student using computer software under teacher assistance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229600" y="199136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2: Silent reading time</a:t>
            </a:r>
          </a:p>
        </p:txBody>
      </p:sp>
      <p:pic>
        <p:nvPicPr>
          <p:cNvPr descr="CowTagged" id="116" name="Shape 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1350" y="15087600"/>
            <a:ext cx="720725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8153400" y="5562600"/>
            <a:ext cx="7467600" cy="899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ystemArchitecture.JPG" id="118" name="Shape 118"/>
          <p:cNvPicPr preferRelativeResize="0"/>
          <p:nvPr/>
        </p:nvPicPr>
        <p:blipFill rotWithShape="1">
          <a:blip r:embed="rId7">
            <a:alphaModFix/>
          </a:blip>
          <a:srcRect b="0" l="2051" r="2051" t="5466"/>
          <a:stretch/>
        </p:blipFill>
        <p:spPr>
          <a:xfrm>
            <a:off x="990600" y="25146000"/>
            <a:ext cx="14249400" cy="80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762000" y="25069800"/>
            <a:ext cx="14859000" cy="8534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156675" y="-1"/>
            <a:ext cx="279654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15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rPr>
              <a:t>Strategic Operations Center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38200" y="33070800"/>
            <a:ext cx="1455419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3: System Architecture Diagram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5943600" y="33832800"/>
            <a:ext cx="9710738" cy="5638799"/>
            <a:chOff x="838200" y="33909000"/>
            <a:chExt cx="9448800" cy="5486399"/>
          </a:xfrm>
        </p:grpSpPr>
        <p:sp>
          <p:nvSpPr>
            <p:cNvPr id="123" name="Shape 123"/>
            <p:cNvSpPr/>
            <p:nvPr/>
          </p:nvSpPr>
          <p:spPr>
            <a:xfrm>
              <a:off x="838200" y="33909000"/>
              <a:ext cx="9448800" cy="54863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systemArchitecture.JPG" id="124" name="Shape 1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14400" y="33985200"/>
              <a:ext cx="9220200" cy="4623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Shape 125"/>
            <p:cNvSpPr txBox="1"/>
            <p:nvPr/>
          </p:nvSpPr>
          <p:spPr>
            <a:xfrm>
              <a:off x="838200" y="38582025"/>
              <a:ext cx="92963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Figure 4: System Configuration</a:t>
              </a:r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685800" y="33832800"/>
            <a:ext cx="5257799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Speech Recognition 5.0 and MySQL 5.0, both of which are free and good in performance in their respective areas.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framework 2.0 for our GUI and the skeleton of application.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 for compatibility concerns.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 on top of LAN network is a universal standard used in most labs.</a:t>
            </a:r>
          </a:p>
        </p:txBody>
      </p:sp>
      <p:sp>
        <p:nvSpPr>
          <p:cNvPr id="127" name="Shape 127"/>
          <p:cNvSpPr/>
          <p:nvPr/>
        </p:nvSpPr>
        <p:spPr>
          <a:xfrm>
            <a:off x="16459200" y="5562600"/>
            <a:ext cx="7467600" cy="701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6535400" y="9144000"/>
            <a:ext cx="7315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5: Screen Flow Diagram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6535400" y="9942513"/>
            <a:ext cx="7239000" cy="25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flow of tasks that a student is supposed to perform in our system.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on the role of the user, he/she either goes to the top / bottom sequence after login.</a:t>
            </a:r>
          </a:p>
        </p:txBody>
      </p:sp>
      <p:pic>
        <p:nvPicPr>
          <p:cNvPr descr="StateDiagram" id="130" name="Shape 1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35400" y="13258800"/>
            <a:ext cx="73152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6459200" y="12954000"/>
            <a:ext cx="7467600" cy="1150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6535400" y="177673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7: Design Classes Overview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6535400" y="18453100"/>
            <a:ext cx="72390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View Control (MVC) model in our implementation to decouple the three components from each other.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takes care of persistency. Domain classes are captured and implemented in the Model sub-system.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handles any interaction with the user.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acts as the controller of the application.</a:t>
            </a:r>
          </a:p>
        </p:txBody>
      </p:sp>
      <p:pic>
        <p:nvPicPr>
          <p:cNvPr descr="StateDiagram" id="134" name="Shape 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231600" y="5715000"/>
            <a:ext cx="73152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4155400" y="5562600"/>
            <a:ext cx="7467600" cy="11963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4231600" y="94488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6: Use Case Diagram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4231600" y="10210800"/>
            <a:ext cx="7239000" cy="747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types of users: Students, Teachers, Administrators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have all functions related to oral reading training and that order of scenarios they will get into decided beforehand by the clients.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functions include monitoring student’s progress in oral reading, adding and modifying reading materials into / from the system and adding new users into the system.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in the teacher type can also assume the role of an administrator, having the privileges to create, modify and delete a user.</a:t>
            </a:r>
          </a:p>
        </p:txBody>
      </p:sp>
      <p:sp>
        <p:nvSpPr>
          <p:cNvPr id="138" name="Shape 138"/>
          <p:cNvSpPr/>
          <p:nvPr/>
        </p:nvSpPr>
        <p:spPr>
          <a:xfrm>
            <a:off x="24155400" y="17754600"/>
            <a:ext cx="7467600" cy="6705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rd.JPG" id="139" name="Shape 1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07800" y="17907000"/>
            <a:ext cx="7180262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4307800" y="215138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8: Entity-Relation-Diagram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4307800" y="22093237"/>
            <a:ext cx="72390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sight-word test and the fill-in-the-blank test, a WPM of 0 means the student cannot read the word correctly and a WPM of 1 indicates otherwise.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459200" y="30403800"/>
            <a:ext cx="149352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speech recognition subsystem response time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architecture for system compatibility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Interface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user interface to be child-friendly and engaging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interface flow to become more intuitive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student progress tracking components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16306800" y="35356800"/>
            <a:ext cx="15017750" cy="2209799"/>
            <a:chOff x="16452850" y="31927800"/>
            <a:chExt cx="15017750" cy="2209799"/>
          </a:xfrm>
        </p:grpSpPr>
        <p:sp>
          <p:nvSpPr>
            <p:cNvPr id="144" name="Shape 144"/>
            <p:cNvSpPr/>
            <p:nvPr/>
          </p:nvSpPr>
          <p:spPr>
            <a:xfrm>
              <a:off x="16452850" y="31927800"/>
              <a:ext cx="14957425" cy="1004887"/>
            </a:xfrm>
            <a:prstGeom prst="rect">
              <a:avLst/>
            </a:prstGeom>
            <a:gradFill>
              <a:gsLst>
                <a:gs pos="0">
                  <a:srgbClr val="CC0000">
                    <a:alpha val="78823"/>
                  </a:srgbClr>
                </a:gs>
                <a:gs pos="30000">
                  <a:srgbClr val="CC0000">
                    <a:alpha val="78823"/>
                  </a:srgbClr>
                </a:gs>
                <a:gs pos="100000">
                  <a:srgbClr val="C0C0C0">
                    <a:alpha val="200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3725" lIns="87450" rIns="87450" tIns="43725">
              <a:noAutofit/>
            </a:bodyPr>
            <a:lstStyle/>
            <a:p>
              <a:pPr indent="-323850" lvl="0" marL="32385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Acknowledgements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6535401" y="33060381"/>
              <a:ext cx="14935199" cy="1077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6350" lvl="1" marL="5715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special thanks to Dr. Rajiv Ramnath, Prof. Gwendolyn Cartledge, Lenwood Gibson for initiating this project and Farha Mukri for her insightful help.</a:t>
              </a:r>
            </a:p>
          </p:txBody>
        </p:sp>
      </p:grpSp>
      <p:pic>
        <p:nvPicPr>
          <p:cNvPr descr="Image result for netjets logo" id="146" name="Shape 1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250" y="124674"/>
            <a:ext cx="6752802" cy="133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