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verage-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Oswald-bold.fntdata"/><Relationship Id="rId10" Type="http://schemas.openxmlformats.org/officeDocument/2006/relationships/slide" Target="slides/slide6.xml"/><Relationship Id="rId32" Type="http://schemas.openxmlformats.org/officeDocument/2006/relationships/font" Target="fonts/Oswald-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Clr>
                <a:schemeClr val="dk1"/>
              </a:buClr>
              <a:buSzPct val="100000"/>
              <a:buNone/>
              <a:defRPr sz="2100">
                <a:solidFill>
                  <a:schemeClr val="dk1"/>
                </a:solidFill>
              </a:defRPr>
            </a:lvl1pPr>
            <a:lvl2pPr lvl="1" rtl="0" algn="ctr">
              <a:lnSpc>
                <a:spcPct val="100000"/>
              </a:lnSpc>
              <a:spcBef>
                <a:spcPts val="0"/>
              </a:spcBef>
              <a:spcAft>
                <a:spcPts val="0"/>
              </a:spcAft>
              <a:buClr>
                <a:schemeClr val="dk1"/>
              </a:buClr>
              <a:buSzPct val="100000"/>
              <a:buNone/>
              <a:defRPr sz="2100">
                <a:solidFill>
                  <a:schemeClr val="dk1"/>
                </a:solidFill>
              </a:defRPr>
            </a:lvl2pPr>
            <a:lvl3pPr lvl="2" rtl="0" algn="ctr">
              <a:lnSpc>
                <a:spcPct val="100000"/>
              </a:lnSpc>
              <a:spcBef>
                <a:spcPts val="0"/>
              </a:spcBef>
              <a:spcAft>
                <a:spcPts val="0"/>
              </a:spcAft>
              <a:buClr>
                <a:schemeClr val="dk1"/>
              </a:buClr>
              <a:buSzPct val="100000"/>
              <a:buNone/>
              <a:defRPr sz="2100">
                <a:solidFill>
                  <a:schemeClr val="dk1"/>
                </a:solidFill>
              </a:defRPr>
            </a:lvl3pPr>
            <a:lvl4pPr lvl="3" rtl="0" algn="ctr">
              <a:lnSpc>
                <a:spcPct val="100000"/>
              </a:lnSpc>
              <a:spcBef>
                <a:spcPts val="0"/>
              </a:spcBef>
              <a:spcAft>
                <a:spcPts val="0"/>
              </a:spcAft>
              <a:buClr>
                <a:schemeClr val="dk1"/>
              </a:buClr>
              <a:buSzPct val="100000"/>
              <a:buNone/>
              <a:defRPr sz="2100">
                <a:solidFill>
                  <a:schemeClr val="dk1"/>
                </a:solidFill>
              </a:defRPr>
            </a:lvl4pPr>
            <a:lvl5pPr lvl="4" rtl="0" algn="ctr">
              <a:lnSpc>
                <a:spcPct val="100000"/>
              </a:lnSpc>
              <a:spcBef>
                <a:spcPts val="0"/>
              </a:spcBef>
              <a:spcAft>
                <a:spcPts val="0"/>
              </a:spcAft>
              <a:buClr>
                <a:schemeClr val="dk1"/>
              </a:buClr>
              <a:buSzPct val="100000"/>
              <a:buNone/>
              <a:defRPr sz="2100">
                <a:solidFill>
                  <a:schemeClr val="dk1"/>
                </a:solidFill>
              </a:defRPr>
            </a:lvl5pPr>
            <a:lvl6pPr lvl="5" rtl="0" algn="ctr">
              <a:lnSpc>
                <a:spcPct val="100000"/>
              </a:lnSpc>
              <a:spcBef>
                <a:spcPts val="0"/>
              </a:spcBef>
              <a:spcAft>
                <a:spcPts val="0"/>
              </a:spcAft>
              <a:buClr>
                <a:schemeClr val="dk1"/>
              </a:buClr>
              <a:buSzPct val="100000"/>
              <a:buNone/>
              <a:defRPr sz="2100">
                <a:solidFill>
                  <a:schemeClr val="dk1"/>
                </a:solidFill>
              </a:defRPr>
            </a:lvl6pPr>
            <a:lvl7pPr lvl="6" rtl="0" algn="ctr">
              <a:lnSpc>
                <a:spcPct val="100000"/>
              </a:lnSpc>
              <a:spcBef>
                <a:spcPts val="0"/>
              </a:spcBef>
              <a:spcAft>
                <a:spcPts val="0"/>
              </a:spcAft>
              <a:buClr>
                <a:schemeClr val="dk1"/>
              </a:buClr>
              <a:buSzPct val="100000"/>
              <a:buNone/>
              <a:defRPr sz="2100">
                <a:solidFill>
                  <a:schemeClr val="dk1"/>
                </a:solidFill>
              </a:defRPr>
            </a:lvl7pPr>
            <a:lvl8pPr lvl="7" rtl="0" algn="ctr">
              <a:lnSpc>
                <a:spcPct val="100000"/>
              </a:lnSpc>
              <a:spcBef>
                <a:spcPts val="0"/>
              </a:spcBef>
              <a:spcAft>
                <a:spcPts val="0"/>
              </a:spcAft>
              <a:buClr>
                <a:schemeClr val="dk1"/>
              </a:buClr>
              <a:buSzPct val="100000"/>
              <a:buNone/>
              <a:defRPr sz="2100">
                <a:solidFill>
                  <a:schemeClr val="dk1"/>
                </a:solidFill>
              </a:defRPr>
            </a:lvl8pPr>
            <a:lvl9pPr lvl="8" rtl="0"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rtl="0">
              <a:spcBef>
                <a:spcPts val="0"/>
              </a:spcBef>
              <a:buClr>
                <a:schemeClr val="dk1"/>
              </a:buClr>
              <a:buSzPct val="100000"/>
              <a:buFont typeface="Oswald"/>
              <a:buNone/>
              <a:defRPr sz="3000">
                <a:solidFill>
                  <a:schemeClr val="dk1"/>
                </a:solidFill>
                <a:latin typeface="Oswald"/>
                <a:ea typeface="Oswald"/>
                <a:cs typeface="Oswald"/>
                <a:sym typeface="Oswald"/>
              </a:defRPr>
            </a:lvl2pPr>
            <a:lvl3pPr lvl="2" rtl="0">
              <a:spcBef>
                <a:spcPts val="0"/>
              </a:spcBef>
              <a:buClr>
                <a:schemeClr val="dk1"/>
              </a:buClr>
              <a:buSzPct val="100000"/>
              <a:buFont typeface="Oswald"/>
              <a:buNone/>
              <a:defRPr sz="3000">
                <a:solidFill>
                  <a:schemeClr val="dk1"/>
                </a:solidFill>
                <a:latin typeface="Oswald"/>
                <a:ea typeface="Oswald"/>
                <a:cs typeface="Oswald"/>
                <a:sym typeface="Oswald"/>
              </a:defRPr>
            </a:lvl3pPr>
            <a:lvl4pPr lvl="3" rtl="0">
              <a:spcBef>
                <a:spcPts val="0"/>
              </a:spcBef>
              <a:buClr>
                <a:schemeClr val="dk1"/>
              </a:buClr>
              <a:buSzPct val="100000"/>
              <a:buFont typeface="Oswald"/>
              <a:buNone/>
              <a:defRPr sz="3000">
                <a:solidFill>
                  <a:schemeClr val="dk1"/>
                </a:solidFill>
                <a:latin typeface="Oswald"/>
                <a:ea typeface="Oswald"/>
                <a:cs typeface="Oswald"/>
                <a:sym typeface="Oswald"/>
              </a:defRPr>
            </a:lvl4pPr>
            <a:lvl5pPr lvl="4" rtl="0">
              <a:spcBef>
                <a:spcPts val="0"/>
              </a:spcBef>
              <a:buClr>
                <a:schemeClr val="dk1"/>
              </a:buClr>
              <a:buSzPct val="100000"/>
              <a:buFont typeface="Oswald"/>
              <a:buNone/>
              <a:defRPr sz="3000">
                <a:solidFill>
                  <a:schemeClr val="dk1"/>
                </a:solidFill>
                <a:latin typeface="Oswald"/>
                <a:ea typeface="Oswald"/>
                <a:cs typeface="Oswald"/>
                <a:sym typeface="Oswald"/>
              </a:defRPr>
            </a:lvl5pPr>
            <a:lvl6pPr lvl="5" rtl="0">
              <a:spcBef>
                <a:spcPts val="0"/>
              </a:spcBef>
              <a:buClr>
                <a:schemeClr val="dk1"/>
              </a:buClr>
              <a:buSzPct val="100000"/>
              <a:buFont typeface="Oswald"/>
              <a:buNone/>
              <a:defRPr sz="3000">
                <a:solidFill>
                  <a:schemeClr val="dk1"/>
                </a:solidFill>
                <a:latin typeface="Oswald"/>
                <a:ea typeface="Oswald"/>
                <a:cs typeface="Oswald"/>
                <a:sym typeface="Oswald"/>
              </a:defRPr>
            </a:lvl6pPr>
            <a:lvl7pPr lvl="6" rtl="0">
              <a:spcBef>
                <a:spcPts val="0"/>
              </a:spcBef>
              <a:buClr>
                <a:schemeClr val="dk1"/>
              </a:buClr>
              <a:buSzPct val="100000"/>
              <a:buFont typeface="Oswald"/>
              <a:buNone/>
              <a:defRPr sz="3000">
                <a:solidFill>
                  <a:schemeClr val="dk1"/>
                </a:solidFill>
                <a:latin typeface="Oswald"/>
                <a:ea typeface="Oswald"/>
                <a:cs typeface="Oswald"/>
                <a:sym typeface="Oswald"/>
              </a:defRPr>
            </a:lvl7pPr>
            <a:lvl8pPr lvl="7" rtl="0">
              <a:spcBef>
                <a:spcPts val="0"/>
              </a:spcBef>
              <a:buClr>
                <a:schemeClr val="dk1"/>
              </a:buClr>
              <a:buSzPct val="100000"/>
              <a:buFont typeface="Oswald"/>
              <a:buNone/>
              <a:defRPr sz="3000">
                <a:solidFill>
                  <a:schemeClr val="dk1"/>
                </a:solidFill>
                <a:latin typeface="Oswald"/>
                <a:ea typeface="Oswald"/>
                <a:cs typeface="Oswald"/>
                <a:sym typeface="Oswald"/>
              </a:defRPr>
            </a:lvl8pPr>
            <a:lvl9pPr lvl="8" rtl="0">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soctrackdev.herokuapp.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Spring 2017 CSE 5911</a:t>
            </a:r>
          </a:p>
          <a:p>
            <a:pPr lvl="0">
              <a:spcBef>
                <a:spcPts val="0"/>
              </a:spcBef>
              <a:buNone/>
            </a:pPr>
            <a:r>
              <a:rPr lang="en"/>
              <a:t>Strategic Operations Center</a:t>
            </a:r>
          </a:p>
        </p:txBody>
      </p:sp>
      <p:sp>
        <p:nvSpPr>
          <p:cNvPr id="60" name="Shape 60"/>
          <p:cNvSpPr txBox="1"/>
          <p:nvPr>
            <p:ph idx="1" type="subTitle"/>
          </p:nvPr>
        </p:nvSpPr>
        <p:spPr>
          <a:xfrm>
            <a:off x="204300" y="3174875"/>
            <a:ext cx="8735400" cy="792600"/>
          </a:xfrm>
          <a:prstGeom prst="rect">
            <a:avLst/>
          </a:prstGeom>
        </p:spPr>
        <p:txBody>
          <a:bodyPr anchorCtr="0" anchor="t" bIns="91425" lIns="91425" rIns="91425" tIns="91425">
            <a:noAutofit/>
          </a:bodyPr>
          <a:lstStyle/>
          <a:p>
            <a:pPr lvl="0" rtl="0">
              <a:spcBef>
                <a:spcPts val="0"/>
              </a:spcBef>
              <a:buNone/>
            </a:pPr>
            <a:r>
              <a:rPr lang="en"/>
              <a:t>Cyriac Domini, Daniel Bedich, Shantanu Bhardwaj, Asanka Nanayakkara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000000"/>
                </a:solidFill>
              </a:rPr>
              <a:t>Resources</a:t>
            </a:r>
          </a:p>
        </p:txBody>
      </p:sp>
      <p:sp>
        <p:nvSpPr>
          <p:cNvPr id="113" name="Shape 113"/>
          <p:cNvSpPr txBox="1"/>
          <p:nvPr>
            <p:ph idx="1" type="body"/>
          </p:nvPr>
        </p:nvSpPr>
        <p:spPr>
          <a:xfrm>
            <a:off x="311700" y="1152475"/>
            <a:ext cx="8520600" cy="3416400"/>
          </a:xfrm>
          <a:prstGeom prst="rect">
            <a:avLst/>
          </a:prstGeom>
          <a:noFill/>
        </p:spPr>
        <p:txBody>
          <a:bodyPr anchorCtr="0" anchor="t" bIns="91425" lIns="91425" rIns="91425" tIns="91425">
            <a:noAutofit/>
          </a:bodyPr>
          <a:lstStyle/>
          <a:p>
            <a:pPr indent="-228600" lvl="0" marL="457200" rtl="0">
              <a:spcBef>
                <a:spcPts val="0"/>
              </a:spcBef>
              <a:buClr>
                <a:srgbClr val="000000"/>
              </a:buClr>
            </a:pPr>
            <a:r>
              <a:rPr b="1" lang="en">
                <a:solidFill>
                  <a:srgbClr val="000000"/>
                </a:solidFill>
              </a:rPr>
              <a:t>Stack Overflow</a:t>
            </a:r>
          </a:p>
          <a:p>
            <a:pPr indent="-228600" lvl="0" marL="457200" rtl="0">
              <a:spcBef>
                <a:spcPts val="0"/>
              </a:spcBef>
              <a:buClr>
                <a:srgbClr val="000000"/>
              </a:buClr>
            </a:pPr>
            <a:r>
              <a:rPr b="1" lang="en">
                <a:solidFill>
                  <a:srgbClr val="000000"/>
                </a:solidFill>
              </a:rPr>
              <a:t>ActionCable</a:t>
            </a:r>
          </a:p>
          <a:p>
            <a:pPr indent="-228600" lvl="0" marL="457200" rtl="0">
              <a:spcBef>
                <a:spcPts val="0"/>
              </a:spcBef>
              <a:buClr>
                <a:srgbClr val="000000"/>
              </a:buClr>
            </a:pPr>
            <a:r>
              <a:rPr b="1" lang="en">
                <a:solidFill>
                  <a:srgbClr val="000000"/>
                </a:solidFill>
              </a:rPr>
              <a:t>Docker and DockerCompose</a:t>
            </a:r>
          </a:p>
          <a:p>
            <a:pPr indent="-228600" lvl="0" marL="457200" rtl="0">
              <a:spcBef>
                <a:spcPts val="0"/>
              </a:spcBef>
              <a:buClr>
                <a:srgbClr val="000000"/>
              </a:buClr>
            </a:pPr>
            <a:r>
              <a:rPr b="1" lang="en">
                <a:solidFill>
                  <a:srgbClr val="000000"/>
                </a:solidFill>
              </a:rPr>
              <a:t>JQuery DataTables</a:t>
            </a:r>
          </a:p>
          <a:p>
            <a:pPr indent="-228600" lvl="0" marL="457200" rtl="0">
              <a:spcBef>
                <a:spcPts val="0"/>
              </a:spcBef>
              <a:buClr>
                <a:srgbClr val="000000"/>
              </a:buClr>
            </a:pPr>
            <a:r>
              <a:rPr b="1" lang="en">
                <a:solidFill>
                  <a:srgbClr val="000000"/>
                </a:solidFill>
              </a:rPr>
              <a:t>Google’s Firebase</a:t>
            </a:r>
          </a:p>
          <a:p>
            <a:pPr indent="-228600" lvl="0" marL="457200" rtl="0">
              <a:spcBef>
                <a:spcPts val="0"/>
              </a:spcBef>
              <a:buClr>
                <a:srgbClr val="000000"/>
              </a:buClr>
            </a:pPr>
            <a:r>
              <a:rPr b="1" lang="en">
                <a:solidFill>
                  <a:srgbClr val="000000"/>
                </a:solidFill>
              </a:rPr>
              <a:t>Firechat</a:t>
            </a:r>
          </a:p>
          <a:p>
            <a:pPr indent="-228600" lvl="0" marL="457200" rtl="0">
              <a:spcBef>
                <a:spcPts val="0"/>
              </a:spcBef>
              <a:buClr>
                <a:srgbClr val="000000"/>
              </a:buClr>
            </a:pPr>
            <a:r>
              <a:rPr b="1" lang="en">
                <a:solidFill>
                  <a:srgbClr val="000000"/>
                </a:solidFill>
              </a:rPr>
              <a:t>Sponsor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Risks</a:t>
            </a:r>
          </a:p>
        </p:txBody>
      </p:sp>
      <p:sp>
        <p:nvSpPr>
          <p:cNvPr id="119" name="Shape 11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Running out of time</a:t>
            </a:r>
          </a:p>
          <a:p>
            <a:pPr indent="-228600" lvl="1" marL="914400" rtl="0">
              <a:spcBef>
                <a:spcPts val="0"/>
              </a:spcBef>
              <a:buChar char="○"/>
            </a:pPr>
            <a:r>
              <a:rPr lang="en"/>
              <a:t>Time Management</a:t>
            </a:r>
          </a:p>
          <a:p>
            <a:pPr indent="-228600" lvl="1" marL="914400" rtl="0">
              <a:spcBef>
                <a:spcPts val="0"/>
              </a:spcBef>
              <a:buChar char="○"/>
            </a:pPr>
            <a:r>
              <a:rPr lang="en"/>
              <a:t>Taking Advantage of Spring Break</a:t>
            </a:r>
          </a:p>
          <a:p>
            <a:pPr indent="-228600" lvl="1" marL="914400" rtl="0">
              <a:spcBef>
                <a:spcPts val="0"/>
              </a:spcBef>
              <a:buChar char="○"/>
            </a:pPr>
            <a:r>
              <a:rPr lang="en"/>
              <a:t>Forgoing Styling</a:t>
            </a:r>
          </a:p>
          <a:p>
            <a:pPr indent="-228600" lvl="0" marL="457200" rtl="0">
              <a:spcBef>
                <a:spcPts val="0"/>
              </a:spcBef>
              <a:buChar char="●"/>
            </a:pPr>
            <a:r>
              <a:rPr lang="en"/>
              <a:t>Failing at Integrating Firechat/Needing to make our own chat</a:t>
            </a:r>
          </a:p>
          <a:p>
            <a:pPr indent="-228600" lvl="1" marL="914400" rtl="0">
              <a:spcBef>
                <a:spcPts val="0"/>
              </a:spcBef>
              <a:buChar char="○"/>
            </a:pPr>
            <a:r>
              <a:rPr lang="en"/>
              <a:t>Change focus/pivot/revert to custom chat</a:t>
            </a:r>
          </a:p>
          <a:p>
            <a:pPr indent="-228600" lvl="0" marL="457200" rtl="0">
              <a:spcBef>
                <a:spcPts val="0"/>
              </a:spcBef>
              <a:buChar char="●"/>
            </a:pPr>
            <a:r>
              <a:rPr lang="en"/>
              <a:t>Choosing an ideal testing methodology/software suite for integration, user, and unit testing</a:t>
            </a:r>
          </a:p>
          <a:p>
            <a:pPr indent="-228600" lvl="1" marL="914400" rtl="0">
              <a:spcBef>
                <a:spcPts val="0"/>
              </a:spcBef>
              <a:buChar char="○"/>
            </a:pPr>
            <a:r>
              <a:rPr lang="en"/>
              <a:t>Trial and error, having the will to do it</a:t>
            </a: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Issues/Constraints</a:t>
            </a:r>
          </a:p>
        </p:txBody>
      </p:sp>
      <p:sp>
        <p:nvSpPr>
          <p:cNvPr id="125" name="Shape 12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Time</a:t>
            </a:r>
          </a:p>
          <a:p>
            <a:pPr indent="-228600" lvl="0" marL="457200" rtl="0">
              <a:spcBef>
                <a:spcPts val="0"/>
              </a:spcBef>
            </a:pPr>
            <a:r>
              <a:rPr lang="en"/>
              <a:t>Spring Break</a:t>
            </a:r>
          </a:p>
          <a:p>
            <a:pPr indent="-228600" lvl="0" marL="457200" rtl="0">
              <a:spcBef>
                <a:spcPts val="0"/>
              </a:spcBef>
            </a:pPr>
            <a:r>
              <a:rPr lang="en"/>
              <a:t>Chat integration, many failed attempts</a:t>
            </a:r>
          </a:p>
          <a:p>
            <a:pPr indent="-228600" lvl="0" marL="457200" rtl="0">
              <a:spcBef>
                <a:spcPts val="0"/>
              </a:spcBef>
            </a:pPr>
            <a:r>
              <a:rPr lang="en"/>
              <a:t>Browser Compatibility</a:t>
            </a:r>
          </a:p>
          <a:p>
            <a:pPr indent="-228600" lvl="0" marL="457200" rtl="0">
              <a:spcBef>
                <a:spcPts val="0"/>
              </a:spcBef>
            </a:pPr>
            <a:r>
              <a:rPr lang="en"/>
              <a:t>Firechat API and documentation</a:t>
            </a:r>
          </a:p>
          <a:p>
            <a:pPr indent="-228600" lvl="0" marL="457200" rtl="0">
              <a:spcBef>
                <a:spcPts val="0"/>
              </a:spcBef>
            </a:pPr>
            <a:r>
              <a:rPr lang="en"/>
              <a:t>ActionCable documentation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Dependencies</a:t>
            </a:r>
          </a:p>
        </p:txBody>
      </p:sp>
      <p:sp>
        <p:nvSpPr>
          <p:cNvPr id="131" name="Shape 131"/>
          <p:cNvSpPr txBox="1"/>
          <p:nvPr>
            <p:ph idx="1" type="body"/>
          </p:nvPr>
        </p:nvSpPr>
        <p:spPr>
          <a:xfrm>
            <a:off x="311700" y="1080275"/>
            <a:ext cx="8520600" cy="3416400"/>
          </a:xfrm>
          <a:prstGeom prst="rect">
            <a:avLst/>
          </a:prstGeom>
        </p:spPr>
        <p:txBody>
          <a:bodyPr anchorCtr="0" anchor="t" bIns="91425" lIns="91425" rIns="91425" tIns="91425">
            <a:noAutofit/>
          </a:bodyPr>
          <a:lstStyle/>
          <a:p>
            <a:pPr indent="-228600" lvl="0" marL="457200" rtl="0">
              <a:spcBef>
                <a:spcPts val="0"/>
              </a:spcBef>
            </a:pPr>
            <a:r>
              <a:rPr lang="en"/>
              <a:t>Auto UI updates</a:t>
            </a:r>
          </a:p>
          <a:p>
            <a:pPr indent="-228600" lvl="1" marL="914400" rtl="0">
              <a:spcBef>
                <a:spcPts val="0"/>
              </a:spcBef>
            </a:pPr>
            <a:r>
              <a:rPr lang="en"/>
              <a:t>Rails 5 with ActionCable (websocket implementation)</a:t>
            </a:r>
          </a:p>
          <a:p>
            <a:pPr indent="-228600" lvl="0" marL="457200" rtl="0">
              <a:spcBef>
                <a:spcPts val="0"/>
              </a:spcBef>
            </a:pPr>
            <a:r>
              <a:rPr lang="en"/>
              <a:t>Dashboard</a:t>
            </a:r>
          </a:p>
          <a:p>
            <a:pPr indent="-228600" lvl="1" marL="914400" rtl="0">
              <a:spcBef>
                <a:spcPts val="0"/>
              </a:spcBef>
            </a:pPr>
            <a:r>
              <a:rPr lang="en"/>
              <a:t>jQuery Datatables</a:t>
            </a:r>
          </a:p>
          <a:p>
            <a:pPr indent="-228600" lvl="0" marL="457200" rtl="0">
              <a:spcBef>
                <a:spcPts val="0"/>
              </a:spcBef>
            </a:pPr>
            <a:r>
              <a:rPr lang="en"/>
              <a:t>Ruby Gems</a:t>
            </a:r>
          </a:p>
          <a:p>
            <a:pPr indent="-228600" lvl="1" marL="914400" rtl="0">
              <a:spcBef>
                <a:spcPts val="0"/>
              </a:spcBef>
            </a:pPr>
            <a:r>
              <a:rPr lang="en"/>
              <a:t>Devise, Json rails</a:t>
            </a:r>
          </a:p>
          <a:p>
            <a:pPr indent="-228600" lvl="0" marL="457200" rtl="0">
              <a:spcBef>
                <a:spcPts val="0"/>
              </a:spcBef>
            </a:pPr>
            <a:r>
              <a:rPr lang="en"/>
              <a:t>Firebase/Firechat (for now)</a:t>
            </a:r>
          </a:p>
          <a:p>
            <a:pPr indent="-228600" lvl="0" marL="457200" rtl="0">
              <a:spcBef>
                <a:spcPts val="0"/>
              </a:spcBef>
            </a:pPr>
            <a:r>
              <a:rPr lang="en"/>
              <a:t>OS/Software</a:t>
            </a:r>
          </a:p>
          <a:p>
            <a:pPr indent="-228600" lvl="1" marL="914400" rtl="0">
              <a:spcBef>
                <a:spcPts val="0"/>
              </a:spcBef>
            </a:pPr>
            <a:r>
              <a:rPr lang="en"/>
              <a:t>Ubuntu 16.04 (or any UNIX based OS) with terminal and text editor</a:t>
            </a:r>
          </a:p>
          <a:p>
            <a:pPr indent="-228600" lvl="1" marL="914400" rtl="0">
              <a:spcBef>
                <a:spcPts val="0"/>
              </a:spcBef>
            </a:pPr>
            <a:r>
              <a:rPr lang="en"/>
              <a:t>Docker</a:t>
            </a:r>
          </a:p>
          <a:p>
            <a:pPr indent="-228600" lvl="1" marL="914400" rtl="0">
              <a:spcBef>
                <a:spcPts val="0"/>
              </a:spcBef>
            </a:pPr>
            <a:r>
              <a:rPr lang="en"/>
              <a:t>Rails 5</a:t>
            </a:r>
          </a:p>
          <a:p>
            <a:pPr indent="-228600" lvl="1" marL="914400" rtl="0">
              <a:spcBef>
                <a:spcPts val="0"/>
              </a:spcBef>
            </a:pPr>
            <a:r>
              <a:rPr lang="en"/>
              <a:t>Heroku Server for deployment</a:t>
            </a:r>
          </a:p>
          <a:p>
            <a:pPr indent="-228600" lvl="1" marL="914400" rtl="0">
              <a:spcBef>
                <a:spcPts val="0"/>
              </a:spcBef>
            </a:pPr>
            <a:r>
              <a:rPr lang="en"/>
              <a:t>Ruby jUnit Testing framework (in progress…)</a:t>
            </a:r>
          </a:p>
          <a:p>
            <a:pPr indent="-228600" lvl="1" marL="914400" rtl="0">
              <a:spcBef>
                <a:spcPts val="0"/>
              </a:spcBef>
            </a:pPr>
            <a:r>
              <a:rPr lang="en"/>
              <a:t>Front end testing framework (in progress…)</a:t>
            </a: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Tasks Accomplished</a:t>
            </a:r>
          </a:p>
        </p:txBody>
      </p:sp>
      <p:sp>
        <p:nvSpPr>
          <p:cNvPr id="137" name="Shape 13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Login Authentication </a:t>
            </a:r>
          </a:p>
          <a:p>
            <a:pPr indent="-228600" lvl="0" marL="457200" rtl="0">
              <a:spcBef>
                <a:spcPts val="0"/>
              </a:spcBef>
            </a:pPr>
            <a:r>
              <a:rPr lang="en"/>
              <a:t>Fully Functional Dashboard</a:t>
            </a:r>
          </a:p>
          <a:p>
            <a:pPr indent="-228600" lvl="1" marL="914400" rtl="0">
              <a:spcBef>
                <a:spcPts val="0"/>
              </a:spcBef>
            </a:pPr>
            <a:r>
              <a:rPr lang="en"/>
              <a:t>Adding/Removing Critical Flights</a:t>
            </a:r>
          </a:p>
          <a:p>
            <a:pPr indent="-228600" lvl="1" marL="914400" rtl="0">
              <a:spcBef>
                <a:spcPts val="0"/>
              </a:spcBef>
            </a:pPr>
            <a:r>
              <a:rPr lang="en"/>
              <a:t>Adding/Removing Recovery Options</a:t>
            </a:r>
          </a:p>
          <a:p>
            <a:pPr indent="-228600" lvl="1" marL="914400" rtl="0">
              <a:spcBef>
                <a:spcPts val="0"/>
              </a:spcBef>
            </a:pPr>
            <a:r>
              <a:rPr lang="en"/>
              <a:t>Filtering/Searching</a:t>
            </a:r>
          </a:p>
          <a:p>
            <a:pPr indent="-228600" lvl="1" marL="914400" rtl="0">
              <a:spcBef>
                <a:spcPts val="0"/>
              </a:spcBef>
            </a:pPr>
            <a:r>
              <a:rPr lang="en"/>
              <a:t>User Actions</a:t>
            </a:r>
          </a:p>
          <a:p>
            <a:pPr indent="-228600" lvl="0" marL="457200" rtl="0">
              <a:spcBef>
                <a:spcPts val="0"/>
              </a:spcBef>
            </a:pPr>
            <a:r>
              <a:rPr lang="en"/>
              <a:t>Basic Firechat Integration</a:t>
            </a:r>
          </a:p>
          <a:p>
            <a:pPr indent="-228600" lvl="0" marL="457200" rtl="0">
              <a:spcBef>
                <a:spcPts val="0"/>
              </a:spcBef>
            </a:pPr>
            <a:r>
              <a:rPr lang="en"/>
              <a:t>Real Time</a:t>
            </a:r>
            <a:r>
              <a:rPr lang="en"/>
              <a:t> updates through Action Cable utilities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High-Level Plan</a:t>
            </a:r>
          </a:p>
        </p:txBody>
      </p:sp>
      <p:pic>
        <p:nvPicPr>
          <p:cNvPr id="143" name="Shape 143"/>
          <p:cNvPicPr preferRelativeResize="0"/>
          <p:nvPr/>
        </p:nvPicPr>
        <p:blipFill>
          <a:blip r:embed="rId3">
            <a:alphaModFix/>
          </a:blip>
          <a:stretch>
            <a:fillRect/>
          </a:stretch>
        </p:blipFill>
        <p:spPr>
          <a:xfrm>
            <a:off x="0" y="1072950"/>
            <a:ext cx="9143999" cy="29975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Tasks Planned</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Finish </a:t>
            </a:r>
            <a:r>
              <a:rPr lang="en"/>
              <a:t>Integrating</a:t>
            </a:r>
            <a:r>
              <a:rPr lang="en"/>
              <a:t> Firechat</a:t>
            </a:r>
          </a:p>
          <a:p>
            <a:pPr indent="-228600" lvl="0" marL="457200" rtl="0">
              <a:spcBef>
                <a:spcPts val="0"/>
              </a:spcBef>
            </a:pPr>
            <a:r>
              <a:rPr lang="en"/>
              <a:t>Create Message Board for each Critical Flight</a:t>
            </a:r>
          </a:p>
          <a:p>
            <a:pPr indent="-228600" lvl="0" marL="457200">
              <a:spcBef>
                <a:spcPts val="0"/>
              </a:spcBef>
            </a:pPr>
            <a:r>
              <a:rPr lang="en"/>
              <a:t>Testing</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Project Management Methodology</a:t>
            </a:r>
          </a:p>
        </p:txBody>
      </p:sp>
      <p:sp>
        <p:nvSpPr>
          <p:cNvPr id="155" name="Shape 15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Visual Studio Team Services</a:t>
            </a:r>
          </a:p>
          <a:p>
            <a:pPr indent="-228600" lvl="0" marL="457200" rtl="0">
              <a:spcBef>
                <a:spcPts val="0"/>
              </a:spcBef>
              <a:buChar char="●"/>
            </a:pPr>
            <a:r>
              <a:rPr lang="en"/>
              <a:t>Git version control</a:t>
            </a:r>
          </a:p>
          <a:p>
            <a:pPr indent="-228600" lvl="1" marL="914400" rtl="0">
              <a:spcBef>
                <a:spcPts val="0"/>
              </a:spcBef>
              <a:buChar char="○"/>
            </a:pPr>
            <a:r>
              <a:rPr lang="en"/>
              <a:t>Strict branching strategies</a:t>
            </a:r>
          </a:p>
          <a:p>
            <a:pPr indent="-228600" lvl="0" marL="457200" rtl="0">
              <a:spcBef>
                <a:spcPts val="0"/>
              </a:spcBef>
              <a:buChar char="●"/>
            </a:pPr>
            <a:r>
              <a:rPr lang="en"/>
              <a:t>Agile</a:t>
            </a:r>
          </a:p>
          <a:p>
            <a:pPr indent="-228600" lvl="0" marL="457200" rtl="0">
              <a:spcBef>
                <a:spcPts val="0"/>
              </a:spcBef>
              <a:buChar char="●"/>
            </a:pPr>
            <a:r>
              <a:rPr lang="en"/>
              <a:t>Frequent </a:t>
            </a:r>
            <a:r>
              <a:rPr lang="en"/>
              <a:t>collaboration</a:t>
            </a:r>
            <a:r>
              <a:rPr lang="en"/>
              <a:t> between team members</a:t>
            </a:r>
          </a:p>
          <a:p>
            <a:pPr indent="-228600" lvl="0" marL="457200" rtl="0">
              <a:spcBef>
                <a:spcPts val="0"/>
              </a:spcBef>
              <a:buChar char="●"/>
            </a:pPr>
            <a:r>
              <a:rPr lang="en"/>
              <a:t>Unit Testing</a:t>
            </a:r>
          </a:p>
          <a:p>
            <a:pPr indent="-228600" lvl="0" marL="457200" rtl="0">
              <a:spcBef>
                <a:spcPts val="0"/>
              </a:spcBef>
              <a:buChar char="●"/>
            </a:pPr>
            <a:r>
              <a:rPr lang="en"/>
              <a:t>Detailed documentation</a:t>
            </a:r>
          </a:p>
          <a:p>
            <a:pPr lvl="0">
              <a:spcBef>
                <a:spcPts val="0"/>
              </a:spcBef>
              <a:buNone/>
            </a:pPr>
            <a:r>
              <a:t/>
            </a:r>
            <a:endParaRPr/>
          </a:p>
        </p:txBody>
      </p:sp>
      <p:pic>
        <p:nvPicPr>
          <p:cNvPr id="156" name="Shape 156"/>
          <p:cNvPicPr preferRelativeResize="0"/>
          <p:nvPr/>
        </p:nvPicPr>
        <p:blipFill>
          <a:blip r:embed="rId3">
            <a:alphaModFix/>
          </a:blip>
          <a:stretch>
            <a:fillRect/>
          </a:stretch>
        </p:blipFill>
        <p:spPr>
          <a:xfrm>
            <a:off x="7392250" y="1487681"/>
            <a:ext cx="1440049" cy="2168124"/>
          </a:xfrm>
          <a:prstGeom prst="rect">
            <a:avLst/>
          </a:prstGeom>
          <a:noFill/>
          <a:ln>
            <a:noFill/>
          </a:ln>
        </p:spPr>
      </p:pic>
      <p:pic>
        <p:nvPicPr>
          <p:cNvPr id="157" name="Shape 157"/>
          <p:cNvPicPr preferRelativeResize="0"/>
          <p:nvPr/>
        </p:nvPicPr>
        <p:blipFill>
          <a:blip r:embed="rId4">
            <a:alphaModFix/>
          </a:blip>
          <a:stretch>
            <a:fillRect/>
          </a:stretch>
        </p:blipFill>
        <p:spPr>
          <a:xfrm>
            <a:off x="6584507" y="1493175"/>
            <a:ext cx="807742" cy="2168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pic>
        <p:nvPicPr>
          <p:cNvPr id="162" name="Shape 162"/>
          <p:cNvPicPr preferRelativeResize="0"/>
          <p:nvPr/>
        </p:nvPicPr>
        <p:blipFill>
          <a:blip r:embed="rId3">
            <a:alphaModFix/>
          </a:blip>
          <a:stretch>
            <a:fillRect/>
          </a:stretch>
        </p:blipFill>
        <p:spPr>
          <a:xfrm>
            <a:off x="492062" y="627400"/>
            <a:ext cx="8159875" cy="3888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Screenshots</a:t>
            </a:r>
          </a:p>
        </p:txBody>
      </p:sp>
      <p:pic>
        <p:nvPicPr>
          <p:cNvPr id="168" name="Shape 168"/>
          <p:cNvPicPr preferRelativeResize="0"/>
          <p:nvPr/>
        </p:nvPicPr>
        <p:blipFill rotWithShape="1">
          <a:blip r:embed="rId3">
            <a:alphaModFix/>
          </a:blip>
          <a:srcRect b="21329" l="0" r="999" t="8647"/>
          <a:stretch/>
        </p:blipFill>
        <p:spPr>
          <a:xfrm>
            <a:off x="517475" y="1141975"/>
            <a:ext cx="7972550" cy="360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NetJets Flight Dashboard</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Project Name: Strategic Operation Center</a:t>
            </a:r>
          </a:p>
          <a:p>
            <a:pPr indent="-228600" lvl="0" marL="457200" rtl="0">
              <a:spcBef>
                <a:spcPts val="0"/>
              </a:spcBef>
            </a:pPr>
            <a:r>
              <a:rPr lang="en"/>
              <a:t>Point of Contact</a:t>
            </a:r>
          </a:p>
          <a:p>
            <a:pPr indent="-228600" lvl="1" marL="914400" rtl="0">
              <a:spcBef>
                <a:spcPts val="0"/>
              </a:spcBef>
            </a:pPr>
            <a:r>
              <a:rPr lang="en"/>
              <a:t>Umesh Vaswani</a:t>
            </a:r>
          </a:p>
          <a:p>
            <a:pPr indent="-228600" lvl="2" marL="1371600" rtl="0">
              <a:spcBef>
                <a:spcPts val="0"/>
              </a:spcBef>
            </a:pPr>
            <a:r>
              <a:rPr lang="en"/>
              <a:t>Software Architect at NetJets</a:t>
            </a:r>
          </a:p>
          <a:p>
            <a:pPr indent="-228600" lvl="1" marL="914400" rtl="0">
              <a:spcBef>
                <a:spcPts val="0"/>
              </a:spcBef>
            </a:pPr>
            <a:r>
              <a:rPr lang="en"/>
              <a:t>Perumal Ramasamy</a:t>
            </a:r>
          </a:p>
          <a:p>
            <a:pPr indent="-228600" lvl="2" marL="1371600" rtl="0">
              <a:spcBef>
                <a:spcPts val="0"/>
              </a:spcBef>
            </a:pPr>
            <a:r>
              <a:rPr lang="en"/>
              <a:t>Professor and VP at NetJets</a:t>
            </a:r>
          </a:p>
          <a:p>
            <a:pPr indent="0" lvl="0" marL="91440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pic>
        <p:nvPicPr>
          <p:cNvPr id="173" name="Shape 173"/>
          <p:cNvPicPr preferRelativeResize="0"/>
          <p:nvPr/>
        </p:nvPicPr>
        <p:blipFill rotWithShape="1">
          <a:blip r:embed="rId3">
            <a:alphaModFix/>
          </a:blip>
          <a:srcRect b="1804" l="0" r="862" t="8429"/>
          <a:stretch/>
        </p:blipFill>
        <p:spPr>
          <a:xfrm>
            <a:off x="1003612" y="433099"/>
            <a:ext cx="7136776" cy="41272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pic>
        <p:nvPicPr>
          <p:cNvPr id="178" name="Shape 178"/>
          <p:cNvPicPr preferRelativeResize="0"/>
          <p:nvPr/>
        </p:nvPicPr>
        <p:blipFill>
          <a:blip r:embed="rId3">
            <a:alphaModFix/>
          </a:blip>
          <a:stretch>
            <a:fillRect/>
          </a:stretch>
        </p:blipFill>
        <p:spPr>
          <a:xfrm>
            <a:off x="152400" y="1308400"/>
            <a:ext cx="8839202" cy="252669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Architecture</a:t>
            </a:r>
          </a:p>
        </p:txBody>
      </p:sp>
      <p:pic>
        <p:nvPicPr>
          <p:cNvPr id="184" name="Shape 184"/>
          <p:cNvPicPr preferRelativeResize="0"/>
          <p:nvPr/>
        </p:nvPicPr>
        <p:blipFill>
          <a:blip r:embed="rId3">
            <a:alphaModFix/>
          </a:blip>
          <a:stretch>
            <a:fillRect/>
          </a:stretch>
        </p:blipFill>
        <p:spPr>
          <a:xfrm>
            <a:off x="5830033" y="1578950"/>
            <a:ext cx="3135190" cy="2304552"/>
          </a:xfrm>
          <a:prstGeom prst="rect">
            <a:avLst/>
          </a:prstGeom>
          <a:noFill/>
          <a:ln>
            <a:noFill/>
          </a:ln>
        </p:spPr>
      </p:pic>
      <p:pic>
        <p:nvPicPr>
          <p:cNvPr id="185" name="Shape 185"/>
          <p:cNvPicPr preferRelativeResize="0"/>
          <p:nvPr/>
        </p:nvPicPr>
        <p:blipFill>
          <a:blip r:embed="rId4">
            <a:alphaModFix/>
          </a:blip>
          <a:stretch>
            <a:fillRect/>
          </a:stretch>
        </p:blipFill>
        <p:spPr>
          <a:xfrm>
            <a:off x="423775" y="1083775"/>
            <a:ext cx="4626850" cy="3911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Sequence Diagram</a:t>
            </a:r>
          </a:p>
        </p:txBody>
      </p:sp>
      <p:sp>
        <p:nvSpPr>
          <p:cNvPr id="191" name="Shape 1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92" name="Shape 192"/>
          <p:cNvPicPr preferRelativeResize="0"/>
          <p:nvPr/>
        </p:nvPicPr>
        <p:blipFill>
          <a:blip r:embed="rId3">
            <a:alphaModFix/>
          </a:blip>
          <a:stretch>
            <a:fillRect/>
          </a:stretch>
        </p:blipFill>
        <p:spPr>
          <a:xfrm>
            <a:off x="112272" y="1059775"/>
            <a:ext cx="4411799" cy="3601800"/>
          </a:xfrm>
          <a:prstGeom prst="rect">
            <a:avLst/>
          </a:prstGeom>
          <a:noFill/>
          <a:ln>
            <a:noFill/>
          </a:ln>
        </p:spPr>
      </p:pic>
      <p:pic>
        <p:nvPicPr>
          <p:cNvPr id="193" name="Shape 193"/>
          <p:cNvPicPr preferRelativeResize="0"/>
          <p:nvPr/>
        </p:nvPicPr>
        <p:blipFill>
          <a:blip r:embed="rId4">
            <a:alphaModFix/>
          </a:blip>
          <a:stretch>
            <a:fillRect/>
          </a:stretch>
        </p:blipFill>
        <p:spPr>
          <a:xfrm>
            <a:off x="4619700" y="1059775"/>
            <a:ext cx="4328342" cy="3601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Remaining Tasks</a:t>
            </a:r>
          </a:p>
        </p:txBody>
      </p:sp>
      <p:sp>
        <p:nvSpPr>
          <p:cNvPr id="199" name="Shape 19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Finishing integrating FireChat or implement custom chat</a:t>
            </a:r>
          </a:p>
          <a:p>
            <a:pPr indent="-228600" lvl="1" marL="914400" rtl="0">
              <a:spcBef>
                <a:spcPts val="0"/>
              </a:spcBef>
              <a:buChar char="○"/>
            </a:pPr>
            <a:r>
              <a:rPr lang="en"/>
              <a:t>Allowing users to chat with others of the same role</a:t>
            </a:r>
          </a:p>
          <a:p>
            <a:pPr indent="-228600" lvl="1" marL="914400" rtl="0">
              <a:spcBef>
                <a:spcPts val="0"/>
              </a:spcBef>
              <a:buChar char="○"/>
            </a:pPr>
            <a:r>
              <a:rPr lang="en"/>
              <a:t>Allowing users to chat with others attached to their flight</a:t>
            </a:r>
          </a:p>
          <a:p>
            <a:pPr indent="-228600" lvl="0" marL="457200" rtl="0">
              <a:spcBef>
                <a:spcPts val="0"/>
              </a:spcBef>
              <a:buChar char="●"/>
            </a:pPr>
            <a:r>
              <a:rPr lang="en"/>
              <a:t>Functionality to add recovery options</a:t>
            </a:r>
          </a:p>
          <a:p>
            <a:pPr indent="-228600" lvl="0" marL="457200" rtl="0">
              <a:spcBef>
                <a:spcPts val="0"/>
              </a:spcBef>
              <a:buChar char="●"/>
            </a:pPr>
            <a:r>
              <a:rPr lang="en"/>
              <a:t>Adding message board to chat for each flight</a:t>
            </a:r>
          </a:p>
          <a:p>
            <a:pPr indent="-228600" lvl="0" marL="457200" rtl="0">
              <a:spcBef>
                <a:spcPts val="0"/>
              </a:spcBef>
              <a:buChar char="●"/>
            </a:pPr>
            <a:r>
              <a:rPr lang="en"/>
              <a:t>Formulating and running test cases</a:t>
            </a:r>
          </a:p>
          <a:p>
            <a:pPr indent="-228600" lvl="0" marL="457200" rtl="0">
              <a:spcBef>
                <a:spcPts val="0"/>
              </a:spcBef>
              <a:buChar char="●"/>
            </a:pPr>
            <a:r>
              <a:rPr lang="en"/>
              <a:t>Beta and user acceptance testing</a:t>
            </a:r>
          </a:p>
          <a:p>
            <a:pPr indent="-228600" lvl="0" marL="457200">
              <a:spcBef>
                <a:spcPts val="0"/>
              </a:spcBef>
              <a:buChar char="●"/>
            </a:pPr>
            <a:r>
              <a:rPr lang="en"/>
              <a:t>Access controls based on user role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a:t>
            </a:r>
          </a:p>
        </p:txBody>
      </p:sp>
      <p:sp>
        <p:nvSpPr>
          <p:cNvPr id="205" name="Shape 2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soctrackdev.herokuapp.com</a:t>
            </a: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Questions?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t>
            </a:r>
            <a:r>
              <a:rPr lang="en"/>
              <a:t>Our organization has hundreds of flights that are flown each day. We would like to build an application that is a dashboard of our critical flights, with ability to identify critical issues. And this tool shall have the ability for the SOC members to communicate among themselves to resolve critical issues. The application shall have the following features:”</a:t>
            </a:r>
          </a:p>
          <a:p>
            <a:pPr indent="0" lvl="0" marL="457200" rtl="0">
              <a:spcBef>
                <a:spcPts val="0"/>
              </a:spcBef>
              <a:buNone/>
            </a:pPr>
            <a:r>
              <a:rPr lang="en"/>
              <a:t>a. Publish /subscribe functionality so that as the data changes, user’s screens are	updated immediately.</a:t>
            </a:r>
            <a:br>
              <a:rPr lang="en"/>
            </a:br>
            <a:r>
              <a:rPr lang="en"/>
              <a:t>b. Tracking communication among SOC members and associating communications with key entities</a:t>
            </a:r>
            <a:br>
              <a:rPr lang="en"/>
            </a:br>
            <a:r>
              <a:rPr lang="en"/>
              <a:t>c. Dashboard for flights to identify critical issues</a:t>
            </a:r>
            <a:br>
              <a:rPr lang="en"/>
            </a:br>
            <a:r>
              <a:rPr lang="en"/>
              <a:t>d. Ability to search past communications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Create a dashboard that displays flights with critical issues and their possible backups, has chat capabilities, and has real time view updates.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Adding/Removing critical flights</a:t>
            </a:r>
          </a:p>
          <a:p>
            <a:pPr indent="-228600" lvl="0" marL="457200" rtl="0">
              <a:spcBef>
                <a:spcPts val="0"/>
              </a:spcBef>
            </a:pPr>
            <a:r>
              <a:rPr lang="en"/>
              <a:t>Adding/Removing recovery options</a:t>
            </a:r>
          </a:p>
          <a:p>
            <a:pPr indent="-228600" lvl="0" marL="457200" rtl="0">
              <a:spcBef>
                <a:spcPts val="0"/>
              </a:spcBef>
            </a:pPr>
            <a:r>
              <a:rPr lang="en"/>
              <a:t>Filtering/Searching flights</a:t>
            </a:r>
          </a:p>
          <a:p>
            <a:pPr indent="-228600" lvl="0" marL="457200" rtl="0">
              <a:spcBef>
                <a:spcPts val="0"/>
              </a:spcBef>
            </a:pPr>
            <a:r>
              <a:rPr lang="en"/>
              <a:t>User actions</a:t>
            </a:r>
          </a:p>
          <a:p>
            <a:pPr indent="-228600" lvl="0" marL="457200" rtl="0">
              <a:spcBef>
                <a:spcPts val="0"/>
              </a:spcBef>
            </a:pPr>
            <a:r>
              <a:rPr lang="en"/>
              <a:t>User authentication</a:t>
            </a:r>
          </a:p>
          <a:p>
            <a:pPr indent="-228600" lvl="0" marL="457200" rtl="0">
              <a:spcBef>
                <a:spcPts val="0"/>
              </a:spcBef>
            </a:pPr>
            <a:r>
              <a:rPr lang="en"/>
              <a:t>Chat</a:t>
            </a:r>
          </a:p>
          <a:p>
            <a:pPr indent="-228600" lvl="1" marL="914400" rtl="0">
              <a:spcBef>
                <a:spcPts val="0"/>
              </a:spcBef>
            </a:pPr>
            <a:r>
              <a:rPr lang="en"/>
              <a:t>User based</a:t>
            </a:r>
          </a:p>
          <a:p>
            <a:pPr indent="-228600" lvl="1" marL="914400" rtl="0">
              <a:spcBef>
                <a:spcPts val="0"/>
              </a:spcBef>
            </a:pPr>
            <a:r>
              <a:rPr lang="en"/>
              <a:t>Entity based (Flight/Problem)</a:t>
            </a:r>
          </a:p>
          <a:p>
            <a:pPr indent="-228600" lvl="0" marL="457200" rtl="0">
              <a:spcBef>
                <a:spcPts val="0"/>
              </a:spcBef>
            </a:pPr>
            <a:r>
              <a:rPr lang="en"/>
              <a:t>Automatic update functionality</a:t>
            </a:r>
          </a:p>
          <a:p>
            <a:pPr lvl="0" rtl="0">
              <a:spcBef>
                <a:spcPts val="0"/>
              </a:spcBef>
              <a:buNone/>
            </a:pPr>
            <a:r>
              <a:t/>
            </a:r>
            <a:endParaRPr/>
          </a:p>
        </p:txBody>
      </p:sp>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 Scope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Out of Scope</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Integration</a:t>
            </a:r>
            <a:r>
              <a:rPr lang="en"/>
              <a:t> with NetJets databases</a:t>
            </a:r>
          </a:p>
          <a:p>
            <a:pPr indent="-228600" lvl="0" marL="457200" rtl="0">
              <a:spcBef>
                <a:spcPts val="0"/>
              </a:spcBef>
            </a:pPr>
            <a:r>
              <a:rPr lang="en"/>
              <a:t>Active directory group sign in (SSO)</a:t>
            </a:r>
          </a:p>
          <a:p>
            <a:pPr indent="-228600" lvl="0" marL="457200" rtl="0">
              <a:spcBef>
                <a:spcPts val="0"/>
              </a:spcBef>
            </a:pPr>
            <a:r>
              <a:rPr lang="en"/>
              <a:t>Searchable chat</a:t>
            </a:r>
          </a:p>
          <a:p>
            <a:pPr indent="-228600" lvl="0" marL="457200" rtl="0">
              <a:spcBef>
                <a:spcPts val="0"/>
              </a:spcBef>
            </a:pPr>
            <a:r>
              <a:rPr lang="en"/>
              <a:t>Customized dashboard views for different roles</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Shape 95"/>
          <p:cNvSpPr txBox="1"/>
          <p:nvPr>
            <p:ph idx="4294967295" type="title"/>
          </p:nvPr>
        </p:nvSpPr>
        <p:spPr>
          <a:xfrm>
            <a:off x="5615575" y="4022025"/>
            <a:ext cx="3302400" cy="572700"/>
          </a:xfrm>
          <a:prstGeom prst="rect">
            <a:avLst/>
          </a:prstGeom>
        </p:spPr>
        <p:txBody>
          <a:bodyPr anchorCtr="0" anchor="t" bIns="91425" lIns="91425" rIns="91425" tIns="91425">
            <a:noAutofit/>
          </a:bodyPr>
          <a:lstStyle/>
          <a:p>
            <a:pPr lvl="0" rtl="0">
              <a:spcBef>
                <a:spcPts val="0"/>
              </a:spcBef>
              <a:buNone/>
            </a:pPr>
            <a:r>
              <a:rPr lang="en">
                <a:solidFill>
                  <a:srgbClr val="000000"/>
                </a:solidFill>
              </a:rPr>
              <a:t>Use Case Diagram</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Key Deliverables</a:t>
            </a:r>
          </a:p>
        </p:txBody>
      </p:sp>
      <p:sp>
        <p:nvSpPr>
          <p:cNvPr id="101" name="Shape 101"/>
          <p:cNvSpPr txBox="1"/>
          <p:nvPr>
            <p:ph idx="1" type="body"/>
          </p:nvPr>
        </p:nvSpPr>
        <p:spPr>
          <a:xfrm>
            <a:off x="311700" y="1017725"/>
            <a:ext cx="8520600" cy="3416400"/>
          </a:xfrm>
          <a:prstGeom prst="rect">
            <a:avLst/>
          </a:prstGeom>
        </p:spPr>
        <p:txBody>
          <a:bodyPr anchorCtr="0" anchor="t" bIns="91425" lIns="91425" rIns="91425" tIns="91425">
            <a:noAutofit/>
          </a:bodyPr>
          <a:lstStyle/>
          <a:p>
            <a:pPr indent="-228600" lvl="0" marL="457200" rtl="0">
              <a:spcBef>
                <a:spcPts val="0"/>
              </a:spcBef>
            </a:pPr>
            <a:r>
              <a:rPr lang="en"/>
              <a:t>Diagrams</a:t>
            </a:r>
          </a:p>
          <a:p>
            <a:pPr indent="-228600" lvl="1" marL="914400" rtl="0">
              <a:spcBef>
                <a:spcPts val="0"/>
              </a:spcBef>
            </a:pPr>
            <a:r>
              <a:rPr lang="en"/>
              <a:t>Architecture</a:t>
            </a:r>
          </a:p>
          <a:p>
            <a:pPr indent="-228600" lvl="1" marL="914400" rtl="0">
              <a:spcBef>
                <a:spcPts val="0"/>
              </a:spcBef>
            </a:pPr>
            <a:r>
              <a:rPr lang="en"/>
              <a:t>Use Case</a:t>
            </a:r>
          </a:p>
          <a:p>
            <a:pPr indent="-228600" lvl="1" marL="914400" rtl="0">
              <a:spcBef>
                <a:spcPts val="0"/>
              </a:spcBef>
            </a:pPr>
            <a:r>
              <a:rPr lang="en"/>
              <a:t>Class</a:t>
            </a:r>
          </a:p>
          <a:p>
            <a:pPr indent="-228600" lvl="1" marL="914400" rtl="0">
              <a:spcBef>
                <a:spcPts val="0"/>
              </a:spcBef>
            </a:pPr>
            <a:r>
              <a:rPr lang="en"/>
              <a:t>Sequence</a:t>
            </a:r>
          </a:p>
          <a:p>
            <a:pPr indent="-228600" lvl="0" marL="457200" rtl="0">
              <a:spcBef>
                <a:spcPts val="0"/>
              </a:spcBef>
            </a:pPr>
            <a:r>
              <a:rPr lang="en"/>
              <a:t>Finished Application with the following:</a:t>
            </a:r>
          </a:p>
          <a:p>
            <a:pPr indent="-228600" lvl="1" marL="914400" rtl="0">
              <a:spcBef>
                <a:spcPts val="0"/>
              </a:spcBef>
            </a:pPr>
            <a:r>
              <a:rPr lang="en"/>
              <a:t>Login Page with proper functionality</a:t>
            </a:r>
          </a:p>
          <a:p>
            <a:pPr indent="-228600" lvl="1" marL="914400" rtl="0">
              <a:spcBef>
                <a:spcPts val="0"/>
              </a:spcBef>
            </a:pPr>
            <a:r>
              <a:rPr lang="en"/>
              <a:t>Sample flights page with appropriate information</a:t>
            </a:r>
          </a:p>
          <a:p>
            <a:pPr indent="-228600" lvl="1" marL="914400" rtl="0">
              <a:spcBef>
                <a:spcPts val="0"/>
              </a:spcBef>
            </a:pPr>
            <a:r>
              <a:rPr lang="en"/>
              <a:t>Working Chat</a:t>
            </a:r>
          </a:p>
          <a:p>
            <a:pPr indent="-228600" lvl="0" marL="457200" rtl="0">
              <a:spcBef>
                <a:spcPts val="0"/>
              </a:spcBef>
            </a:pPr>
            <a:r>
              <a:rPr lang="en"/>
              <a:t>Documentation</a:t>
            </a:r>
          </a:p>
          <a:p>
            <a:pPr indent="-228600" lvl="1" marL="914400" rtl="0">
              <a:spcBef>
                <a:spcPts val="0"/>
              </a:spcBef>
            </a:pPr>
            <a:r>
              <a:rPr lang="en"/>
              <a:t>User guide</a:t>
            </a:r>
          </a:p>
          <a:p>
            <a:pPr indent="-228600" lvl="1" marL="914400" rtl="0">
              <a:spcBef>
                <a:spcPts val="0"/>
              </a:spcBef>
            </a:pPr>
            <a:r>
              <a:rPr lang="en"/>
              <a:t>Code detail</a:t>
            </a:r>
          </a:p>
          <a:p>
            <a:pPr indent="-228600" lvl="0" marL="457200" rtl="0">
              <a:spcBef>
                <a:spcPts val="0"/>
              </a:spcBef>
            </a:pPr>
            <a:r>
              <a:rPr lang="en"/>
              <a:t>Final Presentation</a:t>
            </a:r>
          </a:p>
          <a:p>
            <a:pPr indent="-228600" lvl="0" marL="457200" rtl="0">
              <a:spcBef>
                <a:spcPts val="0"/>
              </a:spcBef>
            </a:pPr>
            <a:r>
              <a:rPr lang="en"/>
              <a:t>Poster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Assumptions</a:t>
            </a:r>
          </a:p>
        </p:txBody>
      </p:sp>
      <p:sp>
        <p:nvSpPr>
          <p:cNvPr id="107" name="Shape 10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Continued weekly meetings with developers and sponsor</a:t>
            </a:r>
          </a:p>
          <a:p>
            <a:pPr indent="-228600" lvl="0" marL="457200" rtl="0">
              <a:spcBef>
                <a:spcPts val="0"/>
              </a:spcBef>
            </a:pPr>
            <a:r>
              <a:rPr lang="en"/>
              <a:t>Continued commitment from team</a:t>
            </a:r>
          </a:p>
          <a:p>
            <a:pPr indent="-228600" lvl="0" marL="457200" rtl="0">
              <a:spcBef>
                <a:spcPts val="0"/>
              </a:spcBef>
            </a:pPr>
            <a:r>
              <a:rPr lang="en"/>
              <a:t>Working development tools</a:t>
            </a:r>
          </a:p>
          <a:p>
            <a:pPr indent="-228600" lvl="1" marL="914400" rtl="0">
              <a:spcBef>
                <a:spcPts val="0"/>
              </a:spcBef>
            </a:pPr>
            <a:r>
              <a:rPr lang="en"/>
              <a:t>VirtualBox</a:t>
            </a:r>
          </a:p>
          <a:p>
            <a:pPr indent="-228600" lvl="1" marL="914400" rtl="0">
              <a:spcBef>
                <a:spcPts val="0"/>
              </a:spcBef>
            </a:pPr>
            <a:r>
              <a:rPr lang="en"/>
              <a:t>Ubuntu</a:t>
            </a:r>
          </a:p>
          <a:p>
            <a:pPr indent="-228600" lvl="1" marL="914400" rtl="0">
              <a:spcBef>
                <a:spcPts val="0"/>
              </a:spcBef>
            </a:pPr>
            <a:r>
              <a:rPr lang="en"/>
              <a:t>Docker</a:t>
            </a:r>
          </a:p>
          <a:p>
            <a:pPr indent="-228600" lvl="1" marL="914400" rtl="0">
              <a:spcBef>
                <a:spcPts val="0"/>
              </a:spcBef>
            </a:pPr>
            <a:r>
              <a:rPr lang="en"/>
              <a:t>DataTables</a:t>
            </a:r>
          </a:p>
          <a:p>
            <a:pPr indent="-228600" lvl="1" marL="914400" rtl="0">
              <a:spcBef>
                <a:spcPts val="0"/>
              </a:spcBef>
            </a:pPr>
            <a:r>
              <a:rPr lang="en"/>
              <a:t>Firechat/Firebase</a:t>
            </a:r>
          </a:p>
          <a:p>
            <a:pPr indent="-228600" lvl="1" marL="914400" rtl="0">
              <a:spcBef>
                <a:spcPts val="0"/>
              </a:spcBef>
            </a:pPr>
            <a:r>
              <a:rPr lang="en"/>
              <a:t>ActionCable</a:t>
            </a: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