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0" marL="457200" rtl="0">
              <a:spcBef>
                <a:spcPts val="0"/>
              </a:spcBef>
              <a:buChar char="●"/>
            </a:pPr>
            <a:r>
              <a:rPr lang="en"/>
              <a:t>Changing of requirements</a:t>
            </a:r>
          </a:p>
          <a:p>
            <a:pPr indent="-228600" lvl="0" marL="457200" rtl="0">
              <a:spcBef>
                <a:spcPts val="0"/>
              </a:spcBef>
              <a:buChar char="●"/>
            </a:pPr>
            <a:r>
              <a:rPr lang="en"/>
              <a:t>Learning curve for socket programming with Rails 5</a:t>
            </a:r>
          </a:p>
          <a:p>
            <a:pPr indent="-228600" lvl="0" marL="457200" rtl="0">
              <a:spcBef>
                <a:spcPts val="0"/>
              </a:spcBef>
              <a:buChar char="●"/>
            </a:pPr>
            <a:r>
              <a:rPr lang="en"/>
              <a:t>Choosing the right architecture</a:t>
            </a:r>
          </a:p>
          <a:p>
            <a:pPr indent="-228600" lvl="0" marL="457200" rtl="0">
              <a:spcBef>
                <a:spcPts val="0"/>
              </a:spcBef>
              <a:buChar char="●"/>
            </a:pPr>
            <a:r>
              <a:rPr lang="en"/>
              <a:t>Choosing an ideal testing methodology/software suite for integration, user, and unit testing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Issues/Constraints</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Integrating Angular2 with a Rails backend in real time</a:t>
            </a:r>
          </a:p>
          <a:p>
            <a:pPr indent="-228600" lvl="0" marL="457200" rtl="0">
              <a:spcBef>
                <a:spcPts val="0"/>
              </a:spcBef>
            </a:pPr>
            <a:r>
              <a:rPr lang="en"/>
              <a:t>Scheduling conflicts</a:t>
            </a:r>
          </a:p>
          <a:p>
            <a:pPr indent="-228600" lvl="0" marL="457200" rtl="0">
              <a:spcBef>
                <a:spcPts val="0"/>
              </a:spcBef>
            </a:pPr>
            <a:r>
              <a:rPr lang="en"/>
              <a:t>Time</a:t>
            </a:r>
          </a:p>
          <a:p>
            <a:pPr indent="-228600" lvl="0" marL="457200" rtl="0">
              <a:spcBef>
                <a:spcPts val="0"/>
              </a:spcBef>
            </a:pPr>
            <a:r>
              <a:rPr lang="en"/>
              <a:t>Very limited access to old dashboard</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26" name="Shape 126"/>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Integratable Chat App</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Rails 5</a:t>
            </a:r>
          </a:p>
          <a:p>
            <a:pPr indent="-228600" lvl="1" marL="914400" rtl="0">
              <a:spcBef>
                <a:spcPts val="0"/>
              </a:spcBef>
            </a:pPr>
            <a:r>
              <a:rPr lang="en"/>
              <a:t>Puma server for serving app locally</a:t>
            </a:r>
          </a:p>
          <a:p>
            <a:pPr indent="-228600" lvl="1" marL="914400" rtl="0">
              <a:spcBef>
                <a:spcPts val="0"/>
              </a:spcBef>
            </a:pPr>
            <a:r>
              <a:rPr lang="en"/>
              <a:t>Ruby jUnit Testing framework (in progress…)</a:t>
            </a:r>
          </a:p>
          <a:p>
            <a:pPr indent="-228600" lvl="1" marL="914400" rtl="0">
              <a:spcBef>
                <a:spcPts val="0"/>
              </a:spcBef>
            </a:pPr>
            <a:r>
              <a:rPr lang="en"/>
              <a:t>Front end testing framework (in progress…)</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 Questions?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Chat groups?</a:t>
            </a:r>
          </a:p>
          <a:p>
            <a:pPr indent="-228600" lvl="0" marL="457200" rtl="0">
              <a:spcBef>
                <a:spcPts val="0"/>
              </a:spcBef>
            </a:pPr>
            <a:r>
              <a:rPr lang="en"/>
              <a:t>Embedded or pop-out chat?</a:t>
            </a:r>
          </a:p>
          <a:p>
            <a:pPr indent="-228600" lvl="0" marL="457200" rtl="0">
              <a:spcBef>
                <a:spcPts val="0"/>
              </a:spcBef>
            </a:pPr>
            <a:r>
              <a:rPr lang="en"/>
              <a:t>Chat logs?</a:t>
            </a:r>
          </a:p>
          <a:p>
            <a:pPr indent="-228600" lvl="0" marL="457200" rtl="0">
              <a:spcBef>
                <a:spcPts val="0"/>
              </a:spcBef>
            </a:pPr>
            <a:r>
              <a:rPr lang="en"/>
              <a:t>Stylistic UI decisions?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38" name="Shape 138"/>
          <p:cNvPicPr preferRelativeResize="0"/>
          <p:nvPr/>
        </p:nvPicPr>
        <p:blipFill>
          <a:blip r:embed="rId3">
            <a:alphaModFix/>
          </a:blip>
          <a:stretch>
            <a:fillRect/>
          </a:stretch>
        </p:blipFill>
        <p:spPr>
          <a:xfrm>
            <a:off x="0" y="1357580"/>
            <a:ext cx="9144000" cy="24283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Test Driven Development</a:t>
            </a:r>
          </a:p>
          <a:p>
            <a:pPr indent="-228600" lvl="0" marL="457200" rtl="0">
              <a:spcBef>
                <a:spcPts val="0"/>
              </a:spcBef>
              <a:buChar char="●"/>
            </a:pPr>
            <a:r>
              <a:rPr lang="en"/>
              <a:t>Detailed documentation</a:t>
            </a:r>
          </a:p>
          <a:p>
            <a:pPr lvl="0">
              <a:spcBef>
                <a:spcPts val="0"/>
              </a:spcBef>
              <a:buNone/>
            </a:pPr>
            <a:r>
              <a:t/>
            </a:r>
            <a:endParaRPr/>
          </a:p>
        </p:txBody>
      </p:sp>
      <p:pic>
        <p:nvPicPr>
          <p:cNvPr id="145" name="Shape 145"/>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46" name="Shape 146"/>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2-09 at 3.37.30 PM.png" id="153" name="Shape 153"/>
          <p:cNvPicPr preferRelativeResize="0"/>
          <p:nvPr/>
        </p:nvPicPr>
        <p:blipFill>
          <a:blip r:embed="rId3">
            <a:alphaModFix/>
          </a:blip>
          <a:stretch>
            <a:fillRect/>
          </a:stretch>
        </p:blipFill>
        <p:spPr>
          <a:xfrm>
            <a:off x="257175" y="262324"/>
            <a:ext cx="8629649" cy="4618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Mock-Ups</a:t>
            </a:r>
          </a:p>
        </p:txBody>
      </p:sp>
      <p:pic>
        <p:nvPicPr>
          <p:cNvPr id="159" name="Shape 159"/>
          <p:cNvPicPr preferRelativeResize="0"/>
          <p:nvPr/>
        </p:nvPicPr>
        <p:blipFill>
          <a:blip r:embed="rId3">
            <a:alphaModFix/>
          </a:blip>
          <a:stretch>
            <a:fillRect/>
          </a:stretch>
        </p:blipFill>
        <p:spPr>
          <a:xfrm>
            <a:off x="2027237" y="1236187"/>
            <a:ext cx="5089524" cy="267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0" y="516698"/>
            <a:ext cx="9144000" cy="41101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a:t>
            </a:r>
          </a:p>
        </p:txBody>
      </p:sp>
      <p:pic>
        <p:nvPicPr>
          <p:cNvPr id="170" name="Shape 170"/>
          <p:cNvPicPr preferRelativeResize="0"/>
          <p:nvPr/>
        </p:nvPicPr>
        <p:blipFill>
          <a:blip r:embed="rId3">
            <a:alphaModFix/>
          </a:blip>
          <a:stretch>
            <a:fillRect/>
          </a:stretch>
        </p:blipFill>
        <p:spPr>
          <a:xfrm>
            <a:off x="1341149" y="1017725"/>
            <a:ext cx="4362858" cy="3820975"/>
          </a:xfrm>
          <a:prstGeom prst="rect">
            <a:avLst/>
          </a:prstGeom>
          <a:noFill/>
          <a:ln>
            <a:noFill/>
          </a:ln>
        </p:spPr>
      </p:pic>
      <p:pic>
        <p:nvPicPr>
          <p:cNvPr id="171" name="Shape 171"/>
          <p:cNvPicPr preferRelativeResize="0"/>
          <p:nvPr/>
        </p:nvPicPr>
        <p:blipFill>
          <a:blip r:embed="rId4">
            <a:alphaModFix/>
          </a:blip>
          <a:stretch>
            <a:fillRect/>
          </a:stretch>
        </p:blipFill>
        <p:spPr>
          <a:xfrm>
            <a:off x="6780599" y="1670170"/>
            <a:ext cx="2218376" cy="234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Adding/Removing flights and their recovery options</a:t>
            </a:r>
          </a:p>
          <a:p>
            <a:pPr indent="-228600" lvl="0" marL="457200" rtl="0">
              <a:spcBef>
                <a:spcPts val="0"/>
              </a:spcBef>
            </a:pPr>
            <a:r>
              <a:rPr lang="en"/>
              <a:t>Filtering/Searching flights</a:t>
            </a:r>
          </a:p>
          <a:p>
            <a:pPr indent="-228600" lvl="0" marL="457200" rtl="0">
              <a:spcBef>
                <a:spcPts val="0"/>
              </a:spcBef>
            </a:pPr>
            <a:r>
              <a:rPr lang="en"/>
              <a:t>Automatic update</a:t>
            </a:r>
            <a:r>
              <a:rPr lang="en"/>
              <a:t> functionality</a:t>
            </a:r>
          </a:p>
          <a:p>
            <a:pPr indent="-228600" lvl="0" marL="457200" rtl="0">
              <a:spcBef>
                <a:spcPts val="0"/>
              </a:spcBef>
            </a:pPr>
            <a:r>
              <a:rPr lang="en"/>
              <a:t>Chat</a:t>
            </a:r>
          </a:p>
          <a:p>
            <a:pPr indent="-228600" lvl="1" marL="914400" rtl="0">
              <a:spcBef>
                <a:spcPts val="0"/>
              </a:spcBef>
            </a:pPr>
            <a:r>
              <a:rPr lang="en"/>
              <a:t>User based</a:t>
            </a:r>
          </a:p>
          <a:p>
            <a:pPr indent="-228600" lvl="1" marL="914400" rtl="0">
              <a:spcBef>
                <a:spcPts val="0"/>
              </a:spcBef>
            </a:pPr>
            <a:r>
              <a:rPr lang="en"/>
              <a:t>Entity based (Flight/Problem)</a:t>
            </a:r>
          </a:p>
          <a:p>
            <a:pPr indent="-228600" lvl="0" marL="457200" rtl="0">
              <a:spcBef>
                <a:spcPts val="0"/>
              </a:spcBef>
            </a:pPr>
            <a:r>
              <a:rPr lang="en"/>
              <a:t>User actions</a:t>
            </a:r>
          </a:p>
          <a:p>
            <a:pPr indent="-228600" lvl="0" marL="457200" rtl="0">
              <a:spcBef>
                <a:spcPts val="0"/>
              </a:spcBef>
            </a:pPr>
            <a:r>
              <a:rPr lang="en"/>
              <a:t>User authentication</a:t>
            </a: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Architecture Diagram</a:t>
            </a:r>
          </a:p>
          <a:p>
            <a:pPr indent="-228600" lvl="0" marL="457200" rtl="0">
              <a:spcBef>
                <a:spcPts val="0"/>
              </a:spcBef>
            </a:pPr>
            <a:r>
              <a:rPr lang="en"/>
              <a:t>Finished Application with the following:</a:t>
            </a:r>
          </a:p>
          <a:p>
            <a:pPr indent="-228600" lvl="1" marL="914400" rtl="0">
              <a:spcBef>
                <a:spcPts val="0"/>
              </a:spcBef>
            </a:pPr>
            <a:r>
              <a:rPr lang="en"/>
              <a:t>Login Page with proper functionality</a:t>
            </a:r>
          </a:p>
          <a:p>
            <a:pPr indent="-228600" lvl="1" marL="914400" rtl="0">
              <a:spcBef>
                <a:spcPts val="0"/>
              </a:spcBef>
            </a:pPr>
            <a:r>
              <a:rPr lang="en"/>
              <a:t>Sample flights page with appropriate information</a:t>
            </a:r>
          </a:p>
          <a:p>
            <a:pPr indent="-228600" lvl="1" marL="914400" rtl="0">
              <a:spcBef>
                <a:spcPts val="0"/>
              </a:spcBef>
            </a:pPr>
            <a:r>
              <a:rPr lang="en"/>
              <a:t>Working Chat</a:t>
            </a:r>
          </a:p>
          <a:p>
            <a:pPr indent="-228600" lvl="0" marL="457200" rtl="0">
              <a:spcBef>
                <a:spcPts val="0"/>
              </a:spcBef>
            </a:pPr>
            <a:r>
              <a:rPr lang="en"/>
              <a:t>Documentation</a:t>
            </a:r>
          </a:p>
          <a:p>
            <a:pPr indent="-228600" lvl="1" marL="914400" rtl="0">
              <a:spcBef>
                <a:spcPts val="0"/>
              </a:spcBef>
            </a:pPr>
            <a:r>
              <a:rPr lang="en"/>
              <a:t>User guide</a:t>
            </a:r>
          </a:p>
          <a:p>
            <a:pPr indent="-228600" lvl="1" marL="914400" rtl="0">
              <a:spcBef>
                <a:spcPts val="0"/>
              </a:spcBef>
            </a:pPr>
            <a:r>
              <a:rPr lang="en"/>
              <a:t>Code detail</a:t>
            </a:r>
          </a:p>
          <a:p>
            <a:pPr indent="-228600" lvl="0" marL="457200" rtl="0">
              <a:spcBef>
                <a:spcPts val="0"/>
              </a:spcBef>
            </a:pPr>
            <a:r>
              <a:rPr lang="en"/>
              <a:t>Final Presentation</a:t>
            </a:r>
          </a:p>
          <a:p>
            <a:pPr indent="-228600" lvl="0" marL="457200" rtl="0">
              <a:spcBef>
                <a:spcPts val="0"/>
              </a:spcBef>
            </a:pPr>
            <a:r>
              <a:rPr lang="en"/>
              <a:t>Poster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Assumptions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Continued weekly meetings with developers and sponsor</a:t>
            </a:r>
          </a:p>
          <a:p>
            <a:pPr indent="-228600" lvl="0" marL="457200" rtl="0">
              <a:spcBef>
                <a:spcPts val="0"/>
              </a:spcBef>
            </a:pPr>
            <a:r>
              <a:rPr lang="en"/>
              <a:t>Continued commitment from team</a:t>
            </a:r>
          </a:p>
          <a:p>
            <a:pPr indent="-228600" lvl="0" marL="457200" rtl="0">
              <a:spcBef>
                <a:spcPts val="0"/>
              </a:spcBef>
            </a:pPr>
            <a:r>
              <a:rPr lang="en"/>
              <a:t>Working development tools</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08" name="Shape 108"/>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Angular.io documentation</a:t>
            </a:r>
          </a:p>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Lynda</a:t>
            </a:r>
          </a:p>
          <a:p>
            <a:pPr indent="-228600" lvl="0" marL="457200" rtl="0">
              <a:spcBef>
                <a:spcPts val="0"/>
              </a:spcBef>
              <a:buClr>
                <a:srgbClr val="000000"/>
              </a:buClr>
            </a:pPr>
            <a:r>
              <a:rPr b="1" lang="en">
                <a:solidFill>
                  <a:srgbClr val="000000"/>
                </a:solidFill>
              </a:rPr>
              <a:t>Michael Hartl’s Ruby on Rails Tutorial</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