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5143500" cx="9144000"/>
  <p:notesSz cx="6858000" cy="9144000"/>
  <p:embeddedFontLst>
    <p:embeddedFont>
      <p:font typeface="Average"/>
      <p:regular r:id="rId32"/>
    </p:embeddedFont>
    <p:embeddedFont>
      <p:font typeface="Oswald"/>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Oswald-regular.fntdata"/><Relationship Id="rId10" Type="http://schemas.openxmlformats.org/officeDocument/2006/relationships/slide" Target="slides/slide6.xml"/><Relationship Id="rId32" Type="http://schemas.openxmlformats.org/officeDocument/2006/relationships/font" Target="fonts/Average-regular.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Oswald-bold.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rtl="0" algn="ctr">
              <a:spcBef>
                <a:spcPts val="0"/>
              </a:spcBef>
              <a:buSzPct val="100000"/>
              <a:defRPr sz="4800"/>
            </a:lvl1pPr>
            <a:lvl2pPr lvl="1" rtl="0" algn="ctr">
              <a:spcBef>
                <a:spcPts val="0"/>
              </a:spcBef>
              <a:buSzPct val="100000"/>
              <a:defRPr sz="4800"/>
            </a:lvl2pPr>
            <a:lvl3pPr lvl="2" rtl="0" algn="ctr">
              <a:spcBef>
                <a:spcPts val="0"/>
              </a:spcBef>
              <a:buSzPct val="100000"/>
              <a:defRPr sz="4800"/>
            </a:lvl3pPr>
            <a:lvl4pPr lvl="3" rtl="0" algn="ctr">
              <a:spcBef>
                <a:spcPts val="0"/>
              </a:spcBef>
              <a:buSzPct val="100000"/>
              <a:defRPr sz="4800"/>
            </a:lvl4pPr>
            <a:lvl5pPr lvl="4" rtl="0" algn="ctr">
              <a:spcBef>
                <a:spcPts val="0"/>
              </a:spcBef>
              <a:buSzPct val="100000"/>
              <a:defRPr sz="4800"/>
            </a:lvl5pPr>
            <a:lvl6pPr lvl="5" rtl="0" algn="ctr">
              <a:spcBef>
                <a:spcPts val="0"/>
              </a:spcBef>
              <a:buSzPct val="100000"/>
              <a:defRPr sz="4800"/>
            </a:lvl6pPr>
            <a:lvl7pPr lvl="6" rtl="0" algn="ctr">
              <a:spcBef>
                <a:spcPts val="0"/>
              </a:spcBef>
              <a:buSzPct val="100000"/>
              <a:defRPr sz="4800"/>
            </a:lvl7pPr>
            <a:lvl8pPr lvl="7" rtl="0" algn="ctr">
              <a:spcBef>
                <a:spcPts val="0"/>
              </a:spcBef>
              <a:buSzPct val="100000"/>
              <a:defRPr sz="4800"/>
            </a:lvl8pPr>
            <a:lvl9pPr lvl="8" rtl="0"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rtl="0" algn="ctr">
              <a:spcBef>
                <a:spcPts val="0"/>
              </a:spcBef>
              <a:buSzPct val="100000"/>
              <a:defRPr sz="3600"/>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rtl="0" algn="ctr">
              <a:lnSpc>
                <a:spcPct val="100000"/>
              </a:lnSpc>
              <a:spcBef>
                <a:spcPts val="0"/>
              </a:spcBef>
              <a:spcAft>
                <a:spcPts val="0"/>
              </a:spcAft>
              <a:buClr>
                <a:schemeClr val="dk1"/>
              </a:buClr>
              <a:buSzPct val="100000"/>
              <a:buNone/>
              <a:defRPr sz="2100">
                <a:solidFill>
                  <a:schemeClr val="dk1"/>
                </a:solidFill>
              </a:defRPr>
            </a:lvl1pPr>
            <a:lvl2pPr lvl="1" rtl="0" algn="ctr">
              <a:lnSpc>
                <a:spcPct val="100000"/>
              </a:lnSpc>
              <a:spcBef>
                <a:spcPts val="0"/>
              </a:spcBef>
              <a:spcAft>
                <a:spcPts val="0"/>
              </a:spcAft>
              <a:buClr>
                <a:schemeClr val="dk1"/>
              </a:buClr>
              <a:buSzPct val="100000"/>
              <a:buNone/>
              <a:defRPr sz="2100">
                <a:solidFill>
                  <a:schemeClr val="dk1"/>
                </a:solidFill>
              </a:defRPr>
            </a:lvl2pPr>
            <a:lvl3pPr lvl="2" rtl="0" algn="ctr">
              <a:lnSpc>
                <a:spcPct val="100000"/>
              </a:lnSpc>
              <a:spcBef>
                <a:spcPts val="0"/>
              </a:spcBef>
              <a:spcAft>
                <a:spcPts val="0"/>
              </a:spcAft>
              <a:buClr>
                <a:schemeClr val="dk1"/>
              </a:buClr>
              <a:buSzPct val="100000"/>
              <a:buNone/>
              <a:defRPr sz="2100">
                <a:solidFill>
                  <a:schemeClr val="dk1"/>
                </a:solidFill>
              </a:defRPr>
            </a:lvl3pPr>
            <a:lvl4pPr lvl="3" rtl="0" algn="ctr">
              <a:lnSpc>
                <a:spcPct val="100000"/>
              </a:lnSpc>
              <a:spcBef>
                <a:spcPts val="0"/>
              </a:spcBef>
              <a:spcAft>
                <a:spcPts val="0"/>
              </a:spcAft>
              <a:buClr>
                <a:schemeClr val="dk1"/>
              </a:buClr>
              <a:buSzPct val="100000"/>
              <a:buNone/>
              <a:defRPr sz="2100">
                <a:solidFill>
                  <a:schemeClr val="dk1"/>
                </a:solidFill>
              </a:defRPr>
            </a:lvl4pPr>
            <a:lvl5pPr lvl="4" rtl="0" algn="ctr">
              <a:lnSpc>
                <a:spcPct val="100000"/>
              </a:lnSpc>
              <a:spcBef>
                <a:spcPts val="0"/>
              </a:spcBef>
              <a:spcAft>
                <a:spcPts val="0"/>
              </a:spcAft>
              <a:buClr>
                <a:schemeClr val="dk1"/>
              </a:buClr>
              <a:buSzPct val="100000"/>
              <a:buNone/>
              <a:defRPr sz="2100">
                <a:solidFill>
                  <a:schemeClr val="dk1"/>
                </a:solidFill>
              </a:defRPr>
            </a:lvl5pPr>
            <a:lvl6pPr lvl="5" rtl="0" algn="ctr">
              <a:lnSpc>
                <a:spcPct val="100000"/>
              </a:lnSpc>
              <a:spcBef>
                <a:spcPts val="0"/>
              </a:spcBef>
              <a:spcAft>
                <a:spcPts val="0"/>
              </a:spcAft>
              <a:buClr>
                <a:schemeClr val="dk1"/>
              </a:buClr>
              <a:buSzPct val="100000"/>
              <a:buNone/>
              <a:defRPr sz="2100">
                <a:solidFill>
                  <a:schemeClr val="dk1"/>
                </a:solidFill>
              </a:defRPr>
            </a:lvl6pPr>
            <a:lvl7pPr lvl="6" rtl="0" algn="ctr">
              <a:lnSpc>
                <a:spcPct val="100000"/>
              </a:lnSpc>
              <a:spcBef>
                <a:spcPts val="0"/>
              </a:spcBef>
              <a:spcAft>
                <a:spcPts val="0"/>
              </a:spcAft>
              <a:buClr>
                <a:schemeClr val="dk1"/>
              </a:buClr>
              <a:buSzPct val="100000"/>
              <a:buNone/>
              <a:defRPr sz="2100">
                <a:solidFill>
                  <a:schemeClr val="dk1"/>
                </a:solidFill>
              </a:defRPr>
            </a:lvl7pPr>
            <a:lvl8pPr lvl="7" rtl="0" algn="ctr">
              <a:lnSpc>
                <a:spcPct val="100000"/>
              </a:lnSpc>
              <a:spcBef>
                <a:spcPts val="0"/>
              </a:spcBef>
              <a:spcAft>
                <a:spcPts val="0"/>
              </a:spcAft>
              <a:buClr>
                <a:schemeClr val="dk1"/>
              </a:buClr>
              <a:buSzPct val="100000"/>
              <a:buNone/>
              <a:defRPr sz="2100">
                <a:solidFill>
                  <a:schemeClr val="dk1"/>
                </a:solidFill>
              </a:defRPr>
            </a:lvl8pPr>
            <a:lvl9pPr lvl="8" rtl="0"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rt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rtl="0">
              <a:spcBef>
                <a:spcPts val="0"/>
              </a:spcBef>
              <a:buClr>
                <a:schemeClr val="dk1"/>
              </a:buClr>
              <a:buSzPct val="100000"/>
              <a:buFont typeface="Oswald"/>
              <a:buNone/>
              <a:defRPr sz="3000">
                <a:solidFill>
                  <a:schemeClr val="dk1"/>
                </a:solidFill>
                <a:latin typeface="Oswald"/>
                <a:ea typeface="Oswald"/>
                <a:cs typeface="Oswald"/>
                <a:sym typeface="Oswald"/>
              </a:defRPr>
            </a:lvl2pPr>
            <a:lvl3pPr lvl="2" rtl="0">
              <a:spcBef>
                <a:spcPts val="0"/>
              </a:spcBef>
              <a:buClr>
                <a:schemeClr val="dk1"/>
              </a:buClr>
              <a:buSzPct val="100000"/>
              <a:buFont typeface="Oswald"/>
              <a:buNone/>
              <a:defRPr sz="3000">
                <a:solidFill>
                  <a:schemeClr val="dk1"/>
                </a:solidFill>
                <a:latin typeface="Oswald"/>
                <a:ea typeface="Oswald"/>
                <a:cs typeface="Oswald"/>
                <a:sym typeface="Oswald"/>
              </a:defRPr>
            </a:lvl3pPr>
            <a:lvl4pPr lvl="3" rtl="0">
              <a:spcBef>
                <a:spcPts val="0"/>
              </a:spcBef>
              <a:buClr>
                <a:schemeClr val="dk1"/>
              </a:buClr>
              <a:buSzPct val="100000"/>
              <a:buFont typeface="Oswald"/>
              <a:buNone/>
              <a:defRPr sz="3000">
                <a:solidFill>
                  <a:schemeClr val="dk1"/>
                </a:solidFill>
                <a:latin typeface="Oswald"/>
                <a:ea typeface="Oswald"/>
                <a:cs typeface="Oswald"/>
                <a:sym typeface="Oswald"/>
              </a:defRPr>
            </a:lvl4pPr>
            <a:lvl5pPr lvl="4" rtl="0">
              <a:spcBef>
                <a:spcPts val="0"/>
              </a:spcBef>
              <a:buClr>
                <a:schemeClr val="dk1"/>
              </a:buClr>
              <a:buSzPct val="100000"/>
              <a:buFont typeface="Oswald"/>
              <a:buNone/>
              <a:defRPr sz="3000">
                <a:solidFill>
                  <a:schemeClr val="dk1"/>
                </a:solidFill>
                <a:latin typeface="Oswald"/>
                <a:ea typeface="Oswald"/>
                <a:cs typeface="Oswald"/>
                <a:sym typeface="Oswald"/>
              </a:defRPr>
            </a:lvl5pPr>
            <a:lvl6pPr lvl="5" rtl="0">
              <a:spcBef>
                <a:spcPts val="0"/>
              </a:spcBef>
              <a:buClr>
                <a:schemeClr val="dk1"/>
              </a:buClr>
              <a:buSzPct val="100000"/>
              <a:buFont typeface="Oswald"/>
              <a:buNone/>
              <a:defRPr sz="3000">
                <a:solidFill>
                  <a:schemeClr val="dk1"/>
                </a:solidFill>
                <a:latin typeface="Oswald"/>
                <a:ea typeface="Oswald"/>
                <a:cs typeface="Oswald"/>
                <a:sym typeface="Oswald"/>
              </a:defRPr>
            </a:lvl6pPr>
            <a:lvl7pPr lvl="6" rtl="0">
              <a:spcBef>
                <a:spcPts val="0"/>
              </a:spcBef>
              <a:buClr>
                <a:schemeClr val="dk1"/>
              </a:buClr>
              <a:buSzPct val="100000"/>
              <a:buFont typeface="Oswald"/>
              <a:buNone/>
              <a:defRPr sz="3000">
                <a:solidFill>
                  <a:schemeClr val="dk1"/>
                </a:solidFill>
                <a:latin typeface="Oswald"/>
                <a:ea typeface="Oswald"/>
                <a:cs typeface="Oswald"/>
                <a:sym typeface="Oswald"/>
              </a:defRPr>
            </a:lvl7pPr>
            <a:lvl8pPr lvl="7" rtl="0">
              <a:spcBef>
                <a:spcPts val="0"/>
              </a:spcBef>
              <a:buClr>
                <a:schemeClr val="dk1"/>
              </a:buClr>
              <a:buSzPct val="100000"/>
              <a:buFont typeface="Oswald"/>
              <a:buNone/>
              <a:defRPr sz="3000">
                <a:solidFill>
                  <a:schemeClr val="dk1"/>
                </a:solidFill>
                <a:latin typeface="Oswald"/>
                <a:ea typeface="Oswald"/>
                <a:cs typeface="Oswald"/>
                <a:sym typeface="Oswald"/>
              </a:defRPr>
            </a:lvl8pPr>
            <a:lvl9pPr lvl="8" rtl="0">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soctrackdev.herokuapp.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rPr lang="en"/>
              <a:t>Spring 2017 CSE 5911</a:t>
            </a:r>
          </a:p>
          <a:p>
            <a:pPr lvl="0">
              <a:spcBef>
                <a:spcPts val="0"/>
              </a:spcBef>
              <a:buNone/>
            </a:pPr>
            <a:r>
              <a:rPr lang="en"/>
              <a:t>Strategic Operations Center</a:t>
            </a:r>
          </a:p>
          <a:p>
            <a:pPr lvl="0">
              <a:spcBef>
                <a:spcPts val="0"/>
              </a:spcBef>
              <a:buNone/>
            </a:pPr>
            <a:r>
              <a:rPr lang="en"/>
              <a:t>Final Presentation</a:t>
            </a:r>
          </a:p>
        </p:txBody>
      </p:sp>
      <p:sp>
        <p:nvSpPr>
          <p:cNvPr id="60" name="Shape 60"/>
          <p:cNvSpPr txBox="1"/>
          <p:nvPr>
            <p:ph idx="1" type="subTitle"/>
          </p:nvPr>
        </p:nvSpPr>
        <p:spPr>
          <a:xfrm>
            <a:off x="204300" y="3174875"/>
            <a:ext cx="8735400" cy="792600"/>
          </a:xfrm>
          <a:prstGeom prst="rect">
            <a:avLst/>
          </a:prstGeom>
        </p:spPr>
        <p:txBody>
          <a:bodyPr anchorCtr="0" anchor="t" bIns="91425" lIns="91425" rIns="91425" tIns="91425">
            <a:noAutofit/>
          </a:bodyPr>
          <a:lstStyle/>
          <a:p>
            <a:pPr lvl="0" rtl="0">
              <a:spcBef>
                <a:spcPts val="0"/>
              </a:spcBef>
              <a:buNone/>
            </a:pPr>
            <a:r>
              <a:rPr lang="en"/>
              <a:t>Cyriac Domini, Daniel Bedich, Shantanu Bhardwaj, Asanka Nanayakkara</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Dependencies</a:t>
            </a:r>
          </a:p>
        </p:txBody>
      </p:sp>
      <p:sp>
        <p:nvSpPr>
          <p:cNvPr id="115" name="Shape 115"/>
          <p:cNvSpPr txBox="1"/>
          <p:nvPr>
            <p:ph idx="1" type="body"/>
          </p:nvPr>
        </p:nvSpPr>
        <p:spPr>
          <a:xfrm>
            <a:off x="311700" y="1080275"/>
            <a:ext cx="8520600" cy="3416400"/>
          </a:xfrm>
          <a:prstGeom prst="rect">
            <a:avLst/>
          </a:prstGeom>
        </p:spPr>
        <p:txBody>
          <a:bodyPr anchorCtr="0" anchor="t" bIns="91425" lIns="91425" rIns="91425" tIns="91425">
            <a:noAutofit/>
          </a:bodyPr>
          <a:lstStyle/>
          <a:p>
            <a:pPr indent="-228600" lvl="0" marL="457200" rtl="0">
              <a:spcBef>
                <a:spcPts val="0"/>
              </a:spcBef>
            </a:pPr>
            <a:r>
              <a:rPr lang="en"/>
              <a:t>Auto UI updates</a:t>
            </a:r>
          </a:p>
          <a:p>
            <a:pPr indent="-228600" lvl="1" marL="914400" rtl="0">
              <a:spcBef>
                <a:spcPts val="0"/>
              </a:spcBef>
            </a:pPr>
            <a:r>
              <a:rPr lang="en"/>
              <a:t>Rails 5 with ActionCable (websocket implementation)</a:t>
            </a:r>
          </a:p>
          <a:p>
            <a:pPr indent="-228600" lvl="0" marL="457200" rtl="0">
              <a:spcBef>
                <a:spcPts val="0"/>
              </a:spcBef>
            </a:pPr>
            <a:r>
              <a:rPr lang="en"/>
              <a:t>Dashboard</a:t>
            </a:r>
          </a:p>
          <a:p>
            <a:pPr indent="-228600" lvl="1" marL="914400" rtl="0">
              <a:spcBef>
                <a:spcPts val="0"/>
              </a:spcBef>
            </a:pPr>
            <a:r>
              <a:rPr lang="en"/>
              <a:t>jQuery Datatables</a:t>
            </a:r>
          </a:p>
          <a:p>
            <a:pPr indent="-228600" lvl="0" marL="457200" rtl="0">
              <a:spcBef>
                <a:spcPts val="0"/>
              </a:spcBef>
            </a:pPr>
            <a:r>
              <a:rPr lang="en"/>
              <a:t>Ruby Gems</a:t>
            </a:r>
          </a:p>
          <a:p>
            <a:pPr indent="-228600" lvl="1" marL="914400" rtl="0">
              <a:spcBef>
                <a:spcPts val="0"/>
              </a:spcBef>
            </a:pPr>
            <a:r>
              <a:rPr lang="en"/>
              <a:t>Devise, Json rails</a:t>
            </a:r>
          </a:p>
          <a:p>
            <a:pPr indent="-228600" lvl="0" marL="457200" rtl="0">
              <a:spcBef>
                <a:spcPts val="0"/>
              </a:spcBef>
            </a:pPr>
            <a:r>
              <a:rPr lang="en"/>
              <a:t>FireBase/Firechat</a:t>
            </a:r>
          </a:p>
          <a:p>
            <a:pPr indent="-228600" lvl="0" marL="457200" rtl="0">
              <a:spcBef>
                <a:spcPts val="0"/>
              </a:spcBef>
            </a:pPr>
            <a:r>
              <a:rPr lang="en"/>
              <a:t>OS/Software</a:t>
            </a:r>
          </a:p>
          <a:p>
            <a:pPr indent="-228600" lvl="1" marL="914400" rtl="0">
              <a:spcBef>
                <a:spcPts val="0"/>
              </a:spcBef>
            </a:pPr>
            <a:r>
              <a:rPr lang="en"/>
              <a:t>Ubuntu 16.04 (or any UNIX based OS) with terminal and text editor</a:t>
            </a:r>
          </a:p>
          <a:p>
            <a:pPr indent="-228600" lvl="1" marL="914400" rtl="0">
              <a:spcBef>
                <a:spcPts val="0"/>
              </a:spcBef>
            </a:pPr>
            <a:r>
              <a:rPr lang="en"/>
              <a:t>Rails 5</a:t>
            </a:r>
          </a:p>
          <a:p>
            <a:pPr indent="-228600" lvl="1" marL="914400" rtl="0">
              <a:spcBef>
                <a:spcPts val="0"/>
              </a:spcBef>
            </a:pPr>
            <a:r>
              <a:rPr lang="en"/>
              <a:t>Heroku Server for deployment</a:t>
            </a:r>
          </a:p>
          <a:p>
            <a:pPr indent="-228600" lvl="1" marL="914400" rtl="0">
              <a:spcBef>
                <a:spcPts val="0"/>
              </a:spcBef>
            </a:pPr>
            <a:r>
              <a:rPr lang="en"/>
              <a:t>Capybara testing framework</a:t>
            </a:r>
          </a:p>
          <a:p>
            <a:pPr lvl="0" rt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Architecture Diagram</a:t>
            </a:r>
          </a:p>
        </p:txBody>
      </p:sp>
      <p:pic>
        <p:nvPicPr>
          <p:cNvPr id="121" name="Shape 121"/>
          <p:cNvPicPr preferRelativeResize="0"/>
          <p:nvPr/>
        </p:nvPicPr>
        <p:blipFill>
          <a:blip r:embed="rId3">
            <a:alphaModFix/>
          </a:blip>
          <a:stretch>
            <a:fillRect/>
          </a:stretch>
        </p:blipFill>
        <p:spPr>
          <a:xfrm>
            <a:off x="1264175" y="1115475"/>
            <a:ext cx="5745339" cy="38209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Class Diagram</a:t>
            </a:r>
          </a:p>
        </p:txBody>
      </p:sp>
      <p:pic>
        <p:nvPicPr>
          <p:cNvPr id="127" name="Shape 127"/>
          <p:cNvPicPr preferRelativeResize="0"/>
          <p:nvPr/>
        </p:nvPicPr>
        <p:blipFill>
          <a:blip r:embed="rId3">
            <a:alphaModFix/>
          </a:blip>
          <a:stretch>
            <a:fillRect/>
          </a:stretch>
        </p:blipFill>
        <p:spPr>
          <a:xfrm>
            <a:off x="828993" y="1091724"/>
            <a:ext cx="7486005" cy="38213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Tasks Accomplished</a:t>
            </a:r>
          </a:p>
        </p:txBody>
      </p:sp>
      <p:sp>
        <p:nvSpPr>
          <p:cNvPr id="133" name="Shape 13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Login Authentication </a:t>
            </a:r>
          </a:p>
          <a:p>
            <a:pPr indent="-228600" lvl="0" marL="457200" rtl="0">
              <a:spcBef>
                <a:spcPts val="0"/>
              </a:spcBef>
            </a:pPr>
            <a:r>
              <a:rPr lang="en"/>
              <a:t>Fully Functional Dashboard</a:t>
            </a:r>
          </a:p>
          <a:p>
            <a:pPr indent="-228600" lvl="1" marL="914400" rtl="0">
              <a:spcBef>
                <a:spcPts val="0"/>
              </a:spcBef>
            </a:pPr>
            <a:r>
              <a:rPr lang="en"/>
              <a:t>Adding Critical Flights</a:t>
            </a:r>
          </a:p>
          <a:p>
            <a:pPr indent="-228600" lvl="1" marL="914400" rtl="0">
              <a:spcBef>
                <a:spcPts val="0"/>
              </a:spcBef>
            </a:pPr>
            <a:r>
              <a:rPr lang="en"/>
              <a:t>Adding/Removing Recovery Options</a:t>
            </a:r>
          </a:p>
          <a:p>
            <a:pPr indent="-228600" lvl="1" marL="914400" rtl="0">
              <a:spcBef>
                <a:spcPts val="0"/>
              </a:spcBef>
            </a:pPr>
            <a:r>
              <a:rPr lang="en"/>
              <a:t>Accepting Recovery Options</a:t>
            </a:r>
          </a:p>
          <a:p>
            <a:pPr indent="-228600" lvl="1" marL="914400" rtl="0">
              <a:spcBef>
                <a:spcPts val="0"/>
              </a:spcBef>
            </a:pPr>
            <a:r>
              <a:rPr lang="en"/>
              <a:t>Filtering/Searching Flights</a:t>
            </a:r>
          </a:p>
          <a:p>
            <a:pPr indent="-228600" lvl="1" marL="914400" rtl="0">
              <a:spcBef>
                <a:spcPts val="0"/>
              </a:spcBef>
            </a:pPr>
            <a:r>
              <a:rPr lang="en"/>
              <a:t>User Actions</a:t>
            </a:r>
          </a:p>
          <a:p>
            <a:pPr indent="-228600" lvl="0" marL="457200" rtl="0">
              <a:spcBef>
                <a:spcPts val="0"/>
              </a:spcBef>
            </a:pPr>
            <a:r>
              <a:rPr lang="en"/>
              <a:t>Firechat Integration</a:t>
            </a:r>
          </a:p>
          <a:p>
            <a:pPr indent="-228600" lvl="1" marL="914400" rtl="0">
              <a:spcBef>
                <a:spcPts val="0"/>
              </a:spcBef>
            </a:pPr>
            <a:r>
              <a:rPr lang="en"/>
              <a:t>General, Role-based, Fight-based chats</a:t>
            </a:r>
          </a:p>
          <a:p>
            <a:pPr indent="-228600" lvl="0" marL="457200" rtl="0">
              <a:spcBef>
                <a:spcPts val="0"/>
              </a:spcBef>
            </a:pPr>
            <a:r>
              <a:rPr lang="en"/>
              <a:t>Real Time</a:t>
            </a:r>
            <a:r>
              <a:rPr lang="en"/>
              <a:t> updates through Action Cable utilities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solidFill>
                  <a:srgbClr val="000000"/>
                </a:solidFill>
              </a:rPr>
              <a:t>Resources</a:t>
            </a:r>
          </a:p>
        </p:txBody>
      </p:sp>
      <p:sp>
        <p:nvSpPr>
          <p:cNvPr id="139" name="Shape 139"/>
          <p:cNvSpPr txBox="1"/>
          <p:nvPr>
            <p:ph idx="1" type="body"/>
          </p:nvPr>
        </p:nvSpPr>
        <p:spPr>
          <a:xfrm>
            <a:off x="311700" y="1152475"/>
            <a:ext cx="8520600" cy="3416400"/>
          </a:xfrm>
          <a:prstGeom prst="rect">
            <a:avLst/>
          </a:prstGeom>
          <a:noFill/>
        </p:spPr>
        <p:txBody>
          <a:bodyPr anchorCtr="0" anchor="t" bIns="91425" lIns="91425" rIns="91425" tIns="91425">
            <a:noAutofit/>
          </a:bodyPr>
          <a:lstStyle/>
          <a:p>
            <a:pPr indent="-228600" lvl="0" marL="457200" rtl="0">
              <a:spcBef>
                <a:spcPts val="0"/>
              </a:spcBef>
              <a:buClr>
                <a:srgbClr val="000000"/>
              </a:buClr>
            </a:pPr>
            <a:r>
              <a:rPr b="1" lang="en">
                <a:solidFill>
                  <a:srgbClr val="000000"/>
                </a:solidFill>
              </a:rPr>
              <a:t>Stack Overflow</a:t>
            </a:r>
          </a:p>
          <a:p>
            <a:pPr indent="-228600" lvl="0" marL="457200" rtl="0">
              <a:spcBef>
                <a:spcPts val="0"/>
              </a:spcBef>
              <a:buClr>
                <a:srgbClr val="000000"/>
              </a:buClr>
            </a:pPr>
            <a:r>
              <a:rPr b="1" lang="en">
                <a:solidFill>
                  <a:srgbClr val="000000"/>
                </a:solidFill>
              </a:rPr>
              <a:t>ActionCable</a:t>
            </a:r>
          </a:p>
          <a:p>
            <a:pPr indent="-228600" lvl="0" marL="457200" rtl="0">
              <a:spcBef>
                <a:spcPts val="0"/>
              </a:spcBef>
              <a:buClr>
                <a:srgbClr val="000000"/>
              </a:buClr>
            </a:pPr>
            <a:r>
              <a:rPr b="1" lang="en">
                <a:solidFill>
                  <a:srgbClr val="000000"/>
                </a:solidFill>
              </a:rPr>
              <a:t>JQuery DataTables</a:t>
            </a:r>
          </a:p>
          <a:p>
            <a:pPr indent="-228600" lvl="0" marL="457200" rtl="0">
              <a:spcBef>
                <a:spcPts val="0"/>
              </a:spcBef>
              <a:buClr>
                <a:srgbClr val="000000"/>
              </a:buClr>
            </a:pPr>
            <a:r>
              <a:rPr b="1" lang="en">
                <a:solidFill>
                  <a:srgbClr val="000000"/>
                </a:solidFill>
              </a:rPr>
              <a:t>Google’s Firebase</a:t>
            </a:r>
          </a:p>
          <a:p>
            <a:pPr indent="-228600" lvl="0" marL="457200" rtl="0">
              <a:spcBef>
                <a:spcPts val="0"/>
              </a:spcBef>
              <a:buClr>
                <a:srgbClr val="000000"/>
              </a:buClr>
            </a:pPr>
            <a:r>
              <a:rPr b="1" lang="en">
                <a:solidFill>
                  <a:srgbClr val="000000"/>
                </a:solidFill>
              </a:rPr>
              <a:t>Firechat</a:t>
            </a:r>
          </a:p>
          <a:p>
            <a:pPr indent="-228600" lvl="0" marL="457200" rtl="0">
              <a:spcBef>
                <a:spcPts val="0"/>
              </a:spcBef>
              <a:buClr>
                <a:srgbClr val="000000"/>
              </a:buClr>
            </a:pPr>
            <a:r>
              <a:rPr b="1" lang="en">
                <a:solidFill>
                  <a:srgbClr val="000000"/>
                </a:solidFill>
              </a:rPr>
              <a:t>Sponsor</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Sequence Diagram</a:t>
            </a:r>
          </a:p>
        </p:txBody>
      </p:sp>
      <p:pic>
        <p:nvPicPr>
          <p:cNvPr id="145" name="Shape 145"/>
          <p:cNvPicPr preferRelativeResize="0"/>
          <p:nvPr/>
        </p:nvPicPr>
        <p:blipFill>
          <a:blip r:embed="rId3">
            <a:alphaModFix/>
          </a:blip>
          <a:stretch>
            <a:fillRect/>
          </a:stretch>
        </p:blipFill>
        <p:spPr>
          <a:xfrm>
            <a:off x="1371974" y="1076600"/>
            <a:ext cx="6400051" cy="39149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Project Management Methodology</a:t>
            </a:r>
          </a:p>
        </p:txBody>
      </p:sp>
      <p:sp>
        <p:nvSpPr>
          <p:cNvPr id="151" name="Shape 15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Visual Studio Team Services</a:t>
            </a:r>
          </a:p>
          <a:p>
            <a:pPr indent="-228600" lvl="0" marL="457200" rtl="0">
              <a:spcBef>
                <a:spcPts val="0"/>
              </a:spcBef>
              <a:buChar char="●"/>
            </a:pPr>
            <a:r>
              <a:rPr lang="en"/>
              <a:t>Git version control</a:t>
            </a:r>
          </a:p>
          <a:p>
            <a:pPr indent="-228600" lvl="1" marL="914400" rtl="0">
              <a:spcBef>
                <a:spcPts val="0"/>
              </a:spcBef>
              <a:buChar char="○"/>
            </a:pPr>
            <a:r>
              <a:rPr lang="en"/>
              <a:t>Strict branching strategies</a:t>
            </a:r>
          </a:p>
          <a:p>
            <a:pPr indent="-228600" lvl="0" marL="457200" rtl="0">
              <a:spcBef>
                <a:spcPts val="0"/>
              </a:spcBef>
              <a:buChar char="●"/>
            </a:pPr>
            <a:r>
              <a:rPr lang="en"/>
              <a:t>Agile</a:t>
            </a:r>
          </a:p>
          <a:p>
            <a:pPr indent="-228600" lvl="0" marL="457200" rtl="0">
              <a:spcBef>
                <a:spcPts val="0"/>
              </a:spcBef>
              <a:buChar char="●"/>
            </a:pPr>
            <a:r>
              <a:rPr lang="en"/>
              <a:t>Frequent </a:t>
            </a:r>
            <a:r>
              <a:rPr lang="en"/>
              <a:t>collaboration</a:t>
            </a:r>
            <a:r>
              <a:rPr lang="en"/>
              <a:t> between team members</a:t>
            </a:r>
          </a:p>
          <a:p>
            <a:pPr indent="-228600" lvl="0" marL="457200" rtl="0">
              <a:spcBef>
                <a:spcPts val="0"/>
              </a:spcBef>
              <a:buChar char="●"/>
            </a:pPr>
            <a:r>
              <a:rPr lang="en"/>
              <a:t>Unit Testing</a:t>
            </a:r>
          </a:p>
          <a:p>
            <a:pPr indent="-228600" lvl="0" marL="457200" rtl="0">
              <a:spcBef>
                <a:spcPts val="0"/>
              </a:spcBef>
              <a:buChar char="●"/>
            </a:pPr>
            <a:r>
              <a:rPr lang="en"/>
              <a:t>Detailed documentation</a:t>
            </a:r>
          </a:p>
          <a:p>
            <a:pPr lvl="0">
              <a:spcBef>
                <a:spcPts val="0"/>
              </a:spcBef>
              <a:buNone/>
            </a:pPr>
            <a:r>
              <a:t/>
            </a:r>
            <a:endParaRPr/>
          </a:p>
        </p:txBody>
      </p:sp>
      <p:pic>
        <p:nvPicPr>
          <p:cNvPr id="152" name="Shape 152"/>
          <p:cNvPicPr preferRelativeResize="0"/>
          <p:nvPr/>
        </p:nvPicPr>
        <p:blipFill>
          <a:blip r:embed="rId3">
            <a:alphaModFix/>
          </a:blip>
          <a:stretch>
            <a:fillRect/>
          </a:stretch>
        </p:blipFill>
        <p:spPr>
          <a:xfrm>
            <a:off x="7392250" y="1487681"/>
            <a:ext cx="1440049" cy="2168124"/>
          </a:xfrm>
          <a:prstGeom prst="rect">
            <a:avLst/>
          </a:prstGeom>
          <a:noFill/>
          <a:ln>
            <a:noFill/>
          </a:ln>
        </p:spPr>
      </p:pic>
      <p:pic>
        <p:nvPicPr>
          <p:cNvPr id="153" name="Shape 153"/>
          <p:cNvPicPr preferRelativeResize="0"/>
          <p:nvPr/>
        </p:nvPicPr>
        <p:blipFill>
          <a:blip r:embed="rId4">
            <a:alphaModFix/>
          </a:blip>
          <a:stretch>
            <a:fillRect/>
          </a:stretch>
        </p:blipFill>
        <p:spPr>
          <a:xfrm>
            <a:off x="6584507" y="1493175"/>
            <a:ext cx="807742" cy="2168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Visual Studio - Board</a:t>
            </a:r>
          </a:p>
        </p:txBody>
      </p:sp>
      <p:pic>
        <p:nvPicPr>
          <p:cNvPr id="159" name="Shape 159"/>
          <p:cNvPicPr preferRelativeResize="0"/>
          <p:nvPr/>
        </p:nvPicPr>
        <p:blipFill>
          <a:blip r:embed="rId3">
            <a:alphaModFix/>
          </a:blip>
          <a:stretch>
            <a:fillRect/>
          </a:stretch>
        </p:blipFill>
        <p:spPr>
          <a:xfrm>
            <a:off x="859599" y="1107350"/>
            <a:ext cx="7792348" cy="3713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Visual Studio Board - Epics and Features</a:t>
            </a:r>
          </a:p>
        </p:txBody>
      </p:sp>
      <p:pic>
        <p:nvPicPr>
          <p:cNvPr id="165" name="Shape 165"/>
          <p:cNvPicPr preferRelativeResize="0"/>
          <p:nvPr/>
        </p:nvPicPr>
        <p:blipFill>
          <a:blip r:embed="rId3">
            <a:alphaModFix/>
          </a:blip>
          <a:stretch>
            <a:fillRect/>
          </a:stretch>
        </p:blipFill>
        <p:spPr>
          <a:xfrm>
            <a:off x="1406900" y="1166125"/>
            <a:ext cx="6160775" cy="3564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Visual Studio Board - Features and Stories</a:t>
            </a:r>
          </a:p>
        </p:txBody>
      </p:sp>
      <p:sp>
        <p:nvSpPr>
          <p:cNvPr id="171" name="Shape 17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72" name="Shape 172"/>
          <p:cNvPicPr preferRelativeResize="0"/>
          <p:nvPr/>
        </p:nvPicPr>
        <p:blipFill>
          <a:blip r:embed="rId3">
            <a:alphaModFix/>
          </a:blip>
          <a:stretch>
            <a:fillRect/>
          </a:stretch>
        </p:blipFill>
        <p:spPr>
          <a:xfrm>
            <a:off x="1239550" y="1152475"/>
            <a:ext cx="6884849" cy="3927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NetJets Flight Dashboard</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Project Name: Strategic Operation Center</a:t>
            </a:r>
          </a:p>
          <a:p>
            <a:pPr indent="-228600" lvl="0" marL="457200" rtl="0">
              <a:spcBef>
                <a:spcPts val="0"/>
              </a:spcBef>
            </a:pPr>
            <a:r>
              <a:rPr lang="en"/>
              <a:t>Point of Contact</a:t>
            </a:r>
          </a:p>
          <a:p>
            <a:pPr indent="-228600" lvl="1" marL="914400" rtl="0">
              <a:spcBef>
                <a:spcPts val="0"/>
              </a:spcBef>
            </a:pPr>
            <a:r>
              <a:rPr lang="en"/>
              <a:t>Umesh Vaswani</a:t>
            </a:r>
          </a:p>
          <a:p>
            <a:pPr indent="-228600" lvl="2" marL="1371600" rtl="0">
              <a:spcBef>
                <a:spcPts val="0"/>
              </a:spcBef>
            </a:pPr>
            <a:r>
              <a:rPr lang="en"/>
              <a:t>Software Architect at NetJets</a:t>
            </a:r>
          </a:p>
          <a:p>
            <a:pPr indent="-228600" lvl="1" marL="914400" rtl="0">
              <a:spcBef>
                <a:spcPts val="0"/>
              </a:spcBef>
            </a:pPr>
            <a:r>
              <a:rPr lang="en"/>
              <a:t>Perumal Ramasamy</a:t>
            </a:r>
          </a:p>
          <a:p>
            <a:pPr indent="-228600" lvl="2" marL="1371600" rtl="0">
              <a:spcBef>
                <a:spcPts val="0"/>
              </a:spcBef>
            </a:pPr>
            <a:r>
              <a:rPr lang="en"/>
              <a:t>Professor and VP at NetJets</a:t>
            </a:r>
          </a:p>
          <a:p>
            <a:pPr indent="0" lvl="0" marL="914400">
              <a:spcBef>
                <a:spcPts val="0"/>
              </a:spcBef>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Testing</a:t>
            </a:r>
          </a:p>
        </p:txBody>
      </p:sp>
      <p:sp>
        <p:nvSpPr>
          <p:cNvPr id="178" name="Shape 17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User Acceptance Testing</a:t>
            </a:r>
          </a:p>
          <a:p>
            <a:pPr indent="-228600" lvl="1" marL="914400" rtl="0">
              <a:spcBef>
                <a:spcPts val="0"/>
              </a:spcBef>
            </a:pPr>
            <a:r>
              <a:rPr lang="en"/>
              <a:t>Asanka and Umesh</a:t>
            </a:r>
          </a:p>
          <a:p>
            <a:pPr indent="-228600" lvl="1" marL="914400" rtl="0">
              <a:spcBef>
                <a:spcPts val="0"/>
              </a:spcBef>
            </a:pPr>
            <a:r>
              <a:rPr lang="en"/>
              <a:t>Helped finding and resolving bugs</a:t>
            </a:r>
          </a:p>
          <a:p>
            <a:pPr indent="-228600" lvl="0" marL="457200" rtl="0">
              <a:spcBef>
                <a:spcPts val="0"/>
              </a:spcBef>
            </a:pPr>
            <a:r>
              <a:rPr lang="en"/>
              <a:t>Minitest for unit testing with ruby</a:t>
            </a:r>
          </a:p>
          <a:p>
            <a:pPr lvl="0" rt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Screenshots - Login page</a:t>
            </a:r>
          </a:p>
        </p:txBody>
      </p:sp>
      <p:pic>
        <p:nvPicPr>
          <p:cNvPr id="184" name="Shape 184"/>
          <p:cNvPicPr preferRelativeResize="0"/>
          <p:nvPr/>
        </p:nvPicPr>
        <p:blipFill>
          <a:blip r:embed="rId3">
            <a:alphaModFix/>
          </a:blip>
          <a:stretch>
            <a:fillRect/>
          </a:stretch>
        </p:blipFill>
        <p:spPr>
          <a:xfrm>
            <a:off x="1600200" y="1149200"/>
            <a:ext cx="5943600" cy="3705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Screenshot - Dashboard</a:t>
            </a:r>
          </a:p>
        </p:txBody>
      </p:sp>
      <p:sp>
        <p:nvSpPr>
          <p:cNvPr id="190" name="Shape 19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91" name="Shape 191"/>
          <p:cNvPicPr preferRelativeResize="0"/>
          <p:nvPr/>
        </p:nvPicPr>
        <p:blipFill>
          <a:blip r:embed="rId3">
            <a:alphaModFix/>
          </a:blip>
          <a:stretch>
            <a:fillRect/>
          </a:stretch>
        </p:blipFill>
        <p:spPr>
          <a:xfrm>
            <a:off x="1407987" y="1076050"/>
            <a:ext cx="6328024" cy="39732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Screenshot - Expanded Critical Flight</a:t>
            </a:r>
          </a:p>
        </p:txBody>
      </p:sp>
      <p:sp>
        <p:nvSpPr>
          <p:cNvPr id="197" name="Shape 19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98" name="Shape 198"/>
          <p:cNvPicPr preferRelativeResize="0"/>
          <p:nvPr/>
        </p:nvPicPr>
        <p:blipFill>
          <a:blip r:embed="rId3">
            <a:alphaModFix/>
          </a:blip>
          <a:stretch>
            <a:fillRect/>
          </a:stretch>
        </p:blipFill>
        <p:spPr>
          <a:xfrm>
            <a:off x="300025" y="1875150"/>
            <a:ext cx="8543925" cy="2057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Risks Encountered</a:t>
            </a:r>
          </a:p>
        </p:txBody>
      </p:sp>
      <p:sp>
        <p:nvSpPr>
          <p:cNvPr id="204" name="Shape 20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Running out of time</a:t>
            </a:r>
          </a:p>
          <a:p>
            <a:pPr indent="-228600" lvl="1" marL="914400" rtl="0">
              <a:spcBef>
                <a:spcPts val="0"/>
              </a:spcBef>
              <a:buChar char="○"/>
            </a:pPr>
            <a:r>
              <a:rPr lang="en"/>
              <a:t>Time Management</a:t>
            </a:r>
          </a:p>
          <a:p>
            <a:pPr indent="-228600" lvl="1" marL="914400" rtl="0">
              <a:spcBef>
                <a:spcPts val="0"/>
              </a:spcBef>
              <a:buChar char="○"/>
            </a:pPr>
            <a:r>
              <a:rPr lang="en"/>
              <a:t>Taking Advantage of Spring Break</a:t>
            </a:r>
          </a:p>
          <a:p>
            <a:pPr indent="-228600" lvl="1" marL="914400" rtl="0">
              <a:spcBef>
                <a:spcPts val="0"/>
              </a:spcBef>
              <a:buChar char="○"/>
            </a:pPr>
            <a:r>
              <a:rPr lang="en"/>
              <a:t>Forgoing Styling</a:t>
            </a:r>
          </a:p>
          <a:p>
            <a:pPr indent="-228600" lvl="0" marL="457200" rtl="0">
              <a:spcBef>
                <a:spcPts val="0"/>
              </a:spcBef>
              <a:buChar char="●"/>
            </a:pPr>
            <a:r>
              <a:rPr lang="en"/>
              <a:t>Failing at Integrating Firechat/Needing to make our own chat</a:t>
            </a:r>
          </a:p>
          <a:p>
            <a:pPr indent="-228600" lvl="1" marL="914400" rtl="0">
              <a:spcBef>
                <a:spcPts val="0"/>
              </a:spcBef>
              <a:buChar char="○"/>
            </a:pPr>
            <a:r>
              <a:rPr lang="en"/>
              <a:t>Change focus/pivot/revert to custom chat</a:t>
            </a:r>
          </a:p>
          <a:p>
            <a:pPr indent="-228600" lvl="0" marL="457200" rtl="0">
              <a:spcBef>
                <a:spcPts val="0"/>
              </a:spcBef>
              <a:buChar char="●"/>
            </a:pPr>
            <a:r>
              <a:rPr lang="en"/>
              <a:t>Choosing an ideal testing methodology/software suite for integration, user, and unit testing</a:t>
            </a:r>
          </a:p>
          <a:p>
            <a:pPr indent="-228600" lvl="1" marL="914400" rtl="0">
              <a:spcBef>
                <a:spcPts val="0"/>
              </a:spcBef>
              <a:buChar char="○"/>
            </a:pPr>
            <a:r>
              <a:rPr lang="en"/>
              <a:t>Trial and error, having the will to do it</a:t>
            </a:r>
          </a:p>
          <a:p>
            <a:pPr lvl="0" rtl="0">
              <a:spcBef>
                <a:spcPts val="0"/>
              </a:spcBef>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Demo</a:t>
            </a:r>
          </a:p>
        </p:txBody>
      </p:sp>
      <p:sp>
        <p:nvSpPr>
          <p:cNvPr id="210" name="Shape 21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3"/>
              </a:rPr>
              <a:t>soctrackdev.herokuapp.com</a:t>
            </a:r>
          </a:p>
          <a:p>
            <a:pPr lvl="0">
              <a:spcBef>
                <a:spcPts val="0"/>
              </a:spcBef>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Enhancements and Expansions</a:t>
            </a:r>
          </a:p>
        </p:txBody>
      </p:sp>
      <p:sp>
        <p:nvSpPr>
          <p:cNvPr id="216" name="Shape 21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42900" lvl="0" marL="457200" marR="0" rtl="0" algn="l">
              <a:lnSpc>
                <a:spcPct val="115000"/>
              </a:lnSpc>
              <a:spcBef>
                <a:spcPts val="0"/>
              </a:spcBef>
              <a:spcAft>
                <a:spcPts val="1600"/>
              </a:spcAft>
              <a:buClr>
                <a:schemeClr val="accent3"/>
              </a:buClr>
              <a:buSzPct val="100000"/>
              <a:buFont typeface="Average"/>
              <a:buChar char="●"/>
            </a:pPr>
            <a:r>
              <a:rPr lang="en"/>
              <a:t>Implementing favorites feature on frontend</a:t>
            </a:r>
          </a:p>
          <a:p>
            <a:pPr indent="-228600" lvl="0" marL="457200" marR="0" rtl="0" algn="l">
              <a:lnSpc>
                <a:spcPct val="115000"/>
              </a:lnSpc>
              <a:spcBef>
                <a:spcPts val="0"/>
              </a:spcBef>
              <a:spcAft>
                <a:spcPts val="1600"/>
              </a:spcAft>
              <a:buChar char="●"/>
            </a:pPr>
            <a:r>
              <a:rPr lang="en"/>
              <a:t>Updating flight database to use better data (i.e. flights of current day) </a:t>
            </a:r>
          </a:p>
          <a:p>
            <a:pPr indent="-228600" lvl="0" marL="457200" marR="0" rtl="0" algn="l">
              <a:lnSpc>
                <a:spcPct val="115000"/>
              </a:lnSpc>
              <a:spcBef>
                <a:spcPts val="0"/>
              </a:spcBef>
              <a:spcAft>
                <a:spcPts val="1600"/>
              </a:spcAft>
              <a:buChar char="●"/>
            </a:pPr>
            <a:r>
              <a:rPr lang="en"/>
              <a:t>Adding ability to remove chats</a:t>
            </a:r>
          </a:p>
          <a:p>
            <a:pPr indent="-228600" lvl="1" marL="914400" marR="0" rtl="0" algn="l">
              <a:lnSpc>
                <a:spcPct val="115000"/>
              </a:lnSpc>
              <a:spcBef>
                <a:spcPts val="0"/>
              </a:spcBef>
              <a:spcAft>
                <a:spcPts val="1600"/>
              </a:spcAft>
              <a:buChar char="○"/>
            </a:pPr>
            <a:r>
              <a:rPr lang="en"/>
              <a:t>By user</a:t>
            </a:r>
          </a:p>
          <a:p>
            <a:pPr indent="-228600" lvl="1" marL="914400" marR="0" rtl="0" algn="l">
              <a:lnSpc>
                <a:spcPct val="115000"/>
              </a:lnSpc>
              <a:spcBef>
                <a:spcPts val="0"/>
              </a:spcBef>
              <a:spcAft>
                <a:spcPts val="1600"/>
              </a:spcAft>
              <a:buChar char="○"/>
            </a:pPr>
            <a:r>
              <a:rPr lang="en"/>
              <a:t>Automatically after flight has already happened</a:t>
            </a:r>
          </a:p>
          <a:p>
            <a:pPr indent="-228600" lvl="0" marL="457200" marR="0" rtl="0" algn="l">
              <a:lnSpc>
                <a:spcPct val="115000"/>
              </a:lnSpc>
              <a:spcBef>
                <a:spcPts val="0"/>
              </a:spcBef>
              <a:spcAft>
                <a:spcPts val="1600"/>
              </a:spcAft>
              <a:buChar char="●"/>
            </a:pPr>
            <a:r>
              <a:rPr lang="en"/>
              <a:t>Backlogging chats for search capabilities</a:t>
            </a:r>
          </a:p>
          <a:p>
            <a:pPr indent="-228600" lvl="0" marL="457200" rtl="0">
              <a:spcBef>
                <a:spcPts val="0"/>
              </a:spcBef>
              <a:buChar char="●"/>
            </a:pPr>
            <a:r>
              <a:rPr lang="en"/>
              <a:t>Being able to unaccept recovery options</a:t>
            </a:r>
          </a:p>
          <a:p>
            <a:pPr indent="-228600" lvl="0" marL="457200">
              <a:spcBef>
                <a:spcPts val="0"/>
              </a:spcBef>
              <a:buChar char="●"/>
            </a:pPr>
            <a:r>
              <a:rPr lang="en"/>
              <a:t>Disabling recovery options from other flights once accepted</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671250" y="2141250"/>
            <a:ext cx="7852200" cy="861000"/>
          </a:xfrm>
          <a:prstGeom prst="rect">
            <a:avLst/>
          </a:prstGeom>
        </p:spPr>
        <p:txBody>
          <a:bodyPr anchorCtr="0" anchor="ctr" bIns="91425" lIns="91425" rIns="91425" tIns="91425">
            <a:noAutofit/>
          </a:bodyPr>
          <a:lstStyle/>
          <a:p>
            <a:pPr lvl="0">
              <a:spcBef>
                <a:spcPts val="0"/>
              </a:spcBef>
              <a:buNone/>
            </a:pPr>
            <a:r>
              <a:rPr lang="en"/>
              <a:t>Questions?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Problem Statement</a:t>
            </a:r>
          </a:p>
        </p:txBody>
      </p:sp>
      <p:sp>
        <p:nvSpPr>
          <p:cNvPr id="72" name="Shape 7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a:t>
            </a:r>
            <a:r>
              <a:rPr lang="en"/>
              <a:t>Our organization has hundreds of flights that are flown each day. We would like to build an application that is a dashboard of our critical flights, with ability to identify critical issues. And this tool shall have the ability for the SOC members to communicate among themselves to resolve critical issues. The application shall have the following features:”</a:t>
            </a:r>
          </a:p>
          <a:p>
            <a:pPr indent="0" lvl="0" marL="457200" rtl="0">
              <a:spcBef>
                <a:spcPts val="0"/>
              </a:spcBef>
              <a:buNone/>
            </a:pPr>
            <a:r>
              <a:rPr lang="en"/>
              <a:t>a. Publish /subscribe functionality so that as the data changes, user’s screens are	updated immediately.</a:t>
            </a:r>
            <a:br>
              <a:rPr lang="en"/>
            </a:br>
            <a:r>
              <a:rPr lang="en"/>
              <a:t>b. Tracking communication among SOC members and associating communications with key entities</a:t>
            </a:r>
            <a:br>
              <a:rPr lang="en"/>
            </a:br>
            <a:r>
              <a:rPr lang="en"/>
              <a:t>c. Dashboard for flights to identify critical issues</a:t>
            </a:r>
            <a:br>
              <a:rPr lang="en"/>
            </a:br>
            <a:r>
              <a:rPr lang="en"/>
              <a:t>d. Ability to search past communications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Problem Statement - Simplified</a:t>
            </a:r>
          </a:p>
        </p:txBody>
      </p:sp>
      <p:sp>
        <p:nvSpPr>
          <p:cNvPr id="78" name="Shape 7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Create a dashboard that displays flights with critical issues and their possible backups, has chat capabilities, and has real time view updates.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Adding critical flights</a:t>
            </a:r>
          </a:p>
          <a:p>
            <a:pPr indent="-228600" lvl="0" marL="457200" rtl="0">
              <a:spcBef>
                <a:spcPts val="0"/>
              </a:spcBef>
            </a:pPr>
            <a:r>
              <a:rPr lang="en"/>
              <a:t>Adding/Removing recovery options</a:t>
            </a:r>
          </a:p>
          <a:p>
            <a:pPr indent="-228600" lvl="0" marL="457200" rtl="0">
              <a:spcBef>
                <a:spcPts val="0"/>
              </a:spcBef>
            </a:pPr>
            <a:r>
              <a:rPr lang="en"/>
              <a:t>Accepting a recovery option</a:t>
            </a:r>
          </a:p>
          <a:p>
            <a:pPr indent="-228600" lvl="0" marL="457200" rtl="0">
              <a:spcBef>
                <a:spcPts val="0"/>
              </a:spcBef>
            </a:pPr>
            <a:r>
              <a:rPr lang="en"/>
              <a:t>Filtering/Searching flights</a:t>
            </a:r>
          </a:p>
          <a:p>
            <a:pPr indent="-228600" lvl="0" marL="457200" rtl="0">
              <a:spcBef>
                <a:spcPts val="0"/>
              </a:spcBef>
            </a:pPr>
            <a:r>
              <a:rPr lang="en"/>
              <a:t>User authentication</a:t>
            </a:r>
          </a:p>
          <a:p>
            <a:pPr indent="-228600" lvl="0" marL="457200" rtl="0">
              <a:spcBef>
                <a:spcPts val="0"/>
              </a:spcBef>
            </a:pPr>
            <a:r>
              <a:rPr lang="en"/>
              <a:t>User based flight decisions</a:t>
            </a:r>
          </a:p>
          <a:p>
            <a:pPr indent="-228600" lvl="0" marL="457200" rtl="0">
              <a:spcBef>
                <a:spcPts val="0"/>
              </a:spcBef>
            </a:pPr>
            <a:r>
              <a:rPr lang="en"/>
              <a:t>Chat</a:t>
            </a:r>
          </a:p>
          <a:p>
            <a:pPr indent="-228600" lvl="1" marL="914400" rtl="0">
              <a:spcBef>
                <a:spcPts val="0"/>
              </a:spcBef>
            </a:pPr>
            <a:r>
              <a:rPr lang="en"/>
              <a:t>User based (General and Role)</a:t>
            </a:r>
          </a:p>
          <a:p>
            <a:pPr indent="-228600" lvl="1" marL="914400" rtl="0">
              <a:spcBef>
                <a:spcPts val="0"/>
              </a:spcBef>
            </a:pPr>
            <a:r>
              <a:rPr lang="en"/>
              <a:t>Entity based (Flight)</a:t>
            </a:r>
          </a:p>
          <a:p>
            <a:pPr indent="-228600" lvl="0" marL="457200" rtl="0">
              <a:spcBef>
                <a:spcPts val="0"/>
              </a:spcBef>
            </a:pPr>
            <a:r>
              <a:rPr lang="en"/>
              <a:t>Automatic update functionality</a:t>
            </a:r>
          </a:p>
          <a:p>
            <a:pPr lvl="0" rtl="0">
              <a:spcBef>
                <a:spcPts val="0"/>
              </a:spcBef>
              <a:buNone/>
            </a:pPr>
            <a:r>
              <a:t/>
            </a:r>
            <a:endParaRPr/>
          </a:p>
        </p:txBody>
      </p:sp>
      <p:sp>
        <p:nvSpPr>
          <p:cNvPr id="84" name="Shape 8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In Scope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Out of Scope</a:t>
            </a:r>
          </a:p>
        </p:txBody>
      </p:sp>
      <p:sp>
        <p:nvSpPr>
          <p:cNvPr id="90" name="Shape 9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Integration</a:t>
            </a:r>
            <a:r>
              <a:rPr lang="en"/>
              <a:t> with NetJets databases</a:t>
            </a:r>
          </a:p>
          <a:p>
            <a:pPr indent="-228600" lvl="0" marL="457200" rtl="0">
              <a:spcBef>
                <a:spcPts val="0"/>
              </a:spcBef>
            </a:pPr>
            <a:r>
              <a:rPr lang="en"/>
              <a:t>Active directory group sign in (SSO)</a:t>
            </a:r>
          </a:p>
          <a:p>
            <a:pPr indent="-228600" lvl="0" marL="457200" rtl="0">
              <a:spcBef>
                <a:spcPts val="0"/>
              </a:spcBef>
            </a:pPr>
            <a:r>
              <a:rPr lang="en"/>
              <a:t>Searchable chat</a:t>
            </a:r>
          </a:p>
          <a:p>
            <a:pPr indent="-228600" lvl="0" marL="457200" rtl="0">
              <a:spcBef>
                <a:spcPts val="0"/>
              </a:spcBef>
            </a:pPr>
            <a:r>
              <a:rPr lang="en"/>
              <a:t>Customized dashboard views for different roles</a:t>
            </a:r>
          </a:p>
          <a:p>
            <a:pPr indent="-228600" lvl="0" marL="457200" rtl="0">
              <a:spcBef>
                <a:spcPts val="0"/>
              </a:spcBef>
            </a:pPr>
            <a:r>
              <a:rPr lang="en"/>
              <a:t>Gorgeous UI</a:t>
            </a:r>
          </a:p>
          <a:p>
            <a:pPr indent="-228600" lvl="0" marL="457200" rtl="0">
              <a:spcBef>
                <a:spcPts val="0"/>
              </a:spcBef>
            </a:pPr>
            <a:r>
              <a:rPr lang="en"/>
              <a:t>International flights</a:t>
            </a:r>
          </a:p>
          <a:p>
            <a:pPr indent="-228600" lvl="0" marL="457200" rtl="0">
              <a:spcBef>
                <a:spcPts val="0"/>
              </a:spcBef>
            </a:pPr>
            <a:r>
              <a:rPr lang="en"/>
              <a:t>Search recovery flights by ETA/ETD</a:t>
            </a:r>
          </a:p>
          <a:p>
            <a:pPr lvl="0" rtl="0">
              <a:spcBef>
                <a:spcPts val="0"/>
              </a:spcBef>
              <a:buNone/>
            </a:pPr>
            <a:r>
              <a:t/>
            </a:r>
            <a:endParaRP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Use Case Diagram</a:t>
            </a:r>
          </a:p>
        </p:txBody>
      </p:sp>
      <p:sp>
        <p:nvSpPr>
          <p:cNvPr id="96" name="Shape 9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97" name="Shape 97"/>
          <p:cNvPicPr preferRelativeResize="0"/>
          <p:nvPr/>
        </p:nvPicPr>
        <p:blipFill>
          <a:blip r:embed="rId3">
            <a:alphaModFix/>
          </a:blip>
          <a:stretch>
            <a:fillRect/>
          </a:stretch>
        </p:blipFill>
        <p:spPr>
          <a:xfrm>
            <a:off x="3561000" y="0"/>
            <a:ext cx="5582999"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Key Deliverables</a:t>
            </a:r>
          </a:p>
        </p:txBody>
      </p:sp>
      <p:sp>
        <p:nvSpPr>
          <p:cNvPr id="103" name="Shape 103"/>
          <p:cNvSpPr txBox="1"/>
          <p:nvPr>
            <p:ph idx="1" type="body"/>
          </p:nvPr>
        </p:nvSpPr>
        <p:spPr>
          <a:xfrm>
            <a:off x="311700" y="1017725"/>
            <a:ext cx="8520600" cy="3416400"/>
          </a:xfrm>
          <a:prstGeom prst="rect">
            <a:avLst/>
          </a:prstGeom>
        </p:spPr>
        <p:txBody>
          <a:bodyPr anchorCtr="0" anchor="t" bIns="91425" lIns="91425" rIns="91425" tIns="91425">
            <a:noAutofit/>
          </a:bodyPr>
          <a:lstStyle/>
          <a:p>
            <a:pPr indent="-228600" lvl="0" marL="457200" rtl="0">
              <a:spcBef>
                <a:spcPts val="0"/>
              </a:spcBef>
            </a:pPr>
            <a:r>
              <a:rPr lang="en"/>
              <a:t>Github </a:t>
            </a:r>
            <a:r>
              <a:rPr lang="en"/>
              <a:t>repository</a:t>
            </a:r>
            <a:r>
              <a:rPr lang="en"/>
              <a:t> with:</a:t>
            </a:r>
          </a:p>
          <a:p>
            <a:pPr indent="-228600" lvl="1" marL="914400" rtl="0">
              <a:spcBef>
                <a:spcPts val="0"/>
              </a:spcBef>
            </a:pPr>
            <a:r>
              <a:rPr lang="en"/>
              <a:t>Finished Application with the following feature:</a:t>
            </a:r>
          </a:p>
          <a:p>
            <a:pPr indent="-228600" lvl="2" marL="1371600" rtl="0">
              <a:spcBef>
                <a:spcPts val="0"/>
              </a:spcBef>
            </a:pPr>
            <a:r>
              <a:rPr lang="en"/>
              <a:t>Login Page with proper functionality</a:t>
            </a:r>
          </a:p>
          <a:p>
            <a:pPr indent="-228600" lvl="2" marL="1371600" rtl="0">
              <a:spcBef>
                <a:spcPts val="0"/>
              </a:spcBef>
            </a:pPr>
            <a:r>
              <a:rPr lang="en"/>
              <a:t>Sample flights page with appropriate information</a:t>
            </a:r>
          </a:p>
          <a:p>
            <a:pPr indent="-228600" lvl="2" marL="1371600" rtl="0">
              <a:spcBef>
                <a:spcPts val="0"/>
              </a:spcBef>
            </a:pPr>
            <a:r>
              <a:rPr lang="en"/>
              <a:t>Working chat</a:t>
            </a:r>
          </a:p>
          <a:p>
            <a:pPr indent="-228600" lvl="1" marL="914400" rtl="0">
              <a:spcBef>
                <a:spcPts val="0"/>
              </a:spcBef>
            </a:pPr>
            <a:r>
              <a:rPr lang="en"/>
              <a:t>Documentation</a:t>
            </a:r>
          </a:p>
          <a:p>
            <a:pPr indent="-228600" lvl="2" marL="1371600" rtl="0">
              <a:spcBef>
                <a:spcPts val="0"/>
              </a:spcBef>
            </a:pPr>
            <a:r>
              <a:rPr lang="en"/>
              <a:t>Final report</a:t>
            </a:r>
          </a:p>
          <a:p>
            <a:pPr indent="-228600" lvl="2" marL="1371600" rtl="0">
              <a:spcBef>
                <a:spcPts val="0"/>
              </a:spcBef>
            </a:pPr>
            <a:r>
              <a:rPr lang="en"/>
              <a:t>Software diagrams: class, architecture, use case, sequence</a:t>
            </a:r>
          </a:p>
          <a:p>
            <a:pPr indent="-228600" lvl="1" marL="914400" rtl="0">
              <a:spcBef>
                <a:spcPts val="0"/>
              </a:spcBef>
            </a:pPr>
            <a:r>
              <a:rPr lang="en"/>
              <a:t>Assignments</a:t>
            </a:r>
          </a:p>
          <a:p>
            <a:pPr indent="-228600" lvl="2" marL="1371600" rtl="0">
              <a:spcBef>
                <a:spcPts val="0"/>
              </a:spcBef>
            </a:pPr>
            <a:r>
              <a:rPr lang="en"/>
              <a:t>Presentations</a:t>
            </a:r>
          </a:p>
          <a:p>
            <a:pPr indent="-228600" lvl="2" marL="1371600" rtl="0">
              <a:spcBef>
                <a:spcPts val="0"/>
              </a:spcBef>
            </a:pPr>
            <a:r>
              <a:rPr lang="en"/>
              <a:t>Poster</a:t>
            </a:r>
          </a:p>
          <a:p>
            <a:pPr indent="-228600" lvl="1" marL="914400" rtl="0">
              <a:spcBef>
                <a:spcPts val="0"/>
              </a:spcBef>
            </a:pPr>
            <a:r>
              <a:rPr lang="en"/>
              <a:t>Notes</a:t>
            </a:r>
          </a:p>
          <a:p>
            <a:pPr indent="-228600" lvl="1" marL="914400" rtl="0">
              <a:spcBef>
                <a:spcPts val="0"/>
              </a:spcBef>
            </a:pPr>
            <a:r>
              <a:rPr lang="en"/>
              <a:t>Reference Documentation</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High-Level Plan</a:t>
            </a:r>
          </a:p>
        </p:txBody>
      </p:sp>
      <p:pic>
        <p:nvPicPr>
          <p:cNvPr id="109" name="Shape 109"/>
          <p:cNvPicPr preferRelativeResize="0"/>
          <p:nvPr/>
        </p:nvPicPr>
        <p:blipFill>
          <a:blip r:embed="rId3">
            <a:alphaModFix/>
          </a:blip>
          <a:stretch>
            <a:fillRect/>
          </a:stretch>
        </p:blipFill>
        <p:spPr>
          <a:xfrm>
            <a:off x="-24000" y="1163450"/>
            <a:ext cx="9144001" cy="242354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