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roximaNova-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rtl="0">
              <a:lnSpc>
                <a:spcPct val="100000"/>
              </a:lnSpc>
              <a:spcBef>
                <a:spcPts val="0"/>
              </a:spcBef>
              <a:spcAft>
                <a:spcPts val="0"/>
              </a:spcAft>
              <a:buClr>
                <a:schemeClr val="lt1"/>
              </a:buClr>
              <a:buSzPct val="100000"/>
              <a:buNone/>
              <a:defRPr sz="2400">
                <a:solidFill>
                  <a:schemeClr val="lt1"/>
                </a:solidFill>
              </a:defRPr>
            </a:lvl1pPr>
            <a:lvl2pPr lvl="1" rtl="0">
              <a:lnSpc>
                <a:spcPct val="100000"/>
              </a:lnSpc>
              <a:spcBef>
                <a:spcPts val="0"/>
              </a:spcBef>
              <a:spcAft>
                <a:spcPts val="0"/>
              </a:spcAft>
              <a:buClr>
                <a:schemeClr val="lt1"/>
              </a:buClr>
              <a:buSzPct val="100000"/>
              <a:buNone/>
              <a:defRPr sz="2400">
                <a:solidFill>
                  <a:schemeClr val="lt1"/>
                </a:solidFill>
              </a:defRPr>
            </a:lvl2pPr>
            <a:lvl3pPr lvl="2" rtl="0">
              <a:lnSpc>
                <a:spcPct val="100000"/>
              </a:lnSpc>
              <a:spcBef>
                <a:spcPts val="0"/>
              </a:spcBef>
              <a:spcAft>
                <a:spcPts val="0"/>
              </a:spcAft>
              <a:buClr>
                <a:schemeClr val="lt1"/>
              </a:buClr>
              <a:buSzPct val="100000"/>
              <a:buNone/>
              <a:defRPr sz="2400">
                <a:solidFill>
                  <a:schemeClr val="lt1"/>
                </a:solidFill>
              </a:defRPr>
            </a:lvl3pPr>
            <a:lvl4pPr lvl="3" rtl="0">
              <a:lnSpc>
                <a:spcPct val="100000"/>
              </a:lnSpc>
              <a:spcBef>
                <a:spcPts val="0"/>
              </a:spcBef>
              <a:spcAft>
                <a:spcPts val="0"/>
              </a:spcAft>
              <a:buClr>
                <a:schemeClr val="lt1"/>
              </a:buClr>
              <a:buSzPct val="100000"/>
              <a:buNone/>
              <a:defRPr sz="2400">
                <a:solidFill>
                  <a:schemeClr val="lt1"/>
                </a:solidFill>
              </a:defRPr>
            </a:lvl4pPr>
            <a:lvl5pPr lvl="4" rtl="0">
              <a:lnSpc>
                <a:spcPct val="100000"/>
              </a:lnSpc>
              <a:spcBef>
                <a:spcPts val="0"/>
              </a:spcBef>
              <a:spcAft>
                <a:spcPts val="0"/>
              </a:spcAft>
              <a:buClr>
                <a:schemeClr val="lt1"/>
              </a:buClr>
              <a:buSzPct val="100000"/>
              <a:buNone/>
              <a:defRPr sz="2400">
                <a:solidFill>
                  <a:schemeClr val="lt1"/>
                </a:solidFill>
              </a:defRPr>
            </a:lvl5pPr>
            <a:lvl6pPr lvl="5" rtl="0">
              <a:lnSpc>
                <a:spcPct val="100000"/>
              </a:lnSpc>
              <a:spcBef>
                <a:spcPts val="0"/>
              </a:spcBef>
              <a:spcAft>
                <a:spcPts val="0"/>
              </a:spcAft>
              <a:buClr>
                <a:schemeClr val="lt1"/>
              </a:buClr>
              <a:buSzPct val="100000"/>
              <a:buNone/>
              <a:defRPr sz="2400">
                <a:solidFill>
                  <a:schemeClr val="lt1"/>
                </a:solidFill>
              </a:defRPr>
            </a:lvl6pPr>
            <a:lvl7pPr lvl="6" rtl="0">
              <a:lnSpc>
                <a:spcPct val="100000"/>
              </a:lnSpc>
              <a:spcBef>
                <a:spcPts val="0"/>
              </a:spcBef>
              <a:spcAft>
                <a:spcPts val="0"/>
              </a:spcAft>
              <a:buClr>
                <a:schemeClr val="lt1"/>
              </a:buClr>
              <a:buSzPct val="100000"/>
              <a:buNone/>
              <a:defRPr sz="2400">
                <a:solidFill>
                  <a:schemeClr val="lt1"/>
                </a:solidFill>
              </a:defRPr>
            </a:lvl7pPr>
            <a:lvl8pPr lvl="7" rtl="0">
              <a:lnSpc>
                <a:spcPct val="100000"/>
              </a:lnSpc>
              <a:spcBef>
                <a:spcPts val="0"/>
              </a:spcBef>
              <a:spcAft>
                <a:spcPts val="0"/>
              </a:spcAft>
              <a:buClr>
                <a:schemeClr val="lt1"/>
              </a:buClr>
              <a:buSzPct val="100000"/>
              <a:buNone/>
              <a:defRPr sz="2400">
                <a:solidFill>
                  <a:schemeClr val="lt1"/>
                </a:solidFill>
              </a:defRPr>
            </a:lvl8pPr>
            <a:lvl9pPr lvl="8" rtl="0">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rtl="0" algn="ctr">
              <a:spcBef>
                <a:spcPts val="0"/>
              </a:spcBef>
              <a:buSzPct val="100000"/>
              <a:defRPr b="1" sz="14000"/>
            </a:lvl1pPr>
            <a:lvl2pPr lvl="1" rtl="0" algn="ctr">
              <a:spcBef>
                <a:spcPts val="0"/>
              </a:spcBef>
              <a:buSzPct val="100000"/>
              <a:defRPr b="1" sz="14000"/>
            </a:lvl2pPr>
            <a:lvl3pPr lvl="2" rtl="0" algn="ctr">
              <a:spcBef>
                <a:spcPts val="0"/>
              </a:spcBef>
              <a:buSzPct val="100000"/>
              <a:defRPr b="1" sz="14000"/>
            </a:lvl3pPr>
            <a:lvl4pPr lvl="3" rtl="0" algn="ctr">
              <a:spcBef>
                <a:spcPts val="0"/>
              </a:spcBef>
              <a:buSzPct val="100000"/>
              <a:defRPr b="1" sz="14000"/>
            </a:lvl4pPr>
            <a:lvl5pPr lvl="4" rtl="0" algn="ctr">
              <a:spcBef>
                <a:spcPts val="0"/>
              </a:spcBef>
              <a:buSzPct val="100000"/>
              <a:defRPr b="1" sz="14000"/>
            </a:lvl5pPr>
            <a:lvl6pPr lvl="5" rtl="0" algn="ctr">
              <a:spcBef>
                <a:spcPts val="0"/>
              </a:spcBef>
              <a:buSzPct val="100000"/>
              <a:defRPr b="1" sz="14000"/>
            </a:lvl6pPr>
            <a:lvl7pPr lvl="6" rtl="0" algn="ctr">
              <a:spcBef>
                <a:spcPts val="0"/>
              </a:spcBef>
              <a:buSzPct val="100000"/>
              <a:defRPr b="1" sz="14000"/>
            </a:lvl7pPr>
            <a:lvl8pPr lvl="7" rtl="0" algn="ctr">
              <a:spcBef>
                <a:spcPts val="0"/>
              </a:spcBef>
              <a:buSzPct val="100000"/>
              <a:defRPr b="1" sz="14000"/>
            </a:lvl8pPr>
            <a:lvl9pPr lvl="8" rtl="0"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rt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a:t>Strategic Operations Center</a:t>
            </a:r>
          </a:p>
        </p:txBody>
      </p:sp>
      <p:sp>
        <p:nvSpPr>
          <p:cNvPr id="60" name="Shape 60"/>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a:spcBef>
                <a:spcPts val="0"/>
              </a:spcBef>
              <a:buNone/>
            </a:pPr>
            <a:r>
              <a:rPr lang="en"/>
              <a:t>Weekly Standup 01/26</a:t>
            </a:r>
          </a:p>
          <a:p>
            <a:pPr lvl="0">
              <a:spcBef>
                <a:spcPts val="0"/>
              </a:spcBef>
              <a:buNone/>
            </a:pPr>
            <a:r>
              <a:rPr lang="en" sz="1800"/>
              <a:t>Asanka Nanayakkara, Cyriac Domini, Daniel Bedich, Shantanu Bhardwaj</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Presentation Overview</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Problem Statement</a:t>
            </a:r>
          </a:p>
          <a:p>
            <a:pPr indent="-228600" lvl="0" marL="457200" rtl="0">
              <a:spcBef>
                <a:spcPts val="0"/>
              </a:spcBef>
            </a:pPr>
            <a:r>
              <a:rPr lang="en"/>
              <a:t>Roles and </a:t>
            </a:r>
            <a:r>
              <a:rPr lang="en"/>
              <a:t>Responsibilities</a:t>
            </a:r>
          </a:p>
          <a:p>
            <a:pPr indent="-228600" lvl="0" marL="457200" rtl="0">
              <a:spcBef>
                <a:spcPts val="0"/>
              </a:spcBef>
            </a:pPr>
            <a:r>
              <a:rPr lang="en"/>
              <a:t>Tasks Accomplished</a:t>
            </a:r>
          </a:p>
          <a:p>
            <a:pPr indent="-228600" lvl="0" marL="457200" rtl="0">
              <a:spcBef>
                <a:spcPts val="0"/>
              </a:spcBef>
            </a:pPr>
            <a:r>
              <a:rPr lang="en"/>
              <a:t>Risks</a:t>
            </a:r>
          </a:p>
          <a:p>
            <a:pPr indent="-228600" lvl="0" marL="457200">
              <a:spcBef>
                <a:spcPts val="0"/>
              </a:spcBef>
            </a:pPr>
            <a:r>
              <a:rPr lang="en"/>
              <a:t>Tasks Planned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t>Strategic Operations Center (SOC): Our organization has hundreds of flights that are flown each day. We would like to build an application that is a dashboard of our flights, with ability to identify critical issues. And this tool shall have the ability for the SOC members to communicate among themselves to resolve critical issues. The application shall have the following features</a:t>
            </a:r>
          </a:p>
          <a:p>
            <a:pPr lvl="0">
              <a:spcBef>
                <a:spcPts val="0"/>
              </a:spcBef>
              <a:buNone/>
            </a:pPr>
            <a:r>
              <a:rPr lang="en" sz="1400"/>
              <a:t>a. Publish/subscribe functionality so that as the data changes, user’s screens are updated immediately.</a:t>
            </a:r>
          </a:p>
          <a:p>
            <a:pPr lvl="0">
              <a:spcBef>
                <a:spcPts val="0"/>
              </a:spcBef>
              <a:buNone/>
            </a:pPr>
            <a:r>
              <a:rPr lang="en" sz="1400"/>
              <a:t>b. Tracking communication among SOC members and associating communications with key entities</a:t>
            </a:r>
          </a:p>
          <a:p>
            <a:pPr lvl="0">
              <a:spcBef>
                <a:spcPts val="0"/>
              </a:spcBef>
              <a:buNone/>
            </a:pPr>
            <a:r>
              <a:rPr lang="en" sz="1400"/>
              <a:t>c. Dashboard for flights to identify critical issues</a:t>
            </a:r>
          </a:p>
          <a:p>
            <a:pPr lvl="0">
              <a:spcBef>
                <a:spcPts val="0"/>
              </a:spcBef>
              <a:buNone/>
            </a:pPr>
            <a:r>
              <a:rPr lang="en" sz="1400"/>
              <a:t>d. Ability to search past communications</a:t>
            </a:r>
          </a:p>
          <a:p>
            <a:pPr lvl="0">
              <a:spcBef>
                <a:spcPts val="0"/>
              </a:spcBef>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Dashboard</a:t>
            </a:r>
          </a:p>
          <a:p>
            <a:pPr indent="-228600" lvl="1" marL="914400" rtl="0">
              <a:spcBef>
                <a:spcPts val="0"/>
              </a:spcBef>
              <a:buChar char="○"/>
            </a:pPr>
            <a:r>
              <a:rPr lang="en"/>
              <a:t>Shows Flight Information</a:t>
            </a:r>
          </a:p>
          <a:p>
            <a:pPr indent="-228600" lvl="1" marL="914400" rtl="0">
              <a:spcBef>
                <a:spcPts val="0"/>
              </a:spcBef>
              <a:buChar char="○"/>
            </a:pPr>
            <a:r>
              <a:rPr lang="en"/>
              <a:t>Create Critical Issues Messages</a:t>
            </a:r>
          </a:p>
          <a:p>
            <a:pPr indent="-228600" lvl="1" marL="914400" rtl="0">
              <a:spcBef>
                <a:spcPts val="0"/>
              </a:spcBef>
              <a:buChar char="○"/>
            </a:pPr>
            <a:r>
              <a:rPr lang="en"/>
              <a:t>Add/Chose Backup Flights</a:t>
            </a:r>
          </a:p>
          <a:p>
            <a:pPr indent="-228600" lvl="1" marL="914400" rtl="0">
              <a:spcBef>
                <a:spcPts val="0"/>
              </a:spcBef>
              <a:buChar char="○"/>
            </a:pPr>
            <a:r>
              <a:rPr lang="en"/>
              <a:t>Accept/Decline </a:t>
            </a:r>
            <a:r>
              <a:rPr lang="en"/>
              <a:t>Availability</a:t>
            </a:r>
            <a:r>
              <a:rPr lang="en"/>
              <a:t> of Flight Team Members</a:t>
            </a:r>
          </a:p>
          <a:p>
            <a:pPr indent="-228600" lvl="1" marL="914400" rtl="0">
              <a:spcBef>
                <a:spcPts val="0"/>
              </a:spcBef>
              <a:buChar char="○"/>
            </a:pPr>
            <a:r>
              <a:rPr lang="en"/>
              <a:t>Update Information Automatically</a:t>
            </a:r>
          </a:p>
          <a:p>
            <a:pPr indent="-228600" lvl="0" marL="457200" rtl="0">
              <a:spcBef>
                <a:spcPts val="0"/>
              </a:spcBef>
              <a:buChar char="●"/>
            </a:pPr>
            <a:r>
              <a:rPr lang="en"/>
              <a:t>Chat</a:t>
            </a:r>
          </a:p>
          <a:p>
            <a:pPr indent="-228600" lvl="1" marL="914400" rtl="0">
              <a:spcBef>
                <a:spcPts val="0"/>
              </a:spcBef>
              <a:buChar char="○"/>
            </a:pPr>
            <a:r>
              <a:rPr lang="en"/>
              <a:t>General Chat</a:t>
            </a:r>
          </a:p>
          <a:p>
            <a:pPr indent="-228600" lvl="1" marL="914400" rtl="0">
              <a:spcBef>
                <a:spcPts val="0"/>
              </a:spcBef>
              <a:buChar char="○"/>
            </a:pPr>
            <a:r>
              <a:rPr lang="en"/>
              <a:t>Filtered</a:t>
            </a:r>
            <a:r>
              <a:rPr lang="en"/>
              <a:t> Chat Based on Roles</a:t>
            </a:r>
          </a:p>
          <a:p>
            <a:pPr indent="-228600" lvl="1" marL="914400" rtl="0">
              <a:spcBef>
                <a:spcPts val="0"/>
              </a:spcBef>
              <a:buChar char="○"/>
            </a:pPr>
            <a:r>
              <a:rPr lang="en"/>
              <a:t>Search </a:t>
            </a:r>
            <a:r>
              <a:rPr lang="en"/>
              <a:t>Capabilities</a:t>
            </a:r>
          </a:p>
          <a:p>
            <a:pPr indent="-228600" lvl="1" marL="914400" rtl="0">
              <a:spcBef>
                <a:spcPts val="0"/>
              </a:spcBef>
              <a:buChar char="○"/>
            </a:pPr>
            <a:r>
              <a:rPr lang="en"/>
              <a:t>Update Chat </a:t>
            </a:r>
            <a:r>
              <a:rPr lang="en"/>
              <a:t>Automatically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a:t>
            </a:r>
            <a:r>
              <a:rPr lang="en"/>
              <a:t>oles and Responsibilities</a:t>
            </a:r>
          </a:p>
        </p:txBody>
      </p:sp>
      <p:pic>
        <p:nvPicPr>
          <p:cNvPr id="84" name="Shape 84"/>
          <p:cNvPicPr preferRelativeResize="0"/>
          <p:nvPr/>
        </p:nvPicPr>
        <p:blipFill>
          <a:blip r:embed="rId3">
            <a:alphaModFix/>
          </a:blip>
          <a:stretch>
            <a:fillRect/>
          </a:stretch>
        </p:blipFill>
        <p:spPr>
          <a:xfrm>
            <a:off x="1551253" y="1152475"/>
            <a:ext cx="6041501"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Tasks Accomplished</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Met With Contact</a:t>
            </a:r>
          </a:p>
          <a:p>
            <a:pPr indent="-228600" lvl="1" marL="914400" rtl="0">
              <a:spcBef>
                <a:spcPts val="0"/>
              </a:spcBef>
            </a:pPr>
            <a:r>
              <a:rPr lang="en"/>
              <a:t>Went over problem</a:t>
            </a:r>
          </a:p>
          <a:p>
            <a:pPr indent="-228600" lvl="1" marL="914400" rtl="0">
              <a:spcBef>
                <a:spcPts val="0"/>
              </a:spcBef>
            </a:pPr>
            <a:r>
              <a:rPr lang="en"/>
              <a:t>Looked at existing app</a:t>
            </a:r>
          </a:p>
          <a:p>
            <a:pPr indent="-228600" lvl="1" marL="914400" rtl="0">
              <a:spcBef>
                <a:spcPts val="0"/>
              </a:spcBef>
            </a:pPr>
            <a:r>
              <a:rPr lang="en"/>
              <a:t>Discussed possible solutions</a:t>
            </a:r>
          </a:p>
          <a:p>
            <a:pPr indent="-228600" lvl="0" marL="457200" rtl="0">
              <a:spcBef>
                <a:spcPts val="0"/>
              </a:spcBef>
            </a:pPr>
            <a:r>
              <a:rPr lang="en"/>
              <a:t>Looked at different options for the dashboard. Considerations:</a:t>
            </a:r>
          </a:p>
          <a:p>
            <a:pPr indent="-228600" lvl="1" marL="914400" rtl="0">
              <a:spcBef>
                <a:spcPts val="0"/>
              </a:spcBef>
            </a:pPr>
            <a:r>
              <a:rPr lang="en"/>
              <a:t>CMSs like Joomla</a:t>
            </a:r>
          </a:p>
          <a:p>
            <a:pPr indent="-228600" lvl="1" marL="914400" rtl="0">
              <a:spcBef>
                <a:spcPts val="0"/>
              </a:spcBef>
            </a:pPr>
            <a:r>
              <a:rPr lang="en"/>
              <a:t>Open source dashboards</a:t>
            </a:r>
          </a:p>
          <a:p>
            <a:pPr indent="-228600" lvl="1" marL="914400" rtl="0">
              <a:spcBef>
                <a:spcPts val="0"/>
              </a:spcBef>
            </a:pPr>
            <a:r>
              <a:rPr lang="en"/>
              <a:t>Rails based dashboard with a simple front end frameworks like Angular</a:t>
            </a:r>
          </a:p>
          <a:p>
            <a:pPr indent="-228600" lvl="0" marL="457200" rtl="0">
              <a:spcBef>
                <a:spcPts val="0"/>
              </a:spcBef>
            </a:pPr>
            <a:r>
              <a:rPr lang="en"/>
              <a:t>More concrete general meeting times</a:t>
            </a:r>
          </a:p>
          <a:p>
            <a:pPr indent="-228600" lvl="0" marL="457200" rtl="0">
              <a:spcBef>
                <a:spcPts val="0"/>
              </a:spcBef>
            </a:pPr>
            <a:r>
              <a:rPr lang="en"/>
              <a:t>Roles set</a:t>
            </a:r>
          </a:p>
          <a:p>
            <a:pPr lvl="0" rtl="0">
              <a:spcBef>
                <a:spcPts val="0"/>
              </a:spcBef>
              <a:buNone/>
            </a:pPr>
            <a:r>
              <a:t/>
            </a:r>
            <a:endParaRP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Risks</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Scheduling time to work together</a:t>
            </a:r>
          </a:p>
          <a:p>
            <a:pPr indent="-228600" lvl="0" marL="457200" rtl="0">
              <a:spcBef>
                <a:spcPts val="0"/>
              </a:spcBef>
            </a:pPr>
            <a:r>
              <a:rPr lang="en"/>
              <a:t>Hard deadline - Not finish in time</a:t>
            </a:r>
          </a:p>
          <a:p>
            <a:pPr indent="-228600" lvl="0" marL="457200" rtl="0">
              <a:spcBef>
                <a:spcPts val="0"/>
              </a:spcBef>
            </a:pPr>
            <a:r>
              <a:rPr lang="en"/>
              <a:t>Having to reinvent chat app</a:t>
            </a:r>
          </a:p>
          <a:p>
            <a:pPr indent="-228600" lvl="0" marL="457200" rtl="0">
              <a:spcBef>
                <a:spcPts val="0"/>
              </a:spcBef>
            </a:pPr>
            <a:r>
              <a:rPr lang="en"/>
              <a:t>Choosing the right framework</a:t>
            </a:r>
          </a:p>
          <a:p>
            <a:pPr indent="-228600" lvl="0" marL="457200" rtl="0">
              <a:spcBef>
                <a:spcPts val="0"/>
              </a:spcBef>
            </a:pPr>
            <a:r>
              <a:rPr lang="en"/>
              <a:t>Learning curve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Tasks Planned</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Start making use cases</a:t>
            </a:r>
          </a:p>
          <a:p>
            <a:pPr indent="-228600" lvl="0" marL="457200" rtl="0">
              <a:spcBef>
                <a:spcPts val="0"/>
              </a:spcBef>
            </a:pPr>
            <a:r>
              <a:rPr lang="en"/>
              <a:t>Start making story cards</a:t>
            </a:r>
          </a:p>
          <a:p>
            <a:pPr indent="-228600" lvl="0" marL="457200" rtl="0">
              <a:spcBef>
                <a:spcPts val="0"/>
              </a:spcBef>
            </a:pPr>
            <a:r>
              <a:rPr lang="en"/>
              <a:t>Set up sprints</a:t>
            </a:r>
          </a:p>
          <a:p>
            <a:pPr indent="-228600" lvl="0" marL="457200" rtl="0">
              <a:spcBef>
                <a:spcPts val="0"/>
              </a:spcBef>
            </a:pPr>
            <a:r>
              <a:rPr lang="en"/>
              <a:t>Start making Rails prototype</a:t>
            </a:r>
          </a:p>
          <a:p>
            <a:pPr indent="-228600" lvl="0" marL="457200" rtl="0">
              <a:spcBef>
                <a:spcPts val="0"/>
              </a:spcBef>
            </a:pPr>
            <a:r>
              <a:rPr lang="en"/>
              <a:t>Find chat app / framework</a:t>
            </a:r>
          </a:p>
          <a:p>
            <a:pPr indent="-228600" lvl="0" marL="457200" rtl="0">
              <a:spcBef>
                <a:spcPts val="0"/>
              </a:spcBef>
            </a:pPr>
            <a:r>
              <a:rPr lang="en"/>
              <a:t>Continue contacting sponsor</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