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jp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soctrackdev.herokuapp.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a:p>
            <a:pPr lvl="0">
              <a:spcBef>
                <a:spcPts val="0"/>
              </a:spcBef>
              <a:buNone/>
            </a:pPr>
            <a:r>
              <a:rPr lang="en"/>
              <a:t>Final Presentation</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15" name="Shape 115"/>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FireBase/Firechat</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Rails 5</a:t>
            </a:r>
          </a:p>
          <a:p>
            <a:pPr indent="-228600" lvl="1" marL="914400" rtl="0">
              <a:spcBef>
                <a:spcPts val="0"/>
              </a:spcBef>
            </a:pPr>
            <a:r>
              <a:rPr lang="en"/>
              <a:t>Heroku Server for deployment</a:t>
            </a:r>
          </a:p>
          <a:p>
            <a:pPr indent="-228600" lvl="1" marL="914400" rtl="0">
              <a:spcBef>
                <a:spcPts val="0"/>
              </a:spcBef>
            </a:pPr>
            <a:r>
              <a:rPr lang="en"/>
              <a:t>Minitest testing framework</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 Diagram</a:t>
            </a:r>
          </a:p>
        </p:txBody>
      </p:sp>
      <p:pic>
        <p:nvPicPr>
          <p:cNvPr id="121" name="Shape 121"/>
          <p:cNvPicPr preferRelativeResize="0"/>
          <p:nvPr/>
        </p:nvPicPr>
        <p:blipFill>
          <a:blip r:embed="rId3">
            <a:alphaModFix/>
          </a:blip>
          <a:stretch>
            <a:fillRect/>
          </a:stretch>
        </p:blipFill>
        <p:spPr>
          <a:xfrm>
            <a:off x="1264175" y="1115475"/>
            <a:ext cx="5745339" cy="3820974"/>
          </a:xfrm>
          <a:prstGeom prst="rect">
            <a:avLst/>
          </a:prstGeom>
          <a:noFill/>
          <a:ln>
            <a:noFill/>
          </a:ln>
        </p:spPr>
      </p:pic>
      <p:pic>
        <p:nvPicPr>
          <p:cNvPr descr="architecture1.jpg" id="122" name="Shape 122"/>
          <p:cNvPicPr preferRelativeResize="0"/>
          <p:nvPr/>
        </p:nvPicPr>
        <p:blipFill>
          <a:blip r:embed="rId4">
            <a:alphaModFix/>
          </a:blip>
          <a:stretch>
            <a:fillRect/>
          </a:stretch>
        </p:blipFill>
        <p:spPr>
          <a:xfrm>
            <a:off x="1229899" y="1115475"/>
            <a:ext cx="5745351" cy="3846127"/>
          </a:xfrm>
          <a:prstGeom prst="rect">
            <a:avLst/>
          </a:prstGeom>
          <a:noFill/>
          <a:ln>
            <a:noFill/>
          </a:ln>
        </p:spPr>
      </p:pic>
      <p:pic>
        <p:nvPicPr>
          <p:cNvPr id="123" name="Shape 123"/>
          <p:cNvPicPr preferRelativeResize="0"/>
          <p:nvPr/>
        </p:nvPicPr>
        <p:blipFill>
          <a:blip r:embed="rId5">
            <a:alphaModFix/>
          </a:blip>
          <a:stretch>
            <a:fillRect/>
          </a:stretch>
        </p:blipFill>
        <p:spPr>
          <a:xfrm>
            <a:off x="2229075" y="1128050"/>
            <a:ext cx="4362858"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3"/>
                                        </p:tgtEl>
                                      </p:cBhvr>
                                    </p:animEffect>
                                    <p:set>
                                      <p:cBhvr>
                                        <p:cTn dur="1" fill="hold">
                                          <p:stCondLst>
                                            <p:cond delay="1000"/>
                                          </p:stCondLst>
                                        </p:cTn>
                                        <p:tgtEl>
                                          <p:spTgt spid="1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Diagram</a:t>
            </a:r>
          </a:p>
        </p:txBody>
      </p:sp>
      <p:pic>
        <p:nvPicPr>
          <p:cNvPr id="129" name="Shape 129"/>
          <p:cNvPicPr preferRelativeResize="0"/>
          <p:nvPr/>
        </p:nvPicPr>
        <p:blipFill>
          <a:blip r:embed="rId3">
            <a:alphaModFix/>
          </a:blip>
          <a:stretch>
            <a:fillRect/>
          </a:stretch>
        </p:blipFill>
        <p:spPr>
          <a:xfrm>
            <a:off x="828993" y="1091724"/>
            <a:ext cx="7486005" cy="3821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Login Authentication </a:t>
            </a:r>
          </a:p>
          <a:p>
            <a:pPr indent="-228600" lvl="0" marL="457200" rtl="0">
              <a:spcBef>
                <a:spcPts val="0"/>
              </a:spcBef>
            </a:pPr>
            <a:r>
              <a:rPr lang="en"/>
              <a:t>Fully Functional Dashboard</a:t>
            </a:r>
          </a:p>
          <a:p>
            <a:pPr indent="-228600" lvl="1" marL="914400" rtl="0">
              <a:spcBef>
                <a:spcPts val="0"/>
              </a:spcBef>
            </a:pPr>
            <a:r>
              <a:rPr lang="en"/>
              <a:t>Adding Critical Flights</a:t>
            </a:r>
          </a:p>
          <a:p>
            <a:pPr indent="-228600" lvl="1" marL="914400" rtl="0">
              <a:spcBef>
                <a:spcPts val="0"/>
              </a:spcBef>
            </a:pPr>
            <a:r>
              <a:rPr lang="en"/>
              <a:t>Adding/Removing Recovery Options</a:t>
            </a:r>
          </a:p>
          <a:p>
            <a:pPr indent="-228600" lvl="1" marL="914400" rtl="0">
              <a:spcBef>
                <a:spcPts val="0"/>
              </a:spcBef>
            </a:pPr>
            <a:r>
              <a:rPr lang="en"/>
              <a:t>Accepting Recovery Options</a:t>
            </a:r>
          </a:p>
          <a:p>
            <a:pPr indent="-228600" lvl="1" marL="914400" rtl="0">
              <a:spcBef>
                <a:spcPts val="0"/>
              </a:spcBef>
            </a:pPr>
            <a:r>
              <a:rPr lang="en"/>
              <a:t>Filtering/Searching Flights</a:t>
            </a:r>
          </a:p>
          <a:p>
            <a:pPr indent="-228600" lvl="1" marL="914400" rtl="0">
              <a:spcBef>
                <a:spcPts val="0"/>
              </a:spcBef>
            </a:pPr>
            <a:r>
              <a:rPr lang="en"/>
              <a:t>User Actions</a:t>
            </a:r>
          </a:p>
          <a:p>
            <a:pPr indent="-228600" lvl="0" marL="457200" rtl="0">
              <a:spcBef>
                <a:spcPts val="0"/>
              </a:spcBef>
            </a:pPr>
            <a:r>
              <a:rPr lang="en"/>
              <a:t>Firechat Integration</a:t>
            </a:r>
          </a:p>
          <a:p>
            <a:pPr indent="-228600" lvl="1" marL="914400" rtl="0">
              <a:spcBef>
                <a:spcPts val="0"/>
              </a:spcBef>
            </a:pPr>
            <a:r>
              <a:rPr lang="en"/>
              <a:t>General, Role-based, Fight-based chats</a:t>
            </a:r>
          </a:p>
          <a:p>
            <a:pPr indent="-228600" lvl="0" marL="457200" rtl="0">
              <a:spcBef>
                <a:spcPts val="0"/>
              </a:spcBef>
            </a:pPr>
            <a:r>
              <a:rPr lang="en"/>
              <a:t>Real Time</a:t>
            </a:r>
            <a:r>
              <a:rPr lang="en"/>
              <a:t> updates through Action Cable utilities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41" name="Shape 141"/>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ActionCable</a:t>
            </a:r>
          </a:p>
          <a:p>
            <a:pPr indent="-228600" lvl="0" marL="457200" rtl="0">
              <a:spcBef>
                <a:spcPts val="0"/>
              </a:spcBef>
              <a:buClr>
                <a:srgbClr val="000000"/>
              </a:buClr>
            </a:pPr>
            <a:r>
              <a:rPr b="1" lang="en">
                <a:solidFill>
                  <a:srgbClr val="000000"/>
                </a:solidFill>
              </a:rPr>
              <a:t>JQuery DataTables</a:t>
            </a:r>
          </a:p>
          <a:p>
            <a:pPr indent="-228600" lvl="0" marL="457200" rtl="0">
              <a:spcBef>
                <a:spcPts val="0"/>
              </a:spcBef>
              <a:buClr>
                <a:srgbClr val="000000"/>
              </a:buClr>
            </a:pPr>
            <a:r>
              <a:rPr b="1" lang="en">
                <a:solidFill>
                  <a:srgbClr val="000000"/>
                </a:solidFill>
              </a:rPr>
              <a:t>Google’s Firebase</a:t>
            </a:r>
          </a:p>
          <a:p>
            <a:pPr indent="-228600" lvl="0" marL="457200" rtl="0">
              <a:spcBef>
                <a:spcPts val="0"/>
              </a:spcBef>
              <a:buClr>
                <a:srgbClr val="000000"/>
              </a:buClr>
            </a:pPr>
            <a:r>
              <a:rPr b="1" lang="en">
                <a:solidFill>
                  <a:srgbClr val="000000"/>
                </a:solidFill>
              </a:rPr>
              <a:t>Firechat</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Sequence Diagram</a:t>
            </a:r>
          </a:p>
        </p:txBody>
      </p:sp>
      <p:pic>
        <p:nvPicPr>
          <p:cNvPr id="147" name="Shape 147"/>
          <p:cNvPicPr preferRelativeResize="0"/>
          <p:nvPr/>
        </p:nvPicPr>
        <p:blipFill>
          <a:blip r:embed="rId3">
            <a:alphaModFix/>
          </a:blip>
          <a:stretch>
            <a:fillRect/>
          </a:stretch>
        </p:blipFill>
        <p:spPr>
          <a:xfrm>
            <a:off x="1371974" y="1076600"/>
            <a:ext cx="6400051" cy="3914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Unit Testing</a:t>
            </a:r>
          </a:p>
          <a:p>
            <a:pPr indent="-228600" lvl="0" marL="457200" rtl="0">
              <a:spcBef>
                <a:spcPts val="0"/>
              </a:spcBef>
              <a:buChar char="●"/>
            </a:pPr>
            <a:r>
              <a:rPr lang="en"/>
              <a:t>Detailed documentation</a:t>
            </a:r>
          </a:p>
          <a:p>
            <a:pPr lvl="0">
              <a:spcBef>
                <a:spcPts val="0"/>
              </a:spcBef>
              <a:buNone/>
            </a:pPr>
            <a:r>
              <a:t/>
            </a:r>
            <a:endParaRPr/>
          </a:p>
        </p:txBody>
      </p:sp>
      <p:pic>
        <p:nvPicPr>
          <p:cNvPr id="154" name="Shape 154"/>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55" name="Shape 155"/>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 Board</a:t>
            </a:r>
          </a:p>
        </p:txBody>
      </p:sp>
      <p:pic>
        <p:nvPicPr>
          <p:cNvPr id="161" name="Shape 161"/>
          <p:cNvPicPr preferRelativeResize="0"/>
          <p:nvPr/>
        </p:nvPicPr>
        <p:blipFill>
          <a:blip r:embed="rId3">
            <a:alphaModFix/>
          </a:blip>
          <a:stretch>
            <a:fillRect/>
          </a:stretch>
        </p:blipFill>
        <p:spPr>
          <a:xfrm>
            <a:off x="859599" y="1107350"/>
            <a:ext cx="7792348" cy="371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Visual Studio Board - Epics and Features</a:t>
            </a:r>
          </a:p>
        </p:txBody>
      </p:sp>
      <p:pic>
        <p:nvPicPr>
          <p:cNvPr id="167" name="Shape 167"/>
          <p:cNvPicPr preferRelativeResize="0"/>
          <p:nvPr/>
        </p:nvPicPr>
        <p:blipFill>
          <a:blip r:embed="rId3">
            <a:alphaModFix/>
          </a:blip>
          <a:stretch>
            <a:fillRect/>
          </a:stretch>
        </p:blipFill>
        <p:spPr>
          <a:xfrm>
            <a:off x="1406900" y="1166125"/>
            <a:ext cx="6160775" cy="356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Visual Studio Board - Features and Stories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74" name="Shape 174"/>
          <p:cNvPicPr preferRelativeResize="0"/>
          <p:nvPr/>
        </p:nvPicPr>
        <p:blipFill>
          <a:blip r:embed="rId3">
            <a:alphaModFix/>
          </a:blip>
          <a:stretch>
            <a:fillRect/>
          </a:stretch>
        </p:blipFill>
        <p:spPr>
          <a:xfrm>
            <a:off x="1239550" y="1152475"/>
            <a:ext cx="6884849" cy="392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User Acceptance Testing</a:t>
            </a:r>
          </a:p>
          <a:p>
            <a:pPr indent="-228600" lvl="1" marL="914400" rtl="0">
              <a:spcBef>
                <a:spcPts val="0"/>
              </a:spcBef>
            </a:pPr>
            <a:r>
              <a:rPr lang="en"/>
              <a:t>Asanka and Umesh</a:t>
            </a:r>
          </a:p>
          <a:p>
            <a:pPr indent="-228600" lvl="1" marL="914400" rtl="0">
              <a:spcBef>
                <a:spcPts val="0"/>
              </a:spcBef>
            </a:pPr>
            <a:r>
              <a:rPr lang="en"/>
              <a:t>Helped finding and resolving bugs</a:t>
            </a:r>
          </a:p>
          <a:p>
            <a:pPr indent="-228600" lvl="0" marL="457200" rtl="0">
              <a:spcBef>
                <a:spcPts val="0"/>
              </a:spcBef>
            </a:pPr>
            <a:r>
              <a:rPr lang="en"/>
              <a:t>Minitest for unit testing with ruby</a:t>
            </a: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Screenshots - Login page</a:t>
            </a:r>
          </a:p>
        </p:txBody>
      </p:sp>
      <p:pic>
        <p:nvPicPr>
          <p:cNvPr id="186" name="Shape 186"/>
          <p:cNvPicPr preferRelativeResize="0"/>
          <p:nvPr/>
        </p:nvPicPr>
        <p:blipFill>
          <a:blip r:embed="rId3">
            <a:alphaModFix/>
          </a:blip>
          <a:stretch>
            <a:fillRect/>
          </a:stretch>
        </p:blipFill>
        <p:spPr>
          <a:xfrm>
            <a:off x="1600200" y="1149200"/>
            <a:ext cx="5943600" cy="3705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Dashboard</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3" name="Shape 193"/>
          <p:cNvPicPr preferRelativeResize="0"/>
          <p:nvPr/>
        </p:nvPicPr>
        <p:blipFill>
          <a:blip r:embed="rId3">
            <a:alphaModFix/>
          </a:blip>
          <a:stretch>
            <a:fillRect/>
          </a:stretch>
        </p:blipFill>
        <p:spPr>
          <a:xfrm>
            <a:off x="1407987" y="1076050"/>
            <a:ext cx="6328024" cy="3973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 - Expanded Critical Flight</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00" name="Shape 200"/>
          <p:cNvPicPr preferRelativeResize="0"/>
          <p:nvPr/>
        </p:nvPicPr>
        <p:blipFill>
          <a:blip r:embed="rId3">
            <a:alphaModFix/>
          </a:blip>
          <a:stretch>
            <a:fillRect/>
          </a:stretch>
        </p:blipFill>
        <p:spPr>
          <a:xfrm>
            <a:off x="300025" y="1875150"/>
            <a:ext cx="8543925"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 Encountered</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1" marL="914400" rtl="0">
              <a:spcBef>
                <a:spcPts val="0"/>
              </a:spcBef>
              <a:buChar char="○"/>
            </a:pPr>
            <a:r>
              <a:rPr lang="en"/>
              <a:t>Time Management</a:t>
            </a:r>
          </a:p>
          <a:p>
            <a:pPr indent="-228600" lvl="1" marL="914400" rtl="0">
              <a:spcBef>
                <a:spcPts val="0"/>
              </a:spcBef>
              <a:buChar char="○"/>
            </a:pPr>
            <a:r>
              <a:rPr lang="en"/>
              <a:t>Taking Advantage of Spring Break</a:t>
            </a:r>
          </a:p>
          <a:p>
            <a:pPr indent="-228600" lvl="1" marL="914400" rtl="0">
              <a:spcBef>
                <a:spcPts val="0"/>
              </a:spcBef>
              <a:buChar char="○"/>
            </a:pPr>
            <a:r>
              <a:rPr lang="en"/>
              <a:t>Forgoing Styling</a:t>
            </a:r>
          </a:p>
          <a:p>
            <a:pPr indent="-228600" lvl="0" marL="457200" rtl="0">
              <a:spcBef>
                <a:spcPts val="0"/>
              </a:spcBef>
              <a:buChar char="●"/>
            </a:pPr>
            <a:r>
              <a:rPr lang="en"/>
              <a:t>Failing at Integrating Firechat/Needing to make our own chat</a:t>
            </a:r>
          </a:p>
          <a:p>
            <a:pPr indent="-228600" lvl="1" marL="914400" rtl="0">
              <a:spcBef>
                <a:spcPts val="0"/>
              </a:spcBef>
              <a:buChar char="○"/>
            </a:pPr>
            <a:r>
              <a:rPr lang="en"/>
              <a:t>Change focus/pivot/revert to custom chat</a:t>
            </a:r>
          </a:p>
          <a:p>
            <a:pPr indent="-228600" lvl="0" marL="457200" rtl="0">
              <a:spcBef>
                <a:spcPts val="0"/>
              </a:spcBef>
              <a:buChar char="●"/>
            </a:pPr>
            <a:r>
              <a:rPr lang="en"/>
              <a:t>Choosing an ideal testing methodology/software suite for integration, user, and unit testing</a:t>
            </a:r>
          </a:p>
          <a:p>
            <a:pPr indent="-228600" lvl="1" marL="914400" rtl="0">
              <a:spcBef>
                <a:spcPts val="0"/>
              </a:spcBef>
              <a:buChar char="○"/>
            </a:pPr>
            <a:r>
              <a:rPr lang="en"/>
              <a:t>Trial and error, having the will to do it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soctrackdev.herokuapp.com</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Enhancements and Expansions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accent3"/>
              </a:buClr>
              <a:buSzPct val="100000"/>
              <a:buFont typeface="Average"/>
              <a:buChar char="●"/>
            </a:pPr>
            <a:r>
              <a:rPr lang="en"/>
              <a:t>Implementing favorites feature on frontend</a:t>
            </a:r>
          </a:p>
          <a:p>
            <a:pPr indent="-228600" lvl="0" marL="457200" marR="0" rtl="0" algn="l">
              <a:lnSpc>
                <a:spcPct val="115000"/>
              </a:lnSpc>
              <a:spcBef>
                <a:spcPts val="0"/>
              </a:spcBef>
              <a:spcAft>
                <a:spcPts val="1600"/>
              </a:spcAft>
              <a:buChar char="●"/>
            </a:pPr>
            <a:r>
              <a:rPr lang="en"/>
              <a:t>Updating flight database to use better data (i.e. flights of current day) </a:t>
            </a:r>
          </a:p>
          <a:p>
            <a:pPr indent="-228600" lvl="0" marL="457200" marR="0" rtl="0" algn="l">
              <a:lnSpc>
                <a:spcPct val="115000"/>
              </a:lnSpc>
              <a:spcBef>
                <a:spcPts val="0"/>
              </a:spcBef>
              <a:spcAft>
                <a:spcPts val="1600"/>
              </a:spcAft>
              <a:buChar char="●"/>
            </a:pPr>
            <a:r>
              <a:rPr lang="en"/>
              <a:t>Adding ability to remove chats</a:t>
            </a:r>
          </a:p>
          <a:p>
            <a:pPr indent="-228600" lvl="1" marL="914400" marR="0" rtl="0" algn="l">
              <a:lnSpc>
                <a:spcPct val="115000"/>
              </a:lnSpc>
              <a:spcBef>
                <a:spcPts val="0"/>
              </a:spcBef>
              <a:spcAft>
                <a:spcPts val="1600"/>
              </a:spcAft>
              <a:buChar char="○"/>
            </a:pPr>
            <a:r>
              <a:rPr lang="en"/>
              <a:t>By user</a:t>
            </a:r>
          </a:p>
          <a:p>
            <a:pPr indent="-228600" lvl="1" marL="914400" marR="0" rtl="0" algn="l">
              <a:lnSpc>
                <a:spcPct val="115000"/>
              </a:lnSpc>
              <a:spcBef>
                <a:spcPts val="0"/>
              </a:spcBef>
              <a:spcAft>
                <a:spcPts val="1600"/>
              </a:spcAft>
              <a:buChar char="○"/>
            </a:pPr>
            <a:r>
              <a:rPr lang="en"/>
              <a:t>Automatically after flight has already happened</a:t>
            </a:r>
          </a:p>
          <a:p>
            <a:pPr indent="-228600" lvl="0" marL="457200" marR="0" rtl="0" algn="l">
              <a:lnSpc>
                <a:spcPct val="115000"/>
              </a:lnSpc>
              <a:spcBef>
                <a:spcPts val="0"/>
              </a:spcBef>
              <a:spcAft>
                <a:spcPts val="1600"/>
              </a:spcAft>
              <a:buChar char="●"/>
            </a:pPr>
            <a:r>
              <a:rPr lang="en"/>
              <a:t>Backlogging chats for search capabilities</a:t>
            </a:r>
          </a:p>
          <a:p>
            <a:pPr indent="-228600" lvl="0" marL="457200" rtl="0">
              <a:spcBef>
                <a:spcPts val="0"/>
              </a:spcBef>
              <a:buChar char="●"/>
            </a:pPr>
            <a:r>
              <a:rPr lang="en"/>
              <a:t>Being able to unaccept recovery options</a:t>
            </a:r>
          </a:p>
          <a:p>
            <a:pPr indent="-228600" lvl="0" marL="457200">
              <a:spcBef>
                <a:spcPts val="0"/>
              </a:spcBef>
              <a:buChar char="●"/>
            </a:pPr>
            <a:r>
              <a:rPr lang="en"/>
              <a:t>Disabling recovery options from other flights once accepted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 - Simplified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has chat capabilities,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 critical flights</a:t>
            </a:r>
          </a:p>
          <a:p>
            <a:pPr indent="-228600" lvl="0" marL="457200" rtl="0">
              <a:spcBef>
                <a:spcPts val="0"/>
              </a:spcBef>
            </a:pPr>
            <a:r>
              <a:rPr lang="en"/>
              <a:t>Adding/Removing recovery options</a:t>
            </a:r>
          </a:p>
          <a:p>
            <a:pPr indent="-228600" lvl="0" marL="457200" rtl="0">
              <a:spcBef>
                <a:spcPts val="0"/>
              </a:spcBef>
            </a:pPr>
            <a:r>
              <a:rPr lang="en"/>
              <a:t>Accepting a recovery option</a:t>
            </a:r>
          </a:p>
          <a:p>
            <a:pPr indent="-228600" lvl="0" marL="457200" rtl="0">
              <a:spcBef>
                <a:spcPts val="0"/>
              </a:spcBef>
            </a:pPr>
            <a:r>
              <a:rPr lang="en"/>
              <a:t>Filtering/Searching flights</a:t>
            </a:r>
          </a:p>
          <a:p>
            <a:pPr indent="-228600" lvl="0" marL="457200" rtl="0">
              <a:spcBef>
                <a:spcPts val="0"/>
              </a:spcBef>
            </a:pPr>
            <a:r>
              <a:rPr lang="en"/>
              <a:t>User authentication</a:t>
            </a:r>
          </a:p>
          <a:p>
            <a:pPr indent="-228600" lvl="0" marL="457200" rtl="0">
              <a:spcBef>
                <a:spcPts val="0"/>
              </a:spcBef>
            </a:pPr>
            <a:r>
              <a:rPr lang="en"/>
              <a:t>User based flight decisions</a:t>
            </a:r>
          </a:p>
          <a:p>
            <a:pPr indent="-228600" lvl="0" marL="457200" rtl="0">
              <a:spcBef>
                <a:spcPts val="0"/>
              </a:spcBef>
            </a:pPr>
            <a:r>
              <a:rPr lang="en"/>
              <a:t>Chat</a:t>
            </a:r>
          </a:p>
          <a:p>
            <a:pPr indent="-228600" lvl="1" marL="914400" rtl="0">
              <a:spcBef>
                <a:spcPts val="0"/>
              </a:spcBef>
            </a:pPr>
            <a:r>
              <a:rPr lang="en"/>
              <a:t>User based (General and Role)</a:t>
            </a:r>
          </a:p>
          <a:p>
            <a:pPr indent="-228600" lvl="1" marL="914400" rtl="0">
              <a:spcBef>
                <a:spcPts val="0"/>
              </a:spcBef>
            </a:pPr>
            <a:r>
              <a:rPr lang="en"/>
              <a:t>Entity based (Flight)</a:t>
            </a:r>
          </a:p>
          <a:p>
            <a:pPr indent="-228600" lvl="0" marL="457200" rtl="0">
              <a:spcBef>
                <a:spcPts val="0"/>
              </a:spcBef>
            </a:pPr>
            <a:r>
              <a:rPr lang="en"/>
              <a:t>Automatic update functionality</a:t>
            </a:r>
          </a:p>
          <a:p>
            <a:pPr lvl="0" rtl="0">
              <a:spcBef>
                <a:spcPts val="0"/>
              </a:spcBef>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indent="-228600" lvl="0" marL="457200" rtl="0">
              <a:spcBef>
                <a:spcPts val="0"/>
              </a:spcBef>
            </a:pPr>
            <a:r>
              <a:rPr lang="en"/>
              <a:t>Gorgeous UI</a:t>
            </a:r>
          </a:p>
          <a:p>
            <a:pPr indent="-228600" lvl="0" marL="457200" rtl="0">
              <a:spcBef>
                <a:spcPts val="0"/>
              </a:spcBef>
            </a:pPr>
            <a:r>
              <a:rPr lang="en"/>
              <a:t>International flights</a:t>
            </a:r>
          </a:p>
          <a:p>
            <a:pPr indent="-228600" lvl="0" marL="457200" rtl="0">
              <a:spcBef>
                <a:spcPts val="0"/>
              </a:spcBef>
            </a:pPr>
            <a:r>
              <a:rPr lang="en"/>
              <a:t>Search recovery flights by ETA/ETD</a:t>
            </a:r>
          </a:p>
          <a:p>
            <a:pPr lvl="0" rt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 Case Diagram</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3561000" y="0"/>
            <a:ext cx="5582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103" name="Shape 103"/>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Github </a:t>
            </a:r>
            <a:r>
              <a:rPr lang="en"/>
              <a:t>repository</a:t>
            </a:r>
            <a:r>
              <a:rPr lang="en"/>
              <a:t> with:</a:t>
            </a:r>
          </a:p>
          <a:p>
            <a:pPr indent="-228600" lvl="1" marL="914400" rtl="0">
              <a:spcBef>
                <a:spcPts val="0"/>
              </a:spcBef>
            </a:pPr>
            <a:r>
              <a:rPr lang="en"/>
              <a:t>Finished Application with the following feature:</a:t>
            </a:r>
          </a:p>
          <a:p>
            <a:pPr indent="-228600" lvl="2" marL="1371600" rtl="0">
              <a:spcBef>
                <a:spcPts val="0"/>
              </a:spcBef>
            </a:pPr>
            <a:r>
              <a:rPr lang="en"/>
              <a:t>Login Page with proper functionality</a:t>
            </a:r>
          </a:p>
          <a:p>
            <a:pPr indent="-228600" lvl="2" marL="1371600" rtl="0">
              <a:spcBef>
                <a:spcPts val="0"/>
              </a:spcBef>
            </a:pPr>
            <a:r>
              <a:rPr lang="en"/>
              <a:t>Sample flights page with appropriate information</a:t>
            </a:r>
          </a:p>
          <a:p>
            <a:pPr indent="-228600" lvl="2" marL="1371600" rtl="0">
              <a:spcBef>
                <a:spcPts val="0"/>
              </a:spcBef>
            </a:pPr>
            <a:r>
              <a:rPr lang="en"/>
              <a:t>Working chat</a:t>
            </a:r>
          </a:p>
          <a:p>
            <a:pPr indent="-228600" lvl="1" marL="914400" rtl="0">
              <a:spcBef>
                <a:spcPts val="0"/>
              </a:spcBef>
            </a:pPr>
            <a:r>
              <a:rPr lang="en"/>
              <a:t>Documentation</a:t>
            </a:r>
          </a:p>
          <a:p>
            <a:pPr indent="-228600" lvl="2" marL="1371600" rtl="0">
              <a:spcBef>
                <a:spcPts val="0"/>
              </a:spcBef>
            </a:pPr>
            <a:r>
              <a:rPr lang="en"/>
              <a:t>Final report</a:t>
            </a:r>
          </a:p>
          <a:p>
            <a:pPr indent="-228600" lvl="2" marL="1371600" rtl="0">
              <a:spcBef>
                <a:spcPts val="0"/>
              </a:spcBef>
            </a:pPr>
            <a:r>
              <a:rPr lang="en"/>
              <a:t>Software diagrams: class, architecture, use case, sequence</a:t>
            </a:r>
          </a:p>
          <a:p>
            <a:pPr indent="-228600" lvl="1" marL="914400" rtl="0">
              <a:spcBef>
                <a:spcPts val="0"/>
              </a:spcBef>
            </a:pPr>
            <a:r>
              <a:rPr lang="en"/>
              <a:t>Assignments</a:t>
            </a:r>
          </a:p>
          <a:p>
            <a:pPr indent="-228600" lvl="2" marL="1371600" rtl="0">
              <a:spcBef>
                <a:spcPts val="0"/>
              </a:spcBef>
            </a:pPr>
            <a:r>
              <a:rPr lang="en"/>
              <a:t>Presentations</a:t>
            </a:r>
          </a:p>
          <a:p>
            <a:pPr indent="-228600" lvl="2" marL="1371600" rtl="0">
              <a:spcBef>
                <a:spcPts val="0"/>
              </a:spcBef>
            </a:pPr>
            <a:r>
              <a:rPr lang="en"/>
              <a:t>Poster</a:t>
            </a:r>
          </a:p>
          <a:p>
            <a:pPr indent="-228600" lvl="1" marL="914400" rtl="0">
              <a:spcBef>
                <a:spcPts val="0"/>
              </a:spcBef>
            </a:pPr>
            <a:r>
              <a:rPr lang="en"/>
              <a:t>Notes</a:t>
            </a:r>
          </a:p>
          <a:p>
            <a:pPr indent="-228600" lvl="1" marL="914400" rtl="0">
              <a:spcBef>
                <a:spcPts val="0"/>
              </a:spcBef>
            </a:pPr>
            <a:r>
              <a:rPr lang="en"/>
              <a:t>Reference Documentation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09" name="Shape 109"/>
          <p:cNvPicPr preferRelativeResize="0"/>
          <p:nvPr/>
        </p:nvPicPr>
        <p:blipFill>
          <a:blip r:embed="rId3">
            <a:alphaModFix/>
          </a:blip>
          <a:stretch>
            <a:fillRect/>
          </a:stretch>
        </p:blipFill>
        <p:spPr>
          <a:xfrm>
            <a:off x="-24000" y="1163450"/>
            <a:ext cx="9144001" cy="2423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