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42062400" cx="32004000"/>
  <p:notesSz cx="9601200" cy="7315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4160301" cy="3650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5439257" y="0"/>
            <a:ext cx="4160301" cy="3650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3757612" y="549275"/>
            <a:ext cx="2085975" cy="27431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960450" y="3475051"/>
            <a:ext cx="7680303" cy="32908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6948445"/>
            <a:ext cx="4160301" cy="36509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5439257" y="6948445"/>
            <a:ext cx="4160301" cy="365096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rIns="96650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2" type="sldNum"/>
          </p:nvPr>
        </p:nvSpPr>
        <p:spPr>
          <a:xfrm>
            <a:off x="5439257" y="6948445"/>
            <a:ext cx="4160301" cy="365096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rIns="96650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3757612" y="549275"/>
            <a:ext cx="2085975" cy="27431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960450" y="3475051"/>
            <a:ext cx="7680303" cy="329084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rIns="96650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idx="10" type="dt"/>
          </p:nvPr>
        </p:nvSpPr>
        <p:spPr>
          <a:xfrm>
            <a:off x="2400300" y="38320662"/>
            <a:ext cx="6667500" cy="28098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5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1" type="ftr"/>
          </p:nvPr>
        </p:nvSpPr>
        <p:spPr>
          <a:xfrm>
            <a:off x="10934700" y="38320662"/>
            <a:ext cx="10134600" cy="28098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5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22936200" y="38320662"/>
            <a:ext cx="6667500" cy="2809875"/>
          </a:xfrm>
          <a:prstGeom prst="rect">
            <a:avLst/>
          </a:prstGeom>
          <a:noFill/>
          <a:ln>
            <a:noFill/>
          </a:ln>
        </p:spPr>
        <p:txBody>
          <a:bodyPr anchorCtr="0" anchor="t" bIns="180050" lIns="360125" rIns="360125" tIns="1800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5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2400300" y="3741737"/>
            <a:ext cx="27203398" cy="70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3384550" y="11169650"/>
            <a:ext cx="25234900" cy="272033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50863" lvl="0" marL="1350963" marR="0" rtl="0" algn="l"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36563" lvl="1" marL="2925763" marR="0" rtl="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1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11150" lvl="2" marL="4502150" marR="0" rtl="0" algn="l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9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403225" lvl="3" marL="6302375" marR="0" rtl="0" algn="l">
              <a:spcBef>
                <a:spcPts val="15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7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400050" lvl="4" marL="8102600" marR="0" rtl="0" algn="l">
              <a:spcBef>
                <a:spcPts val="15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7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400050" lvl="5" marL="8559800" marR="0" rtl="0" algn="l">
              <a:spcBef>
                <a:spcPts val="15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7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400050" lvl="6" marL="9017000" marR="0" rtl="0" algn="l">
              <a:spcBef>
                <a:spcPts val="15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7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400050" lvl="7" marL="9474200" marR="0" rtl="0" algn="l">
              <a:spcBef>
                <a:spcPts val="15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7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400050" lvl="8" marL="9931400" marR="0" rtl="0" algn="l">
              <a:spcBef>
                <a:spcPts val="15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7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2400300" y="38320662"/>
            <a:ext cx="6667500" cy="28098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10934700" y="38320662"/>
            <a:ext cx="10134600" cy="28098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22936200" y="38320662"/>
            <a:ext cx="6667500" cy="2809875"/>
          </a:xfrm>
          <a:prstGeom prst="rect">
            <a:avLst/>
          </a:prstGeom>
          <a:noFill/>
          <a:ln>
            <a:noFill/>
          </a:ln>
        </p:spPr>
        <p:txBody>
          <a:bodyPr anchorCtr="0" anchor="t" bIns="180050" lIns="360125" rIns="360125" tIns="1800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5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9379743" y="17164844"/>
            <a:ext cx="33647063" cy="68008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-4298156" y="10440194"/>
            <a:ext cx="33647063" cy="20250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50863" lvl="0" marL="1350963" marR="0" rtl="0" algn="l"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36563" lvl="1" marL="2925763" marR="0" rtl="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1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11150" lvl="2" marL="4502150" marR="0" rtl="0" algn="l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9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403225" lvl="3" marL="6302375" marR="0" rtl="0" algn="l">
              <a:spcBef>
                <a:spcPts val="15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7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400050" lvl="4" marL="8102600" marR="0" rtl="0" algn="l">
              <a:spcBef>
                <a:spcPts val="15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7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400050" lvl="5" marL="8559800" marR="0" rtl="0" algn="l">
              <a:spcBef>
                <a:spcPts val="15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7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400050" lvl="6" marL="9017000" marR="0" rtl="0" algn="l">
              <a:spcBef>
                <a:spcPts val="15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7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400050" lvl="7" marL="9474200" marR="0" rtl="0" algn="l">
              <a:spcBef>
                <a:spcPts val="15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7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400050" lvl="8" marL="9931400" marR="0" rtl="0" algn="l">
              <a:spcBef>
                <a:spcPts val="15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7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2400300" y="38320662"/>
            <a:ext cx="6667500" cy="28098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10934700" y="38320662"/>
            <a:ext cx="10134600" cy="28098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22936200" y="38320662"/>
            <a:ext cx="6667500" cy="2809875"/>
          </a:xfrm>
          <a:prstGeom prst="rect">
            <a:avLst/>
          </a:prstGeom>
          <a:noFill/>
          <a:ln>
            <a:noFill/>
          </a:ln>
        </p:spPr>
        <p:txBody>
          <a:bodyPr anchorCtr="0" anchor="t" bIns="180050" lIns="360125" rIns="360125" tIns="1800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5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ctrTitle"/>
          </p:nvPr>
        </p:nvSpPr>
        <p:spPr>
          <a:xfrm>
            <a:off x="2400300" y="13066713"/>
            <a:ext cx="27203398" cy="9015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" type="subTitle"/>
          </p:nvPr>
        </p:nvSpPr>
        <p:spPr>
          <a:xfrm>
            <a:off x="4800600" y="23834725"/>
            <a:ext cx="22402799" cy="107505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ctr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ctr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ctr">
              <a:spcBef>
                <a:spcPts val="15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7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ctr">
              <a:spcBef>
                <a:spcPts val="15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7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ctr">
              <a:spcBef>
                <a:spcPts val="15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7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ctr">
              <a:spcBef>
                <a:spcPts val="15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7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ctr">
              <a:spcBef>
                <a:spcPts val="15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7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ctr">
              <a:spcBef>
                <a:spcPts val="15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7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0" type="dt"/>
          </p:nvPr>
        </p:nvSpPr>
        <p:spPr>
          <a:xfrm>
            <a:off x="2400300" y="38320662"/>
            <a:ext cx="6667500" cy="28098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10934700" y="38320662"/>
            <a:ext cx="10134600" cy="28098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22936200" y="38320662"/>
            <a:ext cx="6667500" cy="2809875"/>
          </a:xfrm>
          <a:prstGeom prst="rect">
            <a:avLst/>
          </a:prstGeom>
          <a:noFill/>
          <a:ln>
            <a:noFill/>
          </a:ln>
        </p:spPr>
        <p:txBody>
          <a:bodyPr anchorCtr="0" anchor="t" bIns="180050" lIns="360125" rIns="360125" tIns="1800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5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2400300" y="3741737"/>
            <a:ext cx="27203398" cy="70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2400300" y="12153900"/>
            <a:ext cx="27203398" cy="252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50863" lvl="0" marL="1350963" marR="0" rtl="0" algn="l"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36563" lvl="1" marL="2925763" marR="0" rtl="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1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11150" lvl="2" marL="4502150" marR="0" rtl="0" algn="l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9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403225" lvl="3" marL="6302375" marR="0" rtl="0" algn="l">
              <a:spcBef>
                <a:spcPts val="15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7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400050" lvl="4" marL="8102600" marR="0" rtl="0" algn="l">
              <a:spcBef>
                <a:spcPts val="15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7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400050" lvl="5" marL="8559800" marR="0" rtl="0" algn="l">
              <a:spcBef>
                <a:spcPts val="15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7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400050" lvl="6" marL="9017000" marR="0" rtl="0" algn="l">
              <a:spcBef>
                <a:spcPts val="15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7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400050" lvl="7" marL="9474200" marR="0" rtl="0" algn="l">
              <a:spcBef>
                <a:spcPts val="15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7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400050" lvl="8" marL="9931400" marR="0" rtl="0" algn="l">
              <a:spcBef>
                <a:spcPts val="15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7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x="2400300" y="38320662"/>
            <a:ext cx="6667500" cy="28098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10934700" y="38320662"/>
            <a:ext cx="10134600" cy="28098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22936200" y="38320662"/>
            <a:ext cx="6667500" cy="2809875"/>
          </a:xfrm>
          <a:prstGeom prst="rect">
            <a:avLst/>
          </a:prstGeom>
          <a:noFill/>
          <a:ln>
            <a:noFill/>
          </a:ln>
        </p:spPr>
        <p:txBody>
          <a:bodyPr anchorCtr="0" anchor="t" bIns="180050" lIns="360125" rIns="360125" tIns="1800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5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2528888" y="27028775"/>
            <a:ext cx="27203398" cy="83550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2528888" y="17827625"/>
            <a:ext cx="27203398" cy="92011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2400300" y="38320662"/>
            <a:ext cx="6667500" cy="28098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10934700" y="38320662"/>
            <a:ext cx="10134600" cy="28098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22936200" y="38320662"/>
            <a:ext cx="6667500" cy="2809875"/>
          </a:xfrm>
          <a:prstGeom prst="rect">
            <a:avLst/>
          </a:prstGeom>
          <a:noFill/>
          <a:ln>
            <a:noFill/>
          </a:ln>
        </p:spPr>
        <p:txBody>
          <a:bodyPr anchorCtr="0" anchor="t" bIns="180050" lIns="360125" rIns="360125" tIns="1800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5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2400300" y="3741737"/>
            <a:ext cx="27203398" cy="70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2400300" y="12153900"/>
            <a:ext cx="13525500" cy="252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73163" lvl="0" marL="135096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982663" lvl="1" marL="2925763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81050" lvl="2" marL="45021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790575" lvl="3" marL="6302375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787400" lvl="4" marL="8102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787400" lvl="5" marL="8559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787400" lvl="6" marL="9017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787400" lvl="7" marL="9474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787400" lvl="8" marL="9931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16078200" y="12153900"/>
            <a:ext cx="13525500" cy="252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73163" lvl="0" marL="135096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982663" lvl="1" marL="2925763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81050" lvl="2" marL="45021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790575" lvl="3" marL="6302375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787400" lvl="4" marL="8102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787400" lvl="5" marL="8559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787400" lvl="6" marL="9017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787400" lvl="7" marL="9474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787400" lvl="8" marL="9931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2400300" y="38320662"/>
            <a:ext cx="6667500" cy="28098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10934700" y="38320662"/>
            <a:ext cx="10134600" cy="28098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22936200" y="38320662"/>
            <a:ext cx="6667500" cy="2809875"/>
          </a:xfrm>
          <a:prstGeom prst="rect">
            <a:avLst/>
          </a:prstGeom>
          <a:noFill/>
          <a:ln>
            <a:noFill/>
          </a:ln>
        </p:spPr>
        <p:txBody>
          <a:bodyPr anchorCtr="0" anchor="t" bIns="180050" lIns="360125" rIns="360125" tIns="1800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5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1600200" y="1684338"/>
            <a:ext cx="28803600" cy="70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600200" y="9415463"/>
            <a:ext cx="14141449" cy="39242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1600200" y="13339762"/>
            <a:ext cx="14141449" cy="24234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98563" lvl="0" marL="1350963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08063" lvl="1" marL="292576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93750" lvl="2" marL="45021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803275" lvl="3" marL="6302375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800100" lvl="4" marL="8102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800100" lvl="5" marL="8559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800100" lvl="6" marL="9017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800100" lvl="7" marL="9474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800100" lvl="8" marL="9931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3" type="body"/>
          </p:nvPr>
        </p:nvSpPr>
        <p:spPr>
          <a:xfrm>
            <a:off x="16257587" y="9415463"/>
            <a:ext cx="14146212" cy="39242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4" type="body"/>
          </p:nvPr>
        </p:nvSpPr>
        <p:spPr>
          <a:xfrm>
            <a:off x="16257587" y="13339762"/>
            <a:ext cx="14146212" cy="24234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98563" lvl="0" marL="1350963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08063" lvl="1" marL="292576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93750" lvl="2" marL="45021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803275" lvl="3" marL="6302375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800100" lvl="4" marL="8102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800100" lvl="5" marL="8559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800100" lvl="6" marL="9017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800100" lvl="7" marL="9474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800100" lvl="8" marL="9931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x="2400300" y="38320662"/>
            <a:ext cx="6667500" cy="28098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10934700" y="38320662"/>
            <a:ext cx="10134600" cy="28098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22936200" y="38320662"/>
            <a:ext cx="6667500" cy="2809875"/>
          </a:xfrm>
          <a:prstGeom prst="rect">
            <a:avLst/>
          </a:prstGeom>
          <a:noFill/>
          <a:ln>
            <a:noFill/>
          </a:ln>
        </p:spPr>
        <p:txBody>
          <a:bodyPr anchorCtr="0" anchor="t" bIns="180050" lIns="360125" rIns="360125" tIns="1800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5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2400300" y="3741737"/>
            <a:ext cx="27203398" cy="70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2400300" y="38320662"/>
            <a:ext cx="6667500" cy="28098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10934700" y="38320662"/>
            <a:ext cx="10134600" cy="28098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22936200" y="38320662"/>
            <a:ext cx="6667500" cy="2809875"/>
          </a:xfrm>
          <a:prstGeom prst="rect">
            <a:avLst/>
          </a:prstGeom>
          <a:noFill/>
          <a:ln>
            <a:noFill/>
          </a:ln>
        </p:spPr>
        <p:txBody>
          <a:bodyPr anchorCtr="0" anchor="t" bIns="180050" lIns="360125" rIns="360125" tIns="1800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5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1600200" y="1674813"/>
            <a:ext cx="10529887" cy="71278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12512675" y="1674813"/>
            <a:ext cx="17891125" cy="358997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47763" lvl="0" marL="1350963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957263" lvl="1" marL="292576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55650" lvl="2" marL="45021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777875" lvl="3" marL="630237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774700" lvl="4" marL="8102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774700" lvl="5" marL="8559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774700" lvl="6" marL="9017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774700" lvl="7" marL="9474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774700" lvl="8" marL="9931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1600200" y="8802688"/>
            <a:ext cx="10529887" cy="287718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2400300" y="38320662"/>
            <a:ext cx="6667500" cy="28098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10934700" y="38320662"/>
            <a:ext cx="10134600" cy="28098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22936200" y="38320662"/>
            <a:ext cx="6667500" cy="2809875"/>
          </a:xfrm>
          <a:prstGeom prst="rect">
            <a:avLst/>
          </a:prstGeom>
          <a:noFill/>
          <a:ln>
            <a:noFill/>
          </a:ln>
        </p:spPr>
        <p:txBody>
          <a:bodyPr anchorCtr="0" anchor="t" bIns="180050" lIns="360125" rIns="360125" tIns="1800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5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6273800" y="29443362"/>
            <a:ext cx="19202400" cy="347662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6273800" y="3757612"/>
            <a:ext cx="19202400" cy="252380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273800" y="32919987"/>
            <a:ext cx="19202400" cy="49355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2400300" y="38320662"/>
            <a:ext cx="6667500" cy="28098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10934700" y="38320662"/>
            <a:ext cx="10134600" cy="28098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22936200" y="38320662"/>
            <a:ext cx="6667500" cy="2809875"/>
          </a:xfrm>
          <a:prstGeom prst="rect">
            <a:avLst/>
          </a:prstGeom>
          <a:noFill/>
          <a:ln>
            <a:noFill/>
          </a:ln>
        </p:spPr>
        <p:txBody>
          <a:bodyPr anchorCtr="0" anchor="t" bIns="180050" lIns="360125" rIns="360125" tIns="1800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5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2400300" y="3741737"/>
            <a:ext cx="27203398" cy="70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17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2400300" y="12153900"/>
            <a:ext cx="27203398" cy="252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50863" lvl="0" marL="1350963" marR="0" rtl="0" algn="l"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36563" lvl="1" marL="2925763" marR="0" rtl="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1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11150" lvl="2" marL="4502150" marR="0" rtl="0" algn="l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9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403225" lvl="3" marL="6302375" marR="0" rtl="0" algn="l">
              <a:spcBef>
                <a:spcPts val="15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7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400050" lvl="4" marL="8102600" marR="0" rtl="0" algn="l">
              <a:spcBef>
                <a:spcPts val="15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7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400050" lvl="5" marL="8559800" marR="0" rtl="0" algn="l">
              <a:spcBef>
                <a:spcPts val="15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7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400050" lvl="6" marL="9017000" marR="0" rtl="0" algn="l">
              <a:spcBef>
                <a:spcPts val="15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7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400050" lvl="7" marL="9474200" marR="0" rtl="0" algn="l">
              <a:spcBef>
                <a:spcPts val="15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7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400050" lvl="8" marL="9931400" marR="0" rtl="0" algn="l">
              <a:spcBef>
                <a:spcPts val="15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7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2400300" y="38320662"/>
            <a:ext cx="6667500" cy="28098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5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10934700" y="38320662"/>
            <a:ext cx="10134600" cy="28098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5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22936200" y="38320662"/>
            <a:ext cx="6667500" cy="2809875"/>
          </a:xfrm>
          <a:prstGeom prst="rect">
            <a:avLst/>
          </a:prstGeom>
          <a:noFill/>
          <a:ln>
            <a:noFill/>
          </a:ln>
        </p:spPr>
        <p:txBody>
          <a:bodyPr anchorCtr="0" anchor="t" bIns="180050" lIns="360125" rIns="360125" tIns="1800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5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7.jpg"/><Relationship Id="rId11" Type="http://schemas.openxmlformats.org/officeDocument/2006/relationships/image" Target="../media/image6.jpg"/><Relationship Id="rId10" Type="http://schemas.openxmlformats.org/officeDocument/2006/relationships/image" Target="../media/image9.jpg"/><Relationship Id="rId12" Type="http://schemas.openxmlformats.org/officeDocument/2006/relationships/image" Target="../media/image10.png"/><Relationship Id="rId9" Type="http://schemas.openxmlformats.org/officeDocument/2006/relationships/image" Target="../media/image8.jpg"/><Relationship Id="rId5" Type="http://schemas.openxmlformats.org/officeDocument/2006/relationships/image" Target="../media/image1.jpg"/><Relationship Id="rId6" Type="http://schemas.openxmlformats.org/officeDocument/2006/relationships/image" Target="../media/image4.jpg"/><Relationship Id="rId7" Type="http://schemas.openxmlformats.org/officeDocument/2006/relationships/image" Target="../media/image5.jpg"/><Relationship Id="rId8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9525" y="0"/>
            <a:ext cx="31994476" cy="4038599"/>
          </a:xfrm>
          <a:prstGeom prst="rect">
            <a:avLst/>
          </a:prstGeom>
          <a:solidFill>
            <a:srgbClr val="8E0000"/>
          </a:solidFill>
          <a:ln cap="flat" cmpd="sng" w="2857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7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Shape 90"/>
          <p:cNvSpPr/>
          <p:nvPr/>
        </p:nvSpPr>
        <p:spPr>
          <a:xfrm>
            <a:off x="6803050" y="67400"/>
            <a:ext cx="27965400" cy="22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3725" lIns="87450" rIns="87450" tIns="43725">
            <a:noAutofit/>
          </a:bodyPr>
          <a:lstStyle/>
          <a:p>
            <a:pPr indent="-323850" lvl="0" marL="32385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Strategic Operations Center</a:t>
            </a:r>
          </a:p>
        </p:txBody>
      </p:sp>
      <p:sp>
        <p:nvSpPr>
          <p:cNvPr id="91" name="Shape 91"/>
          <p:cNvSpPr/>
          <p:nvPr/>
        </p:nvSpPr>
        <p:spPr>
          <a:xfrm>
            <a:off x="750887" y="4191000"/>
            <a:ext cx="14959011" cy="1004887"/>
          </a:xfrm>
          <a:prstGeom prst="rect">
            <a:avLst/>
          </a:prstGeom>
          <a:gradFill>
            <a:gsLst>
              <a:gs pos="0">
                <a:srgbClr val="CC0000">
                  <a:alpha val="78823"/>
                </a:srgbClr>
              </a:gs>
              <a:gs pos="30000">
                <a:srgbClr val="CC0000">
                  <a:alpha val="78823"/>
                </a:srgbClr>
              </a:gs>
              <a:gs pos="100000">
                <a:srgbClr val="C0C0C0">
                  <a:alpha val="2000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43725" lIns="87450" rIns="87450" tIns="43725">
            <a:noAutofit/>
          </a:bodyPr>
          <a:lstStyle/>
          <a:p>
            <a:pPr indent="-323850" lvl="0" marL="32385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Introduction</a:t>
            </a:r>
          </a:p>
        </p:txBody>
      </p:sp>
      <p:sp>
        <p:nvSpPr>
          <p:cNvPr id="92" name="Shape 92"/>
          <p:cNvSpPr/>
          <p:nvPr/>
        </p:nvSpPr>
        <p:spPr>
          <a:xfrm>
            <a:off x="693737" y="23850600"/>
            <a:ext cx="14957425" cy="1004887"/>
          </a:xfrm>
          <a:prstGeom prst="rect">
            <a:avLst/>
          </a:prstGeom>
          <a:gradFill>
            <a:gsLst>
              <a:gs pos="0">
                <a:srgbClr val="CC0000">
                  <a:alpha val="78823"/>
                </a:srgbClr>
              </a:gs>
              <a:gs pos="30000">
                <a:srgbClr val="CC0000">
                  <a:alpha val="78823"/>
                </a:srgbClr>
              </a:gs>
              <a:gs pos="100000">
                <a:srgbClr val="C0C0C0">
                  <a:alpha val="2000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43725" lIns="87450" rIns="87450" tIns="43725">
            <a:noAutofit/>
          </a:bodyPr>
          <a:lstStyle/>
          <a:p>
            <a:pPr indent="-323850" lvl="0" marL="32385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System Architecture</a:t>
            </a:r>
          </a:p>
        </p:txBody>
      </p:sp>
      <p:sp>
        <p:nvSpPr>
          <p:cNvPr id="93" name="Shape 93"/>
          <p:cNvSpPr/>
          <p:nvPr/>
        </p:nvSpPr>
        <p:spPr>
          <a:xfrm>
            <a:off x="16452850" y="4267200"/>
            <a:ext cx="14957425" cy="1004887"/>
          </a:xfrm>
          <a:prstGeom prst="rect">
            <a:avLst/>
          </a:prstGeom>
          <a:solidFill>
            <a:srgbClr val="8E0000"/>
          </a:solidFill>
          <a:ln>
            <a:noFill/>
          </a:ln>
        </p:spPr>
        <p:txBody>
          <a:bodyPr anchorCtr="0" anchor="t" bIns="43725" lIns="87450" rIns="87450" tIns="43725">
            <a:noAutofit/>
          </a:bodyPr>
          <a:lstStyle/>
          <a:p>
            <a:pPr indent="-323850" lvl="0" marL="32385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Software Analysis and Design</a:t>
            </a:r>
          </a:p>
        </p:txBody>
      </p:sp>
      <p:grpSp>
        <p:nvGrpSpPr>
          <p:cNvPr id="94" name="Shape 94"/>
          <p:cNvGrpSpPr/>
          <p:nvPr/>
        </p:nvGrpSpPr>
        <p:grpSpPr>
          <a:xfrm>
            <a:off x="685799" y="5410200"/>
            <a:ext cx="6670674" cy="3811587"/>
            <a:chOff x="253" y="3599"/>
            <a:chExt cx="4201" cy="2490"/>
          </a:xfrm>
        </p:grpSpPr>
        <p:sp>
          <p:nvSpPr>
            <p:cNvPr id="95" name="Shape 95"/>
            <p:cNvSpPr txBox="1"/>
            <p:nvPr/>
          </p:nvSpPr>
          <p:spPr>
            <a:xfrm>
              <a:off x="253" y="4031"/>
              <a:ext cx="4201" cy="20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-355600" lvl="1" marL="4064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Noto Sans Symbols"/>
                <a:buChar char="➢"/>
              </a:pPr>
              <a:r>
                <a:rPr b="0" i="0" lang="en-US" sz="3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75% of kids who had oral language difficulty at a young age will have reading difficulties in the 3</a:t>
              </a:r>
              <a:r>
                <a:rPr b="0" baseline="30000" i="0" lang="en-US" sz="3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rd</a:t>
              </a:r>
              <a:r>
                <a:rPr b="0" i="0" lang="en-US" sz="3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grade (1999).</a:t>
              </a:r>
            </a:p>
            <a:p>
              <a:pPr indent="-355600" lvl="1" marL="4064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Noto Sans Symbols"/>
                <a:buChar char="➢"/>
              </a:pPr>
              <a:r>
                <a:rPr b="0" i="0" lang="en-US" sz="3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The pupil-teacher ratio is 15.5:1 and the preferred method of ORF training is 1:1.(www.statemaster.com)</a:t>
              </a:r>
            </a:p>
          </p:txBody>
        </p:sp>
        <p:sp>
          <p:nvSpPr>
            <p:cNvPr id="96" name="Shape 96"/>
            <p:cNvSpPr txBox="1"/>
            <p:nvPr/>
          </p:nvSpPr>
          <p:spPr>
            <a:xfrm>
              <a:off x="253" y="3599"/>
              <a:ext cx="870" cy="4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i="0" lang="en-US" sz="4000" u="none" cap="none" strike="noStrike">
                  <a:solidFill>
                    <a:srgbClr val="FF0000"/>
                  </a:solidFill>
                  <a:latin typeface="Cambria"/>
                  <a:ea typeface="Cambria"/>
                  <a:cs typeface="Cambria"/>
                  <a:sym typeface="Cambria"/>
                </a:rPr>
                <a:t>Facts</a:t>
              </a:r>
            </a:p>
          </p:txBody>
        </p:sp>
      </p:grpSp>
      <p:grpSp>
        <p:nvGrpSpPr>
          <p:cNvPr id="97" name="Shape 97"/>
          <p:cNvGrpSpPr/>
          <p:nvPr/>
        </p:nvGrpSpPr>
        <p:grpSpPr>
          <a:xfrm>
            <a:off x="685799" y="10021888"/>
            <a:ext cx="7162800" cy="4456112"/>
            <a:chOff x="255" y="6286"/>
            <a:chExt cx="4256" cy="2806"/>
          </a:xfrm>
        </p:grpSpPr>
        <p:sp>
          <p:nvSpPr>
            <p:cNvPr id="98" name="Shape 98"/>
            <p:cNvSpPr txBox="1"/>
            <p:nvPr/>
          </p:nvSpPr>
          <p:spPr>
            <a:xfrm>
              <a:off x="255" y="6863"/>
              <a:ext cx="4256" cy="22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-355600" lvl="1" marL="4064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Noto Sans Symbols"/>
                <a:buChar char="➢"/>
              </a:pPr>
              <a:r>
                <a:rPr b="0" i="0" lang="en-US" sz="3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There is a need for an alternative, engaging system that will assist in this process with minimal instructor supervision.</a:t>
              </a:r>
            </a:p>
            <a:p>
              <a:pPr indent="-355600" lvl="1" marL="4064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Noto Sans Symbols"/>
                <a:buChar char="➢"/>
              </a:pPr>
              <a:r>
                <a:rPr b="0" i="0" lang="en-US" sz="3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The system needs to have the ability to track individual student progress, WPM, and problem areas.</a:t>
              </a:r>
            </a:p>
          </p:txBody>
        </p:sp>
        <p:sp>
          <p:nvSpPr>
            <p:cNvPr id="99" name="Shape 99"/>
            <p:cNvSpPr txBox="1"/>
            <p:nvPr/>
          </p:nvSpPr>
          <p:spPr>
            <a:xfrm>
              <a:off x="280" y="6286"/>
              <a:ext cx="1313" cy="4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en-US" sz="4000">
                  <a:solidFill>
                    <a:srgbClr val="FF0000"/>
                  </a:solidFill>
                  <a:latin typeface="Cambria"/>
                  <a:ea typeface="Cambria"/>
                  <a:cs typeface="Cambria"/>
                  <a:sym typeface="Cambria"/>
                </a:rPr>
                <a:t>Problem</a:t>
              </a:r>
            </a:p>
          </p:txBody>
        </p:sp>
      </p:grpSp>
      <p:pic>
        <p:nvPicPr>
          <p:cNvPr descr="OhioFarming" id="100" name="Shape 1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56600" y="5867400"/>
            <a:ext cx="7112000" cy="72786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1" name="Shape 101"/>
          <p:cNvGrpSpPr/>
          <p:nvPr/>
        </p:nvGrpSpPr>
        <p:grpSpPr>
          <a:xfrm>
            <a:off x="685799" y="14401799"/>
            <a:ext cx="7104062" cy="6311900"/>
            <a:chOff x="4943" y="9838"/>
            <a:chExt cx="4474" cy="3976"/>
          </a:xfrm>
        </p:grpSpPr>
        <p:sp>
          <p:nvSpPr>
            <p:cNvPr id="102" name="Shape 102"/>
            <p:cNvSpPr txBox="1"/>
            <p:nvPr/>
          </p:nvSpPr>
          <p:spPr>
            <a:xfrm>
              <a:off x="4943" y="10368"/>
              <a:ext cx="4474" cy="34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-355600" lvl="1" marL="4064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Noto Sans Symbols"/>
                <a:buChar char="➢"/>
              </a:pPr>
              <a:r>
                <a:rPr b="0" i="0" lang="en-US" sz="3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The new system will make the overall process more efficient by being able to train a group of students at the same time.</a:t>
              </a:r>
            </a:p>
            <a:p>
              <a:pPr indent="-355600" lvl="1" marL="4064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Noto Sans Symbols"/>
                <a:buChar char="➢"/>
              </a:pPr>
              <a:r>
                <a:rPr b="0" i="0" lang="en-US" sz="3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Moreover, instructors will be able to assist students in their problem areas by having the proper information available to them.</a:t>
              </a:r>
            </a:p>
            <a:p>
              <a:pPr indent="-355600" lvl="1" marL="4064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Noto Sans Symbols"/>
                <a:buChar char="➢"/>
              </a:pPr>
              <a:r>
                <a:rPr b="0" i="0" lang="en-US" sz="3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Bottom line, the system will make the training more efficient, accurate, and effective.</a:t>
              </a:r>
            </a:p>
          </p:txBody>
        </p:sp>
        <p:sp>
          <p:nvSpPr>
            <p:cNvPr id="103" name="Shape 103"/>
            <p:cNvSpPr txBox="1"/>
            <p:nvPr/>
          </p:nvSpPr>
          <p:spPr>
            <a:xfrm>
              <a:off x="4965" y="9838"/>
              <a:ext cx="2067" cy="4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en-US" sz="4000">
                  <a:solidFill>
                    <a:srgbClr val="FF0000"/>
                  </a:solidFill>
                  <a:latin typeface="Cambria"/>
                  <a:ea typeface="Cambria"/>
                  <a:cs typeface="Cambria"/>
                  <a:sym typeface="Cambria"/>
                </a:rPr>
                <a:t>Project Goals</a:t>
              </a:r>
            </a:p>
          </p:txBody>
        </p:sp>
      </p:grpSp>
      <p:grpSp>
        <p:nvGrpSpPr>
          <p:cNvPr id="104" name="Shape 104"/>
          <p:cNvGrpSpPr/>
          <p:nvPr/>
        </p:nvGrpSpPr>
        <p:grpSpPr>
          <a:xfrm>
            <a:off x="685800" y="20726398"/>
            <a:ext cx="14706599" cy="2514600"/>
            <a:chOff x="480" y="14303"/>
            <a:chExt cx="6218" cy="1584"/>
          </a:xfrm>
        </p:grpSpPr>
        <p:sp>
          <p:nvSpPr>
            <p:cNvPr id="105" name="Shape 105"/>
            <p:cNvSpPr txBox="1"/>
            <p:nvPr/>
          </p:nvSpPr>
          <p:spPr>
            <a:xfrm>
              <a:off x="480" y="14783"/>
              <a:ext cx="6218" cy="11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-355600" lvl="1" marL="4064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Noto Sans Symbols"/>
                <a:buChar char="➢"/>
              </a:pPr>
              <a:r>
                <a:rPr b="0" i="0" lang="en-US" sz="3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At this time, instructors are directing students to silent reading time where the student practices reading on their own—this process is not as efficient as it can be.</a:t>
              </a:r>
            </a:p>
            <a:p>
              <a:pPr indent="-355600" lvl="1" marL="4064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Noto Sans Symbols"/>
                <a:buChar char="➢"/>
              </a:pPr>
              <a:r>
                <a:rPr b="0" i="0" lang="en-US" sz="3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The current process lacks the ability to track students' progression, WPM, and other key features that would assist greatly in the training.</a:t>
              </a:r>
            </a:p>
          </p:txBody>
        </p:sp>
        <p:sp>
          <p:nvSpPr>
            <p:cNvPr id="106" name="Shape 106"/>
            <p:cNvSpPr txBox="1"/>
            <p:nvPr/>
          </p:nvSpPr>
          <p:spPr>
            <a:xfrm>
              <a:off x="534" y="14303"/>
              <a:ext cx="3614" cy="4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en-US" sz="4000">
                  <a:solidFill>
                    <a:srgbClr val="FF0000"/>
                  </a:solidFill>
                  <a:latin typeface="Cambria"/>
                  <a:ea typeface="Cambria"/>
                  <a:cs typeface="Cambria"/>
                  <a:sym typeface="Cambria"/>
                </a:rPr>
                <a:t>Current Methods</a:t>
              </a:r>
            </a:p>
          </p:txBody>
        </p:sp>
      </p:grpSp>
      <p:sp>
        <p:nvSpPr>
          <p:cNvPr id="107" name="Shape 107"/>
          <p:cNvSpPr txBox="1"/>
          <p:nvPr/>
        </p:nvSpPr>
        <p:spPr>
          <a:xfrm>
            <a:off x="1524000" y="2057400"/>
            <a:ext cx="28041601" cy="2308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Daniel Bedich, Shantanu Bhardwaj, Asanka Nanayakkara, Cyriac Domini Thundathil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http://soctrackdev.herokuapp.com/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useEffect" id="108" name="Shape 10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611600" y="5867400"/>
            <a:ext cx="7170737" cy="3363913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/>
          <p:nvPr/>
        </p:nvSpPr>
        <p:spPr>
          <a:xfrm>
            <a:off x="16459200" y="25069800"/>
            <a:ext cx="14957425" cy="1004887"/>
          </a:xfrm>
          <a:prstGeom prst="rect">
            <a:avLst/>
          </a:prstGeom>
          <a:gradFill>
            <a:gsLst>
              <a:gs pos="0">
                <a:srgbClr val="CC0000">
                  <a:alpha val="78823"/>
                </a:srgbClr>
              </a:gs>
              <a:gs pos="30000">
                <a:srgbClr val="CC0000">
                  <a:alpha val="78823"/>
                </a:srgbClr>
              </a:gs>
              <a:gs pos="100000">
                <a:srgbClr val="C0C0C0">
                  <a:alpha val="2000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43725" lIns="87450" rIns="87450" tIns="43725">
            <a:noAutofit/>
          </a:bodyPr>
          <a:lstStyle/>
          <a:p>
            <a:pPr indent="-323850" lvl="0" marL="32385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4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Significance</a:t>
            </a:r>
          </a:p>
        </p:txBody>
      </p:sp>
      <p:pic>
        <p:nvPicPr>
          <p:cNvPr descr="OSU_CSELogo" id="110" name="Shape 1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926550" y="39700200"/>
            <a:ext cx="9620249" cy="1904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 txBox="1"/>
          <p:nvPr/>
        </p:nvSpPr>
        <p:spPr>
          <a:xfrm>
            <a:off x="16459200" y="26289000"/>
            <a:ext cx="14935200" cy="2554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55600" lvl="1" marL="406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determined the most suitable Voice Recognition sub-system for future use</a:t>
            </a:r>
          </a:p>
          <a:p>
            <a:pPr indent="-355600" lvl="1" marL="406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Well-documented system design and architecture lays the ground work for future development</a:t>
            </a:r>
          </a:p>
          <a:p>
            <a:pPr indent="-355600" lvl="1" marL="406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Organized application code will prove to be beneficial to future development</a:t>
            </a:r>
          </a:p>
          <a:p>
            <a:pPr indent="-355600" lvl="1" marL="406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Shape 112"/>
          <p:cNvSpPr/>
          <p:nvPr/>
        </p:nvSpPr>
        <p:spPr>
          <a:xfrm>
            <a:off x="16383000" y="29032200"/>
            <a:ext cx="14957425" cy="1004887"/>
          </a:xfrm>
          <a:prstGeom prst="rect">
            <a:avLst/>
          </a:prstGeom>
          <a:gradFill>
            <a:gsLst>
              <a:gs pos="0">
                <a:srgbClr val="CC0000">
                  <a:alpha val="78823"/>
                </a:srgbClr>
              </a:gs>
              <a:gs pos="30000">
                <a:srgbClr val="CC0000">
                  <a:alpha val="78823"/>
                </a:srgbClr>
              </a:gs>
              <a:gs pos="100000">
                <a:srgbClr val="C0C0C0">
                  <a:alpha val="2000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43725" lIns="87450" rIns="87450" tIns="43725">
            <a:noAutofit/>
          </a:bodyPr>
          <a:lstStyle/>
          <a:p>
            <a:pPr indent="-323850" lvl="0" marL="32385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4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Future Work</a:t>
            </a:r>
          </a:p>
        </p:txBody>
      </p:sp>
      <p:sp>
        <p:nvSpPr>
          <p:cNvPr id="113" name="Shape 113"/>
          <p:cNvSpPr/>
          <p:nvPr/>
        </p:nvSpPr>
        <p:spPr>
          <a:xfrm>
            <a:off x="8153400" y="14859000"/>
            <a:ext cx="7467600" cy="5867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Shape 114"/>
          <p:cNvSpPr txBox="1"/>
          <p:nvPr/>
        </p:nvSpPr>
        <p:spPr>
          <a:xfrm>
            <a:off x="8305800" y="13411200"/>
            <a:ext cx="7086600" cy="10779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Figure 1: Student using computer software under teacher assistance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8229600" y="19913600"/>
            <a:ext cx="72390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Figure 2: Silent reading time</a:t>
            </a:r>
          </a:p>
        </p:txBody>
      </p:sp>
      <p:pic>
        <p:nvPicPr>
          <p:cNvPr descr="CowTagged" id="116" name="Shape 1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261350" y="15087600"/>
            <a:ext cx="7207250" cy="48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8153400" y="5562600"/>
            <a:ext cx="7467600" cy="8991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systemArchitecture.JPG" id="118" name="Shape 118"/>
          <p:cNvPicPr preferRelativeResize="0"/>
          <p:nvPr/>
        </p:nvPicPr>
        <p:blipFill rotWithShape="1">
          <a:blip r:embed="rId7">
            <a:alphaModFix/>
          </a:blip>
          <a:srcRect b="0" l="2051" r="2051" t="5466"/>
          <a:stretch/>
        </p:blipFill>
        <p:spPr>
          <a:xfrm>
            <a:off x="990600" y="25146000"/>
            <a:ext cx="14249400" cy="8077199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762000" y="25069800"/>
            <a:ext cx="14859000" cy="853439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7156675" y="-1"/>
            <a:ext cx="27965400" cy="22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3725" lIns="87450" rIns="87450" tIns="43725">
            <a:noAutofit/>
          </a:bodyPr>
          <a:lstStyle/>
          <a:p>
            <a:pPr indent="-323850" lvl="0" marL="32385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1500">
                <a:solidFill>
                  <a:srgbClr val="D8D8D8"/>
                </a:solidFill>
                <a:latin typeface="Cambria"/>
                <a:ea typeface="Cambria"/>
                <a:cs typeface="Cambria"/>
                <a:sym typeface="Cambria"/>
              </a:rPr>
              <a:t>Strategic Operations Center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838200" y="33070800"/>
            <a:ext cx="14554199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Figure 3: System Architecture Diagram</a:t>
            </a:r>
          </a:p>
        </p:txBody>
      </p:sp>
      <p:grpSp>
        <p:nvGrpSpPr>
          <p:cNvPr id="122" name="Shape 122"/>
          <p:cNvGrpSpPr/>
          <p:nvPr/>
        </p:nvGrpSpPr>
        <p:grpSpPr>
          <a:xfrm>
            <a:off x="5943600" y="33832800"/>
            <a:ext cx="9710738" cy="5638799"/>
            <a:chOff x="838200" y="33909000"/>
            <a:chExt cx="9448800" cy="5486399"/>
          </a:xfrm>
        </p:grpSpPr>
        <p:sp>
          <p:nvSpPr>
            <p:cNvPr id="123" name="Shape 123"/>
            <p:cNvSpPr/>
            <p:nvPr/>
          </p:nvSpPr>
          <p:spPr>
            <a:xfrm>
              <a:off x="838200" y="33909000"/>
              <a:ext cx="9448800" cy="5486399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descr="systemArchitecture.JPG" id="124" name="Shape 12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914400" y="33985200"/>
              <a:ext cx="9220200" cy="46239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5" name="Shape 125"/>
            <p:cNvSpPr txBox="1"/>
            <p:nvPr/>
          </p:nvSpPr>
          <p:spPr>
            <a:xfrm>
              <a:off x="838200" y="38582025"/>
              <a:ext cx="9296399" cy="5847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Figure 4: System Configuration</a:t>
              </a:r>
            </a:p>
          </p:txBody>
        </p:sp>
      </p:grpSp>
      <p:sp>
        <p:nvSpPr>
          <p:cNvPr id="126" name="Shape 126"/>
          <p:cNvSpPr txBox="1"/>
          <p:nvPr/>
        </p:nvSpPr>
        <p:spPr>
          <a:xfrm>
            <a:off x="685800" y="33832800"/>
            <a:ext cx="5257799" cy="66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55600" lvl="1" marL="406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Microsoft Speech Recognition 5.0 and MySQL 5.0, both of which are free and good in performance in their respective areas. </a:t>
            </a:r>
          </a:p>
          <a:p>
            <a:pPr indent="-355600" lvl="1" marL="406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.NET framework 2.0 for our GUI and the skeleton of application. </a:t>
            </a:r>
          </a:p>
          <a:p>
            <a:pPr indent="-355600" lvl="1" marL="406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Windows XP for compatibility concerns. </a:t>
            </a:r>
          </a:p>
          <a:p>
            <a:pPr indent="-355600" lvl="1" marL="406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TCP/IP on top of LAN network is a universal standard used in most labs.</a:t>
            </a:r>
          </a:p>
        </p:txBody>
      </p:sp>
      <p:sp>
        <p:nvSpPr>
          <p:cNvPr id="127" name="Shape 127"/>
          <p:cNvSpPr/>
          <p:nvPr/>
        </p:nvSpPr>
        <p:spPr>
          <a:xfrm>
            <a:off x="16459200" y="5562600"/>
            <a:ext cx="7467600" cy="7010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Shape 128"/>
          <p:cNvSpPr txBox="1"/>
          <p:nvPr/>
        </p:nvSpPr>
        <p:spPr>
          <a:xfrm>
            <a:off x="16535400" y="9144000"/>
            <a:ext cx="73152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Figure 5: Screen Flow Diagram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16535400" y="9942513"/>
            <a:ext cx="7239000" cy="25542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55600" lvl="1" marL="406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 the flow of tasks that a student is supposed to perform in our system.</a:t>
            </a:r>
          </a:p>
          <a:p>
            <a:pPr indent="-355600" lvl="1" marL="406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Depending on the role of the user, he/she either goes to the top / bottom sequence after login.</a:t>
            </a:r>
          </a:p>
        </p:txBody>
      </p:sp>
      <p:pic>
        <p:nvPicPr>
          <p:cNvPr descr="StateDiagram" id="130" name="Shape 13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6535400" y="13258800"/>
            <a:ext cx="7315200" cy="433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/>
          <p:nvPr/>
        </p:nvSpPr>
        <p:spPr>
          <a:xfrm>
            <a:off x="16459200" y="12954000"/>
            <a:ext cx="7467600" cy="11506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Shape 132"/>
          <p:cNvSpPr txBox="1"/>
          <p:nvPr/>
        </p:nvSpPr>
        <p:spPr>
          <a:xfrm>
            <a:off x="16535400" y="17767300"/>
            <a:ext cx="72390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Figure 7: Design Classes Overview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16535400" y="18453100"/>
            <a:ext cx="7239000" cy="50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55600" lvl="1" marL="406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View Control (MVC) model in our implementation to decouple the three components from each other. </a:t>
            </a:r>
          </a:p>
          <a:p>
            <a:pPr indent="-355600" lvl="1" marL="406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takes care of persistency. Domain classes are captured and implemented in the Model sub-system. </a:t>
            </a:r>
          </a:p>
          <a:p>
            <a:pPr indent="-355600" lvl="1" marL="406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 handles any interaction with the user. </a:t>
            </a:r>
          </a:p>
          <a:p>
            <a:pPr indent="-355600" lvl="1" marL="406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 acts as the controller of the application.</a:t>
            </a:r>
          </a:p>
        </p:txBody>
      </p:sp>
      <p:pic>
        <p:nvPicPr>
          <p:cNvPr descr="StateDiagram" id="134" name="Shape 13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4231600" y="5715000"/>
            <a:ext cx="7315200" cy="354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/>
          <p:nvPr/>
        </p:nvSpPr>
        <p:spPr>
          <a:xfrm>
            <a:off x="24155400" y="5562600"/>
            <a:ext cx="7467600" cy="1196339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Shape 136"/>
          <p:cNvSpPr txBox="1"/>
          <p:nvPr/>
        </p:nvSpPr>
        <p:spPr>
          <a:xfrm>
            <a:off x="24231600" y="9448800"/>
            <a:ext cx="72390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Figure 6: Use Case Diagram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24231600" y="10210800"/>
            <a:ext cx="7239000" cy="7478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55600" lvl="1" marL="406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Three types of users: Students, Teachers, Administrators</a:t>
            </a:r>
          </a:p>
          <a:p>
            <a:pPr indent="-355600" lvl="1" marL="406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Students have all functions related to oral reading training and that order of scenarios they will get into decided beforehand by the clients. </a:t>
            </a:r>
          </a:p>
          <a:p>
            <a:pPr indent="-355600" lvl="1" marL="406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Teacher functions include monitoring student’s progress in oral reading, adding and modifying reading materials into / from the system and adding new users into the system. </a:t>
            </a:r>
          </a:p>
          <a:p>
            <a:pPr indent="-355600" lvl="1" marL="406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user in the teacher type can also assume the role of an administrator, having the privileges to create, modify and delete a user.</a:t>
            </a:r>
          </a:p>
        </p:txBody>
      </p:sp>
      <p:sp>
        <p:nvSpPr>
          <p:cNvPr id="138" name="Shape 138"/>
          <p:cNvSpPr/>
          <p:nvPr/>
        </p:nvSpPr>
        <p:spPr>
          <a:xfrm>
            <a:off x="24155400" y="17754600"/>
            <a:ext cx="7467600" cy="670559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erd.JPG" id="139" name="Shape 13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4307800" y="17907000"/>
            <a:ext cx="7180262" cy="3962399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/>
          <p:nvPr/>
        </p:nvSpPr>
        <p:spPr>
          <a:xfrm>
            <a:off x="24307800" y="21513800"/>
            <a:ext cx="72390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Figure 8: Entity-Relation-Diagram 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24307800" y="22093237"/>
            <a:ext cx="7239000" cy="206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55600" lvl="1" marL="406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sight-word test and the fill-in-the-blank test, a WPM of 0 means the student cannot read the word correctly and a WPM of 1 indicates otherwise.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16459200" y="30403800"/>
            <a:ext cx="14935200" cy="4278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55600" lvl="1" marL="4064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4000" u="none" cap="none" strike="noStrik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Architecture</a:t>
            </a:r>
          </a:p>
          <a:p>
            <a:pPr indent="-355600" lvl="1" marL="406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Optimize speech recognition subsystem response time</a:t>
            </a:r>
          </a:p>
          <a:p>
            <a:pPr indent="-355600" lvl="1" marL="406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Optimize architecture for system compatibility</a:t>
            </a:r>
          </a:p>
          <a:p>
            <a:pPr indent="-355600" lvl="1" marL="406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55600" lvl="1" marL="4064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4000" u="none" cap="none" strike="noStrik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Interface</a:t>
            </a:r>
          </a:p>
          <a:p>
            <a:pPr indent="-355600" lvl="1" marL="406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Improve the user interface to be child-friendly and engaging</a:t>
            </a:r>
          </a:p>
          <a:p>
            <a:pPr indent="-355600" lvl="1" marL="406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Adjust interface flow to become more intuitive</a:t>
            </a:r>
          </a:p>
          <a:p>
            <a:pPr indent="-355600" lvl="1" marL="406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Enhance student progress tracking components</a:t>
            </a:r>
          </a:p>
        </p:txBody>
      </p:sp>
      <p:grpSp>
        <p:nvGrpSpPr>
          <p:cNvPr id="143" name="Shape 143"/>
          <p:cNvGrpSpPr/>
          <p:nvPr/>
        </p:nvGrpSpPr>
        <p:grpSpPr>
          <a:xfrm>
            <a:off x="16306800" y="35356800"/>
            <a:ext cx="15017750" cy="2209799"/>
            <a:chOff x="16452850" y="31927800"/>
            <a:chExt cx="15017750" cy="2209799"/>
          </a:xfrm>
        </p:grpSpPr>
        <p:sp>
          <p:nvSpPr>
            <p:cNvPr id="144" name="Shape 144"/>
            <p:cNvSpPr/>
            <p:nvPr/>
          </p:nvSpPr>
          <p:spPr>
            <a:xfrm>
              <a:off x="16452850" y="31927800"/>
              <a:ext cx="14957425" cy="1004887"/>
            </a:xfrm>
            <a:prstGeom prst="rect">
              <a:avLst/>
            </a:prstGeom>
            <a:gradFill>
              <a:gsLst>
                <a:gs pos="0">
                  <a:srgbClr val="CC0000">
                    <a:alpha val="78823"/>
                  </a:srgbClr>
                </a:gs>
                <a:gs pos="30000">
                  <a:srgbClr val="CC0000">
                    <a:alpha val="78823"/>
                  </a:srgbClr>
                </a:gs>
                <a:gs pos="100000">
                  <a:srgbClr val="C0C0C0">
                    <a:alpha val="2000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43725" lIns="87450" rIns="87450" tIns="43725">
              <a:noAutofit/>
            </a:bodyPr>
            <a:lstStyle/>
            <a:p>
              <a:pPr indent="-323850" lvl="0" marL="32385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en-US" sz="40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Acknowledgements</a:t>
              </a:r>
            </a:p>
          </p:txBody>
        </p:sp>
        <p:sp>
          <p:nvSpPr>
            <p:cNvPr id="145" name="Shape 145"/>
            <p:cNvSpPr txBox="1"/>
            <p:nvPr/>
          </p:nvSpPr>
          <p:spPr>
            <a:xfrm>
              <a:off x="16535401" y="33060381"/>
              <a:ext cx="14935199" cy="10772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-6350" lvl="1" marL="5715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3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special thanks to Dr. Rajiv Ramnath, Prof. Gwendolyn Cartledge, Lenwood Gibson for initiating this project and Farha Mukri for her insightful help.</a:t>
              </a:r>
            </a:p>
          </p:txBody>
        </p:sp>
      </p:grpSp>
      <p:pic>
        <p:nvPicPr>
          <p:cNvPr descr="Image result for netjets logo" id="146" name="Shape 14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0250" y="124674"/>
            <a:ext cx="6752802" cy="1331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