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Spring 2017 CSE 5911</a:t>
            </a:r>
          </a:p>
          <a:p>
            <a:pPr lvl="0">
              <a:spcBef>
                <a:spcPts val="0"/>
              </a:spcBef>
              <a:buNone/>
            </a:pPr>
            <a:r>
              <a:rPr lang="en"/>
              <a:t>Strategic Operations Center</a:t>
            </a:r>
          </a:p>
        </p:txBody>
      </p:sp>
      <p:sp>
        <p:nvSpPr>
          <p:cNvPr id="60" name="Shape 60"/>
          <p:cNvSpPr txBox="1"/>
          <p:nvPr>
            <p:ph idx="1" type="subTitle"/>
          </p:nvPr>
        </p:nvSpPr>
        <p:spPr>
          <a:xfrm>
            <a:off x="204300" y="3174875"/>
            <a:ext cx="8735400" cy="792600"/>
          </a:xfrm>
          <a:prstGeom prst="rect">
            <a:avLst/>
          </a:prstGeom>
        </p:spPr>
        <p:txBody>
          <a:bodyPr anchorCtr="0" anchor="t" bIns="91425" lIns="91425" rIns="91425" tIns="91425">
            <a:noAutofit/>
          </a:bodyPr>
          <a:lstStyle/>
          <a:p>
            <a:pPr lvl="0" rtl="0">
              <a:spcBef>
                <a:spcPts val="0"/>
              </a:spcBef>
              <a:buNone/>
            </a:pPr>
            <a:r>
              <a:rPr lang="en"/>
              <a:t>Cyriac Domini, Daniel Bedich, Shantanu Bhardwaj, Asanka Nanayakkara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Risks</a:t>
            </a: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Running out of time</a:t>
            </a:r>
          </a:p>
          <a:p>
            <a:pPr indent="-228600" lvl="0" marL="457200" rtl="0">
              <a:spcBef>
                <a:spcPts val="0"/>
              </a:spcBef>
              <a:buChar char="●"/>
            </a:pPr>
            <a:r>
              <a:rPr lang="en"/>
              <a:t>Changing of requirements</a:t>
            </a:r>
          </a:p>
          <a:p>
            <a:pPr indent="-228600" lvl="0" marL="457200" rtl="0">
              <a:spcBef>
                <a:spcPts val="0"/>
              </a:spcBef>
              <a:buChar char="●"/>
            </a:pPr>
            <a:r>
              <a:rPr lang="en"/>
              <a:t>Learning curve for socket programming with Rails 5</a:t>
            </a:r>
          </a:p>
          <a:p>
            <a:pPr indent="-228600" lvl="0" marL="457200" rtl="0">
              <a:spcBef>
                <a:spcPts val="0"/>
              </a:spcBef>
              <a:buChar char="●"/>
            </a:pPr>
            <a:r>
              <a:rPr lang="en"/>
              <a:t>Choosing the right architecture</a:t>
            </a:r>
          </a:p>
          <a:p>
            <a:pPr indent="-228600" lvl="0" marL="457200" rtl="0">
              <a:spcBef>
                <a:spcPts val="0"/>
              </a:spcBef>
              <a:buChar char="●"/>
            </a:pPr>
            <a:r>
              <a:rPr lang="en"/>
              <a:t>Choosing an ideal testing methodology/software suite for integration, user, and unit testing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Issues/Constraints</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Integrating Angular2 with a Rails backend in real time</a:t>
            </a:r>
          </a:p>
          <a:p>
            <a:pPr indent="-228600" lvl="0" marL="457200" rtl="0">
              <a:spcBef>
                <a:spcPts val="0"/>
              </a:spcBef>
            </a:pPr>
            <a:r>
              <a:rPr lang="en"/>
              <a:t>Scheduling conflicts</a:t>
            </a:r>
          </a:p>
          <a:p>
            <a:pPr indent="-228600" lvl="0" marL="457200" rtl="0">
              <a:spcBef>
                <a:spcPts val="0"/>
              </a:spcBef>
            </a:pPr>
            <a:r>
              <a:rPr lang="en"/>
              <a:t>Time</a:t>
            </a:r>
          </a:p>
          <a:p>
            <a:pPr indent="-228600" lvl="0" marL="457200" rtl="0">
              <a:spcBef>
                <a:spcPts val="0"/>
              </a:spcBef>
            </a:pPr>
            <a:r>
              <a:rPr lang="en"/>
              <a:t>Very limited access to old dashboard</a:t>
            </a: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Dependencies</a:t>
            </a:r>
          </a:p>
        </p:txBody>
      </p:sp>
      <p:sp>
        <p:nvSpPr>
          <p:cNvPr id="126" name="Shape 126"/>
          <p:cNvSpPr txBox="1"/>
          <p:nvPr>
            <p:ph idx="1" type="body"/>
          </p:nvPr>
        </p:nvSpPr>
        <p:spPr>
          <a:xfrm>
            <a:off x="311700" y="1080275"/>
            <a:ext cx="8520600" cy="3416400"/>
          </a:xfrm>
          <a:prstGeom prst="rect">
            <a:avLst/>
          </a:prstGeom>
        </p:spPr>
        <p:txBody>
          <a:bodyPr anchorCtr="0" anchor="t" bIns="91425" lIns="91425" rIns="91425" tIns="91425">
            <a:noAutofit/>
          </a:bodyPr>
          <a:lstStyle/>
          <a:p>
            <a:pPr indent="-228600" lvl="0" marL="457200" rtl="0">
              <a:spcBef>
                <a:spcPts val="0"/>
              </a:spcBef>
            </a:pPr>
            <a:r>
              <a:rPr lang="en"/>
              <a:t>Auto UI updates</a:t>
            </a:r>
          </a:p>
          <a:p>
            <a:pPr indent="-228600" lvl="1" marL="914400" rtl="0">
              <a:spcBef>
                <a:spcPts val="0"/>
              </a:spcBef>
            </a:pPr>
            <a:r>
              <a:rPr lang="en"/>
              <a:t>Rails 5 with ActionCable (websocket implementation)</a:t>
            </a:r>
          </a:p>
          <a:p>
            <a:pPr indent="-228600" lvl="0" marL="457200" rtl="0">
              <a:spcBef>
                <a:spcPts val="0"/>
              </a:spcBef>
            </a:pPr>
            <a:r>
              <a:rPr lang="en"/>
              <a:t>Dashboard</a:t>
            </a:r>
          </a:p>
          <a:p>
            <a:pPr indent="-228600" lvl="1" marL="914400" rtl="0">
              <a:spcBef>
                <a:spcPts val="0"/>
              </a:spcBef>
            </a:pPr>
            <a:r>
              <a:rPr lang="en"/>
              <a:t>jQuery Datatables</a:t>
            </a:r>
          </a:p>
          <a:p>
            <a:pPr indent="-228600" lvl="0" marL="457200" rtl="0">
              <a:spcBef>
                <a:spcPts val="0"/>
              </a:spcBef>
            </a:pPr>
            <a:r>
              <a:rPr lang="en"/>
              <a:t>Ruby Gems</a:t>
            </a:r>
          </a:p>
          <a:p>
            <a:pPr indent="-228600" lvl="1" marL="914400" rtl="0">
              <a:spcBef>
                <a:spcPts val="0"/>
              </a:spcBef>
            </a:pPr>
            <a:r>
              <a:rPr lang="en"/>
              <a:t>Devise, Json rails</a:t>
            </a:r>
          </a:p>
          <a:p>
            <a:pPr indent="-228600" lvl="0" marL="457200" rtl="0">
              <a:spcBef>
                <a:spcPts val="0"/>
              </a:spcBef>
            </a:pPr>
            <a:r>
              <a:rPr lang="en"/>
              <a:t>Integratable Chat App</a:t>
            </a:r>
          </a:p>
          <a:p>
            <a:pPr indent="-228600" lvl="0" marL="457200" rtl="0">
              <a:spcBef>
                <a:spcPts val="0"/>
              </a:spcBef>
            </a:pPr>
            <a:r>
              <a:rPr lang="en"/>
              <a:t>OS/Software</a:t>
            </a:r>
          </a:p>
          <a:p>
            <a:pPr indent="-228600" lvl="1" marL="914400" rtl="0">
              <a:spcBef>
                <a:spcPts val="0"/>
              </a:spcBef>
            </a:pPr>
            <a:r>
              <a:rPr lang="en"/>
              <a:t>Ubuntu 16.04 (or any UNIX based OS) with terminal and text editor</a:t>
            </a:r>
          </a:p>
          <a:p>
            <a:pPr indent="-228600" lvl="1" marL="914400" rtl="0">
              <a:spcBef>
                <a:spcPts val="0"/>
              </a:spcBef>
            </a:pPr>
            <a:r>
              <a:rPr lang="en"/>
              <a:t>Rails 5</a:t>
            </a:r>
          </a:p>
          <a:p>
            <a:pPr indent="-228600" lvl="1" marL="914400" rtl="0">
              <a:spcBef>
                <a:spcPts val="0"/>
              </a:spcBef>
            </a:pPr>
            <a:r>
              <a:rPr lang="en"/>
              <a:t>Puma server for serving app locally</a:t>
            </a:r>
          </a:p>
          <a:p>
            <a:pPr indent="-228600" lvl="1" marL="914400" rtl="0">
              <a:spcBef>
                <a:spcPts val="0"/>
              </a:spcBef>
            </a:pPr>
            <a:r>
              <a:rPr lang="en"/>
              <a:t>Ruby jUnit Testing framework (in progress…)</a:t>
            </a:r>
          </a:p>
          <a:p>
            <a:pPr indent="-228600" lvl="1" marL="914400" rtl="0">
              <a:spcBef>
                <a:spcPts val="0"/>
              </a:spcBef>
            </a:pPr>
            <a:r>
              <a:rPr lang="en"/>
              <a:t>Front end testing framework (in progress…)</a:t>
            </a:r>
          </a:p>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Open Questions?</a:t>
            </a:r>
          </a:p>
        </p:txBody>
      </p:sp>
      <p:sp>
        <p:nvSpPr>
          <p:cNvPr id="132" name="Shape 13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Chat groups?</a:t>
            </a:r>
          </a:p>
          <a:p>
            <a:pPr indent="-228600" lvl="0" marL="457200" rtl="0">
              <a:spcBef>
                <a:spcPts val="0"/>
              </a:spcBef>
            </a:pPr>
            <a:r>
              <a:rPr lang="en"/>
              <a:t>Embedded or pop-out chat?</a:t>
            </a:r>
          </a:p>
          <a:p>
            <a:pPr indent="-228600" lvl="0" marL="457200" rtl="0">
              <a:spcBef>
                <a:spcPts val="0"/>
              </a:spcBef>
            </a:pPr>
            <a:r>
              <a:rPr lang="en"/>
              <a:t>Chat logs?</a:t>
            </a:r>
          </a:p>
          <a:p>
            <a:pPr indent="-228600" lvl="0" marL="457200" rtl="0">
              <a:spcBef>
                <a:spcPts val="0"/>
              </a:spcBef>
            </a:pPr>
            <a:r>
              <a:rPr lang="en"/>
              <a:t>Stylistic UI decisions?</a:t>
            </a: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High-Level Plan</a:t>
            </a:r>
          </a:p>
        </p:txBody>
      </p:sp>
      <p:pic>
        <p:nvPicPr>
          <p:cNvPr id="138" name="Shape 138"/>
          <p:cNvPicPr preferRelativeResize="0"/>
          <p:nvPr/>
        </p:nvPicPr>
        <p:blipFill>
          <a:blip r:embed="rId3">
            <a:alphaModFix/>
          </a:blip>
          <a:stretch>
            <a:fillRect/>
          </a:stretch>
        </p:blipFill>
        <p:spPr>
          <a:xfrm>
            <a:off x="0" y="1357580"/>
            <a:ext cx="9144000" cy="24283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Project Management Methodology</a:t>
            </a:r>
          </a:p>
        </p:txBody>
      </p:sp>
      <p:sp>
        <p:nvSpPr>
          <p:cNvPr id="144" name="Shape 14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Visual Studio Team Services</a:t>
            </a:r>
          </a:p>
          <a:p>
            <a:pPr indent="-228600" lvl="0" marL="457200" rtl="0">
              <a:spcBef>
                <a:spcPts val="0"/>
              </a:spcBef>
              <a:buChar char="●"/>
            </a:pPr>
            <a:r>
              <a:rPr lang="en"/>
              <a:t>Git version control</a:t>
            </a:r>
          </a:p>
          <a:p>
            <a:pPr indent="-228600" lvl="1" marL="914400" rtl="0">
              <a:spcBef>
                <a:spcPts val="0"/>
              </a:spcBef>
              <a:buChar char="○"/>
            </a:pPr>
            <a:r>
              <a:rPr lang="en"/>
              <a:t>Strict branching strategies</a:t>
            </a:r>
          </a:p>
          <a:p>
            <a:pPr indent="-228600" lvl="0" marL="457200" rtl="0">
              <a:spcBef>
                <a:spcPts val="0"/>
              </a:spcBef>
              <a:buChar char="●"/>
            </a:pPr>
            <a:r>
              <a:rPr lang="en"/>
              <a:t>Agile</a:t>
            </a:r>
          </a:p>
          <a:p>
            <a:pPr indent="-228600" lvl="0" marL="457200" rtl="0">
              <a:spcBef>
                <a:spcPts val="0"/>
              </a:spcBef>
              <a:buChar char="●"/>
            </a:pPr>
            <a:r>
              <a:rPr lang="en"/>
              <a:t>Frequent </a:t>
            </a:r>
            <a:r>
              <a:rPr lang="en"/>
              <a:t>collaboration</a:t>
            </a:r>
            <a:r>
              <a:rPr lang="en"/>
              <a:t> between team members</a:t>
            </a:r>
          </a:p>
          <a:p>
            <a:pPr indent="-228600" lvl="0" marL="457200" rtl="0">
              <a:spcBef>
                <a:spcPts val="0"/>
              </a:spcBef>
              <a:buChar char="●"/>
            </a:pPr>
            <a:r>
              <a:rPr lang="en"/>
              <a:t>Test Driven Development</a:t>
            </a:r>
          </a:p>
          <a:p>
            <a:pPr indent="-228600" lvl="0" marL="457200" rtl="0">
              <a:spcBef>
                <a:spcPts val="0"/>
              </a:spcBef>
              <a:buChar char="●"/>
            </a:pPr>
            <a:r>
              <a:rPr lang="en"/>
              <a:t>Detailed documentation</a:t>
            </a:r>
          </a:p>
          <a:p>
            <a:pPr lvl="0">
              <a:spcBef>
                <a:spcPts val="0"/>
              </a:spcBef>
              <a:buNone/>
            </a:pPr>
            <a:r>
              <a:t/>
            </a:r>
            <a:endParaRPr/>
          </a:p>
        </p:txBody>
      </p:sp>
      <p:pic>
        <p:nvPicPr>
          <p:cNvPr id="145" name="Shape 145"/>
          <p:cNvPicPr preferRelativeResize="0"/>
          <p:nvPr/>
        </p:nvPicPr>
        <p:blipFill>
          <a:blip r:embed="rId3">
            <a:alphaModFix/>
          </a:blip>
          <a:stretch>
            <a:fillRect/>
          </a:stretch>
        </p:blipFill>
        <p:spPr>
          <a:xfrm>
            <a:off x="7392250" y="1487681"/>
            <a:ext cx="1440049" cy="2168124"/>
          </a:xfrm>
          <a:prstGeom prst="rect">
            <a:avLst/>
          </a:prstGeom>
          <a:noFill/>
          <a:ln>
            <a:noFill/>
          </a:ln>
        </p:spPr>
      </p:pic>
      <p:pic>
        <p:nvPicPr>
          <p:cNvPr id="146" name="Shape 146"/>
          <p:cNvPicPr preferRelativeResize="0"/>
          <p:nvPr/>
        </p:nvPicPr>
        <p:blipFill>
          <a:blip r:embed="rId4">
            <a:alphaModFix/>
          </a:blip>
          <a:stretch>
            <a:fillRect/>
          </a:stretch>
        </p:blipFill>
        <p:spPr>
          <a:xfrm>
            <a:off x="6584507" y="1493175"/>
            <a:ext cx="807742" cy="2168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52" name="Shape 15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7-02-09 at 3.37.30 PM.png" id="153" name="Shape 153"/>
          <p:cNvPicPr preferRelativeResize="0"/>
          <p:nvPr/>
        </p:nvPicPr>
        <p:blipFill>
          <a:blip r:embed="rId3">
            <a:alphaModFix/>
          </a:blip>
          <a:stretch>
            <a:fillRect/>
          </a:stretch>
        </p:blipFill>
        <p:spPr>
          <a:xfrm>
            <a:off x="257175" y="262324"/>
            <a:ext cx="8629649" cy="46188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Mock-Ups</a:t>
            </a:r>
          </a:p>
        </p:txBody>
      </p:sp>
      <p:pic>
        <p:nvPicPr>
          <p:cNvPr id="159" name="Shape 159"/>
          <p:cNvPicPr preferRelativeResize="0"/>
          <p:nvPr/>
        </p:nvPicPr>
        <p:blipFill>
          <a:blip r:embed="rId3">
            <a:alphaModFix/>
          </a:blip>
          <a:stretch>
            <a:fillRect/>
          </a:stretch>
        </p:blipFill>
        <p:spPr>
          <a:xfrm>
            <a:off x="2027237" y="1236187"/>
            <a:ext cx="5089524" cy="2671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pic>
        <p:nvPicPr>
          <p:cNvPr id="164" name="Shape 164"/>
          <p:cNvPicPr preferRelativeResize="0"/>
          <p:nvPr/>
        </p:nvPicPr>
        <p:blipFill>
          <a:blip r:embed="rId3">
            <a:alphaModFix/>
          </a:blip>
          <a:stretch>
            <a:fillRect/>
          </a:stretch>
        </p:blipFill>
        <p:spPr>
          <a:xfrm>
            <a:off x="0" y="516698"/>
            <a:ext cx="9144000" cy="41101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Architecture</a:t>
            </a:r>
          </a:p>
        </p:txBody>
      </p:sp>
      <p:pic>
        <p:nvPicPr>
          <p:cNvPr id="170" name="Shape 170"/>
          <p:cNvPicPr preferRelativeResize="0"/>
          <p:nvPr/>
        </p:nvPicPr>
        <p:blipFill>
          <a:blip r:embed="rId3">
            <a:alphaModFix/>
          </a:blip>
          <a:stretch>
            <a:fillRect/>
          </a:stretch>
        </p:blipFill>
        <p:spPr>
          <a:xfrm>
            <a:off x="1341149" y="1017725"/>
            <a:ext cx="4362858" cy="3820975"/>
          </a:xfrm>
          <a:prstGeom prst="rect">
            <a:avLst/>
          </a:prstGeom>
          <a:noFill/>
          <a:ln>
            <a:noFill/>
          </a:ln>
        </p:spPr>
      </p:pic>
      <p:pic>
        <p:nvPicPr>
          <p:cNvPr id="171" name="Shape 171"/>
          <p:cNvPicPr preferRelativeResize="0"/>
          <p:nvPr/>
        </p:nvPicPr>
        <p:blipFill>
          <a:blip r:embed="rId4">
            <a:alphaModFix/>
          </a:blip>
          <a:stretch>
            <a:fillRect/>
          </a:stretch>
        </p:blipFill>
        <p:spPr>
          <a:xfrm>
            <a:off x="6780599" y="1670170"/>
            <a:ext cx="2218376" cy="2345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NetJets Flight Dashboard</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Project Name: Strategic Operation Center</a:t>
            </a:r>
          </a:p>
          <a:p>
            <a:pPr indent="-228600" lvl="0" marL="457200" rtl="0">
              <a:spcBef>
                <a:spcPts val="0"/>
              </a:spcBef>
            </a:pPr>
            <a:r>
              <a:rPr lang="en"/>
              <a:t>Point of Contact</a:t>
            </a:r>
          </a:p>
          <a:p>
            <a:pPr indent="-228600" lvl="1" marL="914400" rtl="0">
              <a:spcBef>
                <a:spcPts val="0"/>
              </a:spcBef>
            </a:pPr>
            <a:r>
              <a:rPr lang="en"/>
              <a:t>Umesh Vaswani</a:t>
            </a:r>
          </a:p>
          <a:p>
            <a:pPr indent="-228600" lvl="2" marL="1371600" rtl="0">
              <a:spcBef>
                <a:spcPts val="0"/>
              </a:spcBef>
            </a:pPr>
            <a:r>
              <a:rPr lang="en"/>
              <a:t>Software Architect at NetJets</a:t>
            </a:r>
          </a:p>
          <a:p>
            <a:pPr indent="-228600" lvl="1" marL="914400" rtl="0">
              <a:spcBef>
                <a:spcPts val="0"/>
              </a:spcBef>
            </a:pPr>
            <a:r>
              <a:rPr lang="en"/>
              <a:t>Perumal Ramasamy</a:t>
            </a:r>
          </a:p>
          <a:p>
            <a:pPr indent="-228600" lvl="2" marL="1371600" rtl="0">
              <a:spcBef>
                <a:spcPts val="0"/>
              </a:spcBef>
            </a:pPr>
            <a:r>
              <a:rPr lang="en"/>
              <a:t>Professor and VP at NetJets</a:t>
            </a:r>
          </a:p>
          <a:p>
            <a:pPr indent="0" lvl="0" marL="91440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Questions?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t>
            </a:r>
            <a:r>
              <a:rPr lang="en"/>
              <a:t>Our organization has hundreds of flights that are flown each day. We would like to build an application that is a dashboard of our critical flights, with ability to identify critical issues. And this tool shall have the ability for the SOC members to communicate among themselves to resolve critical issues. The application shall have the following features:”</a:t>
            </a:r>
          </a:p>
          <a:p>
            <a:pPr indent="0" lvl="0" marL="457200" rtl="0">
              <a:spcBef>
                <a:spcPts val="0"/>
              </a:spcBef>
              <a:buNone/>
            </a:pPr>
            <a:r>
              <a:rPr lang="en"/>
              <a:t>a. Publish /subscribe functionality so that as the data changes, user’s screens are	updated immediately.</a:t>
            </a:r>
            <a:br>
              <a:rPr lang="en"/>
            </a:br>
            <a:r>
              <a:rPr lang="en"/>
              <a:t>b. Tracking communication among SOC members and associating communications with key entities</a:t>
            </a:r>
            <a:br>
              <a:rPr lang="en"/>
            </a:br>
            <a:r>
              <a:rPr lang="en"/>
              <a:t>c. Dashboard for flights to identify critical issues</a:t>
            </a:r>
            <a:br>
              <a:rPr lang="en"/>
            </a:br>
            <a:r>
              <a:rPr lang="en"/>
              <a:t>d. Ability to search past communications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Create a dashboard that displays flights with critical issues and their possible backups and has real time view updates.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Adding/Removing flights and their recovery options</a:t>
            </a:r>
          </a:p>
          <a:p>
            <a:pPr indent="-228600" lvl="0" marL="457200" rtl="0">
              <a:spcBef>
                <a:spcPts val="0"/>
              </a:spcBef>
            </a:pPr>
            <a:r>
              <a:rPr lang="en"/>
              <a:t>Filtering/Searching flights</a:t>
            </a:r>
          </a:p>
          <a:p>
            <a:pPr indent="-228600" lvl="0" marL="457200" rtl="0">
              <a:spcBef>
                <a:spcPts val="0"/>
              </a:spcBef>
            </a:pPr>
            <a:r>
              <a:rPr lang="en"/>
              <a:t>Automatic update</a:t>
            </a:r>
            <a:r>
              <a:rPr lang="en"/>
              <a:t> functionality</a:t>
            </a:r>
          </a:p>
          <a:p>
            <a:pPr indent="-228600" lvl="0" marL="457200" rtl="0">
              <a:spcBef>
                <a:spcPts val="0"/>
              </a:spcBef>
            </a:pPr>
            <a:r>
              <a:rPr lang="en"/>
              <a:t>Chat</a:t>
            </a:r>
          </a:p>
          <a:p>
            <a:pPr indent="-228600" lvl="1" marL="914400" rtl="0">
              <a:spcBef>
                <a:spcPts val="0"/>
              </a:spcBef>
            </a:pPr>
            <a:r>
              <a:rPr lang="en"/>
              <a:t>User based</a:t>
            </a:r>
          </a:p>
          <a:p>
            <a:pPr indent="-228600" lvl="1" marL="914400" rtl="0">
              <a:spcBef>
                <a:spcPts val="0"/>
              </a:spcBef>
            </a:pPr>
            <a:r>
              <a:rPr lang="en"/>
              <a:t>Entity based (Flight/Problem)</a:t>
            </a:r>
          </a:p>
          <a:p>
            <a:pPr indent="-228600" lvl="0" marL="457200" rtl="0">
              <a:spcBef>
                <a:spcPts val="0"/>
              </a:spcBef>
            </a:pPr>
            <a:r>
              <a:rPr lang="en"/>
              <a:t>User actions</a:t>
            </a:r>
          </a:p>
          <a:p>
            <a:pPr indent="-228600" lvl="0" marL="457200" rtl="0">
              <a:spcBef>
                <a:spcPts val="0"/>
              </a:spcBef>
            </a:pPr>
            <a:r>
              <a:rPr lang="en"/>
              <a:t>User authentication</a:t>
            </a:r>
          </a:p>
        </p:txBody>
      </p:sp>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 Scope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Out of Scope</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Integration</a:t>
            </a:r>
            <a:r>
              <a:rPr lang="en"/>
              <a:t> with NetJets databases</a:t>
            </a:r>
          </a:p>
          <a:p>
            <a:pPr indent="-228600" lvl="0" marL="457200" rtl="0">
              <a:spcBef>
                <a:spcPts val="0"/>
              </a:spcBef>
            </a:pPr>
            <a:r>
              <a:rPr lang="en"/>
              <a:t>Active directory group sign in (SSO)</a:t>
            </a:r>
          </a:p>
          <a:p>
            <a:pPr indent="-228600" lvl="0" marL="457200" rtl="0">
              <a:spcBef>
                <a:spcPts val="0"/>
              </a:spcBef>
            </a:pPr>
            <a:r>
              <a:rPr lang="en"/>
              <a:t>Searchable chat</a:t>
            </a:r>
          </a:p>
          <a:p>
            <a:pPr indent="-228600" lvl="0" marL="457200" rtl="0">
              <a:spcBef>
                <a:spcPts val="0"/>
              </a:spcBef>
            </a:pPr>
            <a:r>
              <a:rPr lang="en"/>
              <a:t>Customized dashboard views for different roles</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Key Deliverables</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Architecture Diagram</a:t>
            </a:r>
          </a:p>
          <a:p>
            <a:pPr indent="-228600" lvl="0" marL="457200" rtl="0">
              <a:spcBef>
                <a:spcPts val="0"/>
              </a:spcBef>
            </a:pPr>
            <a:r>
              <a:rPr lang="en"/>
              <a:t>Finished Application with the following:</a:t>
            </a:r>
          </a:p>
          <a:p>
            <a:pPr indent="-228600" lvl="1" marL="914400" rtl="0">
              <a:spcBef>
                <a:spcPts val="0"/>
              </a:spcBef>
            </a:pPr>
            <a:r>
              <a:rPr lang="en"/>
              <a:t>Login Page with proper functionality</a:t>
            </a:r>
          </a:p>
          <a:p>
            <a:pPr indent="-228600" lvl="1" marL="914400" rtl="0">
              <a:spcBef>
                <a:spcPts val="0"/>
              </a:spcBef>
            </a:pPr>
            <a:r>
              <a:rPr lang="en"/>
              <a:t>Sample flights page with appropriate information</a:t>
            </a:r>
          </a:p>
          <a:p>
            <a:pPr indent="-228600" lvl="1" marL="914400" rtl="0">
              <a:spcBef>
                <a:spcPts val="0"/>
              </a:spcBef>
            </a:pPr>
            <a:r>
              <a:rPr lang="en"/>
              <a:t>Working Chat</a:t>
            </a:r>
          </a:p>
          <a:p>
            <a:pPr indent="-228600" lvl="0" marL="457200" rtl="0">
              <a:spcBef>
                <a:spcPts val="0"/>
              </a:spcBef>
            </a:pPr>
            <a:r>
              <a:rPr lang="en"/>
              <a:t>Documentation</a:t>
            </a:r>
          </a:p>
          <a:p>
            <a:pPr indent="-228600" lvl="1" marL="914400" rtl="0">
              <a:spcBef>
                <a:spcPts val="0"/>
              </a:spcBef>
            </a:pPr>
            <a:r>
              <a:rPr lang="en"/>
              <a:t>User guide</a:t>
            </a:r>
          </a:p>
          <a:p>
            <a:pPr indent="-228600" lvl="1" marL="914400" rtl="0">
              <a:spcBef>
                <a:spcPts val="0"/>
              </a:spcBef>
            </a:pPr>
            <a:r>
              <a:rPr lang="en"/>
              <a:t>Code detail</a:t>
            </a:r>
          </a:p>
          <a:p>
            <a:pPr indent="-228600" lvl="0" marL="457200" rtl="0">
              <a:spcBef>
                <a:spcPts val="0"/>
              </a:spcBef>
            </a:pPr>
            <a:r>
              <a:rPr lang="en"/>
              <a:t>Final Presentation</a:t>
            </a:r>
          </a:p>
          <a:p>
            <a:pPr indent="-228600" lvl="0" marL="457200" rtl="0">
              <a:spcBef>
                <a:spcPts val="0"/>
              </a:spcBef>
            </a:pPr>
            <a:r>
              <a:rPr lang="en"/>
              <a:t>Poster</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Assumptions</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Continued weekly meetings with developers and sponsor</a:t>
            </a:r>
          </a:p>
          <a:p>
            <a:pPr indent="-228600" lvl="0" marL="457200" rtl="0">
              <a:spcBef>
                <a:spcPts val="0"/>
              </a:spcBef>
            </a:pPr>
            <a:r>
              <a:rPr lang="en"/>
              <a:t>Continued commitment from team</a:t>
            </a:r>
          </a:p>
          <a:p>
            <a:pPr indent="-228600" lvl="0" marL="457200" rtl="0">
              <a:spcBef>
                <a:spcPts val="0"/>
              </a:spcBef>
            </a:pPr>
            <a:r>
              <a:rPr lang="en"/>
              <a:t>Working development tools</a:t>
            </a: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000000"/>
                </a:solidFill>
              </a:rPr>
              <a:t>Resources</a:t>
            </a:r>
          </a:p>
        </p:txBody>
      </p:sp>
      <p:sp>
        <p:nvSpPr>
          <p:cNvPr id="108" name="Shape 108"/>
          <p:cNvSpPr txBox="1"/>
          <p:nvPr>
            <p:ph idx="1" type="body"/>
          </p:nvPr>
        </p:nvSpPr>
        <p:spPr>
          <a:xfrm>
            <a:off x="311700" y="1152475"/>
            <a:ext cx="8520600" cy="3416400"/>
          </a:xfrm>
          <a:prstGeom prst="rect">
            <a:avLst/>
          </a:prstGeom>
          <a:noFill/>
        </p:spPr>
        <p:txBody>
          <a:bodyPr anchorCtr="0" anchor="t" bIns="91425" lIns="91425" rIns="91425" tIns="91425">
            <a:noAutofit/>
          </a:bodyPr>
          <a:lstStyle/>
          <a:p>
            <a:pPr indent="-228600" lvl="0" marL="457200" rtl="0">
              <a:spcBef>
                <a:spcPts val="0"/>
              </a:spcBef>
              <a:buClr>
                <a:srgbClr val="000000"/>
              </a:buClr>
            </a:pPr>
            <a:r>
              <a:rPr b="1" lang="en">
                <a:solidFill>
                  <a:srgbClr val="000000"/>
                </a:solidFill>
              </a:rPr>
              <a:t>Angular.io documentation</a:t>
            </a:r>
          </a:p>
          <a:p>
            <a:pPr indent="-228600" lvl="0" marL="457200" rtl="0">
              <a:spcBef>
                <a:spcPts val="0"/>
              </a:spcBef>
              <a:buClr>
                <a:srgbClr val="000000"/>
              </a:buClr>
            </a:pPr>
            <a:r>
              <a:rPr b="1" lang="en">
                <a:solidFill>
                  <a:srgbClr val="000000"/>
                </a:solidFill>
              </a:rPr>
              <a:t>Stack Overflow</a:t>
            </a:r>
          </a:p>
          <a:p>
            <a:pPr indent="-228600" lvl="0" marL="457200" rtl="0">
              <a:spcBef>
                <a:spcPts val="0"/>
              </a:spcBef>
              <a:buClr>
                <a:srgbClr val="000000"/>
              </a:buClr>
            </a:pPr>
            <a:r>
              <a:rPr b="1" lang="en">
                <a:solidFill>
                  <a:srgbClr val="000000"/>
                </a:solidFill>
              </a:rPr>
              <a:t>Lynda</a:t>
            </a:r>
          </a:p>
          <a:p>
            <a:pPr indent="-228600" lvl="0" marL="457200" rtl="0">
              <a:spcBef>
                <a:spcPts val="0"/>
              </a:spcBef>
              <a:buClr>
                <a:srgbClr val="000000"/>
              </a:buClr>
            </a:pPr>
            <a:r>
              <a:rPr b="1" lang="en">
                <a:solidFill>
                  <a:srgbClr val="000000"/>
                </a:solidFill>
              </a:rPr>
              <a:t>Michael Hartl’s Ruby on Rails Tutorial</a:t>
            </a:r>
          </a:p>
          <a:p>
            <a:pPr indent="-228600" lvl="0" marL="457200" rtl="0">
              <a:spcBef>
                <a:spcPts val="0"/>
              </a:spcBef>
              <a:buClr>
                <a:srgbClr val="000000"/>
              </a:buClr>
            </a:pPr>
            <a:r>
              <a:rPr b="1" lang="en">
                <a:solidFill>
                  <a:srgbClr val="000000"/>
                </a:solidFill>
              </a:rPr>
              <a:t>Sponsor</a:t>
            </a: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