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7" r:id="rId10"/>
    <p:sldId id="264" r:id="rId11"/>
    <p:sldId id="266" r:id="rId12"/>
    <p:sldId id="265"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91" d="100"/>
          <a:sy n="91" d="100"/>
        </p:scale>
        <p:origin x="27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5817757-DF7C-4A20-A401-649E0D6FD561}" type="datetimeFigureOut">
              <a:rPr lang="en-US" smtClean="0"/>
              <a:t>12/3/2018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35B17E7-DAF0-4E22-B867-1F91BEE5062B}"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3584015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817757-DF7C-4A20-A401-649E0D6FD561}"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B17E7-DAF0-4E22-B867-1F91BEE5062B}" type="slidenum">
              <a:rPr lang="en-US" smtClean="0"/>
              <a:t>‹#›</a:t>
            </a:fld>
            <a:endParaRPr lang="en-US"/>
          </a:p>
        </p:txBody>
      </p:sp>
    </p:spTree>
    <p:extLst>
      <p:ext uri="{BB962C8B-B14F-4D97-AF65-F5344CB8AC3E}">
        <p14:creationId xmlns:p14="http://schemas.microsoft.com/office/powerpoint/2010/main" val="437474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817757-DF7C-4A20-A401-649E0D6FD561}"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B17E7-DAF0-4E22-B867-1F91BEE5062B}" type="slidenum">
              <a:rPr lang="en-US" smtClean="0"/>
              <a:t>‹#›</a:t>
            </a:fld>
            <a:endParaRPr lang="en-US"/>
          </a:p>
        </p:txBody>
      </p:sp>
    </p:spTree>
    <p:extLst>
      <p:ext uri="{BB962C8B-B14F-4D97-AF65-F5344CB8AC3E}">
        <p14:creationId xmlns:p14="http://schemas.microsoft.com/office/powerpoint/2010/main" val="3871993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817757-DF7C-4A20-A401-649E0D6FD561}"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B17E7-DAF0-4E22-B867-1F91BEE5062B}" type="slidenum">
              <a:rPr lang="en-US" smtClean="0"/>
              <a:t>‹#›</a:t>
            </a:fld>
            <a:endParaRPr lang="en-US"/>
          </a:p>
        </p:txBody>
      </p:sp>
    </p:spTree>
    <p:extLst>
      <p:ext uri="{BB962C8B-B14F-4D97-AF65-F5344CB8AC3E}">
        <p14:creationId xmlns:p14="http://schemas.microsoft.com/office/powerpoint/2010/main" val="1718997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5817757-DF7C-4A20-A401-649E0D6FD561}" type="datetimeFigureOut">
              <a:rPr lang="en-US" smtClean="0"/>
              <a:t>12/3/2018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35B17E7-DAF0-4E22-B867-1F91BEE5062B}"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72842505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817757-DF7C-4A20-A401-649E0D6FD561}"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5B17E7-DAF0-4E22-B867-1F91BEE5062B}" type="slidenum">
              <a:rPr lang="en-US" smtClean="0"/>
              <a:t>‹#›</a:t>
            </a:fld>
            <a:endParaRPr lang="en-US"/>
          </a:p>
        </p:txBody>
      </p:sp>
    </p:spTree>
    <p:extLst>
      <p:ext uri="{BB962C8B-B14F-4D97-AF65-F5344CB8AC3E}">
        <p14:creationId xmlns:p14="http://schemas.microsoft.com/office/powerpoint/2010/main" val="2806922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817757-DF7C-4A20-A401-649E0D6FD561}" type="datetimeFigureOut">
              <a:rPr lang="en-US" smtClean="0"/>
              <a:t>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5B17E7-DAF0-4E22-B867-1F91BEE5062B}" type="slidenum">
              <a:rPr lang="en-US" smtClean="0"/>
              <a:t>‹#›</a:t>
            </a:fld>
            <a:endParaRPr lang="en-US"/>
          </a:p>
        </p:txBody>
      </p:sp>
    </p:spTree>
    <p:extLst>
      <p:ext uri="{BB962C8B-B14F-4D97-AF65-F5344CB8AC3E}">
        <p14:creationId xmlns:p14="http://schemas.microsoft.com/office/powerpoint/2010/main" val="1799500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817757-DF7C-4A20-A401-649E0D6FD561}" type="datetimeFigureOut">
              <a:rPr lang="en-US" smtClean="0"/>
              <a:t>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5B17E7-DAF0-4E22-B867-1F91BEE5062B}" type="slidenum">
              <a:rPr lang="en-US" smtClean="0"/>
              <a:t>‹#›</a:t>
            </a:fld>
            <a:endParaRPr lang="en-US"/>
          </a:p>
        </p:txBody>
      </p:sp>
    </p:spTree>
    <p:extLst>
      <p:ext uri="{BB962C8B-B14F-4D97-AF65-F5344CB8AC3E}">
        <p14:creationId xmlns:p14="http://schemas.microsoft.com/office/powerpoint/2010/main" val="1977153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17757-DF7C-4A20-A401-649E0D6FD561}" type="datetimeFigureOut">
              <a:rPr lang="en-US" smtClean="0"/>
              <a:t>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5B17E7-DAF0-4E22-B867-1F91BEE5062B}" type="slidenum">
              <a:rPr lang="en-US" smtClean="0"/>
              <a:t>‹#›</a:t>
            </a:fld>
            <a:endParaRPr lang="en-US"/>
          </a:p>
        </p:txBody>
      </p:sp>
    </p:spTree>
    <p:extLst>
      <p:ext uri="{BB962C8B-B14F-4D97-AF65-F5344CB8AC3E}">
        <p14:creationId xmlns:p14="http://schemas.microsoft.com/office/powerpoint/2010/main" val="3691497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5817757-DF7C-4A20-A401-649E0D6FD561}" type="datetimeFigureOut">
              <a:rPr lang="en-US" smtClean="0"/>
              <a:t>12/3/2018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35B17E7-DAF0-4E22-B867-1F91BEE5062B}"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8772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5817757-DF7C-4A20-A401-649E0D6FD561}" type="datetimeFigureOut">
              <a:rPr lang="en-US" smtClean="0"/>
              <a:t>12/3/2018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35B17E7-DAF0-4E22-B867-1F91BEE5062B}"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15238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5817757-DF7C-4A20-A401-649E0D6FD561}" type="datetimeFigureOut">
              <a:rPr lang="en-US" smtClean="0"/>
              <a:t>12/3/2018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35B17E7-DAF0-4E22-B867-1F91BEE5062B}"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715050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ublic.tableau.com/profile/li7232#!/vizhome/CAP_Dashboard2/Dashboard2" TargetMode="External"/><Relationship Id="rId2" Type="http://schemas.openxmlformats.org/officeDocument/2006/relationships/hyperlink" Target="https://public.tableau.com/profile/li7232#!/vizhome/CAP_Dashboard/Dashboard1"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D797D-FC78-4C60-ADE1-5BFBED921ABF}"/>
              </a:ext>
            </a:extLst>
          </p:cNvPr>
          <p:cNvSpPr>
            <a:spLocks noGrp="1"/>
          </p:cNvSpPr>
          <p:nvPr>
            <p:ph type="ctrTitle"/>
          </p:nvPr>
        </p:nvSpPr>
        <p:spPr/>
        <p:txBody>
          <a:bodyPr/>
          <a:lstStyle/>
          <a:p>
            <a:r>
              <a:rPr lang="en-US" sz="5400" dirty="0"/>
              <a:t>Evaluating the risk of traffic crash in Chicago</a:t>
            </a:r>
          </a:p>
        </p:txBody>
      </p:sp>
      <p:sp>
        <p:nvSpPr>
          <p:cNvPr id="3" name="Subtitle 2">
            <a:extLst>
              <a:ext uri="{FF2B5EF4-FFF2-40B4-BE49-F238E27FC236}">
                <a16:creationId xmlns:a16="http://schemas.microsoft.com/office/drawing/2014/main" id="{CB115825-FB91-495B-9ED2-CC6BAA221C5F}"/>
              </a:ext>
            </a:extLst>
          </p:cNvPr>
          <p:cNvSpPr>
            <a:spLocks noGrp="1"/>
          </p:cNvSpPr>
          <p:nvPr>
            <p:ph type="subTitle" idx="1"/>
          </p:nvPr>
        </p:nvSpPr>
        <p:spPr/>
        <p:txBody>
          <a:bodyPr>
            <a:normAutofit fontScale="92500" lnSpcReduction="10000"/>
          </a:bodyPr>
          <a:lstStyle/>
          <a:p>
            <a:r>
              <a:rPr lang="en-US" dirty="0"/>
              <a:t>Li Du</a:t>
            </a:r>
          </a:p>
          <a:p>
            <a:r>
              <a:rPr lang="en-US" dirty="0"/>
              <a:t>DATS6501 Data Science Capstone Project</a:t>
            </a:r>
          </a:p>
          <a:p>
            <a:r>
              <a:rPr lang="en-US" dirty="0"/>
              <a:t>Dec 4, 2018</a:t>
            </a:r>
          </a:p>
        </p:txBody>
      </p:sp>
    </p:spTree>
    <p:extLst>
      <p:ext uri="{BB962C8B-B14F-4D97-AF65-F5344CB8AC3E}">
        <p14:creationId xmlns:p14="http://schemas.microsoft.com/office/powerpoint/2010/main" val="1093631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913D-EE24-4C0B-BE93-9E0EA49B6106}"/>
              </a:ext>
            </a:extLst>
          </p:cNvPr>
          <p:cNvSpPr>
            <a:spLocks noGrp="1"/>
          </p:cNvSpPr>
          <p:nvPr>
            <p:ph type="title"/>
          </p:nvPr>
        </p:nvSpPr>
        <p:spPr/>
        <p:txBody>
          <a:bodyPr/>
          <a:lstStyle/>
          <a:p>
            <a:r>
              <a:rPr lang="en-US" dirty="0"/>
              <a:t>Modeling: AADT</a:t>
            </a:r>
          </a:p>
        </p:txBody>
      </p:sp>
      <p:pic>
        <p:nvPicPr>
          <p:cNvPr id="2050" name="Picture 2">
            <a:extLst>
              <a:ext uri="{FF2B5EF4-FFF2-40B4-BE49-F238E27FC236}">
                <a16:creationId xmlns:a16="http://schemas.microsoft.com/office/drawing/2014/main" id="{4BBCC0FB-23A5-46B7-A295-F005724893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6050" y="1714393"/>
            <a:ext cx="5896229" cy="4603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9310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4A4B3-919B-48C2-87BE-C1D902312BB4}"/>
              </a:ext>
            </a:extLst>
          </p:cNvPr>
          <p:cNvSpPr>
            <a:spLocks noGrp="1"/>
          </p:cNvSpPr>
          <p:nvPr>
            <p:ph type="title"/>
          </p:nvPr>
        </p:nvSpPr>
        <p:spPr/>
        <p:txBody>
          <a:bodyPr/>
          <a:lstStyle/>
          <a:p>
            <a:r>
              <a:rPr lang="en-US" dirty="0"/>
              <a:t>Modeling: AADT</a:t>
            </a:r>
          </a:p>
        </p:txBody>
      </p:sp>
      <p:sp>
        <p:nvSpPr>
          <p:cNvPr id="3" name="Content Placeholder 2">
            <a:extLst>
              <a:ext uri="{FF2B5EF4-FFF2-40B4-BE49-F238E27FC236}">
                <a16:creationId xmlns:a16="http://schemas.microsoft.com/office/drawing/2014/main" id="{8855812E-2C36-4894-827B-FEA865E80F19}"/>
              </a:ext>
            </a:extLst>
          </p:cNvPr>
          <p:cNvSpPr>
            <a:spLocks noGrp="1"/>
          </p:cNvSpPr>
          <p:nvPr>
            <p:ph idx="1"/>
          </p:nvPr>
        </p:nvSpPr>
        <p:spPr>
          <a:xfrm>
            <a:off x="1371600" y="2285999"/>
            <a:ext cx="9601200" cy="3984171"/>
          </a:xfrm>
        </p:spPr>
        <p:txBody>
          <a:bodyPr>
            <a:normAutofit/>
          </a:bodyPr>
          <a:lstStyle/>
          <a:p>
            <a:r>
              <a:rPr lang="en-US" dirty="0"/>
              <a:t>Data quality check and preprocessing</a:t>
            </a:r>
          </a:p>
          <a:p>
            <a:r>
              <a:rPr lang="en-US" dirty="0"/>
              <a:t>Feature selection</a:t>
            </a:r>
          </a:p>
          <a:p>
            <a:pPr lvl="1">
              <a:buFont typeface="Arial" panose="020B0604020202020204" pitchFamily="34" charset="0"/>
              <a:buChar char="•"/>
            </a:pPr>
            <a:r>
              <a:rPr lang="en-US" dirty="0"/>
              <a:t>Drop features that did not pass the quality checks (e.g. to many missing records, text etc.)</a:t>
            </a:r>
          </a:p>
          <a:p>
            <a:pPr lvl="1">
              <a:buFont typeface="Arial" panose="020B0604020202020204" pitchFamily="34" charset="0"/>
              <a:buChar char="•"/>
            </a:pPr>
            <a:r>
              <a:rPr lang="en-US" dirty="0"/>
              <a:t>Mutual information</a:t>
            </a:r>
          </a:p>
          <a:p>
            <a:pPr lvl="1">
              <a:buFont typeface="Arial" panose="020B0604020202020204" pitchFamily="34" charset="0"/>
              <a:buChar char="•"/>
            </a:pPr>
            <a:r>
              <a:rPr lang="en-US" dirty="0"/>
              <a:t>Test the performance of a few candidate models with different variable combinations (4 predictors retained in the final model)</a:t>
            </a:r>
          </a:p>
          <a:p>
            <a:r>
              <a:rPr lang="en-US" dirty="0"/>
              <a:t>Model selection and hyperparameter tuning</a:t>
            </a:r>
          </a:p>
          <a:p>
            <a:pPr lvl="1">
              <a:buFont typeface="Arial" panose="020B0604020202020204" pitchFamily="34" charset="0"/>
              <a:buChar char="•"/>
            </a:pPr>
            <a:r>
              <a:rPr lang="en-US" dirty="0"/>
              <a:t>Nested cross validation</a:t>
            </a:r>
          </a:p>
          <a:p>
            <a:pPr lvl="1">
              <a:buFont typeface="Arial" panose="020B0604020202020204" pitchFamily="34" charset="0"/>
              <a:buChar char="•"/>
            </a:pPr>
            <a:r>
              <a:rPr lang="en-US" u="sng" dirty="0"/>
              <a:t>KNN with n = 2</a:t>
            </a:r>
          </a:p>
          <a:p>
            <a:pPr lvl="1">
              <a:buFont typeface="Arial" panose="020B0604020202020204" pitchFamily="34" charset="0"/>
              <a:buChar char="•"/>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3574672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D1361-8CF9-47FC-BA10-30A7F1D44A9C}"/>
              </a:ext>
            </a:extLst>
          </p:cNvPr>
          <p:cNvSpPr>
            <a:spLocks noGrp="1"/>
          </p:cNvSpPr>
          <p:nvPr>
            <p:ph type="title"/>
          </p:nvPr>
        </p:nvSpPr>
        <p:spPr/>
        <p:txBody>
          <a:bodyPr/>
          <a:lstStyle/>
          <a:p>
            <a:r>
              <a:rPr lang="en-US" dirty="0"/>
              <a:t>Modeling: crash</a:t>
            </a:r>
          </a:p>
        </p:txBody>
      </p:sp>
      <p:sp>
        <p:nvSpPr>
          <p:cNvPr id="3" name="Content Placeholder 2">
            <a:extLst>
              <a:ext uri="{FF2B5EF4-FFF2-40B4-BE49-F238E27FC236}">
                <a16:creationId xmlns:a16="http://schemas.microsoft.com/office/drawing/2014/main" id="{1EC4E163-BCC5-4691-BE82-25CCB2949E22}"/>
              </a:ext>
            </a:extLst>
          </p:cNvPr>
          <p:cNvSpPr>
            <a:spLocks noGrp="1"/>
          </p:cNvSpPr>
          <p:nvPr>
            <p:ph idx="1"/>
          </p:nvPr>
        </p:nvSpPr>
        <p:spPr/>
        <p:txBody>
          <a:bodyPr/>
          <a:lstStyle/>
          <a:p>
            <a:r>
              <a:rPr lang="en-US" dirty="0"/>
              <a:t>Random forest model was selected due to its interpretability</a:t>
            </a:r>
          </a:p>
          <a:p>
            <a:r>
              <a:rPr lang="en-US" dirty="0"/>
              <a:t>Feature selection was done based on the ones selected from the AADT model and evaluating the new variables such as 311 report data and crash day/time</a:t>
            </a:r>
          </a:p>
          <a:p>
            <a:r>
              <a:rPr lang="en-US" dirty="0"/>
              <a:t>Training set was created by combining positive samples and negative sample and balancing the two classes</a:t>
            </a:r>
          </a:p>
          <a:p>
            <a:r>
              <a:rPr lang="en-US" dirty="0"/>
              <a:t>The performance was evaluated by the classification accuracy (95%)</a:t>
            </a:r>
          </a:p>
        </p:txBody>
      </p:sp>
    </p:spTree>
    <p:extLst>
      <p:ext uri="{BB962C8B-B14F-4D97-AF65-F5344CB8AC3E}">
        <p14:creationId xmlns:p14="http://schemas.microsoft.com/office/powerpoint/2010/main" val="210066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01F13-5D71-4B90-BC88-0337D59AB20B}"/>
              </a:ext>
            </a:extLst>
          </p:cNvPr>
          <p:cNvSpPr>
            <a:spLocks noGrp="1"/>
          </p:cNvSpPr>
          <p:nvPr>
            <p:ph type="title"/>
          </p:nvPr>
        </p:nvSpPr>
        <p:spPr/>
        <p:txBody>
          <a:bodyPr/>
          <a:lstStyle/>
          <a:p>
            <a:r>
              <a:rPr lang="en-US" dirty="0"/>
              <a:t>Final results and visualization</a:t>
            </a:r>
          </a:p>
        </p:txBody>
      </p:sp>
      <p:sp>
        <p:nvSpPr>
          <p:cNvPr id="3" name="Content Placeholder 2">
            <a:extLst>
              <a:ext uri="{FF2B5EF4-FFF2-40B4-BE49-F238E27FC236}">
                <a16:creationId xmlns:a16="http://schemas.microsoft.com/office/drawing/2014/main" id="{0DDF5FDD-84A6-42C0-88CB-B93199A850DD}"/>
              </a:ext>
            </a:extLst>
          </p:cNvPr>
          <p:cNvSpPr>
            <a:spLocks noGrp="1"/>
          </p:cNvSpPr>
          <p:nvPr>
            <p:ph idx="1"/>
          </p:nvPr>
        </p:nvSpPr>
        <p:spPr/>
        <p:txBody>
          <a:bodyPr/>
          <a:lstStyle/>
          <a:p>
            <a:r>
              <a:rPr lang="en-US" dirty="0"/>
              <a:t>The final results are visualized by Tableau</a:t>
            </a:r>
          </a:p>
          <a:p>
            <a:pPr lvl="1">
              <a:buFont typeface="Arial" panose="020B0604020202020204" pitchFamily="34" charset="0"/>
              <a:buChar char="•"/>
            </a:pPr>
            <a:r>
              <a:rPr lang="en-US" dirty="0">
                <a:hlinkClick r:id="rId2"/>
              </a:rPr>
              <a:t>Interesting insights</a:t>
            </a:r>
            <a:endParaRPr lang="en-US" dirty="0"/>
          </a:p>
          <a:p>
            <a:pPr lvl="1">
              <a:buFont typeface="Arial" panose="020B0604020202020204" pitchFamily="34" charset="0"/>
              <a:buChar char="•"/>
            </a:pPr>
            <a:r>
              <a:rPr lang="en-US" dirty="0">
                <a:hlinkClick r:id="rId3"/>
              </a:rPr>
              <a:t>Dashboard application</a:t>
            </a:r>
            <a:endParaRPr lang="en-US" dirty="0"/>
          </a:p>
        </p:txBody>
      </p:sp>
    </p:spTree>
    <p:extLst>
      <p:ext uri="{BB962C8B-B14F-4D97-AF65-F5344CB8AC3E}">
        <p14:creationId xmlns:p14="http://schemas.microsoft.com/office/powerpoint/2010/main" val="3351882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E51CC-778E-4AA1-B1F1-B8FE8E74E365}"/>
              </a:ext>
            </a:extLst>
          </p:cNvPr>
          <p:cNvSpPr>
            <a:spLocks noGrp="1"/>
          </p:cNvSpPr>
          <p:nvPr>
            <p:ph type="title"/>
          </p:nvPr>
        </p:nvSpPr>
        <p:spPr/>
        <p:txBody>
          <a:bodyPr/>
          <a:lstStyle/>
          <a:p>
            <a:r>
              <a:rPr lang="en-US" dirty="0"/>
              <a:t>Caveats and future work</a:t>
            </a:r>
          </a:p>
        </p:txBody>
      </p:sp>
      <p:sp>
        <p:nvSpPr>
          <p:cNvPr id="3" name="Content Placeholder 2">
            <a:extLst>
              <a:ext uri="{FF2B5EF4-FFF2-40B4-BE49-F238E27FC236}">
                <a16:creationId xmlns:a16="http://schemas.microsoft.com/office/drawing/2014/main" id="{EFDEF8D7-8EA7-4FD5-9AE3-9BFEEE430E02}"/>
              </a:ext>
            </a:extLst>
          </p:cNvPr>
          <p:cNvSpPr>
            <a:spLocks noGrp="1"/>
          </p:cNvSpPr>
          <p:nvPr>
            <p:ph idx="1"/>
          </p:nvPr>
        </p:nvSpPr>
        <p:spPr/>
        <p:txBody>
          <a:bodyPr/>
          <a:lstStyle/>
          <a:p>
            <a:r>
              <a:rPr lang="en-US" dirty="0"/>
              <a:t>Random forest has been reported to generate probabilities that are biased. Other methods such logistic regression with lasso may be potentially helpful.</a:t>
            </a:r>
          </a:p>
          <a:p>
            <a:r>
              <a:rPr lang="en-US" dirty="0"/>
              <a:t>Think about other metrics or modification of current metric to better represent the idea of crash risks</a:t>
            </a:r>
          </a:p>
          <a:p>
            <a:r>
              <a:rPr lang="en-US" dirty="0"/>
              <a:t>Weather condition reported by the crash reports may result in bias estimation, and should be reconsidered and maybe removed</a:t>
            </a:r>
          </a:p>
          <a:p>
            <a:pPr marL="0" indent="0">
              <a:buNone/>
            </a:pPr>
            <a:endParaRPr lang="en-US" dirty="0"/>
          </a:p>
        </p:txBody>
      </p:sp>
    </p:spTree>
    <p:extLst>
      <p:ext uri="{BB962C8B-B14F-4D97-AF65-F5344CB8AC3E}">
        <p14:creationId xmlns:p14="http://schemas.microsoft.com/office/powerpoint/2010/main" val="3060642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FE16B-E40B-40FA-B3BF-7D90822B414E}"/>
              </a:ext>
            </a:extLst>
          </p:cNvPr>
          <p:cNvSpPr>
            <a:spLocks noGrp="1"/>
          </p:cNvSpPr>
          <p:nvPr>
            <p:ph type="title"/>
          </p:nvPr>
        </p:nvSpPr>
        <p:spPr/>
        <p:txBody>
          <a:bodyPr/>
          <a:lstStyle/>
          <a:p>
            <a:r>
              <a:rPr lang="en-US" dirty="0"/>
              <a:t>Motivation &amp; Objectives</a:t>
            </a:r>
          </a:p>
        </p:txBody>
      </p:sp>
      <p:sp>
        <p:nvSpPr>
          <p:cNvPr id="3" name="Content Placeholder 2">
            <a:extLst>
              <a:ext uri="{FF2B5EF4-FFF2-40B4-BE49-F238E27FC236}">
                <a16:creationId xmlns:a16="http://schemas.microsoft.com/office/drawing/2014/main" id="{D5079EF2-4D70-4AB4-976C-399D8580CF62}"/>
              </a:ext>
            </a:extLst>
          </p:cNvPr>
          <p:cNvSpPr>
            <a:spLocks noGrp="1"/>
          </p:cNvSpPr>
          <p:nvPr>
            <p:ph idx="1"/>
          </p:nvPr>
        </p:nvSpPr>
        <p:spPr/>
        <p:txBody>
          <a:bodyPr/>
          <a:lstStyle/>
          <a:p>
            <a:r>
              <a:rPr lang="en-US" dirty="0"/>
              <a:t>Traffic crashes has been one of the major causes to transportation related deaths</a:t>
            </a:r>
          </a:p>
          <a:p>
            <a:pPr lvl="1">
              <a:buFont typeface="Arial" panose="020B0604020202020204" pitchFamily="34" charset="0"/>
              <a:buChar char="•"/>
            </a:pPr>
            <a:r>
              <a:rPr lang="en-US" dirty="0"/>
              <a:t>In 2016, over </a:t>
            </a:r>
            <a:r>
              <a:rPr lang="en-US" b="1" dirty="0">
                <a:solidFill>
                  <a:srgbClr val="0070C0"/>
                </a:solidFill>
              </a:rPr>
              <a:t>37,000</a:t>
            </a:r>
            <a:r>
              <a:rPr lang="en-US" dirty="0"/>
              <a:t> lives lost due to traffic accidents</a:t>
            </a:r>
          </a:p>
          <a:p>
            <a:r>
              <a:rPr lang="en-US" dirty="0"/>
              <a:t>Traffic crashes result in significant amount of economic costs*:</a:t>
            </a:r>
          </a:p>
          <a:p>
            <a:pPr lvl="1">
              <a:buFont typeface="Arial" panose="020B0604020202020204" pitchFamily="34" charset="0"/>
              <a:buChar char="•"/>
            </a:pPr>
            <a:r>
              <a:rPr lang="en-US" b="1" dirty="0">
                <a:solidFill>
                  <a:srgbClr val="0070C0"/>
                </a:solidFill>
              </a:rPr>
              <a:t>$1.5 million</a:t>
            </a:r>
            <a:r>
              <a:rPr lang="en-US" dirty="0"/>
              <a:t>/fatal injury; </a:t>
            </a:r>
            <a:r>
              <a:rPr lang="en-US" b="1" dirty="0">
                <a:solidFill>
                  <a:srgbClr val="0070C0"/>
                </a:solidFill>
              </a:rPr>
              <a:t>$80,700</a:t>
            </a:r>
            <a:r>
              <a:rPr lang="en-US" dirty="0"/>
              <a:t>/non-fatal disabling injury; </a:t>
            </a:r>
            <a:r>
              <a:rPr lang="en-US" b="1" dirty="0">
                <a:solidFill>
                  <a:srgbClr val="0070C0"/>
                </a:solidFill>
              </a:rPr>
              <a:t>$9300</a:t>
            </a:r>
            <a:r>
              <a:rPr lang="en-US" dirty="0"/>
              <a:t>/property damage collisions</a:t>
            </a:r>
          </a:p>
          <a:p>
            <a:endParaRPr lang="en-US" dirty="0"/>
          </a:p>
          <a:p>
            <a:r>
              <a:rPr lang="en-US" dirty="0"/>
              <a:t>Can we predict the traffic crashes? ------- </a:t>
            </a:r>
            <a:r>
              <a:rPr lang="en-US" i="1" dirty="0"/>
              <a:t>Most probably not, unfortunately…</a:t>
            </a:r>
          </a:p>
          <a:p>
            <a:pPr lvl="1">
              <a:buFont typeface="Arial" panose="020B0604020202020204" pitchFamily="34" charset="0"/>
              <a:buChar char="•"/>
            </a:pPr>
            <a:r>
              <a:rPr lang="en-US" dirty="0"/>
              <a:t>How about to some extent, for example crash risk, so that the stakeholders can better allocate resources or take preventive measures?</a:t>
            </a:r>
          </a:p>
        </p:txBody>
      </p:sp>
      <p:sp>
        <p:nvSpPr>
          <p:cNvPr id="4" name="TextBox 3">
            <a:extLst>
              <a:ext uri="{FF2B5EF4-FFF2-40B4-BE49-F238E27FC236}">
                <a16:creationId xmlns:a16="http://schemas.microsoft.com/office/drawing/2014/main" id="{55264705-99A0-4175-AED1-776634BAFBC6}"/>
              </a:ext>
            </a:extLst>
          </p:cNvPr>
          <p:cNvSpPr txBox="1"/>
          <p:nvPr/>
        </p:nvSpPr>
        <p:spPr>
          <a:xfrm>
            <a:off x="865632" y="6596390"/>
            <a:ext cx="7424928" cy="261610"/>
          </a:xfrm>
          <a:prstGeom prst="rect">
            <a:avLst/>
          </a:prstGeom>
          <a:noFill/>
        </p:spPr>
        <p:txBody>
          <a:bodyPr wrap="square" rtlCol="0">
            <a:spAutoFit/>
          </a:bodyPr>
          <a:lstStyle/>
          <a:p>
            <a:r>
              <a:rPr lang="en-US" sz="1100" dirty="0"/>
              <a:t>* https://www.sawayalaw.com/blog/breaking-cost-accident/</a:t>
            </a:r>
          </a:p>
        </p:txBody>
      </p:sp>
    </p:spTree>
    <p:extLst>
      <p:ext uri="{BB962C8B-B14F-4D97-AF65-F5344CB8AC3E}">
        <p14:creationId xmlns:p14="http://schemas.microsoft.com/office/powerpoint/2010/main" val="4082573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3700F-F033-425D-B6F0-BBE663C12AC0}"/>
              </a:ext>
            </a:extLst>
          </p:cNvPr>
          <p:cNvSpPr>
            <a:spLocks noGrp="1"/>
          </p:cNvSpPr>
          <p:nvPr>
            <p:ph type="title"/>
          </p:nvPr>
        </p:nvSpPr>
        <p:spPr/>
        <p:txBody>
          <a:bodyPr/>
          <a:lstStyle/>
          <a:p>
            <a:r>
              <a:rPr lang="en-US" dirty="0"/>
              <a:t>Datasets</a:t>
            </a:r>
          </a:p>
        </p:txBody>
      </p:sp>
      <p:pic>
        <p:nvPicPr>
          <p:cNvPr id="10" name="Picture 9">
            <a:extLst>
              <a:ext uri="{FF2B5EF4-FFF2-40B4-BE49-F238E27FC236}">
                <a16:creationId xmlns:a16="http://schemas.microsoft.com/office/drawing/2014/main" id="{9043D175-0C89-4E05-A0D1-70BB4A81958D}"/>
              </a:ext>
            </a:extLst>
          </p:cNvPr>
          <p:cNvPicPr>
            <a:picLocks noChangeAspect="1"/>
          </p:cNvPicPr>
          <p:nvPr/>
        </p:nvPicPr>
        <p:blipFill>
          <a:blip r:embed="rId2"/>
          <a:stretch>
            <a:fillRect/>
          </a:stretch>
        </p:blipFill>
        <p:spPr>
          <a:xfrm>
            <a:off x="2643094" y="4367723"/>
            <a:ext cx="1151906" cy="1151906"/>
          </a:xfrm>
          <a:prstGeom prst="rect">
            <a:avLst/>
          </a:prstGeom>
        </p:spPr>
      </p:pic>
      <p:grpSp>
        <p:nvGrpSpPr>
          <p:cNvPr id="16" name="Group 15">
            <a:extLst>
              <a:ext uri="{FF2B5EF4-FFF2-40B4-BE49-F238E27FC236}">
                <a16:creationId xmlns:a16="http://schemas.microsoft.com/office/drawing/2014/main" id="{0EEA6B3F-5262-4ECB-9D39-C64206D11D65}"/>
              </a:ext>
            </a:extLst>
          </p:cNvPr>
          <p:cNvGrpSpPr/>
          <p:nvPr/>
        </p:nvGrpSpPr>
        <p:grpSpPr>
          <a:xfrm>
            <a:off x="4145216" y="1200697"/>
            <a:ext cx="7157593" cy="1985861"/>
            <a:chOff x="4363035" y="1374856"/>
            <a:chExt cx="7157593" cy="1985861"/>
          </a:xfrm>
        </p:grpSpPr>
        <p:pic>
          <p:nvPicPr>
            <p:cNvPr id="7" name="Picture 6">
              <a:extLst>
                <a:ext uri="{FF2B5EF4-FFF2-40B4-BE49-F238E27FC236}">
                  <a16:creationId xmlns:a16="http://schemas.microsoft.com/office/drawing/2014/main" id="{46919E61-B1C0-4E7A-8A69-19EE25B9DBBA}"/>
                </a:ext>
              </a:extLst>
            </p:cNvPr>
            <p:cNvPicPr>
              <a:picLocks noChangeAspect="1"/>
            </p:cNvPicPr>
            <p:nvPr/>
          </p:nvPicPr>
          <p:blipFill>
            <a:blip r:embed="rId3"/>
            <a:stretch>
              <a:fillRect/>
            </a:stretch>
          </p:blipFill>
          <p:spPr>
            <a:xfrm>
              <a:off x="4363035" y="1744188"/>
              <a:ext cx="3311913" cy="1616529"/>
            </a:xfrm>
            <a:prstGeom prst="rect">
              <a:avLst/>
            </a:prstGeom>
          </p:spPr>
        </p:pic>
        <p:sp>
          <p:nvSpPr>
            <p:cNvPr id="8" name="TextBox 7">
              <a:extLst>
                <a:ext uri="{FF2B5EF4-FFF2-40B4-BE49-F238E27FC236}">
                  <a16:creationId xmlns:a16="http://schemas.microsoft.com/office/drawing/2014/main" id="{02BE4947-3E1A-4F41-B42F-069106A59B15}"/>
                </a:ext>
              </a:extLst>
            </p:cNvPr>
            <p:cNvSpPr txBox="1"/>
            <p:nvPr/>
          </p:nvSpPr>
          <p:spPr>
            <a:xfrm>
              <a:off x="7754587" y="1374856"/>
              <a:ext cx="3766041" cy="369332"/>
            </a:xfrm>
            <a:prstGeom prst="rect">
              <a:avLst/>
            </a:prstGeom>
            <a:noFill/>
          </p:spPr>
          <p:txBody>
            <a:bodyPr wrap="square" rtlCol="0">
              <a:spAutoFit/>
            </a:bodyPr>
            <a:lstStyle/>
            <a:p>
              <a:r>
                <a:rPr lang="en-US" b="1" i="1" dirty="0"/>
                <a:t>Road network information (~20000)</a:t>
              </a:r>
            </a:p>
          </p:txBody>
        </p:sp>
        <p:sp>
          <p:nvSpPr>
            <p:cNvPr id="9" name="TextBox 8">
              <a:extLst>
                <a:ext uri="{FF2B5EF4-FFF2-40B4-BE49-F238E27FC236}">
                  <a16:creationId xmlns:a16="http://schemas.microsoft.com/office/drawing/2014/main" id="{3CE3E1EC-F88C-4966-9FA9-D7BE71187E0F}"/>
                </a:ext>
              </a:extLst>
            </p:cNvPr>
            <p:cNvSpPr txBox="1"/>
            <p:nvPr/>
          </p:nvSpPr>
          <p:spPr>
            <a:xfrm>
              <a:off x="7758074" y="1694677"/>
              <a:ext cx="1466602" cy="1077218"/>
            </a:xfrm>
            <a:prstGeom prst="rect">
              <a:avLst/>
            </a:prstGeom>
            <a:noFill/>
          </p:spPr>
          <p:txBody>
            <a:bodyPr wrap="square" rtlCol="0">
              <a:spAutoFit/>
            </a:bodyPr>
            <a:lstStyle/>
            <a:p>
              <a:r>
                <a:rPr lang="en-US" sz="1600" dirty="0"/>
                <a:t>Road length</a:t>
              </a:r>
            </a:p>
            <a:p>
              <a:r>
                <a:rPr lang="en-US" sz="1600" dirty="0"/>
                <a:t>Road width</a:t>
              </a:r>
            </a:p>
            <a:p>
              <a:r>
                <a:rPr lang="en-US" sz="1600" dirty="0"/>
                <a:t>No. of lanes</a:t>
              </a:r>
            </a:p>
            <a:p>
              <a:r>
                <a:rPr lang="en-US" sz="1600" dirty="0"/>
                <a:t>…</a:t>
              </a:r>
            </a:p>
          </p:txBody>
        </p:sp>
        <p:grpSp>
          <p:nvGrpSpPr>
            <p:cNvPr id="15" name="Group 14">
              <a:extLst>
                <a:ext uri="{FF2B5EF4-FFF2-40B4-BE49-F238E27FC236}">
                  <a16:creationId xmlns:a16="http://schemas.microsoft.com/office/drawing/2014/main" id="{90695EA8-5AF7-4DD3-B399-98833477ACC9}"/>
                </a:ext>
              </a:extLst>
            </p:cNvPr>
            <p:cNvGrpSpPr/>
            <p:nvPr/>
          </p:nvGrpSpPr>
          <p:grpSpPr>
            <a:xfrm>
              <a:off x="7671461" y="1692001"/>
              <a:ext cx="2757424" cy="52186"/>
              <a:chOff x="7671461" y="1692001"/>
              <a:chExt cx="2757424" cy="52186"/>
            </a:xfrm>
          </p:grpSpPr>
          <p:cxnSp>
            <p:nvCxnSpPr>
              <p:cNvPr id="12" name="Straight Connector 11">
                <a:extLst>
                  <a:ext uri="{FF2B5EF4-FFF2-40B4-BE49-F238E27FC236}">
                    <a16:creationId xmlns:a16="http://schemas.microsoft.com/office/drawing/2014/main" id="{38C0C777-66F6-4102-9CFD-322DDC28E040}"/>
                  </a:ext>
                </a:extLst>
              </p:cNvPr>
              <p:cNvCxnSpPr/>
              <p:nvPr/>
            </p:nvCxnSpPr>
            <p:spPr>
              <a:xfrm flipV="1">
                <a:off x="7671461" y="1694678"/>
                <a:ext cx="154379" cy="4950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A4B09-3DFA-4F48-99D8-BA2B96A57339}"/>
                  </a:ext>
                </a:extLst>
              </p:cNvPr>
              <p:cNvCxnSpPr/>
              <p:nvPr/>
            </p:nvCxnSpPr>
            <p:spPr>
              <a:xfrm>
                <a:off x="7810376" y="1692001"/>
                <a:ext cx="2618509" cy="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grpSp>
      </p:grpSp>
      <p:cxnSp>
        <p:nvCxnSpPr>
          <p:cNvPr id="17" name="Straight Connector 16">
            <a:extLst>
              <a:ext uri="{FF2B5EF4-FFF2-40B4-BE49-F238E27FC236}">
                <a16:creationId xmlns:a16="http://schemas.microsoft.com/office/drawing/2014/main" id="{38FEF4EC-D8F1-4C93-AFB6-7E9534E51EA8}"/>
              </a:ext>
            </a:extLst>
          </p:cNvPr>
          <p:cNvCxnSpPr>
            <a:cxnSpLocks/>
          </p:cNvCxnSpPr>
          <p:nvPr/>
        </p:nvCxnSpPr>
        <p:spPr>
          <a:xfrm>
            <a:off x="1048212" y="3972999"/>
            <a:ext cx="1275601" cy="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96279A4-D601-410E-AC93-52855A4D3922}"/>
              </a:ext>
            </a:extLst>
          </p:cNvPr>
          <p:cNvSpPr txBox="1"/>
          <p:nvPr/>
        </p:nvSpPr>
        <p:spPr>
          <a:xfrm>
            <a:off x="965370" y="3640400"/>
            <a:ext cx="3723508" cy="369332"/>
          </a:xfrm>
          <a:prstGeom prst="rect">
            <a:avLst/>
          </a:prstGeom>
          <a:noFill/>
        </p:spPr>
        <p:txBody>
          <a:bodyPr wrap="square" rtlCol="0">
            <a:spAutoFit/>
          </a:bodyPr>
          <a:lstStyle/>
          <a:p>
            <a:r>
              <a:rPr lang="en-US" b="1" i="1" dirty="0"/>
              <a:t>311 service requests (~120,000)</a:t>
            </a:r>
          </a:p>
        </p:txBody>
      </p:sp>
      <p:cxnSp>
        <p:nvCxnSpPr>
          <p:cNvPr id="20" name="Straight Connector 19">
            <a:extLst>
              <a:ext uri="{FF2B5EF4-FFF2-40B4-BE49-F238E27FC236}">
                <a16:creationId xmlns:a16="http://schemas.microsoft.com/office/drawing/2014/main" id="{925EB389-04AD-49A5-91F8-EBF5EF60C79C}"/>
              </a:ext>
            </a:extLst>
          </p:cNvPr>
          <p:cNvCxnSpPr>
            <a:cxnSpLocks/>
          </p:cNvCxnSpPr>
          <p:nvPr/>
        </p:nvCxnSpPr>
        <p:spPr>
          <a:xfrm>
            <a:off x="2323813" y="3972999"/>
            <a:ext cx="319281" cy="376471"/>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A1673E9-BA3D-4E03-A016-CB63A427CF71}"/>
              </a:ext>
            </a:extLst>
          </p:cNvPr>
          <p:cNvSpPr txBox="1"/>
          <p:nvPr/>
        </p:nvSpPr>
        <p:spPr>
          <a:xfrm>
            <a:off x="966434" y="3956844"/>
            <a:ext cx="1466602" cy="1077218"/>
          </a:xfrm>
          <a:prstGeom prst="rect">
            <a:avLst/>
          </a:prstGeom>
          <a:noFill/>
        </p:spPr>
        <p:txBody>
          <a:bodyPr wrap="square" rtlCol="0">
            <a:spAutoFit/>
          </a:bodyPr>
          <a:lstStyle/>
          <a:p>
            <a:r>
              <a:rPr lang="en-US" sz="1600" dirty="0"/>
              <a:t>Street light out</a:t>
            </a:r>
          </a:p>
          <a:p>
            <a:r>
              <a:rPr lang="en-US" sz="1600" dirty="0"/>
              <a:t>Potholes</a:t>
            </a:r>
          </a:p>
          <a:p>
            <a:r>
              <a:rPr lang="en-US" sz="1600" dirty="0"/>
              <a:t>Tree trims</a:t>
            </a:r>
          </a:p>
          <a:p>
            <a:r>
              <a:rPr lang="en-US" sz="1600" dirty="0"/>
              <a:t>Tree debris</a:t>
            </a:r>
          </a:p>
        </p:txBody>
      </p:sp>
      <p:pic>
        <p:nvPicPr>
          <p:cNvPr id="1026" name="Picture 2" descr="Image result for car crash icon">
            <a:extLst>
              <a:ext uri="{FF2B5EF4-FFF2-40B4-BE49-F238E27FC236}">
                <a16:creationId xmlns:a16="http://schemas.microsoft.com/office/drawing/2014/main" id="{B4130D3F-DAD6-4918-BA1D-80579949702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0097"/>
          <a:stretch/>
        </p:blipFill>
        <p:spPr bwMode="auto">
          <a:xfrm>
            <a:off x="8518254" y="4367723"/>
            <a:ext cx="1205170" cy="1170159"/>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Connector 25">
            <a:extLst>
              <a:ext uri="{FF2B5EF4-FFF2-40B4-BE49-F238E27FC236}">
                <a16:creationId xmlns:a16="http://schemas.microsoft.com/office/drawing/2014/main" id="{957C8D52-A99C-4550-B4FD-BEA8499B91FF}"/>
              </a:ext>
            </a:extLst>
          </p:cNvPr>
          <p:cNvCxnSpPr>
            <a:cxnSpLocks/>
          </p:cNvCxnSpPr>
          <p:nvPr/>
        </p:nvCxnSpPr>
        <p:spPr>
          <a:xfrm flipH="1">
            <a:off x="9726446" y="4070111"/>
            <a:ext cx="345704" cy="27935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B112B51-E928-4C9D-883A-1D7E615CA268}"/>
              </a:ext>
            </a:extLst>
          </p:cNvPr>
          <p:cNvCxnSpPr>
            <a:cxnSpLocks/>
          </p:cNvCxnSpPr>
          <p:nvPr/>
        </p:nvCxnSpPr>
        <p:spPr>
          <a:xfrm>
            <a:off x="10072150" y="4070111"/>
            <a:ext cx="1230659" cy="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9F7AAD3-021F-4FCF-B9CD-4BAC17347CB0}"/>
              </a:ext>
            </a:extLst>
          </p:cNvPr>
          <p:cNvSpPr txBox="1"/>
          <p:nvPr/>
        </p:nvSpPr>
        <p:spPr>
          <a:xfrm>
            <a:off x="9548908" y="3718329"/>
            <a:ext cx="2643092" cy="369332"/>
          </a:xfrm>
          <a:prstGeom prst="rect">
            <a:avLst/>
          </a:prstGeom>
          <a:noFill/>
        </p:spPr>
        <p:txBody>
          <a:bodyPr wrap="square" rtlCol="0">
            <a:spAutoFit/>
          </a:bodyPr>
          <a:lstStyle/>
          <a:p>
            <a:r>
              <a:rPr lang="en-US" b="1" i="1" dirty="0"/>
              <a:t>Crash reports (~90,000)</a:t>
            </a:r>
          </a:p>
        </p:txBody>
      </p:sp>
      <p:sp>
        <p:nvSpPr>
          <p:cNvPr id="31" name="TextBox 30">
            <a:extLst>
              <a:ext uri="{FF2B5EF4-FFF2-40B4-BE49-F238E27FC236}">
                <a16:creationId xmlns:a16="http://schemas.microsoft.com/office/drawing/2014/main" id="{481B8A07-543D-4946-BD85-1D41516304FF}"/>
              </a:ext>
            </a:extLst>
          </p:cNvPr>
          <p:cNvSpPr txBox="1"/>
          <p:nvPr/>
        </p:nvSpPr>
        <p:spPr>
          <a:xfrm>
            <a:off x="9986682" y="4057084"/>
            <a:ext cx="1466602" cy="1815882"/>
          </a:xfrm>
          <a:prstGeom prst="rect">
            <a:avLst/>
          </a:prstGeom>
          <a:noFill/>
        </p:spPr>
        <p:txBody>
          <a:bodyPr wrap="square" rtlCol="0">
            <a:spAutoFit/>
          </a:bodyPr>
          <a:lstStyle/>
          <a:p>
            <a:r>
              <a:rPr lang="en-US" sz="1600" dirty="0"/>
              <a:t>Time</a:t>
            </a:r>
          </a:p>
          <a:p>
            <a:r>
              <a:rPr lang="en-US" sz="1600" dirty="0"/>
              <a:t>Date</a:t>
            </a:r>
          </a:p>
          <a:p>
            <a:r>
              <a:rPr lang="en-US" sz="1600" dirty="0"/>
              <a:t>Weather</a:t>
            </a:r>
          </a:p>
          <a:p>
            <a:r>
              <a:rPr lang="en-US" sz="1600" dirty="0"/>
              <a:t>Driver info</a:t>
            </a:r>
          </a:p>
          <a:p>
            <a:r>
              <a:rPr lang="en-US" sz="1600" dirty="0"/>
              <a:t>Vehicle info</a:t>
            </a:r>
          </a:p>
          <a:p>
            <a:r>
              <a:rPr lang="en-US" sz="1600" dirty="0"/>
              <a:t>Fatality</a:t>
            </a:r>
          </a:p>
          <a:p>
            <a:r>
              <a:rPr lang="en-US" sz="1600" dirty="0"/>
              <a:t>…</a:t>
            </a:r>
          </a:p>
        </p:txBody>
      </p:sp>
      <p:pic>
        <p:nvPicPr>
          <p:cNvPr id="1028" name="Picture 4" descr="Image result for link icon">
            <a:extLst>
              <a:ext uri="{FF2B5EF4-FFF2-40B4-BE49-F238E27FC236}">
                <a16:creationId xmlns:a16="http://schemas.microsoft.com/office/drawing/2014/main" id="{A9E8D193-9108-4905-B3F6-73CBA80E73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9547685">
            <a:off x="5641136" y="4721511"/>
            <a:ext cx="758708" cy="319456"/>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4CBE5C28-9079-4E52-BD14-E370933A8F13}"/>
              </a:ext>
            </a:extLst>
          </p:cNvPr>
          <p:cNvSpPr txBox="1"/>
          <p:nvPr/>
        </p:nvSpPr>
        <p:spPr>
          <a:xfrm>
            <a:off x="5260647" y="5220181"/>
            <a:ext cx="2347374" cy="307777"/>
          </a:xfrm>
          <a:prstGeom prst="rect">
            <a:avLst/>
          </a:prstGeom>
          <a:noFill/>
        </p:spPr>
        <p:txBody>
          <a:bodyPr wrap="square" rtlCol="0">
            <a:spAutoFit/>
          </a:bodyPr>
          <a:lstStyle/>
          <a:p>
            <a:r>
              <a:rPr lang="en-US" sz="1400" b="1" i="1" dirty="0"/>
              <a:t>Latitude, longitude</a:t>
            </a:r>
          </a:p>
        </p:txBody>
      </p:sp>
      <p:cxnSp>
        <p:nvCxnSpPr>
          <p:cNvPr id="45" name="Straight Arrow Connector 44">
            <a:extLst>
              <a:ext uri="{FF2B5EF4-FFF2-40B4-BE49-F238E27FC236}">
                <a16:creationId xmlns:a16="http://schemas.microsoft.com/office/drawing/2014/main" id="{82920FA4-101F-4B30-8CA0-7691F1A2867E}"/>
              </a:ext>
            </a:extLst>
          </p:cNvPr>
          <p:cNvCxnSpPr/>
          <p:nvPr/>
        </p:nvCxnSpPr>
        <p:spPr>
          <a:xfrm>
            <a:off x="3877606" y="4952802"/>
            <a:ext cx="1567543" cy="1222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5A844D7-5FF2-47EC-9642-03F22220CDD8}"/>
              </a:ext>
            </a:extLst>
          </p:cNvPr>
          <p:cNvCxnSpPr>
            <a:cxnSpLocks/>
          </p:cNvCxnSpPr>
          <p:nvPr/>
        </p:nvCxnSpPr>
        <p:spPr>
          <a:xfrm>
            <a:off x="6096000" y="3283569"/>
            <a:ext cx="0" cy="111862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A19B36A-BB55-4BC8-84BC-9A1C5FFD4D9B}"/>
              </a:ext>
            </a:extLst>
          </p:cNvPr>
          <p:cNvCxnSpPr>
            <a:cxnSpLocks/>
          </p:cNvCxnSpPr>
          <p:nvPr/>
        </p:nvCxnSpPr>
        <p:spPr>
          <a:xfrm flipH="1" flipV="1">
            <a:off x="6558252" y="4952802"/>
            <a:ext cx="1829477" cy="1222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3268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3FE22-45C8-4C25-9727-A0DDB5AAA401}"/>
              </a:ext>
            </a:extLst>
          </p:cNvPr>
          <p:cNvSpPr>
            <a:spLocks noGrp="1"/>
          </p:cNvSpPr>
          <p:nvPr>
            <p:ph type="title"/>
          </p:nvPr>
        </p:nvSpPr>
        <p:spPr>
          <a:xfrm>
            <a:off x="1371600" y="685800"/>
            <a:ext cx="9601200" cy="764865"/>
          </a:xfrm>
        </p:spPr>
        <p:txBody>
          <a:bodyPr/>
          <a:lstStyle/>
          <a:p>
            <a:r>
              <a:rPr lang="en-US" dirty="0"/>
              <a:t>Methodology</a:t>
            </a:r>
          </a:p>
        </p:txBody>
      </p:sp>
      <p:sp>
        <p:nvSpPr>
          <p:cNvPr id="3" name="Content Placeholder 2">
            <a:extLst>
              <a:ext uri="{FF2B5EF4-FFF2-40B4-BE49-F238E27FC236}">
                <a16:creationId xmlns:a16="http://schemas.microsoft.com/office/drawing/2014/main" id="{5DC3ACCE-B1B8-468B-A65A-C106D43FBE26}"/>
              </a:ext>
            </a:extLst>
          </p:cNvPr>
          <p:cNvSpPr>
            <a:spLocks noGrp="1"/>
          </p:cNvSpPr>
          <p:nvPr>
            <p:ph idx="1"/>
          </p:nvPr>
        </p:nvSpPr>
        <p:spPr>
          <a:xfrm>
            <a:off x="1371598" y="2577216"/>
            <a:ext cx="9601200" cy="470950"/>
          </a:xfrm>
        </p:spPr>
        <p:txBody>
          <a:bodyPr/>
          <a:lstStyle/>
          <a:p>
            <a:r>
              <a:rPr lang="en-US" dirty="0"/>
              <a:t>Positive samples:</a:t>
            </a:r>
          </a:p>
          <a:p>
            <a:endParaRPr lang="en-US" dirty="0"/>
          </a:p>
        </p:txBody>
      </p:sp>
      <p:sp>
        <p:nvSpPr>
          <p:cNvPr id="5" name="TextBox 4">
            <a:extLst>
              <a:ext uri="{FF2B5EF4-FFF2-40B4-BE49-F238E27FC236}">
                <a16:creationId xmlns:a16="http://schemas.microsoft.com/office/drawing/2014/main" id="{FD4A6D06-A38D-496F-A263-6C91551FC6FD}"/>
              </a:ext>
            </a:extLst>
          </p:cNvPr>
          <p:cNvSpPr txBox="1"/>
          <p:nvPr/>
        </p:nvSpPr>
        <p:spPr>
          <a:xfrm>
            <a:off x="2035053" y="1455557"/>
            <a:ext cx="8738364" cy="923330"/>
          </a:xfrm>
          <a:prstGeom prst="rect">
            <a:avLst/>
          </a:prstGeom>
          <a:noFill/>
          <a:ln>
            <a:solidFill>
              <a:srgbClr val="FF0000"/>
            </a:solidFill>
          </a:ln>
        </p:spPr>
        <p:txBody>
          <a:bodyPr wrap="square" rtlCol="0">
            <a:spAutoFit/>
          </a:bodyPr>
          <a:lstStyle/>
          <a:p>
            <a:r>
              <a:rPr lang="en-US" b="1" i="1" dirty="0">
                <a:solidFill>
                  <a:srgbClr val="FF0000"/>
                </a:solidFill>
              </a:rPr>
              <a:t>How can we represent the risk of crash associated with each road segment?</a:t>
            </a:r>
          </a:p>
          <a:p>
            <a:endParaRPr lang="en-US" b="1" i="1" dirty="0">
              <a:solidFill>
                <a:srgbClr val="FF0000"/>
              </a:solidFill>
            </a:endParaRPr>
          </a:p>
          <a:p>
            <a:r>
              <a:rPr lang="en-US" b="1" i="1" dirty="0">
                <a:solidFill>
                  <a:srgbClr val="0070C0"/>
                </a:solidFill>
              </a:rPr>
              <a:t>Probability generated from a classifier may serve this purpose</a:t>
            </a:r>
          </a:p>
        </p:txBody>
      </p:sp>
      <p:graphicFrame>
        <p:nvGraphicFramePr>
          <p:cNvPr id="6" name="Table 5">
            <a:extLst>
              <a:ext uri="{FF2B5EF4-FFF2-40B4-BE49-F238E27FC236}">
                <a16:creationId xmlns:a16="http://schemas.microsoft.com/office/drawing/2014/main" id="{512DB016-4161-4AA2-A246-3E9271F08710}"/>
              </a:ext>
            </a:extLst>
          </p:cNvPr>
          <p:cNvGraphicFramePr>
            <a:graphicFrameLocks noGrp="1"/>
          </p:cNvGraphicFramePr>
          <p:nvPr>
            <p:extLst>
              <p:ext uri="{D42A27DB-BD31-4B8C-83A1-F6EECF244321}">
                <p14:modId xmlns:p14="http://schemas.microsoft.com/office/powerpoint/2010/main" val="3171914776"/>
              </p:ext>
            </p:extLst>
          </p:nvPr>
        </p:nvGraphicFramePr>
        <p:xfrm>
          <a:off x="1725287" y="3163646"/>
          <a:ext cx="9171888" cy="304800"/>
        </p:xfrm>
        <a:graphic>
          <a:graphicData uri="http://schemas.openxmlformats.org/drawingml/2006/table">
            <a:tbl>
              <a:tblPr firstRow="1" bandRow="1">
                <a:tableStyleId>{5C22544A-7EE6-4342-B048-85BDC9FD1C3A}</a:tableStyleId>
              </a:tblPr>
              <a:tblGrid>
                <a:gridCol w="1528648">
                  <a:extLst>
                    <a:ext uri="{9D8B030D-6E8A-4147-A177-3AD203B41FA5}">
                      <a16:colId xmlns:a16="http://schemas.microsoft.com/office/drawing/2014/main" val="873963752"/>
                    </a:ext>
                  </a:extLst>
                </a:gridCol>
                <a:gridCol w="1528648">
                  <a:extLst>
                    <a:ext uri="{9D8B030D-6E8A-4147-A177-3AD203B41FA5}">
                      <a16:colId xmlns:a16="http://schemas.microsoft.com/office/drawing/2014/main" val="1487159127"/>
                    </a:ext>
                  </a:extLst>
                </a:gridCol>
                <a:gridCol w="1528648">
                  <a:extLst>
                    <a:ext uri="{9D8B030D-6E8A-4147-A177-3AD203B41FA5}">
                      <a16:colId xmlns:a16="http://schemas.microsoft.com/office/drawing/2014/main" val="3173866233"/>
                    </a:ext>
                  </a:extLst>
                </a:gridCol>
                <a:gridCol w="1528648">
                  <a:extLst>
                    <a:ext uri="{9D8B030D-6E8A-4147-A177-3AD203B41FA5}">
                      <a16:colId xmlns:a16="http://schemas.microsoft.com/office/drawing/2014/main" val="2479953580"/>
                    </a:ext>
                  </a:extLst>
                </a:gridCol>
                <a:gridCol w="1528648">
                  <a:extLst>
                    <a:ext uri="{9D8B030D-6E8A-4147-A177-3AD203B41FA5}">
                      <a16:colId xmlns:a16="http://schemas.microsoft.com/office/drawing/2014/main" val="1749961686"/>
                    </a:ext>
                  </a:extLst>
                </a:gridCol>
                <a:gridCol w="1528648">
                  <a:extLst>
                    <a:ext uri="{9D8B030D-6E8A-4147-A177-3AD203B41FA5}">
                      <a16:colId xmlns:a16="http://schemas.microsoft.com/office/drawing/2014/main" val="2615961771"/>
                    </a:ext>
                  </a:extLst>
                </a:gridCol>
              </a:tblGrid>
              <a:tr h="289175">
                <a:tc>
                  <a:txBody>
                    <a:bodyPr/>
                    <a:lstStyle/>
                    <a:p>
                      <a:r>
                        <a:rPr lang="en-US" sz="1400" dirty="0"/>
                        <a:t>Latitude</a:t>
                      </a:r>
                    </a:p>
                  </a:txBody>
                  <a:tcPr/>
                </a:tc>
                <a:tc>
                  <a:txBody>
                    <a:bodyPr/>
                    <a:lstStyle/>
                    <a:p>
                      <a:r>
                        <a:rPr lang="en-US" sz="1400" dirty="0"/>
                        <a:t>Longitude</a:t>
                      </a:r>
                    </a:p>
                  </a:txBody>
                  <a:tcPr/>
                </a:tc>
                <a:tc>
                  <a:txBody>
                    <a:bodyPr/>
                    <a:lstStyle/>
                    <a:p>
                      <a:r>
                        <a:rPr lang="en-US" sz="1400" dirty="0"/>
                        <a:t>Road width</a:t>
                      </a:r>
                    </a:p>
                  </a:txBody>
                  <a:tcPr/>
                </a:tc>
                <a:tc>
                  <a:txBody>
                    <a:bodyPr/>
                    <a:lstStyle/>
                    <a:p>
                      <a:r>
                        <a:rPr lang="en-US" sz="1400" dirty="0"/>
                        <a:t>Street lights out</a:t>
                      </a:r>
                    </a:p>
                  </a:txBody>
                  <a:tcPr/>
                </a:tc>
                <a:tc>
                  <a:txBody>
                    <a:bodyPr/>
                    <a:lstStyle/>
                    <a:p>
                      <a:r>
                        <a:rPr lang="en-US" sz="1400" dirty="0"/>
                        <a:t>Hour of day</a:t>
                      </a:r>
                    </a:p>
                  </a:txBody>
                  <a:tcPr/>
                </a:tc>
                <a:tc>
                  <a:txBody>
                    <a:bodyPr/>
                    <a:lstStyle/>
                    <a:p>
                      <a:r>
                        <a:rPr lang="en-US" sz="1400" dirty="0"/>
                        <a:t>…</a:t>
                      </a:r>
                    </a:p>
                  </a:txBody>
                  <a:tcPr/>
                </a:tc>
                <a:extLst>
                  <a:ext uri="{0D108BD9-81ED-4DB2-BD59-A6C34878D82A}">
                    <a16:rowId xmlns:a16="http://schemas.microsoft.com/office/drawing/2014/main" val="4249894851"/>
                  </a:ext>
                </a:extLst>
              </a:tr>
            </a:tbl>
          </a:graphicData>
        </a:graphic>
      </p:graphicFrame>
      <p:sp>
        <p:nvSpPr>
          <p:cNvPr id="7" name="Content Placeholder 2">
            <a:extLst>
              <a:ext uri="{FF2B5EF4-FFF2-40B4-BE49-F238E27FC236}">
                <a16:creationId xmlns:a16="http://schemas.microsoft.com/office/drawing/2014/main" id="{03112025-E871-4D10-BEA3-71B80274398A}"/>
              </a:ext>
            </a:extLst>
          </p:cNvPr>
          <p:cNvSpPr txBox="1">
            <a:spLocks/>
          </p:cNvSpPr>
          <p:nvPr/>
        </p:nvSpPr>
        <p:spPr>
          <a:xfrm>
            <a:off x="1371598" y="3694354"/>
            <a:ext cx="9601200" cy="2314559"/>
          </a:xfrm>
          <a:prstGeom prst="rect">
            <a:avLst/>
          </a:prstGeom>
        </p:spPr>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Negative samples:</a:t>
            </a:r>
          </a:p>
          <a:p>
            <a:pPr lvl="1">
              <a:buFont typeface="Arial" panose="020B0604020202020204" pitchFamily="34" charset="0"/>
              <a:buChar char="•"/>
            </a:pPr>
            <a:r>
              <a:rPr lang="en-US" dirty="0"/>
              <a:t>Negative samples are of the same structure and format</a:t>
            </a:r>
          </a:p>
          <a:p>
            <a:pPr lvl="1">
              <a:buFont typeface="Arial" panose="020B0604020202020204" pitchFamily="34" charset="0"/>
              <a:buChar char="•"/>
            </a:pPr>
            <a:r>
              <a:rPr lang="en-US" dirty="0"/>
              <a:t>Negative samples are “synthetic” by identifying the road segments without crash events and expand them across time (24h x 7days)</a:t>
            </a:r>
          </a:p>
          <a:p>
            <a:pPr lvl="1">
              <a:buFont typeface="Arial" panose="020B0604020202020204" pitchFamily="34" charset="0"/>
              <a:buChar char="•"/>
            </a:pPr>
            <a:r>
              <a:rPr lang="en-US" dirty="0"/>
              <a:t>There are way more negative samples than positive samples, so the two classes needs to balanced. This can be done by randomly sampling the negative samples with sample size equal to the positive samples</a:t>
            </a:r>
          </a:p>
          <a:p>
            <a:endParaRPr lang="en-US" dirty="0"/>
          </a:p>
        </p:txBody>
      </p:sp>
    </p:spTree>
    <p:extLst>
      <p:ext uri="{BB962C8B-B14F-4D97-AF65-F5344CB8AC3E}">
        <p14:creationId xmlns:p14="http://schemas.microsoft.com/office/powerpoint/2010/main" val="228667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05D3D-989D-41FC-BC71-30BDAE7814B3}"/>
              </a:ext>
            </a:extLst>
          </p:cNvPr>
          <p:cNvSpPr>
            <a:spLocks noGrp="1"/>
          </p:cNvSpPr>
          <p:nvPr>
            <p:ph type="title"/>
          </p:nvPr>
        </p:nvSpPr>
        <p:spPr/>
        <p:txBody>
          <a:bodyPr/>
          <a:lstStyle/>
          <a:p>
            <a:r>
              <a:rPr lang="en-US" dirty="0"/>
              <a:t>Methodology (cont’d)</a:t>
            </a:r>
          </a:p>
        </p:txBody>
      </p:sp>
      <p:sp>
        <p:nvSpPr>
          <p:cNvPr id="3" name="Content Placeholder 2">
            <a:extLst>
              <a:ext uri="{FF2B5EF4-FFF2-40B4-BE49-F238E27FC236}">
                <a16:creationId xmlns:a16="http://schemas.microsoft.com/office/drawing/2014/main" id="{7E816A01-36F0-461F-8D7E-7986CA4B6E8F}"/>
              </a:ext>
            </a:extLst>
          </p:cNvPr>
          <p:cNvSpPr>
            <a:spLocks noGrp="1"/>
          </p:cNvSpPr>
          <p:nvPr>
            <p:ph idx="1"/>
          </p:nvPr>
        </p:nvSpPr>
        <p:spPr/>
        <p:txBody>
          <a:bodyPr/>
          <a:lstStyle/>
          <a:p>
            <a:r>
              <a:rPr lang="en-US" dirty="0"/>
              <a:t>Modeling of traffic volume represented as annual averaged daily traffic (AADT)</a:t>
            </a:r>
          </a:p>
          <a:p>
            <a:pPr lvl="1">
              <a:buFont typeface="Arial" panose="020B0604020202020204" pitchFamily="34" charset="0"/>
              <a:buChar char="•"/>
            </a:pPr>
            <a:r>
              <a:rPr lang="en-US" dirty="0"/>
              <a:t>Predictors: geographical reference, road network information</a:t>
            </a:r>
          </a:p>
          <a:p>
            <a:pPr lvl="1">
              <a:buFont typeface="Arial" panose="020B0604020202020204" pitchFamily="34" charset="0"/>
              <a:buChar char="•"/>
            </a:pPr>
            <a:r>
              <a:rPr lang="en-US" dirty="0"/>
              <a:t>Outcome: predicted AADT values associated with road segment where such measurements are not available</a:t>
            </a:r>
          </a:p>
          <a:p>
            <a:r>
              <a:rPr lang="en-US" dirty="0"/>
              <a:t>Modeling of crash risk</a:t>
            </a:r>
          </a:p>
          <a:p>
            <a:pPr lvl="1">
              <a:buFont typeface="Arial" panose="020B0604020202020204" pitchFamily="34" charset="0"/>
              <a:buChar char="•"/>
            </a:pPr>
            <a:r>
              <a:rPr lang="en-US" dirty="0"/>
              <a:t>Predictors: time, day, road network information, AADT</a:t>
            </a:r>
          </a:p>
          <a:p>
            <a:pPr lvl="1">
              <a:buFont typeface="Arial" panose="020B0604020202020204" pitchFamily="34" charset="0"/>
              <a:buChar char="•"/>
            </a:pPr>
            <a:r>
              <a:rPr lang="en-US" dirty="0"/>
              <a:t>Outcome: predicted probability of crash using a classifier</a:t>
            </a:r>
          </a:p>
          <a:p>
            <a:r>
              <a:rPr lang="en-US" dirty="0"/>
              <a:t>Visualization</a:t>
            </a:r>
          </a:p>
        </p:txBody>
      </p:sp>
    </p:spTree>
    <p:extLst>
      <p:ext uri="{BB962C8B-B14F-4D97-AF65-F5344CB8AC3E}">
        <p14:creationId xmlns:p14="http://schemas.microsoft.com/office/powerpoint/2010/main" val="2049217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4A4B3-919B-48C2-87BE-C1D902312BB4}"/>
              </a:ext>
            </a:extLst>
          </p:cNvPr>
          <p:cNvSpPr>
            <a:spLocks noGrp="1"/>
          </p:cNvSpPr>
          <p:nvPr>
            <p:ph type="title"/>
          </p:nvPr>
        </p:nvSpPr>
        <p:spPr/>
        <p:txBody>
          <a:bodyPr/>
          <a:lstStyle/>
          <a:p>
            <a:r>
              <a:rPr lang="en-US" dirty="0"/>
              <a:t>Modeling: AADT</a:t>
            </a:r>
          </a:p>
        </p:txBody>
      </p:sp>
      <p:sp>
        <p:nvSpPr>
          <p:cNvPr id="3" name="Content Placeholder 2">
            <a:extLst>
              <a:ext uri="{FF2B5EF4-FFF2-40B4-BE49-F238E27FC236}">
                <a16:creationId xmlns:a16="http://schemas.microsoft.com/office/drawing/2014/main" id="{8855812E-2C36-4894-827B-FEA865E80F19}"/>
              </a:ext>
            </a:extLst>
          </p:cNvPr>
          <p:cNvSpPr>
            <a:spLocks noGrp="1"/>
          </p:cNvSpPr>
          <p:nvPr>
            <p:ph idx="1"/>
          </p:nvPr>
        </p:nvSpPr>
        <p:spPr/>
        <p:txBody>
          <a:bodyPr/>
          <a:lstStyle/>
          <a:p>
            <a:r>
              <a:rPr lang="en-US" dirty="0"/>
              <a:t>Data quality check and preprocessing</a:t>
            </a:r>
          </a:p>
          <a:p>
            <a:r>
              <a:rPr lang="en-US" dirty="0"/>
              <a:t>Feature selection:</a:t>
            </a:r>
          </a:p>
          <a:p>
            <a:pPr lvl="1">
              <a:buFont typeface="Arial" panose="020B0604020202020204" pitchFamily="34" charset="0"/>
              <a:buChar char="•"/>
            </a:pPr>
            <a:r>
              <a:rPr lang="en-US" dirty="0"/>
              <a:t>Drop features that did not pass the quality checks (e.g. to many missing records, text etc.)</a:t>
            </a:r>
          </a:p>
          <a:p>
            <a:pPr lvl="1">
              <a:buFont typeface="Arial" panose="020B0604020202020204" pitchFamily="34" charset="0"/>
              <a:buChar char="•"/>
            </a:pPr>
            <a:r>
              <a:rPr lang="en-US" dirty="0"/>
              <a:t>Mutual information</a:t>
            </a:r>
          </a:p>
        </p:txBody>
      </p:sp>
    </p:spTree>
    <p:extLst>
      <p:ext uri="{BB962C8B-B14F-4D97-AF65-F5344CB8AC3E}">
        <p14:creationId xmlns:p14="http://schemas.microsoft.com/office/powerpoint/2010/main" val="1737830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02442-94AE-4B37-A0D1-4473EA442D23}"/>
              </a:ext>
            </a:extLst>
          </p:cNvPr>
          <p:cNvSpPr>
            <a:spLocks noGrp="1"/>
          </p:cNvSpPr>
          <p:nvPr>
            <p:ph type="title"/>
          </p:nvPr>
        </p:nvSpPr>
        <p:spPr/>
        <p:txBody>
          <a:bodyPr/>
          <a:lstStyle/>
          <a:p>
            <a:r>
              <a:rPr lang="en-US" dirty="0"/>
              <a:t>Mutual information</a:t>
            </a:r>
          </a:p>
        </p:txBody>
      </p:sp>
      <p:pic>
        <p:nvPicPr>
          <p:cNvPr id="4" name="Picture 3">
            <a:extLst>
              <a:ext uri="{FF2B5EF4-FFF2-40B4-BE49-F238E27FC236}">
                <a16:creationId xmlns:a16="http://schemas.microsoft.com/office/drawing/2014/main" id="{16C9DB72-1774-4142-8579-04B3830E4650}"/>
              </a:ext>
            </a:extLst>
          </p:cNvPr>
          <p:cNvPicPr>
            <a:picLocks noChangeAspect="1"/>
          </p:cNvPicPr>
          <p:nvPr/>
        </p:nvPicPr>
        <p:blipFill>
          <a:blip r:embed="rId2"/>
          <a:stretch>
            <a:fillRect/>
          </a:stretch>
        </p:blipFill>
        <p:spPr>
          <a:xfrm>
            <a:off x="1503968" y="2086744"/>
            <a:ext cx="3750592" cy="3853476"/>
          </a:xfrm>
          <a:prstGeom prst="rect">
            <a:avLst/>
          </a:prstGeom>
        </p:spPr>
      </p:pic>
      <p:cxnSp>
        <p:nvCxnSpPr>
          <p:cNvPr id="6" name="Straight Connector 5">
            <a:extLst>
              <a:ext uri="{FF2B5EF4-FFF2-40B4-BE49-F238E27FC236}">
                <a16:creationId xmlns:a16="http://schemas.microsoft.com/office/drawing/2014/main" id="{3C9E577D-2033-4749-A90F-18FD2B7A170D}"/>
              </a:ext>
            </a:extLst>
          </p:cNvPr>
          <p:cNvCxnSpPr/>
          <p:nvPr/>
        </p:nvCxnSpPr>
        <p:spPr>
          <a:xfrm>
            <a:off x="3334466" y="2351314"/>
            <a:ext cx="4076987"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F6C3D27-F640-4339-B627-10C968D65E23}"/>
              </a:ext>
            </a:extLst>
          </p:cNvPr>
          <p:cNvSpPr txBox="1"/>
          <p:nvPr/>
        </p:nvSpPr>
        <p:spPr>
          <a:xfrm>
            <a:off x="7452703" y="2159577"/>
            <a:ext cx="2729449" cy="369332"/>
          </a:xfrm>
          <a:prstGeom prst="rect">
            <a:avLst/>
          </a:prstGeom>
          <a:noFill/>
        </p:spPr>
        <p:txBody>
          <a:bodyPr wrap="square" rtlCol="0">
            <a:spAutoFit/>
          </a:bodyPr>
          <a:lstStyle/>
          <a:p>
            <a:r>
              <a:rPr lang="en-US" dirty="0"/>
              <a:t>Number of special lanes</a:t>
            </a:r>
          </a:p>
        </p:txBody>
      </p:sp>
      <p:cxnSp>
        <p:nvCxnSpPr>
          <p:cNvPr id="8" name="Straight Connector 7">
            <a:extLst>
              <a:ext uri="{FF2B5EF4-FFF2-40B4-BE49-F238E27FC236}">
                <a16:creationId xmlns:a16="http://schemas.microsoft.com/office/drawing/2014/main" id="{052116DE-BFD8-491F-A103-5EFA98D7F092}"/>
              </a:ext>
            </a:extLst>
          </p:cNvPr>
          <p:cNvCxnSpPr/>
          <p:nvPr/>
        </p:nvCxnSpPr>
        <p:spPr>
          <a:xfrm>
            <a:off x="3379264" y="2778721"/>
            <a:ext cx="4076987"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2472AF2-CB36-4DB3-8933-0CA62503EE75}"/>
              </a:ext>
            </a:extLst>
          </p:cNvPr>
          <p:cNvSpPr txBox="1"/>
          <p:nvPr/>
        </p:nvSpPr>
        <p:spPr>
          <a:xfrm>
            <a:off x="7456251" y="2594055"/>
            <a:ext cx="2729449" cy="369332"/>
          </a:xfrm>
          <a:prstGeom prst="rect">
            <a:avLst/>
          </a:prstGeom>
          <a:noFill/>
        </p:spPr>
        <p:txBody>
          <a:bodyPr wrap="square" rtlCol="0">
            <a:spAutoFit/>
          </a:bodyPr>
          <a:lstStyle/>
          <a:p>
            <a:r>
              <a:rPr lang="en-US" dirty="0"/>
              <a:t>Total number of lanes</a:t>
            </a:r>
          </a:p>
        </p:txBody>
      </p:sp>
      <p:cxnSp>
        <p:nvCxnSpPr>
          <p:cNvPr id="10" name="Straight Connector 9">
            <a:extLst>
              <a:ext uri="{FF2B5EF4-FFF2-40B4-BE49-F238E27FC236}">
                <a16:creationId xmlns:a16="http://schemas.microsoft.com/office/drawing/2014/main" id="{59F230D4-C109-4DD3-8B96-16972A9F467C}"/>
              </a:ext>
            </a:extLst>
          </p:cNvPr>
          <p:cNvCxnSpPr/>
          <p:nvPr/>
        </p:nvCxnSpPr>
        <p:spPr>
          <a:xfrm>
            <a:off x="3456037" y="3123808"/>
            <a:ext cx="4076987"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41C7F48-FD73-42DA-A44E-5101DBEE621D}"/>
              </a:ext>
            </a:extLst>
          </p:cNvPr>
          <p:cNvSpPr txBox="1"/>
          <p:nvPr/>
        </p:nvSpPr>
        <p:spPr>
          <a:xfrm>
            <a:off x="7456251" y="2939142"/>
            <a:ext cx="2729449" cy="369332"/>
          </a:xfrm>
          <a:prstGeom prst="rect">
            <a:avLst/>
          </a:prstGeom>
          <a:noFill/>
        </p:spPr>
        <p:txBody>
          <a:bodyPr wrap="square" rtlCol="0">
            <a:spAutoFit/>
          </a:bodyPr>
          <a:lstStyle/>
          <a:p>
            <a:r>
              <a:rPr lang="en-US" dirty="0"/>
              <a:t>Median width</a:t>
            </a:r>
          </a:p>
        </p:txBody>
      </p:sp>
      <p:cxnSp>
        <p:nvCxnSpPr>
          <p:cNvPr id="12" name="Straight Connector 11">
            <a:extLst>
              <a:ext uri="{FF2B5EF4-FFF2-40B4-BE49-F238E27FC236}">
                <a16:creationId xmlns:a16="http://schemas.microsoft.com/office/drawing/2014/main" id="{D9A43B7C-A587-400F-939E-48C08EF8A2AB}"/>
              </a:ext>
            </a:extLst>
          </p:cNvPr>
          <p:cNvCxnSpPr/>
          <p:nvPr/>
        </p:nvCxnSpPr>
        <p:spPr>
          <a:xfrm>
            <a:off x="3916675" y="3687392"/>
            <a:ext cx="4076987"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56DFBC1-C0E2-42B6-8196-54B0EE178C60}"/>
              </a:ext>
            </a:extLst>
          </p:cNvPr>
          <p:cNvSpPr txBox="1"/>
          <p:nvPr/>
        </p:nvSpPr>
        <p:spPr>
          <a:xfrm>
            <a:off x="7958583" y="3493368"/>
            <a:ext cx="2729449" cy="369332"/>
          </a:xfrm>
          <a:prstGeom prst="rect">
            <a:avLst/>
          </a:prstGeom>
          <a:noFill/>
        </p:spPr>
        <p:txBody>
          <a:bodyPr wrap="square" rtlCol="0">
            <a:spAutoFit/>
          </a:bodyPr>
          <a:lstStyle/>
          <a:p>
            <a:r>
              <a:rPr lang="en-US" dirty="0"/>
              <a:t>Width of special lanes</a:t>
            </a:r>
          </a:p>
        </p:txBody>
      </p:sp>
      <p:cxnSp>
        <p:nvCxnSpPr>
          <p:cNvPr id="14" name="Straight Connector 13">
            <a:extLst>
              <a:ext uri="{FF2B5EF4-FFF2-40B4-BE49-F238E27FC236}">
                <a16:creationId xmlns:a16="http://schemas.microsoft.com/office/drawing/2014/main" id="{093EC524-3675-4053-9B9A-B7889E50C5AD}"/>
              </a:ext>
            </a:extLst>
          </p:cNvPr>
          <p:cNvCxnSpPr/>
          <p:nvPr/>
        </p:nvCxnSpPr>
        <p:spPr>
          <a:xfrm>
            <a:off x="2405279" y="4071921"/>
            <a:ext cx="4076987"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4BF9655-864C-46D5-BEAD-630AC40BA1BB}"/>
              </a:ext>
            </a:extLst>
          </p:cNvPr>
          <p:cNvSpPr txBox="1"/>
          <p:nvPr/>
        </p:nvSpPr>
        <p:spPr>
          <a:xfrm>
            <a:off x="6482266" y="3881417"/>
            <a:ext cx="2729449" cy="369332"/>
          </a:xfrm>
          <a:prstGeom prst="rect">
            <a:avLst/>
          </a:prstGeom>
          <a:noFill/>
        </p:spPr>
        <p:txBody>
          <a:bodyPr wrap="square" rtlCol="0">
            <a:spAutoFit/>
          </a:bodyPr>
          <a:lstStyle/>
          <a:p>
            <a:r>
              <a:rPr lang="en-US" dirty="0"/>
              <a:t>Road segment length</a:t>
            </a:r>
          </a:p>
        </p:txBody>
      </p:sp>
      <p:sp>
        <p:nvSpPr>
          <p:cNvPr id="16" name="TextBox 15">
            <a:extLst>
              <a:ext uri="{FF2B5EF4-FFF2-40B4-BE49-F238E27FC236}">
                <a16:creationId xmlns:a16="http://schemas.microsoft.com/office/drawing/2014/main" id="{11343C64-4358-4138-ADA8-91E0AB212F50}"/>
              </a:ext>
            </a:extLst>
          </p:cNvPr>
          <p:cNvSpPr txBox="1"/>
          <p:nvPr/>
        </p:nvSpPr>
        <p:spPr>
          <a:xfrm>
            <a:off x="5905785" y="4601673"/>
            <a:ext cx="5823284" cy="1477328"/>
          </a:xfrm>
          <a:prstGeom prst="rect">
            <a:avLst/>
          </a:prstGeom>
          <a:noFill/>
        </p:spPr>
        <p:txBody>
          <a:bodyPr wrap="square" rtlCol="0">
            <a:spAutoFit/>
          </a:bodyPr>
          <a:lstStyle/>
          <a:p>
            <a:r>
              <a:rPr lang="en-US" dirty="0"/>
              <a:t>The mutual information between two random variables measures the dependency. The function as implemented by </a:t>
            </a:r>
            <a:r>
              <a:rPr lang="en-US" b="1" i="1" dirty="0" err="1"/>
              <a:t>sklearn.feature_selection.mutual_info_regression</a:t>
            </a:r>
            <a:r>
              <a:rPr lang="en-US" dirty="0"/>
              <a:t> relies on nonparametric methods based on entropy estimation from k-nearest neighbors distances*.</a:t>
            </a:r>
          </a:p>
        </p:txBody>
      </p:sp>
      <p:sp>
        <p:nvSpPr>
          <p:cNvPr id="17" name="TextBox 16">
            <a:extLst>
              <a:ext uri="{FF2B5EF4-FFF2-40B4-BE49-F238E27FC236}">
                <a16:creationId xmlns:a16="http://schemas.microsoft.com/office/drawing/2014/main" id="{5D9D7DA1-D520-45B6-B526-755E4499E41D}"/>
              </a:ext>
            </a:extLst>
          </p:cNvPr>
          <p:cNvSpPr txBox="1"/>
          <p:nvPr/>
        </p:nvSpPr>
        <p:spPr>
          <a:xfrm>
            <a:off x="780288" y="6596390"/>
            <a:ext cx="7699248" cy="246221"/>
          </a:xfrm>
          <a:prstGeom prst="rect">
            <a:avLst/>
          </a:prstGeom>
          <a:noFill/>
        </p:spPr>
        <p:txBody>
          <a:bodyPr wrap="square" rtlCol="0">
            <a:spAutoFit/>
          </a:bodyPr>
          <a:lstStyle/>
          <a:p>
            <a:r>
              <a:rPr lang="en-US" sz="1000" i="1" dirty="0"/>
              <a:t>https://scikit-learn.org/stable/modules/generated/sklearn.feature_selection.mutual_info_regression.html</a:t>
            </a:r>
          </a:p>
        </p:txBody>
      </p:sp>
    </p:spTree>
    <p:extLst>
      <p:ext uri="{BB962C8B-B14F-4D97-AF65-F5344CB8AC3E}">
        <p14:creationId xmlns:p14="http://schemas.microsoft.com/office/powerpoint/2010/main" val="2723438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4A4B3-919B-48C2-87BE-C1D902312BB4}"/>
              </a:ext>
            </a:extLst>
          </p:cNvPr>
          <p:cNvSpPr>
            <a:spLocks noGrp="1"/>
          </p:cNvSpPr>
          <p:nvPr>
            <p:ph type="title"/>
          </p:nvPr>
        </p:nvSpPr>
        <p:spPr/>
        <p:txBody>
          <a:bodyPr/>
          <a:lstStyle/>
          <a:p>
            <a:r>
              <a:rPr lang="en-US" dirty="0"/>
              <a:t>Modeling: AADT</a:t>
            </a:r>
          </a:p>
        </p:txBody>
      </p:sp>
      <p:sp>
        <p:nvSpPr>
          <p:cNvPr id="3" name="Content Placeholder 2">
            <a:extLst>
              <a:ext uri="{FF2B5EF4-FFF2-40B4-BE49-F238E27FC236}">
                <a16:creationId xmlns:a16="http://schemas.microsoft.com/office/drawing/2014/main" id="{8855812E-2C36-4894-827B-FEA865E80F19}"/>
              </a:ext>
            </a:extLst>
          </p:cNvPr>
          <p:cNvSpPr>
            <a:spLocks noGrp="1"/>
          </p:cNvSpPr>
          <p:nvPr>
            <p:ph idx="1"/>
          </p:nvPr>
        </p:nvSpPr>
        <p:spPr/>
        <p:txBody>
          <a:bodyPr/>
          <a:lstStyle/>
          <a:p>
            <a:r>
              <a:rPr lang="en-US" dirty="0"/>
              <a:t>Data quality check and preprocessing</a:t>
            </a:r>
          </a:p>
          <a:p>
            <a:r>
              <a:rPr lang="en-US" dirty="0"/>
              <a:t>Feature selection</a:t>
            </a:r>
          </a:p>
          <a:p>
            <a:pPr lvl="1">
              <a:buFont typeface="Arial" panose="020B0604020202020204" pitchFamily="34" charset="0"/>
              <a:buChar char="•"/>
            </a:pPr>
            <a:r>
              <a:rPr lang="en-US" dirty="0"/>
              <a:t>Drop features that did not pass the quality checks (e.g. to many missing records, text etc.)</a:t>
            </a:r>
          </a:p>
          <a:p>
            <a:pPr lvl="1">
              <a:buFont typeface="Arial" panose="020B0604020202020204" pitchFamily="34" charset="0"/>
              <a:buChar char="•"/>
            </a:pPr>
            <a:r>
              <a:rPr lang="en-US" dirty="0"/>
              <a:t>Mutual information</a:t>
            </a:r>
          </a:p>
          <a:p>
            <a:pPr lvl="1">
              <a:buFont typeface="Arial" panose="020B0604020202020204" pitchFamily="34" charset="0"/>
              <a:buChar char="•"/>
            </a:pPr>
            <a:r>
              <a:rPr lang="en-US" dirty="0"/>
              <a:t>Test the performance of a few candidate models with different variable combinations (4 predictors retained in the final model)</a:t>
            </a:r>
          </a:p>
          <a:p>
            <a:r>
              <a:rPr lang="en-US" dirty="0"/>
              <a:t>Model selection and hyperparameter tuning</a:t>
            </a:r>
          </a:p>
          <a:p>
            <a:pPr lvl="1">
              <a:buFont typeface="Arial" panose="020B0604020202020204" pitchFamily="34" charset="0"/>
              <a:buChar char="•"/>
            </a:pPr>
            <a:r>
              <a:rPr lang="en-US" dirty="0"/>
              <a:t>Nested cross validation</a:t>
            </a:r>
          </a:p>
          <a:p>
            <a:pPr lvl="1">
              <a:buFont typeface="Arial" panose="020B0604020202020204" pitchFamily="34" charset="0"/>
              <a:buChar char="•"/>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4285176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0CCBB-BCE4-4BA8-9167-0DEF5B85F79E}"/>
              </a:ext>
            </a:extLst>
          </p:cNvPr>
          <p:cNvSpPr>
            <a:spLocks noGrp="1"/>
          </p:cNvSpPr>
          <p:nvPr>
            <p:ph type="title"/>
          </p:nvPr>
        </p:nvSpPr>
        <p:spPr/>
        <p:txBody>
          <a:bodyPr/>
          <a:lstStyle/>
          <a:p>
            <a:r>
              <a:rPr lang="en-US" dirty="0"/>
              <a:t>Modeling: AADT</a:t>
            </a:r>
          </a:p>
        </p:txBody>
      </p:sp>
      <p:graphicFrame>
        <p:nvGraphicFramePr>
          <p:cNvPr id="4" name="Content Placeholder 3">
            <a:extLst>
              <a:ext uri="{FF2B5EF4-FFF2-40B4-BE49-F238E27FC236}">
                <a16:creationId xmlns:a16="http://schemas.microsoft.com/office/drawing/2014/main" id="{DE87292D-89A0-44EA-963B-C53921C59281}"/>
              </a:ext>
            </a:extLst>
          </p:cNvPr>
          <p:cNvGraphicFramePr>
            <a:graphicFrameLocks noGrp="1"/>
          </p:cNvGraphicFramePr>
          <p:nvPr>
            <p:ph idx="1"/>
            <p:extLst>
              <p:ext uri="{D42A27DB-BD31-4B8C-83A1-F6EECF244321}">
                <p14:modId xmlns:p14="http://schemas.microsoft.com/office/powerpoint/2010/main" val="3813322929"/>
              </p:ext>
            </p:extLst>
          </p:nvPr>
        </p:nvGraphicFramePr>
        <p:xfrm>
          <a:off x="1104405" y="2783279"/>
          <a:ext cx="10272157" cy="1112520"/>
        </p:xfrm>
        <a:graphic>
          <a:graphicData uri="http://schemas.openxmlformats.org/drawingml/2006/table">
            <a:tbl>
              <a:tblPr firstRow="1" bandRow="1">
                <a:tableStyleId>{5C22544A-7EE6-4342-B048-85BDC9FD1C3A}</a:tableStyleId>
              </a:tblPr>
              <a:tblGrid>
                <a:gridCol w="2327564">
                  <a:extLst>
                    <a:ext uri="{9D8B030D-6E8A-4147-A177-3AD203B41FA5}">
                      <a16:colId xmlns:a16="http://schemas.microsoft.com/office/drawing/2014/main" val="4052406650"/>
                    </a:ext>
                  </a:extLst>
                </a:gridCol>
                <a:gridCol w="1806236">
                  <a:extLst>
                    <a:ext uri="{9D8B030D-6E8A-4147-A177-3AD203B41FA5}">
                      <a16:colId xmlns:a16="http://schemas.microsoft.com/office/drawing/2014/main" val="567858120"/>
                    </a:ext>
                  </a:extLst>
                </a:gridCol>
                <a:gridCol w="2046119">
                  <a:extLst>
                    <a:ext uri="{9D8B030D-6E8A-4147-A177-3AD203B41FA5}">
                      <a16:colId xmlns:a16="http://schemas.microsoft.com/office/drawing/2014/main" val="445559086"/>
                    </a:ext>
                  </a:extLst>
                </a:gridCol>
                <a:gridCol w="2046119">
                  <a:extLst>
                    <a:ext uri="{9D8B030D-6E8A-4147-A177-3AD203B41FA5}">
                      <a16:colId xmlns:a16="http://schemas.microsoft.com/office/drawing/2014/main" val="2806616802"/>
                    </a:ext>
                  </a:extLst>
                </a:gridCol>
                <a:gridCol w="2046119">
                  <a:extLst>
                    <a:ext uri="{9D8B030D-6E8A-4147-A177-3AD203B41FA5}">
                      <a16:colId xmlns:a16="http://schemas.microsoft.com/office/drawing/2014/main" val="3361046496"/>
                    </a:ext>
                  </a:extLst>
                </a:gridCol>
              </a:tblGrid>
              <a:tr h="370840">
                <a:tc>
                  <a:txBody>
                    <a:bodyPr/>
                    <a:lstStyle/>
                    <a:p>
                      <a:endParaRPr lang="en-US" dirty="0"/>
                    </a:p>
                  </a:txBody>
                  <a:tcPr/>
                </a:tc>
                <a:tc>
                  <a:txBody>
                    <a:bodyPr/>
                    <a:lstStyle/>
                    <a:p>
                      <a:r>
                        <a:rPr lang="en-US" dirty="0"/>
                        <a:t>KNN</a:t>
                      </a:r>
                    </a:p>
                  </a:txBody>
                  <a:tcPr/>
                </a:tc>
                <a:tc>
                  <a:txBody>
                    <a:bodyPr/>
                    <a:lstStyle/>
                    <a:p>
                      <a:r>
                        <a:rPr lang="en-US" dirty="0"/>
                        <a:t>Random forest</a:t>
                      </a:r>
                    </a:p>
                  </a:txBody>
                  <a:tcPr/>
                </a:tc>
                <a:tc>
                  <a:txBody>
                    <a:bodyPr/>
                    <a:lstStyle/>
                    <a:p>
                      <a:r>
                        <a:rPr lang="en-US" dirty="0"/>
                        <a:t>Gradient boosting</a:t>
                      </a:r>
                    </a:p>
                  </a:txBody>
                  <a:tcPr/>
                </a:tc>
                <a:tc>
                  <a:txBody>
                    <a:bodyPr/>
                    <a:lstStyle/>
                    <a:p>
                      <a:r>
                        <a:rPr lang="en-US" dirty="0"/>
                        <a:t>Ada boosting</a:t>
                      </a:r>
                    </a:p>
                  </a:txBody>
                  <a:tcPr/>
                </a:tc>
                <a:extLst>
                  <a:ext uri="{0D108BD9-81ED-4DB2-BD59-A6C34878D82A}">
                    <a16:rowId xmlns:a16="http://schemas.microsoft.com/office/drawing/2014/main" val="3426663419"/>
                  </a:ext>
                </a:extLst>
              </a:tr>
              <a:tr h="370840">
                <a:tc>
                  <a:txBody>
                    <a:bodyPr/>
                    <a:lstStyle/>
                    <a:p>
                      <a:r>
                        <a:rPr lang="en-US" dirty="0"/>
                        <a:t>R</a:t>
                      </a:r>
                      <a:r>
                        <a:rPr lang="en-US" baseline="30000" dirty="0"/>
                        <a:t>2</a:t>
                      </a:r>
                    </a:p>
                  </a:txBody>
                  <a:tcPr/>
                </a:tc>
                <a:tc>
                  <a:txBody>
                    <a:bodyPr/>
                    <a:lstStyle/>
                    <a:p>
                      <a:r>
                        <a:rPr lang="en-US" dirty="0"/>
                        <a:t>0.985 ± 0.003</a:t>
                      </a:r>
                    </a:p>
                  </a:txBody>
                  <a:tcPr/>
                </a:tc>
                <a:tc>
                  <a:txBody>
                    <a:bodyPr/>
                    <a:lstStyle/>
                    <a:p>
                      <a:r>
                        <a:rPr lang="en-US" dirty="0"/>
                        <a:t>0.990 ± 0.002</a:t>
                      </a:r>
                    </a:p>
                  </a:txBody>
                  <a:tcPr/>
                </a:tc>
                <a:tc>
                  <a:txBody>
                    <a:bodyPr/>
                    <a:lstStyle/>
                    <a:p>
                      <a:r>
                        <a:rPr lang="en-US" dirty="0"/>
                        <a:t>0.981 ± 0.003</a:t>
                      </a:r>
                    </a:p>
                  </a:txBody>
                  <a:tcPr/>
                </a:tc>
                <a:tc>
                  <a:txBody>
                    <a:bodyPr/>
                    <a:lstStyle/>
                    <a:p>
                      <a:r>
                        <a:rPr lang="en-US" dirty="0"/>
                        <a:t>0.924 ± 0.013</a:t>
                      </a:r>
                    </a:p>
                  </a:txBody>
                  <a:tcPr/>
                </a:tc>
                <a:extLst>
                  <a:ext uri="{0D108BD9-81ED-4DB2-BD59-A6C34878D82A}">
                    <a16:rowId xmlns:a16="http://schemas.microsoft.com/office/drawing/2014/main" val="1799710681"/>
                  </a:ext>
                </a:extLst>
              </a:tr>
              <a:tr h="370840">
                <a:tc>
                  <a:txBody>
                    <a:bodyPr/>
                    <a:lstStyle/>
                    <a:p>
                      <a:r>
                        <a:rPr lang="en-US" dirty="0"/>
                        <a:t>Mean square log error</a:t>
                      </a:r>
                    </a:p>
                  </a:txBody>
                  <a:tcPr/>
                </a:tc>
                <a:tc>
                  <a:txBody>
                    <a:bodyPr/>
                    <a:lstStyle/>
                    <a:p>
                      <a:r>
                        <a:rPr lang="en-US" dirty="0"/>
                        <a:t>0.132 ± 0.003</a:t>
                      </a:r>
                    </a:p>
                  </a:txBody>
                  <a:tcPr/>
                </a:tc>
                <a:tc>
                  <a:txBody>
                    <a:bodyPr/>
                    <a:lstStyle/>
                    <a:p>
                      <a:r>
                        <a:rPr lang="en-US" dirty="0"/>
                        <a:t>0.120 ± 0.004</a:t>
                      </a:r>
                    </a:p>
                  </a:txBody>
                  <a:tcPr/>
                </a:tc>
                <a:tc>
                  <a:txBody>
                    <a:bodyPr/>
                    <a:lstStyle/>
                    <a:p>
                      <a:r>
                        <a:rPr lang="en-US" dirty="0"/>
                        <a:t>0.242 ± 0.009</a:t>
                      </a:r>
                    </a:p>
                  </a:txBody>
                  <a:tcPr/>
                </a:tc>
                <a:tc>
                  <a:txBody>
                    <a:bodyPr/>
                    <a:lstStyle/>
                    <a:p>
                      <a:r>
                        <a:rPr lang="en-US" dirty="0"/>
                        <a:t>1.21 ± 0.094</a:t>
                      </a:r>
                    </a:p>
                  </a:txBody>
                  <a:tcPr/>
                </a:tc>
                <a:extLst>
                  <a:ext uri="{0D108BD9-81ED-4DB2-BD59-A6C34878D82A}">
                    <a16:rowId xmlns:a16="http://schemas.microsoft.com/office/drawing/2014/main" val="2596190084"/>
                  </a:ext>
                </a:extLst>
              </a:tr>
            </a:tbl>
          </a:graphicData>
        </a:graphic>
      </p:graphicFrame>
      <p:sp>
        <p:nvSpPr>
          <p:cNvPr id="5" name="TextBox 4">
            <a:extLst>
              <a:ext uri="{FF2B5EF4-FFF2-40B4-BE49-F238E27FC236}">
                <a16:creationId xmlns:a16="http://schemas.microsoft.com/office/drawing/2014/main" id="{496BC28C-8DEE-4793-AE3B-5A5413291F71}"/>
              </a:ext>
            </a:extLst>
          </p:cNvPr>
          <p:cNvSpPr txBox="1"/>
          <p:nvPr/>
        </p:nvSpPr>
        <p:spPr>
          <a:xfrm>
            <a:off x="1475232" y="2413947"/>
            <a:ext cx="10015728" cy="369332"/>
          </a:xfrm>
          <a:prstGeom prst="rect">
            <a:avLst/>
          </a:prstGeom>
          <a:noFill/>
        </p:spPr>
        <p:txBody>
          <a:bodyPr wrap="square" rtlCol="0">
            <a:spAutoFit/>
          </a:bodyPr>
          <a:lstStyle/>
          <a:p>
            <a:r>
              <a:rPr lang="en-US" b="1" dirty="0"/>
              <a:t>Performances of four candidate models with 10 different seeds for the split of train and test data</a:t>
            </a:r>
          </a:p>
        </p:txBody>
      </p:sp>
    </p:spTree>
    <p:extLst>
      <p:ext uri="{BB962C8B-B14F-4D97-AF65-F5344CB8AC3E}">
        <p14:creationId xmlns:p14="http://schemas.microsoft.com/office/powerpoint/2010/main" val="164704261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1165</TotalTime>
  <Words>805</Words>
  <Application>Microsoft Office PowerPoint</Application>
  <PresentationFormat>Widescreen</PresentationFormat>
  <Paragraphs>116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Franklin Gothic Book</vt:lpstr>
      <vt:lpstr>Crop</vt:lpstr>
      <vt:lpstr>Evaluating the risk of traffic crash in Chicago</vt:lpstr>
      <vt:lpstr>Motivation &amp; Objectives</vt:lpstr>
      <vt:lpstr>Datasets</vt:lpstr>
      <vt:lpstr>Methodology</vt:lpstr>
      <vt:lpstr>Methodology (cont’d)</vt:lpstr>
      <vt:lpstr>Modeling: AADT</vt:lpstr>
      <vt:lpstr>Mutual information</vt:lpstr>
      <vt:lpstr>Modeling: AADT</vt:lpstr>
      <vt:lpstr>Modeling: AADT</vt:lpstr>
      <vt:lpstr>Modeling: AADT</vt:lpstr>
      <vt:lpstr>Modeling: AADT</vt:lpstr>
      <vt:lpstr>Modeling: crash</vt:lpstr>
      <vt:lpstr>Final results and visualization</vt:lpstr>
      <vt:lpstr>Caveats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the risk of traffic crash in Chicago</dc:title>
  <dc:creator>Li Du</dc:creator>
  <cp:lastModifiedBy>Li Du</cp:lastModifiedBy>
  <cp:revision>26</cp:revision>
  <dcterms:created xsi:type="dcterms:W3CDTF">2018-12-02T19:08:45Z</dcterms:created>
  <dcterms:modified xsi:type="dcterms:W3CDTF">2018-12-04T16:44:25Z</dcterms:modified>
</cp:coreProperties>
</file>