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C9570-61B3-4D6B-85F5-D8403C06197A}" v="403" dt="2021-02-19T01:33:29.568"/>
    <p1510:client id="{52291C92-4C0E-4EB9-9646-FAF6E138BAF8}" v="209" dt="2021-02-18T23:08:20.853"/>
    <p1510:client id="{704AED31-0E9C-48D3-A73A-672AE15247E2}" v="6" dt="2021-02-18T22:59:09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tr-TR" sz="7200" dirty="0" err="1">
                <a:latin typeface="Franklin Gothic Medium"/>
                <a:ea typeface="+mj-lt"/>
                <a:cs typeface="+mj-lt"/>
              </a:rPr>
              <a:t>shooting</a:t>
            </a:r>
            <a:r>
              <a:rPr lang="tr-TR" sz="7200" dirty="0">
                <a:latin typeface="Franklin Gothic Medium"/>
                <a:ea typeface="+mj-lt"/>
                <a:cs typeface="+mj-lt"/>
              </a:rPr>
              <a:t> star</a:t>
            </a:r>
            <a:endParaRPr lang="pt-BR" sz="7200">
              <a:latin typeface="Franklin Gothic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193812"/>
            <a:ext cx="8673427" cy="1035041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tr-TR" sz="3600" dirty="0" err="1"/>
              <a:t>Fluxo</a:t>
            </a:r>
            <a:r>
              <a:rPr lang="tr-TR" sz="3600" dirty="0"/>
              <a:t> de </a:t>
            </a:r>
            <a:r>
              <a:rPr lang="tr-TR" sz="3600" dirty="0" err="1"/>
              <a:t>caixa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3804-2C23-46EA-9E75-338ED8D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Ponto de equilibrio</a:t>
            </a:r>
            <a:endParaRPr lang="pt-BR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6FCBDFE-BEAF-4A88-8043-E486ED67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409" y="1061978"/>
            <a:ext cx="10149383" cy="5248622"/>
          </a:xfrm>
        </p:spPr>
        <p:txBody>
          <a:bodyPr/>
          <a:lstStyle/>
          <a:p>
            <a:pPr marL="1371600" lvl="3" indent="0">
              <a:buNone/>
            </a:pPr>
            <a:r>
              <a:rPr lang="pt-BR" sz="4000">
                <a:ea typeface="+mn-lt"/>
                <a:cs typeface="+mn-lt"/>
              </a:rPr>
              <a:t>    R$ 114,000.00</a:t>
            </a:r>
            <a:endParaRPr lang="pt-BR" sz="4000"/>
          </a:p>
          <a:p>
            <a:pPr marL="1828800" lvl="4" indent="0">
              <a:buNone/>
            </a:pPr>
            <a:r>
              <a:rPr lang="pt-BR" dirty="0"/>
              <a:t>_______________________________________  </a:t>
            </a:r>
            <a:r>
              <a:rPr lang="pt-BR" sz="4000" dirty="0"/>
              <a:t>= </a:t>
            </a:r>
            <a:r>
              <a:rPr lang="pt-BR" sz="4000"/>
              <a:t>R$475,000.00</a:t>
            </a:r>
            <a:endParaRPr lang="pt-BR" sz="4000">
              <a:ea typeface="+mn-lt"/>
              <a:cs typeface="+mn-lt"/>
            </a:endParaRPr>
          </a:p>
          <a:p>
            <a:pPr lvl="4">
              <a:buNone/>
            </a:pPr>
            <a:r>
              <a:rPr lang="pt-BR" sz="4000">
                <a:ea typeface="+mn-lt"/>
                <a:cs typeface="+mn-lt"/>
              </a:rPr>
              <a:t>       0,24</a:t>
            </a:r>
            <a:endParaRPr lang="pt-BR"/>
          </a:p>
          <a:p>
            <a:pPr marL="1828800" lvl="4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718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3804-2C23-46EA-9E75-338ED8D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Lucratividade</a:t>
            </a:r>
            <a:endParaRPr lang="pt-BR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6FCBDFE-BEAF-4A88-8043-E486ED67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34" y="803186"/>
            <a:ext cx="10149383" cy="5248622"/>
          </a:xfrm>
        </p:spPr>
        <p:txBody>
          <a:bodyPr/>
          <a:lstStyle/>
          <a:p>
            <a:pPr marL="1371600" lvl="3" indent="0">
              <a:buNone/>
            </a:pPr>
            <a:r>
              <a:rPr lang="pt-BR" sz="4000">
                <a:ea typeface="+mn-lt"/>
                <a:cs typeface="+mn-lt"/>
              </a:rPr>
              <a:t>    R$75,830.00</a:t>
            </a:r>
            <a:endParaRPr lang="pt-BR" sz="4000"/>
          </a:p>
          <a:p>
            <a:pPr marL="1828800" lvl="4" indent="0">
              <a:buNone/>
            </a:pPr>
            <a:r>
              <a:rPr lang="pt-BR"/>
              <a:t>_______________________________________  </a:t>
            </a:r>
            <a:r>
              <a:rPr lang="pt-BR" sz="4000"/>
              <a:t>*100 = 50.5%</a:t>
            </a:r>
            <a:endParaRPr lang="pt-BR" sz="4000">
              <a:ea typeface="+mn-lt"/>
              <a:cs typeface="+mn-lt"/>
            </a:endParaRPr>
          </a:p>
          <a:p>
            <a:pPr lvl="4">
              <a:buNone/>
            </a:pPr>
            <a:r>
              <a:rPr lang="pt-BR" sz="4000">
                <a:ea typeface="+mn-lt"/>
                <a:cs typeface="+mn-lt"/>
              </a:rPr>
              <a:t> R$ 150,000.00</a:t>
            </a:r>
            <a:endParaRPr lang="pt-BR"/>
          </a:p>
          <a:p>
            <a:pPr marL="1828800" lvl="4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3989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3804-2C23-46EA-9E75-338ED8D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Rentabilidade</a:t>
            </a:r>
            <a:endParaRPr lang="pt-BR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6FCBDFE-BEAF-4A88-8043-E486ED67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334" y="803186"/>
            <a:ext cx="10149383" cy="5248622"/>
          </a:xfrm>
        </p:spPr>
        <p:txBody>
          <a:bodyPr/>
          <a:lstStyle/>
          <a:p>
            <a:pPr marL="1371600" lvl="3" indent="0">
              <a:buNone/>
            </a:pPr>
            <a:r>
              <a:rPr lang="pt-BR" sz="4000">
                <a:ea typeface="+mn-lt"/>
                <a:cs typeface="+mn-lt"/>
              </a:rPr>
              <a:t>    R$75,830.00</a:t>
            </a:r>
            <a:endParaRPr lang="pt-BR" sz="4000"/>
          </a:p>
          <a:p>
            <a:pPr marL="1828800" lvl="4" indent="0">
              <a:buNone/>
            </a:pPr>
            <a:r>
              <a:rPr lang="pt-BR"/>
              <a:t>_______________________________________  </a:t>
            </a:r>
            <a:r>
              <a:rPr lang="pt-BR" sz="4000"/>
              <a:t>*100 = 89,2%</a:t>
            </a:r>
            <a:endParaRPr lang="pt-BR" sz="4000">
              <a:ea typeface="+mn-lt"/>
              <a:cs typeface="+mn-lt"/>
            </a:endParaRPr>
          </a:p>
          <a:p>
            <a:pPr lvl="4">
              <a:buNone/>
            </a:pPr>
            <a:r>
              <a:rPr lang="pt-BR" sz="4000">
                <a:ea typeface="+mn-lt"/>
                <a:cs typeface="+mn-lt"/>
              </a:rPr>
              <a:t> R$ 85,000</a:t>
            </a:r>
            <a:endParaRPr lang="pt-BR"/>
          </a:p>
          <a:p>
            <a:pPr marL="1828800" lvl="4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9598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63804-2C23-46EA-9E75-338ED8D1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Prazo de retorno</a:t>
            </a:r>
            <a:endParaRPr lang="pt-BR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6FCBDFE-BEAF-4A88-8043-E486ED67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560" y="803186"/>
            <a:ext cx="10149383" cy="5248622"/>
          </a:xfrm>
        </p:spPr>
        <p:txBody>
          <a:bodyPr/>
          <a:lstStyle/>
          <a:p>
            <a:pPr marL="1371600" lvl="3" indent="0">
              <a:buNone/>
            </a:pPr>
            <a:r>
              <a:rPr lang="pt-BR" sz="4000">
                <a:ea typeface="+mn-lt"/>
                <a:cs typeface="+mn-lt"/>
              </a:rPr>
              <a:t>    R$ 85,000.00</a:t>
            </a:r>
            <a:endParaRPr lang="pt-BR" sz="4000"/>
          </a:p>
          <a:p>
            <a:pPr marL="1828800" lvl="4" indent="0">
              <a:buNone/>
            </a:pPr>
            <a:r>
              <a:rPr lang="pt-BR" dirty="0"/>
              <a:t>_______________________________________  </a:t>
            </a:r>
            <a:r>
              <a:rPr lang="pt-BR" sz="4000" dirty="0"/>
              <a:t>= </a:t>
            </a:r>
            <a:r>
              <a:rPr lang="pt-BR" sz="4000"/>
              <a:t>1,1 anos</a:t>
            </a:r>
            <a:endParaRPr lang="pt-BR" sz="4000">
              <a:ea typeface="+mn-lt"/>
              <a:cs typeface="+mn-lt"/>
            </a:endParaRPr>
          </a:p>
          <a:p>
            <a:pPr lvl="4">
              <a:buNone/>
            </a:pPr>
            <a:r>
              <a:rPr lang="pt-BR" sz="4000">
                <a:ea typeface="+mn-lt"/>
                <a:cs typeface="+mn-lt"/>
              </a:rPr>
              <a:t> R$ 75,830.00</a:t>
            </a:r>
            <a:endParaRPr lang="pt-BR"/>
          </a:p>
          <a:p>
            <a:pPr marL="1828800" lvl="4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428797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Atlas</vt:lpstr>
      <vt:lpstr> shooting star</vt:lpstr>
      <vt:lpstr>Ponto de equilibrio</vt:lpstr>
      <vt:lpstr>Lucratividade</vt:lpstr>
      <vt:lpstr>Rentabilidade</vt:lpstr>
      <vt:lpstr>Prazo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123</cp:revision>
  <dcterms:created xsi:type="dcterms:W3CDTF">2021-02-18T22:51:33Z</dcterms:created>
  <dcterms:modified xsi:type="dcterms:W3CDTF">2021-02-19T01:33:31Z</dcterms:modified>
</cp:coreProperties>
</file>