
<file path=[Content_Types].xml><?xml version="1.0" encoding="utf-8"?>
<Types xmlns="http://schemas.openxmlformats.org/package/2006/content-types">
  <Default Extension="jpeg" ContentType="image/jpeg"/>
  <Default Extension="png" ContentType="image/png"/>
  <Default Extension="rels" ContentType="application/vnd.openxmlformats-package.relationships+xml"/>
  <Default Extension="svg" ContentType="image/svg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  <Override PartName="/ppt/slides/slide18.xml" ContentType="application/vnd.openxmlformats-officedocument.presentationml.slide+xml"/>
  <Override PartName="/ppt/slides/slide19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1"/>
  </p:sldMasterIdLst>
  <p:notesMasterIdLst>
    <p:notesMasterId r:id="rId21"/>
  </p:notesMasterIdLst>
  <p:sldIdLst>
    <p:sldId id="257" r:id="rId2"/>
    <p:sldId id="258" r:id="rId3"/>
    <p:sldId id="259" r:id="rId4"/>
    <p:sldId id="260" r:id="rId5"/>
    <p:sldId id="289" r:id="rId6"/>
    <p:sldId id="261" r:id="rId7"/>
    <p:sldId id="262" r:id="rId8"/>
    <p:sldId id="279" r:id="rId9"/>
    <p:sldId id="280" r:id="rId10"/>
    <p:sldId id="263" r:id="rId11"/>
    <p:sldId id="290" r:id="rId12"/>
    <p:sldId id="285" r:id="rId13"/>
    <p:sldId id="281" r:id="rId14"/>
    <p:sldId id="282" r:id="rId15"/>
    <p:sldId id="284" r:id="rId16"/>
    <p:sldId id="288" r:id="rId17"/>
    <p:sldId id="291" r:id="rId18"/>
    <p:sldId id="286" r:id="rId19"/>
    <p:sldId id="287" r:id="rId20"/>
  </p:sld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clrMru>
    <a:srgbClr val="FF66FF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 horzBarState="maximized">
    <p:restoredLeft sz="15620"/>
    <p:restoredTop sz="94660"/>
  </p:normalViewPr>
  <p:slideViewPr>
    <p:cSldViewPr snapToGrid="0">
      <p:cViewPr varScale="1">
        <p:scale>
          <a:sx n="108" d="100"/>
          <a:sy n="108" d="100"/>
        </p:scale>
        <p:origin x="120" y="234"/>
      </p:cViewPr>
      <p:guideLst/>
    </p:cSldViewPr>
  </p:slideViewPr>
  <p:notesTextViewPr>
    <p:cViewPr>
      <p:scale>
        <a:sx n="1" d="1"/>
        <a:sy n="1" d="1"/>
      </p:scale>
      <p:origin x="0" y="0"/>
    </p:cViewPr>
  </p:notesText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slide" Target="slides/slide7.xml"/><Relationship Id="rId13" Type="http://schemas.openxmlformats.org/officeDocument/2006/relationships/slide" Target="slides/slide12.xml"/><Relationship Id="rId18" Type="http://schemas.openxmlformats.org/officeDocument/2006/relationships/slide" Target="slides/slide17.xml"/><Relationship Id="rId3" Type="http://schemas.openxmlformats.org/officeDocument/2006/relationships/slide" Target="slides/slide2.xml"/><Relationship Id="rId21" Type="http://schemas.openxmlformats.org/officeDocument/2006/relationships/notesMaster" Target="notesMasters/notesMaster1.xml"/><Relationship Id="rId7" Type="http://schemas.openxmlformats.org/officeDocument/2006/relationships/slide" Target="slides/slide6.xml"/><Relationship Id="rId12" Type="http://schemas.openxmlformats.org/officeDocument/2006/relationships/slide" Target="slides/slide11.xml"/><Relationship Id="rId17" Type="http://schemas.openxmlformats.org/officeDocument/2006/relationships/slide" Target="slides/slide16.xml"/><Relationship Id="rId25" Type="http://schemas.openxmlformats.org/officeDocument/2006/relationships/tableStyles" Target="tableStyles.xml"/><Relationship Id="rId2" Type="http://schemas.openxmlformats.org/officeDocument/2006/relationships/slide" Target="slides/slide1.xml"/><Relationship Id="rId16" Type="http://schemas.openxmlformats.org/officeDocument/2006/relationships/slide" Target="slides/slide15.xml"/><Relationship Id="rId20" Type="http://schemas.openxmlformats.org/officeDocument/2006/relationships/slide" Target="slides/slide19.xml"/><Relationship Id="rId1" Type="http://schemas.openxmlformats.org/officeDocument/2006/relationships/slideMaster" Target="slideMasters/slideMaster1.xml"/><Relationship Id="rId6" Type="http://schemas.openxmlformats.org/officeDocument/2006/relationships/slide" Target="slides/slide5.xml"/><Relationship Id="rId11" Type="http://schemas.openxmlformats.org/officeDocument/2006/relationships/slide" Target="slides/slide10.xml"/><Relationship Id="rId24" Type="http://schemas.openxmlformats.org/officeDocument/2006/relationships/theme" Target="theme/theme1.xml"/><Relationship Id="rId5" Type="http://schemas.openxmlformats.org/officeDocument/2006/relationships/slide" Target="slides/slide4.xml"/><Relationship Id="rId15" Type="http://schemas.openxmlformats.org/officeDocument/2006/relationships/slide" Target="slides/slide14.xml"/><Relationship Id="rId23" Type="http://schemas.openxmlformats.org/officeDocument/2006/relationships/viewProps" Target="viewProps.xml"/><Relationship Id="rId10" Type="http://schemas.openxmlformats.org/officeDocument/2006/relationships/slide" Target="slides/slide9.xml"/><Relationship Id="rId19" Type="http://schemas.openxmlformats.org/officeDocument/2006/relationships/slide" Target="slides/slide18.xml"/><Relationship Id="rId4" Type="http://schemas.openxmlformats.org/officeDocument/2006/relationships/slide" Target="slides/slide3.xml"/><Relationship Id="rId9" Type="http://schemas.openxmlformats.org/officeDocument/2006/relationships/slide" Target="slides/slide8.xml"/><Relationship Id="rId14" Type="http://schemas.openxmlformats.org/officeDocument/2006/relationships/slide" Target="slides/slide13.xml"/><Relationship Id="rId22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E7CE1379-43B8-41BB-A9AB-FF967B0A8491}" type="datetimeFigureOut">
              <a:rPr lang="en-US" smtClean="0"/>
              <a:t>6/30/2025</a:t>
            </a:fld>
            <a:endParaRPr lang="en-US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97678C7A-2C4B-42C3-8646-17270C78E60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00801905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A6430925-FEF1-BB06-C4BA-BF5D9745A21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1524000" y="1122363"/>
            <a:ext cx="9144000" cy="2387600"/>
          </a:xfrm>
        </p:spPr>
        <p:txBody>
          <a:bodyPr anchor="b"/>
          <a:lstStyle>
            <a:lvl1pPr algn="ctr"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A6087380-BEB5-B01C-12B4-12ACB7E25F2A}"/>
              </a:ext>
            </a:extLst>
          </p:cNvPr>
          <p:cNvSpPr>
            <a:spLocks noGrp="1"/>
          </p:cNvSpPr>
          <p:nvPr>
            <p:ph type="subTitle" idx="1"/>
          </p:nvPr>
        </p:nvSpPr>
        <p:spPr>
          <a:xfrm>
            <a:off x="1524000" y="3602038"/>
            <a:ext cx="9144000" cy="1655762"/>
          </a:xfrm>
        </p:spPr>
        <p:txBody>
          <a:bodyPr/>
          <a:lstStyle>
            <a:lvl1pPr marL="0" indent="0" algn="ctr">
              <a:buNone/>
              <a:defRPr sz="2400"/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27D92E82-2735-FC3C-1C5D-0ECCE57B181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6475F648-6DDF-47CF-A6D1-8535C9B13B96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E7BDC489-EB41-191F-48CF-FB4E1067364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AF57E46-4306-E06D-9573-C4E35C8C3A4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916833646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F24DAEA-74FC-EC32-5493-A30D7CB62639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96CF75B-6630-4413-9D86-5B7183270E8B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924E15F2-0138-9BB0-4D7C-BE5922992E3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6680CA6-E421-49F4-897E-C52149C7DEDB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5CEA51E0-C214-3E81-69D8-D5617B76479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3B050179-EF4E-33C7-82A4-CC550FF87D1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614734407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>
            <a:extLst>
              <a:ext uri="{FF2B5EF4-FFF2-40B4-BE49-F238E27FC236}">
                <a16:creationId xmlns:a16="http://schemas.microsoft.com/office/drawing/2014/main" id="{3F0F155A-C946-F776-794E-45E1DA049362}"/>
              </a:ext>
            </a:extLst>
          </p:cNvPr>
          <p:cNvSpPr>
            <a:spLocks noGrp="1"/>
          </p:cNvSpPr>
          <p:nvPr>
            <p:ph type="title" orient="vert"/>
          </p:nvPr>
        </p:nvSpPr>
        <p:spPr>
          <a:xfrm>
            <a:off x="8724900" y="365125"/>
            <a:ext cx="2628900" cy="5811838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>
            <a:extLst>
              <a:ext uri="{FF2B5EF4-FFF2-40B4-BE49-F238E27FC236}">
                <a16:creationId xmlns:a16="http://schemas.microsoft.com/office/drawing/2014/main" id="{B1DB4E91-CDA7-907E-AE87-3D6E6EECD97A}"/>
              </a:ext>
            </a:extLst>
          </p:cNvPr>
          <p:cNvSpPr>
            <a:spLocks noGrp="1"/>
          </p:cNvSpPr>
          <p:nvPr>
            <p:ph type="body" orient="vert" idx="1"/>
          </p:nvPr>
        </p:nvSpPr>
        <p:spPr>
          <a:xfrm>
            <a:off x="838200" y="365125"/>
            <a:ext cx="7734300" cy="5811838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C5BD9C4-2984-CDA7-0C82-ED85C3CD97BA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E4066CB-B378-431B-8D07-CEAB2AA314D3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9A1E42B-064A-6B98-A169-7988D2ECFF1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CA4561D0-6213-68AB-A75C-E2A0BDF2DE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75564092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6627F6E-7517-5375-D65B-632E5762F86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6FD0A41A-DD76-611E-3F62-E69F11340067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77F57439-85E6-B8BF-E492-B0443F51648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5A95234-0F7B-43E8-A078-017E4E8B51BF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D1C32DB4-D723-8219-D6AB-4A9DD82BAF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4730037D-0324-2A79-1DBA-D07EA9C4568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22842A37-68C5-4EE3-A84F-227A6BF58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778976219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2A0C86B-42BA-7343-6CD9-F9B28EC0B916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1850" y="1709738"/>
            <a:ext cx="10515600" cy="2852737"/>
          </a:xfrm>
        </p:spPr>
        <p:txBody>
          <a:bodyPr anchor="b"/>
          <a:lstStyle>
            <a:lvl1pPr>
              <a:defRPr sz="60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4B1F41DD-0351-577A-2AE8-5552E1940100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1850" y="4589463"/>
            <a:ext cx="10515600" cy="1500187"/>
          </a:xfrm>
        </p:spPr>
        <p:txBody>
          <a:bodyPr/>
          <a:lstStyle>
            <a:lvl1pPr marL="0" indent="0">
              <a:buNone/>
              <a:defRPr sz="2400">
                <a:solidFill>
                  <a:schemeClr val="tx1">
                    <a:tint val="75000"/>
                  </a:schemeClr>
                </a:solidFill>
              </a:defRPr>
            </a:lvl1pPr>
            <a:lvl2pPr marL="457200" indent="0">
              <a:buNone/>
              <a:defRPr sz="2000">
                <a:solidFill>
                  <a:schemeClr val="tx1">
                    <a:tint val="75000"/>
                  </a:schemeClr>
                </a:solidFill>
              </a:defRPr>
            </a:lvl2pPr>
            <a:lvl3pPr marL="914400" indent="0">
              <a:buNone/>
              <a:defRPr sz="1800">
                <a:solidFill>
                  <a:schemeClr val="tx1">
                    <a:tint val="75000"/>
                  </a:schemeClr>
                </a:solidFill>
              </a:defRPr>
            </a:lvl3pPr>
            <a:lvl4pPr marL="1371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4pPr>
            <a:lvl5pPr marL="18288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5pPr>
            <a:lvl6pPr marL="22860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6pPr>
            <a:lvl7pPr marL="27432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7pPr>
            <a:lvl8pPr marL="32004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8pPr>
            <a:lvl9pPr marL="3657600" indent="0">
              <a:buNone/>
              <a:defRPr sz="1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60C34C55-DF5C-67D0-2B01-FD38DF33A4C7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20D0F386-0488-4F90-B2ED-2F4FA4F01F54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6BDAB889-DA8F-120C-01C3-F2B5A6E21DD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96592902-849C-6700-348A-D5303666358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>
            <a:lvl1pPr>
              <a:defRPr sz="1600">
                <a:solidFill>
                  <a:schemeClr val="tx1"/>
                </a:solidFill>
              </a:defRPr>
            </a:lvl1pPr>
          </a:lstStyle>
          <a:p>
            <a:fld id="{22842A37-68C5-4EE3-A84F-227A6BF58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812062577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E224881-BA9A-5BDA-5F70-4DC5510D72E7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2BA55825-79CC-321D-919F-AB66066FB131}"/>
              </a:ext>
            </a:extLst>
          </p:cNvPr>
          <p:cNvSpPr>
            <a:spLocks noGrp="1"/>
          </p:cNvSpPr>
          <p:nvPr>
            <p:ph sz="half" idx="1"/>
          </p:nvPr>
        </p:nvSpPr>
        <p:spPr>
          <a:xfrm>
            <a:off x="838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DBE4775C-1C23-ABC8-EB5C-5F9F0B5DF77F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6172200" y="1825625"/>
            <a:ext cx="5181600" cy="435133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9E7FC4-DCF4-CED7-8816-9593B90F2978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D0A0D08-CFF8-46ED-8273-F676D26FE5C1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7EE474FD-3A34-9885-587A-51DA566FEC1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89001CDE-5113-0B20-4199-54895778E1C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216117879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4481C3E-E118-CE9C-BC25-98A6C551DE34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365125"/>
            <a:ext cx="10515600" cy="1325563"/>
          </a:xfrm>
        </p:spPr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43A6DFE-41E9-8DCC-FA2A-DFB5C47F8D76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9788" y="1681163"/>
            <a:ext cx="5157787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6AD0BCF4-4A91-7536-BE5C-60A559180867}"/>
              </a:ext>
            </a:extLst>
          </p:cNvPr>
          <p:cNvSpPr>
            <a:spLocks noGrp="1"/>
          </p:cNvSpPr>
          <p:nvPr>
            <p:ph sz="half" idx="2"/>
          </p:nvPr>
        </p:nvSpPr>
        <p:spPr>
          <a:xfrm>
            <a:off x="839788" y="2505075"/>
            <a:ext cx="5157787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>
            <a:extLst>
              <a:ext uri="{FF2B5EF4-FFF2-40B4-BE49-F238E27FC236}">
                <a16:creationId xmlns:a16="http://schemas.microsoft.com/office/drawing/2014/main" id="{0C1414B5-1B57-52A0-ECDA-8ED5BF77A631}"/>
              </a:ext>
            </a:extLst>
          </p:cNvPr>
          <p:cNvSpPr>
            <a:spLocks noGrp="1"/>
          </p:cNvSpPr>
          <p:nvPr>
            <p:ph type="body" sz="quarter" idx="3"/>
          </p:nvPr>
        </p:nvSpPr>
        <p:spPr>
          <a:xfrm>
            <a:off x="6172200" y="1681163"/>
            <a:ext cx="5183188" cy="823912"/>
          </a:xfrm>
        </p:spPr>
        <p:txBody>
          <a:bodyPr anchor="b"/>
          <a:lstStyle>
            <a:lvl1pPr marL="0" indent="0">
              <a:buNone/>
              <a:defRPr sz="2400" b="1"/>
            </a:lvl1pPr>
            <a:lvl2pPr marL="457200" indent="0">
              <a:buNone/>
              <a:defRPr sz="2000" b="1"/>
            </a:lvl2pPr>
            <a:lvl3pPr marL="914400" indent="0">
              <a:buNone/>
              <a:defRPr sz="1800" b="1"/>
            </a:lvl3pPr>
            <a:lvl4pPr marL="1371600" indent="0">
              <a:buNone/>
              <a:defRPr sz="1600" b="1"/>
            </a:lvl4pPr>
            <a:lvl5pPr marL="1828800" indent="0">
              <a:buNone/>
              <a:defRPr sz="1600" b="1"/>
            </a:lvl5pPr>
            <a:lvl6pPr marL="2286000" indent="0">
              <a:buNone/>
              <a:defRPr sz="1600" b="1"/>
            </a:lvl6pPr>
            <a:lvl7pPr marL="2743200" indent="0">
              <a:buNone/>
              <a:defRPr sz="1600" b="1"/>
            </a:lvl7pPr>
            <a:lvl8pPr marL="3200400" indent="0">
              <a:buNone/>
              <a:defRPr sz="1600" b="1"/>
            </a:lvl8pPr>
            <a:lvl9pPr marL="3657600" indent="0">
              <a:buNone/>
              <a:defRPr sz="16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>
            <a:extLst>
              <a:ext uri="{FF2B5EF4-FFF2-40B4-BE49-F238E27FC236}">
                <a16:creationId xmlns:a16="http://schemas.microsoft.com/office/drawing/2014/main" id="{0E8788F9-9070-E932-3004-5F3E243687D2}"/>
              </a:ext>
            </a:extLst>
          </p:cNvPr>
          <p:cNvSpPr>
            <a:spLocks noGrp="1"/>
          </p:cNvSpPr>
          <p:nvPr>
            <p:ph sz="quarter" idx="4"/>
          </p:nvPr>
        </p:nvSpPr>
        <p:spPr>
          <a:xfrm>
            <a:off x="6172200" y="2505075"/>
            <a:ext cx="5183188" cy="3684588"/>
          </a:xfrm>
        </p:spPr>
        <p:txBody>
          <a:bodyPr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>
            <a:extLst>
              <a:ext uri="{FF2B5EF4-FFF2-40B4-BE49-F238E27FC236}">
                <a16:creationId xmlns:a16="http://schemas.microsoft.com/office/drawing/2014/main" id="{66C172EA-BCD4-11EA-2D2A-2EB9FA07EBCC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2591CBE-1B19-49FB-B56A-284AD0F12329}" type="datetime1">
              <a:rPr lang="en-US" smtClean="0"/>
              <a:t>6/30/2025</a:t>
            </a:fld>
            <a:endParaRPr lang="en-US"/>
          </a:p>
        </p:txBody>
      </p:sp>
      <p:sp>
        <p:nvSpPr>
          <p:cNvPr id="8" name="Footer Placeholder 7">
            <a:extLst>
              <a:ext uri="{FF2B5EF4-FFF2-40B4-BE49-F238E27FC236}">
                <a16:creationId xmlns:a16="http://schemas.microsoft.com/office/drawing/2014/main" id="{55D2B3EB-3BD0-35B6-8F7E-5427906D30EF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9" name="Slide Number Placeholder 8">
            <a:extLst>
              <a:ext uri="{FF2B5EF4-FFF2-40B4-BE49-F238E27FC236}">
                <a16:creationId xmlns:a16="http://schemas.microsoft.com/office/drawing/2014/main" id="{24AB6E6C-717A-E7E5-1EC7-6A7EA4C06B21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5348765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D2EA3E5-EFC8-1C92-47EA-1283D08A924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540EE1BD-3B03-5292-974F-91C8AB266F9D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30F128AB-52A3-45F4-8BCF-03A7E798DB92}" type="datetime1">
              <a:rPr lang="en-US" smtClean="0"/>
              <a:t>6/30/2025</a:t>
            </a:fld>
            <a:endParaRPr lang="en-US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1B6866DC-1287-695F-9AA7-5569CE6C4F1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BF96D02-C52C-8625-C8F8-A318BEB64EE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390051354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>
            <a:extLst>
              <a:ext uri="{FF2B5EF4-FFF2-40B4-BE49-F238E27FC236}">
                <a16:creationId xmlns:a16="http://schemas.microsoft.com/office/drawing/2014/main" id="{6D2AB84C-92D9-4CCB-E878-D3265DA9D5F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531CCBD4-41D3-4285-8A9D-2211E9F101CF}" type="datetime1">
              <a:rPr lang="en-US" smtClean="0"/>
              <a:t>6/30/2025</a:t>
            </a:fld>
            <a:endParaRPr lang="en-US"/>
          </a:p>
        </p:txBody>
      </p:sp>
      <p:sp>
        <p:nvSpPr>
          <p:cNvPr id="3" name="Footer Placeholder 2">
            <a:extLst>
              <a:ext uri="{FF2B5EF4-FFF2-40B4-BE49-F238E27FC236}">
                <a16:creationId xmlns:a16="http://schemas.microsoft.com/office/drawing/2014/main" id="{216FFC38-B99A-7106-9948-B944A00C1F4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4" name="Slide Number Placeholder 3">
            <a:extLst>
              <a:ext uri="{FF2B5EF4-FFF2-40B4-BE49-F238E27FC236}">
                <a16:creationId xmlns:a16="http://schemas.microsoft.com/office/drawing/2014/main" id="{0465DD15-0074-A8E0-5DC9-A44BB10FDD4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426609345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57A29CF-D3A7-8262-BEA3-E0248BE51119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4A12A6B4-81BA-C9C7-A055-53A1DF91E7B7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>
              <a:defRPr sz="3200"/>
            </a:lvl1pPr>
            <a:lvl2pPr>
              <a:defRPr sz="2800"/>
            </a:lvl2pPr>
            <a:lvl3pPr>
              <a:defRPr sz="2400"/>
            </a:lvl3pPr>
            <a:lvl4pPr>
              <a:defRPr sz="2000"/>
            </a:lvl4pPr>
            <a:lvl5pPr>
              <a:defRPr sz="2000"/>
            </a:lvl5pPr>
            <a:lvl6pPr>
              <a:defRPr sz="2000"/>
            </a:lvl6pPr>
            <a:lvl7pPr>
              <a:defRPr sz="2000"/>
            </a:lvl7pPr>
            <a:lvl8pPr>
              <a:defRPr sz="2000"/>
            </a:lvl8pPr>
            <a:lvl9pPr>
              <a:defRPr sz="20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24F9E8D6-5B60-3AD9-DB6E-44827564D3AA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02783DB0-EF7B-270A-7188-68B83A0CC344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97F5EE36-04DF-4CA9-8AFE-E2B12AE84F48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40A10197-B88C-EB6F-873F-17CCF12ABA00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E01085F3-DC20-0BC1-26DD-5EFD4BAEDCAD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974525144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165AE5D-8A86-FF53-51CA-9387A3100790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9788" y="457200"/>
            <a:ext cx="3932237" cy="1600200"/>
          </a:xfrm>
        </p:spPr>
        <p:txBody>
          <a:bodyPr anchor="b"/>
          <a:lstStyle>
            <a:lvl1pPr>
              <a:defRPr sz="3200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>
            <a:extLst>
              <a:ext uri="{FF2B5EF4-FFF2-40B4-BE49-F238E27FC236}">
                <a16:creationId xmlns:a16="http://schemas.microsoft.com/office/drawing/2014/main" id="{0717A9B4-6360-F3A0-65CC-53EA7DEC43ED}"/>
              </a:ext>
            </a:extLst>
          </p:cNvPr>
          <p:cNvSpPr>
            <a:spLocks noGrp="1"/>
          </p:cNvSpPr>
          <p:nvPr>
            <p:ph type="pic" idx="1"/>
          </p:nvPr>
        </p:nvSpPr>
        <p:spPr>
          <a:xfrm>
            <a:off x="5183188" y="987425"/>
            <a:ext cx="6172200" cy="4873625"/>
          </a:xfrm>
        </p:spPr>
        <p:txBody>
          <a:bodyPr/>
          <a:lstStyle>
            <a:lvl1pPr marL="0" indent="0">
              <a:buNone/>
              <a:defRPr sz="3200"/>
            </a:lvl1pPr>
            <a:lvl2pPr marL="457200" indent="0">
              <a:buNone/>
              <a:defRPr sz="2800"/>
            </a:lvl2pPr>
            <a:lvl3pPr marL="914400" indent="0">
              <a:buNone/>
              <a:defRPr sz="2400"/>
            </a:lvl3pPr>
            <a:lvl4pPr marL="1371600" indent="0">
              <a:buNone/>
              <a:defRPr sz="2000"/>
            </a:lvl4pPr>
            <a:lvl5pPr marL="1828800" indent="0">
              <a:buNone/>
              <a:defRPr sz="2000"/>
            </a:lvl5pPr>
            <a:lvl6pPr marL="2286000" indent="0">
              <a:buNone/>
              <a:defRPr sz="2000"/>
            </a:lvl6pPr>
            <a:lvl7pPr marL="2743200" indent="0">
              <a:buNone/>
              <a:defRPr sz="2000"/>
            </a:lvl7pPr>
            <a:lvl8pPr marL="3200400" indent="0">
              <a:buNone/>
              <a:defRPr sz="2000"/>
            </a:lvl8pPr>
            <a:lvl9pPr marL="3657600" indent="0">
              <a:buNone/>
              <a:defRPr sz="2000"/>
            </a:lvl9pPr>
          </a:lstStyle>
          <a:p>
            <a:endParaRPr lang="en-US"/>
          </a:p>
        </p:txBody>
      </p:sp>
      <p:sp>
        <p:nvSpPr>
          <p:cNvPr id="4" name="Text Placeholder 3">
            <a:extLst>
              <a:ext uri="{FF2B5EF4-FFF2-40B4-BE49-F238E27FC236}">
                <a16:creationId xmlns:a16="http://schemas.microsoft.com/office/drawing/2014/main" id="{9C26CD24-ADAA-C023-FD7D-40A89E65DE32}"/>
              </a:ext>
            </a:extLst>
          </p:cNvPr>
          <p:cNvSpPr>
            <a:spLocks noGrp="1"/>
          </p:cNvSpPr>
          <p:nvPr>
            <p:ph type="body" sz="half" idx="2"/>
          </p:nvPr>
        </p:nvSpPr>
        <p:spPr>
          <a:xfrm>
            <a:off x="839788" y="2057400"/>
            <a:ext cx="3932237" cy="3811588"/>
          </a:xfrm>
        </p:spPr>
        <p:txBody>
          <a:bodyPr/>
          <a:lstStyle>
            <a:lvl1pPr marL="0" indent="0">
              <a:buNone/>
              <a:defRPr sz="1600"/>
            </a:lvl1pPr>
            <a:lvl2pPr marL="457200" indent="0">
              <a:buNone/>
              <a:defRPr sz="1400"/>
            </a:lvl2pPr>
            <a:lvl3pPr marL="914400" indent="0">
              <a:buNone/>
              <a:defRPr sz="1200"/>
            </a:lvl3pPr>
            <a:lvl4pPr marL="1371600" indent="0">
              <a:buNone/>
              <a:defRPr sz="1000"/>
            </a:lvl4pPr>
            <a:lvl5pPr marL="1828800" indent="0">
              <a:buNone/>
              <a:defRPr sz="1000"/>
            </a:lvl5pPr>
            <a:lvl6pPr marL="2286000" indent="0">
              <a:buNone/>
              <a:defRPr sz="1000"/>
            </a:lvl6pPr>
            <a:lvl7pPr marL="2743200" indent="0">
              <a:buNone/>
              <a:defRPr sz="1000"/>
            </a:lvl7pPr>
            <a:lvl8pPr marL="3200400" indent="0">
              <a:buNone/>
              <a:defRPr sz="1000"/>
            </a:lvl8pPr>
            <a:lvl9pPr marL="3657600" indent="0">
              <a:buNone/>
              <a:defRPr sz="1000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38A196D8-32BF-FCB5-7339-83A3DA0C21F2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720ECB8D-0F44-4751-A5F5-B6F1506683CD}" type="datetime1">
              <a:rPr lang="en-US" smtClean="0"/>
              <a:t>6/30/2025</a:t>
            </a:fld>
            <a:endParaRPr lang="en-US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2CEB4888-19FE-A0F7-82D0-CF89E9C6CE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770DBDFA-696A-71DF-9BC5-A3B9093D1F7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94912902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DC059AB7-9551-1C68-D5E2-D4BFEF48C192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9AECD207-4525-CC34-1234-776B15A1E73D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A418DE4C-98B7-3C20-D1D8-D30BEAE8E8ED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D6078FB2-7AAA-4B54-BA24-D7D6C44EE0A3}" type="datetime1">
              <a:rPr lang="en-US" smtClean="0"/>
              <a:t>6/30/2025</a:t>
            </a:fld>
            <a:endParaRPr lang="en-US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857E87E6-06D7-BC8C-0C85-8A50A47C2015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r>
              <a:rPr lang="en-US"/>
              <a:t>APS 2025 - June 30</a:t>
            </a:r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622966D7-609B-F811-2B33-1692DDBEE1A6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600">
                <a:solidFill>
                  <a:schemeClr val="tx1"/>
                </a:solidFill>
              </a:defRPr>
            </a:lvl1pPr>
          </a:lstStyle>
          <a:p>
            <a:fld id="{22842A37-68C5-4EE3-A84F-227A6BF58D1F}" type="slidenum">
              <a:rPr lang="en-US" smtClean="0"/>
              <a:pPr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4232657971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</p:sldLayoutIdLst>
  <p:hf hdr="0" dt="0"/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1.xml"/></Relationships>
</file>

<file path=ppt/slides/_rels/slide10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16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1.xml.rels><?xml version="1.0" encoding="UTF-8" standalone="yes"?>
<Relationships xmlns="http://schemas.openxmlformats.org/package/2006/relationships"><Relationship Id="rId2" Type="http://schemas.openxmlformats.org/officeDocument/2006/relationships/image" Target="../media/image20.png"/><Relationship Id="rId1" Type="http://schemas.openxmlformats.org/officeDocument/2006/relationships/slideLayout" Target="../slideLayouts/slideLayout2.xml"/></Relationships>
</file>

<file path=ppt/slides/_rels/slide1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2.png"/><Relationship Id="rId2" Type="http://schemas.openxmlformats.org/officeDocument/2006/relationships/image" Target="../media/image21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24.png"/><Relationship Id="rId4" Type="http://schemas.openxmlformats.org/officeDocument/2006/relationships/image" Target="../media/image23.png"/></Relationships>
</file>

<file path=ppt/slides/_rels/slide13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14.xml.rels><?xml version="1.0" encoding="UTF-8" standalone="yes"?>
<Relationships xmlns="http://schemas.openxmlformats.org/package/2006/relationships"><Relationship Id="rId3" Type="http://schemas.openxmlformats.org/officeDocument/2006/relationships/image" Target="../media/image26.png"/><Relationship Id="rId2" Type="http://schemas.openxmlformats.org/officeDocument/2006/relationships/image" Target="../media/image25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27.png"/></Relationships>
</file>

<file path=ppt/slides/_rels/slide15.xml.rels><?xml version="1.0" encoding="UTF-8" standalone="yes"?>
<Relationships xmlns="http://schemas.openxmlformats.org/package/2006/relationships"><Relationship Id="rId3" Type="http://schemas.openxmlformats.org/officeDocument/2006/relationships/image" Target="../media/image18.png"/><Relationship Id="rId2" Type="http://schemas.openxmlformats.org/officeDocument/2006/relationships/image" Target="../media/image28.png"/><Relationship Id="rId1" Type="http://schemas.openxmlformats.org/officeDocument/2006/relationships/slideLayout" Target="../slideLayouts/slideLayout2.xml"/><Relationship Id="rId4" Type="http://schemas.openxmlformats.org/officeDocument/2006/relationships/image" Target="../media/image19.svg"/></Relationships>
</file>

<file path=ppt/slides/_rels/slide16.xml.rels><?xml version="1.0" encoding="UTF-8" standalone="yes"?>
<Relationships xmlns="http://schemas.openxmlformats.org/package/2006/relationships"><Relationship Id="rId2" Type="http://schemas.openxmlformats.org/officeDocument/2006/relationships/image" Target="../media/image29.png"/><Relationship Id="rId1" Type="http://schemas.openxmlformats.org/officeDocument/2006/relationships/slideLayout" Target="../slideLayouts/slideLayout2.xml"/></Relationships>
</file>

<file path=ppt/slides/_rels/slide17.xml.rels><?xml version="1.0" encoding="UTF-8" standalone="yes"?>
<Relationships xmlns="http://schemas.openxmlformats.org/package/2006/relationships"><Relationship Id="rId2" Type="http://schemas.openxmlformats.org/officeDocument/2006/relationships/image" Target="../media/image30.png"/><Relationship Id="rId1" Type="http://schemas.openxmlformats.org/officeDocument/2006/relationships/slideLayout" Target="../slideLayouts/slideLayout2.xml"/></Relationships>
</file>

<file path=ppt/slides/_rels/slide18.xml.rels><?xml version="1.0" encoding="UTF-8" standalone="yes"?>
<Relationships xmlns="http://schemas.openxmlformats.org/package/2006/relationships"><Relationship Id="rId3" Type="http://schemas.openxmlformats.org/officeDocument/2006/relationships/image" Target="../media/image32.png"/><Relationship Id="rId2" Type="http://schemas.openxmlformats.org/officeDocument/2006/relationships/image" Target="../media/image31.png"/><Relationship Id="rId1" Type="http://schemas.openxmlformats.org/officeDocument/2006/relationships/slideLayout" Target="../slideLayouts/slideLayout2.xml"/></Relationships>
</file>

<file path=ppt/slides/_rels/slide19.xml.rels><?xml version="1.0" encoding="UTF-8" standalone="yes"?>
<Relationships xmlns="http://schemas.openxmlformats.org/package/2006/relationships"><Relationship Id="rId3" Type="http://schemas.openxmlformats.org/officeDocument/2006/relationships/image" Target="../media/image33.png"/><Relationship Id="rId2" Type="http://schemas.openxmlformats.org/officeDocument/2006/relationships/image" Target="../media/image13.png"/><Relationship Id="rId1" Type="http://schemas.openxmlformats.org/officeDocument/2006/relationships/slideLayout" Target="../slideLayouts/slideLayout2.xml"/></Relationships>
</file>

<file path=ppt/slides/_rels/slide2.xml.rels><?xml version="1.0" encoding="UTF-8" standalone="yes"?>
<Relationships xmlns="http://schemas.openxmlformats.org/package/2006/relationships"><Relationship Id="rId3" Type="http://schemas.openxmlformats.org/officeDocument/2006/relationships/image" Target="../media/image2.png"/><Relationship Id="rId7" Type="http://schemas.openxmlformats.org/officeDocument/2006/relationships/image" Target="../media/image4.png"/><Relationship Id="rId2" Type="http://schemas.openxmlformats.org/officeDocument/2006/relationships/image" Target="../media/image3.png"/><Relationship Id="rId1" Type="http://schemas.openxmlformats.org/officeDocument/2006/relationships/slideLayout" Target="../slideLayouts/slideLayout2.xml"/><Relationship Id="rId6" Type="http://schemas.openxmlformats.org/officeDocument/2006/relationships/image" Target="../media/image8.png"/><Relationship Id="rId5" Type="http://schemas.openxmlformats.org/officeDocument/2006/relationships/image" Target="../media/image7.png"/><Relationship Id="rId4" Type="http://schemas.openxmlformats.org/officeDocument/2006/relationships/image" Target="../media/image5.png"/></Relationships>
</file>

<file path=ppt/slides/_rels/slide3.xml.rels><?xml version="1.0" encoding="UTF-8" standalone="yes"?>
<Relationships xmlns="http://schemas.openxmlformats.org/package/2006/relationships"><Relationship Id="rId3" Type="http://schemas.openxmlformats.org/officeDocument/2006/relationships/image" Target="../media/image1.png"/><Relationship Id="rId2" Type="http://schemas.openxmlformats.org/officeDocument/2006/relationships/image" Target="../media/image9.png"/><Relationship Id="rId1" Type="http://schemas.openxmlformats.org/officeDocument/2006/relationships/slideLayout" Target="../slideLayouts/slideLayout2.xml"/></Relationships>
</file>

<file path=ppt/slides/_rels/slide4.xml.rels><?xml version="1.0" encoding="UTF-8" standalone="yes"?>
<Relationships xmlns="http://schemas.openxmlformats.org/package/2006/relationships"><Relationship Id="rId3" Type="http://schemas.openxmlformats.org/officeDocument/2006/relationships/image" Target="../media/image6.png"/><Relationship Id="rId2" Type="http://schemas.openxmlformats.org/officeDocument/2006/relationships/image" Target="../media/image19.png"/><Relationship Id="rId1" Type="http://schemas.openxmlformats.org/officeDocument/2006/relationships/slideLayout" Target="../slideLayouts/slideLayout2.xml"/></Relationships>
</file>

<file path=ppt/slides/_rels/slide5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6.xml.rels><?xml version="1.0" encoding="UTF-8" standalone="yes"?>
<Relationships xmlns="http://schemas.openxmlformats.org/package/2006/relationships"><Relationship Id="rId3" Type="http://schemas.openxmlformats.org/officeDocument/2006/relationships/image" Target="../media/image12.png"/><Relationship Id="rId2" Type="http://schemas.openxmlformats.org/officeDocument/2006/relationships/image" Target="../media/image11.png"/><Relationship Id="rId1" Type="http://schemas.openxmlformats.org/officeDocument/2006/relationships/slideLayout" Target="../slideLayouts/slideLayout2.xml"/></Relationships>
</file>

<file path=ppt/slides/_rels/slide7.xml.rels><?xml version="1.0" encoding="UTF-8" standalone="yes"?>
<Relationships xmlns="http://schemas.openxmlformats.org/package/2006/relationships"><Relationship Id="rId1" Type="http://schemas.openxmlformats.org/officeDocument/2006/relationships/slideLayout" Target="../slideLayouts/slideLayout2.xml"/></Relationships>
</file>

<file path=ppt/slides/_rels/slide8.xml.rels><?xml version="1.0" encoding="UTF-8" standalone="yes"?>
<Relationships xmlns="http://schemas.openxmlformats.org/package/2006/relationships"><Relationship Id="rId2" Type="http://schemas.openxmlformats.org/officeDocument/2006/relationships/image" Target="../media/image10.png"/><Relationship Id="rId1" Type="http://schemas.openxmlformats.org/officeDocument/2006/relationships/slideLayout" Target="../slideLayouts/slideLayout2.xml"/></Relationships>
</file>

<file path=ppt/slides/_rels/slide9.xml.rels><?xml version="1.0" encoding="UTF-8" standalone="yes"?>
<Relationships xmlns="http://schemas.openxmlformats.org/package/2006/relationships"><Relationship Id="rId3" Type="http://schemas.openxmlformats.org/officeDocument/2006/relationships/image" Target="../media/image15.png"/><Relationship Id="rId2" Type="http://schemas.openxmlformats.org/officeDocument/2006/relationships/image" Target="../media/image14.png"/><Relationship Id="rId1" Type="http://schemas.openxmlformats.org/officeDocument/2006/relationships/slideLayout" Target="../slideLayouts/slideLayout2.xml"/><Relationship Id="rId5" Type="http://schemas.openxmlformats.org/officeDocument/2006/relationships/image" Target="../media/image17.png"/><Relationship Id="rId4" Type="http://schemas.openxmlformats.org/officeDocument/2006/relationships/image" Target="../media/image13.png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76B09E1C-3495-BFA0-545D-82EB0F5CAC57}"/>
              </a:ext>
            </a:extLst>
          </p:cNvPr>
          <p:cNvSpPr>
            <a:spLocks noGrp="1"/>
          </p:cNvSpPr>
          <p:nvPr>
            <p:ph type="ctrTitle"/>
          </p:nvPr>
        </p:nvSpPr>
        <p:spPr/>
        <p:txBody>
          <a:bodyPr/>
          <a:lstStyle/>
          <a:p>
            <a:r>
              <a:rPr lang="en-US" dirty="0"/>
              <a:t>Outperforming Multiserver SRPT at All Loads</a:t>
            </a:r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63EE1563-B3DF-B4D7-DB3E-A099ADB76B62}"/>
              </a:ext>
            </a:extLst>
          </p:cNvPr>
          <p:cNvSpPr>
            <a:spLocks noGrp="1"/>
          </p:cNvSpPr>
          <p:nvPr>
            <p:ph type="subTitle" idx="1"/>
          </p:nvPr>
        </p:nvSpPr>
        <p:spPr/>
        <p:txBody>
          <a:bodyPr/>
          <a:lstStyle/>
          <a:p>
            <a:r>
              <a:rPr lang="en-US" b="1" dirty="0"/>
              <a:t>Izzy Grosof</a:t>
            </a:r>
            <a:endParaRPr lang="en-US" dirty="0"/>
          </a:p>
          <a:p>
            <a:r>
              <a:rPr lang="en-US" dirty="0"/>
              <a:t>Daniela Hurtado-Lange</a:t>
            </a:r>
          </a:p>
          <a:p>
            <a:r>
              <a:rPr lang="en-US" dirty="0"/>
              <a:t>Northwestern University</a:t>
            </a:r>
          </a:p>
        </p:txBody>
      </p:sp>
      <p:sp>
        <p:nvSpPr>
          <p:cNvPr id="7" name="Footer Placeholder 6">
            <a:extLst>
              <a:ext uri="{FF2B5EF4-FFF2-40B4-BE49-F238E27FC236}">
                <a16:creationId xmlns:a16="http://schemas.microsoft.com/office/drawing/2014/main" id="{7BF19F77-4FED-57DF-131D-A31370CF2B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8" name="Slide Number Placeholder 7">
            <a:extLst>
              <a:ext uri="{FF2B5EF4-FFF2-40B4-BE49-F238E27FC236}">
                <a16:creationId xmlns:a16="http://schemas.microsoft.com/office/drawing/2014/main" id="{786856DF-7B6A-AF87-432B-E9604DC978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29989490"/>
      </p:ext>
    </p:extLst>
  </p:cSld>
  <p:clrMapOvr>
    <a:masterClrMapping/>
  </p:clrMapOvr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CDA32FF-A3F9-B273-F9F9-24DB57A1291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SEK Proof: Tweaked policy SEK-SMOD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632A9-2A02-32D1-C7BF-6CDBD25E971A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1825624"/>
                <a:ext cx="10624127" cy="503237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b="0" dirty="0"/>
                  <a:t>Proof idea: Use SEK with a very low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.</a:t>
                </a:r>
                <a:br>
                  <a:rPr lang="en-US" b="0" dirty="0"/>
                </a:br>
                <a:r>
                  <a:rPr lang="en-US" b="0" dirty="0"/>
                  <a:t>Prob. of SRPT better than SEK: </a:t>
                </a:r>
                <a14:m>
                  <m:oMath xmlns:m="http://schemas.openxmlformats.org/officeDocument/2006/math"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dirty="0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dirty="0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 – only if arrival during first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2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b="0" dirty="0"/>
                  <a:t> time.</a:t>
                </a:r>
                <a:br>
                  <a:rPr lang="en-US" b="0" dirty="0"/>
                </a:br>
                <a:r>
                  <a:rPr lang="en-US" b="0" dirty="0"/>
                  <a:t>Prob. of SEK better than SRPT: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𝜃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(1)</m:t>
                    </m:r>
                  </m:oMath>
                </a14:m>
                <a:r>
                  <a:rPr lang="en-US" b="0" dirty="0"/>
                  <a:t> – common arrival scenarios.</a:t>
                </a:r>
              </a:p>
              <a:p>
                <a:pPr marL="0" indent="0">
                  <a:buNone/>
                </a:pPr>
                <a:r>
                  <a:rPr lang="en-US" b="0" dirty="0"/>
                  <a:t>Problem: In rare case where SRPT is better, might be much, much better.</a:t>
                </a:r>
              </a:p>
              <a:p>
                <a:pPr marL="0" indent="0">
                  <a:buNone/>
                </a:pPr>
                <a:r>
                  <a:rPr lang="en-US" b="0" dirty="0"/>
                  <a:t>Solution: SEK-SMOD. SEK by default.</a:t>
                </a:r>
                <a:br>
                  <a:rPr lang="en-US" b="0" dirty="0"/>
                </a:br>
                <a:r>
                  <a:rPr lang="en-US" b="0" dirty="0"/>
                  <a:t>If arrival before small jobs finish: Switch to </a:t>
                </a:r>
                <a:r>
                  <a:rPr lang="en-US" dirty="0"/>
                  <a:t>SMOD</a:t>
                </a:r>
              </a:p>
              <a:p>
                <a:pPr marL="0" indent="0">
                  <a:buNone/>
                </a:pPr>
                <a:r>
                  <a:rPr lang="en-US" dirty="0"/>
                  <a:t>SMOD: Couple with SRPT.</a:t>
                </a:r>
                <a:br>
                  <a:rPr lang="en-US" dirty="0"/>
                </a:br>
                <a:r>
                  <a:rPr lang="en-US" dirty="0"/>
                  <a:t>Prioritize serving SMOD jobs which are</a:t>
                </a:r>
                <a:br>
                  <a:rPr lang="en-US" dirty="0"/>
                </a:br>
                <a:r>
                  <a:rPr lang="en-US" dirty="0"/>
                  <a:t>larger than corresponding SRPT jobs.</a:t>
                </a:r>
                <a:br>
                  <a:rPr lang="en-US" dirty="0"/>
                </a:br>
                <a:r>
                  <a:rPr lang="en-US" dirty="0"/>
                  <a:t>Otherwise, SRPT.</a:t>
                </a:r>
                <a:br>
                  <a:rPr lang="en-US" dirty="0"/>
                </a:br>
                <a:r>
                  <a:rPr lang="en-US" dirty="0"/>
                  <a:t>Once systems are identical, back to SEK.</a:t>
                </a:r>
                <a:endParaRPr lang="en-US" b="0" dirty="0"/>
              </a:p>
              <a:p>
                <a:pPr marL="0" indent="0">
                  <a:buNone/>
                </a:pPr>
                <a:endParaRPr lang="en-US" dirty="0"/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4F7632A9-2A02-32D1-C7BF-6CDBD25E971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1825624"/>
                <a:ext cx="10624127" cy="5032375"/>
              </a:xfrm>
              <a:blipFill>
                <a:blip r:embed="rId2"/>
                <a:stretch>
                  <a:fillRect l="-1206" t="-1937" r="-91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9FF5B14-C0B6-4250-1418-30BB789497A5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704E78B-B913-22B8-65FB-413BF4150F40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10</a:t>
            </a:fld>
            <a:endParaRPr lang="en-US" dirty="0"/>
          </a:p>
        </p:txBody>
      </p:sp>
      <p:sp>
        <p:nvSpPr>
          <p:cNvPr id="6" name="Smiley Face 5">
            <a:extLst>
              <a:ext uri="{FF2B5EF4-FFF2-40B4-BE49-F238E27FC236}">
                <a16:creationId xmlns:a16="http://schemas.microsoft.com/office/drawing/2014/main" id="{2A23DDDD-58C9-AF95-7DD6-E43CCDB01E97}"/>
              </a:ext>
            </a:extLst>
          </p:cNvPr>
          <p:cNvSpPr/>
          <p:nvPr/>
        </p:nvSpPr>
        <p:spPr>
          <a:xfrm>
            <a:off x="155183" y="3118607"/>
            <a:ext cx="637563" cy="620785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ights On with solid fill">
            <a:extLst>
              <a:ext uri="{FF2B5EF4-FFF2-40B4-BE49-F238E27FC236}">
                <a16:creationId xmlns:a16="http://schemas.microsoft.com/office/drawing/2014/main" id="{D0BCB5BA-9D17-4762-FB79-385E2C661658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16764" y="3874329"/>
            <a:ext cx="914400" cy="914400"/>
          </a:xfrm>
          <a:prstGeom prst="rect">
            <a:avLst/>
          </a:prstGeom>
        </p:spPr>
      </p:pic>
      <p:grpSp>
        <p:nvGrpSpPr>
          <p:cNvPr id="53" name="Group 52">
            <a:extLst>
              <a:ext uri="{FF2B5EF4-FFF2-40B4-BE49-F238E27FC236}">
                <a16:creationId xmlns:a16="http://schemas.microsoft.com/office/drawing/2014/main" id="{BA8DF7E2-4F93-53C9-853A-29C2B4D76005}"/>
              </a:ext>
            </a:extLst>
          </p:cNvPr>
          <p:cNvGrpSpPr/>
          <p:nvPr/>
        </p:nvGrpSpPr>
        <p:grpSpPr>
          <a:xfrm>
            <a:off x="7805549" y="4211782"/>
            <a:ext cx="3656778" cy="971093"/>
            <a:chOff x="7378046" y="4601491"/>
            <a:chExt cx="3656778" cy="971093"/>
          </a:xfrm>
        </p:grpSpPr>
        <p:grpSp>
          <p:nvGrpSpPr>
            <p:cNvPr id="11" name="Group 10">
              <a:extLst>
                <a:ext uri="{FF2B5EF4-FFF2-40B4-BE49-F238E27FC236}">
                  <a16:creationId xmlns:a16="http://schemas.microsoft.com/office/drawing/2014/main" id="{5C53BDAA-EEBB-B490-99B5-9F1CD8940780}"/>
                </a:ext>
              </a:extLst>
            </p:cNvPr>
            <p:cNvGrpSpPr/>
            <p:nvPr/>
          </p:nvGrpSpPr>
          <p:grpSpPr>
            <a:xfrm>
              <a:off x="7378046" y="4601491"/>
              <a:ext cx="3656778" cy="971093"/>
              <a:chOff x="3630866" y="1660617"/>
              <a:chExt cx="3656778" cy="1613443"/>
            </a:xfrm>
          </p:grpSpPr>
          <p:grpSp>
            <p:nvGrpSpPr>
              <p:cNvPr id="19" name="Group 18">
                <a:extLst>
                  <a:ext uri="{FF2B5EF4-FFF2-40B4-BE49-F238E27FC236}">
                    <a16:creationId xmlns:a16="http://schemas.microsoft.com/office/drawing/2014/main" id="{470C6C20-7EBD-D617-D959-BDF880362CCF}"/>
                  </a:ext>
                </a:extLst>
              </p:cNvPr>
              <p:cNvGrpSpPr/>
              <p:nvPr/>
            </p:nvGrpSpPr>
            <p:grpSpPr>
              <a:xfrm>
                <a:off x="3630866" y="2176145"/>
                <a:ext cx="3652520" cy="1097915"/>
                <a:chOff x="4612" y="3721"/>
                <a:chExt cx="5752" cy="1729"/>
              </a:xfrm>
            </p:grpSpPr>
            <p:grpSp>
              <p:nvGrpSpPr>
                <p:cNvPr id="23" name="Group 22">
                  <a:extLst>
                    <a:ext uri="{FF2B5EF4-FFF2-40B4-BE49-F238E27FC236}">
                      <a16:creationId xmlns:a16="http://schemas.microsoft.com/office/drawing/2014/main" id="{5B3ECA6F-0DFA-4B42-FFCF-A5339B03AF9C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27" name="Rectangles 8">
                    <a:extLst>
                      <a:ext uri="{FF2B5EF4-FFF2-40B4-BE49-F238E27FC236}">
                        <a16:creationId xmlns:a16="http://schemas.microsoft.com/office/drawing/2014/main" id="{78A9854B-C4FF-DF1F-0BAE-2913458AE973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8" name="Rectangles 9">
                    <a:extLst>
                      <a:ext uri="{FF2B5EF4-FFF2-40B4-BE49-F238E27FC236}">
                        <a16:creationId xmlns:a16="http://schemas.microsoft.com/office/drawing/2014/main" id="{84447361-A4B1-C38B-F7FD-BA1EA0198427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9" name="Rectangles 10">
                    <a:extLst>
                      <a:ext uri="{FF2B5EF4-FFF2-40B4-BE49-F238E27FC236}">
                        <a16:creationId xmlns:a16="http://schemas.microsoft.com/office/drawing/2014/main" id="{5D6E90AC-89CB-72FB-DFB9-7B0EB92F5E30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30" name="Rectangles 11">
                    <a:extLst>
                      <a:ext uri="{FF2B5EF4-FFF2-40B4-BE49-F238E27FC236}">
                        <a16:creationId xmlns:a16="http://schemas.microsoft.com/office/drawing/2014/main" id="{2C0CD164-835B-5CB6-8B99-88865C8716EA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32" name="Straight Connector 31">
                    <a:extLst>
                      <a:ext uri="{FF2B5EF4-FFF2-40B4-BE49-F238E27FC236}">
                        <a16:creationId xmlns:a16="http://schemas.microsoft.com/office/drawing/2014/main" id="{55751032-520D-BB32-B3D4-20B76DBE5204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64BFA6BF-39B4-1184-64CD-EC2611A932E6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4" name="Rectangles 21">
                  <a:extLst>
                    <a:ext uri="{FF2B5EF4-FFF2-40B4-BE49-F238E27FC236}">
                      <a16:creationId xmlns:a16="http://schemas.microsoft.com/office/drawing/2014/main" id="{5E8DB0D6-865F-8AFE-2307-C1845256B16A}"/>
                    </a:ext>
                  </a:extLst>
                </p:cNvPr>
                <p:cNvSpPr/>
                <p:nvPr/>
              </p:nvSpPr>
              <p:spPr>
                <a:xfrm>
                  <a:off x="6671" y="4212"/>
                  <a:ext cx="793" cy="9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  <p:cxnSp>
              <p:nvCxnSpPr>
                <p:cNvPr id="26" name="Straight Arrow Connector 25">
                  <a:extLst>
                    <a:ext uri="{FF2B5EF4-FFF2-40B4-BE49-F238E27FC236}">
                      <a16:creationId xmlns:a16="http://schemas.microsoft.com/office/drawing/2014/main" id="{EF3DBE28-AFCD-582A-0F7B-2D1756E3D7DB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3" name="TextBox 12">
                <a:extLst>
                  <a:ext uri="{FF2B5EF4-FFF2-40B4-BE49-F238E27FC236}">
                    <a16:creationId xmlns:a16="http://schemas.microsoft.com/office/drawing/2014/main" id="{6E0E668C-5136-BA3F-2C19-B47643CA3FE8}"/>
                  </a:ext>
                </a:extLst>
              </p:cNvPr>
              <p:cNvSpPr txBox="1"/>
              <p:nvPr/>
            </p:nvSpPr>
            <p:spPr>
              <a:xfrm>
                <a:off x="6459001" y="1660617"/>
                <a:ext cx="828643" cy="5155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tIns="18288" rtlCol="0">
                <a:noAutofit/>
              </a:bodyPr>
              <a:lstStyle/>
              <a:p>
                <a:r>
                  <a:rPr lang="en-US" dirty="0"/>
                  <a:t>SRPT-k</a:t>
                </a:r>
              </a:p>
            </p:txBody>
          </p:sp>
        </p:grpSp>
        <p:sp>
          <p:nvSpPr>
            <p:cNvPr id="46" name="Rectangles 21">
              <a:extLst>
                <a:ext uri="{FF2B5EF4-FFF2-40B4-BE49-F238E27FC236}">
                  <a16:creationId xmlns:a16="http://schemas.microsoft.com/office/drawing/2014/main" id="{81FC5514-8E7C-C0C0-0A93-3886D47F5135}"/>
                </a:ext>
              </a:extLst>
            </p:cNvPr>
            <p:cNvSpPr/>
            <p:nvPr/>
          </p:nvSpPr>
          <p:spPr>
            <a:xfrm>
              <a:off x="9283046" y="5105650"/>
              <a:ext cx="503555" cy="3730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</a:t>
              </a:r>
            </a:p>
          </p:txBody>
        </p:sp>
        <p:sp>
          <p:nvSpPr>
            <p:cNvPr id="47" name="Rectangles 21">
              <a:extLst>
                <a:ext uri="{FF2B5EF4-FFF2-40B4-BE49-F238E27FC236}">
                  <a16:creationId xmlns:a16="http://schemas.microsoft.com/office/drawing/2014/main" id="{E6A9390E-1459-C7EA-95D2-95C0D7B293FC}"/>
                </a:ext>
              </a:extLst>
            </p:cNvPr>
            <p:cNvSpPr/>
            <p:nvPr/>
          </p:nvSpPr>
          <p:spPr>
            <a:xfrm>
              <a:off x="9877272" y="5114840"/>
              <a:ext cx="503555" cy="3730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</p:grpSp>
      <p:grpSp>
        <p:nvGrpSpPr>
          <p:cNvPr id="69" name="Group 68">
            <a:extLst>
              <a:ext uri="{FF2B5EF4-FFF2-40B4-BE49-F238E27FC236}">
                <a16:creationId xmlns:a16="http://schemas.microsoft.com/office/drawing/2014/main" id="{159B2101-0528-26AF-03FC-A018E58853F5}"/>
              </a:ext>
            </a:extLst>
          </p:cNvPr>
          <p:cNvGrpSpPr/>
          <p:nvPr/>
        </p:nvGrpSpPr>
        <p:grpSpPr>
          <a:xfrm>
            <a:off x="7805549" y="5266488"/>
            <a:ext cx="3656779" cy="971093"/>
            <a:chOff x="7378046" y="5577553"/>
            <a:chExt cx="3656779" cy="971093"/>
          </a:xfrm>
        </p:grpSpPr>
        <p:grpSp>
          <p:nvGrpSpPr>
            <p:cNvPr id="34" name="Group 33">
              <a:extLst>
                <a:ext uri="{FF2B5EF4-FFF2-40B4-BE49-F238E27FC236}">
                  <a16:creationId xmlns:a16="http://schemas.microsoft.com/office/drawing/2014/main" id="{C5649D1E-9F6E-82D5-982F-2142878A2799}"/>
                </a:ext>
              </a:extLst>
            </p:cNvPr>
            <p:cNvGrpSpPr/>
            <p:nvPr/>
          </p:nvGrpSpPr>
          <p:grpSpPr>
            <a:xfrm>
              <a:off x="7378046" y="5577553"/>
              <a:ext cx="3656779" cy="971093"/>
              <a:chOff x="3630866" y="1660617"/>
              <a:chExt cx="3656779" cy="1613443"/>
            </a:xfrm>
          </p:grpSpPr>
          <p:grpSp>
            <p:nvGrpSpPr>
              <p:cNvPr id="35" name="Group 34">
                <a:extLst>
                  <a:ext uri="{FF2B5EF4-FFF2-40B4-BE49-F238E27FC236}">
                    <a16:creationId xmlns:a16="http://schemas.microsoft.com/office/drawing/2014/main" id="{A6DEF4BC-4EF5-7977-1EDE-DEF7A36F4FFD}"/>
                  </a:ext>
                </a:extLst>
              </p:cNvPr>
              <p:cNvGrpSpPr/>
              <p:nvPr/>
            </p:nvGrpSpPr>
            <p:grpSpPr>
              <a:xfrm>
                <a:off x="3630866" y="2176145"/>
                <a:ext cx="3652520" cy="1097915"/>
                <a:chOff x="4612" y="3721"/>
                <a:chExt cx="5752" cy="1729"/>
              </a:xfrm>
            </p:grpSpPr>
            <p:grpSp>
              <p:nvGrpSpPr>
                <p:cNvPr id="37" name="Group 36">
                  <a:extLst>
                    <a:ext uri="{FF2B5EF4-FFF2-40B4-BE49-F238E27FC236}">
                      <a16:creationId xmlns:a16="http://schemas.microsoft.com/office/drawing/2014/main" id="{2B9F7F28-9203-FF45-912B-4521C5649C10}"/>
                    </a:ext>
                  </a:extLst>
                </p:cNvPr>
                <p:cNvGrpSpPr/>
                <p:nvPr/>
              </p:nvGrpSpPr>
              <p:grpSpPr>
                <a:xfrm>
                  <a:off x="5630" y="3721"/>
                  <a:ext cx="4734" cy="1729"/>
                  <a:chOff x="5630" y="3721"/>
                  <a:chExt cx="4734" cy="1729"/>
                </a:xfrm>
              </p:grpSpPr>
              <p:sp>
                <p:nvSpPr>
                  <p:cNvPr id="40" name="Rectangles 8">
                    <a:extLst>
                      <a:ext uri="{FF2B5EF4-FFF2-40B4-BE49-F238E27FC236}">
                        <a16:creationId xmlns:a16="http://schemas.microsoft.com/office/drawing/2014/main" id="{B51A5B45-8441-943D-583B-4D9C42913326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1" name="Rectangles 9">
                    <a:extLst>
                      <a:ext uri="{FF2B5EF4-FFF2-40B4-BE49-F238E27FC236}">
                        <a16:creationId xmlns:a16="http://schemas.microsoft.com/office/drawing/2014/main" id="{4752B9A2-61A3-3FBF-4C95-B696226C5789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2" name="Rectangles 10">
                    <a:extLst>
                      <a:ext uri="{FF2B5EF4-FFF2-40B4-BE49-F238E27FC236}">
                        <a16:creationId xmlns:a16="http://schemas.microsoft.com/office/drawing/2014/main" id="{206354C9-EE21-27A2-4498-70CCAEE36721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43" name="Rectangles 11">
                    <a:extLst>
                      <a:ext uri="{FF2B5EF4-FFF2-40B4-BE49-F238E27FC236}">
                        <a16:creationId xmlns:a16="http://schemas.microsoft.com/office/drawing/2014/main" id="{05158B2A-4AB1-5250-ADB8-75D7C04EA509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44" name="Straight Connector 43">
                    <a:extLst>
                      <a:ext uri="{FF2B5EF4-FFF2-40B4-BE49-F238E27FC236}">
                        <a16:creationId xmlns:a16="http://schemas.microsoft.com/office/drawing/2014/main" id="{AC0A0260-7214-ECBA-D642-37A419A7416C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21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45" name="Straight Connector 44">
                    <a:extLst>
                      <a:ext uri="{FF2B5EF4-FFF2-40B4-BE49-F238E27FC236}">
                        <a16:creationId xmlns:a16="http://schemas.microsoft.com/office/drawing/2014/main" id="{1CB0C37A-AAB1-9D85-499C-7A6AC18B96C1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38" name="Rectangles 21">
                  <a:extLst>
                    <a:ext uri="{FF2B5EF4-FFF2-40B4-BE49-F238E27FC236}">
                      <a16:creationId xmlns:a16="http://schemas.microsoft.com/office/drawing/2014/main" id="{803582A9-F94C-DE37-D3FB-F1FE9086C165}"/>
                    </a:ext>
                  </a:extLst>
                </p:cNvPr>
                <p:cNvSpPr/>
                <p:nvPr/>
              </p:nvSpPr>
              <p:spPr>
                <a:xfrm>
                  <a:off x="9494" y="4160"/>
                  <a:ext cx="793" cy="976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0.1</a:t>
                  </a:r>
                </a:p>
              </p:txBody>
            </p:sp>
            <p:cxnSp>
              <p:nvCxnSpPr>
                <p:cNvPr id="39" name="Straight Arrow Connector 38">
                  <a:extLst>
                    <a:ext uri="{FF2B5EF4-FFF2-40B4-BE49-F238E27FC236}">
                      <a16:creationId xmlns:a16="http://schemas.microsoft.com/office/drawing/2014/main" id="{AC05712D-84DB-B0DF-A161-1EB89371A88C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6" name="TextBox 35">
                <a:extLst>
                  <a:ext uri="{FF2B5EF4-FFF2-40B4-BE49-F238E27FC236}">
                    <a16:creationId xmlns:a16="http://schemas.microsoft.com/office/drawing/2014/main" id="{AB015222-81C5-D4C2-5045-BA2AC71C194B}"/>
                  </a:ext>
                </a:extLst>
              </p:cNvPr>
              <p:cNvSpPr txBox="1"/>
              <p:nvPr/>
            </p:nvSpPr>
            <p:spPr>
              <a:xfrm>
                <a:off x="6459001" y="1660617"/>
                <a:ext cx="828644" cy="515526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tIns="18288" rtlCol="0">
                <a:noAutofit/>
              </a:bodyPr>
              <a:lstStyle/>
              <a:p>
                <a:r>
                  <a:rPr lang="en-US" dirty="0"/>
                  <a:t>SMOD</a:t>
                </a:r>
              </a:p>
            </p:txBody>
          </p:sp>
        </p:grpSp>
        <p:sp>
          <p:nvSpPr>
            <p:cNvPr id="49" name="Rectangles 21">
              <a:extLst>
                <a:ext uri="{FF2B5EF4-FFF2-40B4-BE49-F238E27FC236}">
                  <a16:creationId xmlns:a16="http://schemas.microsoft.com/office/drawing/2014/main" id="{89542437-BD21-F0B2-3DDE-BD39B2783354}"/>
                </a:ext>
              </a:extLst>
            </p:cNvPr>
            <p:cNvSpPr/>
            <p:nvPr/>
          </p:nvSpPr>
          <p:spPr>
            <a:xfrm>
              <a:off x="9877271" y="6051471"/>
              <a:ext cx="503555" cy="3730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1.9</a:t>
              </a:r>
            </a:p>
          </p:txBody>
        </p:sp>
        <p:sp>
          <p:nvSpPr>
            <p:cNvPr id="50" name="Rectangles 21">
              <a:extLst>
                <a:ext uri="{FF2B5EF4-FFF2-40B4-BE49-F238E27FC236}">
                  <a16:creationId xmlns:a16="http://schemas.microsoft.com/office/drawing/2014/main" id="{CA0E99AB-5BC3-A78C-A697-4CF0E830A5CD}"/>
                </a:ext>
              </a:extLst>
            </p:cNvPr>
            <p:cNvSpPr/>
            <p:nvPr/>
          </p:nvSpPr>
          <p:spPr>
            <a:xfrm>
              <a:off x="9282318" y="6070758"/>
              <a:ext cx="503555" cy="3730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5.1</a:t>
              </a:r>
            </a:p>
          </p:txBody>
        </p:sp>
        <p:sp>
          <p:nvSpPr>
            <p:cNvPr id="51" name="Rectangles 21">
              <a:extLst>
                <a:ext uri="{FF2B5EF4-FFF2-40B4-BE49-F238E27FC236}">
                  <a16:creationId xmlns:a16="http://schemas.microsoft.com/office/drawing/2014/main" id="{BA2F62A7-A20B-75BE-34EC-7CBBFF480815}"/>
                </a:ext>
              </a:extLst>
            </p:cNvPr>
            <p:cNvSpPr/>
            <p:nvPr/>
          </p:nvSpPr>
          <p:spPr>
            <a:xfrm>
              <a:off x="8696546" y="6071426"/>
              <a:ext cx="503555" cy="373019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87" name="Group 86">
            <a:extLst>
              <a:ext uri="{FF2B5EF4-FFF2-40B4-BE49-F238E27FC236}">
                <a16:creationId xmlns:a16="http://schemas.microsoft.com/office/drawing/2014/main" id="{C428C4BA-D330-D5A6-05E5-554DB40BBF9F}"/>
              </a:ext>
            </a:extLst>
          </p:cNvPr>
          <p:cNvGrpSpPr/>
          <p:nvPr/>
        </p:nvGrpSpPr>
        <p:grpSpPr>
          <a:xfrm>
            <a:off x="9403858" y="1009889"/>
            <a:ext cx="2371040" cy="938677"/>
            <a:chOff x="9403858" y="1009889"/>
            <a:chExt cx="2371040" cy="938677"/>
          </a:xfrm>
        </p:grpSpPr>
        <p:grpSp>
          <p:nvGrpSpPr>
            <p:cNvPr id="72" name="Group 71">
              <a:extLst>
                <a:ext uri="{FF2B5EF4-FFF2-40B4-BE49-F238E27FC236}">
                  <a16:creationId xmlns:a16="http://schemas.microsoft.com/office/drawing/2014/main" id="{A44D03A2-A4CC-C9E8-ECDE-E3DAD3D93EE9}"/>
                </a:ext>
              </a:extLst>
            </p:cNvPr>
            <p:cNvGrpSpPr/>
            <p:nvPr/>
          </p:nvGrpSpPr>
          <p:grpSpPr>
            <a:xfrm>
              <a:off x="9403858" y="1009889"/>
              <a:ext cx="1482090" cy="938677"/>
              <a:chOff x="1633780" y="4204366"/>
              <a:chExt cx="1482090" cy="938677"/>
            </a:xfrm>
          </p:grpSpPr>
          <p:cxnSp>
            <p:nvCxnSpPr>
              <p:cNvPr id="73" name="Straight Arrow Connector 72">
                <a:extLst>
                  <a:ext uri="{FF2B5EF4-FFF2-40B4-BE49-F238E27FC236}">
                    <a16:creationId xmlns:a16="http://schemas.microsoft.com/office/drawing/2014/main" id="{A7DB836C-8A30-0FA1-0255-D33F93CF8F28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4952" y="4297830"/>
                <a:ext cx="10129" cy="8389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75" name="Rectangles 17">
                <a:extLst>
                  <a:ext uri="{FF2B5EF4-FFF2-40B4-BE49-F238E27FC236}">
                    <a16:creationId xmlns:a16="http://schemas.microsoft.com/office/drawing/2014/main" id="{4CBB27E1-202C-FC1C-08F8-A1C33ACCFED3}"/>
                  </a:ext>
                </a:extLst>
              </p:cNvPr>
              <p:cNvSpPr/>
              <p:nvPr/>
            </p:nvSpPr>
            <p:spPr>
              <a:xfrm>
                <a:off x="2007477" y="4996658"/>
                <a:ext cx="422275" cy="1401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6" name="Rectangles 16">
                <a:extLst>
                  <a:ext uri="{FF2B5EF4-FFF2-40B4-BE49-F238E27FC236}">
                    <a16:creationId xmlns:a16="http://schemas.microsoft.com/office/drawing/2014/main" id="{1A6E0D02-9C52-0D4D-8AAD-BFBB1A638F6C}"/>
                  </a:ext>
                </a:extLst>
              </p:cNvPr>
              <p:cNvSpPr/>
              <p:nvPr/>
            </p:nvSpPr>
            <p:spPr>
              <a:xfrm>
                <a:off x="2007477" y="4849198"/>
                <a:ext cx="411480" cy="1268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77" name="Rectangles 21">
                <a:extLst>
                  <a:ext uri="{FF2B5EF4-FFF2-40B4-BE49-F238E27FC236}">
                    <a16:creationId xmlns:a16="http://schemas.microsoft.com/office/drawing/2014/main" id="{7FAC9CF1-708A-9127-EA38-695E95A08A4D}"/>
                  </a:ext>
                </a:extLst>
              </p:cNvPr>
              <p:cNvSpPr/>
              <p:nvPr/>
            </p:nvSpPr>
            <p:spPr>
              <a:xfrm>
                <a:off x="2529229" y="4204366"/>
                <a:ext cx="424525" cy="938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cxnSp>
            <p:nvCxnSpPr>
              <p:cNvPr id="78" name="Straight Connector 77">
                <a:extLst>
                  <a:ext uri="{FF2B5EF4-FFF2-40B4-BE49-F238E27FC236}">
                    <a16:creationId xmlns:a16="http://schemas.microsoft.com/office/drawing/2014/main" id="{29966506-EB8A-FEE3-1653-05597F2F6B2C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780" y="5136561"/>
                <a:ext cx="14820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grpSp>
          <p:nvGrpSpPr>
            <p:cNvPr id="84" name="Group 83">
              <a:extLst>
                <a:ext uri="{FF2B5EF4-FFF2-40B4-BE49-F238E27FC236}">
                  <a16:creationId xmlns:a16="http://schemas.microsoft.com/office/drawing/2014/main" id="{82C70B69-BFA1-EABE-2C3C-EBE55D7131C7}"/>
                </a:ext>
              </a:extLst>
            </p:cNvPr>
            <p:cNvGrpSpPr/>
            <p:nvPr/>
          </p:nvGrpSpPr>
          <p:grpSpPr>
            <a:xfrm>
              <a:off x="10772496" y="1009889"/>
              <a:ext cx="1002402" cy="741596"/>
              <a:chOff x="9337756" y="3150245"/>
              <a:chExt cx="1002402" cy="741596"/>
            </a:xfrm>
          </p:grpSpPr>
          <p:sp>
            <p:nvSpPr>
              <p:cNvPr id="85" name="Right Brace 84">
                <a:extLst>
                  <a:ext uri="{FF2B5EF4-FFF2-40B4-BE49-F238E27FC236}">
                    <a16:creationId xmlns:a16="http://schemas.microsoft.com/office/drawing/2014/main" id="{3A68C1DF-2C9F-6CB2-AD5F-90AE7BA5361F}"/>
                  </a:ext>
                </a:extLst>
              </p:cNvPr>
              <p:cNvSpPr/>
              <p:nvPr/>
            </p:nvSpPr>
            <p:spPr>
              <a:xfrm>
                <a:off x="9337756" y="3150245"/>
                <a:ext cx="342283" cy="703896"/>
              </a:xfrm>
              <a:prstGeom prst="rightBrac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86" name="Smiley Face 85">
                <a:extLst>
                  <a:ext uri="{FF2B5EF4-FFF2-40B4-BE49-F238E27FC236}">
                    <a16:creationId xmlns:a16="http://schemas.microsoft.com/office/drawing/2014/main" id="{1EB9E8B5-9981-9489-E908-2FDEF9575D20}"/>
                  </a:ext>
                </a:extLst>
              </p:cNvPr>
              <p:cNvSpPr/>
              <p:nvPr/>
            </p:nvSpPr>
            <p:spPr>
              <a:xfrm>
                <a:off x="9587908" y="3172861"/>
                <a:ext cx="752250" cy="718980"/>
              </a:xfrm>
              <a:prstGeom prst="smileyFace">
                <a:avLst/>
              </a:prstGeom>
              <a:gradFill flip="none" rotWithShape="1">
                <a:gsLst>
                  <a:gs pos="0">
                    <a:srgbClr val="FF0000"/>
                  </a:gs>
                  <a:gs pos="25000">
                    <a:srgbClr val="FFC000"/>
                  </a:gs>
                  <a:gs pos="50000">
                    <a:srgbClr val="92D050"/>
                  </a:gs>
                  <a:gs pos="100000">
                    <a:srgbClr val="7030A0"/>
                  </a:gs>
                  <a:gs pos="75000">
                    <a:srgbClr val="00B0F0"/>
                  </a:gs>
                </a:gsLst>
                <a:lin ang="5400000" scaled="0"/>
                <a:tileRect/>
              </a:gra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</p:grpSp>
      <p:grpSp>
        <p:nvGrpSpPr>
          <p:cNvPr id="89" name="Group 88">
            <a:extLst>
              <a:ext uri="{FF2B5EF4-FFF2-40B4-BE49-F238E27FC236}">
                <a16:creationId xmlns:a16="http://schemas.microsoft.com/office/drawing/2014/main" id="{9F406BE7-E7C6-9DA5-AB66-87CE20975D88}"/>
              </a:ext>
            </a:extLst>
          </p:cNvPr>
          <p:cNvGrpSpPr/>
          <p:nvPr/>
        </p:nvGrpSpPr>
        <p:grpSpPr>
          <a:xfrm>
            <a:off x="9611989" y="5641697"/>
            <a:ext cx="1909665" cy="997681"/>
            <a:chOff x="9611989" y="5641697"/>
            <a:chExt cx="1909665" cy="997681"/>
          </a:xfrm>
        </p:grpSpPr>
        <p:grpSp>
          <p:nvGrpSpPr>
            <p:cNvPr id="71" name="Group 70">
              <a:extLst>
                <a:ext uri="{FF2B5EF4-FFF2-40B4-BE49-F238E27FC236}">
                  <a16:creationId xmlns:a16="http://schemas.microsoft.com/office/drawing/2014/main" id="{DFF0F6A7-70E1-2905-191B-974A11A1044C}"/>
                </a:ext>
              </a:extLst>
            </p:cNvPr>
            <p:cNvGrpSpPr/>
            <p:nvPr/>
          </p:nvGrpSpPr>
          <p:grpSpPr>
            <a:xfrm>
              <a:off x="9611989" y="5667946"/>
              <a:ext cx="1357153" cy="971432"/>
              <a:chOff x="9611989" y="5665566"/>
              <a:chExt cx="1357153" cy="971432"/>
            </a:xfrm>
          </p:grpSpPr>
          <p:sp>
            <p:nvSpPr>
              <p:cNvPr id="52" name="Rectangle: Rounded Corners 51">
                <a:extLst>
                  <a:ext uri="{FF2B5EF4-FFF2-40B4-BE49-F238E27FC236}">
                    <a16:creationId xmlns:a16="http://schemas.microsoft.com/office/drawing/2014/main" id="{9404EC85-2193-C4F8-412D-A01E6A71E97E}"/>
                  </a:ext>
                </a:extLst>
              </p:cNvPr>
              <p:cNvSpPr/>
              <p:nvPr/>
            </p:nvSpPr>
            <p:spPr>
              <a:xfrm>
                <a:off x="9611989" y="5665566"/>
                <a:ext cx="710058" cy="655077"/>
              </a:xfrm>
              <a:prstGeom prst="round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sp>
            <p:nvSpPr>
              <p:cNvPr id="70" name="TextBox 69">
                <a:extLst>
                  <a:ext uri="{FF2B5EF4-FFF2-40B4-BE49-F238E27FC236}">
                    <a16:creationId xmlns:a16="http://schemas.microsoft.com/office/drawing/2014/main" id="{3FBA80C7-1E50-14C4-6266-44A3A4AEBC3D}"/>
                  </a:ext>
                </a:extLst>
              </p:cNvPr>
              <p:cNvSpPr txBox="1"/>
              <p:nvPr/>
            </p:nvSpPr>
            <p:spPr>
              <a:xfrm>
                <a:off x="10140498" y="6326715"/>
                <a:ext cx="828644" cy="310283"/>
              </a:xfrm>
              <a:prstGeom prst="rect">
                <a:avLst/>
              </a:prstGeom>
              <a:noFill/>
              <a:ln w="38100">
                <a:solidFill>
                  <a:schemeClr val="accent6">
                    <a:lumMod val="75000"/>
                  </a:schemeClr>
                </a:solidFill>
              </a:ln>
            </p:spPr>
            <p:txBody>
              <a:bodyPr wrap="square" tIns="18288" rtlCol="0">
                <a:noAutofit/>
              </a:bodyPr>
              <a:lstStyle/>
              <a:p>
                <a:r>
                  <a:rPr lang="en-US" dirty="0"/>
                  <a:t>Serve!</a:t>
                </a:r>
              </a:p>
            </p:txBody>
          </p:sp>
        </p:grpSp>
        <p:sp>
          <p:nvSpPr>
            <p:cNvPr id="88" name="Rectangle: Rounded Corners 87">
              <a:extLst>
                <a:ext uri="{FF2B5EF4-FFF2-40B4-BE49-F238E27FC236}">
                  <a16:creationId xmlns:a16="http://schemas.microsoft.com/office/drawing/2014/main" id="{990DBAC6-34C4-500B-7DBE-6FD301E5EC06}"/>
                </a:ext>
              </a:extLst>
            </p:cNvPr>
            <p:cNvSpPr/>
            <p:nvPr/>
          </p:nvSpPr>
          <p:spPr>
            <a:xfrm>
              <a:off x="10811596" y="5641697"/>
              <a:ext cx="710058" cy="655077"/>
            </a:xfrm>
            <a:prstGeom prst="roundRect">
              <a:avLst/>
            </a:prstGeom>
            <a:noFill/>
            <a:ln w="38100">
              <a:solidFill>
                <a:schemeClr val="accent6">
                  <a:lumMod val="75000"/>
                </a:schemeClr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</p:spTree>
    <p:extLst>
      <p:ext uri="{BB962C8B-B14F-4D97-AF65-F5344CB8AC3E}">
        <p14:creationId xmlns:p14="http://schemas.microsoft.com/office/powerpoint/2010/main" val="216472704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0C-C560-7C1B-8C55-3A7325C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Main result: SEK-SMOD Always Improves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C912F-0DCF-FA71-3152-21FA86983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Thm: For all size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all arrival 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/>
                  <a:t>,</a:t>
                </a:r>
                <a:br>
                  <a:rPr lang="en-US" b="0" dirty="0"/>
                </a:br>
                <a:r>
                  <a:rPr lang="en-US" b="0" dirty="0"/>
                  <a:t>and for all small enough thresholds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 SEK-SMOD policy satisfies: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𝑆𝑀𝑂𝐷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𝑆𝑅𝑃𝑇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“Small enough” threshold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is explicit in the proof.</a:t>
                </a:r>
              </a:p>
              <a:p>
                <a:pPr marL="0" indent="0">
                  <a:buNone/>
                </a:pPr>
                <a:r>
                  <a:rPr lang="en-US" dirty="0"/>
                  <a:t>“Isn’t SRPT-</a:t>
                </a:r>
                <a14:m>
                  <m:oMath xmlns:m="http://schemas.openxmlformats.org/officeDocument/2006/math">
                    <m:r>
                      <a:rPr lang="en-US" i="1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heavy traffic optimal?”</a:t>
                </a:r>
                <a:br>
                  <a:rPr lang="en-US" dirty="0"/>
                </a:br>
                <a:r>
                  <a:rPr lang="en-US" dirty="0"/>
                  <a:t>So is SEK-SMOD – sub-multiplicative gap in heavy traffic</a:t>
                </a:r>
              </a:p>
              <a:p>
                <a:pPr marL="0" indent="0">
                  <a:buNone/>
                </a:pPr>
                <a:r>
                  <a:rPr lang="en-US" dirty="0"/>
                  <a:t>Empirically, SEK alone suffices – but SEK-SMOD is proven.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C912F-0DCF-FA71-3152-21FA86983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1F87A-88C2-F933-B967-A36FEB88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B2051-8BD1-A5BE-9120-F94C6D3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pPr/>
              <a:t>11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3C8F8-2E9A-12AE-4A21-27FFB95F2890}"/>
              </a:ext>
            </a:extLst>
          </p:cNvPr>
          <p:cNvSpPr/>
          <p:nvPr/>
        </p:nvSpPr>
        <p:spPr>
          <a:xfrm>
            <a:off x="722376" y="1825625"/>
            <a:ext cx="10780776" cy="144792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702236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839A24B-EDF5-0AB1-AF78-6714CBE0EE95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flowchart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519961F-23B0-90A7-4EA2-C1DF01E1D9C7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0731F1E-B70F-C06A-E241-13585C0BD249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12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29EAA661-430A-78CA-0FE6-B98B277105F2}"/>
              </a:ext>
            </a:extLst>
          </p:cNvPr>
          <p:cNvSpPr/>
          <p:nvPr/>
        </p:nvSpPr>
        <p:spPr>
          <a:xfrm>
            <a:off x="838200" y="1551592"/>
            <a:ext cx="2319147" cy="915162"/>
          </a:xfrm>
          <a:prstGeom prst="roundRect">
            <a:avLst/>
          </a:prstGeom>
          <a:solidFill>
            <a:srgbClr val="7030A0"/>
          </a:solidFill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/>
              <a:t>SEK-SMOD improves on SRPT</a:t>
            </a:r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E18117CA-0B83-7593-45FB-6B3BF12C6631}"/>
              </a:ext>
            </a:extLst>
          </p:cNvPr>
          <p:cNvGrpSpPr/>
          <p:nvPr/>
        </p:nvGrpSpPr>
        <p:grpSpPr>
          <a:xfrm>
            <a:off x="3157347" y="1551592"/>
            <a:ext cx="3060002" cy="915162"/>
            <a:chOff x="3157347" y="1551592"/>
            <a:chExt cx="3060002" cy="915162"/>
          </a:xfrm>
        </p:grpSpPr>
        <p:sp>
          <p:nvSpPr>
            <p:cNvPr id="8" name="Rectangle: Rounded Corners 7">
              <a:extLst>
                <a:ext uri="{FF2B5EF4-FFF2-40B4-BE49-F238E27FC236}">
                  <a16:creationId xmlns:a16="http://schemas.microsoft.com/office/drawing/2014/main" id="{BDCB01B1-071D-951D-958A-345202630863}"/>
                </a:ext>
              </a:extLst>
            </p:cNvPr>
            <p:cNvSpPr/>
            <p:nvPr/>
          </p:nvSpPr>
          <p:spPr>
            <a:xfrm>
              <a:off x="3600451" y="1551592"/>
              <a:ext cx="2616898" cy="915162"/>
            </a:xfrm>
            <a:prstGeom prst="roundRect">
              <a:avLst/>
            </a:prstGeom>
            <a:solidFill>
              <a:srgbClr val="7030A0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/>
                <a:t>Each SEK divergence helps, on average</a:t>
              </a:r>
            </a:p>
          </p:txBody>
        </p:sp>
        <p:cxnSp>
          <p:nvCxnSpPr>
            <p:cNvPr id="18" name="Straight Arrow Connector 17">
              <a:extLst>
                <a:ext uri="{FF2B5EF4-FFF2-40B4-BE49-F238E27FC236}">
                  <a16:creationId xmlns:a16="http://schemas.microsoft.com/office/drawing/2014/main" id="{16AC5C03-607B-127E-18C6-49B6E36FB1E9}"/>
                </a:ext>
              </a:extLst>
            </p:cNvPr>
            <p:cNvCxnSpPr>
              <a:stCxn id="8" idx="1"/>
              <a:endCxn id="6" idx="3"/>
            </p:cNvCxnSpPr>
            <p:nvPr/>
          </p:nvCxnSpPr>
          <p:spPr>
            <a:xfrm flipH="1">
              <a:off x="3157347" y="2009173"/>
              <a:ext cx="443104" cy="0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82050307-59ED-1CF3-21EF-556B32DB2708}"/>
              </a:ext>
            </a:extLst>
          </p:cNvPr>
          <p:cNvGrpSpPr/>
          <p:nvPr/>
        </p:nvGrpSpPr>
        <p:grpSpPr>
          <a:xfrm>
            <a:off x="449437" y="2466754"/>
            <a:ext cx="3321226" cy="1325563"/>
            <a:chOff x="449437" y="2466754"/>
            <a:chExt cx="3321226" cy="13255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E3F94610-2D65-4141-2266-3162175481A4}"/>
                    </a:ext>
                  </a:extLst>
                </p:cNvPr>
                <p:cNvSpPr/>
                <p:nvPr/>
              </p:nvSpPr>
              <p:spPr>
                <a:xfrm>
                  <a:off x="449437" y="2877155"/>
                  <a:ext cx="3096672" cy="915162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Good scenario: Prob.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(1)</m:t>
                      </m:r>
                    </m:oMath>
                  </a14:m>
                  <a:r>
                    <a:rPr lang="en-US" sz="2200" dirty="0"/>
                    <a:t>, E[benefit]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m:rPr>
                          <m:sty m:val="p"/>
                        </m:rPr>
                        <a:rPr lang="en-US" sz="2200" b="0" i="0" smtClean="0">
                          <a:latin typeface="Cambria Math" panose="02040503050406030204" pitchFamily="18" charset="0"/>
                        </a:rPr>
                        <m:t>Ω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11" name="Rectangle: Rounded Corners 10">
                  <a:extLst>
                    <a:ext uri="{FF2B5EF4-FFF2-40B4-BE49-F238E27FC236}">
                      <a16:creationId xmlns:a16="http://schemas.microsoft.com/office/drawing/2014/main" id="{E3F94610-2D65-4141-2266-3162175481A4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49437" y="2877155"/>
                  <a:ext cx="3096672" cy="915162"/>
                </a:xfrm>
                <a:prstGeom prst="roundRect">
                  <a:avLst/>
                </a:prstGeom>
                <a:blipFill>
                  <a:blip r:embed="rId2"/>
                  <a:stretch>
                    <a:fillRect b="-5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0" name="Straight Arrow Connector 19">
              <a:extLst>
                <a:ext uri="{FF2B5EF4-FFF2-40B4-BE49-F238E27FC236}">
                  <a16:creationId xmlns:a16="http://schemas.microsoft.com/office/drawing/2014/main" id="{C5C80D76-9E72-45C4-8D06-526168FE3FDD}"/>
                </a:ext>
              </a:extLst>
            </p:cNvPr>
            <p:cNvCxnSpPr>
              <a:stCxn id="11" idx="0"/>
            </p:cNvCxnSpPr>
            <p:nvPr/>
          </p:nvCxnSpPr>
          <p:spPr>
            <a:xfrm flipV="1">
              <a:off x="1997773" y="2466754"/>
              <a:ext cx="1772890" cy="410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8" name="Group 37">
            <a:extLst>
              <a:ext uri="{FF2B5EF4-FFF2-40B4-BE49-F238E27FC236}">
                <a16:creationId xmlns:a16="http://schemas.microsoft.com/office/drawing/2014/main" id="{33DBA7C0-6727-D5BB-B5E7-DC0347995E87}"/>
              </a:ext>
            </a:extLst>
          </p:cNvPr>
          <p:cNvGrpSpPr/>
          <p:nvPr/>
        </p:nvGrpSpPr>
        <p:grpSpPr>
          <a:xfrm>
            <a:off x="3770663" y="2466754"/>
            <a:ext cx="2276474" cy="1325563"/>
            <a:chOff x="3770663" y="2466754"/>
            <a:chExt cx="2276474" cy="1325563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194798E-CD40-C711-EFE0-17C2E38B0E35}"/>
                    </a:ext>
                  </a:extLst>
                </p:cNvPr>
                <p:cNvSpPr/>
                <p:nvPr/>
              </p:nvSpPr>
              <p:spPr>
                <a:xfrm>
                  <a:off x="3770663" y="2877155"/>
                  <a:ext cx="2276474" cy="915162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Neutral Scenario: Benefit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≥0</m:t>
                      </m:r>
                    </m:oMath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12" name="Rectangle: Rounded Corners 11">
                  <a:extLst>
                    <a:ext uri="{FF2B5EF4-FFF2-40B4-BE49-F238E27FC236}">
                      <a16:creationId xmlns:a16="http://schemas.microsoft.com/office/drawing/2014/main" id="{8194798E-CD40-C711-EFE0-17C2E38B0E35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3770663" y="2877155"/>
                  <a:ext cx="2276474" cy="915162"/>
                </a:xfrm>
                <a:prstGeom prst="roundRect">
                  <a:avLst/>
                </a:prstGeom>
                <a:blipFill>
                  <a:blip r:embed="rId3"/>
                  <a:stretch>
                    <a:fillRect l="-804" r="-3217" b="-5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2" name="Straight Arrow Connector 21">
              <a:extLst>
                <a:ext uri="{FF2B5EF4-FFF2-40B4-BE49-F238E27FC236}">
                  <a16:creationId xmlns:a16="http://schemas.microsoft.com/office/drawing/2014/main" id="{B26E5020-3780-1C4A-BA10-D1129F6CAB0B}"/>
                </a:ext>
              </a:extLst>
            </p:cNvPr>
            <p:cNvCxnSpPr>
              <a:stCxn id="12" idx="0"/>
              <a:endCxn id="8" idx="2"/>
            </p:cNvCxnSpPr>
            <p:nvPr/>
          </p:nvCxnSpPr>
          <p:spPr>
            <a:xfrm flipV="1">
              <a:off x="4908900" y="2466754"/>
              <a:ext cx="0" cy="410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9" name="Group 38">
            <a:extLst>
              <a:ext uri="{FF2B5EF4-FFF2-40B4-BE49-F238E27FC236}">
                <a16:creationId xmlns:a16="http://schemas.microsoft.com/office/drawing/2014/main" id="{8A091C4B-17B9-A715-CB0F-6EADFCA86A23}"/>
              </a:ext>
            </a:extLst>
          </p:cNvPr>
          <p:cNvGrpSpPr/>
          <p:nvPr/>
        </p:nvGrpSpPr>
        <p:grpSpPr>
          <a:xfrm>
            <a:off x="6217349" y="2381250"/>
            <a:ext cx="2896315" cy="1411067"/>
            <a:chOff x="6217349" y="2381250"/>
            <a:chExt cx="2896315" cy="1411067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6B4F1A24-3884-2D72-01E6-D91220F2693A}"/>
                    </a:ext>
                  </a:extLst>
                </p:cNvPr>
                <p:cNvSpPr/>
                <p:nvPr/>
              </p:nvSpPr>
              <p:spPr>
                <a:xfrm>
                  <a:off x="6271691" y="2877155"/>
                  <a:ext cx="2841973" cy="915162"/>
                </a:xfrm>
                <a:prstGeom prst="roundRect">
                  <a:avLst/>
                </a:prstGeom>
                <a:solidFill>
                  <a:srgbClr val="7030A0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/>
                    <a:t>Bad Scenario: Prob.  </a:t>
                  </a:r>
                  <a14:m>
                    <m:oMath xmlns:m="http://schemas.openxmlformats.org/officeDocument/2006/math">
                      <m:r>
                        <a:rPr lang="en-US" sz="2200" b="0" i="0" smtClean="0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r>
                    <a:rPr lang="en-US" sz="2200" dirty="0"/>
                    <a:t>, E[Harm] </a:t>
                  </a:r>
                  <a14:m>
                    <m:oMath xmlns:m="http://schemas.openxmlformats.org/officeDocument/2006/math">
                      <m:r>
                        <a:rPr lang="en-US" sz="2200" i="1">
                          <a:latin typeface="Cambria Math" panose="02040503050406030204" pitchFamily="18" charset="0"/>
                        </a:rPr>
                        <m:t>=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𝑂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(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𝑐</m:t>
                      </m:r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)</m:t>
                      </m:r>
                    </m:oMath>
                  </a14:m>
                  <a:endParaRPr lang="en-US" sz="2200" dirty="0"/>
                </a:p>
              </p:txBody>
            </p:sp>
          </mc:Choice>
          <mc:Fallback>
            <p:sp>
              <p:nvSpPr>
                <p:cNvPr id="13" name="Rectangle: Rounded Corners 12">
                  <a:extLst>
                    <a:ext uri="{FF2B5EF4-FFF2-40B4-BE49-F238E27FC236}">
                      <a16:creationId xmlns:a16="http://schemas.microsoft.com/office/drawing/2014/main" id="{6B4F1A24-3884-2D72-01E6-D91220F2693A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271691" y="2877155"/>
                  <a:ext cx="2841973" cy="915162"/>
                </a:xfrm>
                <a:prstGeom prst="roundRect">
                  <a:avLst/>
                </a:prstGeom>
                <a:blipFill>
                  <a:blip r:embed="rId4"/>
                  <a:stretch>
                    <a:fillRect l="-858" b="-5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24" name="Straight Arrow Connector 23">
              <a:extLst>
                <a:ext uri="{FF2B5EF4-FFF2-40B4-BE49-F238E27FC236}">
                  <a16:creationId xmlns:a16="http://schemas.microsoft.com/office/drawing/2014/main" id="{FC037A4F-72FD-5ED2-70D7-B187C3A32F92}"/>
                </a:ext>
              </a:extLst>
            </p:cNvPr>
            <p:cNvCxnSpPr>
              <a:stCxn id="13" idx="0"/>
            </p:cNvCxnSpPr>
            <p:nvPr/>
          </p:nvCxnSpPr>
          <p:spPr>
            <a:xfrm flipH="1" flipV="1">
              <a:off x="6217349" y="2381250"/>
              <a:ext cx="1475329" cy="495905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AC2A644A-240C-41B7-B502-54F73E1033E4}"/>
              </a:ext>
            </a:extLst>
          </p:cNvPr>
          <p:cNvGrpSpPr/>
          <p:nvPr/>
        </p:nvGrpSpPr>
        <p:grpSpPr>
          <a:xfrm>
            <a:off x="3932989" y="3748770"/>
            <a:ext cx="6649286" cy="2607539"/>
            <a:chOff x="3932989" y="3748770"/>
            <a:chExt cx="6649286" cy="2607539"/>
          </a:xfrm>
        </p:grpSpPr>
        <mc:AlternateContent xmlns:mc="http://schemas.openxmlformats.org/markup-compatibility/2006">
          <mc:Choice xmlns:a14="http://schemas.microsoft.com/office/drawing/2010/main" Requires="a14"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513B332-FC89-7629-1D70-7D41F924272B}"/>
                    </a:ext>
                  </a:extLst>
                </p:cNvPr>
                <p:cNvSpPr/>
                <p:nvPr/>
              </p:nvSpPr>
              <p:spPr>
                <a:xfrm>
                  <a:off x="4252391" y="4159171"/>
                  <a:ext cx="2841973" cy="915162"/>
                </a:xfrm>
                <a:prstGeom prst="roundRect">
                  <a:avLst/>
                </a:prstGeom>
                <a:solidFill>
                  <a:srgbClr val="FF66FF"/>
                </a:solidFill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14:m>
                    <m:oMath xmlns:m="http://schemas.openxmlformats.org/officeDocument/2006/math"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≤</m:t>
                      </m:r>
                      <m:r>
                        <a:rPr lang="en-US" sz="2200" b="0" i="1" smtClean="0">
                          <a:solidFill>
                            <a:schemeClr val="tx1"/>
                          </a:solidFill>
                          <a:latin typeface="Cambria Math" panose="02040503050406030204" pitchFamily="18" charset="0"/>
                        </a:rPr>
                        <m:t>𝑘𝑐</m:t>
                      </m:r>
                    </m:oMath>
                  </a14:m>
                  <a:r>
                    <a:rPr lang="en-US" sz="2200" dirty="0">
                      <a:solidFill>
                        <a:schemeClr val="tx1"/>
                      </a:solidFill>
                    </a:rPr>
                    <a:t> harm per job before dominance</a:t>
                  </a:r>
                </a:p>
              </p:txBody>
            </p:sp>
          </mc:Choice>
          <mc:Fallback>
            <p:sp>
              <p:nvSpPr>
                <p:cNvPr id="14" name="Rectangle: Rounded Corners 13">
                  <a:extLst>
                    <a:ext uri="{FF2B5EF4-FFF2-40B4-BE49-F238E27FC236}">
                      <a16:creationId xmlns:a16="http://schemas.microsoft.com/office/drawing/2014/main" id="{A513B332-FC89-7629-1D70-7D41F924272B}"/>
                    </a:ext>
                  </a:extLst>
                </p:cNvPr>
                <p:cNvSpPr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252391" y="4159171"/>
                  <a:ext cx="2841973" cy="915162"/>
                </a:xfrm>
                <a:prstGeom prst="roundRect">
                  <a:avLst/>
                </a:prstGeom>
                <a:blipFill>
                  <a:blip r:embed="rId5"/>
                  <a:stretch>
                    <a:fillRect b="-5333"/>
                  </a:stretch>
                </a:blipFill>
                <a:ln>
                  <a:noFill/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15" name="Rectangle: Rounded Corners 14">
              <a:extLst>
                <a:ext uri="{FF2B5EF4-FFF2-40B4-BE49-F238E27FC236}">
                  <a16:creationId xmlns:a16="http://schemas.microsoft.com/office/drawing/2014/main" id="{EAB28521-7527-DB60-78AE-60A4ED32E0E1}"/>
                </a:ext>
              </a:extLst>
            </p:cNvPr>
            <p:cNvSpPr/>
            <p:nvPr/>
          </p:nvSpPr>
          <p:spPr>
            <a:xfrm>
              <a:off x="7367066" y="4159171"/>
              <a:ext cx="3215209" cy="915162"/>
            </a:xfrm>
            <a:prstGeom prst="round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Dominance when largest divergence job completes</a:t>
              </a:r>
            </a:p>
          </p:txBody>
        </p:sp>
        <p:sp>
          <p:nvSpPr>
            <p:cNvPr id="16" name="Rectangle: Rounded Corners 15">
              <a:extLst>
                <a:ext uri="{FF2B5EF4-FFF2-40B4-BE49-F238E27FC236}">
                  <a16:creationId xmlns:a16="http://schemas.microsoft.com/office/drawing/2014/main" id="{56F99BDC-2AD5-94A7-6FAD-9744CF2A5E3B}"/>
                </a:ext>
              </a:extLst>
            </p:cNvPr>
            <p:cNvSpPr/>
            <p:nvPr/>
          </p:nvSpPr>
          <p:spPr>
            <a:xfrm>
              <a:off x="4610100" y="5441147"/>
              <a:ext cx="5777009" cy="915162"/>
            </a:xfrm>
            <a:prstGeom prst="roundRect">
              <a:avLst/>
            </a:prstGeom>
            <a:solidFill>
              <a:srgbClr val="FF66FF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SMOD preserves: Zig-zag, Positive-less-negative, Positive-part monotonicity, Work inequality</a:t>
              </a:r>
            </a:p>
          </p:txBody>
        </p:sp>
        <p:cxnSp>
          <p:nvCxnSpPr>
            <p:cNvPr id="26" name="Straight Arrow Connector 25">
              <a:extLst>
                <a:ext uri="{FF2B5EF4-FFF2-40B4-BE49-F238E27FC236}">
                  <a16:creationId xmlns:a16="http://schemas.microsoft.com/office/drawing/2014/main" id="{AC5ACE34-9BAA-E07C-15CD-6E1054D5B28C}"/>
                </a:ext>
              </a:extLst>
            </p:cNvPr>
            <p:cNvCxnSpPr/>
            <p:nvPr/>
          </p:nvCxnSpPr>
          <p:spPr>
            <a:xfrm flipV="1">
              <a:off x="5673377" y="3748771"/>
              <a:ext cx="768526" cy="36681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28" name="Straight Arrow Connector 27">
              <a:extLst>
                <a:ext uri="{FF2B5EF4-FFF2-40B4-BE49-F238E27FC236}">
                  <a16:creationId xmlns:a16="http://schemas.microsoft.com/office/drawing/2014/main" id="{4FE4E728-2E53-5C91-11A4-2C5DFEF6ECD8}"/>
                </a:ext>
              </a:extLst>
            </p:cNvPr>
            <p:cNvCxnSpPr>
              <a:stCxn id="15" idx="0"/>
            </p:cNvCxnSpPr>
            <p:nvPr/>
          </p:nvCxnSpPr>
          <p:spPr>
            <a:xfrm flipH="1" flipV="1">
              <a:off x="8391525" y="3748770"/>
              <a:ext cx="583146" cy="410401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0" name="Straight Arrow Connector 29">
              <a:extLst>
                <a:ext uri="{FF2B5EF4-FFF2-40B4-BE49-F238E27FC236}">
                  <a16:creationId xmlns:a16="http://schemas.microsoft.com/office/drawing/2014/main" id="{98E1ADF1-E87A-0806-EF1B-184D48C1D311}"/>
                </a:ext>
              </a:extLst>
            </p:cNvPr>
            <p:cNvCxnSpPr>
              <a:endCxn id="14" idx="2"/>
            </p:cNvCxnSpPr>
            <p:nvPr/>
          </p:nvCxnSpPr>
          <p:spPr>
            <a:xfrm flipH="1" flipV="1">
              <a:off x="5673378" y="5074333"/>
              <a:ext cx="246932" cy="366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32" name="Straight Arrow Connector 31">
              <a:extLst>
                <a:ext uri="{FF2B5EF4-FFF2-40B4-BE49-F238E27FC236}">
                  <a16:creationId xmlns:a16="http://schemas.microsoft.com/office/drawing/2014/main" id="{A0A7D054-6CC4-282B-5917-7A8E4AF57438}"/>
                </a:ext>
              </a:extLst>
            </p:cNvPr>
            <p:cNvCxnSpPr>
              <a:endCxn id="15" idx="2"/>
            </p:cNvCxnSpPr>
            <p:nvPr/>
          </p:nvCxnSpPr>
          <p:spPr>
            <a:xfrm flipV="1">
              <a:off x="8610600" y="5074333"/>
              <a:ext cx="364071" cy="366773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35" name="Freeform: Shape 34">
              <a:extLst>
                <a:ext uri="{FF2B5EF4-FFF2-40B4-BE49-F238E27FC236}">
                  <a16:creationId xmlns:a16="http://schemas.microsoft.com/office/drawing/2014/main" id="{6AF5D763-5622-9AAD-5A65-8EB32088AD26}"/>
                </a:ext>
              </a:extLst>
            </p:cNvPr>
            <p:cNvSpPr/>
            <p:nvPr/>
          </p:nvSpPr>
          <p:spPr>
            <a:xfrm>
              <a:off x="3932989" y="3790950"/>
              <a:ext cx="667586" cy="2105025"/>
            </a:xfrm>
            <a:custGeom>
              <a:avLst/>
              <a:gdLst>
                <a:gd name="connsiteX0" fmla="*/ 667586 w 667586"/>
                <a:gd name="connsiteY0" fmla="*/ 2105025 h 2105025"/>
                <a:gd name="connsiteX1" fmla="*/ 19886 w 667586"/>
                <a:gd name="connsiteY1" fmla="*/ 847725 h 2105025"/>
                <a:gd name="connsiteX2" fmla="*/ 229436 w 667586"/>
                <a:gd name="connsiteY2" fmla="*/ 0 h 210502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</a:cxnLst>
              <a:rect l="l" t="t" r="r" b="b"/>
              <a:pathLst>
                <a:path w="667586" h="2105025">
                  <a:moveTo>
                    <a:pt x="667586" y="2105025"/>
                  </a:moveTo>
                  <a:cubicBezTo>
                    <a:pt x="380248" y="1651793"/>
                    <a:pt x="92911" y="1198562"/>
                    <a:pt x="19886" y="847725"/>
                  </a:cubicBezTo>
                  <a:cubicBezTo>
                    <a:pt x="-53139" y="496888"/>
                    <a:pt x="88148" y="248444"/>
                    <a:pt x="229436" y="0"/>
                  </a:cubicBezTo>
                </a:path>
              </a:pathLst>
            </a:custGeom>
            <a:noFill/>
            <a:ln w="38100">
              <a:solidFill>
                <a:schemeClr val="tx1"/>
              </a:solidFill>
              <a:tailEnd type="triangle"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B4DAB307-9B6D-5350-B376-A21E1C4CDF37}"/>
              </a:ext>
            </a:extLst>
          </p:cNvPr>
          <p:cNvGrpSpPr/>
          <p:nvPr/>
        </p:nvGrpSpPr>
        <p:grpSpPr>
          <a:xfrm>
            <a:off x="195309" y="991469"/>
            <a:ext cx="9712171" cy="2959094"/>
            <a:chOff x="195309" y="991469"/>
            <a:chExt cx="9712171" cy="2959094"/>
          </a:xfrm>
        </p:grpSpPr>
        <p:sp>
          <p:nvSpPr>
            <p:cNvPr id="41" name="Rectangle: Rounded Corners 40">
              <a:extLst>
                <a:ext uri="{FF2B5EF4-FFF2-40B4-BE49-F238E27FC236}">
                  <a16:creationId xmlns:a16="http://schemas.microsoft.com/office/drawing/2014/main" id="{83D43A91-8D80-4C3E-42BC-629496F332C6}"/>
                </a:ext>
              </a:extLst>
            </p:cNvPr>
            <p:cNvSpPr/>
            <p:nvPr/>
          </p:nvSpPr>
          <p:spPr>
            <a:xfrm>
              <a:off x="195309" y="1358283"/>
              <a:ext cx="9712171" cy="2592280"/>
            </a:xfrm>
            <a:prstGeom prst="roundRect">
              <a:avLst/>
            </a:prstGeom>
            <a:noFill/>
            <a:ln w="38100">
              <a:solidFill>
                <a:srgbClr val="7030A0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42" name="TextBox 41">
              <a:extLst>
                <a:ext uri="{FF2B5EF4-FFF2-40B4-BE49-F238E27FC236}">
                  <a16:creationId xmlns:a16="http://schemas.microsoft.com/office/drawing/2014/main" id="{667EA0EF-5235-FF98-1627-506D05087356}"/>
                </a:ext>
              </a:extLst>
            </p:cNvPr>
            <p:cNvSpPr txBox="1"/>
            <p:nvPr/>
          </p:nvSpPr>
          <p:spPr>
            <a:xfrm>
              <a:off x="5772150" y="991469"/>
              <a:ext cx="2752725" cy="366773"/>
            </a:xfrm>
            <a:prstGeom prst="rect">
              <a:avLst/>
            </a:prstGeom>
            <a:noFill/>
            <a:ln w="38100">
              <a:solidFill>
                <a:srgbClr val="7030A0"/>
              </a:solidFill>
            </a:ln>
          </p:spPr>
          <p:txBody>
            <a:bodyPr wrap="square" tIns="18288" rtlCol="0">
              <a:noAutofit/>
            </a:bodyPr>
            <a:lstStyle/>
            <a:p>
              <a:r>
                <a:rPr lang="en-US" sz="2200" dirty="0"/>
                <a:t>SEK, stochastic proofs</a:t>
              </a:r>
            </a:p>
          </p:txBody>
        </p: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314E8E12-BE27-EF2E-AD84-5A81349FFC5F}"/>
              </a:ext>
            </a:extLst>
          </p:cNvPr>
          <p:cNvGrpSpPr/>
          <p:nvPr/>
        </p:nvGrpSpPr>
        <p:grpSpPr>
          <a:xfrm>
            <a:off x="2240279" y="4020035"/>
            <a:ext cx="8887497" cy="2592280"/>
            <a:chOff x="1019983" y="1358283"/>
            <a:chExt cx="8887497" cy="2592280"/>
          </a:xfrm>
        </p:grpSpPr>
        <p:sp>
          <p:nvSpPr>
            <p:cNvPr id="46" name="Rectangle: Rounded Corners 45">
              <a:extLst>
                <a:ext uri="{FF2B5EF4-FFF2-40B4-BE49-F238E27FC236}">
                  <a16:creationId xmlns:a16="http://schemas.microsoft.com/office/drawing/2014/main" id="{0BA8F621-4C43-2B8A-A8C1-55DE78BCFF45}"/>
                </a:ext>
              </a:extLst>
            </p:cNvPr>
            <p:cNvSpPr/>
            <p:nvPr/>
          </p:nvSpPr>
          <p:spPr>
            <a:xfrm>
              <a:off x="2818304" y="1358283"/>
              <a:ext cx="7089176" cy="2592280"/>
            </a:xfrm>
            <a:prstGeom prst="roundRect">
              <a:avLst/>
            </a:prstGeom>
            <a:noFill/>
            <a:ln w="38100">
              <a:solidFill>
                <a:srgbClr val="FF66FF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/</a:t>
              </a:r>
            </a:p>
          </p:txBody>
        </p: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78D0C176-BDB2-9C7F-7FD3-27B94D7EBD54}"/>
                </a:ext>
              </a:extLst>
            </p:cNvPr>
            <p:cNvSpPr txBox="1"/>
            <p:nvPr/>
          </p:nvSpPr>
          <p:spPr>
            <a:xfrm>
              <a:off x="1019983" y="2098582"/>
              <a:ext cx="1787735" cy="709101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rgbClr val="FF66FF"/>
              </a:solidFill>
            </a:ln>
          </p:spPr>
          <p:txBody>
            <a:bodyPr wrap="square" tIns="18288" rtlCol="0">
              <a:noAutofit/>
            </a:bodyPr>
            <a:lstStyle/>
            <a:p>
              <a:r>
                <a:rPr lang="en-US" sz="2200" dirty="0"/>
                <a:t>SMOD, worst-case proofs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300767482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6" grpId="0" animBg="1"/>
    </p:bldLst>
  </p:timing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3AFA9142-B1E8-1C21-D4B4-AF437C3A26EB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Proof intuition: Good, neutral, bad scenarios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59FA4C4B-FBA2-4FAA-BFBF-78ADA8FFA4ED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59A26F6-F108-567F-EE33-8788F7B9EF2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13</a:t>
            </a:fld>
            <a:endParaRPr lang="en-US"/>
          </a:p>
        </p:txBody>
      </p:sp>
      <p:grpSp>
        <p:nvGrpSpPr>
          <p:cNvPr id="25" name="Group 24">
            <a:extLst>
              <a:ext uri="{FF2B5EF4-FFF2-40B4-BE49-F238E27FC236}">
                <a16:creationId xmlns:a16="http://schemas.microsoft.com/office/drawing/2014/main" id="{A5A41AEE-4EF8-7D18-21A9-E63B10F7E5A6}"/>
              </a:ext>
            </a:extLst>
          </p:cNvPr>
          <p:cNvGrpSpPr/>
          <p:nvPr/>
        </p:nvGrpSpPr>
        <p:grpSpPr>
          <a:xfrm>
            <a:off x="1354868" y="2644090"/>
            <a:ext cx="974772" cy="647711"/>
            <a:chOff x="1354868" y="2644090"/>
            <a:chExt cx="974772" cy="647711"/>
          </a:xfrm>
        </p:grpSpPr>
        <p:sp>
          <p:nvSpPr>
            <p:cNvPr id="19" name="Rectangles 21">
              <a:extLst>
                <a:ext uri="{FF2B5EF4-FFF2-40B4-BE49-F238E27FC236}">
                  <a16:creationId xmlns:a16="http://schemas.microsoft.com/office/drawing/2014/main" id="{C8274A56-A1A1-D5C3-4FAC-F4578A87076C}"/>
                </a:ext>
              </a:extLst>
            </p:cNvPr>
            <p:cNvSpPr/>
            <p:nvPr/>
          </p:nvSpPr>
          <p:spPr>
            <a:xfrm>
              <a:off x="1354868" y="2943225"/>
              <a:ext cx="424525" cy="3485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2</a:t>
              </a:r>
            </a:p>
          </p:txBody>
        </p:sp>
        <p:sp>
          <p:nvSpPr>
            <p:cNvPr id="20" name="Rectangles 21">
              <a:extLst>
                <a:ext uri="{FF2B5EF4-FFF2-40B4-BE49-F238E27FC236}">
                  <a16:creationId xmlns:a16="http://schemas.microsoft.com/office/drawing/2014/main" id="{EFF46F4B-4CC3-AB22-E7D9-42922AC0B02F}"/>
                </a:ext>
              </a:extLst>
            </p:cNvPr>
            <p:cNvSpPr/>
            <p:nvPr/>
          </p:nvSpPr>
          <p:spPr>
            <a:xfrm>
              <a:off x="1905115" y="2644090"/>
              <a:ext cx="424525" cy="3485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</p:grpSp>
      <p:grpSp>
        <p:nvGrpSpPr>
          <p:cNvPr id="22" name="Group 21">
            <a:extLst>
              <a:ext uri="{FF2B5EF4-FFF2-40B4-BE49-F238E27FC236}">
                <a16:creationId xmlns:a16="http://schemas.microsoft.com/office/drawing/2014/main" id="{17F18B38-F951-5291-9F6B-525C39907089}"/>
              </a:ext>
            </a:extLst>
          </p:cNvPr>
          <p:cNvGrpSpPr/>
          <p:nvPr/>
        </p:nvGrpSpPr>
        <p:grpSpPr>
          <a:xfrm>
            <a:off x="1009666" y="3062617"/>
            <a:ext cx="1482090" cy="1252003"/>
            <a:chOff x="1009666" y="3062617"/>
            <a:chExt cx="1482090" cy="1252003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4C72DEBF-DBA2-5622-2F8C-7EBC36B29FD8}"/>
                </a:ext>
              </a:extLst>
            </p:cNvPr>
            <p:cNvGrpSpPr/>
            <p:nvPr/>
          </p:nvGrpSpPr>
          <p:grpSpPr>
            <a:xfrm>
              <a:off x="1009666" y="3062617"/>
              <a:ext cx="1482090" cy="938677"/>
              <a:chOff x="1633780" y="4204366"/>
              <a:chExt cx="1482090" cy="938677"/>
            </a:xfrm>
          </p:grpSpPr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DE8FBEDC-6968-ECB8-F90D-E0F843685CA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4952" y="4297830"/>
                <a:ext cx="10129" cy="8389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Rectangles 17">
                <a:extLst>
                  <a:ext uri="{FF2B5EF4-FFF2-40B4-BE49-F238E27FC236}">
                    <a16:creationId xmlns:a16="http://schemas.microsoft.com/office/drawing/2014/main" id="{0BBDAFF2-3BC5-A266-21BD-760FE7355D25}"/>
                  </a:ext>
                </a:extLst>
              </p:cNvPr>
              <p:cNvSpPr/>
              <p:nvPr/>
            </p:nvSpPr>
            <p:spPr>
              <a:xfrm>
                <a:off x="2007477" y="4996658"/>
                <a:ext cx="422275" cy="1401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3" name="Rectangles 16">
                <a:extLst>
                  <a:ext uri="{FF2B5EF4-FFF2-40B4-BE49-F238E27FC236}">
                    <a16:creationId xmlns:a16="http://schemas.microsoft.com/office/drawing/2014/main" id="{BB5002B4-C83D-FD32-9DC0-7E338FD15153}"/>
                  </a:ext>
                </a:extLst>
              </p:cNvPr>
              <p:cNvSpPr/>
              <p:nvPr/>
            </p:nvSpPr>
            <p:spPr>
              <a:xfrm>
                <a:off x="2007477" y="4849198"/>
                <a:ext cx="411480" cy="1268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14" name="Rectangles 21">
                <a:extLst>
                  <a:ext uri="{FF2B5EF4-FFF2-40B4-BE49-F238E27FC236}">
                    <a16:creationId xmlns:a16="http://schemas.microsoft.com/office/drawing/2014/main" id="{05DE3BCE-5D29-CB57-080E-4EC45151A5BA}"/>
                  </a:ext>
                </a:extLst>
              </p:cNvPr>
              <p:cNvSpPr/>
              <p:nvPr/>
            </p:nvSpPr>
            <p:spPr>
              <a:xfrm>
                <a:off x="2529229" y="4204366"/>
                <a:ext cx="424525" cy="938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cxnSp>
            <p:nvCxnSpPr>
              <p:cNvPr id="15" name="Straight Connector 14">
                <a:extLst>
                  <a:ext uri="{FF2B5EF4-FFF2-40B4-BE49-F238E27FC236}">
                    <a16:creationId xmlns:a16="http://schemas.microsoft.com/office/drawing/2014/main" id="{8E956FCA-33D3-EF77-EFDD-CA7685FB06E6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780" y="5136561"/>
                <a:ext cx="14820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1708393A-DF96-A123-A1CD-B855D29E3F69}"/>
                </a:ext>
              </a:extLst>
            </p:cNvPr>
            <p:cNvSpPr txBox="1"/>
            <p:nvPr/>
          </p:nvSpPr>
          <p:spPr>
            <a:xfrm>
              <a:off x="1471202" y="4004337"/>
              <a:ext cx="616382" cy="31028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tIns="18288" rtlCol="0">
              <a:noAutofit/>
            </a:bodyPr>
            <a:lstStyle/>
            <a:p>
              <a:r>
                <a:rPr lang="en-US" dirty="0"/>
                <a:t>SEK</a:t>
              </a:r>
            </a:p>
          </p:txBody>
        </p:sp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B43FC5BC-46ED-04CE-79EB-D942CB04655A}"/>
              </a:ext>
            </a:extLst>
          </p:cNvPr>
          <p:cNvGrpSpPr/>
          <p:nvPr/>
        </p:nvGrpSpPr>
        <p:grpSpPr>
          <a:xfrm>
            <a:off x="961002" y="4415024"/>
            <a:ext cx="1482090" cy="1794602"/>
            <a:chOff x="961002" y="4415024"/>
            <a:chExt cx="1482090" cy="1794602"/>
          </a:xfrm>
        </p:grpSpPr>
        <p:grpSp>
          <p:nvGrpSpPr>
            <p:cNvPr id="26" name="Group 25">
              <a:extLst>
                <a:ext uri="{FF2B5EF4-FFF2-40B4-BE49-F238E27FC236}">
                  <a16:creationId xmlns:a16="http://schemas.microsoft.com/office/drawing/2014/main" id="{ABC41B86-FAEE-1009-9F78-477C2F65CC49}"/>
                </a:ext>
              </a:extLst>
            </p:cNvPr>
            <p:cNvGrpSpPr/>
            <p:nvPr/>
          </p:nvGrpSpPr>
          <p:grpSpPr>
            <a:xfrm>
              <a:off x="1306204" y="4415024"/>
              <a:ext cx="974772" cy="771783"/>
              <a:chOff x="1354868" y="2520018"/>
              <a:chExt cx="974772" cy="771783"/>
            </a:xfrm>
          </p:grpSpPr>
          <p:sp>
            <p:nvSpPr>
              <p:cNvPr id="27" name="Rectangles 21">
                <a:extLst>
                  <a:ext uri="{FF2B5EF4-FFF2-40B4-BE49-F238E27FC236}">
                    <a16:creationId xmlns:a16="http://schemas.microsoft.com/office/drawing/2014/main" id="{4C46AA9F-8D2E-1BDD-F69C-78A611521CCD}"/>
                  </a:ext>
                </a:extLst>
              </p:cNvPr>
              <p:cNvSpPr/>
              <p:nvPr/>
            </p:nvSpPr>
            <p:spPr>
              <a:xfrm>
                <a:off x="1354868" y="2943225"/>
                <a:ext cx="424525" cy="348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2</a:t>
                </a:r>
              </a:p>
            </p:txBody>
          </p:sp>
          <p:sp>
            <p:nvSpPr>
              <p:cNvPr id="28" name="Rectangles 21">
                <a:extLst>
                  <a:ext uri="{FF2B5EF4-FFF2-40B4-BE49-F238E27FC236}">
                    <a16:creationId xmlns:a16="http://schemas.microsoft.com/office/drawing/2014/main" id="{7BE8566B-2D44-33CC-6823-935FC7DDE1C4}"/>
                  </a:ext>
                </a:extLst>
              </p:cNvPr>
              <p:cNvSpPr/>
              <p:nvPr/>
            </p:nvSpPr>
            <p:spPr>
              <a:xfrm>
                <a:off x="1905115" y="2520018"/>
                <a:ext cx="424525" cy="348576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3</a:t>
                </a:r>
              </a:p>
            </p:txBody>
          </p:sp>
        </p:grpSp>
        <p:grpSp>
          <p:nvGrpSpPr>
            <p:cNvPr id="29" name="Group 28">
              <a:extLst>
                <a:ext uri="{FF2B5EF4-FFF2-40B4-BE49-F238E27FC236}">
                  <a16:creationId xmlns:a16="http://schemas.microsoft.com/office/drawing/2014/main" id="{77EBAE3D-595B-BD52-CDE9-8159FEEB6795}"/>
                </a:ext>
              </a:extLst>
            </p:cNvPr>
            <p:cNvGrpSpPr/>
            <p:nvPr/>
          </p:nvGrpSpPr>
          <p:grpSpPr>
            <a:xfrm>
              <a:off x="961002" y="4796263"/>
              <a:ext cx="1482090" cy="1413363"/>
              <a:chOff x="1009666" y="2901257"/>
              <a:chExt cx="1482090" cy="1413363"/>
            </a:xfrm>
          </p:grpSpPr>
          <p:grpSp>
            <p:nvGrpSpPr>
              <p:cNvPr id="30" name="Group 29">
                <a:extLst>
                  <a:ext uri="{FF2B5EF4-FFF2-40B4-BE49-F238E27FC236}">
                    <a16:creationId xmlns:a16="http://schemas.microsoft.com/office/drawing/2014/main" id="{380597A4-301C-6DC7-7697-49667350BBDB}"/>
                  </a:ext>
                </a:extLst>
              </p:cNvPr>
              <p:cNvGrpSpPr/>
              <p:nvPr/>
            </p:nvGrpSpPr>
            <p:grpSpPr>
              <a:xfrm>
                <a:off x="1009666" y="2901257"/>
                <a:ext cx="1482090" cy="1093770"/>
                <a:chOff x="1633780" y="4043006"/>
                <a:chExt cx="1482090" cy="1093770"/>
              </a:xfrm>
            </p:grpSpPr>
            <p:cxnSp>
              <p:nvCxnSpPr>
                <p:cNvPr id="32" name="Straight Arrow Connector 31">
                  <a:extLst>
                    <a:ext uri="{FF2B5EF4-FFF2-40B4-BE49-F238E27FC236}">
                      <a16:creationId xmlns:a16="http://schemas.microsoft.com/office/drawing/2014/main" id="{3FE9FA7A-0BC0-3D84-24C2-503A5BF8842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1734952" y="4297830"/>
                  <a:ext cx="10129" cy="838946"/>
                </a:xfrm>
                <a:prstGeom prst="straightConnector1">
                  <a:avLst/>
                </a:prstGeom>
                <a:ln w="254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sp>
              <p:nvSpPr>
                <p:cNvPr id="33" name="Rectangles 17">
                  <a:extLst>
                    <a:ext uri="{FF2B5EF4-FFF2-40B4-BE49-F238E27FC236}">
                      <a16:creationId xmlns:a16="http://schemas.microsoft.com/office/drawing/2014/main" id="{AE62E5D3-AB35-B2AD-7616-13500F05B301}"/>
                    </a:ext>
                  </a:extLst>
                </p:cNvPr>
                <p:cNvSpPr/>
                <p:nvPr/>
              </p:nvSpPr>
              <p:spPr>
                <a:xfrm>
                  <a:off x="2007477" y="4996658"/>
                  <a:ext cx="422275" cy="14011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34" name="Rectangles 16">
                  <a:extLst>
                    <a:ext uri="{FF2B5EF4-FFF2-40B4-BE49-F238E27FC236}">
                      <a16:creationId xmlns:a16="http://schemas.microsoft.com/office/drawing/2014/main" id="{0A3C104E-21FC-86B2-44EB-EA94F0AF752A}"/>
                    </a:ext>
                  </a:extLst>
                </p:cNvPr>
                <p:cNvSpPr/>
                <p:nvPr/>
              </p:nvSpPr>
              <p:spPr>
                <a:xfrm>
                  <a:off x="2529229" y="5003306"/>
                  <a:ext cx="411480" cy="12682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c</a:t>
                  </a:r>
                </a:p>
              </p:txBody>
            </p:sp>
            <p:sp>
              <p:nvSpPr>
                <p:cNvPr id="35" name="Rectangles 21">
                  <a:extLst>
                    <a:ext uri="{FF2B5EF4-FFF2-40B4-BE49-F238E27FC236}">
                      <a16:creationId xmlns:a16="http://schemas.microsoft.com/office/drawing/2014/main" id="{46E20BB3-1373-7D68-B52B-09191C506483}"/>
                    </a:ext>
                  </a:extLst>
                </p:cNvPr>
                <p:cNvSpPr/>
                <p:nvPr/>
              </p:nvSpPr>
              <p:spPr>
                <a:xfrm>
                  <a:off x="2529229" y="4043006"/>
                  <a:ext cx="424525" cy="93867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  <p:cxnSp>
              <p:nvCxnSpPr>
                <p:cNvPr id="36" name="Straight Connector 35">
                  <a:extLst>
                    <a:ext uri="{FF2B5EF4-FFF2-40B4-BE49-F238E27FC236}">
                      <a16:creationId xmlns:a16="http://schemas.microsoft.com/office/drawing/2014/main" id="{BC9181F4-FE75-6AE2-C71B-514B39A8F8D6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H="1">
                  <a:off x="1633780" y="5136561"/>
                  <a:ext cx="1482090" cy="0"/>
                </a:xfrm>
                <a:prstGeom prst="line">
                  <a:avLst/>
                </a:prstGeom>
                <a:ln w="25400">
                  <a:solidFill>
                    <a:schemeClr val="tx1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706D38C8-7A37-2964-696D-0C42D8DB0BBD}"/>
                  </a:ext>
                </a:extLst>
              </p:cNvPr>
              <p:cNvSpPr txBox="1"/>
              <p:nvPr/>
            </p:nvSpPr>
            <p:spPr>
              <a:xfrm>
                <a:off x="1471201" y="4004337"/>
                <a:ext cx="777737" cy="310283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tIns="18288" rtlCol="0">
                <a:noAutofit/>
              </a:bodyPr>
              <a:lstStyle/>
              <a:p>
                <a:r>
                  <a:rPr lang="en-US" dirty="0"/>
                  <a:t>SRPT</a:t>
                </a:r>
              </a:p>
            </p:txBody>
          </p:sp>
        </p:grpSp>
      </p:grpSp>
      <p:sp>
        <p:nvSpPr>
          <p:cNvPr id="43" name="TextBox 42">
            <a:extLst>
              <a:ext uri="{FF2B5EF4-FFF2-40B4-BE49-F238E27FC236}">
                <a16:creationId xmlns:a16="http://schemas.microsoft.com/office/drawing/2014/main" id="{B8F07E2B-73CB-60B5-20F9-19626EB13278}"/>
              </a:ext>
            </a:extLst>
          </p:cNvPr>
          <p:cNvSpPr txBox="1"/>
          <p:nvPr/>
        </p:nvSpPr>
        <p:spPr>
          <a:xfrm>
            <a:off x="961001" y="1533525"/>
            <a:ext cx="3133541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Good scenario:</a:t>
            </a:r>
          </a:p>
          <a:p>
            <a:r>
              <a:rPr lang="en-US" sz="2200" dirty="0"/>
              <a:t>2 jobs better, 1 job worse.</a:t>
            </a:r>
          </a:p>
          <a:p>
            <a:r>
              <a:rPr lang="en-US" sz="2200" dirty="0"/>
              <a:t>WTS: Common</a:t>
            </a:r>
          </a:p>
        </p:txBody>
      </p:sp>
      <p:sp>
        <p:nvSpPr>
          <p:cNvPr id="44" name="TextBox 43">
            <a:extLst>
              <a:ext uri="{FF2B5EF4-FFF2-40B4-BE49-F238E27FC236}">
                <a16:creationId xmlns:a16="http://schemas.microsoft.com/office/drawing/2014/main" id="{1FB0AE3F-87E5-24DF-A8E4-83DF85A1C686}"/>
              </a:ext>
            </a:extLst>
          </p:cNvPr>
          <p:cNvSpPr txBox="1"/>
          <p:nvPr/>
        </p:nvSpPr>
        <p:spPr>
          <a:xfrm>
            <a:off x="7369989" y="1536501"/>
            <a:ext cx="4298209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Bad scenario:</a:t>
            </a:r>
          </a:p>
          <a:p>
            <a:r>
              <a:rPr lang="en-US" sz="2200" dirty="0"/>
              <a:t>Delayed for nothing.</a:t>
            </a:r>
          </a:p>
          <a:p>
            <a:r>
              <a:rPr lang="en-US" sz="2200" dirty="0"/>
              <a:t>WTS: Common, not too bad</a:t>
            </a:r>
          </a:p>
        </p:txBody>
      </p:sp>
      <p:grpSp>
        <p:nvGrpSpPr>
          <p:cNvPr id="55" name="Group 54">
            <a:extLst>
              <a:ext uri="{FF2B5EF4-FFF2-40B4-BE49-F238E27FC236}">
                <a16:creationId xmlns:a16="http://schemas.microsoft.com/office/drawing/2014/main" id="{D5791896-BBFE-D4E5-A723-4352E749CD89}"/>
              </a:ext>
            </a:extLst>
          </p:cNvPr>
          <p:cNvGrpSpPr/>
          <p:nvPr/>
        </p:nvGrpSpPr>
        <p:grpSpPr>
          <a:xfrm>
            <a:off x="7218559" y="3241638"/>
            <a:ext cx="1691461" cy="447236"/>
            <a:chOff x="7218559" y="3213870"/>
            <a:chExt cx="1691461" cy="447236"/>
          </a:xfrm>
        </p:grpSpPr>
        <p:sp>
          <p:nvSpPr>
            <p:cNvPr id="18" name="Rectangle 17">
              <a:extLst>
                <a:ext uri="{FF2B5EF4-FFF2-40B4-BE49-F238E27FC236}">
                  <a16:creationId xmlns:a16="http://schemas.microsoft.com/office/drawing/2014/main" id="{7EDBA8DD-CF3A-5442-0624-D64716A3A81D}"/>
                </a:ext>
              </a:extLst>
            </p:cNvPr>
            <p:cNvSpPr/>
            <p:nvPr/>
          </p:nvSpPr>
          <p:spPr>
            <a:xfrm>
              <a:off x="7218559" y="3213870"/>
              <a:ext cx="1318013" cy="447236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Arrival</a:t>
              </a:r>
            </a:p>
          </p:txBody>
        </p:sp>
        <p:cxnSp>
          <p:nvCxnSpPr>
            <p:cNvPr id="54" name="Straight Arrow Connector 53">
              <a:extLst>
                <a:ext uri="{FF2B5EF4-FFF2-40B4-BE49-F238E27FC236}">
                  <a16:creationId xmlns:a16="http://schemas.microsoft.com/office/drawing/2014/main" id="{306CE55E-E167-8C9D-64F5-874F1D3ACF4F}"/>
                </a:ext>
              </a:extLst>
            </p:cNvPr>
            <p:cNvCxnSpPr>
              <a:stCxn id="18" idx="3"/>
            </p:cNvCxnSpPr>
            <p:nvPr/>
          </p:nvCxnSpPr>
          <p:spPr>
            <a:xfrm flipV="1">
              <a:off x="8536572" y="3429000"/>
              <a:ext cx="373448" cy="8488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5" name="Group 44">
            <a:extLst>
              <a:ext uri="{FF2B5EF4-FFF2-40B4-BE49-F238E27FC236}">
                <a16:creationId xmlns:a16="http://schemas.microsoft.com/office/drawing/2014/main" id="{D36DCC54-6435-354C-998E-A6B4329C4EAB}"/>
              </a:ext>
            </a:extLst>
          </p:cNvPr>
          <p:cNvGrpSpPr/>
          <p:nvPr/>
        </p:nvGrpSpPr>
        <p:grpSpPr>
          <a:xfrm>
            <a:off x="8610600" y="2672964"/>
            <a:ext cx="1482090" cy="1252003"/>
            <a:chOff x="1009666" y="3062617"/>
            <a:chExt cx="1482090" cy="1252003"/>
          </a:xfrm>
        </p:grpSpPr>
        <p:grpSp>
          <p:nvGrpSpPr>
            <p:cNvPr id="46" name="Group 45">
              <a:extLst>
                <a:ext uri="{FF2B5EF4-FFF2-40B4-BE49-F238E27FC236}">
                  <a16:creationId xmlns:a16="http://schemas.microsoft.com/office/drawing/2014/main" id="{5A73B021-A00E-E4D4-4101-5BCBD05DBEF8}"/>
                </a:ext>
              </a:extLst>
            </p:cNvPr>
            <p:cNvGrpSpPr/>
            <p:nvPr/>
          </p:nvGrpSpPr>
          <p:grpSpPr>
            <a:xfrm>
              <a:off x="1009666" y="3062617"/>
              <a:ext cx="1482090" cy="938677"/>
              <a:chOff x="1633780" y="4204366"/>
              <a:chExt cx="1482090" cy="938677"/>
            </a:xfrm>
          </p:grpSpPr>
          <p:cxnSp>
            <p:nvCxnSpPr>
              <p:cNvPr id="48" name="Straight Arrow Connector 47">
                <a:extLst>
                  <a:ext uri="{FF2B5EF4-FFF2-40B4-BE49-F238E27FC236}">
                    <a16:creationId xmlns:a16="http://schemas.microsoft.com/office/drawing/2014/main" id="{9AB42B21-A1A9-7636-1706-4BF69FD8EAEB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1734952" y="4297830"/>
                <a:ext cx="10129" cy="838946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triangle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49" name="Rectangles 17">
                <a:extLst>
                  <a:ext uri="{FF2B5EF4-FFF2-40B4-BE49-F238E27FC236}">
                    <a16:creationId xmlns:a16="http://schemas.microsoft.com/office/drawing/2014/main" id="{C2B612BC-D066-CC6E-782C-95785D111E5F}"/>
                  </a:ext>
                </a:extLst>
              </p:cNvPr>
              <p:cNvSpPr/>
              <p:nvPr/>
            </p:nvSpPr>
            <p:spPr>
              <a:xfrm>
                <a:off x="2007477" y="4996658"/>
                <a:ext cx="422275" cy="14011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0" name="Rectangles 16">
                <a:extLst>
                  <a:ext uri="{FF2B5EF4-FFF2-40B4-BE49-F238E27FC236}">
                    <a16:creationId xmlns:a16="http://schemas.microsoft.com/office/drawing/2014/main" id="{28F4012E-2C9C-9BDC-66F9-7459E2C56754}"/>
                  </a:ext>
                </a:extLst>
              </p:cNvPr>
              <p:cNvSpPr/>
              <p:nvPr/>
            </p:nvSpPr>
            <p:spPr>
              <a:xfrm>
                <a:off x="2007477" y="4849198"/>
                <a:ext cx="411480" cy="12682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c</a:t>
                </a:r>
              </a:p>
            </p:txBody>
          </p:sp>
          <p:sp>
            <p:nvSpPr>
              <p:cNvPr id="51" name="Rectangles 21">
                <a:extLst>
                  <a:ext uri="{FF2B5EF4-FFF2-40B4-BE49-F238E27FC236}">
                    <a16:creationId xmlns:a16="http://schemas.microsoft.com/office/drawing/2014/main" id="{6167286F-9679-F122-AE9D-4DEF6DCCCF9E}"/>
                  </a:ext>
                </a:extLst>
              </p:cNvPr>
              <p:cNvSpPr/>
              <p:nvPr/>
            </p:nvSpPr>
            <p:spPr>
              <a:xfrm>
                <a:off x="2529229" y="4204366"/>
                <a:ext cx="424525" cy="938677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10</a:t>
                </a:r>
              </a:p>
            </p:txBody>
          </p:sp>
          <p:cxnSp>
            <p:nvCxnSpPr>
              <p:cNvPr id="52" name="Straight Connector 51">
                <a:extLst>
                  <a:ext uri="{FF2B5EF4-FFF2-40B4-BE49-F238E27FC236}">
                    <a16:creationId xmlns:a16="http://schemas.microsoft.com/office/drawing/2014/main" id="{29A16A1C-A22E-8E6E-ADF6-F74420E88C1D}"/>
                  </a:ext>
                </a:extLst>
              </p:cNvPr>
              <p:cNvCxnSpPr>
                <a:cxnSpLocks/>
              </p:cNvCxnSpPr>
              <p:nvPr/>
            </p:nvCxnSpPr>
            <p:spPr>
              <a:xfrm flipH="1">
                <a:off x="1633780" y="5136561"/>
                <a:ext cx="1482090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0A628B83-CDAC-6D2A-EF61-5BCB2431ADEE}"/>
                </a:ext>
              </a:extLst>
            </p:cNvPr>
            <p:cNvSpPr txBox="1"/>
            <p:nvPr/>
          </p:nvSpPr>
          <p:spPr>
            <a:xfrm>
              <a:off x="1471202" y="4004337"/>
              <a:ext cx="616382" cy="310283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tIns="18288" rtlCol="0">
              <a:noAutofit/>
            </a:bodyPr>
            <a:lstStyle/>
            <a:p>
              <a:r>
                <a:rPr lang="en-US" dirty="0"/>
                <a:t>SEK</a:t>
              </a:r>
            </a:p>
          </p:txBody>
        </p:sp>
      </p:grpSp>
      <p:grpSp>
        <p:nvGrpSpPr>
          <p:cNvPr id="78" name="Group 77">
            <a:extLst>
              <a:ext uri="{FF2B5EF4-FFF2-40B4-BE49-F238E27FC236}">
                <a16:creationId xmlns:a16="http://schemas.microsoft.com/office/drawing/2014/main" id="{3F8F8AB7-913A-CD5E-E1DB-F5D26A1E8854}"/>
              </a:ext>
            </a:extLst>
          </p:cNvPr>
          <p:cNvGrpSpPr/>
          <p:nvPr/>
        </p:nvGrpSpPr>
        <p:grpSpPr>
          <a:xfrm>
            <a:off x="7218559" y="4284257"/>
            <a:ext cx="2874131" cy="1430620"/>
            <a:chOff x="7218559" y="4284257"/>
            <a:chExt cx="2874131" cy="1430620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93D17562-74B5-143F-D7A8-63639CC8C412}"/>
                </a:ext>
              </a:extLst>
            </p:cNvPr>
            <p:cNvGrpSpPr/>
            <p:nvPr/>
          </p:nvGrpSpPr>
          <p:grpSpPr>
            <a:xfrm>
              <a:off x="7218559" y="4284257"/>
              <a:ext cx="2874131" cy="1430620"/>
              <a:chOff x="7218559" y="4284257"/>
              <a:chExt cx="2874131" cy="1430620"/>
            </a:xfrm>
          </p:grpSpPr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3E1ACED3-214B-E619-6C17-6C1BE851666E}"/>
                  </a:ext>
                </a:extLst>
              </p:cNvPr>
              <p:cNvGrpSpPr/>
              <p:nvPr/>
            </p:nvGrpSpPr>
            <p:grpSpPr>
              <a:xfrm>
                <a:off x="8610600" y="4284257"/>
                <a:ext cx="1482090" cy="1430620"/>
                <a:chOff x="1009666" y="2884000"/>
                <a:chExt cx="1482090" cy="1430620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E33E488E-52C8-A219-6D42-F342C2C7D941}"/>
                    </a:ext>
                  </a:extLst>
                </p:cNvPr>
                <p:cNvGrpSpPr/>
                <p:nvPr/>
              </p:nvGrpSpPr>
              <p:grpSpPr>
                <a:xfrm>
                  <a:off x="1009666" y="2884000"/>
                  <a:ext cx="1482090" cy="1111027"/>
                  <a:chOff x="1633780" y="4025749"/>
                  <a:chExt cx="1482090" cy="1111027"/>
                </a:xfrm>
              </p:grpSpPr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49DF0736-94B3-349F-924C-6A6F11FE730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34952" y="4297830"/>
                    <a:ext cx="10129" cy="83894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s 17">
                    <a:extLst>
                      <a:ext uri="{FF2B5EF4-FFF2-40B4-BE49-F238E27FC236}">
                        <a16:creationId xmlns:a16="http://schemas.microsoft.com/office/drawing/2014/main" id="{FA63024C-C86B-DE63-FBE2-D08532C92B21}"/>
                      </a:ext>
                    </a:extLst>
                  </p:cNvPr>
                  <p:cNvSpPr/>
                  <p:nvPr/>
                </p:nvSpPr>
                <p:spPr>
                  <a:xfrm>
                    <a:off x="2007477" y="4996658"/>
                    <a:ext cx="422275" cy="1401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61" name="Rectangles 16">
                    <a:extLst>
                      <a:ext uri="{FF2B5EF4-FFF2-40B4-BE49-F238E27FC236}">
                        <a16:creationId xmlns:a16="http://schemas.microsoft.com/office/drawing/2014/main" id="{5DC93BFA-9F0C-227C-F5D4-49FAA0BBA446}"/>
                      </a:ext>
                    </a:extLst>
                  </p:cNvPr>
                  <p:cNvSpPr/>
                  <p:nvPr/>
                </p:nvSpPr>
                <p:spPr>
                  <a:xfrm>
                    <a:off x="2542274" y="4995192"/>
                    <a:ext cx="411480" cy="12682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62" name="Rectangles 21">
                    <a:extLst>
                      <a:ext uri="{FF2B5EF4-FFF2-40B4-BE49-F238E27FC236}">
                        <a16:creationId xmlns:a16="http://schemas.microsoft.com/office/drawing/2014/main" id="{22D85D30-31B4-8D1F-D8DC-592EE3790687}"/>
                      </a:ext>
                    </a:extLst>
                  </p:cNvPr>
                  <p:cNvSpPr/>
                  <p:nvPr/>
                </p:nvSpPr>
                <p:spPr>
                  <a:xfrm>
                    <a:off x="2529229" y="4025749"/>
                    <a:ext cx="424525" cy="9386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  <p:cxnSp>
                <p:nvCxnSpPr>
                  <p:cNvPr id="63" name="Straight Connector 62">
                    <a:extLst>
                      <a:ext uri="{FF2B5EF4-FFF2-40B4-BE49-F238E27FC236}">
                        <a16:creationId xmlns:a16="http://schemas.microsoft.com/office/drawing/2014/main" id="{4CF74924-1F1E-B84D-B400-660E814EDA0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33780" y="5136561"/>
                    <a:ext cx="148209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0AE021DF-6FB1-270E-2F0A-8D8A2C0E55E6}"/>
                    </a:ext>
                  </a:extLst>
                </p:cNvPr>
                <p:cNvSpPr txBox="1"/>
                <p:nvPr/>
              </p:nvSpPr>
              <p:spPr>
                <a:xfrm>
                  <a:off x="1471202" y="4004337"/>
                  <a:ext cx="719564" cy="31028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tIns="18288" rtlCol="0">
                  <a:noAutofit/>
                </a:bodyPr>
                <a:lstStyle/>
                <a:p>
                  <a:r>
                    <a:rPr lang="en-US" dirty="0"/>
                    <a:t>SRPT</a:t>
                  </a:r>
                </a:p>
              </p:txBody>
            </p:sp>
          </p:grpSp>
          <p:grpSp>
            <p:nvGrpSpPr>
              <p:cNvPr id="64" name="Group 63">
                <a:extLst>
                  <a:ext uri="{FF2B5EF4-FFF2-40B4-BE49-F238E27FC236}">
                    <a16:creationId xmlns:a16="http://schemas.microsoft.com/office/drawing/2014/main" id="{B8610347-3FFD-C346-BDC2-F086FDA7E0C9}"/>
                  </a:ext>
                </a:extLst>
              </p:cNvPr>
              <p:cNvGrpSpPr/>
              <p:nvPr/>
            </p:nvGrpSpPr>
            <p:grpSpPr>
              <a:xfrm>
                <a:off x="7218559" y="5031548"/>
                <a:ext cx="1691461" cy="447236"/>
                <a:chOff x="7218559" y="3213870"/>
                <a:chExt cx="1691461" cy="447236"/>
              </a:xfrm>
            </p:grpSpPr>
            <p:sp>
              <p:nvSpPr>
                <p:cNvPr id="65" name="Rectangle 64">
                  <a:extLst>
                    <a:ext uri="{FF2B5EF4-FFF2-40B4-BE49-F238E27FC236}">
                      <a16:creationId xmlns:a16="http://schemas.microsoft.com/office/drawing/2014/main" id="{682762F6-077C-51A5-FFB7-621000E5ED94}"/>
                    </a:ext>
                  </a:extLst>
                </p:cNvPr>
                <p:cNvSpPr/>
                <p:nvPr/>
              </p:nvSpPr>
              <p:spPr>
                <a:xfrm>
                  <a:off x="7218559" y="3213870"/>
                  <a:ext cx="1318013" cy="447236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sz="2200" dirty="0">
                      <a:solidFill>
                        <a:schemeClr val="tx1"/>
                      </a:solidFill>
                    </a:rPr>
                    <a:t>Arrival</a:t>
                  </a:r>
                </a:p>
              </p:txBody>
            </p:sp>
            <p:cxnSp>
              <p:nvCxnSpPr>
                <p:cNvPr id="66" name="Straight Arrow Connector 65">
                  <a:extLst>
                    <a:ext uri="{FF2B5EF4-FFF2-40B4-BE49-F238E27FC236}">
                      <a16:creationId xmlns:a16="http://schemas.microsoft.com/office/drawing/2014/main" id="{B085A9C2-5EA2-C408-FE22-3D8C53D395A3}"/>
                    </a:ext>
                  </a:extLst>
                </p:cNvPr>
                <p:cNvCxnSpPr>
                  <a:stCxn id="65" idx="3"/>
                </p:cNvCxnSpPr>
                <p:nvPr/>
              </p:nvCxnSpPr>
              <p:spPr>
                <a:xfrm flipV="1">
                  <a:off x="8536572" y="3429000"/>
                  <a:ext cx="373448" cy="8488"/>
                </a:xfrm>
                <a:prstGeom prst="straightConnector1">
                  <a:avLst/>
                </a:prstGeom>
                <a:ln w="38100">
                  <a:solidFill>
                    <a:schemeClr val="tx1"/>
                  </a:solidFill>
                  <a:tailEnd type="triangle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</p:grpSp>
        <p:sp>
          <p:nvSpPr>
            <p:cNvPr id="68" name="Rectangles 21">
              <a:extLst>
                <a:ext uri="{FF2B5EF4-FFF2-40B4-BE49-F238E27FC236}">
                  <a16:creationId xmlns:a16="http://schemas.microsoft.com/office/drawing/2014/main" id="{BBC2865C-6F05-BE04-2AF8-DDE15C20E931}"/>
                </a:ext>
              </a:extLst>
            </p:cNvPr>
            <p:cNvSpPr/>
            <p:nvPr/>
          </p:nvSpPr>
          <p:spPr>
            <a:xfrm>
              <a:off x="8977774" y="4864931"/>
              <a:ext cx="424525" cy="348576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</p:grpSp>
      <p:sp>
        <p:nvSpPr>
          <p:cNvPr id="69" name="TextBox 68">
            <a:extLst>
              <a:ext uri="{FF2B5EF4-FFF2-40B4-BE49-F238E27FC236}">
                <a16:creationId xmlns:a16="http://schemas.microsoft.com/office/drawing/2014/main" id="{BA5D643E-81D4-B9E2-1C74-F4CB99974541}"/>
              </a:ext>
            </a:extLst>
          </p:cNvPr>
          <p:cNvSpPr txBox="1"/>
          <p:nvPr/>
        </p:nvSpPr>
        <p:spPr>
          <a:xfrm>
            <a:off x="4328443" y="1533525"/>
            <a:ext cx="2383254" cy="1107996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r>
              <a:rPr lang="en-US" sz="2200" dirty="0"/>
              <a:t>Neutral scenario: everything else</a:t>
            </a:r>
          </a:p>
          <a:p>
            <a:r>
              <a:rPr lang="en-US" sz="2200" dirty="0"/>
              <a:t>WTS: No harm</a:t>
            </a:r>
          </a:p>
        </p:txBody>
      </p:sp>
      <p:grpSp>
        <p:nvGrpSpPr>
          <p:cNvPr id="76" name="Group 75">
            <a:extLst>
              <a:ext uri="{FF2B5EF4-FFF2-40B4-BE49-F238E27FC236}">
                <a16:creationId xmlns:a16="http://schemas.microsoft.com/office/drawing/2014/main" id="{9BA8BD25-66D9-8A77-5B70-F75D7A6491E1}"/>
              </a:ext>
            </a:extLst>
          </p:cNvPr>
          <p:cNvGrpSpPr/>
          <p:nvPr/>
        </p:nvGrpSpPr>
        <p:grpSpPr>
          <a:xfrm>
            <a:off x="2379376" y="3084719"/>
            <a:ext cx="1573855" cy="725202"/>
            <a:chOff x="2379376" y="3084719"/>
            <a:chExt cx="1573855" cy="725202"/>
          </a:xfrm>
        </p:grpSpPr>
        <p:sp>
          <p:nvSpPr>
            <p:cNvPr id="75" name="Right Brace 74">
              <a:extLst>
                <a:ext uri="{FF2B5EF4-FFF2-40B4-BE49-F238E27FC236}">
                  <a16:creationId xmlns:a16="http://schemas.microsoft.com/office/drawing/2014/main" id="{25D56209-1B0D-5EAC-32CE-D5E2DEF0D22A}"/>
                </a:ext>
              </a:extLst>
            </p:cNvPr>
            <p:cNvSpPr/>
            <p:nvPr/>
          </p:nvSpPr>
          <p:spPr>
            <a:xfrm>
              <a:off x="2379376" y="3105262"/>
              <a:ext cx="342283" cy="220574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72" name="Rectangle 71">
              <a:extLst>
                <a:ext uri="{FF2B5EF4-FFF2-40B4-BE49-F238E27FC236}">
                  <a16:creationId xmlns:a16="http://schemas.microsoft.com/office/drawing/2014/main" id="{1AE07A18-601B-BAAA-81AD-839E317EF977}"/>
                </a:ext>
              </a:extLst>
            </p:cNvPr>
            <p:cNvSpPr/>
            <p:nvPr/>
          </p:nvSpPr>
          <p:spPr>
            <a:xfrm>
              <a:off x="2635218" y="3084719"/>
              <a:ext cx="1318013" cy="725202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sz="2200" dirty="0">
                  <a:solidFill>
                    <a:schemeClr val="tx1"/>
                  </a:solidFill>
                </a:rPr>
                <a:t>Multiple arrivals</a:t>
              </a:r>
            </a:p>
          </p:txBody>
        </p:sp>
      </p:grpSp>
      <p:sp>
        <p:nvSpPr>
          <p:cNvPr id="79" name="Rectangles 21">
            <a:extLst>
              <a:ext uri="{FF2B5EF4-FFF2-40B4-BE49-F238E27FC236}">
                <a16:creationId xmlns:a16="http://schemas.microsoft.com/office/drawing/2014/main" id="{69B370AE-652E-5A00-3730-BCC407530D73}"/>
              </a:ext>
            </a:extLst>
          </p:cNvPr>
          <p:cNvSpPr/>
          <p:nvPr/>
        </p:nvSpPr>
        <p:spPr>
          <a:xfrm>
            <a:off x="8977774" y="2932072"/>
            <a:ext cx="424525" cy="348576"/>
          </a:xfrm>
          <a:prstGeom prst="rect">
            <a:avLst/>
          </a:prstGeom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4</a:t>
            </a:r>
          </a:p>
        </p:txBody>
      </p:sp>
      <p:sp>
        <p:nvSpPr>
          <p:cNvPr id="83" name="Rectangle: Rounded Corners 82">
            <a:extLst>
              <a:ext uri="{FF2B5EF4-FFF2-40B4-BE49-F238E27FC236}">
                <a16:creationId xmlns:a16="http://schemas.microsoft.com/office/drawing/2014/main" id="{99513DC1-A439-689C-4DF8-89204C610565}"/>
              </a:ext>
            </a:extLst>
          </p:cNvPr>
          <p:cNvSpPr/>
          <p:nvPr/>
        </p:nvSpPr>
        <p:spPr>
          <a:xfrm>
            <a:off x="4186226" y="1469051"/>
            <a:ext cx="2383254" cy="1203913"/>
          </a:xfrm>
          <a:prstGeom prst="roundRect">
            <a:avLst/>
          </a:prstGeom>
          <a:noFill/>
          <a:ln w="38100">
            <a:solidFill>
              <a:srgbClr val="FF66FF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dirty="0"/>
              <a:t>/</a:t>
            </a:r>
          </a:p>
        </p:txBody>
      </p:sp>
    </p:spTree>
    <p:extLst>
      <p:ext uri="{BB962C8B-B14F-4D97-AF65-F5344CB8AC3E}">
        <p14:creationId xmlns:p14="http://schemas.microsoft.com/office/powerpoint/2010/main" val="222907019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2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3" fill="hold">
                      <p:stCondLst>
                        <p:cond delay="indefinite"/>
                      </p:stCondLst>
                      <p:childTnLst>
                        <p:par>
                          <p:cTn id="44" fill="hold">
                            <p:stCondLst>
                              <p:cond delay="0"/>
                            </p:stCondLst>
                            <p:childTnLst>
                              <p:par>
                                <p:cTn id="4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47" fill="hold">
                      <p:stCondLst>
                        <p:cond delay="indefinite"/>
                      </p:stCondLst>
                      <p:childTnLst>
                        <p:par>
                          <p:cTn id="48" fill="hold">
                            <p:stCondLst>
                              <p:cond delay="0"/>
                            </p:stCondLst>
                            <p:childTnLst>
                              <p:par>
                                <p:cTn id="4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1" fill="hold">
                      <p:stCondLst>
                        <p:cond delay="indefinite"/>
                      </p:stCondLst>
                      <p:childTnLst>
                        <p:par>
                          <p:cTn id="52" fill="hold">
                            <p:stCondLst>
                              <p:cond delay="0"/>
                            </p:stCondLst>
                            <p:childTnLst>
                              <p:par>
                                <p:cTn id="5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5" fill="hold">
                      <p:stCondLst>
                        <p:cond delay="indefinite"/>
                      </p:stCondLst>
                      <p:childTnLst>
                        <p:par>
                          <p:cTn id="56" fill="hold">
                            <p:stCondLst>
                              <p:cond delay="0"/>
                            </p:stCondLst>
                            <p:childTnLst>
                              <p:par>
                                <p:cTn id="5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5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4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59" fill="hold">
                      <p:stCondLst>
                        <p:cond delay="indefinite"/>
                      </p:stCondLst>
                      <p:childTnLst>
                        <p:par>
                          <p:cTn id="60" fill="hold">
                            <p:stCondLst>
                              <p:cond delay="0"/>
                            </p:stCondLst>
                            <p:childTnLst>
                              <p:par>
                                <p:cTn id="6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3" fill="hold">
                      <p:stCondLst>
                        <p:cond delay="indefinite"/>
                      </p:stCondLst>
                      <p:childTnLst>
                        <p:par>
                          <p:cTn id="64" fill="hold">
                            <p:stCondLst>
                              <p:cond delay="0"/>
                            </p:stCondLst>
                            <p:childTnLst>
                              <p:par>
                                <p:cTn id="6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9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67" fill="hold">
                      <p:stCondLst>
                        <p:cond delay="indefinite"/>
                      </p:stCondLst>
                      <p:childTnLst>
                        <p:par>
                          <p:cTn id="68" fill="hold">
                            <p:stCondLst>
                              <p:cond delay="0"/>
                            </p:stCondLst>
                            <p:childTnLst>
                              <p:par>
                                <p:cTn id="6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7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43" grpId="0" uiExpand="1" build="p"/>
      <p:bldP spid="44" grpId="0" uiExpand="1" build="p"/>
      <p:bldP spid="69" grpId="0" uiExpand="1" build="p"/>
      <p:bldP spid="79" grpId="0" animBg="1"/>
      <p:bldP spid="83" grpId="0" animBg="1"/>
    </p:bldLst>
  </p:timing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4D305889-5F04-F0B3-E839-1E0E7FEF5F8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Key idea: Dominance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3B67009-C96F-7C0F-F0B3-FDC5697C1B69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Neutral scenario:</a:t>
            </a:r>
          </a:p>
          <a:p>
            <a:pPr marL="0" indent="0">
              <a:buNone/>
            </a:pPr>
            <a:r>
              <a:rPr lang="en-US" dirty="0"/>
              <a:t>Time 0: SEK [c, c, 10], SRPT [c, c, 10]</a:t>
            </a:r>
          </a:p>
          <a:p>
            <a:pPr marL="0" indent="0">
              <a:buNone/>
            </a:pPr>
            <a:r>
              <a:rPr lang="en-US" dirty="0"/>
              <a:t>Time c: SEK [c, 10-c], SRPT [10]</a:t>
            </a:r>
          </a:p>
          <a:p>
            <a:pPr marL="0" indent="0">
              <a:buNone/>
            </a:pPr>
            <a:r>
              <a:rPr lang="en-US" dirty="0"/>
              <a:t>Time 2c: SEK [10-2c], SRPT [10-c]</a:t>
            </a:r>
          </a:p>
          <a:p>
            <a:pPr marL="0" indent="0">
              <a:buNone/>
            </a:pPr>
            <a:r>
              <a:rPr lang="en-US" dirty="0"/>
              <a:t>Dominance: Every job in SEK is smaller </a:t>
            </a:r>
            <a:br>
              <a:rPr lang="en-US" dirty="0"/>
            </a:br>
            <a:r>
              <a:rPr lang="en-US" dirty="0"/>
              <a:t>than corresponding job in SRPT.</a:t>
            </a:r>
          </a:p>
          <a:p>
            <a:pPr marL="0" indent="0">
              <a:buNone/>
            </a:pPr>
            <a:r>
              <a:rPr lang="en-US" dirty="0" err="1"/>
              <a:t>Thm</a:t>
            </a:r>
            <a:r>
              <a:rPr lang="en-US" dirty="0"/>
              <a:t>: Dominance preserved until next SEK divergence.</a:t>
            </a:r>
          </a:p>
          <a:p>
            <a:pPr marL="0" indent="0">
              <a:buNone/>
            </a:pPr>
            <a:r>
              <a:rPr lang="en-US" dirty="0"/>
              <a:t>Implies neutral scenario never hurts SEK.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0B4A00F-FBF0-C632-E27D-8FAD1C211DFB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FADCA34-3424-DD1E-8C84-ECF3CFE5CF1E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14</a:t>
            </a:fld>
            <a:endParaRPr lang="en-US"/>
          </a:p>
        </p:txBody>
      </p:sp>
      <p:grpSp>
        <p:nvGrpSpPr>
          <p:cNvPr id="71" name="Group 70">
            <a:extLst>
              <a:ext uri="{FF2B5EF4-FFF2-40B4-BE49-F238E27FC236}">
                <a16:creationId xmlns:a16="http://schemas.microsoft.com/office/drawing/2014/main" id="{DC6F1874-CCC7-D7DC-E901-D22CC650F70D}"/>
              </a:ext>
            </a:extLst>
          </p:cNvPr>
          <p:cNvGrpSpPr/>
          <p:nvPr/>
        </p:nvGrpSpPr>
        <p:grpSpPr>
          <a:xfrm>
            <a:off x="7036682" y="683174"/>
            <a:ext cx="3907325" cy="1414707"/>
            <a:chOff x="7036682" y="683174"/>
            <a:chExt cx="3907325" cy="1414707"/>
          </a:xfrm>
        </p:grpSpPr>
        <p:grpSp>
          <p:nvGrpSpPr>
            <p:cNvPr id="36" name="Group 35">
              <a:extLst>
                <a:ext uri="{FF2B5EF4-FFF2-40B4-BE49-F238E27FC236}">
                  <a16:creationId xmlns:a16="http://schemas.microsoft.com/office/drawing/2014/main" id="{35D4EB5E-F75B-C2EA-8D06-3CBC85D3A34F}"/>
                </a:ext>
              </a:extLst>
            </p:cNvPr>
            <p:cNvGrpSpPr/>
            <p:nvPr/>
          </p:nvGrpSpPr>
          <p:grpSpPr>
            <a:xfrm>
              <a:off x="7869555" y="683174"/>
              <a:ext cx="3074452" cy="1414707"/>
              <a:chOff x="7869555" y="321224"/>
              <a:chExt cx="3074452" cy="1414707"/>
            </a:xfrm>
          </p:grpSpPr>
          <p:grpSp>
            <p:nvGrpSpPr>
              <p:cNvPr id="16" name="Group 15">
                <a:extLst>
                  <a:ext uri="{FF2B5EF4-FFF2-40B4-BE49-F238E27FC236}">
                    <a16:creationId xmlns:a16="http://schemas.microsoft.com/office/drawing/2014/main" id="{2C9C58CF-31EC-7EF1-6BE7-49E1BD525A27}"/>
                  </a:ext>
                </a:extLst>
              </p:cNvPr>
              <p:cNvGrpSpPr/>
              <p:nvPr/>
            </p:nvGrpSpPr>
            <p:grpSpPr>
              <a:xfrm>
                <a:off x="7869555" y="483928"/>
                <a:ext cx="1482090" cy="1252003"/>
                <a:chOff x="1009666" y="3062617"/>
                <a:chExt cx="1482090" cy="1252003"/>
              </a:xfrm>
            </p:grpSpPr>
            <p:grpSp>
              <p:nvGrpSpPr>
                <p:cNvPr id="17" name="Group 16">
                  <a:extLst>
                    <a:ext uri="{FF2B5EF4-FFF2-40B4-BE49-F238E27FC236}">
                      <a16:creationId xmlns:a16="http://schemas.microsoft.com/office/drawing/2014/main" id="{DB5A1E45-5849-3CA6-8C22-6289FA602905}"/>
                    </a:ext>
                  </a:extLst>
                </p:cNvPr>
                <p:cNvGrpSpPr/>
                <p:nvPr/>
              </p:nvGrpSpPr>
              <p:grpSpPr>
                <a:xfrm>
                  <a:off x="1009666" y="3062617"/>
                  <a:ext cx="1482090" cy="938677"/>
                  <a:chOff x="1633780" y="4204366"/>
                  <a:chExt cx="1482090" cy="938677"/>
                </a:xfrm>
              </p:grpSpPr>
              <p:cxnSp>
                <p:nvCxnSpPr>
                  <p:cNvPr id="19" name="Straight Arrow Connector 18">
                    <a:extLst>
                      <a:ext uri="{FF2B5EF4-FFF2-40B4-BE49-F238E27FC236}">
                        <a16:creationId xmlns:a16="http://schemas.microsoft.com/office/drawing/2014/main" id="{11A3B4BA-DC93-2311-7CA1-1DC74AF77CE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34952" y="4297830"/>
                    <a:ext cx="10129" cy="83894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20" name="Rectangles 17">
                    <a:extLst>
                      <a:ext uri="{FF2B5EF4-FFF2-40B4-BE49-F238E27FC236}">
                        <a16:creationId xmlns:a16="http://schemas.microsoft.com/office/drawing/2014/main" id="{C12B995F-B581-5B79-9FEB-4554BBF525B9}"/>
                      </a:ext>
                    </a:extLst>
                  </p:cNvPr>
                  <p:cNvSpPr/>
                  <p:nvPr/>
                </p:nvSpPr>
                <p:spPr>
                  <a:xfrm>
                    <a:off x="2007477" y="4996658"/>
                    <a:ext cx="422275" cy="1401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21" name="Rectangles 16">
                    <a:extLst>
                      <a:ext uri="{FF2B5EF4-FFF2-40B4-BE49-F238E27FC236}">
                        <a16:creationId xmlns:a16="http://schemas.microsoft.com/office/drawing/2014/main" id="{92EEE722-DE4C-FC1B-79BF-163D7B5DB415}"/>
                      </a:ext>
                    </a:extLst>
                  </p:cNvPr>
                  <p:cNvSpPr/>
                  <p:nvPr/>
                </p:nvSpPr>
                <p:spPr>
                  <a:xfrm>
                    <a:off x="2007477" y="4849198"/>
                    <a:ext cx="411480" cy="12682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22" name="Rectangles 21">
                    <a:extLst>
                      <a:ext uri="{FF2B5EF4-FFF2-40B4-BE49-F238E27FC236}">
                        <a16:creationId xmlns:a16="http://schemas.microsoft.com/office/drawing/2014/main" id="{42D04072-DB38-F631-A374-988389F075FD}"/>
                      </a:ext>
                    </a:extLst>
                  </p:cNvPr>
                  <p:cNvSpPr/>
                  <p:nvPr/>
                </p:nvSpPr>
                <p:spPr>
                  <a:xfrm>
                    <a:off x="2529229" y="4204366"/>
                    <a:ext cx="424525" cy="9386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  <p:cxnSp>
                <p:nvCxnSpPr>
                  <p:cNvPr id="23" name="Straight Connector 22">
                    <a:extLst>
                      <a:ext uri="{FF2B5EF4-FFF2-40B4-BE49-F238E27FC236}">
                        <a16:creationId xmlns:a16="http://schemas.microsoft.com/office/drawing/2014/main" id="{B11730D0-D792-D0B6-4921-1ABF3E9D9B3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33780" y="5136561"/>
                    <a:ext cx="148209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8" name="TextBox 17">
                  <a:extLst>
                    <a:ext uri="{FF2B5EF4-FFF2-40B4-BE49-F238E27FC236}">
                      <a16:creationId xmlns:a16="http://schemas.microsoft.com/office/drawing/2014/main" id="{2888193C-00D8-2EE5-0715-F7CFBC559A56}"/>
                    </a:ext>
                  </a:extLst>
                </p:cNvPr>
                <p:cNvSpPr txBox="1"/>
                <p:nvPr/>
              </p:nvSpPr>
              <p:spPr>
                <a:xfrm>
                  <a:off x="1471202" y="4004337"/>
                  <a:ext cx="616382" cy="31028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tIns="18288" rtlCol="0">
                  <a:noAutofit/>
                </a:bodyPr>
                <a:lstStyle/>
                <a:p>
                  <a:r>
                    <a:rPr lang="en-US" dirty="0"/>
                    <a:t>SEK</a:t>
                  </a:r>
                </a:p>
              </p:txBody>
            </p:sp>
          </p:grpSp>
          <p:grpSp>
            <p:nvGrpSpPr>
              <p:cNvPr id="26" name="Group 25">
                <a:extLst>
                  <a:ext uri="{FF2B5EF4-FFF2-40B4-BE49-F238E27FC236}">
                    <a16:creationId xmlns:a16="http://schemas.microsoft.com/office/drawing/2014/main" id="{3761137C-D5D3-3D2F-632D-8981F1AF6FB0}"/>
                  </a:ext>
                </a:extLst>
              </p:cNvPr>
              <p:cNvGrpSpPr/>
              <p:nvPr/>
            </p:nvGrpSpPr>
            <p:grpSpPr>
              <a:xfrm>
                <a:off x="9461917" y="321224"/>
                <a:ext cx="1482090" cy="1413363"/>
                <a:chOff x="1009666" y="2901257"/>
                <a:chExt cx="1482090" cy="1413363"/>
              </a:xfrm>
            </p:grpSpPr>
            <p:grpSp>
              <p:nvGrpSpPr>
                <p:cNvPr id="27" name="Group 26">
                  <a:extLst>
                    <a:ext uri="{FF2B5EF4-FFF2-40B4-BE49-F238E27FC236}">
                      <a16:creationId xmlns:a16="http://schemas.microsoft.com/office/drawing/2014/main" id="{B1F18A9B-59A4-184F-2968-5AC72D87792B}"/>
                    </a:ext>
                  </a:extLst>
                </p:cNvPr>
                <p:cNvGrpSpPr/>
                <p:nvPr/>
              </p:nvGrpSpPr>
              <p:grpSpPr>
                <a:xfrm>
                  <a:off x="1009666" y="2901257"/>
                  <a:ext cx="1482090" cy="1093770"/>
                  <a:chOff x="1633780" y="4043006"/>
                  <a:chExt cx="1482090" cy="1093770"/>
                </a:xfrm>
              </p:grpSpPr>
              <p:cxnSp>
                <p:nvCxnSpPr>
                  <p:cNvPr id="29" name="Straight Arrow Connector 28">
                    <a:extLst>
                      <a:ext uri="{FF2B5EF4-FFF2-40B4-BE49-F238E27FC236}">
                        <a16:creationId xmlns:a16="http://schemas.microsoft.com/office/drawing/2014/main" id="{257B000B-8AF0-FDFF-5EE7-3AE138712EC4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34952" y="4297830"/>
                    <a:ext cx="10129" cy="83894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30" name="Rectangles 17">
                    <a:extLst>
                      <a:ext uri="{FF2B5EF4-FFF2-40B4-BE49-F238E27FC236}">
                        <a16:creationId xmlns:a16="http://schemas.microsoft.com/office/drawing/2014/main" id="{E9B5E05B-0BEB-BCF4-D56E-15EB67ED3E83}"/>
                      </a:ext>
                    </a:extLst>
                  </p:cNvPr>
                  <p:cNvSpPr/>
                  <p:nvPr/>
                </p:nvSpPr>
                <p:spPr>
                  <a:xfrm>
                    <a:off x="2007477" y="4996658"/>
                    <a:ext cx="422275" cy="1401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31" name="Rectangles 16">
                    <a:extLst>
                      <a:ext uri="{FF2B5EF4-FFF2-40B4-BE49-F238E27FC236}">
                        <a16:creationId xmlns:a16="http://schemas.microsoft.com/office/drawing/2014/main" id="{ECBC7A87-9A3D-4645-3480-A811844C8F3D}"/>
                      </a:ext>
                    </a:extLst>
                  </p:cNvPr>
                  <p:cNvSpPr/>
                  <p:nvPr/>
                </p:nvSpPr>
                <p:spPr>
                  <a:xfrm>
                    <a:off x="2529229" y="5003306"/>
                    <a:ext cx="411480" cy="12682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32" name="Rectangles 21">
                    <a:extLst>
                      <a:ext uri="{FF2B5EF4-FFF2-40B4-BE49-F238E27FC236}">
                        <a16:creationId xmlns:a16="http://schemas.microsoft.com/office/drawing/2014/main" id="{4D76A8BC-9720-2AA2-8352-153E0C9CAE42}"/>
                      </a:ext>
                    </a:extLst>
                  </p:cNvPr>
                  <p:cNvSpPr/>
                  <p:nvPr/>
                </p:nvSpPr>
                <p:spPr>
                  <a:xfrm>
                    <a:off x="2529229" y="4043006"/>
                    <a:ext cx="424525" cy="9386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  <p:cxnSp>
                <p:nvCxnSpPr>
                  <p:cNvPr id="33" name="Straight Connector 32">
                    <a:extLst>
                      <a:ext uri="{FF2B5EF4-FFF2-40B4-BE49-F238E27FC236}">
                        <a16:creationId xmlns:a16="http://schemas.microsoft.com/office/drawing/2014/main" id="{ADD02671-3F22-218F-7F0F-08B3BD41E888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33780" y="5136561"/>
                    <a:ext cx="148209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28" name="TextBox 27">
                  <a:extLst>
                    <a:ext uri="{FF2B5EF4-FFF2-40B4-BE49-F238E27FC236}">
                      <a16:creationId xmlns:a16="http://schemas.microsoft.com/office/drawing/2014/main" id="{57EF583D-1E39-0206-1FD8-CE21DCD20480}"/>
                    </a:ext>
                  </a:extLst>
                </p:cNvPr>
                <p:cNvSpPr txBox="1"/>
                <p:nvPr/>
              </p:nvSpPr>
              <p:spPr>
                <a:xfrm>
                  <a:off x="1471201" y="4004337"/>
                  <a:ext cx="777737" cy="31028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tIns="18288" rtlCol="0">
                  <a:noAutofit/>
                </a:bodyPr>
                <a:lstStyle/>
                <a:p>
                  <a:r>
                    <a:rPr lang="en-US" dirty="0"/>
                    <a:t>SRPT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6CBEA7E-66EE-1A23-188E-471F05E0364A}"/>
                    </a:ext>
                  </a:extLst>
                </p:cNvPr>
                <p:cNvSpPr txBox="1"/>
                <p:nvPr/>
              </p:nvSpPr>
              <p:spPr>
                <a:xfrm>
                  <a:off x="7036682" y="1309510"/>
                  <a:ext cx="777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=0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8" name="TextBox 67">
                  <a:extLst>
                    <a:ext uri="{FF2B5EF4-FFF2-40B4-BE49-F238E27FC236}">
                      <a16:creationId xmlns:a16="http://schemas.microsoft.com/office/drawing/2014/main" id="{F6CBEA7E-66EE-1A23-188E-471F05E0364A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682" y="1309510"/>
                  <a:ext cx="777737" cy="369332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2" name="Group 71">
            <a:extLst>
              <a:ext uri="{FF2B5EF4-FFF2-40B4-BE49-F238E27FC236}">
                <a16:creationId xmlns:a16="http://schemas.microsoft.com/office/drawing/2014/main" id="{BDA861A7-B9AD-B8C3-ED60-B89F19D47B23}"/>
              </a:ext>
            </a:extLst>
          </p:cNvPr>
          <p:cNvGrpSpPr/>
          <p:nvPr/>
        </p:nvGrpSpPr>
        <p:grpSpPr>
          <a:xfrm>
            <a:off x="7036682" y="2157293"/>
            <a:ext cx="3907325" cy="1252003"/>
            <a:chOff x="7036682" y="2157293"/>
            <a:chExt cx="3907325" cy="1252003"/>
          </a:xfrm>
        </p:grpSpPr>
        <p:grpSp>
          <p:nvGrpSpPr>
            <p:cNvPr id="37" name="Group 36">
              <a:extLst>
                <a:ext uri="{FF2B5EF4-FFF2-40B4-BE49-F238E27FC236}">
                  <a16:creationId xmlns:a16="http://schemas.microsoft.com/office/drawing/2014/main" id="{37896FD9-CEF9-D5FF-28CB-65F8D5B3E4D3}"/>
                </a:ext>
              </a:extLst>
            </p:cNvPr>
            <p:cNvGrpSpPr/>
            <p:nvPr/>
          </p:nvGrpSpPr>
          <p:grpSpPr>
            <a:xfrm>
              <a:off x="7869555" y="2157293"/>
              <a:ext cx="3074452" cy="1252003"/>
              <a:chOff x="7869555" y="483928"/>
              <a:chExt cx="3074452" cy="1252003"/>
            </a:xfrm>
          </p:grpSpPr>
          <p:grpSp>
            <p:nvGrpSpPr>
              <p:cNvPr id="38" name="Group 37">
                <a:extLst>
                  <a:ext uri="{FF2B5EF4-FFF2-40B4-BE49-F238E27FC236}">
                    <a16:creationId xmlns:a16="http://schemas.microsoft.com/office/drawing/2014/main" id="{E46B0918-F0F8-73B4-00F9-E2F8FCE70F58}"/>
                  </a:ext>
                </a:extLst>
              </p:cNvPr>
              <p:cNvGrpSpPr/>
              <p:nvPr/>
            </p:nvGrpSpPr>
            <p:grpSpPr>
              <a:xfrm>
                <a:off x="7869555" y="576048"/>
                <a:ext cx="1482090" cy="1159883"/>
                <a:chOff x="1009666" y="3154737"/>
                <a:chExt cx="1482090" cy="1159883"/>
              </a:xfrm>
            </p:grpSpPr>
            <p:grpSp>
              <p:nvGrpSpPr>
                <p:cNvPr id="47" name="Group 46">
                  <a:extLst>
                    <a:ext uri="{FF2B5EF4-FFF2-40B4-BE49-F238E27FC236}">
                      <a16:creationId xmlns:a16="http://schemas.microsoft.com/office/drawing/2014/main" id="{DBCF3D4D-C613-A649-CC30-6A36515A6DC0}"/>
                    </a:ext>
                  </a:extLst>
                </p:cNvPr>
                <p:cNvGrpSpPr/>
                <p:nvPr/>
              </p:nvGrpSpPr>
              <p:grpSpPr>
                <a:xfrm>
                  <a:off x="1009666" y="3154737"/>
                  <a:ext cx="1482090" cy="846557"/>
                  <a:chOff x="1633780" y="4296486"/>
                  <a:chExt cx="1482090" cy="846557"/>
                </a:xfrm>
              </p:grpSpPr>
              <p:cxnSp>
                <p:nvCxnSpPr>
                  <p:cNvPr id="49" name="Straight Arrow Connector 48">
                    <a:extLst>
                      <a:ext uri="{FF2B5EF4-FFF2-40B4-BE49-F238E27FC236}">
                        <a16:creationId xmlns:a16="http://schemas.microsoft.com/office/drawing/2014/main" id="{9FFDB46C-E28F-C686-66CB-E82C9FB005C6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34952" y="4297830"/>
                    <a:ext cx="10129" cy="83894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50" name="Rectangles 17">
                    <a:extLst>
                      <a:ext uri="{FF2B5EF4-FFF2-40B4-BE49-F238E27FC236}">
                        <a16:creationId xmlns:a16="http://schemas.microsoft.com/office/drawing/2014/main" id="{09DF099F-65C2-0090-5813-8A51FA87CE75}"/>
                      </a:ext>
                    </a:extLst>
                  </p:cNvPr>
                  <p:cNvSpPr/>
                  <p:nvPr/>
                </p:nvSpPr>
                <p:spPr>
                  <a:xfrm>
                    <a:off x="2007477" y="4996658"/>
                    <a:ext cx="422275" cy="14011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c</a:t>
                    </a:r>
                  </a:p>
                </p:txBody>
              </p:sp>
              <p:sp>
                <p:nvSpPr>
                  <p:cNvPr id="52" name="Rectangles 21">
                    <a:extLst>
                      <a:ext uri="{FF2B5EF4-FFF2-40B4-BE49-F238E27FC236}">
                        <a16:creationId xmlns:a16="http://schemas.microsoft.com/office/drawing/2014/main" id="{F38294D6-270D-2D64-F486-8678D943D623}"/>
                      </a:ext>
                    </a:extLst>
                  </p:cNvPr>
                  <p:cNvSpPr/>
                  <p:nvPr/>
                </p:nvSpPr>
                <p:spPr>
                  <a:xfrm>
                    <a:off x="2529229" y="4296486"/>
                    <a:ext cx="424525" cy="84655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10-c</a:t>
                    </a:r>
                  </a:p>
                </p:txBody>
              </p:sp>
              <p:cxnSp>
                <p:nvCxnSpPr>
                  <p:cNvPr id="53" name="Straight Connector 52">
                    <a:extLst>
                      <a:ext uri="{FF2B5EF4-FFF2-40B4-BE49-F238E27FC236}">
                        <a16:creationId xmlns:a16="http://schemas.microsoft.com/office/drawing/2014/main" id="{E4FB31F0-1EAA-5C32-88B6-078EAB081C31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33780" y="5136561"/>
                    <a:ext cx="148209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8" name="TextBox 47">
                  <a:extLst>
                    <a:ext uri="{FF2B5EF4-FFF2-40B4-BE49-F238E27FC236}">
                      <a16:creationId xmlns:a16="http://schemas.microsoft.com/office/drawing/2014/main" id="{316CD446-4C84-3EAB-4931-8ABE6AD0B2EA}"/>
                    </a:ext>
                  </a:extLst>
                </p:cNvPr>
                <p:cNvSpPr txBox="1"/>
                <p:nvPr/>
              </p:nvSpPr>
              <p:spPr>
                <a:xfrm>
                  <a:off x="1471202" y="4004337"/>
                  <a:ext cx="616382" cy="31028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tIns="18288" rtlCol="0">
                  <a:noAutofit/>
                </a:bodyPr>
                <a:lstStyle/>
                <a:p>
                  <a:r>
                    <a:rPr lang="en-US" dirty="0"/>
                    <a:t>SEK</a:t>
                  </a:r>
                </a:p>
              </p:txBody>
            </p:sp>
          </p:grpSp>
          <p:grpSp>
            <p:nvGrpSpPr>
              <p:cNvPr id="39" name="Group 38">
                <a:extLst>
                  <a:ext uri="{FF2B5EF4-FFF2-40B4-BE49-F238E27FC236}">
                    <a16:creationId xmlns:a16="http://schemas.microsoft.com/office/drawing/2014/main" id="{B0551101-C2BE-D9B0-B61C-98C1A812002D}"/>
                  </a:ext>
                </a:extLst>
              </p:cNvPr>
              <p:cNvGrpSpPr/>
              <p:nvPr/>
            </p:nvGrpSpPr>
            <p:grpSpPr>
              <a:xfrm>
                <a:off x="9461917" y="483928"/>
                <a:ext cx="1482090" cy="1250659"/>
                <a:chOff x="1009666" y="3063961"/>
                <a:chExt cx="1482090" cy="1250659"/>
              </a:xfrm>
            </p:grpSpPr>
            <p:grpSp>
              <p:nvGrpSpPr>
                <p:cNvPr id="40" name="Group 39">
                  <a:extLst>
                    <a:ext uri="{FF2B5EF4-FFF2-40B4-BE49-F238E27FC236}">
                      <a16:creationId xmlns:a16="http://schemas.microsoft.com/office/drawing/2014/main" id="{CE0E5A42-B2EE-D499-9B2A-A51D77294A29}"/>
                    </a:ext>
                  </a:extLst>
                </p:cNvPr>
                <p:cNvGrpSpPr/>
                <p:nvPr/>
              </p:nvGrpSpPr>
              <p:grpSpPr>
                <a:xfrm>
                  <a:off x="1009666" y="3063961"/>
                  <a:ext cx="1482090" cy="938677"/>
                  <a:chOff x="1633780" y="4205710"/>
                  <a:chExt cx="1482090" cy="938677"/>
                </a:xfrm>
              </p:grpSpPr>
              <p:cxnSp>
                <p:nvCxnSpPr>
                  <p:cNvPr id="42" name="Straight Arrow Connector 41">
                    <a:extLst>
                      <a:ext uri="{FF2B5EF4-FFF2-40B4-BE49-F238E27FC236}">
                        <a16:creationId xmlns:a16="http://schemas.microsoft.com/office/drawing/2014/main" id="{79BCD2EB-1BCC-511B-92F5-EAC327BAF7EE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34952" y="4297830"/>
                    <a:ext cx="10129" cy="83894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45" name="Rectangles 21">
                    <a:extLst>
                      <a:ext uri="{FF2B5EF4-FFF2-40B4-BE49-F238E27FC236}">
                        <a16:creationId xmlns:a16="http://schemas.microsoft.com/office/drawing/2014/main" id="{C57919C9-488F-2DB8-9687-800A49C54EC2}"/>
                      </a:ext>
                    </a:extLst>
                  </p:cNvPr>
                  <p:cNvSpPr/>
                  <p:nvPr/>
                </p:nvSpPr>
                <p:spPr>
                  <a:xfrm>
                    <a:off x="2484183" y="4205710"/>
                    <a:ext cx="424525" cy="938677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</a:p>
                </p:txBody>
              </p:sp>
              <p:cxnSp>
                <p:nvCxnSpPr>
                  <p:cNvPr id="46" name="Straight Connector 45">
                    <a:extLst>
                      <a:ext uri="{FF2B5EF4-FFF2-40B4-BE49-F238E27FC236}">
                        <a16:creationId xmlns:a16="http://schemas.microsoft.com/office/drawing/2014/main" id="{F43EE53A-8152-03B2-4687-7284DBA4027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33780" y="5136561"/>
                    <a:ext cx="148209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41" name="TextBox 40">
                  <a:extLst>
                    <a:ext uri="{FF2B5EF4-FFF2-40B4-BE49-F238E27FC236}">
                      <a16:creationId xmlns:a16="http://schemas.microsoft.com/office/drawing/2014/main" id="{B537A255-AA28-E5F5-3725-BC5F6E2BBD96}"/>
                    </a:ext>
                  </a:extLst>
                </p:cNvPr>
                <p:cNvSpPr txBox="1"/>
                <p:nvPr/>
              </p:nvSpPr>
              <p:spPr>
                <a:xfrm>
                  <a:off x="1471201" y="4004337"/>
                  <a:ext cx="777737" cy="31028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tIns="18288" rtlCol="0">
                  <a:noAutofit/>
                </a:bodyPr>
                <a:lstStyle/>
                <a:p>
                  <a:r>
                    <a:rPr lang="en-US" dirty="0"/>
                    <a:t>SRPT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E52B151-9E34-61C8-0C4C-A039A30034F4}"/>
                    </a:ext>
                  </a:extLst>
                </p:cNvPr>
                <p:cNvSpPr txBox="1"/>
                <p:nvPr/>
              </p:nvSpPr>
              <p:spPr>
                <a:xfrm>
                  <a:off x="7036682" y="2484220"/>
                  <a:ext cx="777737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69" name="TextBox 68">
                  <a:extLst>
                    <a:ext uri="{FF2B5EF4-FFF2-40B4-BE49-F238E27FC236}">
                      <a16:creationId xmlns:a16="http://schemas.microsoft.com/office/drawing/2014/main" id="{0E52B151-9E34-61C8-0C4C-A039A30034F4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036682" y="2484220"/>
                  <a:ext cx="777737" cy="369332"/>
                </a:xfrm>
                <a:prstGeom prst="rect">
                  <a:avLst/>
                </a:prstGeom>
                <a:blipFill>
                  <a:blip r:embed="rId3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73" name="Group 72">
            <a:extLst>
              <a:ext uri="{FF2B5EF4-FFF2-40B4-BE49-F238E27FC236}">
                <a16:creationId xmlns:a16="http://schemas.microsoft.com/office/drawing/2014/main" id="{34D50295-214B-C53E-0ECD-EF86F6A8F269}"/>
              </a:ext>
            </a:extLst>
          </p:cNvPr>
          <p:cNvGrpSpPr/>
          <p:nvPr/>
        </p:nvGrpSpPr>
        <p:grpSpPr>
          <a:xfrm>
            <a:off x="6960302" y="3569203"/>
            <a:ext cx="3983705" cy="1160879"/>
            <a:chOff x="6960302" y="3569203"/>
            <a:chExt cx="3983705" cy="1160879"/>
          </a:xfrm>
        </p:grpSpPr>
        <p:grpSp>
          <p:nvGrpSpPr>
            <p:cNvPr id="54" name="Group 53">
              <a:extLst>
                <a:ext uri="{FF2B5EF4-FFF2-40B4-BE49-F238E27FC236}">
                  <a16:creationId xmlns:a16="http://schemas.microsoft.com/office/drawing/2014/main" id="{EC9D5945-6ED6-D8FF-49D2-363878B1F8F9}"/>
                </a:ext>
              </a:extLst>
            </p:cNvPr>
            <p:cNvGrpSpPr/>
            <p:nvPr/>
          </p:nvGrpSpPr>
          <p:grpSpPr>
            <a:xfrm>
              <a:off x="7869555" y="3569203"/>
              <a:ext cx="3074452" cy="1160879"/>
              <a:chOff x="7869555" y="575052"/>
              <a:chExt cx="3074452" cy="1160879"/>
            </a:xfrm>
          </p:grpSpPr>
          <p:grpSp>
            <p:nvGrpSpPr>
              <p:cNvPr id="55" name="Group 54">
                <a:extLst>
                  <a:ext uri="{FF2B5EF4-FFF2-40B4-BE49-F238E27FC236}">
                    <a16:creationId xmlns:a16="http://schemas.microsoft.com/office/drawing/2014/main" id="{E51F5A9E-B158-EC2A-3E4C-20FB6E548F7F}"/>
                  </a:ext>
                </a:extLst>
              </p:cNvPr>
              <p:cNvGrpSpPr/>
              <p:nvPr/>
            </p:nvGrpSpPr>
            <p:grpSpPr>
              <a:xfrm>
                <a:off x="7869555" y="577392"/>
                <a:ext cx="1482090" cy="1158539"/>
                <a:chOff x="1009666" y="3156081"/>
                <a:chExt cx="1482090" cy="1158539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B4980124-142A-7CEB-FD8B-581F86D69E5A}"/>
                    </a:ext>
                  </a:extLst>
                </p:cNvPr>
                <p:cNvGrpSpPr/>
                <p:nvPr/>
              </p:nvGrpSpPr>
              <p:grpSpPr>
                <a:xfrm>
                  <a:off x="1009666" y="3156081"/>
                  <a:ext cx="1482090" cy="845213"/>
                  <a:chOff x="1633780" y="4297830"/>
                  <a:chExt cx="1482090" cy="845213"/>
                </a:xfrm>
              </p:grpSpPr>
              <p:cxnSp>
                <p:nvCxnSpPr>
                  <p:cNvPr id="64" name="Straight Arrow Connector 63">
                    <a:extLst>
                      <a:ext uri="{FF2B5EF4-FFF2-40B4-BE49-F238E27FC236}">
                        <a16:creationId xmlns:a16="http://schemas.microsoft.com/office/drawing/2014/main" id="{EAD3A574-A8B1-61D9-4127-2EF579002AE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34952" y="4297830"/>
                    <a:ext cx="10129" cy="83894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6" name="Rectangles 21">
                    <a:extLst>
                      <a:ext uri="{FF2B5EF4-FFF2-40B4-BE49-F238E27FC236}">
                        <a16:creationId xmlns:a16="http://schemas.microsoft.com/office/drawing/2014/main" id="{2EDB7527-FC26-5FA5-E291-0E8032B981FF}"/>
                      </a:ext>
                    </a:extLst>
                  </p:cNvPr>
                  <p:cNvSpPr/>
                  <p:nvPr/>
                </p:nvSpPr>
                <p:spPr>
                  <a:xfrm>
                    <a:off x="2529229" y="4346643"/>
                    <a:ext cx="424525" cy="796400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wrap="none" rtlCol="0" anchor="ctr"/>
                  <a:lstStyle/>
                  <a:p>
                    <a:pPr algn="ctr"/>
                    <a:r>
                      <a:rPr lang="en-US" dirty="0"/>
                      <a:t>10</a:t>
                    </a:r>
                    <a:br>
                      <a:rPr lang="en-US" dirty="0"/>
                    </a:br>
                    <a:r>
                      <a:rPr lang="en-US" dirty="0"/>
                      <a:t>-2c</a:t>
                    </a:r>
                  </a:p>
                </p:txBody>
              </p:sp>
              <p:cxnSp>
                <p:nvCxnSpPr>
                  <p:cNvPr id="67" name="Straight Connector 66">
                    <a:extLst>
                      <a:ext uri="{FF2B5EF4-FFF2-40B4-BE49-F238E27FC236}">
                        <a16:creationId xmlns:a16="http://schemas.microsoft.com/office/drawing/2014/main" id="{F26661DB-BD67-6AA0-3D58-F97C9B9AB7DA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33780" y="5136561"/>
                    <a:ext cx="148209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63" name="TextBox 62">
                  <a:extLst>
                    <a:ext uri="{FF2B5EF4-FFF2-40B4-BE49-F238E27FC236}">
                      <a16:creationId xmlns:a16="http://schemas.microsoft.com/office/drawing/2014/main" id="{05EEB849-BA92-E8F2-C374-4CEB40816966}"/>
                    </a:ext>
                  </a:extLst>
                </p:cNvPr>
                <p:cNvSpPr txBox="1"/>
                <p:nvPr/>
              </p:nvSpPr>
              <p:spPr>
                <a:xfrm>
                  <a:off x="1471202" y="4004337"/>
                  <a:ext cx="616382" cy="31028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tIns="18288" rtlCol="0">
                  <a:noAutofit/>
                </a:bodyPr>
                <a:lstStyle/>
                <a:p>
                  <a:r>
                    <a:rPr lang="en-US" dirty="0"/>
                    <a:t>SEK</a:t>
                  </a:r>
                </a:p>
              </p:txBody>
            </p:sp>
          </p:grpSp>
          <p:grpSp>
            <p:nvGrpSpPr>
              <p:cNvPr id="56" name="Group 55">
                <a:extLst>
                  <a:ext uri="{FF2B5EF4-FFF2-40B4-BE49-F238E27FC236}">
                    <a16:creationId xmlns:a16="http://schemas.microsoft.com/office/drawing/2014/main" id="{1BFD892C-471B-C710-E1BF-CB7CFB4E6B7B}"/>
                  </a:ext>
                </a:extLst>
              </p:cNvPr>
              <p:cNvGrpSpPr/>
              <p:nvPr/>
            </p:nvGrpSpPr>
            <p:grpSpPr>
              <a:xfrm>
                <a:off x="9461917" y="575052"/>
                <a:ext cx="1482090" cy="1159535"/>
                <a:chOff x="1009666" y="3155085"/>
                <a:chExt cx="1482090" cy="1159535"/>
              </a:xfrm>
            </p:grpSpPr>
            <p:grpSp>
              <p:nvGrpSpPr>
                <p:cNvPr id="57" name="Group 56">
                  <a:extLst>
                    <a:ext uri="{FF2B5EF4-FFF2-40B4-BE49-F238E27FC236}">
                      <a16:creationId xmlns:a16="http://schemas.microsoft.com/office/drawing/2014/main" id="{6C99F6B5-9413-732B-6AD2-7C372588586C}"/>
                    </a:ext>
                  </a:extLst>
                </p:cNvPr>
                <p:cNvGrpSpPr/>
                <p:nvPr/>
              </p:nvGrpSpPr>
              <p:grpSpPr>
                <a:xfrm>
                  <a:off x="1009666" y="3155085"/>
                  <a:ext cx="1482090" cy="839942"/>
                  <a:chOff x="1633780" y="4296834"/>
                  <a:chExt cx="1482090" cy="839942"/>
                </a:xfrm>
              </p:grpSpPr>
              <p:cxnSp>
                <p:nvCxnSpPr>
                  <p:cNvPr id="59" name="Straight Arrow Connector 58">
                    <a:extLst>
                      <a:ext uri="{FF2B5EF4-FFF2-40B4-BE49-F238E27FC236}">
                        <a16:creationId xmlns:a16="http://schemas.microsoft.com/office/drawing/2014/main" id="{A8C8613A-345A-148B-9155-DC99A87AB415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1734952" y="4297830"/>
                    <a:ext cx="10129" cy="838946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triangle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0" name="Rectangles 21">
                    <a:extLst>
                      <a:ext uri="{FF2B5EF4-FFF2-40B4-BE49-F238E27FC236}">
                        <a16:creationId xmlns:a16="http://schemas.microsoft.com/office/drawing/2014/main" id="{A55A2473-1A79-A20E-CCAD-C2CE58A391B8}"/>
                      </a:ext>
                    </a:extLst>
                  </p:cNvPr>
                  <p:cNvSpPr/>
                  <p:nvPr/>
                </p:nvSpPr>
                <p:spPr>
                  <a:xfrm>
                    <a:off x="2508797" y="4296834"/>
                    <a:ext cx="424525" cy="83894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10-c</a:t>
                    </a:r>
                  </a:p>
                </p:txBody>
              </p:sp>
              <p:cxnSp>
                <p:nvCxnSpPr>
                  <p:cNvPr id="61" name="Straight Connector 60">
                    <a:extLst>
                      <a:ext uri="{FF2B5EF4-FFF2-40B4-BE49-F238E27FC236}">
                        <a16:creationId xmlns:a16="http://schemas.microsoft.com/office/drawing/2014/main" id="{091D15F8-9CB7-26B0-0DE3-C9682022FDC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H="1">
                    <a:off x="1633780" y="5136561"/>
                    <a:ext cx="1482090" cy="0"/>
                  </a:xfrm>
                  <a:prstGeom prst="line">
                    <a:avLst/>
                  </a:prstGeom>
                  <a:ln w="254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58" name="TextBox 57">
                  <a:extLst>
                    <a:ext uri="{FF2B5EF4-FFF2-40B4-BE49-F238E27FC236}">
                      <a16:creationId xmlns:a16="http://schemas.microsoft.com/office/drawing/2014/main" id="{33D40B94-365A-A874-3EDA-76E708BB0C81}"/>
                    </a:ext>
                  </a:extLst>
                </p:cNvPr>
                <p:cNvSpPr txBox="1"/>
                <p:nvPr/>
              </p:nvSpPr>
              <p:spPr>
                <a:xfrm>
                  <a:off x="1471201" y="4004337"/>
                  <a:ext cx="777737" cy="310283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tIns="18288" rtlCol="0">
                  <a:noAutofit/>
                </a:bodyPr>
                <a:lstStyle/>
                <a:p>
                  <a:r>
                    <a:rPr lang="en-US" dirty="0"/>
                    <a:t>SRPT</a:t>
                  </a:r>
                </a:p>
              </p:txBody>
            </p:sp>
          </p:grpSp>
        </p:grpSp>
        <mc:AlternateContent xmlns:mc="http://schemas.openxmlformats.org/markup-compatibility/2006">
          <mc:Choice xmlns:a14="http://schemas.microsoft.com/office/drawing/2010/main" Requires="a14"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5B7440A-9251-C32D-3FA0-07F674CC3296}"/>
                    </a:ext>
                  </a:extLst>
                </p:cNvPr>
                <p:cNvSpPr txBox="1"/>
                <p:nvPr/>
              </p:nvSpPr>
              <p:spPr>
                <a:xfrm>
                  <a:off x="6960302" y="3804010"/>
                  <a:ext cx="848309" cy="369332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=2</m:t>
                        </m:r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oMath>
                    </m:oMathPara>
                  </a14:m>
                  <a:endParaRPr lang="en-US" dirty="0"/>
                </a:p>
              </p:txBody>
            </p:sp>
          </mc:Choice>
          <mc:Fallback>
            <p:sp>
              <p:nvSpPr>
                <p:cNvPr id="70" name="TextBox 69">
                  <a:extLst>
                    <a:ext uri="{FF2B5EF4-FFF2-40B4-BE49-F238E27FC236}">
                      <a16:creationId xmlns:a16="http://schemas.microsoft.com/office/drawing/2014/main" id="{45B7440A-9251-C32D-3FA0-07F674CC3296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6960302" y="3804010"/>
                  <a:ext cx="848309" cy="369332"/>
                </a:xfrm>
                <a:prstGeom prst="rect">
                  <a:avLst/>
                </a:prstGeom>
                <a:blipFill>
                  <a:blip r:embed="rId4"/>
                  <a:stretch>
                    <a:fillRect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</p:spTree>
    <p:extLst>
      <p:ext uri="{BB962C8B-B14F-4D97-AF65-F5344CB8AC3E}">
        <p14:creationId xmlns:p14="http://schemas.microsoft.com/office/powerpoint/2010/main" val="293911468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3" fill="hold">
                      <p:stCondLst>
                        <p:cond delay="indefinite"/>
                      </p:stCondLst>
                      <p:childTnLst>
                        <p:par>
                          <p:cTn id="14" fill="hold">
                            <p:stCondLst>
                              <p:cond delay="0"/>
                            </p:stCondLst>
                            <p:childTnLst>
                              <p:par>
                                <p:cTn id="1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9" fill="hold">
                      <p:stCondLst>
                        <p:cond delay="indefinite"/>
                      </p:stCondLst>
                      <p:childTnLst>
                        <p:par>
                          <p:cTn id="30" fill="hold">
                            <p:stCondLst>
                              <p:cond delay="0"/>
                            </p:stCondLst>
                            <p:childTnLst>
                              <p:par>
                                <p:cTn id="3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3" fill="hold">
                      <p:stCondLst>
                        <p:cond delay="indefinite"/>
                      </p:stCondLst>
                      <p:childTnLst>
                        <p:par>
                          <p:cTn id="34" fill="hold">
                            <p:stCondLst>
                              <p:cond delay="0"/>
                            </p:stCondLst>
                            <p:childTnLst>
                              <p:par>
                                <p:cTn id="3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85EC1F4-C937-6F2D-8496-F5C872D149E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Bad scenario: Intense worst-case argument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F60C5-4E85-AD00-7ABF-1E419E761848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Prob of bad scenario: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(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)</m:t>
                    </m:r>
                  </m:oMath>
                </a14:m>
                <a:r>
                  <a:rPr lang="en-US" dirty="0"/>
                  <a:t>. Proof: simple.</a:t>
                </a:r>
              </a:p>
              <a:p>
                <a:pPr marL="0" indent="0">
                  <a:buNone/>
                </a:pPr>
                <a:r>
                  <a:rPr lang="en-US" dirty="0"/>
                  <a:t>Expected downside: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𝑂</m:t>
                    </m:r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𝑐</m:t>
                        </m:r>
                      </m:e>
                    </m:d>
                  </m:oMath>
                </a14:m>
                <a:r>
                  <a:rPr lang="en-US" dirty="0"/>
                  <a:t>. Proof: very hard.</a:t>
                </a:r>
              </a:p>
              <a:p>
                <a:pPr marL="0" indent="0">
                  <a:buNone/>
                </a:pPr>
                <a:r>
                  <a:rPr lang="en-US" dirty="0"/>
                  <a:t>Naïve approach: Downside accumulates until SRPT-k and SEK-SMOD match exactly. Bound: Until both systems empty completely.</a:t>
                </a:r>
              </a:p>
              <a:p>
                <a:pPr marL="0" indent="0">
                  <a:buNone/>
                </a:pPr>
                <a:r>
                  <a:rPr lang="en-US" dirty="0"/>
                  <a:t>Problem: We know very little about this duration. SRPT-k accumulates larger and larger jobs. Can bound time until 1 server empty, not all.</a:t>
                </a:r>
              </a:p>
              <a:p>
                <a:pPr marL="0" indent="0">
                  <a:buNone/>
                </a:pPr>
                <a:r>
                  <a:rPr lang="en-US" dirty="0"/>
                  <a:t>Key idea 1: Time until dominance, not time until empty.</a:t>
                </a:r>
              </a:p>
              <a:p>
                <a:pPr marL="0" indent="0">
                  <a:buNone/>
                </a:pPr>
                <a:r>
                  <a:rPr lang="en-US" dirty="0"/>
                  <a:t>Key idea 2: SMOD achieves dominance quickly.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DF0F60C5-4E85-AD00-7ABF-1E419E761848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AAF07B4-EF7A-E349-4D0D-11EC0AF5A4B1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BF7B71A4-7012-15D0-6A56-88BC4BE91BF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15</a:t>
            </a:fld>
            <a:endParaRPr lang="en-US"/>
          </a:p>
        </p:txBody>
      </p:sp>
      <p:sp>
        <p:nvSpPr>
          <p:cNvPr id="7" name="Smiley Face 6">
            <a:extLst>
              <a:ext uri="{FF2B5EF4-FFF2-40B4-BE49-F238E27FC236}">
                <a16:creationId xmlns:a16="http://schemas.microsoft.com/office/drawing/2014/main" id="{00C7CE86-5439-9F40-F606-5429BBB8C9DC}"/>
              </a:ext>
            </a:extLst>
          </p:cNvPr>
          <p:cNvSpPr/>
          <p:nvPr/>
        </p:nvSpPr>
        <p:spPr>
          <a:xfrm>
            <a:off x="200637" y="3694679"/>
            <a:ext cx="637563" cy="620785"/>
          </a:xfrm>
          <a:prstGeom prst="smileyFace">
            <a:avLst>
              <a:gd name="adj" fmla="val -4653"/>
            </a:avLst>
          </a:prstGeom>
          <a:solidFill>
            <a:srgbClr val="FF0000"/>
          </a:solidFill>
          <a:ln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pic>
        <p:nvPicPr>
          <p:cNvPr id="8" name="Graphic 7" descr="Lights On with solid fill">
            <a:extLst>
              <a:ext uri="{FF2B5EF4-FFF2-40B4-BE49-F238E27FC236}">
                <a16:creationId xmlns:a16="http://schemas.microsoft.com/office/drawing/2014/main" id="{92EA8B92-A07B-719C-1660-49285185FEA0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18" y="4450401"/>
            <a:ext cx="914400" cy="914400"/>
          </a:xfrm>
          <a:prstGeom prst="rect">
            <a:avLst/>
          </a:prstGeom>
        </p:spPr>
      </p:pic>
      <p:pic>
        <p:nvPicPr>
          <p:cNvPr id="9" name="Graphic 8" descr="Lights On with solid fill">
            <a:extLst>
              <a:ext uri="{FF2B5EF4-FFF2-40B4-BE49-F238E27FC236}">
                <a16:creationId xmlns:a16="http://schemas.microsoft.com/office/drawing/2014/main" id="{9E60EF14-6BB9-B405-8894-B1A575B2A54C}"/>
              </a:ext>
            </a:extLst>
          </p:cNvPr>
          <p:cNvPicPr>
            <a:picLocks noChangeAspect="1"/>
          </p:cNvPicPr>
          <p:nvPr/>
        </p:nvPicPr>
        <p:blipFill>
          <a:blip r:embed="rId3">
            <a:extLst>
              <a:ext uri="{28A0092B-C50C-407E-A947-70E740481C1C}">
                <a14:useLocalDpi xmlns:a14="http://schemas.microsoft.com/office/drawing/2010/main" val="0"/>
              </a:ext>
              <a:ext uri="{96DAC541-7B7A-43D3-8B79-37D633B846F1}">
                <asvg:svgBlip xmlns:asvg="http://schemas.microsoft.com/office/drawing/2016/SVG/main" r:embed="rId4"/>
              </a:ext>
            </a:extLst>
          </a:blip>
          <a:stretch>
            <a:fillRect/>
          </a:stretch>
        </p:blipFill>
        <p:spPr>
          <a:xfrm>
            <a:off x="62218" y="4767393"/>
            <a:ext cx="914400" cy="914400"/>
          </a:xfrm>
          <a:prstGeom prst="rect">
            <a:avLst/>
          </a:prstGeom>
        </p:spPr>
      </p:pic>
    </p:spTree>
    <p:extLst>
      <p:ext uri="{BB962C8B-B14F-4D97-AF65-F5344CB8AC3E}">
        <p14:creationId xmlns:p14="http://schemas.microsoft.com/office/powerpoint/2010/main" val="175883841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5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31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7" grpId="0" animBg="1"/>
    </p:bldLst>
  </p:timing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DBAAEBE6-62D2-0D42-807C-400ED8EEBFA0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SMOD: Worst case argument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3C4FD-8ABF-1BBA-6BE2-0A96A260A421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SMOD properties, in any bad scenario, under any arrival sequence:</a:t>
                </a:r>
              </a:p>
              <a:p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dirty="0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diff in response time per job before dominance</a:t>
                </a:r>
              </a:p>
              <a:p>
                <a:r>
                  <a:rPr lang="en-US" dirty="0"/>
                  <a:t>By the time biggest job at divergence completes, dominance</a:t>
                </a:r>
              </a:p>
              <a:p>
                <a:pPr marL="0" indent="0">
                  <a:buNone/>
                </a:pPr>
                <a:r>
                  <a:rPr lang="en-US" dirty="0"/>
                  <a:t>Why: SMOD maintains key properties.</a:t>
                </a:r>
              </a:p>
              <a:p>
                <a:pPr marL="0" indent="0">
                  <a:buNone/>
                </a:pPr>
                <a:r>
                  <a:rPr lang="en-US" dirty="0"/>
                  <a:t>Most important: Work inequality. </a:t>
                </a:r>
                <a14:m>
                  <m:oMath xmlns:m="http://schemas.openxmlformats.org/officeDocument/2006/math"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𝑆𝑀𝑂𝐷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sSup>
                      <m:sSup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sSup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𝑊</m:t>
                        </m:r>
                      </m:e>
                      <m:sup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𝑆𝑅𝑃𝑇</m:t>
                        </m:r>
                      </m:sup>
                    </m:sSup>
                    <m:d>
                      <m:d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dPr>
                      <m:e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𝑡</m:t>
                        </m:r>
                      </m:e>
                    </m:d>
                    <m:r>
                      <a:rPr lang="en-US" b="0" i="1" smtClean="0">
                        <a:latin typeface="Cambria Math" panose="02040503050406030204" pitchFamily="18" charset="0"/>
                      </a:rPr>
                      <m:t>,</m:t>
                    </m:r>
                  </m:oMath>
                </a14:m>
                <a:r>
                  <a:rPr lang="en-US" dirty="0"/>
                  <a:t> any arrivals.</a:t>
                </a:r>
              </a:p>
              <a:p>
                <a:pPr marL="0" indent="0">
                  <a:buNone/>
                </a:pPr>
                <a:r>
                  <a:rPr lang="en-US" dirty="0"/>
                  <a:t>Other policies, like SRPT-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, fail at this!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DC3C4FD-8ABF-1BBA-6BE2-0A96A260A421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 r="-58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7E6D8E0-2BA1-2372-D44A-5D72E9B5BF64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DEB8F45-6915-D8F5-B1C7-4F631DCF288A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16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104679674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5" end="5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368860C-C560-7C1B-8C55-3A7325C9935C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Recap: SEK-SMOD Always Improves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C912F-0DCF-FA71-3152-21FA86983B15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b="0" dirty="0"/>
                  <a:t>Thm: For all size distributions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b="0" dirty="0"/>
                  <a:t>, all arrival rates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b="0" dirty="0"/>
                  <a:t>,</a:t>
                </a:r>
                <a:br>
                  <a:rPr lang="en-US" b="0" dirty="0"/>
                </a:br>
                <a:r>
                  <a:rPr lang="en-US" b="0" dirty="0"/>
                  <a:t>and for all small enough thresholds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, the SEK-SMOD policy satisfies:</a:t>
                </a:r>
                <a:br>
                  <a:rPr lang="en-US" b="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b="0" i="0" smtClean="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𝑆𝐸𝐾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𝑆𝑀𝑂𝐷</m:t>
                              </m:r>
                            </m:sup>
                          </m:sSup>
                        </m:e>
                      </m:d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b="0" i="1" smtClean="0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𝑆𝑅𝑃𝑇</m:t>
                          </m:r>
                          <m:r>
                            <m:rPr>
                              <m:nor/>
                            </m:rPr>
                            <a:rPr lang="en-US" dirty="0"/>
                            <m:t>−</m:t>
                          </m:r>
                          <m:r>
                            <a:rPr lang="en-US" b="0" i="1" smtClean="0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b="0" i="1" smtClean="0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dirty="0"/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>
                  <a:buNone/>
                </a:pPr>
                <a:r>
                  <a:rPr lang="en-US" dirty="0"/>
                  <a:t>SRPT-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has been dethroned!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F5EC912F-0DCF-FA71-3152-21FA86983B15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2"/>
                <a:stretch>
                  <a:fillRect l="-1217" t="-2241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C711F87A-88C2-F933-B967-A36FEB8818BE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2C0B2051-8BD1-A5BE-9120-F94C6D3649E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pPr/>
              <a:t>17</a:t>
            </a:fld>
            <a:endParaRPr lang="en-US"/>
          </a:p>
        </p:txBody>
      </p:sp>
      <p:sp>
        <p:nvSpPr>
          <p:cNvPr id="6" name="Rectangle 5">
            <a:extLst>
              <a:ext uri="{FF2B5EF4-FFF2-40B4-BE49-F238E27FC236}">
                <a16:creationId xmlns:a16="http://schemas.microsoft.com/office/drawing/2014/main" id="{8F63C8F8-2E9A-12AE-4A21-27FFB95F2890}"/>
              </a:ext>
            </a:extLst>
          </p:cNvPr>
          <p:cNvSpPr/>
          <p:nvPr/>
        </p:nvSpPr>
        <p:spPr>
          <a:xfrm>
            <a:off x="722376" y="1825625"/>
            <a:ext cx="10780776" cy="1447927"/>
          </a:xfrm>
          <a:prstGeom prst="rect">
            <a:avLst/>
          </a:prstGeom>
          <a:noFill/>
          <a:ln w="38100">
            <a:solidFill>
              <a:srgbClr val="00B0F0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2334634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6" grpId="0" animBg="1"/>
    </p:bldLst>
  </p:timing>
</p:sld>
</file>

<file path=ppt/slides/slide1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81E82773-2943-FDC5-63AC-F7B75352BF41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Future directions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14B67353-D9E2-A543-8BAC-D6F5B8DA4AC1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More improvement: How much can we achieve?</a:t>
            </a:r>
          </a:p>
          <a:p>
            <a:pPr marL="0" indent="0">
              <a:buNone/>
            </a:pPr>
            <a:r>
              <a:rPr lang="en-US" dirty="0"/>
              <a:t>Reorder even if ultra-large jobs are present.</a:t>
            </a:r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endParaRPr lang="en-US" dirty="0"/>
          </a:p>
          <a:p>
            <a:pPr marL="0" indent="0">
              <a:buNone/>
            </a:pPr>
            <a:r>
              <a:rPr lang="en-US" dirty="0"/>
              <a:t>General principle: When is future parallelism more important than prioritizing small jobs?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5791D0F-2D26-C64F-9EA2-47F6C7803BC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 dirty="0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35E3A3BB-502F-313C-C040-444D09ED720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18</a:t>
            </a:fld>
            <a:endParaRPr lang="en-US"/>
          </a:p>
        </p:txBody>
      </p:sp>
      <p:grpSp>
        <p:nvGrpSpPr>
          <p:cNvPr id="34" name="Group 33">
            <a:extLst>
              <a:ext uri="{FF2B5EF4-FFF2-40B4-BE49-F238E27FC236}">
                <a16:creationId xmlns:a16="http://schemas.microsoft.com/office/drawing/2014/main" id="{1B658E45-CFDD-3387-9B98-381468F417F8}"/>
              </a:ext>
            </a:extLst>
          </p:cNvPr>
          <p:cNvGrpSpPr/>
          <p:nvPr/>
        </p:nvGrpSpPr>
        <p:grpSpPr>
          <a:xfrm>
            <a:off x="3558540" y="2983103"/>
            <a:ext cx="4594860" cy="1848482"/>
            <a:chOff x="3518916" y="2630678"/>
            <a:chExt cx="4594860" cy="1848482"/>
          </a:xfrm>
        </p:grpSpPr>
        <p:grpSp>
          <p:nvGrpSpPr>
            <p:cNvPr id="32" name="Group 31">
              <a:extLst>
                <a:ext uri="{FF2B5EF4-FFF2-40B4-BE49-F238E27FC236}">
                  <a16:creationId xmlns:a16="http://schemas.microsoft.com/office/drawing/2014/main" id="{EDA8E60C-B3C9-35F9-5419-965FB3D221D9}"/>
                </a:ext>
              </a:extLst>
            </p:cNvPr>
            <p:cNvGrpSpPr/>
            <p:nvPr/>
          </p:nvGrpSpPr>
          <p:grpSpPr>
            <a:xfrm>
              <a:off x="3518916" y="2630678"/>
              <a:ext cx="4594860" cy="1848482"/>
              <a:chOff x="3518916" y="2630678"/>
              <a:chExt cx="4594860" cy="1848482"/>
            </a:xfrm>
          </p:grpSpPr>
          <p:grpSp>
            <p:nvGrpSpPr>
              <p:cNvPr id="6" name="Group 5">
                <a:extLst>
                  <a:ext uri="{FF2B5EF4-FFF2-40B4-BE49-F238E27FC236}">
                    <a16:creationId xmlns:a16="http://schemas.microsoft.com/office/drawing/2014/main" id="{CD6A28AA-B083-12CD-709E-86F89FC9A679}"/>
                  </a:ext>
                </a:extLst>
              </p:cNvPr>
              <p:cNvGrpSpPr/>
              <p:nvPr/>
            </p:nvGrpSpPr>
            <p:grpSpPr>
              <a:xfrm>
                <a:off x="3518916" y="3154550"/>
                <a:ext cx="4594860" cy="1324610"/>
                <a:chOff x="6156865" y="3566389"/>
                <a:chExt cx="4594860" cy="1324610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BA664F5A-1A15-9DB8-BA4E-7919D382D6AA}"/>
                    </a:ext>
                  </a:extLst>
                </p:cNvPr>
                <p:cNvGrpSpPr/>
                <p:nvPr/>
              </p:nvGrpSpPr>
              <p:grpSpPr>
                <a:xfrm>
                  <a:off x="6156865" y="3566389"/>
                  <a:ext cx="4594860" cy="1324610"/>
                  <a:chOff x="3630866" y="2154555"/>
                  <a:chExt cx="4594860" cy="1324610"/>
                </a:xfrm>
              </p:grpSpPr>
              <p:grpSp>
                <p:nvGrpSpPr>
                  <p:cNvPr id="11" name="Group 10">
                    <a:extLst>
                      <a:ext uri="{FF2B5EF4-FFF2-40B4-BE49-F238E27FC236}">
                        <a16:creationId xmlns:a16="http://schemas.microsoft.com/office/drawing/2014/main" id="{95E9CCEA-935F-B924-3C6F-924640A83D74}"/>
                      </a:ext>
                    </a:extLst>
                  </p:cNvPr>
                  <p:cNvGrpSpPr/>
                  <p:nvPr/>
                </p:nvGrpSpPr>
                <p:grpSpPr>
                  <a:xfrm>
                    <a:off x="3630866" y="2154555"/>
                    <a:ext cx="4594860" cy="1324610"/>
                    <a:chOff x="541" y="3013"/>
                    <a:chExt cx="7236" cy="2086"/>
                  </a:xfrm>
                </p:grpSpPr>
                <p:grpSp>
                  <p:nvGrpSpPr>
                    <p:cNvPr id="13" name="Group 12">
                      <a:extLst>
                        <a:ext uri="{FF2B5EF4-FFF2-40B4-BE49-F238E27FC236}">
                          <a16:creationId xmlns:a16="http://schemas.microsoft.com/office/drawing/2014/main" id="{C0BB67BB-DCE3-5DEA-68E5-1AE496E6FA1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2086"/>
                      <a:chOff x="541" y="3013"/>
                      <a:chExt cx="7236" cy="2086"/>
                    </a:xfrm>
                  </p:grpSpPr>
                  <p:grpSp>
                    <p:nvGrpSpPr>
                      <p:cNvPr id="16" name="Group 15">
                        <a:extLst>
                          <a:ext uri="{FF2B5EF4-FFF2-40B4-BE49-F238E27FC236}">
                            <a16:creationId xmlns:a16="http://schemas.microsoft.com/office/drawing/2014/main" id="{4D6ED079-8955-3D20-059A-99B9BD1F832A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41" y="3013"/>
                        <a:ext cx="7236" cy="1763"/>
                        <a:chOff x="4612" y="3687"/>
                        <a:chExt cx="7236" cy="1763"/>
                      </a:xfrm>
                    </p:grpSpPr>
                    <p:grpSp>
                      <p:nvGrpSpPr>
                        <p:cNvPr id="20" name="Group 19">
                          <a:extLst>
                            <a:ext uri="{FF2B5EF4-FFF2-40B4-BE49-F238E27FC236}">
                              <a16:creationId xmlns:a16="http://schemas.microsoft.com/office/drawing/2014/main" id="{1298B688-12F2-1E15-47B3-58C14395D852}"/>
                            </a:ext>
                          </a:extLst>
                        </p:cNvPr>
                        <p:cNvGrpSpPr/>
                        <p:nvPr/>
                      </p:nvGrpSpPr>
                      <p:grpSpPr>
                        <a:xfrm>
                          <a:off x="5630" y="3687"/>
                          <a:ext cx="5881" cy="1763"/>
                          <a:chOff x="5630" y="3687"/>
                          <a:chExt cx="5881" cy="1763"/>
                        </a:xfrm>
                      </p:grpSpPr>
                      <p:sp>
                        <p:nvSpPr>
                          <p:cNvPr id="23" name="Rectangles 8">
                            <a:extLst>
                              <a:ext uri="{FF2B5EF4-FFF2-40B4-BE49-F238E27FC236}">
                                <a16:creationId xmlns:a16="http://schemas.microsoft.com/office/drawing/2014/main" id="{6AE62729-25A9-09BE-48F4-0E0B21BA9EF8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6596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4" name="Rectangles 9">
                            <a:extLst>
                              <a:ext uri="{FF2B5EF4-FFF2-40B4-BE49-F238E27FC236}">
                                <a16:creationId xmlns:a16="http://schemas.microsoft.com/office/drawing/2014/main" id="{A8F602AB-1A4F-DDA5-4765-97F75CF3F415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7538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5" name="Rectangles 10">
                            <a:extLst>
                              <a:ext uri="{FF2B5EF4-FFF2-40B4-BE49-F238E27FC236}">
                                <a16:creationId xmlns:a16="http://schemas.microsoft.com/office/drawing/2014/main" id="{FC70558D-2883-D423-17EB-B30BF0022454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8480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6" name="Rectangles 11">
                            <a:extLst>
                              <a:ext uri="{FF2B5EF4-FFF2-40B4-BE49-F238E27FC236}">
                                <a16:creationId xmlns:a16="http://schemas.microsoft.com/office/drawing/2014/main" id="{D636CF6B-D92D-1D40-C705-6411ED900C7C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9422" y="3735"/>
                            <a:ext cx="942" cy="1714"/>
                          </a:xfrm>
                          <a:prstGeom prst="rect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rgbClr val="202020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sp>
                        <p:nvSpPr>
                          <p:cNvPr id="27" name="Oval 26">
                            <a:extLst>
                              <a:ext uri="{FF2B5EF4-FFF2-40B4-BE49-F238E27FC236}">
                                <a16:creationId xmlns:a16="http://schemas.microsoft.com/office/drawing/2014/main" id="{B85386E6-2F99-AA9F-BC6D-E2FEEFF10483}"/>
                              </a:ext>
                            </a:extLst>
                          </p:cNvPr>
                          <p:cNvSpPr/>
                          <p:nvPr/>
                        </p:nvSpPr>
                        <p:spPr>
                          <a:xfrm>
                            <a:off x="10684" y="3687"/>
                            <a:ext cx="827" cy="881"/>
                          </a:xfrm>
                          <a:prstGeom prst="ellipse">
                            <a:avLst/>
                          </a:prstGeom>
                          <a:solidFill>
                            <a:schemeClr val="bg1"/>
                          </a:solidFill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2">
                            <a:schemeClr val="accent1">
                              <a:shade val="50000"/>
                            </a:schemeClr>
                          </a:lnRef>
                          <a:fillRef idx="1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lt1"/>
                          </a:fontRef>
                        </p:style>
                        <p:txBody>
                          <a:bodyPr rtlCol="0" anchor="ctr"/>
                          <a:lstStyle/>
                          <a:p>
                            <a:pPr algn="ctr"/>
                            <a:endParaRPr lang="en-US"/>
                          </a:p>
                        </p:txBody>
                      </p:sp>
                      <p:cxnSp>
                        <p:nvCxnSpPr>
                          <p:cNvPr id="28" name="Straight Connector 27">
                            <a:extLst>
                              <a:ext uri="{FF2B5EF4-FFF2-40B4-BE49-F238E27FC236}">
                                <a16:creationId xmlns:a16="http://schemas.microsoft.com/office/drawing/2014/main" id="{15CCDFFE-787D-1D40-95F9-0635D85B3D2B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3721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  <p:cxnSp>
                        <p:nvCxnSpPr>
                          <p:cNvPr id="29" name="Straight Connector 28">
                            <a:extLst>
                              <a:ext uri="{FF2B5EF4-FFF2-40B4-BE49-F238E27FC236}">
                                <a16:creationId xmlns:a16="http://schemas.microsoft.com/office/drawing/2014/main" id="{9C54DDF4-6915-2107-53B7-03C1E181A673}"/>
                              </a:ext>
                            </a:extLst>
                          </p:cNvPr>
                          <p:cNvCxnSpPr/>
                          <p:nvPr/>
                        </p:nvCxnSpPr>
                        <p:spPr>
                          <a:xfrm>
                            <a:off x="5630" y="5435"/>
                            <a:ext cx="966" cy="15"/>
                          </a:xfrm>
                          <a:prstGeom prst="line">
                            <a:avLst/>
                          </a:prstGeom>
                          <a:ln w="38100">
                            <a:solidFill>
                              <a:schemeClr val="tx1"/>
                            </a:solidFill>
                          </a:ln>
                        </p:spPr>
                        <p:style>
                          <a:lnRef idx="1">
                            <a:schemeClr val="accent1"/>
                          </a:lnRef>
                          <a:fillRef idx="0">
                            <a:schemeClr val="accent1"/>
                          </a:fillRef>
                          <a:effectRef idx="0">
                            <a:schemeClr val="accent1"/>
                          </a:effectRef>
                          <a:fontRef idx="minor">
                            <a:schemeClr val="tx1"/>
                          </a:fontRef>
                        </p:style>
                      </p:cxnSp>
                    </p:grpSp>
                    <p:cxnSp>
                      <p:nvCxnSpPr>
                        <p:cNvPr id="21" name="Straight Arrow Connector 20">
                          <a:extLst>
                            <a:ext uri="{FF2B5EF4-FFF2-40B4-BE49-F238E27FC236}">
                              <a16:creationId xmlns:a16="http://schemas.microsoft.com/office/drawing/2014/main" id="{3975FC75-D1F9-AD2D-48C0-6ED2F69F3926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11511" y="4124"/>
                          <a:ext cx="337" cy="7"/>
                        </a:xfrm>
                        <a:prstGeom prst="straightConnector1">
                          <a:avLst/>
                        </a:prstGeom>
                        <a:ln w="25400">
                          <a:solidFill>
                            <a:schemeClr val="tx1"/>
                          </a:solidFill>
                          <a:tailEnd type="arrow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2" name="Straight Arrow Connector 21">
                          <a:extLst>
                            <a:ext uri="{FF2B5EF4-FFF2-40B4-BE49-F238E27FC236}">
                              <a16:creationId xmlns:a16="http://schemas.microsoft.com/office/drawing/2014/main" id="{0BA527F3-014F-F532-786F-C59C416BD50B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 flipV="1">
                          <a:off x="4612" y="4647"/>
                          <a:ext cx="1018" cy="6"/>
                        </a:xfrm>
                        <a:prstGeom prst="straightConnector1">
                          <a:avLst/>
                        </a:prstGeom>
                        <a:ln w="63500">
                          <a:solidFill>
                            <a:schemeClr val="tx1"/>
                          </a:solidFill>
                          <a:tailEnd type="arrow" w="lg" len="lg"/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sp>
                    <p:nvSpPr>
                      <p:cNvPr id="17" name="Oval 16">
                        <a:extLst>
                          <a:ext uri="{FF2B5EF4-FFF2-40B4-BE49-F238E27FC236}">
                            <a16:creationId xmlns:a16="http://schemas.microsoft.com/office/drawing/2014/main" id="{8384439C-F0E6-F0FE-452C-107EA8F4D4E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613" y="4218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18" name="Straight Arrow Connector 17">
                        <a:extLst>
                          <a:ext uri="{FF2B5EF4-FFF2-40B4-BE49-F238E27FC236}">
                            <a16:creationId xmlns:a16="http://schemas.microsoft.com/office/drawing/2014/main" id="{3D681603-D048-854F-53CD-FBE897B89D8F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7440" y="4655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sp>
                    <p:nvSpPr>
                      <p:cNvPr id="19" name="Rectangles 17">
                        <a:extLst>
                          <a:ext uri="{FF2B5EF4-FFF2-40B4-BE49-F238E27FC236}">
                            <a16:creationId xmlns:a16="http://schemas.microsoft.com/office/drawing/2014/main" id="{8A2A15DE-BFE9-61AC-7081-4AB5315EE8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716" y="3312"/>
                        <a:ext cx="665" cy="314"/>
                      </a:xfrm>
                      <a:prstGeom prst="rect">
                        <a:avLst/>
                      </a:prstGeom>
                      <a:ln>
                        <a:noFill/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r>
                          <a:rPr lang="en-US" dirty="0"/>
                          <a:t>3</a:t>
                        </a:r>
                      </a:p>
                    </p:txBody>
                  </p:sp>
                </p:grpSp>
                <p:cxnSp>
                  <p:nvCxnSpPr>
                    <p:cNvPr id="14" name="Straight Connector 13">
                      <a:extLst>
                        <a:ext uri="{FF2B5EF4-FFF2-40B4-BE49-F238E27FC236}">
                          <a16:creationId xmlns:a16="http://schemas.microsoft.com/office/drawing/2014/main" id="{57DC9196-F148-EBFE-355F-5F448B8AF596}"/>
                        </a:ext>
                      </a:extLst>
                    </p:cNvPr>
                    <p:cNvCxnSpPr>
                      <a:cxnSpLocks/>
                    </p:cNvCxnSpPr>
                    <p:nvPr/>
                  </p:nvCxnSpPr>
                  <p:spPr>
                    <a:xfrm flipV="1">
                      <a:off x="6308" y="3443"/>
                      <a:ext cx="259" cy="151"/>
                    </a:xfrm>
                    <a:prstGeom prst="line">
                      <a:avLst/>
                    </a:prstGeom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15" name="Straight Connector 14">
                      <a:extLst>
                        <a:ext uri="{FF2B5EF4-FFF2-40B4-BE49-F238E27FC236}">
                          <a16:creationId xmlns:a16="http://schemas.microsoft.com/office/drawing/2014/main" id="{1331037F-0E15-831D-E444-34B94568E47D}"/>
                        </a:ext>
                      </a:extLst>
                    </p:cNvPr>
                    <p:cNvCxnSpPr>
                      <a:cxnSpLocks/>
                      <a:endCxn id="17" idx="2"/>
                    </p:cNvCxnSpPr>
                    <p:nvPr/>
                  </p:nvCxnSpPr>
                  <p:spPr>
                    <a:xfrm>
                      <a:off x="6308" y="4452"/>
                      <a:ext cx="305" cy="207"/>
                    </a:xfrm>
                    <a:prstGeom prst="line">
                      <a:avLst/>
                    </a:prstGeom>
                    <a:ln w="38100">
                      <a:solidFill>
                        <a:srgbClr val="202020"/>
                      </a:solidFill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2" name="Rectangles 16">
                    <a:extLst>
                      <a:ext uri="{FF2B5EF4-FFF2-40B4-BE49-F238E27FC236}">
                        <a16:creationId xmlns:a16="http://schemas.microsoft.com/office/drawing/2014/main" id="{6CB6D40C-2322-7BAD-0596-45EE7274957A}"/>
                      </a:ext>
                    </a:extLst>
                  </p:cNvPr>
                  <p:cNvSpPr/>
                  <p:nvPr/>
                </p:nvSpPr>
                <p:spPr>
                  <a:xfrm>
                    <a:off x="6778561" y="2783649"/>
                    <a:ext cx="411480" cy="249112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4</a:t>
                    </a:r>
                  </a:p>
                </p:txBody>
              </p:sp>
            </p:grpSp>
            <p:sp>
              <p:nvSpPr>
                <p:cNvPr id="8" name="Rectangles 21">
                  <a:extLst>
                    <a:ext uri="{FF2B5EF4-FFF2-40B4-BE49-F238E27FC236}">
                      <a16:creationId xmlns:a16="http://schemas.microsoft.com/office/drawing/2014/main" id="{6C6F676B-85AD-DE94-135C-3E3C69C6263F}"/>
                    </a:ext>
                  </a:extLst>
                </p:cNvPr>
                <p:cNvSpPr/>
                <p:nvPr/>
              </p:nvSpPr>
              <p:spPr>
                <a:xfrm>
                  <a:off x="10019570" y="4134714"/>
                  <a:ext cx="503555" cy="61976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10</a:t>
                  </a:r>
                </a:p>
              </p:txBody>
            </p:sp>
          </p:grpSp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0" name="Rectangles 21">
                    <a:extLst>
                      <a:ext uri="{FF2B5EF4-FFF2-40B4-BE49-F238E27FC236}">
                        <a16:creationId xmlns:a16="http://schemas.microsoft.com/office/drawing/2014/main" id="{E89D7B0A-2F92-7C28-F3CA-75A880075576}"/>
                      </a:ext>
                    </a:extLst>
                  </p:cNvPr>
                  <p:cNvSpPr/>
                  <p:nvPr/>
                </p:nvSpPr>
                <p:spPr>
                  <a:xfrm>
                    <a:off x="6014783" y="2633472"/>
                    <a:ext cx="503555" cy="148230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9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0" name="Rectangles 21">
                    <a:extLst>
                      <a:ext uri="{FF2B5EF4-FFF2-40B4-BE49-F238E27FC236}">
                        <a16:creationId xmlns:a16="http://schemas.microsoft.com/office/drawing/2014/main" id="{E89D7B0A-2F92-7C28-F3CA-75A880075576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6014783" y="2633472"/>
                    <a:ext cx="503555" cy="1482306"/>
                  </a:xfrm>
                  <a:prstGeom prst="rect">
                    <a:avLst/>
                  </a:prstGeom>
                  <a:blipFill>
                    <a:blip r:embed="rId2"/>
                    <a:stretch>
                      <a:fillRect l="-6024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  <mc:AlternateContent xmlns:mc="http://schemas.openxmlformats.org/markup-compatibility/2006">
            <mc:Choice xmlns:a14="http://schemas.microsoft.com/office/drawing/2010/main" Requires="a14">
              <p:sp>
                <p:nvSpPr>
                  <p:cNvPr id="31" name="Rectangles 21">
                    <a:extLst>
                      <a:ext uri="{FF2B5EF4-FFF2-40B4-BE49-F238E27FC236}">
                        <a16:creationId xmlns:a16="http://schemas.microsoft.com/office/drawing/2014/main" id="{CE98B5A0-3092-97B6-5499-DA2E0944F5B5}"/>
                      </a:ext>
                    </a:extLst>
                  </p:cNvPr>
                  <p:cNvSpPr/>
                  <p:nvPr/>
                </p:nvSpPr>
                <p:spPr>
                  <a:xfrm>
                    <a:off x="5410009" y="2630678"/>
                    <a:ext cx="503555" cy="1482306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14:m>
                      <m:oMathPara xmlns:m="http://schemas.openxmlformats.org/officeDocument/2006/math">
                        <m:oMathParaPr>
                          <m:jc m:val="centerGroup"/>
                        </m:oMathParaPr>
                        <m:oMath xmlns:m="http://schemas.openxmlformats.org/officeDocument/2006/math">
                          <m:sSup>
                            <m:sSupPr>
                              <m:ctrlP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e>
                            <m:sup>
                              <m:r>
                                <a:rPr lang="en-US" b="0" i="1" smtClean="0">
                                  <a:latin typeface="Cambria Math" panose="02040503050406030204" pitchFamily="18" charset="0"/>
                                </a:rPr>
                                <m:t>10</m:t>
                              </m:r>
                            </m:sup>
                          </m:sSup>
                        </m:oMath>
                      </m:oMathPara>
                    </a14:m>
                    <a:endParaRPr lang="en-US" dirty="0"/>
                  </a:p>
                </p:txBody>
              </p:sp>
            </mc:Choice>
            <mc:Fallback>
              <p:sp>
                <p:nvSpPr>
                  <p:cNvPr id="31" name="Rectangles 21">
                    <a:extLst>
                      <a:ext uri="{FF2B5EF4-FFF2-40B4-BE49-F238E27FC236}">
                        <a16:creationId xmlns:a16="http://schemas.microsoft.com/office/drawing/2014/main" id="{CE98B5A0-3092-97B6-5499-DA2E0944F5B5}"/>
                      </a:ext>
                    </a:extLst>
                  </p:cNvPr>
                  <p:cNvSpPr>
                    <a:spLocks noRot="1" noChangeAspect="1" noMove="1" noResize="1" noEditPoints="1" noAdjustHandles="1" noChangeArrowheads="1" noChangeShapeType="1" noTextEdit="1"/>
                  </p:cNvSpPr>
                  <p:nvPr/>
                </p:nvSpPr>
                <p:spPr>
                  <a:xfrm>
                    <a:off x="5410009" y="2630678"/>
                    <a:ext cx="503555" cy="1482306"/>
                  </a:xfrm>
                  <a:prstGeom prst="rect">
                    <a:avLst/>
                  </a:prstGeom>
                  <a:blipFill>
                    <a:blip r:embed="rId3"/>
                    <a:stretch>
                      <a:fillRect l="-16867"/>
                    </a:stretch>
                  </a:blipFill>
                  <a:ln>
                    <a:noFill/>
                  </a:ln>
                </p:spPr>
                <p:txBody>
                  <a:bodyPr/>
                  <a:lstStyle/>
                  <a:p>
                    <a:r>
                      <a:rPr lang="en-US">
                        <a:noFill/>
                      </a:rPr>
                      <a:t> </a:t>
                    </a:r>
                  </a:p>
                </p:txBody>
              </p:sp>
            </mc:Fallback>
          </mc:AlternateContent>
        </p:grpSp>
        <p:sp>
          <p:nvSpPr>
            <p:cNvPr id="33" name="TextBox 32">
              <a:extLst>
                <a:ext uri="{FF2B5EF4-FFF2-40B4-BE49-F238E27FC236}">
                  <a16:creationId xmlns:a16="http://schemas.microsoft.com/office/drawing/2014/main" id="{855DAE8E-BD1B-F85C-0E9F-3330ECC09694}"/>
                </a:ext>
              </a:extLst>
            </p:cNvPr>
            <p:cNvSpPr txBox="1"/>
            <p:nvPr/>
          </p:nvSpPr>
          <p:spPr>
            <a:xfrm>
              <a:off x="6053518" y="2755258"/>
              <a:ext cx="913447" cy="430887"/>
            </a:xfrm>
            <a:prstGeom prst="rect">
              <a:avLst/>
            </a:prstGeom>
            <a:solidFill>
              <a:schemeClr val="bg1"/>
            </a:solidFill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SEK(5)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4151485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6" end="6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1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8F2E3FA-EB87-89FC-80B8-4F7ABFA6C793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Conclusion</a:t>
            </a:r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C3D155F-9E63-448B-A7D0-E3BE4FD2F7F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5C1C6165-000C-C640-C125-32F445C3B4F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19</a:t>
            </a:fld>
            <a:endParaRPr lang="en-US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4F867676-75F4-F537-42F8-5AFAD72EA683}"/>
              </a:ext>
            </a:extLst>
          </p:cNvPr>
          <p:cNvGrpSpPr/>
          <p:nvPr/>
        </p:nvGrpSpPr>
        <p:grpSpPr>
          <a:xfrm>
            <a:off x="504058" y="1937251"/>
            <a:ext cx="4594860" cy="1723902"/>
            <a:chOff x="6156865" y="3167097"/>
            <a:chExt cx="4594860" cy="1723902"/>
          </a:xfrm>
        </p:grpSpPr>
        <p:grpSp>
          <p:nvGrpSpPr>
            <p:cNvPr id="7" name="Group 6">
              <a:extLst>
                <a:ext uri="{FF2B5EF4-FFF2-40B4-BE49-F238E27FC236}">
                  <a16:creationId xmlns:a16="http://schemas.microsoft.com/office/drawing/2014/main" id="{79903BF1-89AF-D268-8B10-805CC71776CC}"/>
                </a:ext>
              </a:extLst>
            </p:cNvPr>
            <p:cNvGrpSpPr/>
            <p:nvPr/>
          </p:nvGrpSpPr>
          <p:grpSpPr>
            <a:xfrm>
              <a:off x="6156865" y="3167097"/>
              <a:ext cx="4594860" cy="1723902"/>
              <a:chOff x="3630866" y="1755263"/>
              <a:chExt cx="4594860" cy="1723902"/>
            </a:xfrm>
          </p:grpSpPr>
          <p:grpSp>
            <p:nvGrpSpPr>
              <p:cNvPr id="9" name="Group 8">
                <a:extLst>
                  <a:ext uri="{FF2B5EF4-FFF2-40B4-BE49-F238E27FC236}">
                    <a16:creationId xmlns:a16="http://schemas.microsoft.com/office/drawing/2014/main" id="{54479479-0713-3421-C6B7-38941527DB92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11" name="Group 10">
                  <a:extLst>
                    <a:ext uri="{FF2B5EF4-FFF2-40B4-BE49-F238E27FC236}">
                      <a16:creationId xmlns:a16="http://schemas.microsoft.com/office/drawing/2014/main" id="{426E228B-7336-3DE3-7DFF-8336B16E0874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13" name="Group 12">
                    <a:extLst>
                      <a:ext uri="{FF2B5EF4-FFF2-40B4-BE49-F238E27FC236}">
                        <a16:creationId xmlns:a16="http://schemas.microsoft.com/office/drawing/2014/main" id="{87016FD9-2D56-51C3-FED9-46FC7F296E57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16" name="Group 15">
                      <a:extLst>
                        <a:ext uri="{FF2B5EF4-FFF2-40B4-BE49-F238E27FC236}">
                          <a16:creationId xmlns:a16="http://schemas.microsoft.com/office/drawing/2014/main" id="{B7BF66EC-B96C-E2CB-3B8F-31BA4E6EC77D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20" name="Group 19">
                        <a:extLst>
                          <a:ext uri="{FF2B5EF4-FFF2-40B4-BE49-F238E27FC236}">
                            <a16:creationId xmlns:a16="http://schemas.microsoft.com/office/drawing/2014/main" id="{DE9D31CB-85E8-DDFF-5775-7A0FD711D7B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23" name="Rectangles 8">
                          <a:extLst>
                            <a:ext uri="{FF2B5EF4-FFF2-40B4-BE49-F238E27FC236}">
                              <a16:creationId xmlns:a16="http://schemas.microsoft.com/office/drawing/2014/main" id="{4F64FB1B-2A73-5498-4E36-20253EB56F04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4" name="Rectangles 9">
                          <a:extLst>
                            <a:ext uri="{FF2B5EF4-FFF2-40B4-BE49-F238E27FC236}">
                              <a16:creationId xmlns:a16="http://schemas.microsoft.com/office/drawing/2014/main" id="{BA9A6EAC-3C39-732D-05C4-E8282E81B0ED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5" name="Rectangles 10">
                          <a:extLst>
                            <a:ext uri="{FF2B5EF4-FFF2-40B4-BE49-F238E27FC236}">
                              <a16:creationId xmlns:a16="http://schemas.microsoft.com/office/drawing/2014/main" id="{E213D3E8-5839-81F1-5166-D9D9698278F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6" name="Rectangles 11">
                          <a:extLst>
                            <a:ext uri="{FF2B5EF4-FFF2-40B4-BE49-F238E27FC236}">
                              <a16:creationId xmlns:a16="http://schemas.microsoft.com/office/drawing/2014/main" id="{5CB228C4-467E-8D55-C455-58079245F12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27" name="Oval 26">
                          <a:extLst>
                            <a:ext uri="{FF2B5EF4-FFF2-40B4-BE49-F238E27FC236}">
                              <a16:creationId xmlns:a16="http://schemas.microsoft.com/office/drawing/2014/main" id="{9C86BB8B-E6F8-7CCC-49BA-2149DDF29C3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28" name="Straight Connector 27">
                          <a:extLst>
                            <a:ext uri="{FF2B5EF4-FFF2-40B4-BE49-F238E27FC236}">
                              <a16:creationId xmlns:a16="http://schemas.microsoft.com/office/drawing/2014/main" id="{7F667DAD-C7CC-F77C-6935-DD81AE3E98F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29" name="Straight Connector 28">
                          <a:extLst>
                            <a:ext uri="{FF2B5EF4-FFF2-40B4-BE49-F238E27FC236}">
                              <a16:creationId xmlns:a16="http://schemas.microsoft.com/office/drawing/2014/main" id="{9F4DF4C8-0C71-E1E2-0AA7-B9298F7F9E21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21" name="Straight Arrow Connector 20">
                        <a:extLst>
                          <a:ext uri="{FF2B5EF4-FFF2-40B4-BE49-F238E27FC236}">
                            <a16:creationId xmlns:a16="http://schemas.microsoft.com/office/drawing/2014/main" id="{ED32E092-43FC-A7C1-E71F-29DAEBB300E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2" name="Straight Arrow Connector 21">
                        <a:extLst>
                          <a:ext uri="{FF2B5EF4-FFF2-40B4-BE49-F238E27FC236}">
                            <a16:creationId xmlns:a16="http://schemas.microsoft.com/office/drawing/2014/main" id="{301AB27B-1E7D-A34A-9183-6F3628F2EC18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17" name="Oval 16">
                      <a:extLst>
                        <a:ext uri="{FF2B5EF4-FFF2-40B4-BE49-F238E27FC236}">
                          <a16:creationId xmlns:a16="http://schemas.microsoft.com/office/drawing/2014/main" id="{54C0C44A-9DD1-D32B-C558-F035D90743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18" name="Straight Arrow Connector 17">
                      <a:extLst>
                        <a:ext uri="{FF2B5EF4-FFF2-40B4-BE49-F238E27FC236}">
                          <a16:creationId xmlns:a16="http://schemas.microsoft.com/office/drawing/2014/main" id="{D38BD241-41F3-1199-A89B-986A75F55173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19" name="Rectangles 17">
                      <a:extLst>
                        <a:ext uri="{FF2B5EF4-FFF2-40B4-BE49-F238E27FC236}">
                          <a16:creationId xmlns:a16="http://schemas.microsoft.com/office/drawing/2014/main" id="{F26105CD-3C47-32CB-42D0-B321971A9283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</p:grpSp>
              <p:cxnSp>
                <p:nvCxnSpPr>
                  <p:cNvPr id="14" name="Straight Connector 13">
                    <a:extLst>
                      <a:ext uri="{FF2B5EF4-FFF2-40B4-BE49-F238E27FC236}">
                        <a16:creationId xmlns:a16="http://schemas.microsoft.com/office/drawing/2014/main" id="{970D5151-2905-3605-CD71-9DB48283B8A9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15" name="Straight Connector 14">
                    <a:extLst>
                      <a:ext uri="{FF2B5EF4-FFF2-40B4-BE49-F238E27FC236}">
                        <a16:creationId xmlns:a16="http://schemas.microsoft.com/office/drawing/2014/main" id="{D72000A0-F70A-D8CF-454F-82A32BE8E6B4}"/>
                      </a:ext>
                    </a:extLst>
                  </p:cNvPr>
                  <p:cNvCxnSpPr>
                    <a:cxnSpLocks/>
                    <a:endCxn id="17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2" name="Rectangles 16">
                  <a:extLst>
                    <a:ext uri="{FF2B5EF4-FFF2-40B4-BE49-F238E27FC236}">
                      <a16:creationId xmlns:a16="http://schemas.microsoft.com/office/drawing/2014/main" id="{0824B403-BAB5-B8A0-200F-F9C964408310}"/>
                    </a:ext>
                  </a:extLst>
                </p:cNvPr>
                <p:cNvSpPr/>
                <p:nvPr/>
              </p:nvSpPr>
              <p:spPr>
                <a:xfrm>
                  <a:off x="6778561" y="2783649"/>
                  <a:ext cx="411480" cy="2491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10" name="TextBox 9">
                <a:extLst>
                  <a:ext uri="{FF2B5EF4-FFF2-40B4-BE49-F238E27FC236}">
                    <a16:creationId xmlns:a16="http://schemas.microsoft.com/office/drawing/2014/main" id="{1A86E7E2-7557-E89A-212B-C1D2A30973E2}"/>
                  </a:ext>
                </a:extLst>
              </p:cNvPr>
              <p:cNvSpPr txBox="1"/>
              <p:nvPr/>
            </p:nvSpPr>
            <p:spPr>
              <a:xfrm>
                <a:off x="6165468" y="1755263"/>
                <a:ext cx="91344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SEK(5)</a:t>
                </a:r>
              </a:p>
            </p:txBody>
          </p:sp>
        </p:grpSp>
        <p:sp>
          <p:nvSpPr>
            <p:cNvPr id="8" name="Rectangles 21">
              <a:extLst>
                <a:ext uri="{FF2B5EF4-FFF2-40B4-BE49-F238E27FC236}">
                  <a16:creationId xmlns:a16="http://schemas.microsoft.com/office/drawing/2014/main" id="{06993E98-F696-AF52-3E32-CEEDE78A227C}"/>
                </a:ext>
              </a:extLst>
            </p:cNvPr>
            <p:cNvSpPr/>
            <p:nvPr/>
          </p:nvSpPr>
          <p:spPr>
            <a:xfrm>
              <a:off x="10019570" y="4134714"/>
              <a:ext cx="50355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pic>
        <p:nvPicPr>
          <p:cNvPr id="30" name="Picture 29">
            <a:extLst>
              <a:ext uri="{FF2B5EF4-FFF2-40B4-BE49-F238E27FC236}">
                <a16:creationId xmlns:a16="http://schemas.microsoft.com/office/drawing/2014/main" id="{BA3E1711-B225-F11A-4357-DE15817D92BE}"/>
              </a:ext>
            </a:extLst>
          </p:cNvPr>
          <p:cNvPicPr>
            <a:picLocks noChangeAspect="1"/>
          </p:cNvPicPr>
          <p:nvPr/>
        </p:nvPicPr>
        <p:blipFill>
          <a:blip r:embed="rId2"/>
          <a:stretch>
            <a:fillRect/>
          </a:stretch>
        </p:blipFill>
        <p:spPr>
          <a:xfrm>
            <a:off x="6284463" y="1586713"/>
            <a:ext cx="5609722" cy="2436805"/>
          </a:xfrm>
          <a:prstGeom prst="rect">
            <a:avLst/>
          </a:prstGeom>
        </p:spPr>
      </p:pic>
      <mc:AlternateContent xmlns:mc="http://schemas.openxmlformats.org/markup-compatibility/2006">
        <mc:Choice xmlns:a14="http://schemas.microsoft.com/office/drawing/2010/main" Requires="a14"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FEE82B-B05A-12E0-FA02-7EFB636C5FD5}"/>
                  </a:ext>
                </a:extLst>
              </p:cNvPr>
              <p:cNvSpPr txBox="1"/>
              <p:nvPr/>
            </p:nvSpPr>
            <p:spPr>
              <a:xfrm>
                <a:off x="994979" y="4439305"/>
                <a:ext cx="10202042" cy="1393202"/>
              </a:xfrm>
              <a:prstGeom prst="rect">
                <a:avLst/>
              </a:prstGeom>
              <a:noFill/>
              <a:ln w="38100">
                <a:solidFill>
                  <a:srgbClr val="00B0F0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800" dirty="0"/>
                  <a:t>Thm: For all size distributions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𝑆</m:t>
                    </m:r>
                  </m:oMath>
                </a14:m>
                <a:r>
                  <a:rPr lang="en-US" sz="2800" dirty="0"/>
                  <a:t>, all arrival rates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𝜆</m:t>
                    </m:r>
                  </m:oMath>
                </a14:m>
                <a:r>
                  <a:rPr lang="en-US" sz="2800" dirty="0"/>
                  <a:t>,</a:t>
                </a:r>
                <a:br>
                  <a:rPr lang="en-US" sz="2800" dirty="0"/>
                </a:br>
                <a:r>
                  <a:rPr lang="en-US" sz="2800" dirty="0"/>
                  <a:t>and for all small enough thresholds </a:t>
                </a:r>
                <a14:m>
                  <m:oMath xmlns:m="http://schemas.openxmlformats.org/officeDocument/2006/math">
                    <m:r>
                      <a:rPr lang="en-US" sz="2800" i="1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sz="2800" dirty="0"/>
                  <a:t>, the SEK-SMOD policy satisfies:</a:t>
                </a:r>
                <a:br>
                  <a:rPr lang="en-US" sz="2800" dirty="0"/>
                </a:br>
                <a14:m>
                  <m:oMathPara xmlns:m="http://schemas.openxmlformats.org/officeDocument/2006/math">
                    <m:oMathParaPr>
                      <m:jc m:val="centerGroup"/>
                    </m:oMathParaPr>
                    <m:oMath xmlns:m="http://schemas.openxmlformats.org/officeDocument/2006/math">
                      <m:r>
                        <m:rPr>
                          <m:sty m:val="p"/>
                        </m:rPr>
                        <a:rPr lang="en-US" sz="2800">
                          <a:latin typeface="Cambria Math" panose="02040503050406030204" pitchFamily="18" charset="0"/>
                        </a:rPr>
                        <m:t>E</m:t>
                      </m:r>
                      <m:d>
                        <m:dPr>
                          <m:begChr m:val="["/>
                          <m:endChr m:val="]"/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dPr>
                        <m:e>
                          <m:sSup>
                            <m:sSupPr>
                              <m:ctrlPr>
                                <a:rPr lang="en-US" sz="2800" i="1">
                                  <a:latin typeface="Cambria Math" panose="02040503050406030204" pitchFamily="18" charset="0"/>
                                </a:rPr>
                              </m:ctrlPr>
                            </m:sSupPr>
                            <m:e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𝑇</m:t>
                              </m:r>
                            </m:e>
                            <m:sup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𝑆𝐸𝐾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−</m:t>
                              </m:r>
                              <m:r>
                                <a:rPr lang="en-US" sz="2800" i="1">
                                  <a:latin typeface="Cambria Math" panose="02040503050406030204" pitchFamily="18" charset="0"/>
                                </a:rPr>
                                <m:t>𝑆𝑀𝑂𝐷</m:t>
                              </m:r>
                            </m:sup>
                          </m:sSup>
                        </m:e>
                      </m:d>
                      <m:r>
                        <a:rPr lang="en-US" sz="2800" i="1">
                          <a:latin typeface="Cambria Math" panose="02040503050406030204" pitchFamily="18" charset="0"/>
                        </a:rPr>
                        <m:t>&lt;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𝐸</m:t>
                      </m:r>
                      <m:r>
                        <a:rPr lang="en-US" sz="2800" i="1">
                          <a:latin typeface="Cambria Math" panose="02040503050406030204" pitchFamily="18" charset="0"/>
                        </a:rPr>
                        <m:t>[</m:t>
                      </m:r>
                      <m:sSup>
                        <m:sSupPr>
                          <m:ctrlPr>
                            <a:rPr lang="en-US" sz="2800" i="1">
                              <a:latin typeface="Cambria Math" panose="02040503050406030204" pitchFamily="18" charset="0"/>
                            </a:rPr>
                          </m:ctrlPr>
                        </m:sSupPr>
                        <m:e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𝑇</m:t>
                          </m:r>
                        </m:e>
                        <m:sup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𝑆𝑅𝑃𝑇</m:t>
                          </m:r>
                          <m:r>
                            <m:rPr>
                              <m:nor/>
                            </m:rPr>
                            <a:rPr lang="en-US" sz="2800" dirty="0"/>
                            <m:t>−</m:t>
                          </m:r>
                          <m:r>
                            <a:rPr lang="en-US" sz="2800" i="1">
                              <a:latin typeface="Cambria Math" panose="02040503050406030204" pitchFamily="18" charset="0"/>
                            </a:rPr>
                            <m:t>𝑘</m:t>
                          </m:r>
                        </m:sup>
                      </m:sSup>
                      <m:r>
                        <a:rPr lang="en-US" sz="2800" i="1">
                          <a:latin typeface="Cambria Math" panose="02040503050406030204" pitchFamily="18" charset="0"/>
                        </a:rPr>
                        <m:t>]</m:t>
                      </m:r>
                    </m:oMath>
                  </m:oMathPara>
                </a14:m>
                <a:endParaRPr lang="en-US" sz="2800" dirty="0"/>
              </a:p>
            </p:txBody>
          </p:sp>
        </mc:Choice>
        <mc:Fallback>
          <p:sp>
            <p:nvSpPr>
              <p:cNvPr id="31" name="TextBox 30">
                <a:extLst>
                  <a:ext uri="{FF2B5EF4-FFF2-40B4-BE49-F238E27FC236}">
                    <a16:creationId xmlns:a16="http://schemas.microsoft.com/office/drawing/2014/main" id="{2CFEE82B-B05A-12E0-FA02-7EFB636C5FD5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994979" y="4439305"/>
                <a:ext cx="10202042" cy="1393202"/>
              </a:xfrm>
              <a:prstGeom prst="rect">
                <a:avLst/>
              </a:prstGeom>
              <a:blipFill>
                <a:blip r:embed="rId3"/>
                <a:stretch>
                  <a:fillRect l="-1012" t="-2553"/>
                </a:stretch>
              </a:blipFill>
              <a:ln w="38100">
                <a:solidFill>
                  <a:srgbClr val="00B0F0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404502523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1" grpId="0" animBg="1"/>
    </p:bldLst>
  </p:timing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CE9C6493-0FCC-F1AB-D387-BC7B359AA9EF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M/G/k Scheduling</a:t>
            </a:r>
          </a:p>
        </p:txBody>
      </p:sp>
      <p:grpSp>
        <p:nvGrpSpPr>
          <p:cNvPr id="4" name="Group 3">
            <a:extLst>
              <a:ext uri="{FF2B5EF4-FFF2-40B4-BE49-F238E27FC236}">
                <a16:creationId xmlns:a16="http://schemas.microsoft.com/office/drawing/2014/main" id="{165BF0E8-7F73-4A7C-ABB8-32EB122C5D8C}"/>
              </a:ext>
            </a:extLst>
          </p:cNvPr>
          <p:cNvGrpSpPr/>
          <p:nvPr/>
        </p:nvGrpSpPr>
        <p:grpSpPr>
          <a:xfrm>
            <a:off x="3227925" y="2571989"/>
            <a:ext cx="4605655" cy="1265555"/>
            <a:chOff x="541" y="3008"/>
            <a:chExt cx="7253" cy="1993"/>
          </a:xfrm>
        </p:grpSpPr>
        <p:grpSp>
          <p:nvGrpSpPr>
            <p:cNvPr id="5" name="Group 4">
              <a:extLst>
                <a:ext uri="{FF2B5EF4-FFF2-40B4-BE49-F238E27FC236}">
                  <a16:creationId xmlns:a16="http://schemas.microsoft.com/office/drawing/2014/main" id="{C72DB750-5C7A-5BFB-0421-B0C518FB468E}"/>
                </a:ext>
              </a:extLst>
            </p:cNvPr>
            <p:cNvGrpSpPr/>
            <p:nvPr/>
          </p:nvGrpSpPr>
          <p:grpSpPr>
            <a:xfrm>
              <a:off x="541" y="3008"/>
              <a:ext cx="7253" cy="1993"/>
              <a:chOff x="541" y="3008"/>
              <a:chExt cx="7253" cy="1993"/>
            </a:xfrm>
          </p:grpSpPr>
          <p:sp>
            <p:nvSpPr>
              <p:cNvPr id="9" name="Oval 8">
                <a:extLst>
                  <a:ext uri="{FF2B5EF4-FFF2-40B4-BE49-F238E27FC236}">
                    <a16:creationId xmlns:a16="http://schemas.microsoft.com/office/drawing/2014/main" id="{97CBC829-7977-848D-7D48-3189CA61E979}"/>
                  </a:ext>
                </a:extLst>
              </p:cNvPr>
              <p:cNvSpPr/>
              <p:nvPr/>
            </p:nvSpPr>
            <p:spPr>
              <a:xfrm>
                <a:off x="6630" y="3008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B35D023A-B1AB-9784-D655-4032C9C01279}"/>
                  </a:ext>
                </a:extLst>
              </p:cNvPr>
              <p:cNvGrpSpPr/>
              <p:nvPr/>
            </p:nvGrpSpPr>
            <p:grpSpPr>
              <a:xfrm>
                <a:off x="541" y="3061"/>
                <a:ext cx="6800" cy="1729"/>
                <a:chOff x="4612" y="3735"/>
                <a:chExt cx="6800" cy="1729"/>
              </a:xfrm>
            </p:grpSpPr>
            <p:grpSp>
              <p:nvGrpSpPr>
                <p:cNvPr id="16" name="Group 15">
                  <a:extLst>
                    <a:ext uri="{FF2B5EF4-FFF2-40B4-BE49-F238E27FC236}">
                      <a16:creationId xmlns:a16="http://schemas.microsoft.com/office/drawing/2014/main" id="{638AEDAC-EE23-E2B3-D71C-98A932B0A1F5}"/>
                    </a:ext>
                  </a:extLst>
                </p:cNvPr>
                <p:cNvGrpSpPr/>
                <p:nvPr/>
              </p:nvGrpSpPr>
              <p:grpSpPr>
                <a:xfrm>
                  <a:off x="5630" y="3735"/>
                  <a:ext cx="4734" cy="1729"/>
                  <a:chOff x="5630" y="3735"/>
                  <a:chExt cx="4734" cy="1729"/>
                </a:xfrm>
              </p:grpSpPr>
              <p:sp>
                <p:nvSpPr>
                  <p:cNvPr id="24" name="Rectangles 8">
                    <a:extLst>
                      <a:ext uri="{FF2B5EF4-FFF2-40B4-BE49-F238E27FC236}">
                        <a16:creationId xmlns:a16="http://schemas.microsoft.com/office/drawing/2014/main" id="{B4387B9F-0F0C-F6AF-4694-A50990D411F9}"/>
                      </a:ext>
                    </a:extLst>
                  </p:cNvPr>
                  <p:cNvSpPr/>
                  <p:nvPr/>
                </p:nvSpPr>
                <p:spPr>
                  <a:xfrm>
                    <a:off x="6596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5" name="Rectangles 9">
                    <a:extLst>
                      <a:ext uri="{FF2B5EF4-FFF2-40B4-BE49-F238E27FC236}">
                        <a16:creationId xmlns:a16="http://schemas.microsoft.com/office/drawing/2014/main" id="{F2886EC6-A59A-8780-EC2D-4BB779519B39}"/>
                      </a:ext>
                    </a:extLst>
                  </p:cNvPr>
                  <p:cNvSpPr/>
                  <p:nvPr/>
                </p:nvSpPr>
                <p:spPr>
                  <a:xfrm>
                    <a:off x="7538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6" name="Rectangles 10">
                    <a:extLst>
                      <a:ext uri="{FF2B5EF4-FFF2-40B4-BE49-F238E27FC236}">
                        <a16:creationId xmlns:a16="http://schemas.microsoft.com/office/drawing/2014/main" id="{56DF1B98-82D0-F04B-1BB4-B15CF81D6CD5}"/>
                      </a:ext>
                    </a:extLst>
                  </p:cNvPr>
                  <p:cNvSpPr/>
                  <p:nvPr/>
                </p:nvSpPr>
                <p:spPr>
                  <a:xfrm>
                    <a:off x="8480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sp>
                <p:nvSpPr>
                  <p:cNvPr id="27" name="Rectangles 11">
                    <a:extLst>
                      <a:ext uri="{FF2B5EF4-FFF2-40B4-BE49-F238E27FC236}">
                        <a16:creationId xmlns:a16="http://schemas.microsoft.com/office/drawing/2014/main" id="{84C074D4-3895-DC0B-4FE6-526344EC3BA3}"/>
                      </a:ext>
                    </a:extLst>
                  </p:cNvPr>
                  <p:cNvSpPr/>
                  <p:nvPr/>
                </p:nvSpPr>
                <p:spPr>
                  <a:xfrm>
                    <a:off x="9422" y="3735"/>
                    <a:ext cx="942" cy="1714"/>
                  </a:xfrm>
                  <a:prstGeom prst="rect">
                    <a:avLst/>
                  </a:prstGeom>
                  <a:solidFill>
                    <a:schemeClr val="bg1"/>
                  </a:solidFill>
                  <a:ln w="38100">
                    <a:solidFill>
                      <a:srgbClr val="202020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29" name="Straight Connector 28">
                    <a:extLst>
                      <a:ext uri="{FF2B5EF4-FFF2-40B4-BE49-F238E27FC236}">
                        <a16:creationId xmlns:a16="http://schemas.microsoft.com/office/drawing/2014/main" id="{AEB7E68F-7CA4-96DC-B547-8DF51B974A3B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3735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30" name="Straight Connector 29">
                    <a:extLst>
                      <a:ext uri="{FF2B5EF4-FFF2-40B4-BE49-F238E27FC236}">
                        <a16:creationId xmlns:a16="http://schemas.microsoft.com/office/drawing/2014/main" id="{84A178A2-E21D-BA87-D019-FCCE5CB5659F}"/>
                      </a:ext>
                    </a:extLst>
                  </p:cNvPr>
                  <p:cNvCxnSpPr/>
                  <p:nvPr/>
                </p:nvCxnSpPr>
                <p:spPr>
                  <a:xfrm>
                    <a:off x="5630" y="5449"/>
                    <a:ext cx="966" cy="15"/>
                  </a:xfrm>
                  <a:prstGeom prst="line">
                    <a:avLst/>
                  </a:prstGeom>
                  <a:ln w="38100">
                    <a:solidFill>
                      <a:schemeClr val="tx1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17" name="Rectangles 16">
                  <a:extLst>
                    <a:ext uri="{FF2B5EF4-FFF2-40B4-BE49-F238E27FC236}">
                      <a16:creationId xmlns:a16="http://schemas.microsoft.com/office/drawing/2014/main" id="{DE172811-3ECE-EE6D-A0D8-7D4C3DE64ACF}"/>
                    </a:ext>
                  </a:extLst>
                </p:cNvPr>
                <p:cNvSpPr/>
                <p:nvPr/>
              </p:nvSpPr>
              <p:spPr>
                <a:xfrm>
                  <a:off x="7611" y="4738"/>
                  <a:ext cx="797" cy="40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sp>
              <p:nvSpPr>
                <p:cNvPr id="18" name="Rectangles 18">
                  <a:extLst>
                    <a:ext uri="{FF2B5EF4-FFF2-40B4-BE49-F238E27FC236}">
                      <a16:creationId xmlns:a16="http://schemas.microsoft.com/office/drawing/2014/main" id="{B38D3F89-693A-8C53-85FB-F12C8FFD86EE}"/>
                    </a:ext>
                  </a:extLst>
                </p:cNvPr>
                <p:cNvSpPr/>
                <p:nvPr/>
              </p:nvSpPr>
              <p:spPr>
                <a:xfrm>
                  <a:off x="9495" y="4283"/>
                  <a:ext cx="797" cy="8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19" name="Rectangles 19">
                  <a:extLst>
                    <a:ext uri="{FF2B5EF4-FFF2-40B4-BE49-F238E27FC236}">
                      <a16:creationId xmlns:a16="http://schemas.microsoft.com/office/drawing/2014/main" id="{0F16FDF3-68BF-3B55-ACDC-2D6B00978A75}"/>
                    </a:ext>
                  </a:extLst>
                </p:cNvPr>
                <p:cNvSpPr/>
                <p:nvPr/>
              </p:nvSpPr>
              <p:spPr>
                <a:xfrm>
                  <a:off x="6668" y="4160"/>
                  <a:ext cx="797" cy="980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0" name="Rectangles 20">
                  <a:extLst>
                    <a:ext uri="{FF2B5EF4-FFF2-40B4-BE49-F238E27FC236}">
                      <a16:creationId xmlns:a16="http://schemas.microsoft.com/office/drawing/2014/main" id="{9F0A97BE-F8BD-853D-8340-84A0088D5310}"/>
                    </a:ext>
                  </a:extLst>
                </p:cNvPr>
                <p:cNvSpPr/>
                <p:nvPr/>
              </p:nvSpPr>
              <p:spPr>
                <a:xfrm>
                  <a:off x="8553" y="4483"/>
                  <a:ext cx="797" cy="657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/>
                </a:p>
              </p:txBody>
            </p:sp>
            <p:sp>
              <p:nvSpPr>
                <p:cNvPr id="21" name="Rectangles 21">
                  <a:extLst>
                    <a:ext uri="{FF2B5EF4-FFF2-40B4-BE49-F238E27FC236}">
                      <a16:creationId xmlns:a16="http://schemas.microsoft.com/office/drawing/2014/main" id="{747066A8-F291-192A-C81F-4D1D0487E0E2}"/>
                    </a:ext>
                  </a:extLst>
                </p:cNvPr>
                <p:cNvSpPr/>
                <p:nvPr/>
              </p:nvSpPr>
              <p:spPr>
                <a:xfrm>
                  <a:off x="10818" y="3874"/>
                  <a:ext cx="594" cy="531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endParaRPr lang="en-US" dirty="0"/>
                </a:p>
              </p:txBody>
            </p:sp>
            <p:cxnSp>
              <p:nvCxnSpPr>
                <p:cNvPr id="23" name="Straight Arrow Connector 22">
                  <a:extLst>
                    <a:ext uri="{FF2B5EF4-FFF2-40B4-BE49-F238E27FC236}">
                      <a16:creationId xmlns:a16="http://schemas.microsoft.com/office/drawing/2014/main" id="{2B5C8F3D-B552-5B3E-3749-5D14114057D4}"/>
                    </a:ext>
                  </a:extLst>
                </p:cNvPr>
                <p:cNvCxnSpPr/>
                <p:nvPr/>
              </p:nvCxnSpPr>
              <p:spPr>
                <a:xfrm flipV="1">
                  <a:off x="4612" y="4647"/>
                  <a:ext cx="1018" cy="6"/>
                </a:xfrm>
                <a:prstGeom prst="straightConnector1">
                  <a:avLst/>
                </a:prstGeom>
                <a:ln w="63500">
                  <a:solidFill>
                    <a:schemeClr val="tx1"/>
                  </a:solidFill>
                  <a:tailEnd type="arrow" w="lg" len="lg"/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cxnSp>
            <p:nvCxnSpPr>
              <p:cNvPr id="11" name="Straight Arrow Connector 10">
                <a:extLst>
                  <a:ext uri="{FF2B5EF4-FFF2-40B4-BE49-F238E27FC236}">
                    <a16:creationId xmlns:a16="http://schemas.microsoft.com/office/drawing/2014/main" id="{C45F5D5E-7E9D-2623-084F-BE4C8FD65AA1}"/>
                  </a:ext>
                </a:extLst>
              </p:cNvPr>
              <p:cNvCxnSpPr/>
              <p:nvPr/>
            </p:nvCxnSpPr>
            <p:spPr>
              <a:xfrm flipV="1">
                <a:off x="7457" y="337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2" name="Oval 11">
                <a:extLst>
                  <a:ext uri="{FF2B5EF4-FFF2-40B4-BE49-F238E27FC236}">
                    <a16:creationId xmlns:a16="http://schemas.microsoft.com/office/drawing/2014/main" id="{46C1F123-29C1-5CD3-674E-84F2D7E3F7FB}"/>
                  </a:ext>
                </a:extLst>
              </p:cNvPr>
              <p:cNvSpPr/>
              <p:nvPr/>
            </p:nvSpPr>
            <p:spPr>
              <a:xfrm>
                <a:off x="6630" y="4120"/>
                <a:ext cx="827" cy="881"/>
              </a:xfrm>
              <a:prstGeom prst="ellipse">
                <a:avLst/>
              </a:prstGeom>
              <a:solidFill>
                <a:schemeClr val="bg1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  <p:cxnSp>
            <p:nvCxnSpPr>
              <p:cNvPr id="13" name="Straight Arrow Connector 12">
                <a:extLst>
                  <a:ext uri="{FF2B5EF4-FFF2-40B4-BE49-F238E27FC236}">
                    <a16:creationId xmlns:a16="http://schemas.microsoft.com/office/drawing/2014/main" id="{84DD5CA7-2583-4821-8802-C42D193ED309}"/>
                  </a:ext>
                </a:extLst>
              </p:cNvPr>
              <p:cNvCxnSpPr/>
              <p:nvPr/>
            </p:nvCxnSpPr>
            <p:spPr>
              <a:xfrm flipV="1">
                <a:off x="7457" y="4544"/>
                <a:ext cx="337" cy="7"/>
              </a:xfrm>
              <a:prstGeom prst="straightConnector1">
                <a:avLst/>
              </a:prstGeom>
              <a:ln w="25400">
                <a:solidFill>
                  <a:schemeClr val="tx1"/>
                </a:solidFill>
                <a:tailEnd type="arrow"/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sp>
            <p:nvSpPr>
              <p:cNvPr id="15" name="Rectangles 25">
                <a:extLst>
                  <a:ext uri="{FF2B5EF4-FFF2-40B4-BE49-F238E27FC236}">
                    <a16:creationId xmlns:a16="http://schemas.microsoft.com/office/drawing/2014/main" id="{1B398D81-273C-DAB2-A7D0-4B0EC4BA7A8D}"/>
                  </a:ext>
                </a:extLst>
              </p:cNvPr>
              <p:cNvSpPr/>
              <p:nvPr/>
            </p:nvSpPr>
            <p:spPr>
              <a:xfrm>
                <a:off x="6747" y="4454"/>
                <a:ext cx="594" cy="383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/>
              </a:p>
            </p:txBody>
          </p:sp>
        </p:grpSp>
        <p:cxnSp>
          <p:nvCxnSpPr>
            <p:cNvPr id="7" name="Straight Connector 6">
              <a:extLst>
                <a:ext uri="{FF2B5EF4-FFF2-40B4-BE49-F238E27FC236}">
                  <a16:creationId xmlns:a16="http://schemas.microsoft.com/office/drawing/2014/main" id="{E2DCA190-B356-5BF8-D468-63CD00742BE3}"/>
                </a:ext>
              </a:extLst>
            </p:cNvPr>
            <p:cNvCxnSpPr>
              <a:cxnSpLocks/>
              <a:endCxn id="9" idx="2"/>
            </p:cNvCxnSpPr>
            <p:nvPr/>
          </p:nvCxnSpPr>
          <p:spPr>
            <a:xfrm flipV="1">
              <a:off x="6288" y="3449"/>
              <a:ext cx="342" cy="138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25C00521-3FD1-785C-E155-CC1AC7832590}"/>
                </a:ext>
              </a:extLst>
            </p:cNvPr>
            <p:cNvCxnSpPr>
              <a:cxnSpLocks/>
              <a:endCxn id="12" idx="2"/>
            </p:cNvCxnSpPr>
            <p:nvPr/>
          </p:nvCxnSpPr>
          <p:spPr>
            <a:xfrm>
              <a:off x="6300" y="4365"/>
              <a:ext cx="330" cy="196"/>
            </a:xfrm>
            <a:prstGeom prst="line">
              <a:avLst/>
            </a:prstGeom>
            <a:ln w="38100">
              <a:solidFill>
                <a:srgbClr val="202020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1" name="Group 30">
            <a:extLst>
              <a:ext uri="{FF2B5EF4-FFF2-40B4-BE49-F238E27FC236}">
                <a16:creationId xmlns:a16="http://schemas.microsoft.com/office/drawing/2014/main" id="{0B9CE2D9-2D8C-3FEA-46DF-742103255157}"/>
              </a:ext>
            </a:extLst>
          </p:cNvPr>
          <p:cNvGrpSpPr/>
          <p:nvPr/>
        </p:nvGrpSpPr>
        <p:grpSpPr>
          <a:xfrm>
            <a:off x="8232342" y="2252292"/>
            <a:ext cx="752792" cy="1802130"/>
            <a:chOff x="7930469" y="3625215"/>
            <a:chExt cx="752792" cy="1802130"/>
          </a:xfrm>
        </p:grpSpPr>
        <p:sp>
          <p:nvSpPr>
            <p:cNvPr id="32" name="Right Brace 31">
              <a:extLst>
                <a:ext uri="{FF2B5EF4-FFF2-40B4-BE49-F238E27FC236}">
                  <a16:creationId xmlns:a16="http://schemas.microsoft.com/office/drawing/2014/main" id="{6AE78BB8-17AF-A781-3F9D-745EDEE2AA62}"/>
                </a:ext>
              </a:extLst>
            </p:cNvPr>
            <p:cNvSpPr/>
            <p:nvPr/>
          </p:nvSpPr>
          <p:spPr>
            <a:xfrm>
              <a:off x="7930469" y="3625215"/>
              <a:ext cx="461010" cy="1802130"/>
            </a:xfrm>
            <a:prstGeom prst="righ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7CC8715-1C63-8147-A0A0-9D142221F92F}"/>
                    </a:ext>
                  </a:extLst>
                </p:cNvPr>
                <p:cNvSpPr txBox="1"/>
                <p:nvPr/>
              </p:nvSpPr>
              <p:spPr>
                <a:xfrm>
                  <a:off x="8328977" y="4309734"/>
                  <a:ext cx="354284" cy="461665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/>
                  <a14:m>
                    <m:oMathPara xmlns:m="http://schemas.openxmlformats.org/officeDocument/2006/math">
                      <m:oMathParaPr>
                        <m:jc m:val="centerGroup"/>
                      </m:oMathParaPr>
                      <m:oMath xmlns:m="http://schemas.openxmlformats.org/officeDocument/2006/math">
                        <m:r>
                          <a:rPr lang="en-US" sz="2400" i="1" dirty="0" smtClean="0">
                            <a:solidFill>
                              <a:srgbClr val="C40F0F"/>
                            </a:solidFill>
                            <a:latin typeface="Cambria Math" panose="02040503050406030204" pitchFamily="18" charset="0"/>
                          </a:rPr>
                          <m:t>𝑘</m:t>
                        </m:r>
                      </m:oMath>
                    </m:oMathPara>
                  </a14:m>
                  <a:endParaRPr lang="en-US" sz="2400" dirty="0">
                    <a:solidFill>
                      <a:srgbClr val="C40F0F"/>
                    </a:solidFill>
                  </a:endParaRPr>
                </a:p>
              </p:txBody>
            </p:sp>
          </mc:Choice>
          <mc:Fallback xmlns="">
            <p:sp>
              <p:nvSpPr>
                <p:cNvPr id="33" name="TextBox 32">
                  <a:extLst>
                    <a:ext uri="{FF2B5EF4-FFF2-40B4-BE49-F238E27FC236}">
                      <a16:creationId xmlns:a16="http://schemas.microsoft.com/office/drawing/2014/main" id="{87CC8715-1C63-8147-A0A0-9D142221F92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8328977" y="4309734"/>
                  <a:ext cx="354284" cy="461665"/>
                </a:xfrm>
                <a:prstGeom prst="rect">
                  <a:avLst/>
                </a:prstGeom>
                <a:blipFill>
                  <a:blip r:embed="rId2"/>
                  <a:stretch>
                    <a:fillRect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34" name="Group 33">
            <a:extLst>
              <a:ext uri="{FF2B5EF4-FFF2-40B4-BE49-F238E27FC236}">
                <a16:creationId xmlns:a16="http://schemas.microsoft.com/office/drawing/2014/main" id="{9291A3B6-3411-0FED-CE33-8DF8EA7FC01F}"/>
              </a:ext>
            </a:extLst>
          </p:cNvPr>
          <p:cNvGrpSpPr/>
          <p:nvPr/>
        </p:nvGrpSpPr>
        <p:grpSpPr>
          <a:xfrm>
            <a:off x="3460115" y="1690713"/>
            <a:ext cx="3277870" cy="1372235"/>
            <a:chOff x="5449" y="1644"/>
            <a:chExt cx="5162" cy="2161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5" name="Text Box 26">
                  <a:extLst>
                    <a:ext uri="{FF2B5EF4-FFF2-40B4-BE49-F238E27FC236}">
                      <a16:creationId xmlns:a16="http://schemas.microsoft.com/office/drawing/2014/main" id="{51A6B2D9-6396-2357-3C26-423509F935DD}"/>
                    </a:ext>
                  </a:extLst>
                </p:cNvPr>
                <p:cNvSpPr txBox="1"/>
                <p:nvPr/>
              </p:nvSpPr>
              <p:spPr>
                <a:xfrm>
                  <a:off x="5449" y="1644"/>
                  <a:ext cx="5162" cy="1212"/>
                </a:xfrm>
                <a:prstGeom prst="rect">
                  <a:avLst/>
                </a:prstGeom>
                <a:noFill/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Job duration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latin typeface="Cambria Math" panose="02040503050406030204" pitchFamily="18" charset="0"/>
                        </a:rPr>
                        <m:t>~ </m:t>
                      </m:r>
                      <m:r>
                        <a:rPr lang="en-US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𝑆</m:t>
                      </m:r>
                    </m:oMath>
                  </a14:m>
                  <a:r>
                    <a:rPr lang="en-US" sz="2200" dirty="0"/>
                    <a:t>, </a:t>
                  </a:r>
                  <a:r>
                    <a:rPr lang="en-US" sz="2200" dirty="0" err="1"/>
                    <a:t>i.i.d.</a:t>
                  </a:r>
                  <a:endParaRPr lang="en-US" sz="2200" dirty="0"/>
                </a:p>
                <a:p>
                  <a:r>
                    <a:rPr lang="en-US" sz="2200" dirty="0"/>
                    <a:t>Scheduling w/ known sizes</a:t>
                  </a:r>
                </a:p>
              </p:txBody>
            </p:sp>
          </mc:Choice>
          <mc:Fallback xmlns="">
            <p:sp>
              <p:nvSpPr>
                <p:cNvPr id="35" name="Text Box 26">
                  <a:extLst>
                    <a:ext uri="{FF2B5EF4-FFF2-40B4-BE49-F238E27FC236}">
                      <a16:creationId xmlns:a16="http://schemas.microsoft.com/office/drawing/2014/main" id="{51A6B2D9-6396-2357-3C26-423509F935DD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5449" y="1644"/>
                  <a:ext cx="5162" cy="1212"/>
                </a:xfrm>
                <a:prstGeom prst="rect">
                  <a:avLst/>
                </a:prstGeom>
                <a:blipFill>
                  <a:blip r:embed="rId3"/>
                  <a:stretch>
                    <a:fillRect l="-1842" t="-2256" b="-12030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36" name="Straight Arrow Connector 35">
              <a:extLst>
                <a:ext uri="{FF2B5EF4-FFF2-40B4-BE49-F238E27FC236}">
                  <a16:creationId xmlns:a16="http://schemas.microsoft.com/office/drawing/2014/main" id="{BCD676D2-5F8B-EB42-D31B-C5277037A391}"/>
                </a:ext>
              </a:extLst>
            </p:cNvPr>
            <p:cNvCxnSpPr>
              <a:cxnSpLocks/>
              <a:stCxn id="35" idx="2"/>
            </p:cNvCxnSpPr>
            <p:nvPr/>
          </p:nvCxnSpPr>
          <p:spPr>
            <a:xfrm>
              <a:off x="8030" y="2856"/>
              <a:ext cx="1205" cy="949"/>
            </a:xfrm>
            <a:prstGeom prst="straightConnector1">
              <a:avLst/>
            </a:prstGeom>
            <a:ln w="38100">
              <a:solidFill>
                <a:schemeClr val="tx1"/>
              </a:solidFill>
              <a:tailEnd type="arrow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37" name="Group 36">
            <a:extLst>
              <a:ext uri="{FF2B5EF4-FFF2-40B4-BE49-F238E27FC236}">
                <a16:creationId xmlns:a16="http://schemas.microsoft.com/office/drawing/2014/main" id="{FDFC0BF0-53D6-9A62-04AD-D118DB74CA77}"/>
              </a:ext>
            </a:extLst>
          </p:cNvPr>
          <p:cNvGrpSpPr/>
          <p:nvPr/>
        </p:nvGrpSpPr>
        <p:grpSpPr>
          <a:xfrm>
            <a:off x="3667664" y="3936278"/>
            <a:ext cx="4560570" cy="626110"/>
            <a:chOff x="5521" y="4476"/>
            <a:chExt cx="7182" cy="986"/>
          </a:xfrm>
        </p:grpSpPr>
        <p:sp>
          <p:nvSpPr>
            <p:cNvPr id="38" name="Left Brace 37">
              <a:extLst>
                <a:ext uri="{FF2B5EF4-FFF2-40B4-BE49-F238E27FC236}">
                  <a16:creationId xmlns:a16="http://schemas.microsoft.com/office/drawing/2014/main" id="{FA858525-8CF3-706F-C302-9B6DE2325865}"/>
                </a:ext>
              </a:extLst>
            </p:cNvPr>
            <p:cNvSpPr/>
            <p:nvPr/>
          </p:nvSpPr>
          <p:spPr>
            <a:xfrm rot="16200000">
              <a:off x="8721" y="1276"/>
              <a:ext cx="781" cy="7182"/>
            </a:xfrm>
            <a:prstGeom prst="leftBrace">
              <a:avLst/>
            </a:prstGeom>
            <a:ln w="381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39" name="Text Box 29">
                  <a:extLst>
                    <a:ext uri="{FF2B5EF4-FFF2-40B4-BE49-F238E27FC236}">
                      <a16:creationId xmlns:a16="http://schemas.microsoft.com/office/drawing/2014/main" id="{211A312A-2E3B-4A05-44A5-66B9F8287A6F}"/>
                    </a:ext>
                  </a:extLst>
                </p:cNvPr>
                <p:cNvSpPr txBox="1"/>
                <p:nvPr/>
              </p:nvSpPr>
              <p:spPr>
                <a:xfrm>
                  <a:off x="7208" y="4785"/>
                  <a:ext cx="3469" cy="677"/>
                </a:xfrm>
                <a:prstGeom prst="rect">
                  <a:avLst/>
                </a:prstGeom>
                <a:solidFill>
                  <a:schemeClr val="bg1"/>
                </a:solidFill>
                <a:ln w="381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Response time </a:t>
                  </a:r>
                  <a14:m>
                    <m:oMath xmlns:m="http://schemas.openxmlformats.org/officeDocument/2006/math">
                      <m:r>
                        <a:rPr lang="en-US" sz="2200" i="1" dirty="0" smtClean="0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𝑇</m:t>
                      </m:r>
                    </m:oMath>
                  </a14:m>
                  <a:endParaRPr lang="en-US" sz="2200" dirty="0">
                    <a:solidFill>
                      <a:srgbClr val="C00000"/>
                    </a:solidFill>
                    <a:latin typeface="DejaVu Math TeX Gyre" panose="02000503000000000000" charset="0"/>
                    <a:cs typeface="DejaVu Math TeX Gyre" panose="02000503000000000000" charset="0"/>
                  </a:endParaRPr>
                </a:p>
              </p:txBody>
            </p:sp>
          </mc:Choice>
          <mc:Fallback xmlns="">
            <p:sp>
              <p:nvSpPr>
                <p:cNvPr id="39" name="Text Box 29">
                  <a:extLst>
                    <a:ext uri="{FF2B5EF4-FFF2-40B4-BE49-F238E27FC236}">
                      <a16:creationId xmlns:a16="http://schemas.microsoft.com/office/drawing/2014/main" id="{211A312A-2E3B-4A05-44A5-66B9F8287A6F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7208" y="4785"/>
                  <a:ext cx="3469" cy="677"/>
                </a:xfrm>
                <a:prstGeom prst="rect">
                  <a:avLst/>
                </a:prstGeom>
                <a:blipFill>
                  <a:blip r:embed="rId4"/>
                  <a:stretch>
                    <a:fillRect l="-2717" t="-5263" b="-22368"/>
                  </a:stretch>
                </a:blipFill>
                <a:ln w="381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</p:grpSp>
      <p:grpSp>
        <p:nvGrpSpPr>
          <p:cNvPr id="40" name="Group 39">
            <a:extLst>
              <a:ext uri="{FF2B5EF4-FFF2-40B4-BE49-F238E27FC236}">
                <a16:creationId xmlns:a16="http://schemas.microsoft.com/office/drawing/2014/main" id="{FA94F095-F8B8-3DE7-B3CC-D7E366324E61}"/>
              </a:ext>
            </a:extLst>
          </p:cNvPr>
          <p:cNvGrpSpPr/>
          <p:nvPr/>
        </p:nvGrpSpPr>
        <p:grpSpPr>
          <a:xfrm>
            <a:off x="1472150" y="2958387"/>
            <a:ext cx="1755775" cy="429895"/>
            <a:chOff x="1847" y="3258"/>
            <a:chExt cx="2765" cy="677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1" name="Text Box 2">
                  <a:extLst>
                    <a:ext uri="{FF2B5EF4-FFF2-40B4-BE49-F238E27FC236}">
                      <a16:creationId xmlns:a16="http://schemas.microsoft.com/office/drawing/2014/main" id="{66A22920-F5EC-889A-3131-999494648126}"/>
                    </a:ext>
                  </a:extLst>
                </p:cNvPr>
                <p:cNvSpPr txBox="1"/>
                <p:nvPr/>
              </p:nvSpPr>
              <p:spPr>
                <a:xfrm>
                  <a:off x="2405" y="3258"/>
                  <a:ext cx="2207" cy="677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Poisson(</a:t>
                  </a:r>
                  <a14:m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𝜆</m:t>
                      </m:r>
                    </m:oMath>
                  </a14:m>
                  <a:r>
                    <a:rPr lang="en-US" sz="2200" dirty="0"/>
                    <a:t>)</a:t>
                  </a:r>
                </a:p>
              </p:txBody>
            </p:sp>
          </mc:Choice>
          <mc:Fallback xmlns="">
            <p:sp>
              <p:nvSpPr>
                <p:cNvPr id="3" name="Text Box 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2405" y="3258"/>
                  <a:ext cx="2207" cy="677"/>
                </a:xfrm>
                <a:prstGeom prst="rect">
                  <a:avLst/>
                </a:prstGeom>
                <a:blipFill>
                  <a:blip r:embed="rId5"/>
                  <a:stretch>
                    <a:fillRect l="-4721" t="-5333" r="-2575" b="-2400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2" name="Straight Connector 41">
              <a:extLst>
                <a:ext uri="{FF2B5EF4-FFF2-40B4-BE49-F238E27FC236}">
                  <a16:creationId xmlns:a16="http://schemas.microsoft.com/office/drawing/2014/main" id="{28BB23B6-68EA-EEA3-F0B9-02776076ED39}"/>
                </a:ext>
              </a:extLst>
            </p:cNvPr>
            <p:cNvCxnSpPr>
              <a:cxnSpLocks/>
              <a:stCxn id="41" idx="1"/>
            </p:cNvCxnSpPr>
            <p:nvPr/>
          </p:nvCxnSpPr>
          <p:spPr>
            <a:xfrm flipH="1">
              <a:off x="1847" y="3597"/>
              <a:ext cx="558" cy="9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p:grpSp>
        <p:nvGrpSpPr>
          <p:cNvPr id="43" name="Group 42">
            <a:extLst>
              <a:ext uri="{FF2B5EF4-FFF2-40B4-BE49-F238E27FC236}">
                <a16:creationId xmlns:a16="http://schemas.microsoft.com/office/drawing/2014/main" id="{79822291-4C2F-06C9-A6CF-16F5DEA5BC20}"/>
              </a:ext>
            </a:extLst>
          </p:cNvPr>
          <p:cNvGrpSpPr/>
          <p:nvPr/>
        </p:nvGrpSpPr>
        <p:grpSpPr>
          <a:xfrm>
            <a:off x="7629110" y="1586152"/>
            <a:ext cx="2524587" cy="461353"/>
            <a:chOff x="12060" y="1551"/>
            <a:chExt cx="3682" cy="1210"/>
          </a:xfrm>
        </p:grpSpPr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4" name="Text Box 32">
                  <a:extLst>
                    <a:ext uri="{FF2B5EF4-FFF2-40B4-BE49-F238E27FC236}">
                      <a16:creationId xmlns:a16="http://schemas.microsoft.com/office/drawing/2014/main" id="{9193E7FE-87A6-89AA-79CF-69A28AE00FCA}"/>
                    </a:ext>
                  </a:extLst>
                </p:cNvPr>
                <p:cNvSpPr txBox="1"/>
                <p:nvPr/>
              </p:nvSpPr>
              <p:spPr>
                <a:xfrm>
                  <a:off x="12060" y="1551"/>
                  <a:ext cx="3682" cy="1210"/>
                </a:xfrm>
                <a:prstGeom prst="rect">
                  <a:avLst/>
                </a:prstGeom>
                <a:noFill/>
                <a:ln w="25400">
                  <a:solidFill>
                    <a:schemeClr val="tx1"/>
                  </a:solidFill>
                </a:ln>
              </p:spPr>
              <p:txBody>
                <a:bodyPr wrap="square" rtlCol="0">
                  <a:spAutoFit/>
                </a:bodyPr>
                <a:lstStyle/>
                <a:p>
                  <a:r>
                    <a:rPr lang="en-US" sz="2200" dirty="0"/>
                    <a:t>Load </a:t>
                  </a:r>
                  <a14:m>
                    <m:oMath xmlns:m="http://schemas.openxmlformats.org/officeDocument/2006/math">
                      <m:r>
                        <a:rPr lang="en-US" sz="2200" i="1">
                          <a:solidFill>
                            <a:srgbClr val="C00000"/>
                          </a:solidFill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𝜌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=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𝜆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𝐸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[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𝑆</m:t>
                      </m:r>
                      <m:r>
                        <a:rPr lang="en-US" sz="2200" i="1">
                          <a:latin typeface="Cambria Math" panose="02040503050406030204" pitchFamily="18" charset="0"/>
                          <a:cs typeface="DejaVu Math TeX Gyre" panose="02000503000000000000" charset="0"/>
                        </a:rPr>
                        <m:t>]&lt;1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33" name="Text Box 32"/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12060" y="1551"/>
                  <a:ext cx="3682" cy="1210"/>
                </a:xfrm>
                <a:prstGeom prst="rect">
                  <a:avLst/>
                </a:prstGeom>
                <a:blipFill>
                  <a:blip r:embed="rId6"/>
                  <a:stretch>
                    <a:fillRect l="-2632" t="-6250" b="-16250"/>
                  </a:stretch>
                </a:blipFill>
                <a:ln w="25400">
                  <a:solidFill>
                    <a:schemeClr val="tx1"/>
                  </a:solidFill>
                </a:ln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cxnSp>
          <p:nvCxnSpPr>
            <p:cNvPr id="45" name="Straight Connector 44">
              <a:extLst>
                <a:ext uri="{FF2B5EF4-FFF2-40B4-BE49-F238E27FC236}">
                  <a16:creationId xmlns:a16="http://schemas.microsoft.com/office/drawing/2014/main" id="{F4CD8D9F-0E2D-0E2D-4783-8B6075DFFE1B}"/>
                </a:ext>
              </a:extLst>
            </p:cNvPr>
            <p:cNvCxnSpPr/>
            <p:nvPr/>
          </p:nvCxnSpPr>
          <p:spPr>
            <a:xfrm flipH="1">
              <a:off x="15123" y="2000"/>
              <a:ext cx="226" cy="98"/>
            </a:xfrm>
            <a:prstGeom prst="line">
              <a:avLst/>
            </a:prstGeom>
            <a:ln>
              <a:noFill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</p:grpSp>
      <mc:AlternateContent xmlns:mc="http://schemas.openxmlformats.org/markup-compatibility/2006" xmlns:a14="http://schemas.microsoft.com/office/drawing/2010/main">
        <mc:Choice Requires="a14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A551228-8066-F624-8348-05E5195A718F}"/>
                  </a:ext>
                </a:extLst>
              </p:cNvPr>
              <p:cNvSpPr/>
              <p:nvPr/>
            </p:nvSpPr>
            <p:spPr>
              <a:xfrm>
                <a:off x="876828" y="4838614"/>
                <a:ext cx="5581035" cy="682341"/>
              </a:xfrm>
              <a:prstGeom prst="roundRect">
                <a:avLst/>
              </a:prstGeom>
              <a:solidFill>
                <a:schemeClr val="accent4">
                  <a:lumMod val="20000"/>
                  <a:lumOff val="80000"/>
                </a:schemeClr>
              </a:solidFill>
              <a:ln w="254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sz="2200" dirty="0">
                    <a:solidFill>
                      <a:schemeClr val="tx1"/>
                    </a:solidFill>
                  </a:rPr>
                  <a:t>Q: What scheduling policy minimizes </a:t>
                </a:r>
                <a14:m>
                  <m:oMath xmlns:m="http://schemas.openxmlformats.org/officeDocument/2006/math"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𝐸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[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𝑇</m:t>
                    </m:r>
                    <m:r>
                      <a:rPr lang="en-US" sz="22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]</m:t>
                    </m:r>
                  </m:oMath>
                </a14:m>
                <a:r>
                  <a:rPr lang="en-US" sz="2200" dirty="0">
                    <a:solidFill>
                      <a:schemeClr val="tx1"/>
                    </a:solidFill>
                  </a:rPr>
                  <a:t>?</a:t>
                </a:r>
              </a:p>
            </p:txBody>
          </p:sp>
        </mc:Choice>
        <mc:Fallback xmlns="">
          <p:sp>
            <p:nvSpPr>
              <p:cNvPr id="54" name="Rectangle: Rounded Corners 53">
                <a:extLst>
                  <a:ext uri="{FF2B5EF4-FFF2-40B4-BE49-F238E27FC236}">
                    <a16:creationId xmlns:a16="http://schemas.microsoft.com/office/drawing/2014/main" id="{5A551228-8066-F624-8348-05E5195A718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76828" y="4838614"/>
                <a:ext cx="5581035" cy="682341"/>
              </a:xfrm>
              <a:prstGeom prst="roundRect">
                <a:avLst/>
              </a:prstGeom>
              <a:blipFill>
                <a:blip r:embed="rId7"/>
                <a:stretch>
                  <a:fillRect/>
                </a:stretch>
              </a:blipFill>
              <a:ln w="254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5" name="Footer Placeholder 54">
            <a:extLst>
              <a:ext uri="{FF2B5EF4-FFF2-40B4-BE49-F238E27FC236}">
                <a16:creationId xmlns:a16="http://schemas.microsoft.com/office/drawing/2014/main" id="{61606001-72EA-D3EF-336B-7F6B8E76187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6" name="Slide Number Placeholder 55">
            <a:extLst>
              <a:ext uri="{FF2B5EF4-FFF2-40B4-BE49-F238E27FC236}">
                <a16:creationId xmlns:a16="http://schemas.microsoft.com/office/drawing/2014/main" id="{58EB555B-83E0-9767-111C-F50A4BE8035C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2</a:t>
            </a:fld>
            <a:endParaRPr lang="en-US"/>
          </a:p>
        </p:txBody>
      </p:sp>
      <p:sp>
        <p:nvSpPr>
          <p:cNvPr id="14" name="Rectangle: Rounded Corners 13">
            <a:extLst>
              <a:ext uri="{FF2B5EF4-FFF2-40B4-BE49-F238E27FC236}">
                <a16:creationId xmlns:a16="http://schemas.microsoft.com/office/drawing/2014/main" id="{D45AB706-0F51-E157-90B6-0C10AD958C75}"/>
              </a:ext>
            </a:extLst>
          </p:cNvPr>
          <p:cNvSpPr/>
          <p:nvPr/>
        </p:nvSpPr>
        <p:spPr>
          <a:xfrm>
            <a:off x="7619585" y="4787345"/>
            <a:ext cx="3197723" cy="784878"/>
          </a:xfrm>
          <a:prstGeom prst="roundRect">
            <a:avLst/>
          </a:prstGeom>
          <a:solidFill>
            <a:srgbClr val="FFCCFF"/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200" dirty="0">
                <a:solidFill>
                  <a:schemeClr val="tx1"/>
                </a:solidFill>
              </a:rPr>
              <a:t>Shortest Remaining Processing Time?</a:t>
            </a:r>
          </a:p>
        </p:txBody>
      </p:sp>
    </p:spTree>
    <p:extLst>
      <p:ext uri="{BB962C8B-B14F-4D97-AF65-F5344CB8AC3E}">
        <p14:creationId xmlns:p14="http://schemas.microsoft.com/office/powerpoint/2010/main" val="262546168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1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7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54" grpId="0" animBg="1"/>
      <p:bldP spid="14" grpId="0" animBg="1"/>
    </p:bldLst>
  </p:timing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24706596-5A0A-64BA-CBBE-1F3C05BE2034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SRPT: Optimal?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3B8FDD25-E638-2AA4-3259-2F320AB685CE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780351" y="2793719"/>
            <a:ext cx="10515600" cy="3630894"/>
          </a:xfrm>
        </p:spPr>
        <p:txBody>
          <a:bodyPr/>
          <a:lstStyle/>
          <a:p>
            <a:pPr marL="0" indent="0">
              <a:buNone/>
            </a:pPr>
            <a:r>
              <a:rPr lang="en-US" dirty="0"/>
              <a:t>SRPT-k: k jobs with least remaining size.</a:t>
            </a:r>
          </a:p>
          <a:p>
            <a:pPr marL="0" indent="0">
              <a:buNone/>
            </a:pPr>
            <a:r>
              <a:rPr lang="en-US" dirty="0"/>
              <a:t>SRPT-1 is always optimal </a:t>
            </a:r>
            <a:r>
              <a:rPr lang="en-US" sz="1800" dirty="0"/>
              <a:t>[Schrage ‘68]</a:t>
            </a:r>
            <a:r>
              <a:rPr lang="en-US" dirty="0"/>
              <a:t>. What about SRPT-k? 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6241D2BB-B118-E74B-668F-F26ED5BE005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6383C62B-C4DE-7F59-8BF0-FF1C3AA224C7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3</a:t>
            </a:fld>
            <a:endParaRPr lang="en-US"/>
          </a:p>
        </p:txBody>
      </p:sp>
      <p:grpSp>
        <p:nvGrpSpPr>
          <p:cNvPr id="36" name="Group 35">
            <a:extLst>
              <a:ext uri="{FF2B5EF4-FFF2-40B4-BE49-F238E27FC236}">
                <a16:creationId xmlns:a16="http://schemas.microsoft.com/office/drawing/2014/main" id="{5C0B1AFF-E190-70EF-F6C3-9916945ABE73}"/>
              </a:ext>
            </a:extLst>
          </p:cNvPr>
          <p:cNvGrpSpPr/>
          <p:nvPr/>
        </p:nvGrpSpPr>
        <p:grpSpPr>
          <a:xfrm>
            <a:off x="3558540" y="1027906"/>
            <a:ext cx="4594860" cy="1723902"/>
            <a:chOff x="3630866" y="1755263"/>
            <a:chExt cx="4594860" cy="1723902"/>
          </a:xfrm>
        </p:grpSpPr>
        <p:grpSp>
          <p:nvGrpSpPr>
            <p:cNvPr id="6" name="Group 5">
              <a:extLst>
                <a:ext uri="{FF2B5EF4-FFF2-40B4-BE49-F238E27FC236}">
                  <a16:creationId xmlns:a16="http://schemas.microsoft.com/office/drawing/2014/main" id="{F2876363-494E-1C0B-165A-E26E8EE0B90D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7" name="Group 6">
                <a:extLst>
                  <a:ext uri="{FF2B5EF4-FFF2-40B4-BE49-F238E27FC236}">
                    <a16:creationId xmlns:a16="http://schemas.microsoft.com/office/drawing/2014/main" id="{BDB36241-ABA0-FEC4-11A8-B5E133C19B24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9" name="Group 8">
                  <a:extLst>
                    <a:ext uri="{FF2B5EF4-FFF2-40B4-BE49-F238E27FC236}">
                      <a16:creationId xmlns:a16="http://schemas.microsoft.com/office/drawing/2014/main" id="{F67E9FBB-36B1-670B-4937-85A98F0EB5CB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14" name="Group 13">
                    <a:extLst>
                      <a:ext uri="{FF2B5EF4-FFF2-40B4-BE49-F238E27FC236}">
                        <a16:creationId xmlns:a16="http://schemas.microsoft.com/office/drawing/2014/main" id="{E32D6BAA-2A93-3F9A-CD47-7678100949C1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20" name="Group 19">
                      <a:extLst>
                        <a:ext uri="{FF2B5EF4-FFF2-40B4-BE49-F238E27FC236}">
                          <a16:creationId xmlns:a16="http://schemas.microsoft.com/office/drawing/2014/main" id="{07CA8048-D5EF-6792-4101-8793E9B76D9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27" name="Rectangles 8">
                        <a:extLst>
                          <a:ext uri="{FF2B5EF4-FFF2-40B4-BE49-F238E27FC236}">
                            <a16:creationId xmlns:a16="http://schemas.microsoft.com/office/drawing/2014/main" id="{5C1A2E64-7912-996B-DAF2-204FD3FF29E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8" name="Rectangles 9">
                        <a:extLst>
                          <a:ext uri="{FF2B5EF4-FFF2-40B4-BE49-F238E27FC236}">
                            <a16:creationId xmlns:a16="http://schemas.microsoft.com/office/drawing/2014/main" id="{5AC712FA-FDE1-7A82-4AFC-1662710B43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9" name="Rectangles 10">
                        <a:extLst>
                          <a:ext uri="{FF2B5EF4-FFF2-40B4-BE49-F238E27FC236}">
                            <a16:creationId xmlns:a16="http://schemas.microsoft.com/office/drawing/2014/main" id="{9AED1B8A-378E-2AE7-A470-AA58A8AF33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0" name="Rectangles 11">
                        <a:extLst>
                          <a:ext uri="{FF2B5EF4-FFF2-40B4-BE49-F238E27FC236}">
                            <a16:creationId xmlns:a16="http://schemas.microsoft.com/office/drawing/2014/main" id="{A9A4A1F1-7C68-7301-EE06-9ECC76FCCD9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31" name="Oval 30">
                        <a:extLst>
                          <a:ext uri="{FF2B5EF4-FFF2-40B4-BE49-F238E27FC236}">
                            <a16:creationId xmlns:a16="http://schemas.microsoft.com/office/drawing/2014/main" id="{A0237174-B585-DDF3-B7BC-5DC076A910BF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32" name="Straight Connector 31">
                        <a:extLst>
                          <a:ext uri="{FF2B5EF4-FFF2-40B4-BE49-F238E27FC236}">
                            <a16:creationId xmlns:a16="http://schemas.microsoft.com/office/drawing/2014/main" id="{CF55B943-FD07-6144-B62D-37A4A4F8098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33" name="Straight Connector 32">
                        <a:extLst>
                          <a:ext uri="{FF2B5EF4-FFF2-40B4-BE49-F238E27FC236}">
                            <a16:creationId xmlns:a16="http://schemas.microsoft.com/office/drawing/2014/main" id="{83C153B0-C2F2-118A-C586-DEA074D3231B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1" name="Rectangles 18">
                      <a:extLst>
                        <a:ext uri="{FF2B5EF4-FFF2-40B4-BE49-F238E27FC236}">
                          <a16:creationId xmlns:a16="http://schemas.microsoft.com/office/drawing/2014/main" id="{7DAA9D57-13B4-F4EA-243D-4021C14C74E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7606" y="4279"/>
                      <a:ext cx="797" cy="8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2" name="Rectangles 19">
                      <a:extLst>
                        <a:ext uri="{FF2B5EF4-FFF2-40B4-BE49-F238E27FC236}">
                          <a16:creationId xmlns:a16="http://schemas.microsoft.com/office/drawing/2014/main" id="{45FD8994-2009-C441-7C8F-EB8EF8DC6709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68" y="4160"/>
                      <a:ext cx="797" cy="980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3" name="Rectangles 20">
                      <a:extLst>
                        <a:ext uri="{FF2B5EF4-FFF2-40B4-BE49-F238E27FC236}">
                          <a16:creationId xmlns:a16="http://schemas.microsoft.com/office/drawing/2014/main" id="{D8AAEBF4-7476-E029-04ED-EBED0C68675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8553" y="4483"/>
                      <a:ext cx="797" cy="657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sp>
                  <p:nvSpPr>
                    <p:cNvPr id="24" name="Rectangles 21">
                      <a:extLst>
                        <a:ext uri="{FF2B5EF4-FFF2-40B4-BE49-F238E27FC236}">
                          <a16:creationId xmlns:a16="http://schemas.microsoft.com/office/drawing/2014/main" id="{D276AB00-241A-DB63-73BB-4A03038C835F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605"/>
                      <a:ext cx="793" cy="531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25" name="Straight Arrow Connector 24">
                      <a:extLst>
                        <a:ext uri="{FF2B5EF4-FFF2-40B4-BE49-F238E27FC236}">
                          <a16:creationId xmlns:a16="http://schemas.microsoft.com/office/drawing/2014/main" id="{C15D20F7-2599-DDE3-960D-4389DBE5096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6" name="Straight Arrow Connector 25">
                      <a:extLst>
                        <a:ext uri="{FF2B5EF4-FFF2-40B4-BE49-F238E27FC236}">
                          <a16:creationId xmlns:a16="http://schemas.microsoft.com/office/drawing/2014/main" id="{BCA56F4B-C31C-17CD-E095-50BF7749EC2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B381B10C-8B55-67A9-D720-EF9140B18E14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A7C8C191-EA0A-5B81-FD7A-71652C603B7B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Rectangles 17">
                    <a:extLst>
                      <a:ext uri="{FF2B5EF4-FFF2-40B4-BE49-F238E27FC236}">
                        <a16:creationId xmlns:a16="http://schemas.microsoft.com/office/drawing/2014/main" id="{45AEA456-42A8-A8A7-EA8F-7BC9A4AEFFBA}"/>
                      </a:ext>
                    </a:extLst>
                  </p:cNvPr>
                  <p:cNvSpPr/>
                  <p:nvPr/>
                </p:nvSpPr>
                <p:spPr>
                  <a:xfrm>
                    <a:off x="6729" y="3403"/>
                    <a:ext cx="594" cy="191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</p:grpSp>
            <p:cxnSp>
              <p:nvCxnSpPr>
                <p:cNvPr id="10" name="Straight Connector 9">
                  <a:extLst>
                    <a:ext uri="{FF2B5EF4-FFF2-40B4-BE49-F238E27FC236}">
                      <a16:creationId xmlns:a16="http://schemas.microsoft.com/office/drawing/2014/main" id="{2293DB6E-03A5-EBDE-621F-642A74C03BEE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2" name="Straight Connector 11">
                  <a:extLst>
                    <a:ext uri="{FF2B5EF4-FFF2-40B4-BE49-F238E27FC236}">
                      <a16:creationId xmlns:a16="http://schemas.microsoft.com/office/drawing/2014/main" id="{7B96E4EC-9A95-C1A9-C9D6-C725C2D0CF00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8" name="Rectangles 16">
                <a:extLst>
                  <a:ext uri="{FF2B5EF4-FFF2-40B4-BE49-F238E27FC236}">
                    <a16:creationId xmlns:a16="http://schemas.microsoft.com/office/drawing/2014/main" id="{7F71893C-D0D1-F979-763C-0BA771FB6051}"/>
                  </a:ext>
                </a:extLst>
              </p:cNvPr>
              <p:cNvSpPr/>
              <p:nvPr/>
            </p:nvSpPr>
            <p:spPr>
              <a:xfrm>
                <a:off x="7562786" y="3081524"/>
                <a:ext cx="372110" cy="255270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endParaRPr lang="en-US" dirty="0"/>
              </a:p>
            </p:txBody>
          </p:sp>
        </p:grpSp>
        <p:sp>
          <p:nvSpPr>
            <p:cNvPr id="35" name="TextBox 34">
              <a:extLst>
                <a:ext uri="{FF2B5EF4-FFF2-40B4-BE49-F238E27FC236}">
                  <a16:creationId xmlns:a16="http://schemas.microsoft.com/office/drawing/2014/main" id="{52A0F406-AD83-162A-FEAF-78493B88BF9E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49" name="Group 48">
            <a:extLst>
              <a:ext uri="{FF2B5EF4-FFF2-40B4-BE49-F238E27FC236}">
                <a16:creationId xmlns:a16="http://schemas.microsoft.com/office/drawing/2014/main" id="{1AA83361-0354-B13F-1708-95CBF5661CA9}"/>
              </a:ext>
            </a:extLst>
          </p:cNvPr>
          <p:cNvGrpSpPr/>
          <p:nvPr/>
        </p:nvGrpSpPr>
        <p:grpSpPr>
          <a:xfrm>
            <a:off x="2521987" y="3787395"/>
            <a:ext cx="6800349" cy="831472"/>
            <a:chOff x="1917151" y="3807135"/>
            <a:chExt cx="6800349" cy="831472"/>
          </a:xfrm>
        </p:grpSpPr>
        <p:grpSp>
          <p:nvGrpSpPr>
            <p:cNvPr id="45" name="Group 44">
              <a:extLst>
                <a:ext uri="{FF2B5EF4-FFF2-40B4-BE49-F238E27FC236}">
                  <a16:creationId xmlns:a16="http://schemas.microsoft.com/office/drawing/2014/main" id="{15B1EE9E-B3A3-9E4A-B1E0-93CDDEB74E59}"/>
                </a:ext>
              </a:extLst>
            </p:cNvPr>
            <p:cNvGrpSpPr/>
            <p:nvPr/>
          </p:nvGrpSpPr>
          <p:grpSpPr>
            <a:xfrm>
              <a:off x="2606967" y="4238022"/>
              <a:ext cx="5398797" cy="400585"/>
              <a:chOff x="2606967" y="4238022"/>
              <a:chExt cx="5398797" cy="400585"/>
            </a:xfrm>
          </p:grpSpPr>
          <p:cxnSp>
            <p:nvCxnSpPr>
              <p:cNvPr id="41" name="Straight Connector 40">
                <a:extLst>
                  <a:ext uri="{FF2B5EF4-FFF2-40B4-BE49-F238E27FC236}">
                    <a16:creationId xmlns:a16="http://schemas.microsoft.com/office/drawing/2014/main" id="{13FE11B7-2D23-0ED6-96C2-05B4D11F1A92}"/>
                  </a:ext>
                </a:extLst>
              </p:cNvPr>
              <p:cNvCxnSpPr>
                <a:cxnSpLocks/>
              </p:cNvCxnSpPr>
              <p:nvPr/>
            </p:nvCxnSpPr>
            <p:spPr>
              <a:xfrm>
                <a:off x="2606967" y="4404220"/>
                <a:ext cx="5398797" cy="0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2" name="Straight Connector 41">
                <a:extLst>
                  <a:ext uri="{FF2B5EF4-FFF2-40B4-BE49-F238E27FC236}">
                    <a16:creationId xmlns:a16="http://schemas.microsoft.com/office/drawing/2014/main" id="{184675CF-0576-170F-1094-F33DE336209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2606967" y="4238022"/>
                <a:ext cx="0" cy="3485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  <p:cxnSp>
            <p:nvCxnSpPr>
              <p:cNvPr id="44" name="Straight Connector 43">
                <a:extLst>
                  <a:ext uri="{FF2B5EF4-FFF2-40B4-BE49-F238E27FC236}">
                    <a16:creationId xmlns:a16="http://schemas.microsoft.com/office/drawing/2014/main" id="{11110EE6-0A8E-258B-0F8D-4B18C7BEA46A}"/>
                  </a:ext>
                </a:extLst>
              </p:cNvPr>
              <p:cNvCxnSpPr>
                <a:cxnSpLocks/>
              </p:cNvCxnSpPr>
              <p:nvPr/>
            </p:nvCxnSpPr>
            <p:spPr>
              <a:xfrm flipV="1">
                <a:off x="8005764" y="4290093"/>
                <a:ext cx="0" cy="348514"/>
              </a:xfrm>
              <a:prstGeom prst="line">
                <a:avLst/>
              </a:prstGeom>
              <a:ln w="25400">
                <a:solidFill>
                  <a:schemeClr val="tx1"/>
                </a:solidFill>
              </a:ln>
            </p:spPr>
            <p:style>
              <a:lnRef idx="1">
                <a:schemeClr val="accent1"/>
              </a:lnRef>
              <a:fillRef idx="0">
                <a:schemeClr val="accent1"/>
              </a:fillRef>
              <a:effectRef idx="0">
                <a:schemeClr val="accent1"/>
              </a:effectRef>
              <a:fontRef idx="minor">
                <a:schemeClr val="tx1"/>
              </a:fontRef>
            </p:style>
          </p:cxnSp>
        </p:grpSp>
        <mc:AlternateContent xmlns:mc="http://schemas.openxmlformats.org/markup-compatibility/2006" xmlns:a14="http://schemas.microsoft.com/office/drawing/2010/main">
          <mc:Choice Requires="a14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31A97CD-1181-5EE1-EEB3-E4F973A6FC85}"/>
                    </a:ext>
                  </a:extLst>
                </p:cNvPr>
                <p:cNvSpPr txBox="1"/>
                <p:nvPr/>
              </p:nvSpPr>
              <p:spPr>
                <a:xfrm>
                  <a:off x="4594628" y="3815806"/>
                  <a:ext cx="1423475" cy="430887"/>
                </a:xfrm>
                <a:prstGeom prst="rect">
                  <a:avLst/>
                </a:prstGeom>
                <a:noFill/>
              </p:spPr>
              <p:txBody>
                <a:bodyPr wrap="square" rtlCol="0">
                  <a:spAutoFit/>
                </a:bodyPr>
                <a:lstStyle/>
                <a:p>
                  <a:pPr algn="ctr"/>
                  <a:r>
                    <a:rPr lang="en-US" sz="2200" dirty="0"/>
                    <a:t>Load </a:t>
                  </a:r>
                  <a14:m>
                    <m:oMath xmlns:m="http://schemas.openxmlformats.org/officeDocument/2006/math">
                      <m:r>
                        <a:rPr lang="en-US" sz="2200" b="0" i="1" smtClean="0">
                          <a:latin typeface="Cambria Math" panose="02040503050406030204" pitchFamily="18" charset="0"/>
                        </a:rPr>
                        <m:t>𝜌</m:t>
                      </m:r>
                    </m:oMath>
                  </a14:m>
                  <a:endParaRPr lang="en-US" sz="2200" dirty="0"/>
                </a:p>
              </p:txBody>
            </p:sp>
          </mc:Choice>
          <mc:Fallback xmlns="">
            <p:sp>
              <p:nvSpPr>
                <p:cNvPr id="46" name="TextBox 45">
                  <a:extLst>
                    <a:ext uri="{FF2B5EF4-FFF2-40B4-BE49-F238E27FC236}">
                      <a16:creationId xmlns:a16="http://schemas.microsoft.com/office/drawing/2014/main" id="{531A97CD-1181-5EE1-EEB3-E4F973A6FC85}"/>
                    </a:ext>
                  </a:extLst>
                </p:cNvPr>
                <p:cNvSpPr txBox="1">
                  <a:spLocks noRot="1" noChangeAspect="1" noMove="1" noResize="1" noEditPoints="1" noAdjustHandles="1" noChangeArrowheads="1" noChangeShapeType="1" noTextEdit="1"/>
                </p:cNvSpPr>
                <p:nvPr/>
              </p:nvSpPr>
              <p:spPr>
                <a:xfrm>
                  <a:off x="4594628" y="3815806"/>
                  <a:ext cx="1423475" cy="430887"/>
                </a:xfrm>
                <a:prstGeom prst="rect">
                  <a:avLst/>
                </a:prstGeom>
                <a:blipFill>
                  <a:blip r:embed="rId2"/>
                  <a:stretch>
                    <a:fillRect t="-10000" b="-28571"/>
                  </a:stretch>
                </a:blipFill>
              </p:spPr>
              <p:txBody>
                <a:bodyPr/>
                <a:lstStyle/>
                <a:p>
                  <a:r>
                    <a:rPr lang="en-US">
                      <a:noFill/>
                    </a:rPr>
                    <a:t> </a:t>
                  </a:r>
                </a:p>
              </p:txBody>
            </p:sp>
          </mc:Fallback>
        </mc:AlternateContent>
        <p:sp>
          <p:nvSpPr>
            <p:cNvPr id="47" name="TextBox 46">
              <a:extLst>
                <a:ext uri="{FF2B5EF4-FFF2-40B4-BE49-F238E27FC236}">
                  <a16:creationId xmlns:a16="http://schemas.microsoft.com/office/drawing/2014/main" id="{1B8B1E21-BB49-A2C2-0CE8-F490E45F4983}"/>
                </a:ext>
              </a:extLst>
            </p:cNvPr>
            <p:cNvSpPr txBox="1"/>
            <p:nvPr/>
          </p:nvSpPr>
          <p:spPr>
            <a:xfrm>
              <a:off x="1917151" y="3807135"/>
              <a:ext cx="14234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0</a:t>
              </a:r>
            </a:p>
          </p:txBody>
        </p:sp>
        <p:sp>
          <p:nvSpPr>
            <p:cNvPr id="48" name="TextBox 47">
              <a:extLst>
                <a:ext uri="{FF2B5EF4-FFF2-40B4-BE49-F238E27FC236}">
                  <a16:creationId xmlns:a16="http://schemas.microsoft.com/office/drawing/2014/main" id="{4D7C5F2E-596E-8630-F72A-582905131D02}"/>
                </a:ext>
              </a:extLst>
            </p:cNvPr>
            <p:cNvSpPr txBox="1"/>
            <p:nvPr/>
          </p:nvSpPr>
          <p:spPr>
            <a:xfrm>
              <a:off x="7294025" y="3807135"/>
              <a:ext cx="1423475" cy="430887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sz="2200" dirty="0"/>
                <a:t>1</a:t>
              </a:r>
            </a:p>
          </p:txBody>
        </p:sp>
      </p:grpSp>
      <mc:AlternateContent xmlns:mc="http://schemas.openxmlformats.org/markup-compatibility/2006">
        <mc:Choice xmlns:a14="http://schemas.microsoft.com/office/drawing/2010/main" Requires="a14"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7EF46C2-53BC-2B1C-A06B-B72CACD70E1F}"/>
                  </a:ext>
                </a:extLst>
              </p:cNvPr>
              <p:cNvSpPr/>
              <p:nvPr/>
            </p:nvSpPr>
            <p:spPr>
              <a:xfrm>
                <a:off x="7862570" y="4542008"/>
                <a:ext cx="4223614" cy="1560489"/>
              </a:xfrm>
              <a:prstGeom prst="roundRect">
                <a:avLst/>
              </a:prstGeom>
              <a:solidFill>
                <a:srgbClr val="ECF0DA"/>
              </a:solidFill>
              <a:ln w="38100">
                <a:solidFill>
                  <a:schemeClr val="tx1"/>
                </a:solidFill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wrap="square" lIns="0" tIns="0" rIns="0" bIns="0" rtlCol="0" anchor="t" anchorCtr="0"/>
              <a:lstStyle/>
              <a:p>
                <a:pPr algn="ctr"/>
                <a:r>
                  <a:rPr lang="en-US" sz="2800" dirty="0">
                    <a:solidFill>
                      <a:schemeClr val="tx1"/>
                    </a:solidFill>
                  </a:rPr>
                  <a:t>Heavy Traffic: </a:t>
                </a:r>
                <a14:m>
                  <m:oMath xmlns:m="http://schemas.openxmlformats.org/officeDocument/2006/math"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sz="2800" b="0" i="1" smtClean="0">
                        <a:solidFill>
                          <a:schemeClr val="tx1"/>
                        </a:solidFill>
                        <a:latin typeface="Cambria Math" panose="02040503050406030204" pitchFamily="18" charset="0"/>
                      </a:rPr>
                      <m:t>→1</m:t>
                    </m:r>
                  </m:oMath>
                </a14:m>
                <a:endParaRPr lang="en-US" sz="2800" b="0" dirty="0">
                  <a:solidFill>
                    <a:schemeClr val="tx1"/>
                  </a:solidFill>
                </a:endParaRPr>
              </a:p>
              <a:p>
                <a:pPr algn="ctr"/>
                <a:r>
                  <a:rPr lang="en-US" sz="2400" dirty="0">
                    <a:solidFill>
                      <a:schemeClr val="tx1"/>
                    </a:solidFill>
                  </a:rPr>
                  <a:t>SRPT-k is asymptotically optimal! </a:t>
                </a:r>
                <a:r>
                  <a:rPr lang="en-US" sz="1600" dirty="0">
                    <a:solidFill>
                      <a:schemeClr val="tx1"/>
                    </a:solidFill>
                  </a:rPr>
                  <a:t>[</a:t>
                </a:r>
                <a:r>
                  <a:rPr lang="en-US" sz="1600" b="1" dirty="0">
                    <a:solidFill>
                      <a:schemeClr val="tx1"/>
                    </a:solidFill>
                  </a:rPr>
                  <a:t>G</a:t>
                </a:r>
                <a:r>
                  <a:rPr lang="en-US" sz="1600" dirty="0">
                    <a:solidFill>
                      <a:schemeClr val="tx1"/>
                    </a:solidFill>
                  </a:rPr>
                  <a:t>SH’18]</a:t>
                </a:r>
                <a:endParaRPr lang="en-US" sz="1600" b="0" dirty="0">
                  <a:solidFill>
                    <a:schemeClr val="tx1"/>
                  </a:solidFill>
                </a:endParaRPr>
              </a:p>
            </p:txBody>
          </p:sp>
        </mc:Choice>
        <mc:Fallback>
          <p:sp>
            <p:nvSpPr>
              <p:cNvPr id="50" name="Rectangle: Rounded Corners 49">
                <a:extLst>
                  <a:ext uri="{FF2B5EF4-FFF2-40B4-BE49-F238E27FC236}">
                    <a16:creationId xmlns:a16="http://schemas.microsoft.com/office/drawing/2014/main" id="{D7EF46C2-53BC-2B1C-A06B-B72CACD70E1F}"/>
                  </a:ext>
                </a:extLst>
              </p:cNvPr>
              <p:cNvSpPr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7862570" y="4542008"/>
                <a:ext cx="4223614" cy="1560489"/>
              </a:xfrm>
              <a:prstGeom prst="roundRect">
                <a:avLst/>
              </a:prstGeom>
              <a:blipFill>
                <a:blip r:embed="rId3"/>
                <a:stretch>
                  <a:fillRect l="-2003" t="-382" r="-3720"/>
                </a:stretch>
              </a:blipFill>
              <a:ln w="38100">
                <a:solidFill>
                  <a:schemeClr val="tx1"/>
                </a:solidFill>
              </a:ln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52" name="Smiley Face 51">
            <a:extLst>
              <a:ext uri="{FF2B5EF4-FFF2-40B4-BE49-F238E27FC236}">
                <a16:creationId xmlns:a16="http://schemas.microsoft.com/office/drawing/2014/main" id="{EE32DB47-DD9B-8494-FB61-70C1A211B73A}"/>
              </a:ext>
            </a:extLst>
          </p:cNvPr>
          <p:cNvSpPr/>
          <p:nvPr/>
        </p:nvSpPr>
        <p:spPr>
          <a:xfrm>
            <a:off x="9491107" y="5752192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3" name="Rectangle: Rounded Corners 52">
            <a:extLst>
              <a:ext uri="{FF2B5EF4-FFF2-40B4-BE49-F238E27FC236}">
                <a16:creationId xmlns:a16="http://schemas.microsoft.com/office/drawing/2014/main" id="{F49D8759-41BF-CC36-94CE-99F05975E311}"/>
              </a:ext>
            </a:extLst>
          </p:cNvPr>
          <p:cNvSpPr/>
          <p:nvPr/>
        </p:nvSpPr>
        <p:spPr>
          <a:xfrm>
            <a:off x="675636" y="4547444"/>
            <a:ext cx="3386436" cy="1560489"/>
          </a:xfrm>
          <a:prstGeom prst="roundRect">
            <a:avLst/>
          </a:prstGeom>
          <a:solidFill>
            <a:srgbClr val="ECF0DA"/>
          </a:solidFill>
          <a:ln w="381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lIns="0" tIns="0" rIns="0" bIns="0" rtlCol="0" anchor="t" anchorCtr="0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No arrivals:</a:t>
            </a:r>
            <a:endParaRPr lang="en-US" sz="2800" b="0" dirty="0">
              <a:solidFill>
                <a:schemeClr val="tx1"/>
              </a:solidFill>
            </a:endParaRPr>
          </a:p>
          <a:p>
            <a:pPr algn="ctr"/>
            <a:r>
              <a:rPr lang="en-US" sz="2800" dirty="0">
                <a:solidFill>
                  <a:schemeClr val="tx1"/>
                </a:solidFill>
              </a:rPr>
              <a:t>SRPT-k is optimal!</a:t>
            </a:r>
            <a:br>
              <a:rPr lang="en-US" sz="2800" dirty="0">
                <a:solidFill>
                  <a:schemeClr val="tx1"/>
                </a:solidFill>
              </a:rPr>
            </a:br>
            <a:r>
              <a:rPr lang="en-US" sz="1600" dirty="0">
                <a:solidFill>
                  <a:schemeClr val="tx1"/>
                </a:solidFill>
              </a:rPr>
              <a:t>[McNaughton ’59] + [Conway et al. ’67]</a:t>
            </a:r>
            <a:endParaRPr lang="en-US" sz="1600" b="0" dirty="0">
              <a:solidFill>
                <a:schemeClr val="tx1"/>
              </a:solidFill>
            </a:endParaRPr>
          </a:p>
        </p:txBody>
      </p:sp>
      <p:sp>
        <p:nvSpPr>
          <p:cNvPr id="55" name="Smiley Face 54">
            <a:extLst>
              <a:ext uri="{FF2B5EF4-FFF2-40B4-BE49-F238E27FC236}">
                <a16:creationId xmlns:a16="http://schemas.microsoft.com/office/drawing/2014/main" id="{B48C186C-7DC3-B2E5-6E71-BFD9E5AF0AA0}"/>
              </a:ext>
            </a:extLst>
          </p:cNvPr>
          <p:cNvSpPr/>
          <p:nvPr/>
        </p:nvSpPr>
        <p:spPr>
          <a:xfrm>
            <a:off x="1885584" y="5752192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59" name="TextBox 58">
            <a:extLst>
              <a:ext uri="{FF2B5EF4-FFF2-40B4-BE49-F238E27FC236}">
                <a16:creationId xmlns:a16="http://schemas.microsoft.com/office/drawing/2014/main" id="{50228640-0D24-0849-792D-D202826CEFF3}"/>
              </a:ext>
            </a:extLst>
          </p:cNvPr>
          <p:cNvSpPr txBox="1"/>
          <p:nvPr/>
        </p:nvSpPr>
        <p:spPr>
          <a:xfrm>
            <a:off x="4591050" y="4686300"/>
            <a:ext cx="2629535" cy="954107"/>
          </a:xfrm>
          <a:prstGeom prst="rect">
            <a:avLst/>
          </a:prstGeom>
          <a:noFill/>
        </p:spPr>
        <p:txBody>
          <a:bodyPr wrap="square" rtlCol="0">
            <a:spAutoFit/>
          </a:bodyPr>
          <a:lstStyle/>
          <a:p>
            <a:pPr algn="ctr"/>
            <a:r>
              <a:rPr lang="en-US" sz="2800" dirty="0"/>
              <a:t>Medium load:</a:t>
            </a:r>
          </a:p>
          <a:p>
            <a:pPr algn="ctr"/>
            <a:r>
              <a:rPr lang="en-US" sz="2800" dirty="0">
                <a:solidFill>
                  <a:srgbClr val="7030A0"/>
                </a:solidFill>
              </a:rPr>
              <a:t>??????</a:t>
            </a:r>
          </a:p>
        </p:txBody>
      </p:sp>
    </p:spTree>
    <p:extLst>
      <p:ext uri="{BB962C8B-B14F-4D97-AF65-F5344CB8AC3E}">
        <p14:creationId xmlns:p14="http://schemas.microsoft.com/office/powerpoint/2010/main" val="2138825305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4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7" fill="hold">
                      <p:stCondLst>
                        <p:cond delay="indefinite"/>
                      </p:stCondLst>
                      <p:childTnLst>
                        <p:par>
                          <p:cTn id="18" fill="hold">
                            <p:stCondLst>
                              <p:cond delay="0"/>
                            </p:stCondLst>
                            <p:childTnLst>
                              <p:par>
                                <p:cTn id="1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0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1" fill="hold">
                      <p:stCondLst>
                        <p:cond delay="indefinite"/>
                      </p:stCondLst>
                      <p:childTnLst>
                        <p:par>
                          <p:cTn id="22" fill="hold">
                            <p:stCondLst>
                              <p:cond delay="0"/>
                            </p:stCondLst>
                            <p:childTnLst>
                              <p:par>
                                <p:cTn id="2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2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5" fill="hold">
                      <p:stCondLst>
                        <p:cond delay="indefinite"/>
                      </p:stCondLst>
                      <p:childTnLst>
                        <p:par>
                          <p:cTn id="26" fill="hold">
                            <p:stCondLst>
                              <p:cond delay="0"/>
                            </p:stCondLst>
                            <p:childTnLst>
                              <p:par>
                                <p:cTn id="2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bg/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29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1" fill="hold">
                      <p:stCondLst>
                        <p:cond delay="indefinite"/>
                      </p:stCondLst>
                      <p:childTnLst>
                        <p:par>
                          <p:cTn id="32" fill="hold">
                            <p:stCondLst>
                              <p:cond delay="0"/>
                            </p:stCondLst>
                            <p:childTnLst>
                              <p:par>
                                <p:cTn id="3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5" fill="hold">
                      <p:stCondLst>
                        <p:cond delay="indefinite"/>
                      </p:stCondLst>
                      <p:childTnLst>
                        <p:par>
                          <p:cTn id="36" fill="hold">
                            <p:stCondLst>
                              <p:cond delay="0"/>
                            </p:stCondLst>
                            <p:childTnLst>
                              <p:par>
                                <p:cTn id="3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5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39" fill="hold">
                      <p:stCondLst>
                        <p:cond delay="indefinite"/>
                      </p:stCondLst>
                      <p:childTnLst>
                        <p:par>
                          <p:cTn id="40" fill="hold">
                            <p:stCondLst>
                              <p:cond delay="0"/>
                            </p:stCondLst>
                            <p:childTnLst>
                              <p:par>
                                <p:cTn id="4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4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5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50" grpId="0" uiExpand="1" build="p" animBg="1"/>
      <p:bldP spid="52" grpId="0" animBg="1"/>
      <p:bldP spid="53" grpId="0" uiExpand="1" build="p" animBg="1"/>
      <p:bldP spid="55" grpId="0" animBg="1"/>
      <p:bldP spid="59" grpId="0"/>
    </p:bldLst>
  </p:timing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CC87D3-1CF7-CC7A-EC91-EB72CD174EBA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Outperforming SRPT-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9DCC87D3-1CF7-CC7A-EC91-EB72CD174EBA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E312B-BD8E-1C8D-CA4C-81F334D7E1BD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Q: Is SRPT-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optimal at medium load?</a:t>
                </a:r>
              </a:p>
              <a:p>
                <a:pPr marL="0" indent="0">
                  <a:buNone/>
                </a:pPr>
                <a:endParaRPr lang="en-US" dirty="0"/>
              </a:p>
              <a:p>
                <a:pPr marL="0" indent="0" algn="r">
                  <a:buNone/>
                </a:pPr>
                <a:r>
                  <a:rPr lang="en-US" dirty="0"/>
                  <a:t>A: No! We do better! SRPT-Except-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!</a:t>
                </a:r>
              </a:p>
              <a:p>
                <a:pPr marL="0" indent="0" algn="r">
                  <a:buNone/>
                </a:pPr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9C9E312B-BD8E-1C8D-CA4C-81F334D7E1B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 t="-2241" r="-1159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798469D2-11BA-72E4-0271-DE1F1CEA409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CA8C194-DA24-4D8A-66FF-E994D4BB3D4F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4</a:t>
            </a:fld>
            <a:endParaRPr lang="en-US"/>
          </a:p>
        </p:txBody>
      </p:sp>
      <p:sp>
        <p:nvSpPr>
          <p:cNvPr id="6" name="Rectangle: Rounded Corners 5">
            <a:extLst>
              <a:ext uri="{FF2B5EF4-FFF2-40B4-BE49-F238E27FC236}">
                <a16:creationId xmlns:a16="http://schemas.microsoft.com/office/drawing/2014/main" id="{6C83B87C-894E-F4BE-06EC-E7BFDB156D4C}"/>
              </a:ext>
            </a:extLst>
          </p:cNvPr>
          <p:cNvSpPr/>
          <p:nvPr/>
        </p:nvSpPr>
        <p:spPr>
          <a:xfrm>
            <a:off x="3983585" y="3608854"/>
            <a:ext cx="4224830" cy="1189791"/>
          </a:xfrm>
          <a:prstGeom prst="roundRect">
            <a:avLst/>
          </a:prstGeom>
          <a:solidFill>
            <a:schemeClr val="accent6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r>
              <a:rPr lang="en-US" sz="2800" dirty="0">
                <a:solidFill>
                  <a:schemeClr val="tx1"/>
                </a:solidFill>
              </a:rPr>
              <a:t>Key idea: Sometimes, prioritize the largest job</a:t>
            </a:r>
          </a:p>
        </p:txBody>
      </p:sp>
    </p:spTree>
    <p:extLst>
      <p:ext uri="{BB962C8B-B14F-4D97-AF65-F5344CB8AC3E}">
        <p14:creationId xmlns:p14="http://schemas.microsoft.com/office/powerpoint/2010/main" val="2356177658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6" grpId="0" animBg="1"/>
    </p:bldLst>
  </p:timing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BD57C916-1FC8-A17D-3972-C283DF7F69B2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Outline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D2417D2-6D81-F1A7-ABA8-F442FC37B2BF}"/>
              </a:ext>
            </a:extLst>
          </p:cNvPr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marL="0" indent="0">
              <a:buNone/>
            </a:pPr>
            <a:r>
              <a:rPr lang="en-US" dirty="0"/>
              <a:t>Define SEK policy</a:t>
            </a:r>
          </a:p>
          <a:p>
            <a:pPr marL="0" indent="0">
              <a:buNone/>
            </a:pPr>
            <a:r>
              <a:rPr lang="en-US" dirty="0"/>
              <a:t>Intuition for improvement</a:t>
            </a:r>
          </a:p>
          <a:p>
            <a:pPr marL="0" indent="0">
              <a:buNone/>
            </a:pPr>
            <a:r>
              <a:rPr lang="en-US" dirty="0"/>
              <a:t>Empirical improvement</a:t>
            </a:r>
          </a:p>
          <a:p>
            <a:pPr marL="0" indent="0">
              <a:buNone/>
            </a:pPr>
            <a:r>
              <a:rPr lang="en-US" dirty="0"/>
              <a:t>State theorem: SEK-SMOD improves</a:t>
            </a:r>
          </a:p>
          <a:p>
            <a:pPr marL="0" indent="0">
              <a:buNone/>
            </a:pPr>
            <a:r>
              <a:rPr lang="en-US" dirty="0"/>
              <a:t>Proof sketch for SEK-SMOD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E6F495C0-2B25-FECE-AD56-BF157794ABE2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15BEBFE2-E11C-7D48-21B9-C54005F7D3A5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22842A37-68C5-4EE3-A84F-227A6BF58D1F}" type="slidenum">
              <a:rPr lang="en-US" smtClean="0"/>
              <a:t>5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5834555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3" end="3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4" end="4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</p:bldLst>
  </p:timing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0DD571-4183-F0B0-BF3B-E05ED91826ED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Defining SRPT-Except-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(SEK)</a:t>
                </a:r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740DD571-4183-F0B0-BF3B-E05ED91826ED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B864A-6352-AA89-5021-FAEEF5FD312E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3354696"/>
                <a:ext cx="10801350" cy="2822267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SEK: Prioritize largest job over second-largest!</a:t>
                </a:r>
              </a:p>
              <a:p>
                <a:pPr marL="0" indent="0">
                  <a:buNone/>
                </a:pPr>
                <a:r>
                  <a:rPr lang="en-US" dirty="0"/>
                  <a:t>When: 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  <m:r>
                      <a:rPr lang="en-US" i="1" dirty="0" smtClean="0">
                        <a:latin typeface="Cambria Math" panose="02040503050406030204" pitchFamily="18" charset="0"/>
                      </a:rPr>
                      <m:t>+1</m:t>
                    </m:r>
                  </m:oMath>
                </a14:m>
                <a:r>
                  <a:rPr lang="en-US" dirty="0"/>
                  <a:t> jobs,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small jobs, 1 big job. (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 jobs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≤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size, 1 job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&gt;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𝑐</m:t>
                    </m:r>
                  </m:oMath>
                </a14:m>
                <a:r>
                  <a:rPr lang="en-US" dirty="0"/>
                  <a:t> size).</a:t>
                </a:r>
              </a:p>
              <a:p>
                <a:pPr marL="0" indent="0">
                  <a:buNone/>
                </a:pPr>
                <a:r>
                  <a:rPr lang="en-US" dirty="0"/>
                  <a:t>Why: Parallelism!</a:t>
                </a:r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DFB864A-6352-AA89-5021-FAEEF5FD312E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3354696"/>
                <a:ext cx="10801350" cy="2822267"/>
              </a:xfrm>
              <a:blipFill>
                <a:blip r:embed="rId3"/>
                <a:stretch>
                  <a:fillRect l="-1186" t="-3456" r="-84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BF8B1EA8-B24D-A9D8-6E48-E4299A2174E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08D2878A-7B6D-F619-B973-D87A2A6E90D3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6</a:t>
            </a:fld>
            <a:endParaRPr lang="en-US"/>
          </a:p>
        </p:txBody>
      </p:sp>
      <p:grpSp>
        <p:nvGrpSpPr>
          <p:cNvPr id="19" name="Group 18">
            <a:extLst>
              <a:ext uri="{FF2B5EF4-FFF2-40B4-BE49-F238E27FC236}">
                <a16:creationId xmlns:a16="http://schemas.microsoft.com/office/drawing/2014/main" id="{7B6557DC-F4A8-BA83-56C5-70ABA17B53A7}"/>
              </a:ext>
            </a:extLst>
          </p:cNvPr>
          <p:cNvGrpSpPr/>
          <p:nvPr/>
        </p:nvGrpSpPr>
        <p:grpSpPr>
          <a:xfrm>
            <a:off x="958775" y="1356226"/>
            <a:ext cx="4594860" cy="1723902"/>
            <a:chOff x="3630866" y="1755263"/>
            <a:chExt cx="4594860" cy="1723902"/>
          </a:xfrm>
        </p:grpSpPr>
        <p:grpSp>
          <p:nvGrpSpPr>
            <p:cNvPr id="20" name="Group 19">
              <a:extLst>
                <a:ext uri="{FF2B5EF4-FFF2-40B4-BE49-F238E27FC236}">
                  <a16:creationId xmlns:a16="http://schemas.microsoft.com/office/drawing/2014/main" id="{645912FB-5DA9-3254-87BC-C16A26C9E19A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45" name="Group 44">
                <a:extLst>
                  <a:ext uri="{FF2B5EF4-FFF2-40B4-BE49-F238E27FC236}">
                    <a16:creationId xmlns:a16="http://schemas.microsoft.com/office/drawing/2014/main" id="{DAA000D2-5F2C-84E7-B684-71F8A36B9859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58" name="Group 57">
                  <a:extLst>
                    <a:ext uri="{FF2B5EF4-FFF2-40B4-BE49-F238E27FC236}">
                      <a16:creationId xmlns:a16="http://schemas.microsoft.com/office/drawing/2014/main" id="{84AC8B8B-1F95-BB84-806E-38511838084C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61" name="Group 60">
                    <a:extLst>
                      <a:ext uri="{FF2B5EF4-FFF2-40B4-BE49-F238E27FC236}">
                        <a16:creationId xmlns:a16="http://schemas.microsoft.com/office/drawing/2014/main" id="{859A2281-D12E-F70A-3CDD-4F1A4FF19B4F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65" name="Group 64">
                      <a:extLst>
                        <a:ext uri="{FF2B5EF4-FFF2-40B4-BE49-F238E27FC236}">
                          <a16:creationId xmlns:a16="http://schemas.microsoft.com/office/drawing/2014/main" id="{A0DBF035-650D-79FC-1F6C-6EDCD2F60AB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69" name="Rectangles 8">
                        <a:extLst>
                          <a:ext uri="{FF2B5EF4-FFF2-40B4-BE49-F238E27FC236}">
                            <a16:creationId xmlns:a16="http://schemas.microsoft.com/office/drawing/2014/main" id="{4E8D0E52-3262-24FD-CAB6-25035725D0BD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0" name="Rectangles 9">
                        <a:extLst>
                          <a:ext uri="{FF2B5EF4-FFF2-40B4-BE49-F238E27FC236}">
                            <a16:creationId xmlns:a16="http://schemas.microsoft.com/office/drawing/2014/main" id="{CE799DE3-6564-3B77-B958-2796D9A9C18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1" name="Rectangles 10">
                        <a:extLst>
                          <a:ext uri="{FF2B5EF4-FFF2-40B4-BE49-F238E27FC236}">
                            <a16:creationId xmlns:a16="http://schemas.microsoft.com/office/drawing/2014/main" id="{36E9331F-13B0-C38D-61AF-448650E3D9C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2" name="Rectangles 11">
                        <a:extLst>
                          <a:ext uri="{FF2B5EF4-FFF2-40B4-BE49-F238E27FC236}">
                            <a16:creationId xmlns:a16="http://schemas.microsoft.com/office/drawing/2014/main" id="{05541529-73A7-5FB7-9FE7-8D5D57D7261C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3" name="Oval 72">
                        <a:extLst>
                          <a:ext uri="{FF2B5EF4-FFF2-40B4-BE49-F238E27FC236}">
                            <a16:creationId xmlns:a16="http://schemas.microsoft.com/office/drawing/2014/main" id="{D98EB2A4-7DD0-3087-D4F2-72BA6D027693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4" name="Straight Connector 73">
                        <a:extLst>
                          <a:ext uri="{FF2B5EF4-FFF2-40B4-BE49-F238E27FC236}">
                            <a16:creationId xmlns:a16="http://schemas.microsoft.com/office/drawing/2014/main" id="{F0782B6C-34D5-60E5-A016-7E53850397D1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5" name="Straight Connector 74">
                        <a:extLst>
                          <a:ext uri="{FF2B5EF4-FFF2-40B4-BE49-F238E27FC236}">
                            <a16:creationId xmlns:a16="http://schemas.microsoft.com/office/drawing/2014/main" id="{0CC5703A-5DF0-A3DD-4F13-147AEE8680E4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66" name="Rectangles 21">
                      <a:extLst>
                        <a:ext uri="{FF2B5EF4-FFF2-40B4-BE49-F238E27FC236}">
                          <a16:creationId xmlns:a16="http://schemas.microsoft.com/office/drawing/2014/main" id="{D1E5B486-2159-154D-4935-442F5CCAE9B0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160"/>
                      <a:ext cx="793" cy="97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  <p:cxnSp>
                  <p:nvCxnSpPr>
                    <p:cNvPr id="67" name="Straight Arrow Connector 66">
                      <a:extLst>
                        <a:ext uri="{FF2B5EF4-FFF2-40B4-BE49-F238E27FC236}">
                          <a16:creationId xmlns:a16="http://schemas.microsoft.com/office/drawing/2014/main" id="{32F1FE59-92CA-94B5-0174-7824DD6085EE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68" name="Straight Arrow Connector 67">
                      <a:extLst>
                        <a:ext uri="{FF2B5EF4-FFF2-40B4-BE49-F238E27FC236}">
                          <a16:creationId xmlns:a16="http://schemas.microsoft.com/office/drawing/2014/main" id="{D44423F1-6DCD-E4B5-B5F3-14EB35EE68AF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2" name="Oval 61">
                    <a:extLst>
                      <a:ext uri="{FF2B5EF4-FFF2-40B4-BE49-F238E27FC236}">
                        <a16:creationId xmlns:a16="http://schemas.microsoft.com/office/drawing/2014/main" id="{3BFDEB1F-5D6D-522D-4154-2DF2E1F43CCF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3" name="Straight Arrow Connector 62">
                    <a:extLst>
                      <a:ext uri="{FF2B5EF4-FFF2-40B4-BE49-F238E27FC236}">
                        <a16:creationId xmlns:a16="http://schemas.microsoft.com/office/drawing/2014/main" id="{BADF05E7-DA66-50EF-9FBA-50E9FB651519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4" name="Rectangles 17">
                    <a:extLst>
                      <a:ext uri="{FF2B5EF4-FFF2-40B4-BE49-F238E27FC236}">
                        <a16:creationId xmlns:a16="http://schemas.microsoft.com/office/drawing/2014/main" id="{184D27DD-0B97-9268-8551-E100A066EC90}"/>
                      </a:ext>
                    </a:extLst>
                  </p:cNvPr>
                  <p:cNvSpPr/>
                  <p:nvPr/>
                </p:nvSpPr>
                <p:spPr>
                  <a:xfrm>
                    <a:off x="6716" y="3312"/>
                    <a:ext cx="665" cy="3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  <p:cxnSp>
              <p:nvCxnSpPr>
                <p:cNvPr id="59" name="Straight Connector 58">
                  <a:extLst>
                    <a:ext uri="{FF2B5EF4-FFF2-40B4-BE49-F238E27FC236}">
                      <a16:creationId xmlns:a16="http://schemas.microsoft.com/office/drawing/2014/main" id="{B7C3A1FA-157A-FDE6-80C1-E943029D3B78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0" name="Straight Connector 59">
                  <a:extLst>
                    <a:ext uri="{FF2B5EF4-FFF2-40B4-BE49-F238E27FC236}">
                      <a16:creationId xmlns:a16="http://schemas.microsoft.com/office/drawing/2014/main" id="{0DAC36D4-657E-9A5D-B5BF-2C2E398BA48B}"/>
                    </a:ext>
                  </a:extLst>
                </p:cNvPr>
                <p:cNvCxnSpPr>
                  <a:cxnSpLocks/>
                  <a:endCxn id="62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57" name="Rectangles 16">
                <a:extLst>
                  <a:ext uri="{FF2B5EF4-FFF2-40B4-BE49-F238E27FC236}">
                    <a16:creationId xmlns:a16="http://schemas.microsoft.com/office/drawing/2014/main" id="{75BCC288-B6AB-EA8C-FD9B-C4C7B66233A3}"/>
                  </a:ext>
                </a:extLst>
              </p:cNvPr>
              <p:cNvSpPr/>
              <p:nvPr/>
            </p:nvSpPr>
            <p:spPr>
              <a:xfrm>
                <a:off x="7543418" y="3074670"/>
                <a:ext cx="411480" cy="2536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21" name="TextBox 20">
              <a:extLst>
                <a:ext uri="{FF2B5EF4-FFF2-40B4-BE49-F238E27FC236}">
                  <a16:creationId xmlns:a16="http://schemas.microsoft.com/office/drawing/2014/main" id="{83195115-A8E0-FAB7-D18A-6CA46F12BE8F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76" name="Group 75">
            <a:extLst>
              <a:ext uri="{FF2B5EF4-FFF2-40B4-BE49-F238E27FC236}">
                <a16:creationId xmlns:a16="http://schemas.microsoft.com/office/drawing/2014/main" id="{56FC1814-E49C-E4ED-4B05-1399A433921C}"/>
              </a:ext>
            </a:extLst>
          </p:cNvPr>
          <p:cNvGrpSpPr/>
          <p:nvPr/>
        </p:nvGrpSpPr>
        <p:grpSpPr>
          <a:xfrm>
            <a:off x="6076183" y="1356226"/>
            <a:ext cx="4594860" cy="1723902"/>
            <a:chOff x="6156865" y="3167097"/>
            <a:chExt cx="4594860" cy="1723902"/>
          </a:xfrm>
        </p:grpSpPr>
        <p:grpSp>
          <p:nvGrpSpPr>
            <p:cNvPr id="77" name="Group 76">
              <a:extLst>
                <a:ext uri="{FF2B5EF4-FFF2-40B4-BE49-F238E27FC236}">
                  <a16:creationId xmlns:a16="http://schemas.microsoft.com/office/drawing/2014/main" id="{CB79B8E4-583C-C687-BD20-86DA3EB678BB}"/>
                </a:ext>
              </a:extLst>
            </p:cNvPr>
            <p:cNvGrpSpPr/>
            <p:nvPr/>
          </p:nvGrpSpPr>
          <p:grpSpPr>
            <a:xfrm>
              <a:off x="6156865" y="3167097"/>
              <a:ext cx="4594860" cy="1723902"/>
              <a:chOff x="3630866" y="1755263"/>
              <a:chExt cx="4594860" cy="1723902"/>
            </a:xfrm>
          </p:grpSpPr>
          <p:grpSp>
            <p:nvGrpSpPr>
              <p:cNvPr id="79" name="Group 78">
                <a:extLst>
                  <a:ext uri="{FF2B5EF4-FFF2-40B4-BE49-F238E27FC236}">
                    <a16:creationId xmlns:a16="http://schemas.microsoft.com/office/drawing/2014/main" id="{CC8EAD46-29BE-2993-D82D-6C2A9011B5ED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81" name="Group 80">
                  <a:extLst>
                    <a:ext uri="{FF2B5EF4-FFF2-40B4-BE49-F238E27FC236}">
                      <a16:creationId xmlns:a16="http://schemas.microsoft.com/office/drawing/2014/main" id="{973A156E-988E-7369-B7BF-E783403906E5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83" name="Group 82">
                    <a:extLst>
                      <a:ext uri="{FF2B5EF4-FFF2-40B4-BE49-F238E27FC236}">
                        <a16:creationId xmlns:a16="http://schemas.microsoft.com/office/drawing/2014/main" id="{A55EFD32-ECE0-4C26-A00B-1B795C7FD4DA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86" name="Group 85">
                      <a:extLst>
                        <a:ext uri="{FF2B5EF4-FFF2-40B4-BE49-F238E27FC236}">
                          <a16:creationId xmlns:a16="http://schemas.microsoft.com/office/drawing/2014/main" id="{E7A5EDCA-E0DD-3332-CA79-8636B84DF7F9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90" name="Group 89">
                        <a:extLst>
                          <a:ext uri="{FF2B5EF4-FFF2-40B4-BE49-F238E27FC236}">
                            <a16:creationId xmlns:a16="http://schemas.microsoft.com/office/drawing/2014/main" id="{0B737246-7B4A-B52C-6601-C21A43484532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93" name="Rectangles 8">
                          <a:extLst>
                            <a:ext uri="{FF2B5EF4-FFF2-40B4-BE49-F238E27FC236}">
                              <a16:creationId xmlns:a16="http://schemas.microsoft.com/office/drawing/2014/main" id="{572C9ECF-D922-97AF-45E1-353238E6490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4" name="Rectangles 9">
                          <a:extLst>
                            <a:ext uri="{FF2B5EF4-FFF2-40B4-BE49-F238E27FC236}">
                              <a16:creationId xmlns:a16="http://schemas.microsoft.com/office/drawing/2014/main" id="{3A7A5CEA-E55C-8FF7-1F3B-898C61919D4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5" name="Rectangles 10">
                          <a:extLst>
                            <a:ext uri="{FF2B5EF4-FFF2-40B4-BE49-F238E27FC236}">
                              <a16:creationId xmlns:a16="http://schemas.microsoft.com/office/drawing/2014/main" id="{CFB018EA-7825-E300-778E-738718517D3A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6" name="Rectangles 11">
                          <a:extLst>
                            <a:ext uri="{FF2B5EF4-FFF2-40B4-BE49-F238E27FC236}">
                              <a16:creationId xmlns:a16="http://schemas.microsoft.com/office/drawing/2014/main" id="{903153E7-3161-E099-D2D5-DAEDD63E5150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7" name="Oval 96">
                          <a:extLst>
                            <a:ext uri="{FF2B5EF4-FFF2-40B4-BE49-F238E27FC236}">
                              <a16:creationId xmlns:a16="http://schemas.microsoft.com/office/drawing/2014/main" id="{282DFD92-2BCB-D433-03EC-157E1A626DF1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98" name="Straight Connector 97">
                          <a:extLst>
                            <a:ext uri="{FF2B5EF4-FFF2-40B4-BE49-F238E27FC236}">
                              <a16:creationId xmlns:a16="http://schemas.microsoft.com/office/drawing/2014/main" id="{CACBFDB3-1330-0F22-30DC-8D3A941AF8D4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99" name="Straight Connector 98">
                          <a:extLst>
                            <a:ext uri="{FF2B5EF4-FFF2-40B4-BE49-F238E27FC236}">
                              <a16:creationId xmlns:a16="http://schemas.microsoft.com/office/drawing/2014/main" id="{802AB296-FD40-79DD-FCBF-D31A91759D9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1" name="Straight Arrow Connector 90">
                        <a:extLst>
                          <a:ext uri="{FF2B5EF4-FFF2-40B4-BE49-F238E27FC236}">
                            <a16:creationId xmlns:a16="http://schemas.microsoft.com/office/drawing/2014/main" id="{A67D63DA-7436-87B1-7509-017FD67BF2C6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2" name="Straight Arrow Connector 91">
                        <a:extLst>
                          <a:ext uri="{FF2B5EF4-FFF2-40B4-BE49-F238E27FC236}">
                            <a16:creationId xmlns:a16="http://schemas.microsoft.com/office/drawing/2014/main" id="{846E4D72-A020-EF14-3F8F-5ECE0777042A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87" name="Oval 86">
                      <a:extLst>
                        <a:ext uri="{FF2B5EF4-FFF2-40B4-BE49-F238E27FC236}">
                          <a16:creationId xmlns:a16="http://schemas.microsoft.com/office/drawing/2014/main" id="{C48A369A-F5C6-E328-0DA2-DDA56433E5A7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88" name="Straight Arrow Connector 87">
                      <a:extLst>
                        <a:ext uri="{FF2B5EF4-FFF2-40B4-BE49-F238E27FC236}">
                          <a16:creationId xmlns:a16="http://schemas.microsoft.com/office/drawing/2014/main" id="{4CBA2DCB-BB50-5F81-3F0B-3974D128C7D2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89" name="Rectangles 17">
                      <a:extLst>
                        <a:ext uri="{FF2B5EF4-FFF2-40B4-BE49-F238E27FC236}">
                          <a16:creationId xmlns:a16="http://schemas.microsoft.com/office/drawing/2014/main" id="{4FE54571-4778-E29A-D470-A2B3855C2FF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</p:grpSp>
              <p:cxnSp>
                <p:nvCxnSpPr>
                  <p:cNvPr id="84" name="Straight Connector 83">
                    <a:extLst>
                      <a:ext uri="{FF2B5EF4-FFF2-40B4-BE49-F238E27FC236}">
                        <a16:creationId xmlns:a16="http://schemas.microsoft.com/office/drawing/2014/main" id="{758B721D-5DD8-1E45-E89C-435E3A28CD5D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5" name="Straight Connector 84">
                    <a:extLst>
                      <a:ext uri="{FF2B5EF4-FFF2-40B4-BE49-F238E27FC236}">
                        <a16:creationId xmlns:a16="http://schemas.microsoft.com/office/drawing/2014/main" id="{CB1DBD99-3EBB-58CF-7DE9-2ED9F348414F}"/>
                      </a:ext>
                    </a:extLst>
                  </p:cNvPr>
                  <p:cNvCxnSpPr>
                    <a:cxnSpLocks/>
                    <a:endCxn id="87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2" name="Rectangles 16">
                  <a:extLst>
                    <a:ext uri="{FF2B5EF4-FFF2-40B4-BE49-F238E27FC236}">
                      <a16:creationId xmlns:a16="http://schemas.microsoft.com/office/drawing/2014/main" id="{1FE87FCB-C84B-D9A1-765F-06F4E7D9234B}"/>
                    </a:ext>
                  </a:extLst>
                </p:cNvPr>
                <p:cNvSpPr/>
                <p:nvPr/>
              </p:nvSpPr>
              <p:spPr>
                <a:xfrm>
                  <a:off x="6778561" y="2783649"/>
                  <a:ext cx="411480" cy="2491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80" name="TextBox 79">
                <a:extLst>
                  <a:ext uri="{FF2B5EF4-FFF2-40B4-BE49-F238E27FC236}">
                    <a16:creationId xmlns:a16="http://schemas.microsoft.com/office/drawing/2014/main" id="{072D8AEB-499B-9CC4-85B8-D1BF0A686823}"/>
                  </a:ext>
                </a:extLst>
              </p:cNvPr>
              <p:cNvSpPr txBox="1"/>
              <p:nvPr/>
            </p:nvSpPr>
            <p:spPr>
              <a:xfrm>
                <a:off x="6165468" y="1755263"/>
                <a:ext cx="91344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SEK(5)</a:t>
                </a:r>
              </a:p>
            </p:txBody>
          </p:sp>
        </p:grpSp>
        <p:sp>
          <p:nvSpPr>
            <p:cNvPr id="78" name="Rectangles 21">
              <a:extLst>
                <a:ext uri="{FF2B5EF4-FFF2-40B4-BE49-F238E27FC236}">
                  <a16:creationId xmlns:a16="http://schemas.microsoft.com/office/drawing/2014/main" id="{AD6CD203-8178-E177-364F-B055FA041438}"/>
                </a:ext>
              </a:extLst>
            </p:cNvPr>
            <p:cNvSpPr/>
            <p:nvPr/>
          </p:nvSpPr>
          <p:spPr>
            <a:xfrm>
              <a:off x="10019570" y="4134714"/>
              <a:ext cx="50355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1956018779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7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0A6F-7D87-798F-63F2-3831A1F8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SEK Intuition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8CAB0644-A900-E3F0-0CFE-A56E30AFEB8B}"/>
              </a:ext>
            </a:extLst>
          </p:cNvPr>
          <p:cNvSpPr>
            <a:spLocks noGrp="1"/>
          </p:cNvSpPr>
          <p:nvPr>
            <p:ph idx="1"/>
          </p:nvPr>
        </p:nvSpPr>
        <p:spPr>
          <a:xfrm>
            <a:off x="838200" y="4407260"/>
            <a:ext cx="10515600" cy="2276445"/>
          </a:xfrm>
        </p:spPr>
        <p:txBody>
          <a:bodyPr>
            <a:normAutofit/>
          </a:bodyPr>
          <a:lstStyle/>
          <a:p>
            <a:pPr marL="0" indent="0">
              <a:buNone/>
            </a:pPr>
            <a:r>
              <a:rPr lang="en-US" dirty="0"/>
              <a:t>Total response time, no arrivals:</a:t>
            </a:r>
            <a:br>
              <a:rPr lang="en-US" dirty="0"/>
            </a:br>
            <a:r>
              <a:rPr lang="en-US" dirty="0"/>
              <a:t>SRPT: 3 + 4 + 13 = 20. SEK: 3 + 7 + 10 = 20</a:t>
            </a:r>
          </a:p>
          <a:p>
            <a:pPr marL="0" indent="0">
              <a:buNone/>
            </a:pPr>
            <a:r>
              <a:rPr lang="en-US" dirty="0"/>
              <a:t>Duration of full parallelism: SRPT: 4. SEK: 7.</a:t>
            </a:r>
          </a:p>
          <a:p>
            <a:pPr marL="0" indent="0">
              <a:buNone/>
            </a:pPr>
            <a:r>
              <a:rPr lang="en-US" dirty="0"/>
              <a:t>SEK: “Same response time, better parallelism”.</a:t>
            </a:r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C10D-B3C6-F2B6-BDFE-08A3D902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9A264-A1CA-4A9D-672B-D7DB972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7</a:t>
            </a:fld>
            <a:endParaRPr lang="en-US"/>
          </a:p>
        </p:txBody>
      </p:sp>
      <p:grpSp>
        <p:nvGrpSpPr>
          <p:cNvPr id="57" name="Group 56">
            <a:extLst>
              <a:ext uri="{FF2B5EF4-FFF2-40B4-BE49-F238E27FC236}">
                <a16:creationId xmlns:a16="http://schemas.microsoft.com/office/drawing/2014/main" id="{B5389EEB-F161-70A5-FC7B-AEEB25CBA560}"/>
              </a:ext>
            </a:extLst>
          </p:cNvPr>
          <p:cNvGrpSpPr/>
          <p:nvPr/>
        </p:nvGrpSpPr>
        <p:grpSpPr>
          <a:xfrm>
            <a:off x="958775" y="1356226"/>
            <a:ext cx="4594860" cy="1723902"/>
            <a:chOff x="3630866" y="1755263"/>
            <a:chExt cx="4594860" cy="1723902"/>
          </a:xfrm>
        </p:grpSpPr>
        <p:grpSp>
          <p:nvGrpSpPr>
            <p:cNvPr id="58" name="Group 57">
              <a:extLst>
                <a:ext uri="{FF2B5EF4-FFF2-40B4-BE49-F238E27FC236}">
                  <a16:creationId xmlns:a16="http://schemas.microsoft.com/office/drawing/2014/main" id="{122062EF-2F61-4F65-0A54-E7EFC39A2393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60" name="Group 59">
                <a:extLst>
                  <a:ext uri="{FF2B5EF4-FFF2-40B4-BE49-F238E27FC236}">
                    <a16:creationId xmlns:a16="http://schemas.microsoft.com/office/drawing/2014/main" id="{4A83B1C8-899A-65AB-03B3-EE9FBBDCF153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62" name="Group 61">
                  <a:extLst>
                    <a:ext uri="{FF2B5EF4-FFF2-40B4-BE49-F238E27FC236}">
                      <a16:creationId xmlns:a16="http://schemas.microsoft.com/office/drawing/2014/main" id="{1F395A99-F20D-B0F3-2CB9-49C67FE479D9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65" name="Group 64">
                    <a:extLst>
                      <a:ext uri="{FF2B5EF4-FFF2-40B4-BE49-F238E27FC236}">
                        <a16:creationId xmlns:a16="http://schemas.microsoft.com/office/drawing/2014/main" id="{DFDA8720-A5DA-AFEF-93E8-BA2D8BA8D1C3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69" name="Group 68">
                      <a:extLst>
                        <a:ext uri="{FF2B5EF4-FFF2-40B4-BE49-F238E27FC236}">
                          <a16:creationId xmlns:a16="http://schemas.microsoft.com/office/drawing/2014/main" id="{809A2BCE-B7A4-7B4A-AF60-B15544DF8E0E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73" name="Rectangles 8">
                        <a:extLst>
                          <a:ext uri="{FF2B5EF4-FFF2-40B4-BE49-F238E27FC236}">
                            <a16:creationId xmlns:a16="http://schemas.microsoft.com/office/drawing/2014/main" id="{E69F3615-F01C-16C5-4579-7220E332C487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4" name="Rectangles 9">
                        <a:extLst>
                          <a:ext uri="{FF2B5EF4-FFF2-40B4-BE49-F238E27FC236}">
                            <a16:creationId xmlns:a16="http://schemas.microsoft.com/office/drawing/2014/main" id="{3BC2ADE6-CBA6-D3DD-1B8C-249EB0517E2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5" name="Rectangles 10">
                        <a:extLst>
                          <a:ext uri="{FF2B5EF4-FFF2-40B4-BE49-F238E27FC236}">
                            <a16:creationId xmlns:a16="http://schemas.microsoft.com/office/drawing/2014/main" id="{706FD8A2-3541-980E-A882-2BDFEBE94B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6" name="Rectangles 11">
                        <a:extLst>
                          <a:ext uri="{FF2B5EF4-FFF2-40B4-BE49-F238E27FC236}">
                            <a16:creationId xmlns:a16="http://schemas.microsoft.com/office/drawing/2014/main" id="{572AC494-8830-1785-70DB-A9047F9F394E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77" name="Oval 76">
                        <a:extLst>
                          <a:ext uri="{FF2B5EF4-FFF2-40B4-BE49-F238E27FC236}">
                            <a16:creationId xmlns:a16="http://schemas.microsoft.com/office/drawing/2014/main" id="{E38D5C22-1EF3-032B-9F2E-2A6B7CA31991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78" name="Straight Connector 77">
                        <a:extLst>
                          <a:ext uri="{FF2B5EF4-FFF2-40B4-BE49-F238E27FC236}">
                            <a16:creationId xmlns:a16="http://schemas.microsoft.com/office/drawing/2014/main" id="{93C50710-6C14-C72E-0FAD-6E83AC3B41D7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79" name="Straight Connector 78">
                        <a:extLst>
                          <a:ext uri="{FF2B5EF4-FFF2-40B4-BE49-F238E27FC236}">
                            <a16:creationId xmlns:a16="http://schemas.microsoft.com/office/drawing/2014/main" id="{46718BAF-71D3-BD54-C39C-42FFD9C41CA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70" name="Rectangles 21">
                      <a:extLst>
                        <a:ext uri="{FF2B5EF4-FFF2-40B4-BE49-F238E27FC236}">
                          <a16:creationId xmlns:a16="http://schemas.microsoft.com/office/drawing/2014/main" id="{524DB347-E669-8740-B879-FF292B96B7AD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160"/>
                      <a:ext cx="793" cy="97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  <p:cxnSp>
                  <p:nvCxnSpPr>
                    <p:cNvPr id="71" name="Straight Arrow Connector 70">
                      <a:extLst>
                        <a:ext uri="{FF2B5EF4-FFF2-40B4-BE49-F238E27FC236}">
                          <a16:creationId xmlns:a16="http://schemas.microsoft.com/office/drawing/2014/main" id="{101A6CE8-1FC6-4455-8231-E8E377F239A5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72" name="Straight Arrow Connector 71">
                      <a:extLst>
                        <a:ext uri="{FF2B5EF4-FFF2-40B4-BE49-F238E27FC236}">
                          <a16:creationId xmlns:a16="http://schemas.microsoft.com/office/drawing/2014/main" id="{F80AF14F-DEBA-BB10-855D-4CFD76DC71B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66" name="Oval 65">
                    <a:extLst>
                      <a:ext uri="{FF2B5EF4-FFF2-40B4-BE49-F238E27FC236}">
                        <a16:creationId xmlns:a16="http://schemas.microsoft.com/office/drawing/2014/main" id="{FDD5B3EF-5A19-DE65-A9B1-BEDB55232AF1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67" name="Straight Arrow Connector 66">
                    <a:extLst>
                      <a:ext uri="{FF2B5EF4-FFF2-40B4-BE49-F238E27FC236}">
                        <a16:creationId xmlns:a16="http://schemas.microsoft.com/office/drawing/2014/main" id="{3A16454A-7CD9-D8FC-FE2C-D74C4144C2DD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68" name="Rectangles 17">
                    <a:extLst>
                      <a:ext uri="{FF2B5EF4-FFF2-40B4-BE49-F238E27FC236}">
                        <a16:creationId xmlns:a16="http://schemas.microsoft.com/office/drawing/2014/main" id="{5E7A752B-01CC-1F9C-70CA-183DE81094AD}"/>
                      </a:ext>
                    </a:extLst>
                  </p:cNvPr>
                  <p:cNvSpPr/>
                  <p:nvPr/>
                </p:nvSpPr>
                <p:spPr>
                  <a:xfrm>
                    <a:off x="6716" y="3312"/>
                    <a:ext cx="665" cy="3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  <p:cxnSp>
              <p:nvCxnSpPr>
                <p:cNvPr id="63" name="Straight Connector 62">
                  <a:extLst>
                    <a:ext uri="{FF2B5EF4-FFF2-40B4-BE49-F238E27FC236}">
                      <a16:creationId xmlns:a16="http://schemas.microsoft.com/office/drawing/2014/main" id="{345CD5AE-DE36-4B0C-A906-B4B0EA5554F0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64" name="Straight Connector 63">
                  <a:extLst>
                    <a:ext uri="{FF2B5EF4-FFF2-40B4-BE49-F238E27FC236}">
                      <a16:creationId xmlns:a16="http://schemas.microsoft.com/office/drawing/2014/main" id="{FA1DB0CE-0B06-489F-6DA5-2569C4023A7E}"/>
                    </a:ext>
                  </a:extLst>
                </p:cNvPr>
                <p:cNvCxnSpPr>
                  <a:cxnSpLocks/>
                  <a:endCxn id="66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61" name="Rectangles 16">
                <a:extLst>
                  <a:ext uri="{FF2B5EF4-FFF2-40B4-BE49-F238E27FC236}">
                    <a16:creationId xmlns:a16="http://schemas.microsoft.com/office/drawing/2014/main" id="{BFF8E4A6-C592-45B9-B128-D96730CA5291}"/>
                  </a:ext>
                </a:extLst>
              </p:cNvPr>
              <p:cNvSpPr/>
              <p:nvPr/>
            </p:nvSpPr>
            <p:spPr>
              <a:xfrm>
                <a:off x="7543418" y="3074670"/>
                <a:ext cx="411480" cy="2536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59" name="TextBox 58">
              <a:extLst>
                <a:ext uri="{FF2B5EF4-FFF2-40B4-BE49-F238E27FC236}">
                  <a16:creationId xmlns:a16="http://schemas.microsoft.com/office/drawing/2014/main" id="{09DA457F-48BF-1028-CCE2-26E368164AC6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27A516-1BD0-E79B-2304-2CE89C6FF73E}"/>
              </a:ext>
            </a:extLst>
          </p:cNvPr>
          <p:cNvGrpSpPr/>
          <p:nvPr/>
        </p:nvGrpSpPr>
        <p:grpSpPr>
          <a:xfrm>
            <a:off x="6076183" y="1356226"/>
            <a:ext cx="4594860" cy="1723902"/>
            <a:chOff x="6156865" y="3167097"/>
            <a:chExt cx="4594860" cy="17239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38F2CAC-3902-577A-42EF-BA9C03A38B11}"/>
                </a:ext>
              </a:extLst>
            </p:cNvPr>
            <p:cNvGrpSpPr/>
            <p:nvPr/>
          </p:nvGrpSpPr>
          <p:grpSpPr>
            <a:xfrm>
              <a:off x="6156865" y="3167097"/>
              <a:ext cx="4594860" cy="1723902"/>
              <a:chOff x="3630866" y="1755263"/>
              <a:chExt cx="4594860" cy="172390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80E853E-ED33-08A0-40A6-ECA0960CC73F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67122BF-A5BD-ED4D-A7F5-7B97214F4F98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33CEF63E-3034-465D-EDC7-E3410114EF5E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BA6C5392-E9B1-AF50-4C16-11453DF3E2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13A1BD83-7CB5-7363-A0F5-582B9FCE34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97" name="Rectangles 8">
                          <a:extLst>
                            <a:ext uri="{FF2B5EF4-FFF2-40B4-BE49-F238E27FC236}">
                              <a16:creationId xmlns:a16="http://schemas.microsoft.com/office/drawing/2014/main" id="{06519FBE-C3F0-665A-4C8F-8E0D83A8E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" name="Rectangles 9">
                          <a:extLst>
                            <a:ext uri="{FF2B5EF4-FFF2-40B4-BE49-F238E27FC236}">
                              <a16:creationId xmlns:a16="http://schemas.microsoft.com/office/drawing/2014/main" id="{BEEB680C-F65F-0FAA-D3FF-4BA554B4F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Rectangles 10">
                          <a:extLst>
                            <a:ext uri="{FF2B5EF4-FFF2-40B4-BE49-F238E27FC236}">
                              <a16:creationId xmlns:a16="http://schemas.microsoft.com/office/drawing/2014/main" id="{4F82930B-09BB-C9A6-B832-1C7081EA4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Rectangles 11">
                          <a:extLst>
                            <a:ext uri="{FF2B5EF4-FFF2-40B4-BE49-F238E27FC236}">
                              <a16:creationId xmlns:a16="http://schemas.microsoft.com/office/drawing/2014/main" id="{A29D75D3-82A7-2EF0-A7F9-7DC028E6A3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20321E83-270A-E2F2-2490-04B7680771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2" name="Straight Connector 101">
                          <a:extLst>
                            <a:ext uri="{FF2B5EF4-FFF2-40B4-BE49-F238E27FC236}">
                              <a16:creationId xmlns:a16="http://schemas.microsoft.com/office/drawing/2014/main" id="{153A66C8-EE4D-1EFA-A1C7-67CB39F02F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Connector 102">
                          <a:extLst>
                            <a:ext uri="{FF2B5EF4-FFF2-40B4-BE49-F238E27FC236}">
                              <a16:creationId xmlns:a16="http://schemas.microsoft.com/office/drawing/2014/main" id="{68E54D45-CE23-88CF-0718-B958D3FF75B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5" name="Straight Arrow Connector 94">
                        <a:extLst>
                          <a:ext uri="{FF2B5EF4-FFF2-40B4-BE49-F238E27FC236}">
                            <a16:creationId xmlns:a16="http://schemas.microsoft.com/office/drawing/2014/main" id="{3E71DDBC-08FA-0C67-5949-0046443E19E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E5B70B18-4B0B-6E6A-9F65-65CA4C9B206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C25F3533-9081-8BAB-E900-0FCF0B64E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CA24A8F3-5B91-299E-6C1E-90455EF983A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Rectangles 17">
                      <a:extLst>
                        <a:ext uri="{FF2B5EF4-FFF2-40B4-BE49-F238E27FC236}">
                          <a16:creationId xmlns:a16="http://schemas.microsoft.com/office/drawing/2014/main" id="{18B57ED6-5D91-9DB6-6A59-0507D9AA4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</p:grp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C12CBDBA-2386-6013-50A9-346F7B804B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2BCB9BD4-ACB2-38E4-62E7-7158604548D1}"/>
                      </a:ext>
                    </a:extLst>
                  </p:cNvPr>
                  <p:cNvCxnSpPr>
                    <a:cxnSpLocks/>
                    <a:endCxn id="91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Rectangles 16">
                  <a:extLst>
                    <a:ext uri="{FF2B5EF4-FFF2-40B4-BE49-F238E27FC236}">
                      <a16:creationId xmlns:a16="http://schemas.microsoft.com/office/drawing/2014/main" id="{B6954226-81AF-EEB3-5C43-A891B6D5BD17}"/>
                    </a:ext>
                  </a:extLst>
                </p:cNvPr>
                <p:cNvSpPr/>
                <p:nvPr/>
              </p:nvSpPr>
              <p:spPr>
                <a:xfrm>
                  <a:off x="6778561" y="2783649"/>
                  <a:ext cx="411480" cy="2491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78FCDBA-DE2B-0D5C-4898-77925F70E9C2}"/>
                  </a:ext>
                </a:extLst>
              </p:cNvPr>
              <p:cNvSpPr txBox="1"/>
              <p:nvPr/>
            </p:nvSpPr>
            <p:spPr>
              <a:xfrm>
                <a:off x="6165468" y="1755263"/>
                <a:ext cx="91344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SEK(5)</a:t>
                </a:r>
              </a:p>
            </p:txBody>
          </p:sp>
        </p:grpSp>
        <p:sp>
          <p:nvSpPr>
            <p:cNvPr id="82" name="Rectangles 21">
              <a:extLst>
                <a:ext uri="{FF2B5EF4-FFF2-40B4-BE49-F238E27FC236}">
                  <a16:creationId xmlns:a16="http://schemas.microsoft.com/office/drawing/2014/main" id="{72893DF0-15AE-C69C-CA88-EC821200D7B5}"/>
                </a:ext>
              </a:extLst>
            </p:cNvPr>
            <p:cNvSpPr/>
            <p:nvPr/>
          </p:nvSpPr>
          <p:spPr>
            <a:xfrm>
              <a:off x="10019570" y="4134714"/>
              <a:ext cx="50355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FAA8579-A621-FC2C-652B-E972104687EE}"/>
              </a:ext>
            </a:extLst>
          </p:cNvPr>
          <p:cNvGrpSpPr/>
          <p:nvPr/>
        </p:nvGrpSpPr>
        <p:grpSpPr>
          <a:xfrm>
            <a:off x="1573554" y="2883278"/>
            <a:ext cx="2659754" cy="1584752"/>
            <a:chOff x="621216" y="3934103"/>
            <a:chExt cx="2659754" cy="1584752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42CF763-115C-3478-7041-2C257421C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952" y="3965823"/>
              <a:ext cx="10129" cy="11709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1E1647E-BCC7-1077-4C6E-9D655FF836F7}"/>
                </a:ext>
              </a:extLst>
            </p:cNvPr>
            <p:cNvSpPr txBox="1"/>
            <p:nvPr/>
          </p:nvSpPr>
          <p:spPr>
            <a:xfrm>
              <a:off x="621216" y="4475476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07" name="Rectangles 17">
              <a:extLst>
                <a:ext uri="{FF2B5EF4-FFF2-40B4-BE49-F238E27FC236}">
                  <a16:creationId xmlns:a16="http://schemas.microsoft.com/office/drawing/2014/main" id="{B61172DA-E7BE-6764-9533-210D873B1A79}"/>
                </a:ext>
              </a:extLst>
            </p:cNvPr>
            <p:cNvSpPr/>
            <p:nvPr/>
          </p:nvSpPr>
          <p:spPr>
            <a:xfrm>
              <a:off x="2007477" y="4937386"/>
              <a:ext cx="422275" cy="1993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8" name="Rectangles 16">
              <a:extLst>
                <a:ext uri="{FF2B5EF4-FFF2-40B4-BE49-F238E27FC236}">
                  <a16:creationId xmlns:a16="http://schemas.microsoft.com/office/drawing/2014/main" id="{BBB39592-3437-BB5B-1B46-28378D295743}"/>
                </a:ext>
              </a:extLst>
            </p:cNvPr>
            <p:cNvSpPr/>
            <p:nvPr/>
          </p:nvSpPr>
          <p:spPr>
            <a:xfrm>
              <a:off x="2610727" y="4882920"/>
              <a:ext cx="411480" cy="253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9" name="Rectangles 21">
              <a:extLst>
                <a:ext uri="{FF2B5EF4-FFF2-40B4-BE49-F238E27FC236}">
                  <a16:creationId xmlns:a16="http://schemas.microsoft.com/office/drawing/2014/main" id="{74398DAA-5214-DB93-0E88-33288E38B517}"/>
                </a:ext>
              </a:extLst>
            </p:cNvPr>
            <p:cNvSpPr/>
            <p:nvPr/>
          </p:nvSpPr>
          <p:spPr>
            <a:xfrm>
              <a:off x="2007477" y="4215478"/>
              <a:ext cx="42452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8E86AEA-146F-B6E2-771D-BD39FFA57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780" y="5136561"/>
              <a:ext cx="14820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F18CF2E-024F-D8B3-2541-98B0B2D18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937386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FD5DFFD-1CB9-3E34-138D-F168BF7E6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848199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E31C57F-D3CC-49CC-B44E-CA7BEB424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939" y="4180814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BA34BA-58BD-093D-CE1E-C678C9FA1C91}"/>
                </a:ext>
              </a:extLst>
            </p:cNvPr>
            <p:cNvSpPr txBox="1"/>
            <p:nvPr/>
          </p:nvSpPr>
          <p:spPr>
            <a:xfrm>
              <a:off x="1169914" y="3934103"/>
              <a:ext cx="4148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4</a:t>
              </a:r>
            </a:p>
            <a:p>
              <a:pPr algn="r"/>
              <a:r>
                <a:rPr lang="en-US" dirty="0"/>
                <a:t>3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03E465-D4F5-F35D-8E33-2F8466B7AAB2}"/>
                </a:ext>
              </a:extLst>
            </p:cNvPr>
            <p:cNvSpPr txBox="1"/>
            <p:nvPr/>
          </p:nvSpPr>
          <p:spPr>
            <a:xfrm>
              <a:off x="1621212" y="5149523"/>
              <a:ext cx="165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Servers</a:t>
              </a:r>
            </a:p>
          </p:txBody>
        </p:sp>
      </p:grpSp>
      <p:sp>
        <p:nvSpPr>
          <p:cNvPr id="133" name="Smiley Face 132">
            <a:extLst>
              <a:ext uri="{FF2B5EF4-FFF2-40B4-BE49-F238E27FC236}">
                <a16:creationId xmlns:a16="http://schemas.microsoft.com/office/drawing/2014/main" id="{72535F18-045A-BA3D-0BD6-D3F9B3AC40DF}"/>
              </a:ext>
            </a:extLst>
          </p:cNvPr>
          <p:cNvSpPr/>
          <p:nvPr/>
        </p:nvSpPr>
        <p:spPr>
          <a:xfrm>
            <a:off x="8098704" y="5357507"/>
            <a:ext cx="966540" cy="914400"/>
          </a:xfrm>
          <a:prstGeom prst="smileyFace">
            <a:avLst/>
          </a:prstGeom>
          <a:gradFill flip="none" rotWithShape="1">
            <a:gsLst>
              <a:gs pos="0">
                <a:srgbClr val="FF0000"/>
              </a:gs>
              <a:gs pos="25000">
                <a:srgbClr val="FFC000"/>
              </a:gs>
              <a:gs pos="50000">
                <a:srgbClr val="92D050"/>
              </a:gs>
              <a:gs pos="100000">
                <a:srgbClr val="7030A0"/>
              </a:gs>
              <a:gs pos="75000">
                <a:srgbClr val="00B0F0"/>
              </a:gs>
            </a:gsLst>
            <a:lin ang="5400000" scaled="0"/>
            <a:tileRect/>
          </a:gra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p:sp>
        <p:nvSpPr>
          <p:cNvPr id="134" name="Smiley Face 133">
            <a:extLst>
              <a:ext uri="{FF2B5EF4-FFF2-40B4-BE49-F238E27FC236}">
                <a16:creationId xmlns:a16="http://schemas.microsoft.com/office/drawing/2014/main" id="{939C1490-AF75-B252-B3C5-7CDCF1E6E1B1}"/>
              </a:ext>
            </a:extLst>
          </p:cNvPr>
          <p:cNvSpPr/>
          <p:nvPr/>
        </p:nvSpPr>
        <p:spPr>
          <a:xfrm>
            <a:off x="8098704" y="4379609"/>
            <a:ext cx="966540" cy="914400"/>
          </a:xfrm>
          <a:prstGeom prst="smileyFace">
            <a:avLst>
              <a:gd name="adj" fmla="val -347"/>
            </a:avLst>
          </a:prstGeom>
          <a:solidFill>
            <a:schemeClr val="accent4">
              <a:lumMod val="20000"/>
              <a:lumOff val="80000"/>
            </a:schemeClr>
          </a:solidFill>
          <a:ln w="25400">
            <a:solidFill>
              <a:schemeClr val="tx1"/>
            </a:solidFill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 dirty="0"/>
          </a:p>
        </p:txBody>
      </p:sp>
      <p:grpSp>
        <p:nvGrpSpPr>
          <p:cNvPr id="6" name="Group 5">
            <a:extLst>
              <a:ext uri="{FF2B5EF4-FFF2-40B4-BE49-F238E27FC236}">
                <a16:creationId xmlns:a16="http://schemas.microsoft.com/office/drawing/2014/main" id="{DF71931C-3CAC-9419-77F8-F01FCDCD0A2F}"/>
              </a:ext>
            </a:extLst>
          </p:cNvPr>
          <p:cNvGrpSpPr/>
          <p:nvPr/>
        </p:nvGrpSpPr>
        <p:grpSpPr>
          <a:xfrm>
            <a:off x="6933854" y="3104091"/>
            <a:ext cx="2682454" cy="1360643"/>
            <a:chOff x="598516" y="4158212"/>
            <a:chExt cx="2682454" cy="1360643"/>
          </a:xfrm>
        </p:grpSpPr>
        <p:cxnSp>
          <p:nvCxnSpPr>
            <p:cNvPr id="7" name="Straight Arrow Connector 6">
              <a:extLst>
                <a:ext uri="{FF2B5EF4-FFF2-40B4-BE49-F238E27FC236}">
                  <a16:creationId xmlns:a16="http://schemas.microsoft.com/office/drawing/2014/main" id="{7145F068-4AB3-FBDD-38AD-B1B2A1377CCD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952" y="4297830"/>
              <a:ext cx="10129" cy="8389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8" name="TextBox 7">
              <a:extLst>
                <a:ext uri="{FF2B5EF4-FFF2-40B4-BE49-F238E27FC236}">
                  <a16:creationId xmlns:a16="http://schemas.microsoft.com/office/drawing/2014/main" id="{E6247D3F-57F0-52E9-9893-28D122D5B3C5}"/>
                </a:ext>
              </a:extLst>
            </p:cNvPr>
            <p:cNvSpPr txBox="1"/>
            <p:nvPr/>
          </p:nvSpPr>
          <p:spPr>
            <a:xfrm>
              <a:off x="598516" y="4592129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9" name="Rectangles 17">
              <a:extLst>
                <a:ext uri="{FF2B5EF4-FFF2-40B4-BE49-F238E27FC236}">
                  <a16:creationId xmlns:a16="http://schemas.microsoft.com/office/drawing/2014/main" id="{E125020F-1038-9710-0223-B12DD0F06198}"/>
                </a:ext>
              </a:extLst>
            </p:cNvPr>
            <p:cNvSpPr/>
            <p:nvPr/>
          </p:nvSpPr>
          <p:spPr>
            <a:xfrm>
              <a:off x="2007477" y="4937386"/>
              <a:ext cx="422275" cy="1993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" name="Rectangles 16">
              <a:extLst>
                <a:ext uri="{FF2B5EF4-FFF2-40B4-BE49-F238E27FC236}">
                  <a16:creationId xmlns:a16="http://schemas.microsoft.com/office/drawing/2014/main" id="{AA5FE26D-B885-2675-3DE9-9652EE033830}"/>
                </a:ext>
              </a:extLst>
            </p:cNvPr>
            <p:cNvSpPr/>
            <p:nvPr/>
          </p:nvSpPr>
          <p:spPr>
            <a:xfrm>
              <a:off x="2017577" y="4631178"/>
              <a:ext cx="411480" cy="253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1" name="Rectangles 21">
              <a:extLst>
                <a:ext uri="{FF2B5EF4-FFF2-40B4-BE49-F238E27FC236}">
                  <a16:creationId xmlns:a16="http://schemas.microsoft.com/office/drawing/2014/main" id="{BDA2043F-5588-D4D9-05E2-6516953E24C8}"/>
                </a:ext>
              </a:extLst>
            </p:cNvPr>
            <p:cNvSpPr/>
            <p:nvPr/>
          </p:nvSpPr>
          <p:spPr>
            <a:xfrm>
              <a:off x="2529229" y="4523283"/>
              <a:ext cx="42452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2" name="Straight Connector 11">
              <a:extLst>
                <a:ext uri="{FF2B5EF4-FFF2-40B4-BE49-F238E27FC236}">
                  <a16:creationId xmlns:a16="http://schemas.microsoft.com/office/drawing/2014/main" id="{B106A830-B824-FEE7-E121-63D213ABC8B1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780" y="5136561"/>
              <a:ext cx="14820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3" name="Straight Connector 12">
              <a:extLst>
                <a:ext uri="{FF2B5EF4-FFF2-40B4-BE49-F238E27FC236}">
                  <a16:creationId xmlns:a16="http://schemas.microsoft.com/office/drawing/2014/main" id="{C2CBDBDD-C280-07DD-BFD5-1C8A0DF4F24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937386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4" name="Straight Connector 13">
              <a:extLst>
                <a:ext uri="{FF2B5EF4-FFF2-40B4-BE49-F238E27FC236}">
                  <a16:creationId xmlns:a16="http://schemas.microsoft.com/office/drawing/2014/main" id="{75375E97-DF16-BA65-8524-C0DC74B9E1E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1" y="4620039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5" name="Straight Connector 14">
              <a:extLst>
                <a:ext uri="{FF2B5EF4-FFF2-40B4-BE49-F238E27FC236}">
                  <a16:creationId xmlns:a16="http://schemas.microsoft.com/office/drawing/2014/main" id="{F048E9D0-D80E-6066-93F5-C8F9E0C553EC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939" y="4472632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6" name="TextBox 15">
              <a:extLst>
                <a:ext uri="{FF2B5EF4-FFF2-40B4-BE49-F238E27FC236}">
                  <a16:creationId xmlns:a16="http://schemas.microsoft.com/office/drawing/2014/main" id="{4923A37D-663D-50B3-05D6-9629D204E58D}"/>
                </a:ext>
              </a:extLst>
            </p:cNvPr>
            <p:cNvSpPr txBox="1"/>
            <p:nvPr/>
          </p:nvSpPr>
          <p:spPr>
            <a:xfrm>
              <a:off x="1169914" y="4158212"/>
              <a:ext cx="4148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dirty="0"/>
                <a:t>3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7" name="TextBox 16">
              <a:extLst>
                <a:ext uri="{FF2B5EF4-FFF2-40B4-BE49-F238E27FC236}">
                  <a16:creationId xmlns:a16="http://schemas.microsoft.com/office/drawing/2014/main" id="{289814A6-BEFF-CF73-4858-F10CF752F8C7}"/>
                </a:ext>
              </a:extLst>
            </p:cNvPr>
            <p:cNvSpPr txBox="1"/>
            <p:nvPr/>
          </p:nvSpPr>
          <p:spPr>
            <a:xfrm>
              <a:off x="1621212" y="5149523"/>
              <a:ext cx="165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Servers</a:t>
              </a:r>
            </a:p>
          </p:txBody>
        </p:sp>
      </p:grpSp>
    </p:spTree>
    <p:extLst>
      <p:ext uri="{BB962C8B-B14F-4D97-AF65-F5344CB8AC3E}">
        <p14:creationId xmlns:p14="http://schemas.microsoft.com/office/powerpoint/2010/main" val="52921000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18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4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9" fill="hold">
                      <p:stCondLst>
                        <p:cond delay="indefinite"/>
                      </p:stCondLst>
                      <p:childTnLst>
                        <p:par>
                          <p:cTn id="20" fill="hold">
                            <p:stCondLst>
                              <p:cond delay="0"/>
                            </p:stCondLst>
                            <p:childTnLst>
                              <p:par>
                                <p:cTn id="2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3" fill="hold">
                      <p:stCondLst>
                        <p:cond delay="indefinite"/>
                      </p:stCondLst>
                      <p:childTnLst>
                        <p:par>
                          <p:cTn id="24" fill="hold">
                            <p:stCondLst>
                              <p:cond delay="0"/>
                            </p:stCondLst>
                            <p:childTnLst>
                              <p:par>
                                <p:cTn id="2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2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27" fill="hold">
                      <p:stCondLst>
                        <p:cond delay="indefinite"/>
                      </p:stCondLst>
                      <p:childTnLst>
                        <p:par>
                          <p:cTn id="28" fill="hold">
                            <p:stCondLst>
                              <p:cond delay="0"/>
                            </p:stCondLst>
                            <p:childTnLst>
                              <p:par>
                                <p:cTn id="29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3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  <p:bldP spid="133" grpId="0" animBg="1"/>
      <p:bldP spid="134" grpId="0" animBg="1"/>
    </p:bldLst>
  </p:timing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169B0A6F-7D87-798F-63F2-3831A1F8178A}"/>
              </a:ext>
            </a:extLst>
          </p:cNvPr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 dirty="0"/>
              <a:t>Further SEK Intuition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B0644-A900-E3F0-0CFE-A56E30AFEB8B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>
              <a:xfrm>
                <a:off x="838200" y="4407260"/>
                <a:ext cx="10515600" cy="2276445"/>
              </a:xfrm>
            </p:spPr>
            <p:txBody>
              <a:bodyPr>
                <a:normAutofit/>
              </a:bodyPr>
              <a:lstStyle/>
              <a:p>
                <a:pPr marL="0" indent="0">
                  <a:buNone/>
                </a:pPr>
                <a:r>
                  <a:rPr lang="en-US" dirty="0"/>
                  <a:t>SRPT-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r>
                  <a:rPr lang="en-US" dirty="0"/>
                  <a:t>: Better if arrival before time 4: Progress on size 4 job more valuable than progress on size 10 job.</a:t>
                </a:r>
              </a:p>
              <a:p>
                <a:pPr marL="0" indent="0">
                  <a:buNone/>
                </a:pPr>
                <a:r>
                  <a:rPr lang="en-US" dirty="0"/>
                  <a:t>SEK: Better if arrival between times 4 and 13: Less wasted capacity.</a:t>
                </a:r>
              </a:p>
              <a:p>
                <a:pPr marL="0" indent="0">
                  <a:buNone/>
                </a:pPr>
                <a:r>
                  <a:rPr lang="en-US" dirty="0"/>
                  <a:t>We will show: latter is more important.</a:t>
                </a:r>
              </a:p>
            </p:txBody>
          </p:sp>
        </mc:Choice>
        <mc:Fallback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8CAB0644-A900-E3F0-0CFE-A56E30AFEB8B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xfrm>
                <a:off x="838200" y="4407260"/>
                <a:ext cx="10515600" cy="2276445"/>
              </a:xfrm>
              <a:blipFill>
                <a:blip r:embed="rId2"/>
                <a:stretch>
                  <a:fillRect l="-1217" t="-4558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8596C10D-B3C6-F2B6-BDFE-08A3D902C5DC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A5A9A264-A1CA-4A9D-672B-D7DB97217A6B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8</a:t>
            </a:fld>
            <a:endParaRPr lang="en-US"/>
          </a:p>
        </p:txBody>
      </p:sp>
      <p:grpSp>
        <p:nvGrpSpPr>
          <p:cNvPr id="80" name="Group 79">
            <a:extLst>
              <a:ext uri="{FF2B5EF4-FFF2-40B4-BE49-F238E27FC236}">
                <a16:creationId xmlns:a16="http://schemas.microsoft.com/office/drawing/2014/main" id="{3627A516-1BD0-E79B-2304-2CE89C6FF73E}"/>
              </a:ext>
            </a:extLst>
          </p:cNvPr>
          <p:cNvGrpSpPr/>
          <p:nvPr/>
        </p:nvGrpSpPr>
        <p:grpSpPr>
          <a:xfrm>
            <a:off x="6076183" y="1356226"/>
            <a:ext cx="4594860" cy="1723902"/>
            <a:chOff x="6156865" y="3167097"/>
            <a:chExt cx="4594860" cy="1723902"/>
          </a:xfrm>
        </p:grpSpPr>
        <p:grpSp>
          <p:nvGrpSpPr>
            <p:cNvPr id="81" name="Group 80">
              <a:extLst>
                <a:ext uri="{FF2B5EF4-FFF2-40B4-BE49-F238E27FC236}">
                  <a16:creationId xmlns:a16="http://schemas.microsoft.com/office/drawing/2014/main" id="{F38F2CAC-3902-577A-42EF-BA9C03A38B11}"/>
                </a:ext>
              </a:extLst>
            </p:cNvPr>
            <p:cNvGrpSpPr/>
            <p:nvPr/>
          </p:nvGrpSpPr>
          <p:grpSpPr>
            <a:xfrm>
              <a:off x="6156865" y="3167097"/>
              <a:ext cx="4594860" cy="1723902"/>
              <a:chOff x="3630866" y="1755263"/>
              <a:chExt cx="4594860" cy="1723902"/>
            </a:xfrm>
          </p:grpSpPr>
          <p:grpSp>
            <p:nvGrpSpPr>
              <p:cNvPr id="83" name="Group 82">
                <a:extLst>
                  <a:ext uri="{FF2B5EF4-FFF2-40B4-BE49-F238E27FC236}">
                    <a16:creationId xmlns:a16="http://schemas.microsoft.com/office/drawing/2014/main" id="{B80E853E-ED33-08A0-40A6-ECA0960CC73F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3630866" y="2154555"/>
                <a:chExt cx="4594860" cy="1324610"/>
              </a:xfrm>
            </p:grpSpPr>
            <p:grpSp>
              <p:nvGrpSpPr>
                <p:cNvPr id="85" name="Group 84">
                  <a:extLst>
                    <a:ext uri="{FF2B5EF4-FFF2-40B4-BE49-F238E27FC236}">
                      <a16:creationId xmlns:a16="http://schemas.microsoft.com/office/drawing/2014/main" id="{D67122BF-A5BD-ED4D-A7F5-7B97214F4F98}"/>
                    </a:ext>
                  </a:extLst>
                </p:cNvPr>
                <p:cNvGrpSpPr/>
                <p:nvPr/>
              </p:nvGrpSpPr>
              <p:grpSpPr>
                <a:xfrm>
                  <a:off x="3630866" y="2154555"/>
                  <a:ext cx="4594860" cy="1324610"/>
                  <a:chOff x="541" y="3013"/>
                  <a:chExt cx="7236" cy="2086"/>
                </a:xfrm>
              </p:grpSpPr>
              <p:grpSp>
                <p:nvGrpSpPr>
                  <p:cNvPr id="87" name="Group 86">
                    <a:extLst>
                      <a:ext uri="{FF2B5EF4-FFF2-40B4-BE49-F238E27FC236}">
                        <a16:creationId xmlns:a16="http://schemas.microsoft.com/office/drawing/2014/main" id="{33CEF63E-3034-465D-EDC7-E3410114EF5E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2086"/>
                    <a:chOff x="541" y="3013"/>
                    <a:chExt cx="7236" cy="2086"/>
                  </a:xfrm>
                </p:grpSpPr>
                <p:grpSp>
                  <p:nvGrpSpPr>
                    <p:cNvPr id="90" name="Group 89">
                      <a:extLst>
                        <a:ext uri="{FF2B5EF4-FFF2-40B4-BE49-F238E27FC236}">
                          <a16:creationId xmlns:a16="http://schemas.microsoft.com/office/drawing/2014/main" id="{BA6C5392-E9B1-AF50-4C16-11453DF3E2FB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41" y="3013"/>
                      <a:ext cx="7236" cy="1763"/>
                      <a:chOff x="4612" y="3687"/>
                      <a:chExt cx="7236" cy="1763"/>
                    </a:xfrm>
                  </p:grpSpPr>
                  <p:grpSp>
                    <p:nvGrpSpPr>
                      <p:cNvPr id="94" name="Group 93">
                        <a:extLst>
                          <a:ext uri="{FF2B5EF4-FFF2-40B4-BE49-F238E27FC236}">
                            <a16:creationId xmlns:a16="http://schemas.microsoft.com/office/drawing/2014/main" id="{13A1BD83-7CB5-7363-A0F5-582B9FCE349F}"/>
                          </a:ext>
                        </a:extLst>
                      </p:cNvPr>
                      <p:cNvGrpSpPr/>
                      <p:nvPr/>
                    </p:nvGrpSpPr>
                    <p:grpSpPr>
                      <a:xfrm>
                        <a:off x="5630" y="3687"/>
                        <a:ext cx="5881" cy="1763"/>
                        <a:chOff x="5630" y="3687"/>
                        <a:chExt cx="5881" cy="1763"/>
                      </a:xfrm>
                    </p:grpSpPr>
                    <p:sp>
                      <p:nvSpPr>
                        <p:cNvPr id="97" name="Rectangles 8">
                          <a:extLst>
                            <a:ext uri="{FF2B5EF4-FFF2-40B4-BE49-F238E27FC236}">
                              <a16:creationId xmlns:a16="http://schemas.microsoft.com/office/drawing/2014/main" id="{06519FBE-C3F0-665A-4C8F-8E0D83A8E6A7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6596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8" name="Rectangles 9">
                          <a:extLst>
                            <a:ext uri="{FF2B5EF4-FFF2-40B4-BE49-F238E27FC236}">
                              <a16:creationId xmlns:a16="http://schemas.microsoft.com/office/drawing/2014/main" id="{BEEB680C-F65F-0FAA-D3FF-4BA554B4F16C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7538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99" name="Rectangles 10">
                          <a:extLst>
                            <a:ext uri="{FF2B5EF4-FFF2-40B4-BE49-F238E27FC236}">
                              <a16:creationId xmlns:a16="http://schemas.microsoft.com/office/drawing/2014/main" id="{4F82930B-09BB-C9A6-B832-1C7081EA4D45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8480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0" name="Rectangles 11">
                          <a:extLst>
                            <a:ext uri="{FF2B5EF4-FFF2-40B4-BE49-F238E27FC236}">
                              <a16:creationId xmlns:a16="http://schemas.microsoft.com/office/drawing/2014/main" id="{A29D75D3-82A7-2EF0-A7F9-7DC028E6A396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9422" y="3735"/>
                          <a:ext cx="942" cy="1714"/>
                        </a:xfrm>
                        <a:prstGeom prst="rect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rgbClr val="202020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sp>
                      <p:nvSpPr>
                        <p:cNvPr id="101" name="Oval 100">
                          <a:extLst>
                            <a:ext uri="{FF2B5EF4-FFF2-40B4-BE49-F238E27FC236}">
                              <a16:creationId xmlns:a16="http://schemas.microsoft.com/office/drawing/2014/main" id="{20321E83-270A-E2F2-2490-04B76807715B}"/>
                            </a:ext>
                          </a:extLst>
                        </p:cNvPr>
                        <p:cNvSpPr/>
                        <p:nvPr/>
                      </p:nvSpPr>
                      <p:spPr>
                        <a:xfrm>
                          <a:off x="10684" y="3687"/>
                          <a:ext cx="827" cy="881"/>
                        </a:xfrm>
                        <a:prstGeom prst="ellipse">
                          <a:avLst/>
                        </a:prstGeom>
                        <a:solidFill>
                          <a:schemeClr val="bg1"/>
                        </a:solidFill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2">
                          <a:schemeClr val="accent1">
                            <a:shade val="50000"/>
                          </a:schemeClr>
                        </a:lnRef>
                        <a:fillRef idx="1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lt1"/>
                        </a:fontRef>
                      </p:style>
                      <p:txBody>
                        <a:bodyPr rtlCol="0" anchor="ctr"/>
                        <a:lstStyle/>
                        <a:p>
                          <a:pPr algn="ctr"/>
                          <a:endParaRPr lang="en-US"/>
                        </a:p>
                      </p:txBody>
                    </p:sp>
                    <p:cxnSp>
                      <p:nvCxnSpPr>
                        <p:cNvPr id="102" name="Straight Connector 101">
                          <a:extLst>
                            <a:ext uri="{FF2B5EF4-FFF2-40B4-BE49-F238E27FC236}">
                              <a16:creationId xmlns:a16="http://schemas.microsoft.com/office/drawing/2014/main" id="{153A66C8-EE4D-1EFA-A1C7-67CB39F02F5C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3721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  <p:cxnSp>
                      <p:nvCxnSpPr>
                        <p:cNvPr id="103" name="Straight Connector 102">
                          <a:extLst>
                            <a:ext uri="{FF2B5EF4-FFF2-40B4-BE49-F238E27FC236}">
                              <a16:creationId xmlns:a16="http://schemas.microsoft.com/office/drawing/2014/main" id="{68E54D45-CE23-88CF-0718-B958D3FF75B9}"/>
                            </a:ext>
                          </a:extLst>
                        </p:cNvPr>
                        <p:cNvCxnSpPr/>
                        <p:nvPr/>
                      </p:nvCxnSpPr>
                      <p:spPr>
                        <a:xfrm>
                          <a:off x="5630" y="5435"/>
                          <a:ext cx="966" cy="15"/>
                        </a:xfrm>
                        <a:prstGeom prst="line">
                          <a:avLst/>
                        </a:prstGeom>
                        <a:ln w="38100">
                          <a:solidFill>
                            <a:schemeClr val="tx1"/>
                          </a:solidFill>
                        </a:ln>
                      </p:spPr>
                      <p:style>
                        <a:lnRef idx="1">
                          <a:schemeClr val="accent1"/>
                        </a:lnRef>
                        <a:fillRef idx="0">
                          <a:schemeClr val="accent1"/>
                        </a:fillRef>
                        <a:effectRef idx="0">
                          <a:schemeClr val="accent1"/>
                        </a:effectRef>
                        <a:fontRef idx="minor">
                          <a:schemeClr val="tx1"/>
                        </a:fontRef>
                      </p:style>
                    </p:cxnSp>
                  </p:grpSp>
                  <p:cxnSp>
                    <p:nvCxnSpPr>
                      <p:cNvPr id="95" name="Straight Arrow Connector 94">
                        <a:extLst>
                          <a:ext uri="{FF2B5EF4-FFF2-40B4-BE49-F238E27FC236}">
                            <a16:creationId xmlns:a16="http://schemas.microsoft.com/office/drawing/2014/main" id="{3E71DDBC-08FA-0C67-5949-0046443E19E5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11511" y="4124"/>
                        <a:ext cx="337" cy="7"/>
                      </a:xfrm>
                      <a:prstGeom prst="straightConnector1">
                        <a:avLst/>
                      </a:prstGeom>
                      <a:ln w="25400">
                        <a:solidFill>
                          <a:schemeClr val="tx1"/>
                        </a:solidFill>
                        <a:tailEnd type="arrow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96" name="Straight Arrow Connector 95">
                        <a:extLst>
                          <a:ext uri="{FF2B5EF4-FFF2-40B4-BE49-F238E27FC236}">
                            <a16:creationId xmlns:a16="http://schemas.microsoft.com/office/drawing/2014/main" id="{E5B70B18-4B0B-6E6A-9F65-65CA4C9B2062}"/>
                          </a:ext>
                        </a:extLst>
                      </p:cNvPr>
                      <p:cNvCxnSpPr/>
                      <p:nvPr/>
                    </p:nvCxnSpPr>
                    <p:spPr>
                      <a:xfrm flipV="1">
                        <a:off x="4612" y="4647"/>
                        <a:ext cx="1018" cy="6"/>
                      </a:xfrm>
                      <a:prstGeom prst="straightConnector1">
                        <a:avLst/>
                      </a:prstGeom>
                      <a:ln w="63500">
                        <a:solidFill>
                          <a:schemeClr val="tx1"/>
                        </a:solidFill>
                        <a:tailEnd type="arrow" w="lg" len="lg"/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91" name="Oval 90">
                      <a:extLst>
                        <a:ext uri="{FF2B5EF4-FFF2-40B4-BE49-F238E27FC236}">
                          <a16:creationId xmlns:a16="http://schemas.microsoft.com/office/drawing/2014/main" id="{C25F3533-9081-8BAB-E900-0FCF0B64E495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613" y="4218"/>
                      <a:ext cx="827" cy="881"/>
                    </a:xfrm>
                    <a:prstGeom prst="ellipse">
                      <a:avLst/>
                    </a:prstGeom>
                    <a:solidFill>
                      <a:schemeClr val="bg1"/>
                    </a:solidFill>
                    <a:ln w="38100">
                      <a:solidFill>
                        <a:schemeClr val="tx1"/>
                      </a:solidFill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endParaRPr lang="en-US"/>
                    </a:p>
                  </p:txBody>
                </p:sp>
                <p:cxnSp>
                  <p:nvCxnSpPr>
                    <p:cNvPr id="92" name="Straight Arrow Connector 91">
                      <a:extLst>
                        <a:ext uri="{FF2B5EF4-FFF2-40B4-BE49-F238E27FC236}">
                          <a16:creationId xmlns:a16="http://schemas.microsoft.com/office/drawing/2014/main" id="{CA24A8F3-5B91-299E-6C1E-90455EF983A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7440" y="4655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sp>
                  <p:nvSpPr>
                    <p:cNvPr id="93" name="Rectangles 17">
                      <a:extLst>
                        <a:ext uri="{FF2B5EF4-FFF2-40B4-BE49-F238E27FC236}">
                          <a16:creationId xmlns:a16="http://schemas.microsoft.com/office/drawing/2014/main" id="{18B57ED6-5D91-9DB6-6A59-0507D9AA48BA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6716" y="3312"/>
                      <a:ext cx="665" cy="314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3</a:t>
                      </a:r>
                    </a:p>
                  </p:txBody>
                </p:sp>
              </p:grpSp>
              <p:cxnSp>
                <p:nvCxnSpPr>
                  <p:cNvPr id="88" name="Straight Connector 87">
                    <a:extLst>
                      <a:ext uri="{FF2B5EF4-FFF2-40B4-BE49-F238E27FC236}">
                        <a16:creationId xmlns:a16="http://schemas.microsoft.com/office/drawing/2014/main" id="{C12CBDBA-2386-6013-50A9-346F7B804B7F}"/>
                      </a:ext>
                    </a:extLst>
                  </p:cNvPr>
                  <p:cNvCxnSpPr>
                    <a:cxnSpLocks/>
                  </p:cNvCxnSpPr>
                  <p:nvPr/>
                </p:nvCxnSpPr>
                <p:spPr>
                  <a:xfrm flipV="1">
                    <a:off x="6308" y="3443"/>
                    <a:ext cx="259" cy="151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cxnSp>
                <p:nvCxnSpPr>
                  <p:cNvPr id="89" name="Straight Connector 88">
                    <a:extLst>
                      <a:ext uri="{FF2B5EF4-FFF2-40B4-BE49-F238E27FC236}">
                        <a16:creationId xmlns:a16="http://schemas.microsoft.com/office/drawing/2014/main" id="{2BCB9BD4-ACB2-38E4-62E7-7158604548D1}"/>
                      </a:ext>
                    </a:extLst>
                  </p:cNvPr>
                  <p:cNvCxnSpPr>
                    <a:cxnSpLocks/>
                    <a:endCxn id="91" idx="2"/>
                  </p:cNvCxnSpPr>
                  <p:nvPr/>
                </p:nvCxnSpPr>
                <p:spPr>
                  <a:xfrm>
                    <a:off x="6308" y="4452"/>
                    <a:ext cx="305" cy="207"/>
                  </a:xfrm>
                  <a:prstGeom prst="line">
                    <a:avLst/>
                  </a:prstGeom>
                  <a:ln w="38100">
                    <a:solidFill>
                      <a:srgbClr val="202020"/>
                    </a:solidFill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</p:grpSp>
            <p:sp>
              <p:nvSpPr>
                <p:cNvPr id="86" name="Rectangles 16">
                  <a:extLst>
                    <a:ext uri="{FF2B5EF4-FFF2-40B4-BE49-F238E27FC236}">
                      <a16:creationId xmlns:a16="http://schemas.microsoft.com/office/drawing/2014/main" id="{B6954226-81AF-EEB3-5C43-A891B6D5BD17}"/>
                    </a:ext>
                  </a:extLst>
                </p:cNvPr>
                <p:cNvSpPr/>
                <p:nvPr/>
              </p:nvSpPr>
              <p:spPr>
                <a:xfrm>
                  <a:off x="6778561" y="2783649"/>
                  <a:ext cx="411480" cy="249112"/>
                </a:xfrm>
                <a:prstGeom prst="rect">
                  <a:avLst/>
                </a:prstGeom>
                <a:ln>
                  <a:noFill/>
                </a:ln>
              </p:spPr>
              <p:style>
                <a:lnRef idx="2">
                  <a:schemeClr val="accent1">
                    <a:shade val="50000"/>
                  </a:schemeClr>
                </a:lnRef>
                <a:fillRef idx="1">
                  <a:schemeClr val="accent1"/>
                </a:fillRef>
                <a:effectRef idx="0">
                  <a:schemeClr val="accent1"/>
                </a:effectRef>
                <a:fontRef idx="minor">
                  <a:schemeClr val="lt1"/>
                </a:fontRef>
              </p:style>
              <p:txBody>
                <a:bodyPr rtlCol="0" anchor="ctr"/>
                <a:lstStyle/>
                <a:p>
                  <a:pPr algn="ctr"/>
                  <a:r>
                    <a:rPr lang="en-US" dirty="0"/>
                    <a:t>4</a:t>
                  </a:r>
                </a:p>
              </p:txBody>
            </p:sp>
          </p:grpSp>
          <p:sp>
            <p:nvSpPr>
              <p:cNvPr id="84" name="TextBox 83">
                <a:extLst>
                  <a:ext uri="{FF2B5EF4-FFF2-40B4-BE49-F238E27FC236}">
                    <a16:creationId xmlns:a16="http://schemas.microsoft.com/office/drawing/2014/main" id="{378FCDBA-DE2B-0D5C-4898-77925F70E9C2}"/>
                  </a:ext>
                </a:extLst>
              </p:cNvPr>
              <p:cNvSpPr txBox="1"/>
              <p:nvPr/>
            </p:nvSpPr>
            <p:spPr>
              <a:xfrm>
                <a:off x="6165468" y="1755263"/>
                <a:ext cx="913447" cy="430887"/>
              </a:xfrm>
              <a:prstGeom prst="rect">
                <a:avLst/>
              </a:prstGeom>
              <a:noFill/>
              <a:ln w="38100">
                <a:solidFill>
                  <a:schemeClr val="tx1"/>
                </a:solidFill>
              </a:ln>
            </p:spPr>
            <p:txBody>
              <a:bodyPr wrap="square" rtlCol="0">
                <a:spAutoFit/>
              </a:bodyPr>
              <a:lstStyle/>
              <a:p>
                <a:r>
                  <a:rPr lang="en-US" sz="2200" dirty="0"/>
                  <a:t>SEK(5)</a:t>
                </a:r>
              </a:p>
            </p:txBody>
          </p:sp>
        </p:grpSp>
        <p:sp>
          <p:nvSpPr>
            <p:cNvPr id="82" name="Rectangles 21">
              <a:extLst>
                <a:ext uri="{FF2B5EF4-FFF2-40B4-BE49-F238E27FC236}">
                  <a16:creationId xmlns:a16="http://schemas.microsoft.com/office/drawing/2014/main" id="{72893DF0-15AE-C69C-CA88-EC821200D7B5}"/>
                </a:ext>
              </a:extLst>
            </p:cNvPr>
            <p:cNvSpPr/>
            <p:nvPr/>
          </p:nvSpPr>
          <p:spPr>
            <a:xfrm>
              <a:off x="10019570" y="4134714"/>
              <a:ext cx="50355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</p:grpSp>
      <p:grpSp>
        <p:nvGrpSpPr>
          <p:cNvPr id="118" name="Group 117">
            <a:extLst>
              <a:ext uri="{FF2B5EF4-FFF2-40B4-BE49-F238E27FC236}">
                <a16:creationId xmlns:a16="http://schemas.microsoft.com/office/drawing/2014/main" id="{9FAA8579-A621-FC2C-652B-E972104687EE}"/>
              </a:ext>
            </a:extLst>
          </p:cNvPr>
          <p:cNvGrpSpPr/>
          <p:nvPr/>
        </p:nvGrpSpPr>
        <p:grpSpPr>
          <a:xfrm>
            <a:off x="1573554" y="2883278"/>
            <a:ext cx="2659754" cy="1584752"/>
            <a:chOff x="621216" y="3934103"/>
            <a:chExt cx="2659754" cy="1584752"/>
          </a:xfrm>
        </p:grpSpPr>
        <p:cxnSp>
          <p:nvCxnSpPr>
            <p:cNvPr id="105" name="Straight Arrow Connector 104">
              <a:extLst>
                <a:ext uri="{FF2B5EF4-FFF2-40B4-BE49-F238E27FC236}">
                  <a16:creationId xmlns:a16="http://schemas.microsoft.com/office/drawing/2014/main" id="{F42CF763-115C-3478-7041-2C257421C460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952" y="3965823"/>
              <a:ext cx="10129" cy="1170953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06" name="TextBox 105">
              <a:extLst>
                <a:ext uri="{FF2B5EF4-FFF2-40B4-BE49-F238E27FC236}">
                  <a16:creationId xmlns:a16="http://schemas.microsoft.com/office/drawing/2014/main" id="{C1E1647E-BCC7-1077-4C6E-9D655FF836F7}"/>
                </a:ext>
              </a:extLst>
            </p:cNvPr>
            <p:cNvSpPr txBox="1"/>
            <p:nvPr/>
          </p:nvSpPr>
          <p:spPr>
            <a:xfrm>
              <a:off x="621216" y="4475476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07" name="Rectangles 17">
              <a:extLst>
                <a:ext uri="{FF2B5EF4-FFF2-40B4-BE49-F238E27FC236}">
                  <a16:creationId xmlns:a16="http://schemas.microsoft.com/office/drawing/2014/main" id="{B61172DA-E7BE-6764-9533-210D873B1A79}"/>
                </a:ext>
              </a:extLst>
            </p:cNvPr>
            <p:cNvSpPr/>
            <p:nvPr/>
          </p:nvSpPr>
          <p:spPr>
            <a:xfrm>
              <a:off x="2007477" y="4937386"/>
              <a:ext cx="422275" cy="1993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08" name="Rectangles 16">
              <a:extLst>
                <a:ext uri="{FF2B5EF4-FFF2-40B4-BE49-F238E27FC236}">
                  <a16:creationId xmlns:a16="http://schemas.microsoft.com/office/drawing/2014/main" id="{BBB39592-3437-BB5B-1B46-28378D295743}"/>
                </a:ext>
              </a:extLst>
            </p:cNvPr>
            <p:cNvSpPr/>
            <p:nvPr/>
          </p:nvSpPr>
          <p:spPr>
            <a:xfrm>
              <a:off x="2610727" y="4882920"/>
              <a:ext cx="411480" cy="253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09" name="Rectangles 21">
              <a:extLst>
                <a:ext uri="{FF2B5EF4-FFF2-40B4-BE49-F238E27FC236}">
                  <a16:creationId xmlns:a16="http://schemas.microsoft.com/office/drawing/2014/main" id="{74398DAA-5214-DB93-0E88-33288E38B517}"/>
                </a:ext>
              </a:extLst>
            </p:cNvPr>
            <p:cNvSpPr/>
            <p:nvPr/>
          </p:nvSpPr>
          <p:spPr>
            <a:xfrm>
              <a:off x="2007477" y="4215478"/>
              <a:ext cx="42452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10" name="Straight Connector 109">
              <a:extLst>
                <a:ext uri="{FF2B5EF4-FFF2-40B4-BE49-F238E27FC236}">
                  <a16:creationId xmlns:a16="http://schemas.microsoft.com/office/drawing/2014/main" id="{98E86AEA-146F-B6E2-771D-BD39FFA570E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780" y="5136561"/>
              <a:ext cx="14820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2" name="Straight Connector 111">
              <a:extLst>
                <a:ext uri="{FF2B5EF4-FFF2-40B4-BE49-F238E27FC236}">
                  <a16:creationId xmlns:a16="http://schemas.microsoft.com/office/drawing/2014/main" id="{FF18CF2E-024F-D8B3-2541-98B0B2D18E5B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937386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3" name="Straight Connector 112">
              <a:extLst>
                <a:ext uri="{FF2B5EF4-FFF2-40B4-BE49-F238E27FC236}">
                  <a16:creationId xmlns:a16="http://schemas.microsoft.com/office/drawing/2014/main" id="{8FD5DFFD-1CB9-3E34-138D-F168BF7E661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848199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14" name="Straight Connector 113">
              <a:extLst>
                <a:ext uri="{FF2B5EF4-FFF2-40B4-BE49-F238E27FC236}">
                  <a16:creationId xmlns:a16="http://schemas.microsoft.com/office/drawing/2014/main" id="{DE31C57F-D3CC-49CC-B44E-CA7BEB4242D8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939" y="4180814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15" name="TextBox 114">
              <a:extLst>
                <a:ext uri="{FF2B5EF4-FFF2-40B4-BE49-F238E27FC236}">
                  <a16:creationId xmlns:a16="http://schemas.microsoft.com/office/drawing/2014/main" id="{7CBA34BA-58BD-093D-CE1E-C678C9FA1C91}"/>
                </a:ext>
              </a:extLst>
            </p:cNvPr>
            <p:cNvSpPr txBox="1"/>
            <p:nvPr/>
          </p:nvSpPr>
          <p:spPr>
            <a:xfrm>
              <a:off x="1169914" y="3934103"/>
              <a:ext cx="414898" cy="1477328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13</a:t>
              </a:r>
            </a:p>
            <a:p>
              <a:pPr algn="r"/>
              <a:endParaRPr lang="en-US" dirty="0"/>
            </a:p>
            <a:p>
              <a:pPr algn="r"/>
              <a:r>
                <a:rPr lang="en-US" dirty="0"/>
                <a:t>4</a:t>
              </a:r>
            </a:p>
            <a:p>
              <a:pPr algn="r"/>
              <a:r>
                <a:rPr lang="en-US" dirty="0"/>
                <a:t>3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16" name="TextBox 115">
              <a:extLst>
                <a:ext uri="{FF2B5EF4-FFF2-40B4-BE49-F238E27FC236}">
                  <a16:creationId xmlns:a16="http://schemas.microsoft.com/office/drawing/2014/main" id="{B703E465-D4F5-F35D-8E33-2F8466B7AAB2}"/>
                </a:ext>
              </a:extLst>
            </p:cNvPr>
            <p:cNvSpPr txBox="1"/>
            <p:nvPr/>
          </p:nvSpPr>
          <p:spPr>
            <a:xfrm>
              <a:off x="1621212" y="5149523"/>
              <a:ext cx="165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Servers</a:t>
              </a:r>
            </a:p>
          </p:txBody>
        </p:sp>
      </p:grpSp>
      <p:grpSp>
        <p:nvGrpSpPr>
          <p:cNvPr id="119" name="Group 118">
            <a:extLst>
              <a:ext uri="{FF2B5EF4-FFF2-40B4-BE49-F238E27FC236}">
                <a16:creationId xmlns:a16="http://schemas.microsoft.com/office/drawing/2014/main" id="{196CC6C9-BDA1-E7C0-9596-CC721916B80C}"/>
              </a:ext>
            </a:extLst>
          </p:cNvPr>
          <p:cNvGrpSpPr/>
          <p:nvPr/>
        </p:nvGrpSpPr>
        <p:grpSpPr>
          <a:xfrm>
            <a:off x="6933854" y="3104091"/>
            <a:ext cx="2682454" cy="1360643"/>
            <a:chOff x="598516" y="4158212"/>
            <a:chExt cx="2682454" cy="1360643"/>
          </a:xfrm>
        </p:grpSpPr>
        <p:cxnSp>
          <p:nvCxnSpPr>
            <p:cNvPr id="120" name="Straight Arrow Connector 119">
              <a:extLst>
                <a:ext uri="{FF2B5EF4-FFF2-40B4-BE49-F238E27FC236}">
                  <a16:creationId xmlns:a16="http://schemas.microsoft.com/office/drawing/2014/main" id="{9E831427-0E7B-3786-A84F-FF5452134939}"/>
                </a:ext>
              </a:extLst>
            </p:cNvPr>
            <p:cNvCxnSpPr>
              <a:cxnSpLocks/>
            </p:cNvCxnSpPr>
            <p:nvPr/>
          </p:nvCxnSpPr>
          <p:spPr>
            <a:xfrm flipV="1">
              <a:off x="1734952" y="4297830"/>
              <a:ext cx="10129" cy="838946"/>
            </a:xfrm>
            <a:prstGeom prst="straightConnector1">
              <a:avLst/>
            </a:prstGeom>
            <a:ln w="25400">
              <a:solidFill>
                <a:schemeClr val="tx1"/>
              </a:solidFill>
              <a:tailEnd type="triangle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1" name="TextBox 120">
              <a:extLst>
                <a:ext uri="{FF2B5EF4-FFF2-40B4-BE49-F238E27FC236}">
                  <a16:creationId xmlns:a16="http://schemas.microsoft.com/office/drawing/2014/main" id="{1F4B453C-945E-5BF7-E509-3E137B85AB16}"/>
                </a:ext>
              </a:extLst>
            </p:cNvPr>
            <p:cNvSpPr txBox="1"/>
            <p:nvPr/>
          </p:nvSpPr>
          <p:spPr>
            <a:xfrm>
              <a:off x="598516" y="4592129"/>
              <a:ext cx="723900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r>
                <a:rPr lang="en-US" dirty="0"/>
                <a:t>Time</a:t>
              </a:r>
            </a:p>
          </p:txBody>
        </p:sp>
        <p:sp>
          <p:nvSpPr>
            <p:cNvPr id="122" name="Rectangles 17">
              <a:extLst>
                <a:ext uri="{FF2B5EF4-FFF2-40B4-BE49-F238E27FC236}">
                  <a16:creationId xmlns:a16="http://schemas.microsoft.com/office/drawing/2014/main" id="{A1805973-72EB-9D33-AEC9-0EA93810F2E1}"/>
                </a:ext>
              </a:extLst>
            </p:cNvPr>
            <p:cNvSpPr/>
            <p:nvPr/>
          </p:nvSpPr>
          <p:spPr>
            <a:xfrm>
              <a:off x="2007477" y="4937386"/>
              <a:ext cx="422275" cy="19939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3</a:t>
              </a:r>
            </a:p>
          </p:txBody>
        </p:sp>
        <p:sp>
          <p:nvSpPr>
            <p:cNvPr id="123" name="Rectangles 16">
              <a:extLst>
                <a:ext uri="{FF2B5EF4-FFF2-40B4-BE49-F238E27FC236}">
                  <a16:creationId xmlns:a16="http://schemas.microsoft.com/office/drawing/2014/main" id="{28531E0D-CF25-266F-E9E8-AAAA1D4DB19C}"/>
                </a:ext>
              </a:extLst>
            </p:cNvPr>
            <p:cNvSpPr/>
            <p:nvPr/>
          </p:nvSpPr>
          <p:spPr>
            <a:xfrm>
              <a:off x="2017577" y="4631178"/>
              <a:ext cx="411480" cy="253641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4</a:t>
              </a:r>
            </a:p>
          </p:txBody>
        </p:sp>
        <p:sp>
          <p:nvSpPr>
            <p:cNvPr id="124" name="Rectangles 21">
              <a:extLst>
                <a:ext uri="{FF2B5EF4-FFF2-40B4-BE49-F238E27FC236}">
                  <a16:creationId xmlns:a16="http://schemas.microsoft.com/office/drawing/2014/main" id="{BC958936-1D22-0DC2-07DA-B81B396B3609}"/>
                </a:ext>
              </a:extLst>
            </p:cNvPr>
            <p:cNvSpPr/>
            <p:nvPr/>
          </p:nvSpPr>
          <p:spPr>
            <a:xfrm>
              <a:off x="2529229" y="4523283"/>
              <a:ext cx="424525" cy="619760"/>
            </a:xfrm>
            <a:prstGeom prst="rect">
              <a:avLst/>
            </a:prstGeom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r>
                <a:rPr lang="en-US" dirty="0"/>
                <a:t>10</a:t>
              </a:r>
            </a:p>
          </p:txBody>
        </p:sp>
        <p:cxnSp>
          <p:nvCxnSpPr>
            <p:cNvPr id="125" name="Straight Connector 124">
              <a:extLst>
                <a:ext uri="{FF2B5EF4-FFF2-40B4-BE49-F238E27FC236}">
                  <a16:creationId xmlns:a16="http://schemas.microsoft.com/office/drawing/2014/main" id="{BFB986CE-A79D-CB09-016B-035317D1058D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3780" y="5136561"/>
              <a:ext cx="1482090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6" name="Straight Connector 125">
              <a:extLst>
                <a:ext uri="{FF2B5EF4-FFF2-40B4-BE49-F238E27FC236}">
                  <a16:creationId xmlns:a16="http://schemas.microsoft.com/office/drawing/2014/main" id="{86F664DD-E2B6-9505-CCE1-7E248A7BE6C6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2" y="4937386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7" name="Straight Connector 126">
              <a:extLst>
                <a:ext uri="{FF2B5EF4-FFF2-40B4-BE49-F238E27FC236}">
                  <a16:creationId xmlns:a16="http://schemas.microsoft.com/office/drawing/2014/main" id="{4E488838-672E-75A7-A85C-7A43E79E726E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21211" y="4620039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cxnSp>
          <p:nvCxnSpPr>
            <p:cNvPr id="128" name="Straight Connector 127">
              <a:extLst>
                <a:ext uri="{FF2B5EF4-FFF2-40B4-BE49-F238E27FC236}">
                  <a16:creationId xmlns:a16="http://schemas.microsoft.com/office/drawing/2014/main" id="{CF1AE683-F49D-41AA-93A9-F2A1CCDEBC8A}"/>
                </a:ext>
              </a:extLst>
            </p:cNvPr>
            <p:cNvCxnSpPr>
              <a:cxnSpLocks/>
            </p:cNvCxnSpPr>
            <p:nvPr/>
          </p:nvCxnSpPr>
          <p:spPr>
            <a:xfrm flipH="1">
              <a:off x="1634939" y="4472632"/>
              <a:ext cx="200025" cy="0"/>
            </a:xfrm>
            <a:prstGeom prst="lin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129" name="TextBox 128">
              <a:extLst>
                <a:ext uri="{FF2B5EF4-FFF2-40B4-BE49-F238E27FC236}">
                  <a16:creationId xmlns:a16="http://schemas.microsoft.com/office/drawing/2014/main" id="{3CA23B6D-838F-6BD5-CBD8-248BD002A8B3}"/>
                </a:ext>
              </a:extLst>
            </p:cNvPr>
            <p:cNvSpPr txBox="1"/>
            <p:nvPr/>
          </p:nvSpPr>
          <p:spPr>
            <a:xfrm>
              <a:off x="1169914" y="4158212"/>
              <a:ext cx="414898" cy="1200329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r"/>
              <a:r>
                <a:rPr lang="en-US" dirty="0"/>
                <a:t>10</a:t>
              </a:r>
            </a:p>
            <a:p>
              <a:pPr algn="r"/>
              <a:r>
                <a:rPr lang="en-US" dirty="0"/>
                <a:t>7</a:t>
              </a:r>
            </a:p>
            <a:p>
              <a:pPr algn="r"/>
              <a:r>
                <a:rPr lang="en-US" dirty="0"/>
                <a:t>3</a:t>
              </a:r>
            </a:p>
            <a:p>
              <a:pPr algn="r"/>
              <a:r>
                <a:rPr lang="en-US" dirty="0"/>
                <a:t>0</a:t>
              </a:r>
            </a:p>
          </p:txBody>
        </p:sp>
        <p:sp>
          <p:nvSpPr>
            <p:cNvPr id="130" name="TextBox 129">
              <a:extLst>
                <a:ext uri="{FF2B5EF4-FFF2-40B4-BE49-F238E27FC236}">
                  <a16:creationId xmlns:a16="http://schemas.microsoft.com/office/drawing/2014/main" id="{6CCB1B08-C075-45A7-DC4D-966F81A1080F}"/>
                </a:ext>
              </a:extLst>
            </p:cNvPr>
            <p:cNvSpPr txBox="1"/>
            <p:nvPr/>
          </p:nvSpPr>
          <p:spPr>
            <a:xfrm>
              <a:off x="1621212" y="5149523"/>
              <a:ext cx="1659758" cy="369332"/>
            </a:xfrm>
            <a:prstGeom prst="rect">
              <a:avLst/>
            </a:prstGeom>
            <a:noFill/>
          </p:spPr>
          <p:txBody>
            <a:bodyPr wrap="square" rtlCol="0">
              <a:spAutoFit/>
            </a:bodyPr>
            <a:lstStyle/>
            <a:p>
              <a:pPr algn="ctr"/>
              <a:r>
                <a:rPr lang="en-US" dirty="0"/>
                <a:t>Servers</a:t>
              </a:r>
            </a:p>
          </p:txBody>
        </p:sp>
      </p:grpSp>
      <p:grpSp>
        <p:nvGrpSpPr>
          <p:cNvPr id="7" name="Group 6">
            <a:extLst>
              <a:ext uri="{FF2B5EF4-FFF2-40B4-BE49-F238E27FC236}">
                <a16:creationId xmlns:a16="http://schemas.microsoft.com/office/drawing/2014/main" id="{6573A25C-EA07-AACA-FB77-6E016D2FFFE0}"/>
              </a:ext>
            </a:extLst>
          </p:cNvPr>
          <p:cNvGrpSpPr/>
          <p:nvPr/>
        </p:nvGrpSpPr>
        <p:grpSpPr>
          <a:xfrm>
            <a:off x="958775" y="1356226"/>
            <a:ext cx="4594860" cy="1723902"/>
            <a:chOff x="3630866" y="1755263"/>
            <a:chExt cx="4594860" cy="1723902"/>
          </a:xfrm>
        </p:grpSpPr>
        <p:grpSp>
          <p:nvGrpSpPr>
            <p:cNvPr id="8" name="Group 7">
              <a:extLst>
                <a:ext uri="{FF2B5EF4-FFF2-40B4-BE49-F238E27FC236}">
                  <a16:creationId xmlns:a16="http://schemas.microsoft.com/office/drawing/2014/main" id="{2059FD9A-5D0B-26A5-92EC-D455AF4533E8}"/>
                </a:ext>
              </a:extLst>
            </p:cNvPr>
            <p:cNvGrpSpPr/>
            <p:nvPr/>
          </p:nvGrpSpPr>
          <p:grpSpPr>
            <a:xfrm>
              <a:off x="3630866" y="2154555"/>
              <a:ext cx="4594860" cy="1324610"/>
              <a:chOff x="3630866" y="2154555"/>
              <a:chExt cx="4594860" cy="1324610"/>
            </a:xfrm>
          </p:grpSpPr>
          <p:grpSp>
            <p:nvGrpSpPr>
              <p:cNvPr id="10" name="Group 9">
                <a:extLst>
                  <a:ext uri="{FF2B5EF4-FFF2-40B4-BE49-F238E27FC236}">
                    <a16:creationId xmlns:a16="http://schemas.microsoft.com/office/drawing/2014/main" id="{F8991DD4-110D-AC18-EC3C-07A582A4702D}"/>
                  </a:ext>
                </a:extLst>
              </p:cNvPr>
              <p:cNvGrpSpPr/>
              <p:nvPr/>
            </p:nvGrpSpPr>
            <p:grpSpPr>
              <a:xfrm>
                <a:off x="3630866" y="2154555"/>
                <a:ext cx="4594860" cy="1324610"/>
                <a:chOff x="541" y="3013"/>
                <a:chExt cx="7236" cy="2086"/>
              </a:xfrm>
            </p:grpSpPr>
            <p:grpSp>
              <p:nvGrpSpPr>
                <p:cNvPr id="12" name="Group 11">
                  <a:extLst>
                    <a:ext uri="{FF2B5EF4-FFF2-40B4-BE49-F238E27FC236}">
                      <a16:creationId xmlns:a16="http://schemas.microsoft.com/office/drawing/2014/main" id="{BE442E03-8389-016F-093B-AF6012EDDD70}"/>
                    </a:ext>
                  </a:extLst>
                </p:cNvPr>
                <p:cNvGrpSpPr/>
                <p:nvPr/>
              </p:nvGrpSpPr>
              <p:grpSpPr>
                <a:xfrm>
                  <a:off x="541" y="3013"/>
                  <a:ext cx="7236" cy="2086"/>
                  <a:chOff x="541" y="3013"/>
                  <a:chExt cx="7236" cy="2086"/>
                </a:xfrm>
              </p:grpSpPr>
              <p:grpSp>
                <p:nvGrpSpPr>
                  <p:cNvPr id="15" name="Group 14">
                    <a:extLst>
                      <a:ext uri="{FF2B5EF4-FFF2-40B4-BE49-F238E27FC236}">
                        <a16:creationId xmlns:a16="http://schemas.microsoft.com/office/drawing/2014/main" id="{64DDBA0C-B12D-820C-F75D-A121D7519611}"/>
                      </a:ext>
                    </a:extLst>
                  </p:cNvPr>
                  <p:cNvGrpSpPr/>
                  <p:nvPr/>
                </p:nvGrpSpPr>
                <p:grpSpPr>
                  <a:xfrm>
                    <a:off x="541" y="3013"/>
                    <a:ext cx="7236" cy="1763"/>
                    <a:chOff x="4612" y="3687"/>
                    <a:chExt cx="7236" cy="1763"/>
                  </a:xfrm>
                </p:grpSpPr>
                <p:grpSp>
                  <p:nvGrpSpPr>
                    <p:cNvPr id="19" name="Group 18">
                      <a:extLst>
                        <a:ext uri="{FF2B5EF4-FFF2-40B4-BE49-F238E27FC236}">
                          <a16:creationId xmlns:a16="http://schemas.microsoft.com/office/drawing/2014/main" id="{16828289-4EC4-84C8-C2D7-AA0A08399C6F}"/>
                        </a:ext>
                      </a:extLst>
                    </p:cNvPr>
                    <p:cNvGrpSpPr/>
                    <p:nvPr/>
                  </p:nvGrpSpPr>
                  <p:grpSpPr>
                    <a:xfrm>
                      <a:off x="5630" y="3687"/>
                      <a:ext cx="5881" cy="1763"/>
                      <a:chOff x="5630" y="3687"/>
                      <a:chExt cx="5881" cy="1763"/>
                    </a:xfrm>
                  </p:grpSpPr>
                  <p:sp>
                    <p:nvSpPr>
                      <p:cNvPr id="23" name="Rectangles 8">
                        <a:extLst>
                          <a:ext uri="{FF2B5EF4-FFF2-40B4-BE49-F238E27FC236}">
                            <a16:creationId xmlns:a16="http://schemas.microsoft.com/office/drawing/2014/main" id="{848EFE2E-649D-87A0-8E50-6857A55D357B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6596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4" name="Rectangles 9">
                        <a:extLst>
                          <a:ext uri="{FF2B5EF4-FFF2-40B4-BE49-F238E27FC236}">
                            <a16:creationId xmlns:a16="http://schemas.microsoft.com/office/drawing/2014/main" id="{F3838C71-8364-45A5-8DDA-F73EB7DA80B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7538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5" name="Rectangles 10">
                        <a:extLst>
                          <a:ext uri="{FF2B5EF4-FFF2-40B4-BE49-F238E27FC236}">
                            <a16:creationId xmlns:a16="http://schemas.microsoft.com/office/drawing/2014/main" id="{DFCEDEFC-E103-B6DB-3F14-B9C6823E2F40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8480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6" name="Rectangles 11">
                        <a:extLst>
                          <a:ext uri="{FF2B5EF4-FFF2-40B4-BE49-F238E27FC236}">
                            <a16:creationId xmlns:a16="http://schemas.microsoft.com/office/drawing/2014/main" id="{39AA0872-C7B2-2C58-9692-F7E29CBF177A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9422" y="3735"/>
                        <a:ext cx="942" cy="1714"/>
                      </a:xfrm>
                      <a:prstGeom prst="rect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rgbClr val="202020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sp>
                    <p:nvSpPr>
                      <p:cNvPr id="27" name="Oval 26">
                        <a:extLst>
                          <a:ext uri="{FF2B5EF4-FFF2-40B4-BE49-F238E27FC236}">
                            <a16:creationId xmlns:a16="http://schemas.microsoft.com/office/drawing/2014/main" id="{CDE30416-7213-1739-6F2C-26010B3E5556}"/>
                          </a:ext>
                        </a:extLst>
                      </p:cNvPr>
                      <p:cNvSpPr/>
                      <p:nvPr/>
                    </p:nvSpPr>
                    <p:spPr>
                      <a:xfrm>
                        <a:off x="10684" y="3687"/>
                        <a:ext cx="827" cy="881"/>
                      </a:xfrm>
                      <a:prstGeom prst="ellipse">
                        <a:avLst/>
                      </a:prstGeom>
                      <a:solidFill>
                        <a:schemeClr val="bg1"/>
                      </a:solidFill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2">
                        <a:schemeClr val="accent1">
                          <a:shade val="50000"/>
                        </a:schemeClr>
                      </a:lnRef>
                      <a:fillRef idx="1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lt1"/>
                      </a:fontRef>
                    </p:style>
                    <p:txBody>
                      <a:bodyPr rtlCol="0" anchor="ctr"/>
                      <a:lstStyle/>
                      <a:p>
                        <a:pPr algn="ctr"/>
                        <a:endParaRPr lang="en-US"/>
                      </a:p>
                    </p:txBody>
                  </p:sp>
                  <p:cxnSp>
                    <p:nvCxnSpPr>
                      <p:cNvPr id="28" name="Straight Connector 27">
                        <a:extLst>
                          <a:ext uri="{FF2B5EF4-FFF2-40B4-BE49-F238E27FC236}">
                            <a16:creationId xmlns:a16="http://schemas.microsoft.com/office/drawing/2014/main" id="{10851E22-E621-26BA-0327-4AE4FCFB2B3E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3721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  <p:cxnSp>
                    <p:nvCxnSpPr>
                      <p:cNvPr id="29" name="Straight Connector 28">
                        <a:extLst>
                          <a:ext uri="{FF2B5EF4-FFF2-40B4-BE49-F238E27FC236}">
                            <a16:creationId xmlns:a16="http://schemas.microsoft.com/office/drawing/2014/main" id="{FBDAC6E0-D8BD-FC9D-8516-2580DE827DCC}"/>
                          </a:ext>
                        </a:extLst>
                      </p:cNvPr>
                      <p:cNvCxnSpPr/>
                      <p:nvPr/>
                    </p:nvCxnSpPr>
                    <p:spPr>
                      <a:xfrm>
                        <a:off x="5630" y="5435"/>
                        <a:ext cx="966" cy="15"/>
                      </a:xfrm>
                      <a:prstGeom prst="line">
                        <a:avLst/>
                      </a:prstGeom>
                      <a:ln w="38100">
                        <a:solidFill>
                          <a:schemeClr val="tx1"/>
                        </a:solidFill>
                      </a:ln>
                    </p:spPr>
                    <p:style>
                      <a:lnRef idx="1">
                        <a:schemeClr val="accent1"/>
                      </a:lnRef>
                      <a:fillRef idx="0">
                        <a:schemeClr val="accent1"/>
                      </a:fillRef>
                      <a:effectRef idx="0">
                        <a:schemeClr val="accent1"/>
                      </a:effectRef>
                      <a:fontRef idx="minor">
                        <a:schemeClr val="tx1"/>
                      </a:fontRef>
                    </p:style>
                  </p:cxnSp>
                </p:grpSp>
                <p:sp>
                  <p:nvSpPr>
                    <p:cNvPr id="20" name="Rectangles 21">
                      <a:extLst>
                        <a:ext uri="{FF2B5EF4-FFF2-40B4-BE49-F238E27FC236}">
                          <a16:creationId xmlns:a16="http://schemas.microsoft.com/office/drawing/2014/main" id="{8E2C09BE-9820-1F87-D3C2-A46AD9A77374}"/>
                        </a:ext>
                      </a:extLst>
                    </p:cNvPr>
                    <p:cNvSpPr/>
                    <p:nvPr/>
                  </p:nvSpPr>
                  <p:spPr>
                    <a:xfrm>
                      <a:off x="9494" y="4160"/>
                      <a:ext cx="793" cy="976"/>
                    </a:xfrm>
                    <a:prstGeom prst="rect">
                      <a:avLst/>
                    </a:prstGeom>
                    <a:ln>
                      <a:noFill/>
                    </a:ln>
                  </p:spPr>
                  <p:style>
                    <a:lnRef idx="2">
                      <a:schemeClr val="accent1">
                        <a:shade val="50000"/>
                      </a:schemeClr>
                    </a:lnRef>
                    <a:fillRef idx="1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lt1"/>
                    </a:fontRef>
                  </p:style>
                  <p:txBody>
                    <a:bodyPr rtlCol="0" anchor="ctr"/>
                    <a:lstStyle/>
                    <a:p>
                      <a:pPr algn="ctr"/>
                      <a:r>
                        <a:rPr lang="en-US" dirty="0"/>
                        <a:t>10</a:t>
                      </a:r>
                    </a:p>
                  </p:txBody>
                </p:sp>
                <p:cxnSp>
                  <p:nvCxnSpPr>
                    <p:cNvPr id="21" name="Straight Arrow Connector 20">
                      <a:extLst>
                        <a:ext uri="{FF2B5EF4-FFF2-40B4-BE49-F238E27FC236}">
                          <a16:creationId xmlns:a16="http://schemas.microsoft.com/office/drawing/2014/main" id="{FDCB35DD-7355-F6D1-7FF4-1BB2B76F2C14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11511" y="4124"/>
                      <a:ext cx="337" cy="7"/>
                    </a:xfrm>
                    <a:prstGeom prst="straightConnector1">
                      <a:avLst/>
                    </a:prstGeom>
                    <a:ln w="25400">
                      <a:solidFill>
                        <a:schemeClr val="tx1"/>
                      </a:solidFill>
                      <a:tailEnd type="arrow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  <p:cxnSp>
                  <p:nvCxnSpPr>
                    <p:cNvPr id="22" name="Straight Arrow Connector 21">
                      <a:extLst>
                        <a:ext uri="{FF2B5EF4-FFF2-40B4-BE49-F238E27FC236}">
                          <a16:creationId xmlns:a16="http://schemas.microsoft.com/office/drawing/2014/main" id="{F2DC7564-9281-6543-36BB-406047D0103A}"/>
                        </a:ext>
                      </a:extLst>
                    </p:cNvPr>
                    <p:cNvCxnSpPr/>
                    <p:nvPr/>
                  </p:nvCxnSpPr>
                  <p:spPr>
                    <a:xfrm flipV="1">
                      <a:off x="4612" y="4647"/>
                      <a:ext cx="1018" cy="6"/>
                    </a:xfrm>
                    <a:prstGeom prst="straightConnector1">
                      <a:avLst/>
                    </a:prstGeom>
                    <a:ln w="63500">
                      <a:solidFill>
                        <a:schemeClr val="tx1"/>
                      </a:solidFill>
                      <a:tailEnd type="arrow" w="lg" len="lg"/>
                    </a:ln>
                  </p:spPr>
                  <p:style>
                    <a:lnRef idx="1">
                      <a:schemeClr val="accent1"/>
                    </a:lnRef>
                    <a:fillRef idx="0">
                      <a:schemeClr val="accent1"/>
                    </a:fillRef>
                    <a:effectRef idx="0">
                      <a:schemeClr val="accent1"/>
                    </a:effectRef>
                    <a:fontRef idx="minor">
                      <a:schemeClr val="tx1"/>
                    </a:fontRef>
                  </p:style>
                </p:cxnSp>
              </p:grpSp>
              <p:sp>
                <p:nvSpPr>
                  <p:cNvPr id="16" name="Oval 15">
                    <a:extLst>
                      <a:ext uri="{FF2B5EF4-FFF2-40B4-BE49-F238E27FC236}">
                        <a16:creationId xmlns:a16="http://schemas.microsoft.com/office/drawing/2014/main" id="{40F86104-1CF1-91E2-CB06-7554B506B96E}"/>
                      </a:ext>
                    </a:extLst>
                  </p:cNvPr>
                  <p:cNvSpPr/>
                  <p:nvPr/>
                </p:nvSpPr>
                <p:spPr>
                  <a:xfrm>
                    <a:off x="6613" y="4218"/>
                    <a:ext cx="827" cy="881"/>
                  </a:xfrm>
                  <a:prstGeom prst="ellipse">
                    <a:avLst/>
                  </a:prstGeom>
                  <a:solidFill>
                    <a:schemeClr val="bg1"/>
                  </a:solidFill>
                  <a:ln w="38100">
                    <a:solidFill>
                      <a:schemeClr val="tx1"/>
                    </a:solidFill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endParaRPr lang="en-US"/>
                  </a:p>
                </p:txBody>
              </p:sp>
              <p:cxnSp>
                <p:nvCxnSpPr>
                  <p:cNvPr id="17" name="Straight Arrow Connector 16">
                    <a:extLst>
                      <a:ext uri="{FF2B5EF4-FFF2-40B4-BE49-F238E27FC236}">
                        <a16:creationId xmlns:a16="http://schemas.microsoft.com/office/drawing/2014/main" id="{B4E12BE8-C76C-005B-3EF9-AE4BDAE49AEF}"/>
                      </a:ext>
                    </a:extLst>
                  </p:cNvPr>
                  <p:cNvCxnSpPr/>
                  <p:nvPr/>
                </p:nvCxnSpPr>
                <p:spPr>
                  <a:xfrm flipV="1">
                    <a:off x="7440" y="4655"/>
                    <a:ext cx="337" cy="7"/>
                  </a:xfrm>
                  <a:prstGeom prst="straightConnector1">
                    <a:avLst/>
                  </a:prstGeom>
                  <a:ln w="25400">
                    <a:solidFill>
                      <a:schemeClr val="tx1"/>
                    </a:solidFill>
                    <a:tailEnd type="arrow"/>
                  </a:ln>
                </p:spPr>
                <p:style>
                  <a:lnRef idx="1">
                    <a:schemeClr val="accent1"/>
                  </a:lnRef>
                  <a:fillRef idx="0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tx1"/>
                  </a:fontRef>
                </p:style>
              </p:cxnSp>
              <p:sp>
                <p:nvSpPr>
                  <p:cNvPr id="18" name="Rectangles 17">
                    <a:extLst>
                      <a:ext uri="{FF2B5EF4-FFF2-40B4-BE49-F238E27FC236}">
                        <a16:creationId xmlns:a16="http://schemas.microsoft.com/office/drawing/2014/main" id="{C3959EC4-613E-A42C-E305-32EACA356226}"/>
                      </a:ext>
                    </a:extLst>
                  </p:cNvPr>
                  <p:cNvSpPr/>
                  <p:nvPr/>
                </p:nvSpPr>
                <p:spPr>
                  <a:xfrm>
                    <a:off x="6716" y="3312"/>
                    <a:ext cx="665" cy="314"/>
                  </a:xfrm>
                  <a:prstGeom prst="rect">
                    <a:avLst/>
                  </a:prstGeom>
                  <a:ln>
                    <a:noFill/>
                  </a:ln>
                </p:spPr>
                <p:style>
                  <a:lnRef idx="2">
                    <a:schemeClr val="accent1">
                      <a:shade val="50000"/>
                    </a:schemeClr>
                  </a:lnRef>
                  <a:fillRef idx="1">
                    <a:schemeClr val="accent1"/>
                  </a:fillRef>
                  <a:effectRef idx="0">
                    <a:schemeClr val="accent1"/>
                  </a:effectRef>
                  <a:fontRef idx="minor">
                    <a:schemeClr val="lt1"/>
                  </a:fontRef>
                </p:style>
                <p:txBody>
                  <a:bodyPr rtlCol="0" anchor="ctr"/>
                  <a:lstStyle/>
                  <a:p>
                    <a:pPr algn="ctr"/>
                    <a:r>
                      <a:rPr lang="en-US" dirty="0"/>
                      <a:t>3</a:t>
                    </a:r>
                  </a:p>
                </p:txBody>
              </p:sp>
            </p:grpSp>
            <p:cxnSp>
              <p:nvCxnSpPr>
                <p:cNvPr id="13" name="Straight Connector 12">
                  <a:extLst>
                    <a:ext uri="{FF2B5EF4-FFF2-40B4-BE49-F238E27FC236}">
                      <a16:creationId xmlns:a16="http://schemas.microsoft.com/office/drawing/2014/main" id="{9C6207EC-226A-9013-7540-BCF2CAADD2F3}"/>
                    </a:ext>
                  </a:extLst>
                </p:cNvPr>
                <p:cNvCxnSpPr>
                  <a:cxnSpLocks/>
                </p:cNvCxnSpPr>
                <p:nvPr/>
              </p:nvCxnSpPr>
              <p:spPr>
                <a:xfrm flipV="1">
                  <a:off x="6308" y="3443"/>
                  <a:ext cx="259" cy="151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  <p:cxnSp>
              <p:nvCxnSpPr>
                <p:cNvPr id="14" name="Straight Connector 13">
                  <a:extLst>
                    <a:ext uri="{FF2B5EF4-FFF2-40B4-BE49-F238E27FC236}">
                      <a16:creationId xmlns:a16="http://schemas.microsoft.com/office/drawing/2014/main" id="{039AA6A6-373E-7AD2-FACD-B00A42D92BB2}"/>
                    </a:ext>
                  </a:extLst>
                </p:cNvPr>
                <p:cNvCxnSpPr>
                  <a:cxnSpLocks/>
                  <a:endCxn id="16" idx="2"/>
                </p:cNvCxnSpPr>
                <p:nvPr/>
              </p:nvCxnSpPr>
              <p:spPr>
                <a:xfrm>
                  <a:off x="6308" y="4452"/>
                  <a:ext cx="305" cy="207"/>
                </a:xfrm>
                <a:prstGeom prst="line">
                  <a:avLst/>
                </a:prstGeom>
                <a:ln w="38100">
                  <a:solidFill>
                    <a:srgbClr val="202020"/>
                  </a:solidFill>
                </a:ln>
              </p:spPr>
              <p:style>
                <a:lnRef idx="1">
                  <a:schemeClr val="accent1"/>
                </a:lnRef>
                <a:fillRef idx="0">
                  <a:schemeClr val="accent1"/>
                </a:fillRef>
                <a:effectRef idx="0">
                  <a:schemeClr val="accent1"/>
                </a:effectRef>
                <a:fontRef idx="minor">
                  <a:schemeClr val="tx1"/>
                </a:fontRef>
              </p:style>
            </p:cxnSp>
          </p:grpSp>
          <p:sp>
            <p:nvSpPr>
              <p:cNvPr id="11" name="Rectangles 16">
                <a:extLst>
                  <a:ext uri="{FF2B5EF4-FFF2-40B4-BE49-F238E27FC236}">
                    <a16:creationId xmlns:a16="http://schemas.microsoft.com/office/drawing/2014/main" id="{3A00B181-0539-974B-3E56-972A237CC4E4}"/>
                  </a:ext>
                </a:extLst>
              </p:cNvPr>
              <p:cNvSpPr/>
              <p:nvPr/>
            </p:nvSpPr>
            <p:spPr>
              <a:xfrm>
                <a:off x="7543418" y="3074670"/>
                <a:ext cx="411480" cy="253641"/>
              </a:xfrm>
              <a:prstGeom prst="rect">
                <a:avLst/>
              </a:prstGeom>
              <a:ln>
                <a:noFill/>
              </a:ln>
            </p:spPr>
            <p:style>
              <a:lnRef idx="2">
                <a:schemeClr val="accent1">
                  <a:shade val="50000"/>
                </a:schemeClr>
              </a:lnRef>
              <a:fillRef idx="1">
                <a:schemeClr val="accent1"/>
              </a:fillRef>
              <a:effectRef idx="0">
                <a:schemeClr val="accent1"/>
              </a:effectRef>
              <a:fontRef idx="minor">
                <a:schemeClr val="lt1"/>
              </a:fontRef>
            </p:style>
            <p:txBody>
              <a:bodyPr rtlCol="0" anchor="ctr"/>
              <a:lstStyle/>
              <a:p>
                <a:pPr algn="ctr"/>
                <a:r>
                  <a:rPr lang="en-US" dirty="0"/>
                  <a:t>4</a:t>
                </a:r>
              </a:p>
            </p:txBody>
          </p:sp>
        </p:grpSp>
        <p:sp>
          <p:nvSpPr>
            <p:cNvPr id="9" name="TextBox 8">
              <a:extLst>
                <a:ext uri="{FF2B5EF4-FFF2-40B4-BE49-F238E27FC236}">
                  <a16:creationId xmlns:a16="http://schemas.microsoft.com/office/drawing/2014/main" id="{B223279F-635D-7DA6-49E4-F66183793856}"/>
                </a:ext>
              </a:extLst>
            </p:cNvPr>
            <p:cNvSpPr txBox="1"/>
            <p:nvPr/>
          </p:nvSpPr>
          <p:spPr>
            <a:xfrm>
              <a:off x="6165469" y="1755263"/>
              <a:ext cx="980122" cy="430887"/>
            </a:xfrm>
            <a:prstGeom prst="rect">
              <a:avLst/>
            </a:prstGeom>
            <a:noFill/>
            <a:ln w="38100">
              <a:solidFill>
                <a:schemeClr val="tx1"/>
              </a:solidFill>
            </a:ln>
          </p:spPr>
          <p:txBody>
            <a:bodyPr wrap="square" rtlCol="0">
              <a:spAutoFit/>
            </a:bodyPr>
            <a:lstStyle/>
            <a:p>
              <a:r>
                <a:rPr lang="en-US" sz="2200" dirty="0"/>
                <a:t>SRPT-k</a:t>
              </a:r>
            </a:p>
          </p:txBody>
        </p:sp>
      </p:grpSp>
      <p:grpSp>
        <p:nvGrpSpPr>
          <p:cNvPr id="33" name="Group 32">
            <a:extLst>
              <a:ext uri="{FF2B5EF4-FFF2-40B4-BE49-F238E27FC236}">
                <a16:creationId xmlns:a16="http://schemas.microsoft.com/office/drawing/2014/main" id="{41531626-BB90-2636-394D-DFCB191CFFB8}"/>
              </a:ext>
            </a:extLst>
          </p:cNvPr>
          <p:cNvGrpSpPr/>
          <p:nvPr/>
        </p:nvGrpSpPr>
        <p:grpSpPr>
          <a:xfrm>
            <a:off x="3984783" y="3785210"/>
            <a:ext cx="607985" cy="362813"/>
            <a:chOff x="3950259" y="3794102"/>
            <a:chExt cx="607985" cy="362813"/>
          </a:xfrm>
        </p:grpSpPr>
        <p:sp>
          <p:nvSpPr>
            <p:cNvPr id="31" name="Right Brace 30">
              <a:extLst>
                <a:ext uri="{FF2B5EF4-FFF2-40B4-BE49-F238E27FC236}">
                  <a16:creationId xmlns:a16="http://schemas.microsoft.com/office/drawing/2014/main" id="{6FC258C0-A19B-6B6A-FCD1-0ADA7B0E588A}"/>
                </a:ext>
              </a:extLst>
            </p:cNvPr>
            <p:cNvSpPr/>
            <p:nvPr/>
          </p:nvSpPr>
          <p:spPr>
            <a:xfrm>
              <a:off x="3950259" y="3800818"/>
              <a:ext cx="342283" cy="346058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2" name="Smiley Face 31">
              <a:extLst>
                <a:ext uri="{FF2B5EF4-FFF2-40B4-BE49-F238E27FC236}">
                  <a16:creationId xmlns:a16="http://schemas.microsoft.com/office/drawing/2014/main" id="{95C576AA-3BDB-195E-2B13-5128EE32AA82}"/>
                </a:ext>
              </a:extLst>
            </p:cNvPr>
            <p:cNvSpPr/>
            <p:nvPr/>
          </p:nvSpPr>
          <p:spPr>
            <a:xfrm>
              <a:off x="4208651" y="3794102"/>
              <a:ext cx="349593" cy="362813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  <p:grpSp>
        <p:nvGrpSpPr>
          <p:cNvPr id="36" name="Group 35">
            <a:extLst>
              <a:ext uri="{FF2B5EF4-FFF2-40B4-BE49-F238E27FC236}">
                <a16:creationId xmlns:a16="http://schemas.microsoft.com/office/drawing/2014/main" id="{3F1180B3-4265-9C82-097D-D98CE6164EB6}"/>
              </a:ext>
            </a:extLst>
          </p:cNvPr>
          <p:cNvGrpSpPr/>
          <p:nvPr/>
        </p:nvGrpSpPr>
        <p:grpSpPr>
          <a:xfrm>
            <a:off x="9337756" y="3150245"/>
            <a:ext cx="1002402" cy="741596"/>
            <a:chOff x="9337756" y="3150245"/>
            <a:chExt cx="1002402" cy="741596"/>
          </a:xfrm>
        </p:grpSpPr>
        <p:sp>
          <p:nvSpPr>
            <p:cNvPr id="35" name="Right Brace 34">
              <a:extLst>
                <a:ext uri="{FF2B5EF4-FFF2-40B4-BE49-F238E27FC236}">
                  <a16:creationId xmlns:a16="http://schemas.microsoft.com/office/drawing/2014/main" id="{0EC926B1-3CD6-0BC9-49B5-749117B997AB}"/>
                </a:ext>
              </a:extLst>
            </p:cNvPr>
            <p:cNvSpPr/>
            <p:nvPr/>
          </p:nvSpPr>
          <p:spPr>
            <a:xfrm>
              <a:off x="9337756" y="3150245"/>
              <a:ext cx="342283" cy="703896"/>
            </a:xfrm>
            <a:prstGeom prst="rightBrace">
              <a:avLst/>
            </a:prstGeom>
            <a:ln w="25400">
              <a:solidFill>
                <a:schemeClr val="tx1"/>
              </a:solidFill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algn="ctr"/>
              <a:endParaRPr lang="en-US"/>
            </a:p>
          </p:txBody>
        </p:sp>
        <p:sp>
          <p:nvSpPr>
            <p:cNvPr id="34" name="Smiley Face 33">
              <a:extLst>
                <a:ext uri="{FF2B5EF4-FFF2-40B4-BE49-F238E27FC236}">
                  <a16:creationId xmlns:a16="http://schemas.microsoft.com/office/drawing/2014/main" id="{6767EA0E-93E4-B17A-D194-CC4626943B1A}"/>
                </a:ext>
              </a:extLst>
            </p:cNvPr>
            <p:cNvSpPr/>
            <p:nvPr/>
          </p:nvSpPr>
          <p:spPr>
            <a:xfrm>
              <a:off x="9587908" y="3172861"/>
              <a:ext cx="752250" cy="718980"/>
            </a:xfrm>
            <a:prstGeom prst="smileyFace">
              <a:avLst/>
            </a:prstGeom>
            <a:gradFill flip="none" rotWithShape="1">
              <a:gsLst>
                <a:gs pos="0">
                  <a:srgbClr val="FF0000"/>
                </a:gs>
                <a:gs pos="25000">
                  <a:srgbClr val="FFC000"/>
                </a:gs>
                <a:gs pos="50000">
                  <a:srgbClr val="92D050"/>
                </a:gs>
                <a:gs pos="100000">
                  <a:srgbClr val="7030A0"/>
                </a:gs>
                <a:gs pos="75000">
                  <a:srgbClr val="00B0F0"/>
                </a:gs>
              </a:gsLst>
              <a:lin ang="5400000" scaled="0"/>
              <a:tileRect/>
            </a:gradFill>
            <a:ln w="25400">
              <a:solidFill>
                <a:schemeClr val="tx1"/>
              </a:solidFill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algn="ctr"/>
              <a:endParaRPr lang="en-US" dirty="0"/>
            </a:p>
          </p:txBody>
        </p:sp>
      </p:grpSp>
    </p:spTree>
    <p:extLst>
      <p:ext uri="{BB962C8B-B14F-4D97-AF65-F5344CB8AC3E}">
        <p14:creationId xmlns:p14="http://schemas.microsoft.com/office/powerpoint/2010/main" val="106323207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7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3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9" fill="hold">
                      <p:stCondLst>
                        <p:cond delay="indefinite"/>
                      </p:stCondLst>
                      <p:childTnLst>
                        <p:par>
                          <p:cTn id="10" fill="hold">
                            <p:stCondLst>
                              <p:cond delay="0"/>
                            </p:stCondLst>
                            <p:childTnLst>
                              <p:par>
                                <p:cTn id="11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2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1" end="1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3" presetID="1" presetClass="entr" presetSubtype="0" fill="hold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5" fill="hold">
                      <p:stCondLst>
                        <p:cond delay="indefinite"/>
                      </p:stCondLst>
                      <p:childTnLst>
                        <p:par>
                          <p:cTn id="16" fill="hold">
                            <p:stCondLst>
                              <p:cond delay="0"/>
                            </p:stCondLst>
                            <p:childTnLst>
                              <p:par>
                                <p:cTn id="17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8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2" end="2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uiExpand="1" build="p"/>
    </p:bldLst>
  </p:timing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mc:AlternateContent xmlns:mc="http://schemas.openxmlformats.org/markup-compatibility/2006" xmlns:a14="http://schemas.microsoft.com/office/drawing/2010/main">
        <mc:Choice Requires="a14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5C179B-2796-B48F-2806-755AEB369DC6}"/>
                  </a:ext>
                </a:extLst>
              </p:cNvPr>
              <p:cNvSpPr>
                <a:spLocks noGrp="1"/>
              </p:cNvSpPr>
              <p:nvPr>
                <p:ph type="title"/>
              </p:nvPr>
            </p:nvSpPr>
            <p:spPr/>
            <p:txBody>
              <a:bodyPr/>
              <a:lstStyle/>
              <a:p>
                <a:r>
                  <a:rPr lang="en-US" dirty="0"/>
                  <a:t>SEK Plot: Improvement over SRPT-</a:t>
                </a:r>
                <a14:m>
                  <m:oMath xmlns:m="http://schemas.openxmlformats.org/officeDocument/2006/math">
                    <m:r>
                      <a:rPr lang="en-US" i="1" dirty="0" smtClean="0">
                        <a:latin typeface="Cambria Math" panose="02040503050406030204" pitchFamily="18" charset="0"/>
                      </a:rPr>
                      <m:t>𝑘</m:t>
                    </m:r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2" name="Title 1">
                <a:extLst>
                  <a:ext uri="{FF2B5EF4-FFF2-40B4-BE49-F238E27FC236}">
                    <a16:creationId xmlns:a16="http://schemas.microsoft.com/office/drawing/2014/main" id="{1D5C179B-2796-B48F-2806-755AEB369DC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type="title"/>
              </p:nvPr>
            </p:nvSpPr>
            <p:spPr>
              <a:blipFill>
                <a:blip r:embed="rId2"/>
                <a:stretch>
                  <a:fillRect l="-237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mc:AlternateContent xmlns:mc="http://schemas.openxmlformats.org/markup-compatibility/2006" xmlns:a14="http://schemas.microsoft.com/office/drawing/2010/main">
        <mc:Choice Requires="a14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681E-61DC-FD36-8AF4-795F70A41996}"/>
                  </a:ext>
                </a:extLst>
              </p:cNvPr>
              <p:cNvSpPr>
                <a:spLocks noGrp="1"/>
              </p:cNvSpPr>
              <p:nvPr>
                <p:ph idx="1"/>
              </p:nvPr>
            </p:nvSpPr>
            <p:spPr/>
            <p:txBody>
              <a:bodyPr/>
              <a:lstStyle/>
              <a:p>
                <a:pPr marL="0" indent="0">
                  <a:buNone/>
                </a:pPr>
                <a:r>
                  <a:rPr lang="en-US" dirty="0"/>
                  <a:t>Setting: M/M/2, size Exp(1). Improvement ratio: </a:t>
                </a:r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1−</m:t>
                    </m:r>
                    <m:f>
                      <m:fPr>
                        <m:ctrlPr>
                          <a:rPr lang="en-US" b="0" i="1" smtClean="0">
                            <a:latin typeface="Cambria Math" panose="02040503050406030204" pitchFamily="18" charset="0"/>
                          </a:rPr>
                        </m:ctrlPr>
                      </m:fPr>
                      <m:num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𝑆𝐸𝐾</m:t>
                                </m:r>
                              </m:sup>
                            </m:sSup>
                          </m:e>
                        </m:d>
                      </m:num>
                      <m:den>
                        <m:r>
                          <a:rPr lang="en-US" b="0" i="1" smtClean="0">
                            <a:latin typeface="Cambria Math" panose="02040503050406030204" pitchFamily="18" charset="0"/>
                          </a:rPr>
                          <m:t>𝐸</m:t>
                        </m:r>
                        <m:d>
                          <m:dPr>
                            <m:begChr m:val="["/>
                            <m:endChr m:val="]"/>
                            <m:ctrlPr>
                              <a:rPr lang="en-US" b="0" i="1" smtClean="0">
                                <a:latin typeface="Cambria Math" panose="02040503050406030204" pitchFamily="18" charset="0"/>
                              </a:rPr>
                            </m:ctrlPr>
                          </m:dPr>
                          <m:e>
                            <m:sSup>
                              <m:sSupPr>
                                <m:ctrlP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</m:ctrlPr>
                              </m:sSupPr>
                              <m:e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𝑇</m:t>
                                </m:r>
                              </m:e>
                              <m:sup>
                                <m:r>
                                  <a:rPr lang="en-US" b="0" i="1" smtClean="0">
                                    <a:latin typeface="Cambria Math" panose="02040503050406030204" pitchFamily="18" charset="0"/>
                                  </a:rPr>
                                  <m:t>𝑆𝑅𝑃𝑇</m:t>
                                </m:r>
                              </m:sup>
                            </m:sSup>
                          </m:e>
                        </m:d>
                      </m:den>
                    </m:f>
                  </m:oMath>
                </a14:m>
                <a:endParaRPr lang="en-US" dirty="0"/>
              </a:p>
            </p:txBody>
          </p:sp>
        </mc:Choice>
        <mc:Fallback xmlns="">
          <p:sp>
            <p:nvSpPr>
              <p:cNvPr id="3" name="Content Placeholder 2">
                <a:extLst>
                  <a:ext uri="{FF2B5EF4-FFF2-40B4-BE49-F238E27FC236}">
                    <a16:creationId xmlns:a16="http://schemas.microsoft.com/office/drawing/2014/main" id="{650E681E-61DC-FD36-8AF4-795F70A41996}"/>
                  </a:ext>
                </a:extLst>
              </p:cNvPr>
              <p:cNvSpPr>
                <a:spLocks noGrp="1" noRot="1" noChangeAspect="1" noMove="1" noResize="1" noEditPoints="1" noAdjustHandles="1" noChangeArrowheads="1" noChangeShapeType="1" noTextEdit="1"/>
              </p:cNvSpPr>
              <p:nvPr>
                <p:ph idx="1"/>
              </p:nvPr>
            </p:nvSpPr>
            <p:spPr>
              <a:blipFill>
                <a:blip r:embed="rId3"/>
                <a:stretch>
                  <a:fillRect l="-1217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F24D967F-87B7-B290-FA47-4DBD67E5B8A6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r>
              <a:rPr lang="en-US"/>
              <a:t>APS 2025 - June 30</a:t>
            </a:r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DE4DFC58-4450-25E9-47D2-2874A4829DC6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BDC23FC4-A741-40E0-A7E6-A0B0F42F419F}" type="slidenum">
              <a:rPr lang="en-US" smtClean="0"/>
              <a:t>9</a:t>
            </a:fld>
            <a:endParaRPr lang="en-US"/>
          </a:p>
        </p:txBody>
      </p:sp>
      <p:pic>
        <p:nvPicPr>
          <p:cNvPr id="9" name="Picture 8">
            <a:extLst>
              <a:ext uri="{FF2B5EF4-FFF2-40B4-BE49-F238E27FC236}">
                <a16:creationId xmlns:a16="http://schemas.microsoft.com/office/drawing/2014/main" id="{51865071-F39E-2692-27CC-905DC80C0A06}"/>
              </a:ext>
            </a:extLst>
          </p:cNvPr>
          <p:cNvPicPr>
            <a:picLocks noChangeAspect="1"/>
          </p:cNvPicPr>
          <p:nvPr/>
        </p:nvPicPr>
        <p:blipFill>
          <a:blip r:embed="rId4"/>
          <a:stretch>
            <a:fillRect/>
          </a:stretch>
        </p:blipFill>
        <p:spPr>
          <a:xfrm>
            <a:off x="1690072" y="2774450"/>
            <a:ext cx="8811855" cy="3581900"/>
          </a:xfrm>
          <a:prstGeom prst="rect">
            <a:avLst/>
          </a:prstGeom>
        </p:spPr>
      </p:pic>
      <p:sp>
        <p:nvSpPr>
          <p:cNvPr id="10" name="Rectangle 9">
            <a:extLst>
              <a:ext uri="{FF2B5EF4-FFF2-40B4-BE49-F238E27FC236}">
                <a16:creationId xmlns:a16="http://schemas.microsoft.com/office/drawing/2014/main" id="{DEF3B52A-0675-28A5-20EE-15D749CE4BA2}"/>
              </a:ext>
            </a:extLst>
          </p:cNvPr>
          <p:cNvSpPr/>
          <p:nvPr/>
        </p:nvSpPr>
        <p:spPr>
          <a:xfrm>
            <a:off x="2760188" y="2630369"/>
            <a:ext cx="8086165" cy="3146612"/>
          </a:xfrm>
          <a:prstGeom prst="rect">
            <a:avLst/>
          </a:prstGeom>
          <a:solidFill>
            <a:schemeClr val="bg1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algn="ctr"/>
            <a:endParaRPr lang="en-US"/>
          </a:p>
        </p:txBody>
      </p:sp>
      <mc:AlternateContent xmlns:mc="http://schemas.openxmlformats.org/markup-compatibility/2006" xmlns:a14="http://schemas.microsoft.com/office/drawing/2010/main">
        <mc:Choice Requires="a14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AFD68-F846-B13B-BA72-9828E9321091}"/>
                  </a:ext>
                </a:extLst>
              </p:cNvPr>
              <p:cNvSpPr txBox="1"/>
              <p:nvPr/>
            </p:nvSpPr>
            <p:spPr>
              <a:xfrm>
                <a:off x="8934450" y="6174860"/>
                <a:ext cx="2343150" cy="369332"/>
              </a:xfrm>
              <a:prstGeom prst="rect">
                <a:avLst/>
              </a:prstGeom>
              <a:noFill/>
            </p:spPr>
            <p:txBody>
              <a:bodyPr wrap="square" rtlCol="0">
                <a:spAutoFit/>
              </a:bodyPr>
              <a:lstStyle/>
              <a:p>
                <a14:m>
                  <m:oMath xmlns:m="http://schemas.openxmlformats.org/officeDocument/2006/math">
                    <m:r>
                      <a:rPr lang="en-US" b="0" i="1" smtClean="0">
                        <a:latin typeface="Cambria Math" panose="02040503050406030204" pitchFamily="18" charset="0"/>
                      </a:rPr>
                      <m:t>𝜌</m:t>
                    </m:r>
                    <m:r>
                      <a:rPr lang="en-US" b="0" i="1" smtClean="0">
                        <a:latin typeface="Cambria Math" panose="02040503050406030204" pitchFamily="18" charset="0"/>
                      </a:rPr>
                      <m:t>≤0.996</m:t>
                    </m:r>
                  </m:oMath>
                </a14:m>
                <a:r>
                  <a:rPr lang="en-US" dirty="0"/>
                  <a:t> simulated</a:t>
                </a:r>
              </a:p>
            </p:txBody>
          </p:sp>
        </mc:Choice>
        <mc:Fallback xmlns="">
          <p:sp>
            <p:nvSpPr>
              <p:cNvPr id="6" name="TextBox 5">
                <a:extLst>
                  <a:ext uri="{FF2B5EF4-FFF2-40B4-BE49-F238E27FC236}">
                    <a16:creationId xmlns:a16="http://schemas.microsoft.com/office/drawing/2014/main" id="{BEEAFD68-F846-B13B-BA72-9828E9321091}"/>
                  </a:ext>
                </a:extLst>
              </p:cNvPr>
              <p:cNvSpPr txBox="1">
                <a:spLocks noRot="1" noChangeAspect="1" noMove="1" noResize="1" noEditPoints="1" noAdjustHandles="1" noChangeArrowheads="1" noChangeShapeType="1" noTextEdit="1"/>
              </p:cNvSpPr>
              <p:nvPr/>
            </p:nvSpPr>
            <p:spPr>
              <a:xfrm>
                <a:off x="8934450" y="6174860"/>
                <a:ext cx="2343150" cy="369332"/>
              </a:xfrm>
              <a:prstGeom prst="rect">
                <a:avLst/>
              </a:prstGeom>
              <a:blipFill>
                <a:blip r:embed="rId5"/>
                <a:stretch>
                  <a:fillRect t="-9836" b="-24590"/>
                </a:stretch>
              </a:blipFill>
            </p:spPr>
            <p:txBody>
              <a:bodyPr/>
              <a:lstStyle/>
              <a:p>
                <a:r>
                  <a:rPr lang="en-US">
                    <a:noFill/>
                  </a:rPr>
                  <a:t> </a:t>
                </a:r>
              </a:p>
            </p:txBody>
          </p:sp>
        </mc:Fallback>
      </mc:AlternateContent>
    </p:spTree>
    <p:extLst>
      <p:ext uri="{BB962C8B-B14F-4D97-AF65-F5344CB8AC3E}">
        <p14:creationId xmlns:p14="http://schemas.microsoft.com/office/powerpoint/2010/main" val="3291802171"/>
      </p:ext>
    </p:extLst>
  </p:cSld>
  <p:clrMapOvr>
    <a:masterClrMapping/>
  </p:clrMapOvr>
  <p:timing>
    <p:tnLst>
      <p:par>
        <p:cTn id="1" dur="indefinite" restart="never" nodeType="tmRoot">
          <p:childTnLst>
            <p:seq concurrent="1" nextAc="seek">
              <p:cTn id="2" dur="indefinite" nodeType="mainSeq">
                <p:childTnLst>
                  <p:par>
                    <p:cTn id="3" fill="hold">
                      <p:stCondLst>
                        <p:cond delay="indefinite"/>
                      </p:stCondLst>
                      <p:childTnLst>
                        <p:par>
                          <p:cTn id="4" fill="hold">
                            <p:stCondLst>
                              <p:cond delay="0"/>
                            </p:stCondLst>
                            <p:childTnLst>
                              <p:par>
                                <p:cTn id="5" presetID="1" presetClass="entr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3">
                                            <p:txEl>
                                              <p:pRg st="0" end="0"/>
                                            </p:txEl>
                                          </p:spTgt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7" fill="hold">
                      <p:stCondLst>
                        <p:cond delay="indefinite"/>
                      </p:stCondLst>
                      <p:childTnLst>
                        <p:par>
                          <p:cTn id="8" fill="hold">
                            <p:stCondLst>
                              <p:cond delay="0"/>
                            </p:stCondLst>
                            <p:childTnLst>
                              <p:par>
                                <p:cTn id="9" presetID="1" presetClass="entr" presetSubtype="0" fill="hold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0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9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  <p:par>
                    <p:cTn id="11" fill="hold">
                      <p:stCondLst>
                        <p:cond delay="indefinite"/>
                      </p:stCondLst>
                      <p:childTnLst>
                        <p:par>
                          <p:cTn id="12" fill="hold">
                            <p:stCondLst>
                              <p:cond delay="0"/>
                            </p:stCondLst>
                            <p:childTnLst>
                              <p:par>
                                <p:cTn id="13" presetID="1" presetClass="exit" presetSubtype="0" fill="hold" grpId="0" nodeType="click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4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10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hidden"/>
                                      </p:to>
                                    </p:set>
                                  </p:childTnLst>
                                </p:cTn>
                              </p:par>
                              <p:par>
                                <p:cTn id="15" presetID="1" presetClass="entr" presetSubtype="0" fill="hold" grpId="0" nodeType="withEffect">
                                  <p:stCondLst>
                                    <p:cond delay="0"/>
                                  </p:stCondLst>
                                  <p:childTnLst>
                                    <p:set>
                                      <p:cBhvr>
                                        <p:cTn id="16" dur="1" fill="hold">
                                          <p:stCondLst>
                                            <p:cond delay="0"/>
                                          </p:stCondLst>
                                        </p:cTn>
                                        <p:tgtEl>
                                          <p:spTgt spid="6"/>
                                        </p:tgtEl>
                                        <p:attrNameLst>
                                          <p:attrName>style.visibility</p:attrName>
                                        </p:attrNameLst>
                                      </p:cBhvr>
                                      <p:to>
                                        <p:strVal val="visible"/>
                                      </p:to>
                                    </p:set>
                                  </p:childTnLst>
                                </p:cTn>
                              </p:par>
                            </p:childTnLst>
                          </p:cTn>
                        </p:par>
                      </p:childTnLst>
                    </p:cTn>
                  </p:par>
                </p:childTnLst>
              </p:cTn>
              <p:prevCondLst>
                <p:cond evt="onPrev" delay="0">
                  <p:tgtEl>
                    <p:sldTgt/>
                  </p:tgtEl>
                </p:cond>
              </p:prevCondLst>
              <p:nextCondLst>
                <p:cond evt="onNext" delay="0">
                  <p:tgtEl>
                    <p:sldTgt/>
                  </p:tgtEl>
                </p:cond>
              </p:nextCondLst>
            </p:seq>
          </p:childTnLst>
        </p:cTn>
      </p:par>
    </p:tnLst>
    <p:bldLst>
      <p:bldP spid="3" grpId="0" build="p"/>
      <p:bldP spid="10" grpId="0" animBg="1"/>
      <p:bldP spid="6" grpId="0"/>
    </p:bldLst>
  </p:timing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 2013 - 2022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1638</TotalTime>
  <Words>1352</Words>
  <Application>Microsoft Office PowerPoint</Application>
  <PresentationFormat>Widescreen</PresentationFormat>
  <Paragraphs>290</Paragraphs>
  <Slides>19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5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19</vt:i4>
      </vt:variant>
    </vt:vector>
  </HeadingPairs>
  <TitlesOfParts>
    <vt:vector size="25" baseType="lpstr">
      <vt:lpstr>Arial</vt:lpstr>
      <vt:lpstr>Calibri</vt:lpstr>
      <vt:lpstr>Calibri Light</vt:lpstr>
      <vt:lpstr>Cambria Math</vt:lpstr>
      <vt:lpstr>DejaVu Math TeX Gyre</vt:lpstr>
      <vt:lpstr>Office Theme</vt:lpstr>
      <vt:lpstr>Outperforming Multiserver SRPT at All Loads</vt:lpstr>
      <vt:lpstr>M/G/k Scheduling</vt:lpstr>
      <vt:lpstr>SRPT: Optimal?</vt:lpstr>
      <vt:lpstr>Outperforming SRPT-k</vt:lpstr>
      <vt:lpstr>Outline</vt:lpstr>
      <vt:lpstr>Defining SRPT-Except-k+1 (SEK)</vt:lpstr>
      <vt:lpstr>SEK Intuition</vt:lpstr>
      <vt:lpstr>Further SEK Intuition</vt:lpstr>
      <vt:lpstr>SEK Plot: Improvement over SRPT-k</vt:lpstr>
      <vt:lpstr>SEK Proof: Tweaked policy SEK-SMOD</vt:lpstr>
      <vt:lpstr>Main result: SEK-SMOD Always Improves</vt:lpstr>
      <vt:lpstr>Proof flowchart</vt:lpstr>
      <vt:lpstr>Proof intuition: Good, neutral, bad scenarios</vt:lpstr>
      <vt:lpstr>Key idea: Dominance</vt:lpstr>
      <vt:lpstr>Bad scenario: Intense worst-case argument</vt:lpstr>
      <vt:lpstr>SMOD: Worst case argument</vt:lpstr>
      <vt:lpstr>Recap: SEK-SMOD Always Improves</vt:lpstr>
      <vt:lpstr>Future directions</vt:lpstr>
      <vt:lpstr>Conclusion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Outperforming Multiserver SRPT at All Loads</dc:title>
  <dc:creator>Izzy Grosof</dc:creator>
  <cp:lastModifiedBy>Izzy Grosof</cp:lastModifiedBy>
  <cp:revision>80</cp:revision>
  <dcterms:created xsi:type="dcterms:W3CDTF">2025-06-25T21:36:46Z</dcterms:created>
  <dcterms:modified xsi:type="dcterms:W3CDTF">2025-07-01T14:12:09Z</dcterms:modified>
</cp:coreProperties>
</file>