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418" r:id="rId4"/>
    <p:sldId id="259" r:id="rId5"/>
    <p:sldId id="420" r:id="rId6"/>
    <p:sldId id="421" r:id="rId7"/>
    <p:sldId id="422" r:id="rId8"/>
    <p:sldId id="423" r:id="rId9"/>
    <p:sldId id="262" r:id="rId10"/>
    <p:sldId id="424" r:id="rId11"/>
    <p:sldId id="263" r:id="rId12"/>
    <p:sldId id="265" r:id="rId13"/>
    <p:sldId id="264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12A33-3C7F-4504-B3FB-585BF8747B7A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ABCC2-7B5B-401C-9946-8D3454D7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of this talk: MSJ model. Different jobs require different numbers of servers. Motivated by big compute clusters, where we see this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Move, constant 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ABCC2-7B5B-401C-9946-8D3454D74F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88A-A232-BBCE-4116-50D938E2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A9A77-9683-2EAF-924B-39B29BA9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1F55-E32F-C781-9CC7-ED6ABE1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14C8-1314-46CE-8A7E-4B0D737B10F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563D-D79A-FDA1-2375-E66BB89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851A-5CDA-F4E8-ECD2-83ECEC0C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E975813-EA8C-4FD4-850C-D6BB91B846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21B5-D2E2-A441-E377-CC02E764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41384-8926-CE91-5A4B-4E8517CA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7BA3-D378-5D1F-FA14-4984FE66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9261-64CD-4CA2-B2B0-A00505DD4DCF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83F4-171A-F2AF-0422-E2B8DC07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AA68-9F6A-79F4-CEFF-545489D6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65F86-FD03-41E5-C4E2-7E989E041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5E37E-EEDC-9B1D-FF41-2642A09C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4873-5241-C3E0-FF9F-CD8B0FC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0B96-C296-4422-9A06-EC97CFA1E303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C03E-C533-F2D7-064F-83D1E9AA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FA95-DFC6-373B-DA8B-7DE5E1B3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5D92-F98A-2015-8D48-A24C6BD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D7F4-F1EF-6B04-42AB-002B16A6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2054-3FF6-76E9-1A1D-CECEFE03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7D32-6B9D-4A43-9A1D-22738C016DAB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BE4D-951F-466C-7FF7-FD5AE024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1EE5-4CDC-8B5A-046E-27A380CB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E975813-EA8C-4FD4-850C-D6BB91B846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3F03-2A11-0BCF-070C-F74EFA5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9FDA-20F3-5CC7-D1C0-DBEBD344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AE4E-1863-5A02-CD32-88BB773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99808-375E-4664-9497-59432614AC44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70B7-F42C-B899-8262-8FE3BAC1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0D7-BCF1-6C37-C641-73E34B3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2B2B-2BE2-BC13-1C8F-66357C4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58D-43F8-3522-B899-5364D54E9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B7DBA-538C-35DC-81E8-4BEF45E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D888-263A-10E8-A0E3-90815D03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AB22-E7DF-44A6-813B-E318576B3F93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B0EB-32E6-DC88-83B6-D5755EA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A245-4CE2-7576-C48C-1BCEE2AA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5563-B43F-89CA-83CE-C7E938A2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27BC-6A1F-8F92-0524-9789C396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A3B5-6ECC-4C66-963F-CA0BC01E9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4F264-B55E-5FC6-6392-BFB28309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71A6E-37FA-6C22-F66B-2454BD1A6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24AA-515D-270E-4E12-DCED9B5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4D4-7BE5-4F94-9A70-2558B98481F3}" type="datetime1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D5A31-9B4F-AF74-8A64-B6CF35BE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5F48F-D39A-A75C-356E-8D9FE07E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D43-16CA-C7F6-E7F6-5C510432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EE425-C293-1832-2917-4FEC0D37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0BBA-FE35-4E1D-BD13-B582FECDE7BB}" type="datetime1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BD85-ADE4-0F13-5654-8724CDCB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5E968-B31D-82C4-16A8-5EECCE0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83A20-18DA-3C8D-D636-B8AD14C8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A5A4-5918-4597-BC2C-1627868EF889}" type="datetime1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40E39-033C-84A9-08CB-3D2D077F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5AED-E318-CB04-D9D5-DD4F2C94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BF26-D7A3-E943-2AE4-88031834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3D00-CE9E-AE93-FF1C-804EC3E6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9399B-3A9D-14EF-1787-B8629887A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5FA8-D569-6948-2483-366182E8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B316-782D-4477-A2AF-5E294538EEAB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153F-274D-F017-E9A2-C82E4CC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C980-A9D3-EA95-6823-B49E956F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9BC-C19E-67DD-B838-0976AD13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29BB-1903-1DE5-7C90-D2F99C8E3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59E2-C0AB-8546-2BAB-9C0D4B2CE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7D1F-CCFE-5B5A-50FE-F8429DA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D0D7-54CF-4647-9525-409D5FA3F150}" type="datetime1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8B6E-9022-63E7-4B78-AE492A2F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0327-5E46-C415-8834-39915C2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23616-40AF-0B56-34EE-94FBD1FC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5B109-708A-56FD-3A9E-71CE54FF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1C1A-96C4-A043-575A-CBE574755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0AA0-238B-47BA-86D0-56B8583EDFBC}" type="datetime1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3CEB-8FF9-06B9-B95D-5FEEC4908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INFORMS Annual Meeting, 10/16/23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E017-94FA-F9D9-48E6-02C416C6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82CC-628F-14CF-657D-82A2331A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1122363"/>
            <a:ext cx="942109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RESET and MARC Techniques for Multiserver 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E6B46-712C-D667-3A8E-D8C2F2D2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236" y="3568212"/>
            <a:ext cx="8285527" cy="2970700"/>
          </a:xfrm>
        </p:spPr>
        <p:txBody>
          <a:bodyPr>
            <a:normAutofit/>
          </a:bodyPr>
          <a:lstStyle/>
          <a:p>
            <a:r>
              <a:rPr lang="en-US" b="1" dirty="0"/>
              <a:t>Isaac Grosof</a:t>
            </a:r>
            <a:r>
              <a:rPr lang="en-US" dirty="0"/>
              <a:t> (CMU → </a:t>
            </a:r>
            <a:r>
              <a:rPr lang="en-US" b="1" dirty="0" err="1"/>
              <a:t>GATech</a:t>
            </a:r>
            <a:r>
              <a:rPr lang="en-US" dirty="0"/>
              <a:t> → UIUC → Northwestern) </a:t>
            </a:r>
          </a:p>
          <a:p>
            <a:r>
              <a:rPr lang="en-US" dirty="0" err="1"/>
              <a:t>Yige</a:t>
            </a:r>
            <a:r>
              <a:rPr lang="en-US" dirty="0"/>
              <a:t> Hong (CMU)</a:t>
            </a:r>
          </a:p>
          <a:p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 (CMU)</a:t>
            </a:r>
          </a:p>
          <a:p>
            <a:r>
              <a:rPr lang="en-US" dirty="0"/>
              <a:t>Alan </a:t>
            </a:r>
            <a:r>
              <a:rPr lang="en-US" dirty="0" err="1"/>
              <a:t>Scheller</a:t>
            </a:r>
            <a:r>
              <a:rPr lang="en-US" dirty="0"/>
              <a:t>-Wolf (CMU)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2CDBC-9628-68C5-CB0A-39E18D7A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9EBA-8C22-C578-0C04-482F6BAA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</p:spTree>
    <p:extLst>
      <p:ext uri="{BB962C8B-B14F-4D97-AF65-F5344CB8AC3E}">
        <p14:creationId xmlns:p14="http://schemas.microsoft.com/office/powerpoint/2010/main" val="11236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9D8A-F019-D3F0-5D41-BD4B9306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0138" cy="1325563"/>
          </a:xfrm>
        </p:spPr>
        <p:txBody>
          <a:bodyPr/>
          <a:lstStyle/>
          <a:p>
            <a:r>
              <a:rPr lang="en-US" dirty="0"/>
              <a:t>Relative Completions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484201"/>
                <a:ext cx="5955782" cy="50975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Relative Completions: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Constant drift!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relative value function,         can characterize with Poisson equation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484201"/>
                <a:ext cx="5955782" cy="5097574"/>
              </a:xfrm>
              <a:blipFill>
                <a:blip r:embed="rId3"/>
                <a:stretch>
                  <a:fillRect l="-2152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A96361A-E04F-67ED-1077-CF72E981F813}"/>
              </a:ext>
            </a:extLst>
          </p:cNvPr>
          <p:cNvGrpSpPr/>
          <p:nvPr/>
        </p:nvGrpSpPr>
        <p:grpSpPr>
          <a:xfrm>
            <a:off x="6247937" y="2749417"/>
            <a:ext cx="2451509" cy="2569216"/>
            <a:chOff x="7907177" y="2927783"/>
            <a:chExt cx="1745945" cy="2569216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BE2FFF-93D5-4163-55A7-C874A1508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7192" y="3332169"/>
              <a:ext cx="3328" cy="21648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B51789-2C86-383C-F96B-76378ED885EA}"/>
                </a:ext>
              </a:extLst>
            </p:cNvPr>
            <p:cNvSpPr txBox="1"/>
            <p:nvPr/>
          </p:nvSpPr>
          <p:spPr>
            <a:xfrm>
              <a:off x="7907177" y="2927783"/>
              <a:ext cx="17459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Completions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4A1268-07AE-F80B-815A-BFB7E18C1B26}"/>
              </a:ext>
            </a:extLst>
          </p:cNvPr>
          <p:cNvGrpSpPr/>
          <p:nvPr/>
        </p:nvGrpSpPr>
        <p:grpSpPr>
          <a:xfrm>
            <a:off x="6797314" y="5318633"/>
            <a:ext cx="4826053" cy="401974"/>
            <a:chOff x="8886825" y="2583815"/>
            <a:chExt cx="3437076" cy="40197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1B06E15-94BB-B19F-C5F7-86668F112650}"/>
                </a:ext>
              </a:extLst>
            </p:cNvPr>
            <p:cNvCxnSpPr>
              <a:cxnSpLocks/>
            </p:cNvCxnSpPr>
            <p:nvPr/>
          </p:nvCxnSpPr>
          <p:spPr>
            <a:xfrm>
              <a:off x="8886825" y="2583815"/>
              <a:ext cx="3437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1F80FE-9909-88BD-2688-C5238FAC7248}"/>
                    </a:ext>
                  </a:extLst>
                </p:cNvPr>
                <p:cNvSpPr txBox="1"/>
                <p:nvPr/>
              </p:nvSpPr>
              <p:spPr>
                <a:xfrm>
                  <a:off x="10407639" y="2616457"/>
                  <a:ext cx="6870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1F80FE-9909-88BD-2688-C5238FAC7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639" y="2616457"/>
                  <a:ext cx="68706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9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EF774E11-B8CD-7528-1A37-DE5E6740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EFD50E-2584-1475-5526-756228A8BDF0}"/>
              </a:ext>
            </a:extLst>
          </p:cNvPr>
          <p:cNvGrpSpPr/>
          <p:nvPr/>
        </p:nvGrpSpPr>
        <p:grpSpPr>
          <a:xfrm>
            <a:off x="6793987" y="2486004"/>
            <a:ext cx="5375209" cy="2821485"/>
            <a:chOff x="8027934" y="3326827"/>
            <a:chExt cx="3828180" cy="282148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F1C660-661A-9453-D424-3257741EF339}"/>
                </a:ext>
              </a:extLst>
            </p:cNvPr>
            <p:cNvSpPr/>
            <p:nvPr/>
          </p:nvSpPr>
          <p:spPr>
            <a:xfrm>
              <a:off x="8027934" y="3719437"/>
              <a:ext cx="2647950" cy="2428875"/>
            </a:xfrm>
            <a:custGeom>
              <a:avLst/>
              <a:gdLst>
                <a:gd name="connsiteX0" fmla="*/ 0 w 2647950"/>
                <a:gd name="connsiteY0" fmla="*/ 2428875 h 2428875"/>
                <a:gd name="connsiteX1" fmla="*/ 114300 w 2647950"/>
                <a:gd name="connsiteY1" fmla="*/ 1914525 h 2428875"/>
                <a:gd name="connsiteX2" fmla="*/ 400050 w 2647950"/>
                <a:gd name="connsiteY2" fmla="*/ 1771650 h 2428875"/>
                <a:gd name="connsiteX3" fmla="*/ 590550 w 2647950"/>
                <a:gd name="connsiteY3" fmla="*/ 1476375 h 2428875"/>
                <a:gd name="connsiteX4" fmla="*/ 847725 w 2647950"/>
                <a:gd name="connsiteY4" fmla="*/ 1400175 h 2428875"/>
                <a:gd name="connsiteX5" fmla="*/ 1104900 w 2647950"/>
                <a:gd name="connsiteY5" fmla="*/ 1209675 h 2428875"/>
                <a:gd name="connsiteX6" fmla="*/ 2647950 w 2647950"/>
                <a:gd name="connsiteY6" fmla="*/ 0 h 24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950" h="2428875">
                  <a:moveTo>
                    <a:pt x="0" y="2428875"/>
                  </a:moveTo>
                  <a:cubicBezTo>
                    <a:pt x="23812" y="2226468"/>
                    <a:pt x="47625" y="2024062"/>
                    <a:pt x="114300" y="1914525"/>
                  </a:cubicBezTo>
                  <a:cubicBezTo>
                    <a:pt x="180975" y="1804987"/>
                    <a:pt x="320675" y="1844675"/>
                    <a:pt x="400050" y="1771650"/>
                  </a:cubicBezTo>
                  <a:cubicBezTo>
                    <a:pt x="479425" y="1698625"/>
                    <a:pt x="515938" y="1538287"/>
                    <a:pt x="590550" y="1476375"/>
                  </a:cubicBezTo>
                  <a:cubicBezTo>
                    <a:pt x="665162" y="1414463"/>
                    <a:pt x="762000" y="1444625"/>
                    <a:pt x="847725" y="1400175"/>
                  </a:cubicBezTo>
                  <a:cubicBezTo>
                    <a:pt x="933450" y="1355725"/>
                    <a:pt x="1104900" y="1209675"/>
                    <a:pt x="1104900" y="1209675"/>
                  </a:cubicBezTo>
                  <a:lnTo>
                    <a:pt x="2647950" y="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175190-5CC0-2799-CAF6-A012B1909ED8}"/>
                    </a:ext>
                  </a:extLst>
                </p:cNvPr>
                <p:cNvSpPr txBox="1"/>
                <p:nvPr/>
              </p:nvSpPr>
              <p:spPr>
                <a:xfrm>
                  <a:off x="9103885" y="3326827"/>
                  <a:ext cx="2752229" cy="40011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Expected completions, starting at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175190-5CC0-2799-CAF6-A012B1909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885" y="3326827"/>
                  <a:ext cx="2752229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250" t="-4225" b="-21127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2C574D-8429-74BF-4E3F-8FB9E08C8D38}"/>
              </a:ext>
            </a:extLst>
          </p:cNvPr>
          <p:cNvGrpSpPr/>
          <p:nvPr/>
        </p:nvGrpSpPr>
        <p:grpSpPr>
          <a:xfrm>
            <a:off x="6793991" y="3316764"/>
            <a:ext cx="5375205" cy="1988990"/>
            <a:chOff x="8027934" y="4157587"/>
            <a:chExt cx="3828176" cy="198899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6942EC-FB49-1F28-D444-B6CD4B3AF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7934" y="4157587"/>
              <a:ext cx="2647950" cy="198899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984FFF-B96E-30B3-F348-8EB1790D982F}"/>
                    </a:ext>
                  </a:extLst>
                </p:cNvPr>
                <p:cNvSpPr txBox="1"/>
                <p:nvPr/>
              </p:nvSpPr>
              <p:spPr>
                <a:xfrm>
                  <a:off x="10319504" y="4439612"/>
                  <a:ext cx="1536606" cy="400110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2000" dirty="0"/>
                    <a:t>Long-term rate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984FFF-B96E-30B3-F348-8EB1790D9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9504" y="4439612"/>
                  <a:ext cx="1536606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2778" b="-19444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A952B98-5D17-750A-AD87-FCDB808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03C306-89DF-D686-5B15-614D796B827A}"/>
              </a:ext>
            </a:extLst>
          </p:cNvPr>
          <p:cNvGrpSpPr/>
          <p:nvPr/>
        </p:nvGrpSpPr>
        <p:grpSpPr>
          <a:xfrm>
            <a:off x="7176827" y="119208"/>
            <a:ext cx="4757009" cy="1098319"/>
            <a:chOff x="7176827" y="119208"/>
            <a:chExt cx="4757009" cy="10983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0CACCC4-1225-978A-71B4-AFE3065892BE}"/>
                </a:ext>
              </a:extLst>
            </p:cNvPr>
            <p:cNvGrpSpPr/>
            <p:nvPr/>
          </p:nvGrpSpPr>
          <p:grpSpPr>
            <a:xfrm>
              <a:off x="7176827" y="119208"/>
              <a:ext cx="4757009" cy="1025347"/>
              <a:chOff x="2629881" y="1278216"/>
              <a:chExt cx="6266860" cy="154915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A55FE2D-1A9A-E9D5-8EE1-FA70211566CE}"/>
                  </a:ext>
                </a:extLst>
              </p:cNvPr>
              <p:cNvGrpSpPr/>
              <p:nvPr/>
            </p:nvGrpSpPr>
            <p:grpSpPr>
              <a:xfrm>
                <a:off x="2629881" y="1278216"/>
                <a:ext cx="4211991" cy="1549154"/>
                <a:chOff x="8163132" y="2717816"/>
                <a:chExt cx="3119488" cy="112919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BD6BD0F-A0BC-BBC1-AC3F-CAD514417F2D}"/>
                    </a:ext>
                  </a:extLst>
                </p:cNvPr>
                <p:cNvGrpSpPr/>
                <p:nvPr/>
              </p:nvGrpSpPr>
              <p:grpSpPr>
                <a:xfrm>
                  <a:off x="8163132" y="2717816"/>
                  <a:ext cx="3119488" cy="1129193"/>
                  <a:chOff x="1079858" y="2659801"/>
                  <a:chExt cx="3119488" cy="1129193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7AC026F1-6C9D-28A8-DCA7-5F9297E20B47}"/>
                      </a:ext>
                    </a:extLst>
                  </p:cNvPr>
                  <p:cNvGrpSpPr/>
                  <p:nvPr/>
                </p:nvGrpSpPr>
                <p:grpSpPr>
                  <a:xfrm>
                    <a:off x="1079858" y="3069550"/>
                    <a:ext cx="3119488" cy="719444"/>
                    <a:chOff x="9772" y="2989"/>
                    <a:chExt cx="6470" cy="1733"/>
                  </a:xfrm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6BBF11C8-0D04-04FF-B9A1-303B946D5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75" y="3145"/>
                      <a:ext cx="1367" cy="15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4965EA86-24A3-94B6-C432-031AC8C2E9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2" y="2989"/>
                      <a:ext cx="5067" cy="1729"/>
                      <a:chOff x="5297" y="3721"/>
                      <a:chExt cx="5067" cy="1729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60BB8CFA-6F7B-8BA1-0318-1FAD2E1706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53" name="Rectangles 39">
                          <a:extLst>
                            <a:ext uri="{FF2B5EF4-FFF2-40B4-BE49-F238E27FC236}">
                              <a16:creationId xmlns:a16="http://schemas.microsoft.com/office/drawing/2014/main" id="{22BEADB9-0320-C298-AE0E-43A1526153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4" name="Rectangles 40">
                          <a:extLst>
                            <a:ext uri="{FF2B5EF4-FFF2-40B4-BE49-F238E27FC236}">
                              <a16:creationId xmlns:a16="http://schemas.microsoft.com/office/drawing/2014/main" id="{70FAAD9C-0345-D83B-1819-384E37279A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5" name="Rectangles 41">
                          <a:extLst>
                            <a:ext uri="{FF2B5EF4-FFF2-40B4-BE49-F238E27FC236}">
                              <a16:creationId xmlns:a16="http://schemas.microsoft.com/office/drawing/2014/main" id="{84E8B0F7-C390-C480-F2CC-CB98C7FD0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6" name="Rectangles 42">
                          <a:extLst>
                            <a:ext uri="{FF2B5EF4-FFF2-40B4-BE49-F238E27FC236}">
                              <a16:creationId xmlns:a16="http://schemas.microsoft.com/office/drawing/2014/main" id="{1637CA0B-6598-7714-AAD7-2429693F66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7" name="Straight Connector 56">
                          <a:extLst>
                            <a:ext uri="{FF2B5EF4-FFF2-40B4-BE49-F238E27FC236}">
                              <a16:creationId xmlns:a16="http://schemas.microsoft.com/office/drawing/2014/main" id="{A42302B0-3061-CCFD-4FE7-B3B8C21A3CD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>
                          <a:extLst>
                            <a:ext uri="{FF2B5EF4-FFF2-40B4-BE49-F238E27FC236}">
                              <a16:creationId xmlns:a16="http://schemas.microsoft.com/office/drawing/2014/main" id="{A61660C0-8935-9E5F-0201-467B4E01F08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8" name="Rectangles 46">
                        <a:extLst>
                          <a:ext uri="{FF2B5EF4-FFF2-40B4-BE49-F238E27FC236}">
                            <a16:creationId xmlns:a16="http://schemas.microsoft.com/office/drawing/2014/main" id="{FF9FF1B2-0B24-5A9D-C8A2-2EAC37BE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559"/>
                        <a:ext cx="720" cy="59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49" name="Rectangles 47">
                        <a:extLst>
                          <a:ext uri="{FF2B5EF4-FFF2-40B4-BE49-F238E27FC236}">
                            <a16:creationId xmlns:a16="http://schemas.microsoft.com/office/drawing/2014/main" id="{0D14CDCF-6F00-3415-A34C-AC56FA498C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2" y="4559"/>
                        <a:ext cx="720" cy="5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0" name="Rectangles 48">
                        <a:extLst>
                          <a:ext uri="{FF2B5EF4-FFF2-40B4-BE49-F238E27FC236}">
                            <a16:creationId xmlns:a16="http://schemas.microsoft.com/office/drawing/2014/main" id="{6617CCE2-F8BD-2210-7877-CEFDFD6038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4559"/>
                        <a:ext cx="720" cy="5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51" name="Rectangles 49">
                        <a:extLst>
                          <a:ext uri="{FF2B5EF4-FFF2-40B4-BE49-F238E27FC236}">
                            <a16:creationId xmlns:a16="http://schemas.microsoft.com/office/drawing/2014/main" id="{9B7D2883-F3BE-2E12-7CDA-33EBF0217B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559"/>
                        <a:ext cx="720" cy="58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0EA1DA07-111E-1E7D-74A6-55FE1C514D3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97" y="4650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73327CDA-0082-D88D-34BD-35987F4F58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5456" y="2659801"/>
                        <a:ext cx="1001405" cy="406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MMSR-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73327CDA-0082-D88D-34BD-35987F4F58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5456" y="2659801"/>
                        <a:ext cx="1001405" cy="40673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448" t="-4545" b="-19697"/>
                        </a:stretch>
                      </a:blip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0" name="Rectangles 47">
                  <a:extLst>
                    <a:ext uri="{FF2B5EF4-FFF2-40B4-BE49-F238E27FC236}">
                      <a16:creationId xmlns:a16="http://schemas.microsoft.com/office/drawing/2014/main" id="{C0088E16-3834-7F26-D8B7-C374DF2E976E}"/>
                    </a:ext>
                  </a:extLst>
                </p:cNvPr>
                <p:cNvSpPr/>
                <p:nvPr/>
              </p:nvSpPr>
              <p:spPr>
                <a:xfrm>
                  <a:off x="10778770" y="3473853"/>
                  <a:ext cx="347145" cy="2420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808DE53-73EB-FBFC-EEA8-7CCC22F89347}"/>
                      </a:ext>
                    </a:extLst>
                  </p:cNvPr>
                  <p:cNvSpPr txBox="1"/>
                  <p:nvPr/>
                </p:nvSpPr>
                <p:spPr>
                  <a:xfrm>
                    <a:off x="6415409" y="1329682"/>
                    <a:ext cx="2481332" cy="55800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/>
                      <a:t>Service process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808DE53-73EB-FBFC-EEA8-7CCC22F893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5409" y="1329682"/>
                    <a:ext cx="2481332" cy="5580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05" t="-2985" b="-17910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8E202B1-E490-81B3-BBD1-368B7164D008}"/>
                </a:ext>
              </a:extLst>
            </p:cNvPr>
            <p:cNvGrpSpPr/>
            <p:nvPr/>
          </p:nvGrpSpPr>
          <p:grpSpPr>
            <a:xfrm>
              <a:off x="10287879" y="617926"/>
              <a:ext cx="915454" cy="599601"/>
              <a:chOff x="6903286" y="3033496"/>
              <a:chExt cx="1236557" cy="884489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26E04FD-8E66-DB07-5EC5-D7FF8D9209EF}"/>
                  </a:ext>
                </a:extLst>
              </p:cNvPr>
              <p:cNvSpPr/>
              <p:nvPr/>
            </p:nvSpPr>
            <p:spPr>
              <a:xfrm flipV="1">
                <a:off x="6903286" y="3656104"/>
                <a:ext cx="864047" cy="261881"/>
              </a:xfrm>
              <a:custGeom>
                <a:avLst/>
                <a:gdLst>
                  <a:gd name="connsiteX0" fmla="*/ 0 w 3257550"/>
                  <a:gd name="connsiteY0" fmla="*/ 668412 h 668412"/>
                  <a:gd name="connsiteX1" fmla="*/ 1295400 w 3257550"/>
                  <a:gd name="connsiteY1" fmla="*/ 1662 h 668412"/>
                  <a:gd name="connsiteX2" fmla="*/ 3257550 w 3257550"/>
                  <a:gd name="connsiteY2" fmla="*/ 516012 h 66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50" h="668412">
                    <a:moveTo>
                      <a:pt x="0" y="668412"/>
                    </a:moveTo>
                    <a:cubicBezTo>
                      <a:pt x="376237" y="347737"/>
                      <a:pt x="752475" y="27062"/>
                      <a:pt x="1295400" y="1662"/>
                    </a:cubicBezTo>
                    <a:cubicBezTo>
                      <a:pt x="1838325" y="-23738"/>
                      <a:pt x="2547937" y="246137"/>
                      <a:pt x="3257550" y="516012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D028639A-A91C-E704-A3C3-878215576043}"/>
                      </a:ext>
                    </a:extLst>
                  </p:cNvPr>
                  <p:cNvSpPr/>
                  <p:nvPr/>
                </p:nvSpPr>
                <p:spPr>
                  <a:xfrm>
                    <a:off x="7345785" y="3033496"/>
                    <a:ext cx="794058" cy="771662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6" name="Rectangle: Rounded Corners 35">
                    <a:extLst>
                      <a:ext uri="{FF2B5EF4-FFF2-40B4-BE49-F238E27FC236}">
                        <a16:creationId xmlns:a16="http://schemas.microsoft.com/office/drawing/2014/main" id="{D028639A-A91C-E704-A3C3-8782155760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5785" y="3033496"/>
                    <a:ext cx="794058" cy="771662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E523FF-F73D-4B0D-6801-1EFE4E4FD55A}"/>
              </a:ext>
            </a:extLst>
          </p:cNvPr>
          <p:cNvGrpSpPr/>
          <p:nvPr/>
        </p:nvGrpSpPr>
        <p:grpSpPr>
          <a:xfrm>
            <a:off x="9075274" y="3666087"/>
            <a:ext cx="1161696" cy="935499"/>
            <a:chOff x="10304363" y="3706816"/>
            <a:chExt cx="1071137" cy="93549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1848A4-9294-43E3-C42F-8412271817CC}"/>
                </a:ext>
              </a:extLst>
            </p:cNvPr>
            <p:cNvGrpSpPr/>
            <p:nvPr/>
          </p:nvGrpSpPr>
          <p:grpSpPr>
            <a:xfrm>
              <a:off x="10304363" y="3706816"/>
              <a:ext cx="1071137" cy="935499"/>
              <a:chOff x="8381635" y="3549318"/>
              <a:chExt cx="1071137" cy="1386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1DA8403-AC4C-7EA2-690C-B534E3080DED}"/>
                      </a:ext>
                    </a:extLst>
                  </p:cNvPr>
                  <p:cNvSpPr txBox="1"/>
                  <p:nvPr/>
                </p:nvSpPr>
                <p:spPr>
                  <a:xfrm>
                    <a:off x="8591249" y="4251513"/>
                    <a:ext cx="861523" cy="684161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1DA8403-AC4C-7EA2-690C-B534E3080D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91249" y="4251513"/>
                    <a:ext cx="861523" cy="68416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07" b="-10526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52F00727-C723-BA90-9F5A-770DE5D963EB}"/>
                  </a:ext>
                </a:extLst>
              </p:cNvPr>
              <p:cNvSpPr/>
              <p:nvPr/>
            </p:nvSpPr>
            <p:spPr>
              <a:xfrm rot="10800000">
                <a:off x="8381635" y="3549318"/>
                <a:ext cx="288925" cy="637865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0C69ECA4-7D7D-D847-2D70-CE1AB12DDDB0}"/>
                </a:ext>
              </a:extLst>
            </p:cNvPr>
            <p:cNvCxnSpPr>
              <a:cxnSpLocks/>
              <a:stCxn id="75" idx="0"/>
              <a:endCxn id="76" idx="1"/>
            </p:cNvCxnSpPr>
            <p:nvPr/>
          </p:nvCxnSpPr>
          <p:spPr>
            <a:xfrm rot="16200000" flipV="1">
              <a:off x="10639702" y="3875614"/>
              <a:ext cx="258622" cy="35145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2EBB22-2F9D-2665-8BD9-1A468BD244B6}"/>
              </a:ext>
            </a:extLst>
          </p:cNvPr>
          <p:cNvGrpSpPr/>
          <p:nvPr/>
        </p:nvGrpSpPr>
        <p:grpSpPr>
          <a:xfrm>
            <a:off x="5195216" y="2268258"/>
            <a:ext cx="866766" cy="610356"/>
            <a:chOff x="2368772" y="5678452"/>
            <a:chExt cx="866766" cy="610356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ADBE8A6E-EF0D-3D89-2E27-1D6517141A73}"/>
                </a:ext>
              </a:extLst>
            </p:cNvPr>
            <p:cNvSpPr/>
            <p:nvPr/>
          </p:nvSpPr>
          <p:spPr>
            <a:xfrm rot="16200000">
              <a:off x="2642920" y="5671625"/>
              <a:ext cx="295221" cy="30887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2DD0D55-6E19-098C-681E-8E4D8391E2ED}"/>
                    </a:ext>
                  </a:extLst>
                </p:cNvPr>
                <p:cNvSpPr txBox="1"/>
                <p:nvPr/>
              </p:nvSpPr>
              <p:spPr>
                <a:xfrm>
                  <a:off x="2368772" y="5919476"/>
                  <a:ext cx="86676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Drift: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2DD0D55-6E19-098C-681E-8E4D8391E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772" y="5919476"/>
                  <a:ext cx="86676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110" t="-6250" b="-218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1BE429-8C50-EA89-B39D-9F0AC58487E8}"/>
              </a:ext>
            </a:extLst>
          </p:cNvPr>
          <p:cNvGrpSpPr/>
          <p:nvPr/>
        </p:nvGrpSpPr>
        <p:grpSpPr>
          <a:xfrm>
            <a:off x="3636337" y="2304398"/>
            <a:ext cx="1410401" cy="596145"/>
            <a:chOff x="2597910" y="5678452"/>
            <a:chExt cx="1242141" cy="596145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BF47689-A90E-72F7-4ADF-F1B7A1B73136}"/>
                </a:ext>
              </a:extLst>
            </p:cNvPr>
            <p:cNvSpPr/>
            <p:nvPr/>
          </p:nvSpPr>
          <p:spPr>
            <a:xfrm rot="16200000">
              <a:off x="3089439" y="5186923"/>
              <a:ext cx="259083" cy="1242141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D081380-836A-AF91-99DB-24804D3788C1}"/>
                    </a:ext>
                  </a:extLst>
                </p:cNvPr>
                <p:cNvSpPr txBox="1"/>
                <p:nvPr/>
              </p:nvSpPr>
              <p:spPr>
                <a:xfrm>
                  <a:off x="2805277" y="5883336"/>
                  <a:ext cx="868332" cy="39126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Drift: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D081380-836A-AF91-99DB-24804D378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277" y="5883336"/>
                  <a:ext cx="868332" cy="391261"/>
                </a:xfrm>
                <a:prstGeom prst="rect">
                  <a:avLst/>
                </a:prstGeom>
                <a:blipFill>
                  <a:blip r:embed="rId12"/>
                  <a:stretch>
                    <a:fillRect l="-3614" t="-4412" b="-1617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5B8025-94E4-6F01-F6E4-32ABFFC18B56}"/>
              </a:ext>
            </a:extLst>
          </p:cNvPr>
          <p:cNvGrpSpPr/>
          <p:nvPr/>
        </p:nvGrpSpPr>
        <p:grpSpPr>
          <a:xfrm>
            <a:off x="359779" y="4001095"/>
            <a:ext cx="4115209" cy="458820"/>
            <a:chOff x="153057" y="3260617"/>
            <a:chExt cx="4115209" cy="4588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285046-1DAA-29FA-C7E0-1BA525A2314A}"/>
                </a:ext>
              </a:extLst>
            </p:cNvPr>
            <p:cNvSpPr/>
            <p:nvPr/>
          </p:nvSpPr>
          <p:spPr>
            <a:xfrm>
              <a:off x="3319415" y="3260617"/>
              <a:ext cx="948851" cy="45882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38ABCD45-D787-DECD-8004-661E78B0D2AD}"/>
                </a:ext>
              </a:extLst>
            </p:cNvPr>
            <p:cNvSpPr/>
            <p:nvPr/>
          </p:nvSpPr>
          <p:spPr>
            <a:xfrm>
              <a:off x="153057" y="3267538"/>
              <a:ext cx="473179" cy="428207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65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9BCBC64-B32E-982A-6F33-DFC6B239D01E}"/>
              </a:ext>
            </a:extLst>
          </p:cNvPr>
          <p:cNvSpPr txBox="1"/>
          <p:nvPr/>
        </p:nvSpPr>
        <p:spPr>
          <a:xfrm>
            <a:off x="1390607" y="4164114"/>
            <a:ext cx="9482997" cy="102789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87511-8223-E951-11E7-3787FD150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MARC: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MARC Theorem: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𝑀𝑆𝑅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lit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Combine RESET + MARC: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𝑀𝑆𝐽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𝑀𝑆𝑅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‐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𝑆𝑎𝑡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analysis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MSJ FCFS and MSR-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87511-8223-E951-11E7-3787FD150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25B5068-F08D-D25C-4AAE-73D5A02B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 Result and Main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A1AA-DED0-CABC-3272-27ED976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D17E61-6EF3-D15A-FEC0-0AFF74903A91}"/>
              </a:ext>
            </a:extLst>
          </p:cNvPr>
          <p:cNvGrpSpPr/>
          <p:nvPr/>
        </p:nvGrpSpPr>
        <p:grpSpPr>
          <a:xfrm>
            <a:off x="6908334" y="2391611"/>
            <a:ext cx="4269996" cy="461665"/>
            <a:chOff x="3951215" y="1363960"/>
            <a:chExt cx="426999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2060B7-B9B2-D3BF-6328-6B467E21BF39}"/>
                    </a:ext>
                  </a:extLst>
                </p:cNvPr>
                <p:cNvSpPr txBox="1"/>
                <p:nvPr/>
              </p:nvSpPr>
              <p:spPr>
                <a:xfrm>
                  <a:off x="4453758" y="1363960"/>
                  <a:ext cx="3767453" cy="400110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2000" dirty="0"/>
                    <a:t>: Departure-average distribution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2060B7-B9B2-D3BF-6328-6B467E21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758" y="1363960"/>
                  <a:ext cx="3767453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2778" r="-1122" b="-19444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7674F5-A41D-2556-B281-B92377B5C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215" y="1544593"/>
              <a:ext cx="502543" cy="28103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846F-D57D-AD26-CD8D-CA80B1E7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</p:spTree>
    <p:extLst>
      <p:ext uri="{BB962C8B-B14F-4D97-AF65-F5344CB8AC3E}">
        <p14:creationId xmlns:p14="http://schemas.microsoft.com/office/powerpoint/2010/main" val="32187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B78E-18C1-FBB7-9C19-41291C21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C9B95-ADE5-5EB7-8109-630F11507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9485" y="1590053"/>
                <a:ext cx="8684577" cy="45687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dirty="0"/>
                  <a:t>First analysis of MSJ FCFS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i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i="0" dirty="0"/>
                  <a:t>MARC: Analyze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using relative completions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dirty="0"/>
                  <a:t>RESET + MARC: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𝑀𝑆𝐽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𝑆𝑎𝑡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𝑆𝑎𝑡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𝑆𝑎𝑡</m:t>
                                </m:r>
                              </m:sup>
                            </m:sSubSup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𝑆𝑎𝑡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C9B95-ADE5-5EB7-8109-630F11507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485" y="1590053"/>
                <a:ext cx="8684577" cy="4568700"/>
              </a:xfrm>
              <a:blipFill>
                <a:blip r:embed="rId2"/>
                <a:stretch>
                  <a:fillRect l="-1474" t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B566067-B698-5237-90A9-1325162B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12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B5D842EB-7234-8F97-41B1-981DF0E0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163AB4-D360-E7F9-47F7-2BAC5736B9C2}"/>
              </a:ext>
            </a:extLst>
          </p:cNvPr>
          <p:cNvGrpSpPr/>
          <p:nvPr/>
        </p:nvGrpSpPr>
        <p:grpSpPr>
          <a:xfrm>
            <a:off x="1333598" y="2379576"/>
            <a:ext cx="2943503" cy="1223453"/>
            <a:chOff x="1079857" y="2607884"/>
            <a:chExt cx="2943503" cy="12234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F2D082-9B51-E4C3-C17D-67CCFCBD19DB}"/>
                </a:ext>
              </a:extLst>
            </p:cNvPr>
            <p:cNvGrpSpPr/>
            <p:nvPr/>
          </p:nvGrpSpPr>
          <p:grpSpPr>
            <a:xfrm>
              <a:off x="1079857" y="2999805"/>
              <a:ext cx="2943503" cy="831532"/>
              <a:chOff x="9789" y="2821"/>
              <a:chExt cx="6105" cy="200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5644031-1ED6-CC45-1140-C873327EFE42}"/>
                  </a:ext>
                </a:extLst>
              </p:cNvPr>
              <p:cNvGrpSpPr/>
              <p:nvPr/>
            </p:nvGrpSpPr>
            <p:grpSpPr>
              <a:xfrm>
                <a:off x="9789" y="2821"/>
                <a:ext cx="5637" cy="2003"/>
                <a:chOff x="9772" y="2821"/>
                <a:chExt cx="5637" cy="2003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D0C9AD7-7E8B-0DAE-BBD9-C47B5118AEDB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2ED2835-A073-44A0-479D-0BB4B3C1B096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93C7BB6-4B3A-EB23-C58E-4B28FD03EC9E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01CB818-3F6B-D2B9-59DE-902A42EB30B5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454C358-2802-E241-3FC3-73227CF8FC16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8"/>
                  <a:chOff x="5297" y="3721"/>
                  <a:chExt cx="5067" cy="1728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5E36F3B1-E1F5-E847-8884-EE0E5D75BDBB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48" name="Rectangles 39">
                      <a:extLst>
                        <a:ext uri="{FF2B5EF4-FFF2-40B4-BE49-F238E27FC236}">
                          <a16:creationId xmlns:a16="http://schemas.microsoft.com/office/drawing/2014/main" id="{2D00B61A-3BD3-F99E-9936-F8F33C542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s 40">
                      <a:extLst>
                        <a:ext uri="{FF2B5EF4-FFF2-40B4-BE49-F238E27FC236}">
                          <a16:creationId xmlns:a16="http://schemas.microsoft.com/office/drawing/2014/main" id="{093ACD47-979A-12C7-B91D-9E9E60F95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s 41">
                      <a:extLst>
                        <a:ext uri="{FF2B5EF4-FFF2-40B4-BE49-F238E27FC236}">
                          <a16:creationId xmlns:a16="http://schemas.microsoft.com/office/drawing/2014/main" id="{A424E448-0A96-66B6-6748-656A17FAB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s 42">
                      <a:extLst>
                        <a:ext uri="{FF2B5EF4-FFF2-40B4-BE49-F238E27FC236}">
                          <a16:creationId xmlns:a16="http://schemas.microsoft.com/office/drawing/2014/main" id="{2D0435DC-BBC1-D289-7687-02CF6F096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E33D6951-A11A-9384-D355-3AB75ED9386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45F95CC4-E609-A173-AE12-64DBD95CB0B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3" name="Rectangles 46">
                    <a:extLst>
                      <a:ext uri="{FF2B5EF4-FFF2-40B4-BE49-F238E27FC236}">
                        <a16:creationId xmlns:a16="http://schemas.microsoft.com/office/drawing/2014/main" id="{066A5B9C-5E11-EF11-3190-F947BB96D643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44" name="Rectangles 47">
                    <a:extLst>
                      <a:ext uri="{FF2B5EF4-FFF2-40B4-BE49-F238E27FC236}">
                        <a16:creationId xmlns:a16="http://schemas.microsoft.com/office/drawing/2014/main" id="{A5B974AF-287B-7ABF-91D6-B49CACC075BD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45" name="Rectangles 48">
                    <a:extLst>
                      <a:ext uri="{FF2B5EF4-FFF2-40B4-BE49-F238E27FC236}">
                        <a16:creationId xmlns:a16="http://schemas.microsoft.com/office/drawing/2014/main" id="{FD9E045A-000F-4636-4E9D-401D36E07CB1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46" name="Rectangles 49">
                    <a:extLst>
                      <a:ext uri="{FF2B5EF4-FFF2-40B4-BE49-F238E27FC236}">
                        <a16:creationId xmlns:a16="http://schemas.microsoft.com/office/drawing/2014/main" id="{4269D8D9-2D7C-E016-1660-B8DDE6F66DE2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2A302B9-06A6-8D1F-E995-63B1EDB464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5" name="Rectangles 60">
                <a:extLst>
                  <a:ext uri="{FF2B5EF4-FFF2-40B4-BE49-F238E27FC236}">
                    <a16:creationId xmlns:a16="http://schemas.microsoft.com/office/drawing/2014/main" id="{2BF80109-2286-7FD6-61AE-B2BBAFE0413E}"/>
                  </a:ext>
                </a:extLst>
              </p:cNvPr>
              <p:cNvSpPr/>
              <p:nvPr/>
            </p:nvSpPr>
            <p:spPr>
              <a:xfrm>
                <a:off x="15174" y="2856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6" name="Rectangles 61">
                <a:extLst>
                  <a:ext uri="{FF2B5EF4-FFF2-40B4-BE49-F238E27FC236}">
                    <a16:creationId xmlns:a16="http://schemas.microsoft.com/office/drawing/2014/main" id="{616E02C3-B3C8-1BA1-4340-4A5F60553855}"/>
                  </a:ext>
                </a:extLst>
              </p:cNvPr>
              <p:cNvSpPr/>
              <p:nvPr/>
            </p:nvSpPr>
            <p:spPr>
              <a:xfrm>
                <a:off x="15174" y="3924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BF6F3A-2F07-D26A-FC74-A1692E034B7E}"/>
                </a:ext>
              </a:extLst>
            </p:cNvPr>
            <p:cNvSpPr txBox="1"/>
            <p:nvPr/>
          </p:nvSpPr>
          <p:spPr>
            <a:xfrm>
              <a:off x="2561011" y="2607884"/>
              <a:ext cx="69670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MSJ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445D639-B058-FC9D-D0B8-0CB9B4DD2F48}"/>
              </a:ext>
            </a:extLst>
          </p:cNvPr>
          <p:cNvGrpSpPr/>
          <p:nvPr/>
        </p:nvGrpSpPr>
        <p:grpSpPr>
          <a:xfrm>
            <a:off x="4677682" y="371113"/>
            <a:ext cx="7238406" cy="3368402"/>
            <a:chOff x="4677682" y="371113"/>
            <a:chExt cx="7238406" cy="336840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499AB38-2CCF-7E95-1C9D-78C72CDC6861}"/>
                </a:ext>
              </a:extLst>
            </p:cNvPr>
            <p:cNvGrpSpPr/>
            <p:nvPr/>
          </p:nvGrpSpPr>
          <p:grpSpPr>
            <a:xfrm>
              <a:off x="5870081" y="2361051"/>
              <a:ext cx="3607996" cy="1138316"/>
              <a:chOff x="666079" y="2648601"/>
              <a:chExt cx="3607996" cy="1138316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56B97A03-8FAF-2CD9-3D78-77972C3065BC}"/>
                  </a:ext>
                </a:extLst>
              </p:cNvPr>
              <p:cNvGrpSpPr/>
              <p:nvPr/>
            </p:nvGrpSpPr>
            <p:grpSpPr>
              <a:xfrm>
                <a:off x="1079856" y="3069549"/>
                <a:ext cx="3194219" cy="717368"/>
                <a:chOff x="9772" y="2989"/>
                <a:chExt cx="6625" cy="1728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BBD0EC0-18FF-C557-C414-7D140625E2EE}"/>
                    </a:ext>
                  </a:extLst>
                </p:cNvPr>
                <p:cNvSpPr/>
                <p:nvPr/>
              </p:nvSpPr>
              <p:spPr>
                <a:xfrm>
                  <a:off x="14888" y="3067"/>
                  <a:ext cx="1509" cy="165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691A6DEF-A92F-5A65-B4DA-55067383B2C3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8"/>
                  <a:chOff x="5297" y="3721"/>
                  <a:chExt cx="5067" cy="1728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037091C-124C-B43E-A616-5BBE47F941A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30" name="Rectangles 39">
                      <a:extLst>
                        <a:ext uri="{FF2B5EF4-FFF2-40B4-BE49-F238E27FC236}">
                          <a16:creationId xmlns:a16="http://schemas.microsoft.com/office/drawing/2014/main" id="{7AAA52DC-26BC-9C4E-4F89-C082EB528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s 40">
                      <a:extLst>
                        <a:ext uri="{FF2B5EF4-FFF2-40B4-BE49-F238E27FC236}">
                          <a16:creationId xmlns:a16="http://schemas.microsoft.com/office/drawing/2014/main" id="{DE4FB1B3-365C-AA8D-FBFC-766FC4F74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1">
                      <a:extLst>
                        <a:ext uri="{FF2B5EF4-FFF2-40B4-BE49-F238E27FC236}">
                          <a16:creationId xmlns:a16="http://schemas.microsoft.com/office/drawing/2014/main" id="{FCD6748F-0A34-C3B1-0DF7-B58890A2D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2">
                      <a:extLst>
                        <a:ext uri="{FF2B5EF4-FFF2-40B4-BE49-F238E27FC236}">
                          <a16:creationId xmlns:a16="http://schemas.microsoft.com/office/drawing/2014/main" id="{7FD33E4C-66C6-5F76-D66D-1703967B0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7A98C3ED-541C-D5EB-9F53-94C3A446712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4A70B0FC-F941-1984-CC93-9929CBC2947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5" name="Rectangles 46">
                    <a:extLst>
                      <a:ext uri="{FF2B5EF4-FFF2-40B4-BE49-F238E27FC236}">
                        <a16:creationId xmlns:a16="http://schemas.microsoft.com/office/drawing/2014/main" id="{82D2C09A-DB7B-955D-6029-737D7B0D2143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Rectangles 47">
                    <a:extLst>
                      <a:ext uri="{FF2B5EF4-FFF2-40B4-BE49-F238E27FC236}">
                        <a16:creationId xmlns:a16="http://schemas.microsoft.com/office/drawing/2014/main" id="{852177BB-FE9A-C918-F3D5-24DDB3540C60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Rectangles 48">
                    <a:extLst>
                      <a:ext uri="{FF2B5EF4-FFF2-40B4-BE49-F238E27FC236}">
                        <a16:creationId xmlns:a16="http://schemas.microsoft.com/office/drawing/2014/main" id="{60BCDE09-D8FD-8CEF-8C10-F8991F8E68DF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Rectangles 49">
                    <a:extLst>
                      <a:ext uri="{FF2B5EF4-FFF2-40B4-BE49-F238E27FC236}">
                        <a16:creationId xmlns:a16="http://schemas.microsoft.com/office/drawing/2014/main" id="{1E0243E2-9496-FB4A-EB98-4A46C83276D1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009B1FE1-E3C8-C62E-7F10-C6C8C210F9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385D6AE-ACCD-C46F-27B6-8ADBE6D5B81B}"/>
                  </a:ext>
                </a:extLst>
              </p:cNvPr>
              <p:cNvSpPr txBox="1"/>
              <p:nvPr/>
            </p:nvSpPr>
            <p:spPr>
              <a:xfrm>
                <a:off x="666079" y="2648601"/>
                <a:ext cx="2848904" cy="4308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Markovian Service Rate 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A09FAD1-D0DD-BBF0-C2D4-4C97B01EC0A4}"/>
                </a:ext>
              </a:extLst>
            </p:cNvPr>
            <p:cNvGrpSpPr/>
            <p:nvPr/>
          </p:nvGrpSpPr>
          <p:grpSpPr>
            <a:xfrm>
              <a:off x="9342874" y="371113"/>
              <a:ext cx="2573214" cy="2543581"/>
              <a:chOff x="7557782" y="183912"/>
              <a:chExt cx="2573214" cy="2543581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87A5965-E2AB-BA34-8F3D-E1ADE82F2237}"/>
                  </a:ext>
                </a:extLst>
              </p:cNvPr>
              <p:cNvGrpSpPr/>
              <p:nvPr/>
            </p:nvGrpSpPr>
            <p:grpSpPr>
              <a:xfrm>
                <a:off x="7677842" y="910355"/>
                <a:ext cx="2331424" cy="1513641"/>
                <a:chOff x="8759183" y="4284434"/>
                <a:chExt cx="2331424" cy="1513641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DF4B100-8A38-B9F1-1C88-F26C301AA785}"/>
                    </a:ext>
                  </a:extLst>
                </p:cNvPr>
                <p:cNvGrpSpPr/>
                <p:nvPr/>
              </p:nvGrpSpPr>
              <p:grpSpPr>
                <a:xfrm>
                  <a:off x="9190103" y="4768940"/>
                  <a:ext cx="1519771" cy="1029135"/>
                  <a:chOff x="9606145" y="4362648"/>
                  <a:chExt cx="1519771" cy="1029135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26C1A90F-367B-1791-325D-B2C62E1EE5C2}"/>
                      </a:ext>
                    </a:extLst>
                  </p:cNvPr>
                  <p:cNvGrpSpPr/>
                  <p:nvPr/>
                </p:nvGrpSpPr>
                <p:grpSpPr>
                  <a:xfrm>
                    <a:off x="9696911" y="4560251"/>
                    <a:ext cx="1408831" cy="831532"/>
                    <a:chOff x="12972" y="2821"/>
                    <a:chExt cx="2922" cy="2003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9C3A74C3-9E02-E778-412F-CB6A7DDFB5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2" y="2821"/>
                      <a:ext cx="2454" cy="2003"/>
                      <a:chOff x="12955" y="2821"/>
                      <a:chExt cx="2454" cy="2003"/>
                    </a:xfrm>
                  </p:grpSpPr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3E511401-4217-0FBF-6888-713DBA519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Oval 109">
                        <a:extLst>
                          <a:ext uri="{FF2B5EF4-FFF2-40B4-BE49-F238E27FC236}">
                            <a16:creationId xmlns:a16="http://schemas.microsoft.com/office/drawing/2014/main" id="{E251CC39-7790-FC24-8E42-3174BCD0A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E839148D-730A-35F5-FFF6-D54E0D2A4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Oval 111">
                        <a:extLst>
                          <a:ext uri="{FF2B5EF4-FFF2-40B4-BE49-F238E27FC236}">
                            <a16:creationId xmlns:a16="http://schemas.microsoft.com/office/drawing/2014/main" id="{EBE4F5CD-C59B-41C7-C153-065B16B9A4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13" name="Group 112">
                        <a:extLst>
                          <a:ext uri="{FF2B5EF4-FFF2-40B4-BE49-F238E27FC236}">
                            <a16:creationId xmlns:a16="http://schemas.microsoft.com/office/drawing/2014/main" id="{3B07A356-6F6C-BFD8-9C32-9F41258617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55" y="3003"/>
                        <a:ext cx="1884" cy="1714"/>
                        <a:chOff x="8480" y="3735"/>
                        <a:chExt cx="1884" cy="1714"/>
                      </a:xfrm>
                    </p:grpSpPr>
                    <p:grpSp>
                      <p:nvGrpSpPr>
                        <p:cNvPr id="114" name="Group 113">
                          <a:extLst>
                            <a:ext uri="{FF2B5EF4-FFF2-40B4-BE49-F238E27FC236}">
                              <a16:creationId xmlns:a16="http://schemas.microsoft.com/office/drawing/2014/main" id="{7D2411F3-F94B-A797-8BA0-32C9E08406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80" y="3735"/>
                          <a:ext cx="1884" cy="1714"/>
                          <a:chOff x="8480" y="3735"/>
                          <a:chExt cx="1884" cy="1714"/>
                        </a:xfrm>
                      </p:grpSpPr>
                      <p:sp>
                        <p:nvSpPr>
                          <p:cNvPr id="117" name="Rectangles 41">
                            <a:extLst>
                              <a:ext uri="{FF2B5EF4-FFF2-40B4-BE49-F238E27FC236}">
                                <a16:creationId xmlns:a16="http://schemas.microsoft.com/office/drawing/2014/main" id="{12284275-22F0-839A-2EE1-D77E6CFF67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8" name="Rectangles 42">
                            <a:extLst>
                              <a:ext uri="{FF2B5EF4-FFF2-40B4-BE49-F238E27FC236}">
                                <a16:creationId xmlns:a16="http://schemas.microsoft.com/office/drawing/2014/main" id="{D795CBFE-5C22-68C5-56D9-D14ACFDD52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15" name="Rectangles 47">
                          <a:extLst>
                            <a:ext uri="{FF2B5EF4-FFF2-40B4-BE49-F238E27FC236}">
                              <a16:creationId xmlns:a16="http://schemas.microsoft.com/office/drawing/2014/main" id="{E412F613-4DCC-FFE9-311D-FB04360B3D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31" y="4379"/>
                          <a:ext cx="720" cy="76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16" name="Rectangles 49">
                          <a:extLst>
                            <a:ext uri="{FF2B5EF4-FFF2-40B4-BE49-F238E27FC236}">
                              <a16:creationId xmlns:a16="http://schemas.microsoft.com/office/drawing/2014/main" id="{59A23F03-3200-D3CD-353C-9020C10E02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3" y="4379"/>
                          <a:ext cx="720" cy="76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07" name="Rectangles 60">
                      <a:extLst>
                        <a:ext uri="{FF2B5EF4-FFF2-40B4-BE49-F238E27FC236}">
                          <a16:creationId xmlns:a16="http://schemas.microsoft.com/office/drawing/2014/main" id="{FE0190A9-61AF-2C39-0623-A2EC7C85E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2856"/>
                      <a:ext cx="720" cy="90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08" name="Rectangles 61">
                      <a:extLst>
                        <a:ext uri="{FF2B5EF4-FFF2-40B4-BE49-F238E27FC236}">
                          <a16:creationId xmlns:a16="http://schemas.microsoft.com/office/drawing/2014/main" id="{712C9F63-0BB9-1BCA-938B-2EF239A845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3924"/>
                      <a:ext cx="720" cy="3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21B8FFF0-6694-03A6-281F-E33F42195064}"/>
                      </a:ext>
                    </a:extLst>
                  </p:cNvPr>
                  <p:cNvSpPr/>
                  <p:nvPr/>
                </p:nvSpPr>
                <p:spPr>
                  <a:xfrm>
                    <a:off x="9606145" y="4362648"/>
                    <a:ext cx="1007203" cy="25043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New job</a:t>
                    </a:r>
                  </a:p>
                </p:txBody>
              </p:sp>
              <p:cxnSp>
                <p:nvCxnSpPr>
                  <p:cNvPr id="104" name="Connector: Elbow 103">
                    <a:extLst>
                      <a:ext uri="{FF2B5EF4-FFF2-40B4-BE49-F238E27FC236}">
                        <a16:creationId xmlns:a16="http://schemas.microsoft.com/office/drawing/2014/main" id="{B1DCB29C-DFAD-3F24-547E-AB6362F682AC}"/>
                      </a:ext>
                    </a:extLst>
                  </p:cNvPr>
                  <p:cNvCxnSpPr>
                    <a:cxnSpLocks/>
                    <a:endCxn id="103" idx="3"/>
                  </p:cNvCxnSpPr>
                  <p:nvPr/>
                </p:nvCxnSpPr>
                <p:spPr>
                  <a:xfrm rot="10800000">
                    <a:off x="10613349" y="4487865"/>
                    <a:ext cx="512567" cy="512439"/>
                  </a:xfrm>
                  <a:prstGeom prst="bentConnector3">
                    <a:avLst>
                      <a:gd name="adj1" fmla="val -41056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Connector: Elbow 104">
                    <a:extLst>
                      <a:ext uri="{FF2B5EF4-FFF2-40B4-BE49-F238E27FC236}">
                        <a16:creationId xmlns:a16="http://schemas.microsoft.com/office/drawing/2014/main" id="{B69E4F7D-B727-D08D-34EF-BEE8D99B18DA}"/>
                      </a:ext>
                    </a:extLst>
                  </p:cNvPr>
                  <p:cNvCxnSpPr>
                    <a:stCxn id="103" idx="1"/>
                    <a:endCxn id="117" idx="1"/>
                  </p:cNvCxnSpPr>
                  <p:nvPr/>
                </p:nvCxnSpPr>
                <p:spPr>
                  <a:xfrm rot="10800000" flipH="1" flipV="1">
                    <a:off x="9606145" y="4487863"/>
                    <a:ext cx="90766" cy="503721"/>
                  </a:xfrm>
                  <a:prstGeom prst="bentConnector3">
                    <a:avLst>
                      <a:gd name="adj1" fmla="val -251856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5C10CED-8B09-17A0-06F3-248B871F3429}"/>
                    </a:ext>
                  </a:extLst>
                </p:cNvPr>
                <p:cNvSpPr txBox="1"/>
                <p:nvPr/>
              </p:nvSpPr>
              <p:spPr>
                <a:xfrm>
                  <a:off x="8759183" y="4284434"/>
                  <a:ext cx="233142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Saturated System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C37CC20-FF6E-F7E4-B760-80BFF79CA3C4}"/>
                  </a:ext>
                </a:extLst>
              </p:cNvPr>
              <p:cNvGrpSpPr/>
              <p:nvPr/>
            </p:nvGrpSpPr>
            <p:grpSpPr>
              <a:xfrm>
                <a:off x="7557782" y="183912"/>
                <a:ext cx="2573214" cy="2543581"/>
                <a:chOff x="8153400" y="607556"/>
                <a:chExt cx="2573214" cy="2543581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B0B77AE-644D-0692-8A37-3D444CA28792}"/>
                    </a:ext>
                  </a:extLst>
                </p:cNvPr>
                <p:cNvGrpSpPr/>
                <p:nvPr/>
              </p:nvGrpSpPr>
              <p:grpSpPr>
                <a:xfrm>
                  <a:off x="8153400" y="607556"/>
                  <a:ext cx="2573214" cy="2327457"/>
                  <a:chOff x="8153400" y="607556"/>
                  <a:chExt cx="2573214" cy="2327457"/>
                </a:xfrm>
              </p:grpSpPr>
              <p:sp>
                <p:nvSpPr>
                  <p:cNvPr id="139" name="Rectangle: Rounded Corners 138">
                    <a:extLst>
                      <a:ext uri="{FF2B5EF4-FFF2-40B4-BE49-F238E27FC236}">
                        <a16:creationId xmlns:a16="http://schemas.microsoft.com/office/drawing/2014/main" id="{CF7E64BE-AB1B-63DE-D44B-D59F39DB4F03}"/>
                      </a:ext>
                    </a:extLst>
                  </p:cNvPr>
                  <p:cNvSpPr/>
                  <p:nvPr/>
                </p:nvSpPr>
                <p:spPr>
                  <a:xfrm>
                    <a:off x="8153400" y="975755"/>
                    <a:ext cx="2573214" cy="1959258"/>
                  </a:xfrm>
                  <a:prstGeom prst="roundRect">
                    <a:avLst/>
                  </a:prstGeom>
                  <a:noFill/>
                  <a:ln w="254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 dirty="0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12712D9A-0767-E38D-4242-6C173BEBD166}"/>
                      </a:ext>
                    </a:extLst>
                  </p:cNvPr>
                  <p:cNvSpPr txBox="1"/>
                  <p:nvPr/>
                </p:nvSpPr>
                <p:spPr>
                  <a:xfrm>
                    <a:off x="8219611" y="607556"/>
                    <a:ext cx="2439123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7030A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External service process</a:t>
                    </a:r>
                  </a:p>
                </p:txBody>
              </p:sp>
            </p:grp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45B2617E-2C41-F750-0131-3B705AB3DD30}"/>
                    </a:ext>
                  </a:extLst>
                </p:cNvPr>
                <p:cNvCxnSpPr>
                  <a:cxnSpLocks/>
                  <a:endCxn id="122" idx="7"/>
                </p:cNvCxnSpPr>
                <p:nvPr/>
              </p:nvCxnSpPr>
              <p:spPr>
                <a:xfrm flipH="1">
                  <a:off x="8182054" y="2906159"/>
                  <a:ext cx="145206" cy="244978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F3CFA65-F7AC-4F25-635B-020CB9A261B4}"/>
                </a:ext>
              </a:extLst>
            </p:cNvPr>
            <p:cNvGrpSpPr/>
            <p:nvPr/>
          </p:nvGrpSpPr>
          <p:grpSpPr>
            <a:xfrm>
              <a:off x="4677682" y="2513184"/>
              <a:ext cx="941203" cy="1226331"/>
              <a:chOff x="4677682" y="2513184"/>
              <a:chExt cx="941203" cy="122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E1109E2-D58E-D273-1D29-323054B67C73}"/>
                      </a:ext>
                    </a:extLst>
                  </p:cNvPr>
                  <p:cNvSpPr txBox="1"/>
                  <p:nvPr/>
                </p:nvSpPr>
                <p:spPr>
                  <a:xfrm>
                    <a:off x="4765192" y="2744584"/>
                    <a:ext cx="454182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E1109E2-D58E-D273-1D29-323054B67C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5192" y="2744584"/>
                    <a:ext cx="45418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21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0D51103-6CE3-7710-1842-9B115028EFF0}"/>
                      </a:ext>
                    </a:extLst>
                  </p:cNvPr>
                  <p:cNvSpPr txBox="1"/>
                  <p:nvPr/>
                </p:nvSpPr>
                <p:spPr>
                  <a:xfrm>
                    <a:off x="4740444" y="3241943"/>
                    <a:ext cx="666615" cy="49757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indent="0">
                      <a:lnSpc>
                        <a:spcPct val="100000"/>
                      </a:lnSpc>
                      <a:spcAft>
                        <a:spcPts val="1000"/>
                      </a:spcAft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0D51103-6CE3-7710-1842-9B115028EF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0444" y="3241943"/>
                    <a:ext cx="666615" cy="4975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23E25DD-2FBE-988E-4317-2A78BFAFD38F}"/>
                  </a:ext>
                </a:extLst>
              </p:cNvPr>
              <p:cNvSpPr txBox="1"/>
              <p:nvPr/>
            </p:nvSpPr>
            <p:spPr>
              <a:xfrm>
                <a:off x="4677682" y="2513184"/>
                <a:ext cx="941203" cy="4308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RESET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92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3A6F-B014-75B2-0016-1C6F7FFB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1688-FEED-7F3C-D6ED-F82F9AD9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Multidimensional resources</a:t>
            </a:r>
          </a:p>
          <a:p>
            <a:r>
              <a:rPr lang="en-US" dirty="0"/>
              <a:t>Variable server need</a:t>
            </a:r>
          </a:p>
          <a:p>
            <a:r>
              <a:rPr lang="en-US" dirty="0"/>
              <a:t>Alternative scheduling policies: Limited backfilling</a:t>
            </a:r>
          </a:p>
          <a:p>
            <a:r>
              <a:rPr lang="en-US" dirty="0"/>
              <a:t>Job locality/contention</a:t>
            </a:r>
          </a:p>
          <a:p>
            <a:r>
              <a:rPr lang="en-US" dirty="0"/>
              <a:t>Server affinity/heterogeneous servers</a:t>
            </a:r>
          </a:p>
          <a:p>
            <a:r>
              <a:rPr lang="en-US"/>
              <a:t>Markovian arrival rates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B3A27-7508-19FF-031B-91DBDD2E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AE9A-4B7F-0EFA-8664-F37252BD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</p:spTree>
    <p:extLst>
      <p:ext uri="{BB962C8B-B14F-4D97-AF65-F5344CB8AC3E}">
        <p14:creationId xmlns:p14="http://schemas.microsoft.com/office/powerpoint/2010/main" val="26224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15DE-BA46-B5C0-0E85-93E64C6A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Empirical Validation via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A0C00-EBC1-9168-1F6F-60CD9CEC6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1817" cy="75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Setting: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servers. Jobs: ½       , ½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A0C00-EBC1-9168-1F6F-60CD9CEC6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1817" cy="752983"/>
              </a:xfrm>
              <a:blipFill>
                <a:blip r:embed="rId2"/>
                <a:stretch>
                  <a:fillRect l="-1136" t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644D-0E05-1532-CA8D-76E2613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61648-5F9E-4E17-9340-D4071AF195E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53D36C-FCED-F037-CBA2-1D56C8733A64}"/>
              </a:ext>
            </a:extLst>
          </p:cNvPr>
          <p:cNvGrpSpPr/>
          <p:nvPr/>
        </p:nvGrpSpPr>
        <p:grpSpPr>
          <a:xfrm>
            <a:off x="2691386" y="2305455"/>
            <a:ext cx="6929273" cy="3244954"/>
            <a:chOff x="8107614" y="1424782"/>
            <a:chExt cx="3539343" cy="25620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0D3ADEA-7F3F-A125-7E36-A78B2FA5B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7614" y="1424782"/>
              <a:ext cx="3114" cy="256200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8C6DFD-9439-25A2-9D17-1226DFD20D5A}"/>
                </a:ext>
              </a:extLst>
            </p:cNvPr>
            <p:cNvCxnSpPr>
              <a:cxnSpLocks/>
            </p:cNvCxnSpPr>
            <p:nvPr/>
          </p:nvCxnSpPr>
          <p:spPr>
            <a:xfrm>
              <a:off x="8110728" y="3986784"/>
              <a:ext cx="3536229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507803-76E5-012B-4826-AB9D103FEA82}"/>
              </a:ext>
            </a:extLst>
          </p:cNvPr>
          <p:cNvGrpSpPr/>
          <p:nvPr/>
        </p:nvGrpSpPr>
        <p:grpSpPr>
          <a:xfrm>
            <a:off x="2480620" y="5550408"/>
            <a:ext cx="7103454" cy="1003666"/>
            <a:chOff x="2480620" y="5550408"/>
            <a:chExt cx="7103454" cy="1003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57C1FDA-4E4A-7CF1-5361-0950C53A298C}"/>
                    </a:ext>
                  </a:extLst>
                </p:cNvPr>
                <p:cNvSpPr txBox="1"/>
                <p:nvPr/>
              </p:nvSpPr>
              <p:spPr>
                <a:xfrm>
                  <a:off x="4892039" y="6011105"/>
                  <a:ext cx="2022103" cy="54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Load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i="1" dirty="0" err="1" smtClean="0">
                              <a:latin typeface="Cambria Math" panose="02040503050406030204" pitchFamily="18" charset="0"/>
                            </a:rPr>
                            <m:t>𝑀𝐹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𝑀𝐹</m:t>
                              </m:r>
                            </m:sup>
                          </m:sSup>
                        </m:den>
                      </m:f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57C1FDA-4E4A-7CF1-5361-0950C53A2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039" y="6011105"/>
                  <a:ext cx="2022103" cy="542969"/>
                </a:xfrm>
                <a:prstGeom prst="rect">
                  <a:avLst/>
                </a:prstGeom>
                <a:blipFill>
                  <a:blip r:embed="rId3"/>
                  <a:stretch>
                    <a:fillRect l="-3012" b="-7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7B1113-C45E-2009-9605-2EE15CB0D24F}"/>
                </a:ext>
              </a:extLst>
            </p:cNvPr>
            <p:cNvCxnSpPr>
              <a:cxnSpLocks/>
            </p:cNvCxnSpPr>
            <p:nvPr/>
          </p:nvCxnSpPr>
          <p:spPr>
            <a:xfrm>
              <a:off x="2691384" y="5560823"/>
              <a:ext cx="0" cy="22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745CDE-81EE-572D-DB46-55EF0856AD5A}"/>
                </a:ext>
              </a:extLst>
            </p:cNvPr>
            <p:cNvCxnSpPr>
              <a:cxnSpLocks/>
            </p:cNvCxnSpPr>
            <p:nvPr/>
          </p:nvCxnSpPr>
          <p:spPr>
            <a:xfrm>
              <a:off x="4390482" y="5550408"/>
              <a:ext cx="0" cy="22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BF0CDA-75E3-F3DB-035A-D8433C6D66A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560823"/>
              <a:ext cx="0" cy="22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CD270E-21FF-FA9B-B5AE-B0B257FBC2F3}"/>
                </a:ext>
              </a:extLst>
            </p:cNvPr>
            <p:cNvCxnSpPr/>
            <p:nvPr/>
          </p:nvCxnSpPr>
          <p:spPr>
            <a:xfrm>
              <a:off x="7717276" y="5550408"/>
              <a:ext cx="0" cy="22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01D040-1352-AED0-126F-D0991676BADD}"/>
                </a:ext>
              </a:extLst>
            </p:cNvPr>
            <p:cNvCxnSpPr/>
            <p:nvPr/>
          </p:nvCxnSpPr>
          <p:spPr>
            <a:xfrm>
              <a:off x="9370979" y="5550408"/>
              <a:ext cx="0" cy="2273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FA9E12-2741-4BAA-A7AC-C87067E51366}"/>
                </a:ext>
              </a:extLst>
            </p:cNvPr>
            <p:cNvSpPr txBox="1"/>
            <p:nvPr/>
          </p:nvSpPr>
          <p:spPr>
            <a:xfrm>
              <a:off x="2480620" y="5690681"/>
              <a:ext cx="7103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0.8                          0.85                         0.9                          0.95                          1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0FC480-2A6E-4B6D-F519-CACB49283321}"/>
              </a:ext>
            </a:extLst>
          </p:cNvPr>
          <p:cNvGrpSpPr/>
          <p:nvPr/>
        </p:nvGrpSpPr>
        <p:grpSpPr>
          <a:xfrm>
            <a:off x="484632" y="2359962"/>
            <a:ext cx="2206752" cy="3425297"/>
            <a:chOff x="484632" y="2359962"/>
            <a:chExt cx="2206752" cy="3425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89D620-D6A2-A086-75C7-2AA64A473713}"/>
                    </a:ext>
                  </a:extLst>
                </p:cNvPr>
                <p:cNvSpPr txBox="1"/>
                <p:nvPr/>
              </p:nvSpPr>
              <p:spPr>
                <a:xfrm>
                  <a:off x="484632" y="3571507"/>
                  <a:ext cx="179832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Mean queue length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𝑀𝐹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89D620-D6A2-A086-75C7-2AA64A473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32" y="3571507"/>
                  <a:ext cx="1798320" cy="707886"/>
                </a:xfrm>
                <a:prstGeom prst="rect">
                  <a:avLst/>
                </a:prstGeom>
                <a:blipFill>
                  <a:blip r:embed="rId4"/>
                  <a:stretch>
                    <a:fillRect l="-3729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7FE5F2-33D3-6117-EE78-1C359B650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619" y="5550408"/>
              <a:ext cx="2107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7E5544-3DC1-B3A9-E61C-6F5D84E88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619" y="4846774"/>
              <a:ext cx="2107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4AE0E8-2B44-2A93-E07A-4CCD73347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619" y="4097744"/>
              <a:ext cx="2107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D36329-3285-E6C0-AE69-E53CB46B4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619" y="3348715"/>
              <a:ext cx="2107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E4F726-6FCF-29A6-9D2C-C36471512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619" y="2598064"/>
              <a:ext cx="2107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53D574-8E0F-E09C-62BE-3E55418C2B62}"/>
                </a:ext>
              </a:extLst>
            </p:cNvPr>
            <p:cNvSpPr txBox="1"/>
            <p:nvPr/>
          </p:nvSpPr>
          <p:spPr>
            <a:xfrm>
              <a:off x="1773487" y="2359962"/>
              <a:ext cx="761996" cy="3425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5000"/>
                </a:lnSpc>
              </a:pPr>
              <a:r>
                <a:rPr lang="en-US" dirty="0"/>
                <a:t>100</a:t>
              </a:r>
            </a:p>
            <a:p>
              <a:pPr algn="r">
                <a:lnSpc>
                  <a:spcPct val="135000"/>
                </a:lnSpc>
              </a:pPr>
              <a:endParaRPr lang="en-US" dirty="0"/>
            </a:p>
            <a:p>
              <a:pPr algn="r">
                <a:lnSpc>
                  <a:spcPct val="135000"/>
                </a:lnSpc>
              </a:pPr>
              <a:r>
                <a:rPr lang="en-US" dirty="0"/>
                <a:t>75</a:t>
              </a:r>
            </a:p>
            <a:p>
              <a:pPr algn="r">
                <a:lnSpc>
                  <a:spcPct val="135000"/>
                </a:lnSpc>
              </a:pPr>
              <a:endParaRPr lang="en-US" dirty="0"/>
            </a:p>
            <a:p>
              <a:pPr algn="r">
                <a:lnSpc>
                  <a:spcPct val="135000"/>
                </a:lnSpc>
              </a:pPr>
              <a:r>
                <a:rPr lang="en-US" dirty="0"/>
                <a:t>50</a:t>
              </a:r>
            </a:p>
            <a:p>
              <a:pPr algn="r">
                <a:lnSpc>
                  <a:spcPct val="135000"/>
                </a:lnSpc>
              </a:pPr>
              <a:endParaRPr lang="en-US" dirty="0"/>
            </a:p>
            <a:p>
              <a:pPr algn="r">
                <a:lnSpc>
                  <a:spcPct val="135000"/>
                </a:lnSpc>
              </a:pPr>
              <a:r>
                <a:rPr lang="en-US" dirty="0"/>
                <a:t>25</a:t>
              </a:r>
            </a:p>
            <a:p>
              <a:pPr algn="r">
                <a:lnSpc>
                  <a:spcPct val="135000"/>
                </a:lnSpc>
              </a:pPr>
              <a:endParaRPr lang="en-US" dirty="0"/>
            </a:p>
            <a:p>
              <a:pPr algn="r">
                <a:lnSpc>
                  <a:spcPct val="135000"/>
                </a:lnSpc>
              </a:pPr>
              <a:r>
                <a:rPr lang="en-US" dirty="0"/>
                <a:t>0</a:t>
              </a: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95AACDE-A003-05DD-4F84-968247B31972}"/>
              </a:ext>
            </a:extLst>
          </p:cNvPr>
          <p:cNvSpPr/>
          <p:nvPr/>
        </p:nvSpPr>
        <p:spPr>
          <a:xfrm>
            <a:off x="2714017" y="2616740"/>
            <a:ext cx="6177064" cy="2783982"/>
          </a:xfrm>
          <a:custGeom>
            <a:avLst/>
            <a:gdLst>
              <a:gd name="connsiteX0" fmla="*/ 0 w 6177064"/>
              <a:gd name="connsiteY0" fmla="*/ 2782111 h 2783982"/>
              <a:gd name="connsiteX1" fmla="*/ 204281 w 6177064"/>
              <a:gd name="connsiteY1" fmla="*/ 2782111 h 2783982"/>
              <a:gd name="connsiteX2" fmla="*/ 515566 w 6177064"/>
              <a:gd name="connsiteY2" fmla="*/ 2762656 h 2783982"/>
              <a:gd name="connsiteX3" fmla="*/ 836579 w 6177064"/>
              <a:gd name="connsiteY3" fmla="*/ 2752928 h 2783982"/>
              <a:gd name="connsiteX4" fmla="*/ 1215957 w 6177064"/>
              <a:gd name="connsiteY4" fmla="*/ 2733473 h 2783982"/>
              <a:gd name="connsiteX5" fmla="*/ 1498060 w 6177064"/>
              <a:gd name="connsiteY5" fmla="*/ 2714017 h 2783982"/>
              <a:gd name="connsiteX6" fmla="*/ 2198451 w 6177064"/>
              <a:gd name="connsiteY6" fmla="*/ 2665379 h 2783982"/>
              <a:gd name="connsiteX7" fmla="*/ 2704289 w 6177064"/>
              <a:gd name="connsiteY7" fmla="*/ 2626469 h 2783982"/>
              <a:gd name="connsiteX8" fmla="*/ 3307404 w 6177064"/>
              <a:gd name="connsiteY8" fmla="*/ 2558375 h 2783982"/>
              <a:gd name="connsiteX9" fmla="*/ 3813243 w 6177064"/>
              <a:gd name="connsiteY9" fmla="*/ 2480554 h 2783982"/>
              <a:gd name="connsiteX10" fmla="*/ 4202349 w 6177064"/>
              <a:gd name="connsiteY10" fmla="*/ 2383277 h 2783982"/>
              <a:gd name="connsiteX11" fmla="*/ 4572000 w 6177064"/>
              <a:gd name="connsiteY11" fmla="*/ 2286000 h 2783982"/>
              <a:gd name="connsiteX12" fmla="*/ 5107021 w 6177064"/>
              <a:gd name="connsiteY12" fmla="*/ 2042809 h 2783982"/>
              <a:gd name="connsiteX13" fmla="*/ 5428034 w 6177064"/>
              <a:gd name="connsiteY13" fmla="*/ 1780162 h 2783982"/>
              <a:gd name="connsiteX14" fmla="*/ 5632315 w 6177064"/>
              <a:gd name="connsiteY14" fmla="*/ 1556426 h 2783982"/>
              <a:gd name="connsiteX15" fmla="*/ 5778230 w 6177064"/>
              <a:gd name="connsiteY15" fmla="*/ 1264596 h 2783982"/>
              <a:gd name="connsiteX16" fmla="*/ 5914417 w 6177064"/>
              <a:gd name="connsiteY16" fmla="*/ 972766 h 2783982"/>
              <a:gd name="connsiteX17" fmla="*/ 6021421 w 6177064"/>
              <a:gd name="connsiteY17" fmla="*/ 700392 h 2783982"/>
              <a:gd name="connsiteX18" fmla="*/ 6177064 w 6177064"/>
              <a:gd name="connsiteY18" fmla="*/ 0 h 278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7064" h="2783982">
                <a:moveTo>
                  <a:pt x="0" y="2782111"/>
                </a:moveTo>
                <a:cubicBezTo>
                  <a:pt x="59176" y="2783732"/>
                  <a:pt x="118353" y="2785353"/>
                  <a:pt x="204281" y="2782111"/>
                </a:cubicBezTo>
                <a:cubicBezTo>
                  <a:pt x="290209" y="2778869"/>
                  <a:pt x="410183" y="2767520"/>
                  <a:pt x="515566" y="2762656"/>
                </a:cubicBezTo>
                <a:cubicBezTo>
                  <a:pt x="620949" y="2757792"/>
                  <a:pt x="836579" y="2752928"/>
                  <a:pt x="836579" y="2752928"/>
                </a:cubicBezTo>
                <a:lnTo>
                  <a:pt x="1215957" y="2733473"/>
                </a:lnTo>
                <a:cubicBezTo>
                  <a:pt x="1326204" y="2726988"/>
                  <a:pt x="1498060" y="2714017"/>
                  <a:pt x="1498060" y="2714017"/>
                </a:cubicBezTo>
                <a:lnTo>
                  <a:pt x="2198451" y="2665379"/>
                </a:lnTo>
                <a:cubicBezTo>
                  <a:pt x="2399489" y="2650788"/>
                  <a:pt x="2519464" y="2644303"/>
                  <a:pt x="2704289" y="2626469"/>
                </a:cubicBezTo>
                <a:cubicBezTo>
                  <a:pt x="2889115" y="2608635"/>
                  <a:pt x="3122578" y="2582694"/>
                  <a:pt x="3307404" y="2558375"/>
                </a:cubicBezTo>
                <a:cubicBezTo>
                  <a:pt x="3492230" y="2534056"/>
                  <a:pt x="3664086" y="2509737"/>
                  <a:pt x="3813243" y="2480554"/>
                </a:cubicBezTo>
                <a:cubicBezTo>
                  <a:pt x="3962400" y="2451371"/>
                  <a:pt x="4202349" y="2383277"/>
                  <a:pt x="4202349" y="2383277"/>
                </a:cubicBezTo>
                <a:cubicBezTo>
                  <a:pt x="4328808" y="2350851"/>
                  <a:pt x="4421221" y="2342745"/>
                  <a:pt x="4572000" y="2286000"/>
                </a:cubicBezTo>
                <a:cubicBezTo>
                  <a:pt x="4722779" y="2229255"/>
                  <a:pt x="4964349" y="2127115"/>
                  <a:pt x="5107021" y="2042809"/>
                </a:cubicBezTo>
                <a:cubicBezTo>
                  <a:pt x="5249693" y="1958503"/>
                  <a:pt x="5340485" y="1861226"/>
                  <a:pt x="5428034" y="1780162"/>
                </a:cubicBezTo>
                <a:cubicBezTo>
                  <a:pt x="5515583" y="1699098"/>
                  <a:pt x="5573949" y="1642354"/>
                  <a:pt x="5632315" y="1556426"/>
                </a:cubicBezTo>
                <a:cubicBezTo>
                  <a:pt x="5690681" y="1470498"/>
                  <a:pt x="5731213" y="1361873"/>
                  <a:pt x="5778230" y="1264596"/>
                </a:cubicBezTo>
                <a:cubicBezTo>
                  <a:pt x="5825247" y="1167319"/>
                  <a:pt x="5873885" y="1066800"/>
                  <a:pt x="5914417" y="972766"/>
                </a:cubicBezTo>
                <a:cubicBezTo>
                  <a:pt x="5954949" y="878732"/>
                  <a:pt x="5977647" y="862520"/>
                  <a:pt x="6021421" y="700392"/>
                </a:cubicBezTo>
                <a:cubicBezTo>
                  <a:pt x="6065195" y="538264"/>
                  <a:pt x="6121129" y="269132"/>
                  <a:pt x="6177064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056A473-4723-0C6A-69D9-69C77908BB64}"/>
              </a:ext>
            </a:extLst>
          </p:cNvPr>
          <p:cNvSpPr/>
          <p:nvPr/>
        </p:nvSpPr>
        <p:spPr>
          <a:xfrm>
            <a:off x="2711095" y="2616740"/>
            <a:ext cx="6177064" cy="2783982"/>
          </a:xfrm>
          <a:custGeom>
            <a:avLst/>
            <a:gdLst>
              <a:gd name="connsiteX0" fmla="*/ 0 w 6177064"/>
              <a:gd name="connsiteY0" fmla="*/ 2782111 h 2783982"/>
              <a:gd name="connsiteX1" fmla="*/ 204281 w 6177064"/>
              <a:gd name="connsiteY1" fmla="*/ 2782111 h 2783982"/>
              <a:gd name="connsiteX2" fmla="*/ 515566 w 6177064"/>
              <a:gd name="connsiteY2" fmla="*/ 2762656 h 2783982"/>
              <a:gd name="connsiteX3" fmla="*/ 836579 w 6177064"/>
              <a:gd name="connsiteY3" fmla="*/ 2752928 h 2783982"/>
              <a:gd name="connsiteX4" fmla="*/ 1215957 w 6177064"/>
              <a:gd name="connsiteY4" fmla="*/ 2733473 h 2783982"/>
              <a:gd name="connsiteX5" fmla="*/ 1498060 w 6177064"/>
              <a:gd name="connsiteY5" fmla="*/ 2714017 h 2783982"/>
              <a:gd name="connsiteX6" fmla="*/ 2198451 w 6177064"/>
              <a:gd name="connsiteY6" fmla="*/ 2665379 h 2783982"/>
              <a:gd name="connsiteX7" fmla="*/ 2704289 w 6177064"/>
              <a:gd name="connsiteY7" fmla="*/ 2626469 h 2783982"/>
              <a:gd name="connsiteX8" fmla="*/ 3307404 w 6177064"/>
              <a:gd name="connsiteY8" fmla="*/ 2558375 h 2783982"/>
              <a:gd name="connsiteX9" fmla="*/ 3813243 w 6177064"/>
              <a:gd name="connsiteY9" fmla="*/ 2480554 h 2783982"/>
              <a:gd name="connsiteX10" fmla="*/ 4202349 w 6177064"/>
              <a:gd name="connsiteY10" fmla="*/ 2383277 h 2783982"/>
              <a:gd name="connsiteX11" fmla="*/ 4572000 w 6177064"/>
              <a:gd name="connsiteY11" fmla="*/ 2286000 h 2783982"/>
              <a:gd name="connsiteX12" fmla="*/ 5107021 w 6177064"/>
              <a:gd name="connsiteY12" fmla="*/ 2042809 h 2783982"/>
              <a:gd name="connsiteX13" fmla="*/ 5428034 w 6177064"/>
              <a:gd name="connsiteY13" fmla="*/ 1780162 h 2783982"/>
              <a:gd name="connsiteX14" fmla="*/ 5632315 w 6177064"/>
              <a:gd name="connsiteY14" fmla="*/ 1556426 h 2783982"/>
              <a:gd name="connsiteX15" fmla="*/ 5778230 w 6177064"/>
              <a:gd name="connsiteY15" fmla="*/ 1264596 h 2783982"/>
              <a:gd name="connsiteX16" fmla="*/ 5914417 w 6177064"/>
              <a:gd name="connsiteY16" fmla="*/ 972766 h 2783982"/>
              <a:gd name="connsiteX17" fmla="*/ 6021421 w 6177064"/>
              <a:gd name="connsiteY17" fmla="*/ 700392 h 2783982"/>
              <a:gd name="connsiteX18" fmla="*/ 6177064 w 6177064"/>
              <a:gd name="connsiteY18" fmla="*/ 0 h 278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7064" h="2783982">
                <a:moveTo>
                  <a:pt x="0" y="2782111"/>
                </a:moveTo>
                <a:cubicBezTo>
                  <a:pt x="59176" y="2783732"/>
                  <a:pt x="118353" y="2785353"/>
                  <a:pt x="204281" y="2782111"/>
                </a:cubicBezTo>
                <a:cubicBezTo>
                  <a:pt x="290209" y="2778869"/>
                  <a:pt x="410183" y="2767520"/>
                  <a:pt x="515566" y="2762656"/>
                </a:cubicBezTo>
                <a:cubicBezTo>
                  <a:pt x="620949" y="2757792"/>
                  <a:pt x="836579" y="2752928"/>
                  <a:pt x="836579" y="2752928"/>
                </a:cubicBezTo>
                <a:lnTo>
                  <a:pt x="1215957" y="2733473"/>
                </a:lnTo>
                <a:cubicBezTo>
                  <a:pt x="1326204" y="2726988"/>
                  <a:pt x="1498060" y="2714017"/>
                  <a:pt x="1498060" y="2714017"/>
                </a:cubicBezTo>
                <a:lnTo>
                  <a:pt x="2198451" y="2665379"/>
                </a:lnTo>
                <a:cubicBezTo>
                  <a:pt x="2399489" y="2650788"/>
                  <a:pt x="2519464" y="2644303"/>
                  <a:pt x="2704289" y="2626469"/>
                </a:cubicBezTo>
                <a:cubicBezTo>
                  <a:pt x="2889115" y="2608635"/>
                  <a:pt x="3122578" y="2582694"/>
                  <a:pt x="3307404" y="2558375"/>
                </a:cubicBezTo>
                <a:cubicBezTo>
                  <a:pt x="3492230" y="2534056"/>
                  <a:pt x="3664086" y="2509737"/>
                  <a:pt x="3813243" y="2480554"/>
                </a:cubicBezTo>
                <a:cubicBezTo>
                  <a:pt x="3962400" y="2451371"/>
                  <a:pt x="4202349" y="2383277"/>
                  <a:pt x="4202349" y="2383277"/>
                </a:cubicBezTo>
                <a:cubicBezTo>
                  <a:pt x="4328808" y="2350851"/>
                  <a:pt x="4421221" y="2342745"/>
                  <a:pt x="4572000" y="2286000"/>
                </a:cubicBezTo>
                <a:cubicBezTo>
                  <a:pt x="4722779" y="2229255"/>
                  <a:pt x="4964349" y="2127115"/>
                  <a:pt x="5107021" y="2042809"/>
                </a:cubicBezTo>
                <a:cubicBezTo>
                  <a:pt x="5249693" y="1958503"/>
                  <a:pt x="5340485" y="1861226"/>
                  <a:pt x="5428034" y="1780162"/>
                </a:cubicBezTo>
                <a:cubicBezTo>
                  <a:pt x="5515583" y="1699098"/>
                  <a:pt x="5573949" y="1642354"/>
                  <a:pt x="5632315" y="1556426"/>
                </a:cubicBezTo>
                <a:cubicBezTo>
                  <a:pt x="5690681" y="1470498"/>
                  <a:pt x="5731213" y="1361873"/>
                  <a:pt x="5778230" y="1264596"/>
                </a:cubicBezTo>
                <a:cubicBezTo>
                  <a:pt x="5825247" y="1167319"/>
                  <a:pt x="5873885" y="1066800"/>
                  <a:pt x="5914417" y="972766"/>
                </a:cubicBezTo>
                <a:cubicBezTo>
                  <a:pt x="5954949" y="878732"/>
                  <a:pt x="5977647" y="862520"/>
                  <a:pt x="6021421" y="700392"/>
                </a:cubicBezTo>
                <a:cubicBezTo>
                  <a:pt x="6065195" y="538264"/>
                  <a:pt x="6121129" y="269132"/>
                  <a:pt x="6177064" y="0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76963F-7A1C-C525-025B-8FAA7A5E2F54}"/>
              </a:ext>
            </a:extLst>
          </p:cNvPr>
          <p:cNvSpPr txBox="1"/>
          <p:nvPr/>
        </p:nvSpPr>
        <p:spPr>
          <a:xfrm>
            <a:off x="9370979" y="2932440"/>
            <a:ext cx="2205136" cy="7078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Within 1% at every point simulated!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54AFB9-C7A1-FDF2-9EFA-74F8A041FC18}"/>
              </a:ext>
            </a:extLst>
          </p:cNvPr>
          <p:cNvGrpSpPr/>
          <p:nvPr/>
        </p:nvGrpSpPr>
        <p:grpSpPr>
          <a:xfrm>
            <a:off x="4703203" y="1387829"/>
            <a:ext cx="1137824" cy="1290837"/>
            <a:chOff x="4703203" y="1387829"/>
            <a:chExt cx="1137824" cy="12908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F305C3-930B-7BF5-A4D8-F7A19ED558DC}"/>
                </a:ext>
              </a:extLst>
            </p:cNvPr>
            <p:cNvSpPr/>
            <p:nvPr/>
          </p:nvSpPr>
          <p:spPr>
            <a:xfrm>
              <a:off x="4703203" y="1871027"/>
              <a:ext cx="433137" cy="3244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F8E30E-81AA-2040-B2C0-1D053E1BFAFE}"/>
                </a:ext>
              </a:extLst>
            </p:cNvPr>
            <p:cNvSpPr/>
            <p:nvPr/>
          </p:nvSpPr>
          <p:spPr>
            <a:xfrm>
              <a:off x="5663614" y="1387829"/>
              <a:ext cx="177413" cy="129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89779C-D6D8-4DD7-FDB7-1AB6C30C598B}"/>
              </a:ext>
            </a:extLst>
          </p:cNvPr>
          <p:cNvGrpSpPr/>
          <p:nvPr/>
        </p:nvGrpSpPr>
        <p:grpSpPr>
          <a:xfrm>
            <a:off x="3965319" y="2982557"/>
            <a:ext cx="1333468" cy="783127"/>
            <a:chOff x="3965319" y="2982557"/>
            <a:chExt cx="1333468" cy="783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D7A671-52CC-C07C-DBA8-4F8CB5F1430F}"/>
                    </a:ext>
                  </a:extLst>
                </p:cNvPr>
                <p:cNvSpPr txBox="1"/>
                <p:nvPr/>
              </p:nvSpPr>
              <p:spPr>
                <a:xfrm>
                  <a:off x="4014347" y="3365574"/>
                  <a:ext cx="1235413" cy="400110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𝑀𝐹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D7A671-52CC-C07C-DBA8-4F8CB5F14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347" y="3365574"/>
                  <a:ext cx="12354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167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9DE13A-786F-E070-AE26-9BA33EB08B4E}"/>
                </a:ext>
              </a:extLst>
            </p:cNvPr>
            <p:cNvSpPr txBox="1"/>
            <p:nvPr/>
          </p:nvSpPr>
          <p:spPr>
            <a:xfrm>
              <a:off x="3965319" y="2982557"/>
              <a:ext cx="1333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Simulation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40D1B6-B603-4F2A-2BFE-239C003A4FB6}"/>
              </a:ext>
            </a:extLst>
          </p:cNvPr>
          <p:cNvGrpSpPr/>
          <p:nvPr/>
        </p:nvGrpSpPr>
        <p:grpSpPr>
          <a:xfrm>
            <a:off x="5272393" y="2958144"/>
            <a:ext cx="2075233" cy="1149172"/>
            <a:chOff x="5272393" y="2958144"/>
            <a:chExt cx="2075233" cy="1149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AD7860-AE23-52BB-6E8A-877211E3B3CF}"/>
                    </a:ext>
                  </a:extLst>
                </p:cNvPr>
                <p:cNvSpPr txBox="1"/>
                <p:nvPr/>
              </p:nvSpPr>
              <p:spPr>
                <a:xfrm>
                  <a:off x="5272393" y="3365574"/>
                  <a:ext cx="2075233" cy="741742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𝑀𝐹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−1.74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AD7860-AE23-52BB-6E8A-877211E3B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393" y="3365574"/>
                  <a:ext cx="2075233" cy="7417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129D64-8A89-B63B-591B-25B7DB0680F3}"/>
                </a:ext>
              </a:extLst>
            </p:cNvPr>
            <p:cNvSpPr txBox="1"/>
            <p:nvPr/>
          </p:nvSpPr>
          <p:spPr>
            <a:xfrm>
              <a:off x="5688303" y="2958144"/>
              <a:ext cx="10316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136B-B666-454F-0785-651726D9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CD1C-40FD-911C-BBA7-28F48D5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79E4A7-F512-45E8-F9B5-A95C5E39BB49}"/>
              </a:ext>
            </a:extLst>
          </p:cNvPr>
          <p:cNvGrpSpPr/>
          <p:nvPr/>
        </p:nvGrpSpPr>
        <p:grpSpPr>
          <a:xfrm>
            <a:off x="1993171" y="2584935"/>
            <a:ext cx="4311650" cy="1271905"/>
            <a:chOff x="9104" y="2821"/>
            <a:chExt cx="6790" cy="20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F38AB7-2A76-A828-B035-3B2F4B086268}"/>
                </a:ext>
              </a:extLst>
            </p:cNvPr>
            <p:cNvGrpSpPr/>
            <p:nvPr/>
          </p:nvGrpSpPr>
          <p:grpSpPr>
            <a:xfrm>
              <a:off x="9104" y="2821"/>
              <a:ext cx="6322" cy="2003"/>
              <a:chOff x="9087" y="2821"/>
              <a:chExt cx="6322" cy="200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3B06D3A-51E6-175A-A4B9-7D9ADD2C59D2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49F0AC-3896-878D-DFC1-B12D44488C05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538AA0D-998C-3E8C-F3BB-8CBDDFBB5C24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E0196-A233-D902-30FF-BFFF9C016C0C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C6E5A8-E126-ACE8-2120-9BE8428FCA6C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A111F7B-7747-1836-9069-DBEAEE10F6C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28" name="Rectangles 39">
                    <a:extLst>
                      <a:ext uri="{FF2B5EF4-FFF2-40B4-BE49-F238E27FC236}">
                        <a16:creationId xmlns:a16="http://schemas.microsoft.com/office/drawing/2014/main" id="{88402558-9FA6-70AC-8AFD-22E0A4926984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s 40">
                    <a:extLst>
                      <a:ext uri="{FF2B5EF4-FFF2-40B4-BE49-F238E27FC236}">
                        <a16:creationId xmlns:a16="http://schemas.microsoft.com/office/drawing/2014/main" id="{155EC4F4-15DD-14E1-CC0C-FD698490B2C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41">
                    <a:extLst>
                      <a:ext uri="{FF2B5EF4-FFF2-40B4-BE49-F238E27FC236}">
                        <a16:creationId xmlns:a16="http://schemas.microsoft.com/office/drawing/2014/main" id="{C9038AB4-3ABD-91F0-FB63-7A686E2039A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s 42">
                    <a:extLst>
                      <a:ext uri="{FF2B5EF4-FFF2-40B4-BE49-F238E27FC236}">
                        <a16:creationId xmlns:a16="http://schemas.microsoft.com/office/drawing/2014/main" id="{31D60948-5015-FD44-9971-D816E81D8F0B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0B97E35-B47C-F831-F4C3-3254BE5FD76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B5A0200-3887-78FE-22E6-3F6271836892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Rectangles 46">
                  <a:extLst>
                    <a:ext uri="{FF2B5EF4-FFF2-40B4-BE49-F238E27FC236}">
                      <a16:creationId xmlns:a16="http://schemas.microsoft.com/office/drawing/2014/main" id="{2A98969C-2591-2A40-1238-A31CEECA1192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4" name="Rectangles 47">
                  <a:extLst>
                    <a:ext uri="{FF2B5EF4-FFF2-40B4-BE49-F238E27FC236}">
                      <a16:creationId xmlns:a16="http://schemas.microsoft.com/office/drawing/2014/main" id="{E4F312F0-3307-AA4B-908B-712A43A4F17D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5" name="Rectangles 48">
                  <a:extLst>
                    <a:ext uri="{FF2B5EF4-FFF2-40B4-BE49-F238E27FC236}">
                      <a16:creationId xmlns:a16="http://schemas.microsoft.com/office/drawing/2014/main" id="{05BE157F-6284-2D5A-9EE5-A1F036E18373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" name="Rectangles 49">
                  <a:extLst>
                    <a:ext uri="{FF2B5EF4-FFF2-40B4-BE49-F238E27FC236}">
                      <a16:creationId xmlns:a16="http://schemas.microsoft.com/office/drawing/2014/main" id="{D11EF1F3-B854-86C2-EC8E-AEC63F6E3968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E04454C-98D1-BBEF-EA1C-32EE52ED8D55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Rectangles 60">
              <a:extLst>
                <a:ext uri="{FF2B5EF4-FFF2-40B4-BE49-F238E27FC236}">
                  <a16:creationId xmlns:a16="http://schemas.microsoft.com/office/drawing/2014/main" id="{AF51C289-1620-272A-134B-1732AA95DAE8}"/>
                </a:ext>
              </a:extLst>
            </p:cNvPr>
            <p:cNvSpPr/>
            <p:nvPr/>
          </p:nvSpPr>
          <p:spPr>
            <a:xfrm>
              <a:off x="15174" y="2856"/>
              <a:ext cx="720" cy="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s 61">
              <a:extLst>
                <a:ext uri="{FF2B5EF4-FFF2-40B4-BE49-F238E27FC236}">
                  <a16:creationId xmlns:a16="http://schemas.microsoft.com/office/drawing/2014/main" id="{36F03E32-7B41-4CEE-06C0-C8FFCA4969D6}"/>
                </a:ext>
              </a:extLst>
            </p:cNvPr>
            <p:cNvSpPr/>
            <p:nvPr/>
          </p:nvSpPr>
          <p:spPr>
            <a:xfrm>
              <a:off x="15174" y="3924"/>
              <a:ext cx="720" cy="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34" name="Rectangles 60">
            <a:extLst>
              <a:ext uri="{FF2B5EF4-FFF2-40B4-BE49-F238E27FC236}">
                <a16:creationId xmlns:a16="http://schemas.microsoft.com/office/drawing/2014/main" id="{580B4AAE-9332-9209-0F47-1CEC087FD245}"/>
              </a:ext>
            </a:extLst>
          </p:cNvPr>
          <p:cNvSpPr/>
          <p:nvPr/>
        </p:nvSpPr>
        <p:spPr>
          <a:xfrm>
            <a:off x="8016146" y="2543729"/>
            <a:ext cx="457200" cy="488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5F447-A6E4-4278-8CE3-9B7D48F374B7}"/>
              </a:ext>
            </a:extLst>
          </p:cNvPr>
          <p:cNvSpPr txBox="1"/>
          <p:nvPr/>
        </p:nvSpPr>
        <p:spPr>
          <a:xfrm>
            <a:off x="7415101" y="1910346"/>
            <a:ext cx="362936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Job: (duration, server need)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1A7E9-0D50-A4E5-5E97-E971CE0466EF}"/>
              </a:ext>
            </a:extLst>
          </p:cNvPr>
          <p:cNvGrpSpPr/>
          <p:nvPr/>
        </p:nvGrpSpPr>
        <p:grpSpPr>
          <a:xfrm>
            <a:off x="8333792" y="2518113"/>
            <a:ext cx="2148059" cy="461665"/>
            <a:chOff x="9213121" y="2304405"/>
            <a:chExt cx="2148059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E887D2-A6F2-6260-7D88-48B7C5538E8D}"/>
                </a:ext>
              </a:extLst>
            </p:cNvPr>
            <p:cNvSpPr txBox="1"/>
            <p:nvPr/>
          </p:nvSpPr>
          <p:spPr>
            <a:xfrm>
              <a:off x="9670321" y="2304405"/>
              <a:ext cx="1690859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 need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DD26D90-FF03-8A9D-44C3-A725595E7A3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9213121" y="2535238"/>
              <a:ext cx="457200" cy="32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6B6F08D-8CF8-987B-CBD6-17FC7DEC519A}"/>
              </a:ext>
            </a:extLst>
          </p:cNvPr>
          <p:cNvSpPr txBox="1"/>
          <p:nvPr/>
        </p:nvSpPr>
        <p:spPr>
          <a:xfrm>
            <a:off x="6992671" y="3058747"/>
            <a:ext cx="4710225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Sampled </a:t>
            </a:r>
            <a:r>
              <a:rPr lang="en-US" sz="2400" dirty="0" err="1"/>
              <a:t>i.i.d.</a:t>
            </a:r>
            <a:r>
              <a:rPr lang="en-US" sz="2400" dirty="0"/>
              <a:t> from 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/>
              <p:nvPr/>
            </p:nvSpPr>
            <p:spPr>
              <a:xfrm>
                <a:off x="490761" y="3050072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1" y="3050072"/>
                <a:ext cx="1485265" cy="461665"/>
              </a:xfrm>
              <a:prstGeom prst="rect">
                <a:avLst/>
              </a:prstGeom>
              <a:blipFill>
                <a:blip r:embed="rId3"/>
                <a:stretch>
                  <a:fillRect l="-5221" t="-6098" r="-4016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ACC0159-7377-BE73-C67B-CF99616C8CA3}"/>
              </a:ext>
            </a:extLst>
          </p:cNvPr>
          <p:cNvSpPr txBox="1"/>
          <p:nvPr/>
        </p:nvSpPr>
        <p:spPr>
          <a:xfrm>
            <a:off x="4358593" y="2229950"/>
            <a:ext cx="82096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FCFS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EE17B-65B6-3796-9B9C-DC619566D3CA}"/>
              </a:ext>
            </a:extLst>
          </p:cNvPr>
          <p:cNvGrpSpPr/>
          <p:nvPr/>
        </p:nvGrpSpPr>
        <p:grpSpPr>
          <a:xfrm>
            <a:off x="6333542" y="2582384"/>
            <a:ext cx="643651" cy="1274456"/>
            <a:chOff x="8546182" y="525770"/>
            <a:chExt cx="643651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8A8A50-9621-E298-EAB1-1F1EED9E012C}"/>
                    </a:ext>
                  </a:extLst>
                </p:cNvPr>
                <p:cNvSpPr txBox="1"/>
                <p:nvPr/>
              </p:nvSpPr>
              <p:spPr>
                <a:xfrm>
                  <a:off x="8843363" y="914386"/>
                  <a:ext cx="346470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8A8A50-9621-E298-EAB1-1F1EED9E0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3" y="914386"/>
                  <a:ext cx="34647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263" r="-7018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6B4C03B7-D28B-1D7A-BD8C-B884BF4E83FB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A11AA9-10F6-BAEA-140F-5BEA91C88A90}"/>
              </a:ext>
            </a:extLst>
          </p:cNvPr>
          <p:cNvGrpSpPr/>
          <p:nvPr/>
        </p:nvGrpSpPr>
        <p:grpSpPr>
          <a:xfrm>
            <a:off x="5624692" y="3472031"/>
            <a:ext cx="1992867" cy="1139644"/>
            <a:chOff x="5624692" y="2844484"/>
            <a:chExt cx="1992867" cy="11396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C90E4F-E8E0-4E01-46CD-4DFC94A934ED}"/>
                </a:ext>
              </a:extLst>
            </p:cNvPr>
            <p:cNvSpPr/>
            <p:nvPr/>
          </p:nvSpPr>
          <p:spPr>
            <a:xfrm>
              <a:off x="5624692" y="2844484"/>
              <a:ext cx="507602" cy="4845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0E1681-FB09-A739-2640-490CC852B66F}"/>
                </a:ext>
              </a:extLst>
            </p:cNvPr>
            <p:cNvSpPr txBox="1"/>
            <p:nvPr/>
          </p:nvSpPr>
          <p:spPr>
            <a:xfrm>
              <a:off x="6132294" y="3522463"/>
              <a:ext cx="1485265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Idle server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7F6948-BB1F-0837-2758-46184D51FF2F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 flipH="1" flipV="1">
              <a:off x="6057957" y="3258035"/>
              <a:ext cx="420047" cy="242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095D8B-D84B-4FFA-EBF3-021DD781B848}"/>
                  </a:ext>
                </a:extLst>
              </p:cNvPr>
              <p:cNvSpPr/>
              <p:nvPr/>
            </p:nvSpPr>
            <p:spPr>
              <a:xfrm>
                <a:off x="2596477" y="5261515"/>
                <a:ext cx="6633304" cy="89985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Q: What is the mean response time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Paper in IFIP Performance ‘23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095D8B-D84B-4FFA-EBF3-021DD781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77" y="5261515"/>
                <a:ext cx="6633304" cy="899853"/>
              </a:xfrm>
              <a:prstGeom prst="roundRect">
                <a:avLst/>
              </a:prstGeom>
              <a:blipFill>
                <a:blip r:embed="rId5"/>
                <a:stretch>
                  <a:fillRect t="-7237" b="-1973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D2E6DEF-E57E-78E4-BEC2-10C639AEF26F}"/>
              </a:ext>
            </a:extLst>
          </p:cNvPr>
          <p:cNvGrpSpPr/>
          <p:nvPr/>
        </p:nvGrpSpPr>
        <p:grpSpPr>
          <a:xfrm>
            <a:off x="2680595" y="3954844"/>
            <a:ext cx="3451699" cy="683406"/>
            <a:chOff x="3250694" y="4066221"/>
            <a:chExt cx="3451699" cy="683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2B5781F8-FBC0-D871-FBF6-981B892B1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53231" y="4355146"/>
                  <a:ext cx="2335605" cy="394481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400" dirty="0"/>
                    <a:t>Response time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ontent Placeholder 2">
                  <a:extLst>
                    <a:ext uri="{FF2B5EF4-FFF2-40B4-BE49-F238E27FC236}">
                      <a16:creationId xmlns:a16="http://schemas.microsoft.com/office/drawing/2014/main" id="{BC350DBD-8070-C561-26A3-3017775D6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231" y="4355146"/>
                  <a:ext cx="2335605" cy="394481"/>
                </a:xfrm>
                <a:prstGeom prst="rect">
                  <a:avLst/>
                </a:prstGeom>
                <a:blipFill>
                  <a:blip r:embed="rId7"/>
                  <a:stretch>
                    <a:fillRect l="-3085" t="-22535" b="-267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C21669FA-F920-F0CA-FCCD-AEBC9FE84A33}"/>
                </a:ext>
              </a:extLst>
            </p:cNvPr>
            <p:cNvSpPr/>
            <p:nvPr/>
          </p:nvSpPr>
          <p:spPr>
            <a:xfrm rot="16200000">
              <a:off x="4832081" y="2484834"/>
              <a:ext cx="288925" cy="345169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886539-E8A1-915F-66AE-18CDDA95FA33}"/>
              </a:ext>
            </a:extLst>
          </p:cNvPr>
          <p:cNvSpPr txBox="1"/>
          <p:nvPr/>
        </p:nvSpPr>
        <p:spPr>
          <a:xfrm>
            <a:off x="878977" y="1416396"/>
            <a:ext cx="5253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Modeling large computing systems: Many servers/job.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44D2-C129-3DA7-EFAC-9A02AE16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</p:spTree>
    <p:extLst>
      <p:ext uri="{BB962C8B-B14F-4D97-AF65-F5344CB8AC3E}">
        <p14:creationId xmlns:p14="http://schemas.microsoft.com/office/powerpoint/2010/main" val="21967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0" grpId="0" uiExpand="1" build="p" animBg="1"/>
      <p:bldP spid="51" grpId="0" animBg="1"/>
      <p:bldP spid="52" grpId="0" animBg="1"/>
      <p:bldP spid="3" grpId="0" uiExpand="1" build="p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451619-ED46-184F-9AF1-EFF4C44E1200}"/>
                  </a:ext>
                </a:extLst>
              </p:cNvPr>
              <p:cNvSpPr/>
              <p:nvPr/>
            </p:nvSpPr>
            <p:spPr>
              <a:xfrm>
                <a:off x="1383666" y="1755287"/>
                <a:ext cx="4134415" cy="37274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>
                <a:noAutofit/>
              </a:bodyPr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Stability</a:t>
                </a: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Stable arrival rates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Independent exponential duration [RM’17]</a:t>
                </a: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Two-class: MAMA ‘23 talk</a:t>
                </a: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Key idea: Saturated System [BF’95]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451619-ED46-184F-9AF1-EFF4C44E1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66" y="1755287"/>
                <a:ext cx="4134415" cy="3727450"/>
              </a:xfrm>
              <a:prstGeom prst="roundRect">
                <a:avLst/>
              </a:prstGeom>
              <a:blipFill>
                <a:blip r:embed="rId2"/>
                <a:stretch>
                  <a:fillRect r="-17836" b="-307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78EBDD1-6E4F-35CD-2AF3-9DA4947FDDD6}"/>
                  </a:ext>
                </a:extLst>
              </p:cNvPr>
              <p:cNvSpPr/>
              <p:nvPr/>
            </p:nvSpPr>
            <p:spPr>
              <a:xfrm>
                <a:off x="6673919" y="1755288"/>
                <a:ext cx="4138865" cy="372744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>
                  <a:spcBef>
                    <a:spcPts val="1000"/>
                  </a:spcBef>
                </a:pPr>
                <a:r>
                  <a:rPr lang="en-US" sz="2800" u="sng" dirty="0">
                    <a:solidFill>
                      <a:schemeClr val="tx1"/>
                    </a:solidFill>
                  </a:rPr>
                  <a:t>Mean response time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Only: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servers, independent exponential duration [BG’84], [FK’07].</a:t>
                </a:r>
              </a:p>
              <a:p>
                <a:pPr algn="ctr">
                  <a:spcBef>
                    <a:spcPts val="10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No general analysis!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78EBDD1-6E4F-35CD-2AF3-9DA4947FD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19" y="1755288"/>
                <a:ext cx="4138865" cy="3727449"/>
              </a:xfrm>
              <a:prstGeom prst="roundRect">
                <a:avLst/>
              </a:prstGeom>
              <a:blipFill>
                <a:blip r:embed="rId3"/>
                <a:stretch>
                  <a:fillRect l="-2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0901D9E-C44A-ABBF-8D73-52ECDA3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work on MSJ FCFS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B8D-06C1-63C6-7D2A-C44C9595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3AA857-EFB4-766E-EC9D-D6A7CB75A491}"/>
              </a:ext>
            </a:extLst>
          </p:cNvPr>
          <p:cNvCxnSpPr>
            <a:cxnSpLocks/>
          </p:cNvCxnSpPr>
          <p:nvPr/>
        </p:nvCxnSpPr>
        <p:spPr>
          <a:xfrm flipV="1">
            <a:off x="3317986" y="1263162"/>
            <a:ext cx="2778014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717A2-DE63-6262-C707-9F4878D4820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263162"/>
            <a:ext cx="2748631" cy="492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4CF306-8B46-22E7-214C-A2645D27661E}"/>
              </a:ext>
            </a:extLst>
          </p:cNvPr>
          <p:cNvSpPr txBox="1"/>
          <p:nvPr/>
        </p:nvSpPr>
        <p:spPr>
          <a:xfrm>
            <a:off x="1808086" y="5589951"/>
            <a:ext cx="857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Also E[T] analysis for MSJ with scheduling [GHS’22], [GSHS’23], scaling MSJ models [WXH’21], [HW’22].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EC0C-9E6F-A264-1333-F395A11B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</p:spTree>
    <p:extLst>
      <p:ext uri="{BB962C8B-B14F-4D97-AF65-F5344CB8AC3E}">
        <p14:creationId xmlns:p14="http://schemas.microsoft.com/office/powerpoint/2010/main" val="38690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uiExpand="1" build="p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7C3-0B95-BB71-3380-65CFF93F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Key Insight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AB53E-CE73-2A28-3B1F-0E2F5A61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Result: First Analysis of MSJ FCFS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Tight in heavy traffic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idea: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AB53E-CE73-2A28-3B1F-0E2F5A61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E2565AD-B3D1-14AE-EF67-528492E4C92C}"/>
              </a:ext>
            </a:extLst>
          </p:cNvPr>
          <p:cNvGrpSpPr/>
          <p:nvPr/>
        </p:nvGrpSpPr>
        <p:grpSpPr>
          <a:xfrm>
            <a:off x="2018603" y="3100404"/>
            <a:ext cx="2943503" cy="1223453"/>
            <a:chOff x="1079857" y="2607884"/>
            <a:chExt cx="2943503" cy="12234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8AF434-7C78-1296-6E61-2281F4337C60}"/>
                </a:ext>
              </a:extLst>
            </p:cNvPr>
            <p:cNvGrpSpPr/>
            <p:nvPr/>
          </p:nvGrpSpPr>
          <p:grpSpPr>
            <a:xfrm>
              <a:off x="1079857" y="2999805"/>
              <a:ext cx="2943503" cy="831532"/>
              <a:chOff x="9789" y="2821"/>
              <a:chExt cx="6105" cy="20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218BA-3C30-8522-42C1-341B30C31D36}"/>
                  </a:ext>
                </a:extLst>
              </p:cNvPr>
              <p:cNvGrpSpPr/>
              <p:nvPr/>
            </p:nvGrpSpPr>
            <p:grpSpPr>
              <a:xfrm>
                <a:off x="9789" y="2821"/>
                <a:ext cx="5637" cy="2003"/>
                <a:chOff x="9772" y="2821"/>
                <a:chExt cx="5637" cy="200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7E6BEFF-8826-1DBC-6FEB-A08F23DD6E60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93B5668-4E56-A278-ADFE-85AF8465525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0F679F0-B7F6-718B-3A45-08E991E1E822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F050013-854B-933C-EB41-8153D06E632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BB49A67-7B1B-C0AF-F535-D198D84FF4B3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8"/>
                  <a:chOff x="5297" y="3721"/>
                  <a:chExt cx="5067" cy="172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02F2FE80-8007-E1D3-0F00-DB3EAAB578F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9" name="Rectangles 39">
                      <a:extLst>
                        <a:ext uri="{FF2B5EF4-FFF2-40B4-BE49-F238E27FC236}">
                          <a16:creationId xmlns:a16="http://schemas.microsoft.com/office/drawing/2014/main" id="{C979E77B-E844-B907-34D1-972D27573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0">
                      <a:extLst>
                        <a:ext uri="{FF2B5EF4-FFF2-40B4-BE49-F238E27FC236}">
                          <a16:creationId xmlns:a16="http://schemas.microsoft.com/office/drawing/2014/main" id="{D9BD1E0A-741A-1BD5-A432-102C9D7A8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s 41">
                      <a:extLst>
                        <a:ext uri="{FF2B5EF4-FFF2-40B4-BE49-F238E27FC236}">
                          <a16:creationId xmlns:a16="http://schemas.microsoft.com/office/drawing/2014/main" id="{51B96AE4-E6CD-8000-3600-90A7CC05F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2">
                      <a:extLst>
                        <a:ext uri="{FF2B5EF4-FFF2-40B4-BE49-F238E27FC236}">
                          <a16:creationId xmlns:a16="http://schemas.microsoft.com/office/drawing/2014/main" id="{4AF85AA0-171D-44D4-877F-24F1B47CF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C8C46719-AF53-2087-D38D-17D90726D7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2165E90A-22EE-ACF4-A0D0-2827964CD6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s 46">
                    <a:extLst>
                      <a:ext uri="{FF2B5EF4-FFF2-40B4-BE49-F238E27FC236}">
                        <a16:creationId xmlns:a16="http://schemas.microsoft.com/office/drawing/2014/main" id="{3DD02782-5BDF-B776-90F6-CC8830DA7A6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5" name="Rectangles 47">
                    <a:extLst>
                      <a:ext uri="{FF2B5EF4-FFF2-40B4-BE49-F238E27FC236}">
                        <a16:creationId xmlns:a16="http://schemas.microsoft.com/office/drawing/2014/main" id="{CB82EA97-76DF-ED4C-87AA-2286C098DF1E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6" name="Rectangles 48">
                    <a:extLst>
                      <a:ext uri="{FF2B5EF4-FFF2-40B4-BE49-F238E27FC236}">
                        <a16:creationId xmlns:a16="http://schemas.microsoft.com/office/drawing/2014/main" id="{0D15C313-78ED-DFD2-7A64-FB4019730BBF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7" name="Rectangles 49">
                    <a:extLst>
                      <a:ext uri="{FF2B5EF4-FFF2-40B4-BE49-F238E27FC236}">
                        <a16:creationId xmlns:a16="http://schemas.microsoft.com/office/drawing/2014/main" id="{8FCBB30D-565F-6D23-DAEC-B8EE07E4A4BF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0B3D314-449C-1A0F-65ED-C2556F846C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s 60">
                <a:extLst>
                  <a:ext uri="{FF2B5EF4-FFF2-40B4-BE49-F238E27FC236}">
                    <a16:creationId xmlns:a16="http://schemas.microsoft.com/office/drawing/2014/main" id="{4E155844-79E8-62CD-78C1-BD0D2FFC9394}"/>
                  </a:ext>
                </a:extLst>
              </p:cNvPr>
              <p:cNvSpPr/>
              <p:nvPr/>
            </p:nvSpPr>
            <p:spPr>
              <a:xfrm>
                <a:off x="15174" y="2856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Rectangles 61">
                <a:extLst>
                  <a:ext uri="{FF2B5EF4-FFF2-40B4-BE49-F238E27FC236}">
                    <a16:creationId xmlns:a16="http://schemas.microsoft.com/office/drawing/2014/main" id="{B7CD8EDB-70A0-56CB-F36D-691E474EC50E}"/>
                  </a:ext>
                </a:extLst>
              </p:cNvPr>
              <p:cNvSpPr/>
              <p:nvPr/>
            </p:nvSpPr>
            <p:spPr>
              <a:xfrm>
                <a:off x="15174" y="3924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EDAAC0-7142-FFE2-C4ED-4D03F50C2CA2}"/>
                </a:ext>
              </a:extLst>
            </p:cNvPr>
            <p:cNvSpPr txBox="1"/>
            <p:nvPr/>
          </p:nvSpPr>
          <p:spPr>
            <a:xfrm>
              <a:off x="2561011" y="2607884"/>
              <a:ext cx="69670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MSJ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4C9A7-671A-B4BB-4D09-22E863EFE6A5}"/>
                  </a:ext>
                </a:extLst>
              </p:cNvPr>
              <p:cNvSpPr txBox="1"/>
              <p:nvPr/>
            </p:nvSpPr>
            <p:spPr>
              <a:xfrm>
                <a:off x="5318992" y="3398000"/>
                <a:ext cx="454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4C9A7-671A-B4BB-4D09-22E863EFE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2" y="3398000"/>
                <a:ext cx="454182" cy="830997"/>
              </a:xfrm>
              <a:prstGeom prst="rect">
                <a:avLst/>
              </a:prstGeom>
              <a:blipFill>
                <a:blip r:embed="rId3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Slide Number Placeholder 157">
            <a:extLst>
              <a:ext uri="{FF2B5EF4-FFF2-40B4-BE49-F238E27FC236}">
                <a16:creationId xmlns:a16="http://schemas.microsoft.com/office/drawing/2014/main" id="{BADEE592-A703-D033-0EA5-BE0D0A2D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4</a:t>
            </a:fld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77E5D6F-69ED-53DA-2439-A113AF61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64D378-D1DE-74E1-FFA8-7F62C1FD7430}"/>
              </a:ext>
            </a:extLst>
          </p:cNvPr>
          <p:cNvGrpSpPr/>
          <p:nvPr/>
        </p:nvGrpSpPr>
        <p:grpSpPr>
          <a:xfrm>
            <a:off x="6044097" y="3061438"/>
            <a:ext cx="3599608" cy="1138316"/>
            <a:chOff x="674467" y="2648601"/>
            <a:chExt cx="3599608" cy="11383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50E44E-250A-B1D6-A1E7-60C10F9406FD}"/>
                </a:ext>
              </a:extLst>
            </p:cNvPr>
            <p:cNvGrpSpPr/>
            <p:nvPr/>
          </p:nvGrpSpPr>
          <p:grpSpPr>
            <a:xfrm>
              <a:off x="1079856" y="3069549"/>
              <a:ext cx="3194219" cy="717368"/>
              <a:chOff x="9772" y="2989"/>
              <a:chExt cx="6625" cy="172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89DA120-61E7-75FF-2DB4-5FF810D8A670}"/>
                  </a:ext>
                </a:extLst>
              </p:cNvPr>
              <p:cNvSpPr/>
              <p:nvPr/>
            </p:nvSpPr>
            <p:spPr>
              <a:xfrm>
                <a:off x="14888" y="3067"/>
                <a:ext cx="1509" cy="16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785628D-E69F-16CB-E127-92C24A5B8DD0}"/>
                  </a:ext>
                </a:extLst>
              </p:cNvPr>
              <p:cNvGrpSpPr/>
              <p:nvPr/>
            </p:nvGrpSpPr>
            <p:grpSpPr>
              <a:xfrm>
                <a:off x="9772" y="2989"/>
                <a:ext cx="5067" cy="1728"/>
                <a:chOff x="5297" y="3721"/>
                <a:chExt cx="5067" cy="172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7B19B1C-AF64-AAF7-8E5C-85EA091B2692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8"/>
                  <a:chOff x="5630" y="3721"/>
                  <a:chExt cx="4734" cy="1728"/>
                </a:xfrm>
              </p:grpSpPr>
              <p:sp>
                <p:nvSpPr>
                  <p:cNvPr id="47" name="Rectangles 39">
                    <a:extLst>
                      <a:ext uri="{FF2B5EF4-FFF2-40B4-BE49-F238E27FC236}">
                        <a16:creationId xmlns:a16="http://schemas.microsoft.com/office/drawing/2014/main" id="{AA3BB973-8B5D-6D30-A320-E61DB6CCC9DF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40">
                    <a:extLst>
                      <a:ext uri="{FF2B5EF4-FFF2-40B4-BE49-F238E27FC236}">
                        <a16:creationId xmlns:a16="http://schemas.microsoft.com/office/drawing/2014/main" id="{4581363F-16C2-671D-2F28-103B6F44F4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41">
                    <a:extLst>
                      <a:ext uri="{FF2B5EF4-FFF2-40B4-BE49-F238E27FC236}">
                        <a16:creationId xmlns:a16="http://schemas.microsoft.com/office/drawing/2014/main" id="{B26F0B57-CDE5-E221-3CEE-8D14B32233CF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42">
                    <a:extLst>
                      <a:ext uri="{FF2B5EF4-FFF2-40B4-BE49-F238E27FC236}">
                        <a16:creationId xmlns:a16="http://schemas.microsoft.com/office/drawing/2014/main" id="{5F2B3662-FE56-863B-5C98-E694E93DBE35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72911CC-7B45-4AC2-811C-10780C92761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397DAB2D-1633-22BB-7095-BE2E7F2B903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12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s 46">
                  <a:extLst>
                    <a:ext uri="{FF2B5EF4-FFF2-40B4-BE49-F238E27FC236}">
                      <a16:creationId xmlns:a16="http://schemas.microsoft.com/office/drawing/2014/main" id="{EFBF6E28-4443-AD71-9236-8EF8BF5C3A3F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s 47">
                  <a:extLst>
                    <a:ext uri="{FF2B5EF4-FFF2-40B4-BE49-F238E27FC236}">
                      <a16:creationId xmlns:a16="http://schemas.microsoft.com/office/drawing/2014/main" id="{6682BF52-C78E-3939-4BC0-573F582E44C6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EA52A8A-D691-BD42-303B-92D3C5F85A6E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4B49189A-19BA-76F3-A54A-CED746966EA4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5D0BAF7-F9AE-67D2-BA31-EA328FA5924E}"/>
                    </a:ext>
                  </a:extLst>
                </p:cNvPr>
                <p:cNvCxnSpPr/>
                <p:nvPr/>
              </p:nvCxnSpPr>
              <p:spPr>
                <a:xfrm flipV="1">
                  <a:off x="5297" y="4650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2C036A-F887-6DED-0BD0-A666D18B286B}"/>
                </a:ext>
              </a:extLst>
            </p:cNvPr>
            <p:cNvSpPr txBox="1"/>
            <p:nvPr/>
          </p:nvSpPr>
          <p:spPr>
            <a:xfrm>
              <a:off x="674467" y="2648601"/>
              <a:ext cx="2848904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Markovian Service Rate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AC7A6A-574B-E3F6-5BE1-531C6859D941}"/>
              </a:ext>
            </a:extLst>
          </p:cNvPr>
          <p:cNvGrpSpPr/>
          <p:nvPr/>
        </p:nvGrpSpPr>
        <p:grpSpPr>
          <a:xfrm>
            <a:off x="8219611" y="607556"/>
            <a:ext cx="2439123" cy="2907211"/>
            <a:chOff x="8219611" y="607556"/>
            <a:chExt cx="2439123" cy="290721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963BBE-062C-B119-378B-09D69D0547A6}"/>
                </a:ext>
              </a:extLst>
            </p:cNvPr>
            <p:cNvGrpSpPr/>
            <p:nvPr/>
          </p:nvGrpSpPr>
          <p:grpSpPr>
            <a:xfrm>
              <a:off x="8219611" y="607556"/>
              <a:ext cx="2439123" cy="2327457"/>
              <a:chOff x="8219611" y="607556"/>
              <a:chExt cx="2439123" cy="232745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6B6B4A6-D5AA-BD55-69EA-BBDD75CDC7D5}"/>
                  </a:ext>
                </a:extLst>
              </p:cNvPr>
              <p:cNvGrpSpPr/>
              <p:nvPr/>
            </p:nvGrpSpPr>
            <p:grpSpPr>
              <a:xfrm>
                <a:off x="8410864" y="975755"/>
                <a:ext cx="2056619" cy="1959258"/>
                <a:chOff x="4449351" y="1243964"/>
                <a:chExt cx="2152617" cy="2313051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9BAC211D-1D55-D538-BE04-06C8D828EDB7}"/>
                    </a:ext>
                  </a:extLst>
                </p:cNvPr>
                <p:cNvSpPr/>
                <p:nvPr/>
              </p:nvSpPr>
              <p:spPr>
                <a:xfrm>
                  <a:off x="4449351" y="1243964"/>
                  <a:ext cx="2152617" cy="2313051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0CFA5AF5-9027-5EDA-88B4-BF9F787EE1B4}"/>
                    </a:ext>
                  </a:extLst>
                </p:cNvPr>
                <p:cNvGrpSpPr/>
                <p:nvPr/>
              </p:nvGrpSpPr>
              <p:grpSpPr>
                <a:xfrm>
                  <a:off x="4691938" y="1620243"/>
                  <a:ext cx="1646504" cy="1609050"/>
                  <a:chOff x="4730656" y="1714818"/>
                  <a:chExt cx="1646504" cy="160905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" name="Oval 56">
                        <a:extLst>
                          <a:ext uri="{FF2B5EF4-FFF2-40B4-BE49-F238E27FC236}">
                            <a16:creationId xmlns:a16="http://schemas.microsoft.com/office/drawing/2014/main" id="{173924F5-1BA4-F557-DC02-0C45BD66A3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0368" y="2194243"/>
                        <a:ext cx="636938" cy="633729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234C853F-EF35-E86F-0119-5900233FBD1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30368" y="2194243"/>
                        <a:ext cx="636938" cy="633729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l="-909"/>
                        </a:stretch>
                      </a:blipFill>
                      <a:ln w="38100">
                        <a:solidFill>
                          <a:schemeClr val="bg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74133AB1-9D3B-E09C-A81D-2F6A1AAE990C}"/>
                      </a:ext>
                    </a:extLst>
                  </p:cNvPr>
                  <p:cNvCxnSpPr>
                    <a:endCxn id="57" idx="1"/>
                  </p:cNvCxnSpPr>
                  <p:nvPr/>
                </p:nvCxnSpPr>
                <p:spPr>
                  <a:xfrm>
                    <a:off x="4730656" y="1735138"/>
                    <a:ext cx="592989" cy="55191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0762DDB4-CD77-9A07-87C2-DBCDDB8C7CC1}"/>
                      </a:ext>
                    </a:extLst>
                  </p:cNvPr>
                  <p:cNvCxnSpPr/>
                  <p:nvPr/>
                </p:nvCxnSpPr>
                <p:spPr>
                  <a:xfrm>
                    <a:off x="5784171" y="2724737"/>
                    <a:ext cx="592989" cy="551912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03B6DE53-6625-2F27-9A3A-E13D0754D5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65179" y="1714818"/>
                    <a:ext cx="562299" cy="580390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DC2C966C-F742-3B1F-8ECA-4603C8FD9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33644" y="2743478"/>
                    <a:ext cx="562299" cy="580390"/>
                  </a:xfrm>
                  <a:prstGeom prst="straightConnector1">
                    <a:avLst/>
                  </a:prstGeom>
                  <a:ln w="38100"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BBF60B4-2592-F21D-B00A-87228601CB8D}"/>
                  </a:ext>
                </a:extLst>
              </p:cNvPr>
              <p:cNvSpPr txBox="1"/>
              <p:nvPr/>
            </p:nvSpPr>
            <p:spPr>
              <a:xfrm>
                <a:off x="8219611" y="607556"/>
                <a:ext cx="2439123" cy="36933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External service process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C03A6D-1A73-C5A9-F4ED-C67DB505C1BB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279926" y="2944900"/>
              <a:ext cx="0" cy="56986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6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7C3-0B95-BB71-3380-65CFF93F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Key Insight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AB53E-CE73-2A28-3B1F-0E2F5A61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Result: First Analysis of MSJ FCFS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Tight in heavy traffic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idea: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AB53E-CE73-2A28-3B1F-0E2F5A61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E2565AD-B3D1-14AE-EF67-528492E4C92C}"/>
              </a:ext>
            </a:extLst>
          </p:cNvPr>
          <p:cNvGrpSpPr/>
          <p:nvPr/>
        </p:nvGrpSpPr>
        <p:grpSpPr>
          <a:xfrm>
            <a:off x="2018603" y="3100404"/>
            <a:ext cx="2943503" cy="1223453"/>
            <a:chOff x="1079857" y="2607884"/>
            <a:chExt cx="2943503" cy="12234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8AF434-7C78-1296-6E61-2281F4337C60}"/>
                </a:ext>
              </a:extLst>
            </p:cNvPr>
            <p:cNvGrpSpPr/>
            <p:nvPr/>
          </p:nvGrpSpPr>
          <p:grpSpPr>
            <a:xfrm>
              <a:off x="1079857" y="2999805"/>
              <a:ext cx="2943503" cy="831532"/>
              <a:chOff x="9789" y="2821"/>
              <a:chExt cx="6105" cy="20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218BA-3C30-8522-42C1-341B30C31D36}"/>
                  </a:ext>
                </a:extLst>
              </p:cNvPr>
              <p:cNvGrpSpPr/>
              <p:nvPr/>
            </p:nvGrpSpPr>
            <p:grpSpPr>
              <a:xfrm>
                <a:off x="9789" y="2821"/>
                <a:ext cx="5637" cy="2003"/>
                <a:chOff x="9772" y="2821"/>
                <a:chExt cx="5637" cy="200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7E6BEFF-8826-1DBC-6FEB-A08F23DD6E60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93B5668-4E56-A278-ADFE-85AF8465525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0F679F0-B7F6-718B-3A45-08E991E1E822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F050013-854B-933C-EB41-8153D06E632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BB49A67-7B1B-C0AF-F535-D198D84FF4B3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8"/>
                  <a:chOff x="5297" y="3721"/>
                  <a:chExt cx="5067" cy="172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02F2FE80-8007-E1D3-0F00-DB3EAAB578F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9" name="Rectangles 39">
                      <a:extLst>
                        <a:ext uri="{FF2B5EF4-FFF2-40B4-BE49-F238E27FC236}">
                          <a16:creationId xmlns:a16="http://schemas.microsoft.com/office/drawing/2014/main" id="{C979E77B-E844-B907-34D1-972D27573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0">
                      <a:extLst>
                        <a:ext uri="{FF2B5EF4-FFF2-40B4-BE49-F238E27FC236}">
                          <a16:creationId xmlns:a16="http://schemas.microsoft.com/office/drawing/2014/main" id="{D9BD1E0A-741A-1BD5-A432-102C9D7A8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s 41">
                      <a:extLst>
                        <a:ext uri="{FF2B5EF4-FFF2-40B4-BE49-F238E27FC236}">
                          <a16:creationId xmlns:a16="http://schemas.microsoft.com/office/drawing/2014/main" id="{51B96AE4-E6CD-8000-3600-90A7CC05F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2">
                      <a:extLst>
                        <a:ext uri="{FF2B5EF4-FFF2-40B4-BE49-F238E27FC236}">
                          <a16:creationId xmlns:a16="http://schemas.microsoft.com/office/drawing/2014/main" id="{4AF85AA0-171D-44D4-877F-24F1B47CF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C8C46719-AF53-2087-D38D-17D90726D7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2165E90A-22EE-ACF4-A0D0-2827964CD6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s 46">
                    <a:extLst>
                      <a:ext uri="{FF2B5EF4-FFF2-40B4-BE49-F238E27FC236}">
                        <a16:creationId xmlns:a16="http://schemas.microsoft.com/office/drawing/2014/main" id="{3DD02782-5BDF-B776-90F6-CC8830DA7A6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5" name="Rectangles 47">
                    <a:extLst>
                      <a:ext uri="{FF2B5EF4-FFF2-40B4-BE49-F238E27FC236}">
                        <a16:creationId xmlns:a16="http://schemas.microsoft.com/office/drawing/2014/main" id="{CB82EA97-76DF-ED4C-87AA-2286C098DF1E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6" name="Rectangles 48">
                    <a:extLst>
                      <a:ext uri="{FF2B5EF4-FFF2-40B4-BE49-F238E27FC236}">
                        <a16:creationId xmlns:a16="http://schemas.microsoft.com/office/drawing/2014/main" id="{0D15C313-78ED-DFD2-7A64-FB4019730BBF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7" name="Rectangles 49">
                    <a:extLst>
                      <a:ext uri="{FF2B5EF4-FFF2-40B4-BE49-F238E27FC236}">
                        <a16:creationId xmlns:a16="http://schemas.microsoft.com/office/drawing/2014/main" id="{8FCBB30D-565F-6D23-DAEC-B8EE07E4A4BF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0B3D314-449C-1A0F-65ED-C2556F846C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s 60">
                <a:extLst>
                  <a:ext uri="{FF2B5EF4-FFF2-40B4-BE49-F238E27FC236}">
                    <a16:creationId xmlns:a16="http://schemas.microsoft.com/office/drawing/2014/main" id="{4E155844-79E8-62CD-78C1-BD0D2FFC9394}"/>
                  </a:ext>
                </a:extLst>
              </p:cNvPr>
              <p:cNvSpPr/>
              <p:nvPr/>
            </p:nvSpPr>
            <p:spPr>
              <a:xfrm>
                <a:off x="15174" y="2856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Rectangles 61">
                <a:extLst>
                  <a:ext uri="{FF2B5EF4-FFF2-40B4-BE49-F238E27FC236}">
                    <a16:creationId xmlns:a16="http://schemas.microsoft.com/office/drawing/2014/main" id="{B7CD8EDB-70A0-56CB-F36D-691E474EC50E}"/>
                  </a:ext>
                </a:extLst>
              </p:cNvPr>
              <p:cNvSpPr/>
              <p:nvPr/>
            </p:nvSpPr>
            <p:spPr>
              <a:xfrm>
                <a:off x="15174" y="3924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EDAAC0-7142-FFE2-C4ED-4D03F50C2CA2}"/>
                </a:ext>
              </a:extLst>
            </p:cNvPr>
            <p:cNvSpPr txBox="1"/>
            <p:nvPr/>
          </p:nvSpPr>
          <p:spPr>
            <a:xfrm>
              <a:off x="2561011" y="2607884"/>
              <a:ext cx="69670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MSJ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4C9A7-671A-B4BB-4D09-22E863EFE6A5}"/>
                  </a:ext>
                </a:extLst>
              </p:cNvPr>
              <p:cNvSpPr txBox="1"/>
              <p:nvPr/>
            </p:nvSpPr>
            <p:spPr>
              <a:xfrm>
                <a:off x="5318992" y="3398000"/>
                <a:ext cx="454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4C9A7-671A-B4BB-4D09-22E863EFE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92" y="3398000"/>
                <a:ext cx="454182" cy="830997"/>
              </a:xfrm>
              <a:prstGeom prst="rect">
                <a:avLst/>
              </a:prstGeom>
              <a:blipFill>
                <a:blip r:embed="rId3"/>
                <a:stretch>
                  <a:fillRect r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E65272-47FD-1B3E-9078-0D0E4BDE434C}"/>
              </a:ext>
            </a:extLst>
          </p:cNvPr>
          <p:cNvGrpSpPr/>
          <p:nvPr/>
        </p:nvGrpSpPr>
        <p:grpSpPr>
          <a:xfrm>
            <a:off x="8273460" y="1333999"/>
            <a:ext cx="2331424" cy="1513641"/>
            <a:chOff x="8759183" y="4284434"/>
            <a:chExt cx="2331424" cy="151364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2779366-DAC5-7ECA-59C1-DCB3CBDE3148}"/>
                </a:ext>
              </a:extLst>
            </p:cNvPr>
            <p:cNvGrpSpPr/>
            <p:nvPr/>
          </p:nvGrpSpPr>
          <p:grpSpPr>
            <a:xfrm>
              <a:off x="9190103" y="4768940"/>
              <a:ext cx="1519771" cy="1029135"/>
              <a:chOff x="9606145" y="4362648"/>
              <a:chExt cx="1519771" cy="102913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4FB98F0-B7A9-B948-E768-9E244C5D1738}"/>
                  </a:ext>
                </a:extLst>
              </p:cNvPr>
              <p:cNvGrpSpPr/>
              <p:nvPr/>
            </p:nvGrpSpPr>
            <p:grpSpPr>
              <a:xfrm>
                <a:off x="9696911" y="4560251"/>
                <a:ext cx="1408831" cy="831532"/>
                <a:chOff x="12972" y="2821"/>
                <a:chExt cx="2922" cy="2003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862A9DC-1694-91DE-027F-E5D85D6B502D}"/>
                    </a:ext>
                  </a:extLst>
                </p:cNvPr>
                <p:cNvGrpSpPr/>
                <p:nvPr/>
              </p:nvGrpSpPr>
              <p:grpSpPr>
                <a:xfrm>
                  <a:off x="12972" y="2821"/>
                  <a:ext cx="2454" cy="2003"/>
                  <a:chOff x="12955" y="2821"/>
                  <a:chExt cx="2454" cy="2003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CC5EEB5-23B2-2E9A-E489-87EA9E9E8D27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F0AB622-D7DF-F632-85EF-27F65399387E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CD4AED7-16C7-BC15-1D93-8A6269C42D83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39C4734-4ABF-ED03-2EE2-41513D13F3AA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659B6653-0B72-498C-D0F3-4B85B53F3F6D}"/>
                      </a:ext>
                    </a:extLst>
                  </p:cNvPr>
                  <p:cNvGrpSpPr/>
                  <p:nvPr/>
                </p:nvGrpSpPr>
                <p:grpSpPr>
                  <a:xfrm>
                    <a:off x="12955" y="3003"/>
                    <a:ext cx="1884" cy="1714"/>
                    <a:chOff x="8480" y="3735"/>
                    <a:chExt cx="1884" cy="1714"/>
                  </a:xfrm>
                </p:grpSpPr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36040A18-9C6B-0B53-8AF8-80188932D0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80" y="3735"/>
                      <a:ext cx="1884" cy="1714"/>
                      <a:chOff x="8480" y="3735"/>
                      <a:chExt cx="1884" cy="1714"/>
                    </a:xfrm>
                  </p:grpSpPr>
                  <p:sp>
                    <p:nvSpPr>
                      <p:cNvPr id="134" name="Rectangles 41">
                        <a:extLst>
                          <a:ext uri="{FF2B5EF4-FFF2-40B4-BE49-F238E27FC236}">
                            <a16:creationId xmlns:a16="http://schemas.microsoft.com/office/drawing/2014/main" id="{78FB4062-21B0-75B1-F73C-A17BAC464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Rectangles 42">
                        <a:extLst>
                          <a:ext uri="{FF2B5EF4-FFF2-40B4-BE49-F238E27FC236}">
                            <a16:creationId xmlns:a16="http://schemas.microsoft.com/office/drawing/2014/main" id="{394A6E98-0DC9-0BFF-60DC-CEFA67243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8" name="Rectangles 47">
                      <a:extLst>
                        <a:ext uri="{FF2B5EF4-FFF2-40B4-BE49-F238E27FC236}">
                          <a16:creationId xmlns:a16="http://schemas.microsoft.com/office/drawing/2014/main" id="{D49345BC-B1F5-BA74-A415-3C87E46C6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1" y="4379"/>
                      <a:ext cx="720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30" name="Rectangles 49">
                      <a:extLst>
                        <a:ext uri="{FF2B5EF4-FFF2-40B4-BE49-F238E27FC236}">
                          <a16:creationId xmlns:a16="http://schemas.microsoft.com/office/drawing/2014/main" id="{FD9C329B-65C5-E961-2254-82734F515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379"/>
                      <a:ext cx="720" cy="76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</p:grp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DA0C0706-611F-DFA9-EF50-62507F34ACA8}"/>
                    </a:ext>
                  </a:extLst>
                </p:cNvPr>
                <p:cNvSpPr/>
                <p:nvPr/>
              </p:nvSpPr>
              <p:spPr>
                <a:xfrm>
                  <a:off x="15174" y="2856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0BA7EAE0-F05B-3C01-839A-C91BA6ADDD55}"/>
                    </a:ext>
                  </a:extLst>
                </p:cNvPr>
                <p:cNvSpPr/>
                <p:nvPr/>
              </p:nvSpPr>
              <p:spPr>
                <a:xfrm>
                  <a:off x="15174" y="3924"/>
                  <a:ext cx="720" cy="3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97E31C30-BC55-3B5D-32A3-B020FE23149A}"/>
                  </a:ext>
                </a:extLst>
              </p:cNvPr>
              <p:cNvSpPr/>
              <p:nvPr/>
            </p:nvSpPr>
            <p:spPr>
              <a:xfrm>
                <a:off x="9606145" y="4362648"/>
                <a:ext cx="1007203" cy="25043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New job</a:t>
                </a:r>
              </a:p>
            </p:txBody>
          </p:sp>
          <p:cxnSp>
            <p:nvCxnSpPr>
              <p:cNvPr id="140" name="Connector: Elbow 139">
                <a:extLst>
                  <a:ext uri="{FF2B5EF4-FFF2-40B4-BE49-F238E27FC236}">
                    <a16:creationId xmlns:a16="http://schemas.microsoft.com/office/drawing/2014/main" id="{33A7B187-789A-8D0A-F6F8-EE90BFCCBEE0}"/>
                  </a:ext>
                </a:extLst>
              </p:cNvPr>
              <p:cNvCxnSpPr>
                <a:cxnSpLocks/>
                <a:endCxn id="138" idx="3"/>
              </p:cNvCxnSpPr>
              <p:nvPr/>
            </p:nvCxnSpPr>
            <p:spPr>
              <a:xfrm rot="10800000">
                <a:off x="10613349" y="4487865"/>
                <a:ext cx="512567" cy="512439"/>
              </a:xfrm>
              <a:prstGeom prst="bentConnector3">
                <a:avLst>
                  <a:gd name="adj1" fmla="val -4105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or: Elbow 141">
                <a:extLst>
                  <a:ext uri="{FF2B5EF4-FFF2-40B4-BE49-F238E27FC236}">
                    <a16:creationId xmlns:a16="http://schemas.microsoft.com/office/drawing/2014/main" id="{13A7B612-B783-7A20-CA5F-D8633F90466A}"/>
                  </a:ext>
                </a:extLst>
              </p:cNvPr>
              <p:cNvCxnSpPr>
                <a:stCxn id="138" idx="1"/>
                <a:endCxn id="134" idx="1"/>
              </p:cNvCxnSpPr>
              <p:nvPr/>
            </p:nvCxnSpPr>
            <p:spPr>
              <a:xfrm rot="10800000" flipH="1" flipV="1">
                <a:off x="9606145" y="4487863"/>
                <a:ext cx="90766" cy="503721"/>
              </a:xfrm>
              <a:prstGeom prst="bentConnector3">
                <a:avLst>
                  <a:gd name="adj1" fmla="val -25185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632BE5C-02DB-3D90-4270-7C8183F5CB74}"/>
                </a:ext>
              </a:extLst>
            </p:cNvPr>
            <p:cNvSpPr txBox="1"/>
            <p:nvPr/>
          </p:nvSpPr>
          <p:spPr>
            <a:xfrm>
              <a:off x="8759183" y="4284434"/>
              <a:ext cx="2331424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Saturated System</a:t>
              </a:r>
            </a:p>
          </p:txBody>
        </p:sp>
      </p:grpSp>
      <p:sp>
        <p:nvSpPr>
          <p:cNvPr id="158" name="Slide Number Placeholder 157">
            <a:extLst>
              <a:ext uri="{FF2B5EF4-FFF2-40B4-BE49-F238E27FC236}">
                <a16:creationId xmlns:a16="http://schemas.microsoft.com/office/drawing/2014/main" id="{BADEE592-A703-D033-0EA5-BE0D0A2D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5</a:t>
            </a:fld>
            <a:endParaRPr lang="en-US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77E5D6F-69ED-53DA-2439-A113AF61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64D378-D1DE-74E1-FFA8-7F62C1FD7430}"/>
              </a:ext>
            </a:extLst>
          </p:cNvPr>
          <p:cNvGrpSpPr/>
          <p:nvPr/>
        </p:nvGrpSpPr>
        <p:grpSpPr>
          <a:xfrm>
            <a:off x="6046949" y="3061438"/>
            <a:ext cx="3597354" cy="1138371"/>
            <a:chOff x="676721" y="2648546"/>
            <a:chExt cx="3597354" cy="11383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50E44E-250A-B1D6-A1E7-60C10F9406FD}"/>
                </a:ext>
              </a:extLst>
            </p:cNvPr>
            <p:cNvGrpSpPr/>
            <p:nvPr/>
          </p:nvGrpSpPr>
          <p:grpSpPr>
            <a:xfrm>
              <a:off x="1079856" y="3069549"/>
              <a:ext cx="3194219" cy="717368"/>
              <a:chOff x="9772" y="2989"/>
              <a:chExt cx="6625" cy="172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89DA120-61E7-75FF-2DB4-5FF810D8A670}"/>
                  </a:ext>
                </a:extLst>
              </p:cNvPr>
              <p:cNvSpPr/>
              <p:nvPr/>
            </p:nvSpPr>
            <p:spPr>
              <a:xfrm>
                <a:off x="14888" y="3067"/>
                <a:ext cx="1509" cy="165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785628D-E69F-16CB-E127-92C24A5B8DD0}"/>
                  </a:ext>
                </a:extLst>
              </p:cNvPr>
              <p:cNvGrpSpPr/>
              <p:nvPr/>
            </p:nvGrpSpPr>
            <p:grpSpPr>
              <a:xfrm>
                <a:off x="9772" y="2989"/>
                <a:ext cx="5067" cy="1728"/>
                <a:chOff x="5297" y="3721"/>
                <a:chExt cx="5067" cy="172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7B19B1C-AF64-AAF7-8E5C-85EA091B2692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8"/>
                  <a:chOff x="5630" y="3721"/>
                  <a:chExt cx="4734" cy="1728"/>
                </a:xfrm>
              </p:grpSpPr>
              <p:sp>
                <p:nvSpPr>
                  <p:cNvPr id="47" name="Rectangles 39">
                    <a:extLst>
                      <a:ext uri="{FF2B5EF4-FFF2-40B4-BE49-F238E27FC236}">
                        <a16:creationId xmlns:a16="http://schemas.microsoft.com/office/drawing/2014/main" id="{AA3BB973-8B5D-6D30-A320-E61DB6CCC9DF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40">
                    <a:extLst>
                      <a:ext uri="{FF2B5EF4-FFF2-40B4-BE49-F238E27FC236}">
                        <a16:creationId xmlns:a16="http://schemas.microsoft.com/office/drawing/2014/main" id="{4581363F-16C2-671D-2F28-103B6F44F4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41">
                    <a:extLst>
                      <a:ext uri="{FF2B5EF4-FFF2-40B4-BE49-F238E27FC236}">
                        <a16:creationId xmlns:a16="http://schemas.microsoft.com/office/drawing/2014/main" id="{B26F0B57-CDE5-E221-3CEE-8D14B32233CF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42">
                    <a:extLst>
                      <a:ext uri="{FF2B5EF4-FFF2-40B4-BE49-F238E27FC236}">
                        <a16:creationId xmlns:a16="http://schemas.microsoft.com/office/drawing/2014/main" id="{5F2B3662-FE56-863B-5C98-E694E93DBE35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72911CC-7B45-4AC2-811C-10780C92761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397DAB2D-1633-22BB-7095-BE2E7F2B903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12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s 46">
                  <a:extLst>
                    <a:ext uri="{FF2B5EF4-FFF2-40B4-BE49-F238E27FC236}">
                      <a16:creationId xmlns:a16="http://schemas.microsoft.com/office/drawing/2014/main" id="{EFBF6E28-4443-AD71-9236-8EF8BF5C3A3F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s 47">
                  <a:extLst>
                    <a:ext uri="{FF2B5EF4-FFF2-40B4-BE49-F238E27FC236}">
                      <a16:creationId xmlns:a16="http://schemas.microsoft.com/office/drawing/2014/main" id="{6682BF52-C78E-3939-4BC0-573F582E44C6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EA52A8A-D691-BD42-303B-92D3C5F85A6E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4B49189A-19BA-76F3-A54A-CED746966EA4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5D0BAF7-F9AE-67D2-BA31-EA328FA5924E}"/>
                    </a:ext>
                  </a:extLst>
                </p:cNvPr>
                <p:cNvCxnSpPr/>
                <p:nvPr/>
              </p:nvCxnSpPr>
              <p:spPr>
                <a:xfrm flipV="1">
                  <a:off x="5297" y="4650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2C036A-F887-6DED-0BD0-A666D18B286B}"/>
                </a:ext>
              </a:extLst>
            </p:cNvPr>
            <p:cNvSpPr txBox="1"/>
            <p:nvPr/>
          </p:nvSpPr>
          <p:spPr>
            <a:xfrm>
              <a:off x="676721" y="2648546"/>
              <a:ext cx="2848904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Markovian Service Rate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AC7A6A-574B-E3F6-5BE1-531C6859D941}"/>
              </a:ext>
            </a:extLst>
          </p:cNvPr>
          <p:cNvGrpSpPr/>
          <p:nvPr/>
        </p:nvGrpSpPr>
        <p:grpSpPr>
          <a:xfrm>
            <a:off x="8153400" y="607556"/>
            <a:ext cx="2573214" cy="2907266"/>
            <a:chOff x="8153400" y="607556"/>
            <a:chExt cx="2573214" cy="290726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2963BBE-062C-B119-378B-09D69D0547A6}"/>
                </a:ext>
              </a:extLst>
            </p:cNvPr>
            <p:cNvGrpSpPr/>
            <p:nvPr/>
          </p:nvGrpSpPr>
          <p:grpSpPr>
            <a:xfrm>
              <a:off x="8153400" y="607556"/>
              <a:ext cx="2573214" cy="2327457"/>
              <a:chOff x="8153400" y="607556"/>
              <a:chExt cx="2573214" cy="2327457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BAC211D-1D55-D538-BE04-06C8D828EDB7}"/>
                  </a:ext>
                </a:extLst>
              </p:cNvPr>
              <p:cNvSpPr/>
              <p:nvPr/>
            </p:nvSpPr>
            <p:spPr>
              <a:xfrm>
                <a:off x="8153400" y="975755"/>
                <a:ext cx="2573214" cy="1959258"/>
              </a:xfrm>
              <a:prstGeom prst="round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BBF60B4-2592-F21D-B00A-87228601CB8D}"/>
                  </a:ext>
                </a:extLst>
              </p:cNvPr>
              <p:cNvSpPr txBox="1"/>
              <p:nvPr/>
            </p:nvSpPr>
            <p:spPr>
              <a:xfrm>
                <a:off x="8219611" y="607556"/>
                <a:ext cx="2439123" cy="36933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External service process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CC03A6D-1A73-C5A9-F4ED-C67DB505C1BB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9280524" y="2944955"/>
              <a:ext cx="0" cy="56986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044CA6C-5C02-187F-B54D-40610FF6A28A}"/>
                  </a:ext>
                </a:extLst>
              </p:cNvPr>
              <p:cNvSpPr/>
              <p:nvPr/>
            </p:nvSpPr>
            <p:spPr>
              <a:xfrm>
                <a:off x="1045119" y="4947427"/>
                <a:ext cx="1555468" cy="57657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45720" rIns="45720" bIns="45720" rtlCol="0" anchor="t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𝑀𝑆𝐽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044CA6C-5C02-187F-B54D-40610FF6A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9" y="4947427"/>
                <a:ext cx="1555468" cy="576574"/>
              </a:xfrm>
              <a:prstGeom prst="roundRect">
                <a:avLst/>
              </a:prstGeom>
              <a:blipFill>
                <a:blip r:embed="rId4"/>
                <a:stretch>
                  <a:fillRect b="-6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480761B-B681-4947-0882-2245033A149B}"/>
              </a:ext>
            </a:extLst>
          </p:cNvPr>
          <p:cNvGrpSpPr/>
          <p:nvPr/>
        </p:nvGrpSpPr>
        <p:grpSpPr>
          <a:xfrm>
            <a:off x="2599364" y="4743001"/>
            <a:ext cx="3496636" cy="771482"/>
            <a:chOff x="2599364" y="4743001"/>
            <a:chExt cx="3496636" cy="77148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0F3226-B469-EFD0-21C2-E81B80E1AF37}"/>
                </a:ext>
              </a:extLst>
            </p:cNvPr>
            <p:cNvGrpSpPr/>
            <p:nvPr/>
          </p:nvGrpSpPr>
          <p:grpSpPr>
            <a:xfrm>
              <a:off x="2599364" y="4937909"/>
              <a:ext cx="3496636" cy="576574"/>
              <a:chOff x="2318822" y="1836983"/>
              <a:chExt cx="4040575" cy="5765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B5CA7CE5-B1E2-4CD9-6765-54809F090E74}"/>
                      </a:ext>
                    </a:extLst>
                  </p:cNvPr>
                  <p:cNvSpPr/>
                  <p:nvPr/>
                </p:nvSpPr>
                <p:spPr>
                  <a:xfrm>
                    <a:off x="4231902" y="1836983"/>
                    <a:ext cx="2127495" cy="57657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45720" tIns="45720" rIns="45720" bIns="45720" rtlCol="0" anchor="t" anchorCtr="0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𝑀𝑆𝑅</m:t>
                            </m:r>
                            <m:r>
                              <m:rPr>
                                <m:nor/>
                              </m:rPr>
                              <a:rPr lang="en-US" smtClean="0">
                                <a:solidFill>
                                  <a:schemeClr val="tx1"/>
                                </a:solidFill>
                              </a:rPr>
                              <m:t>‐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𝑆𝑎𝑡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lang="en-US" sz="2200" dirty="0">
                        <a:solidFill>
                          <a:schemeClr val="tx1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B5CA7CE5-B1E2-4CD9-6765-54809F090E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1902" y="1836983"/>
                    <a:ext cx="2127495" cy="576574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5C607BE-1E91-077B-C0BF-439B22D66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8822" y="2125673"/>
                <a:ext cx="189825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4E735D-9E91-7D1D-7AA2-03F91291CD3C}"/>
                </a:ext>
              </a:extLst>
            </p:cNvPr>
            <p:cNvSpPr txBox="1"/>
            <p:nvPr/>
          </p:nvSpPr>
          <p:spPr>
            <a:xfrm>
              <a:off x="2964901" y="4743001"/>
              <a:ext cx="988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RESET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2C7ABE7-DC14-C88E-0481-F79EDC62A801}"/>
              </a:ext>
            </a:extLst>
          </p:cNvPr>
          <p:cNvGrpSpPr/>
          <p:nvPr/>
        </p:nvGrpSpPr>
        <p:grpSpPr>
          <a:xfrm>
            <a:off x="6108830" y="4728138"/>
            <a:ext cx="4520696" cy="913412"/>
            <a:chOff x="6108830" y="4728138"/>
            <a:chExt cx="4520696" cy="91341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26FAFBD-8148-5BFD-65D3-D9126F2969C2}"/>
                </a:ext>
              </a:extLst>
            </p:cNvPr>
            <p:cNvGrpSpPr/>
            <p:nvPr/>
          </p:nvGrpSpPr>
          <p:grpSpPr>
            <a:xfrm>
              <a:off x="6108830" y="4728138"/>
              <a:ext cx="4520696" cy="913412"/>
              <a:chOff x="7460185" y="1923791"/>
              <a:chExt cx="3068549" cy="913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0D4FB3DB-53D2-9723-5A47-958D5A97A979}"/>
                      </a:ext>
                    </a:extLst>
                  </p:cNvPr>
                  <p:cNvSpPr/>
                  <p:nvPr/>
                </p:nvSpPr>
                <p:spPr>
                  <a:xfrm>
                    <a:off x="8543826" y="1923791"/>
                    <a:ext cx="1984908" cy="913412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45720" tIns="45720" rIns="45720" bIns="45720" rtlCol="0" anchor="t" anchorCtr="0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Solve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𝑀𝑆𝑅</m:t>
                                </m:r>
                                <m:r>
                                  <m:rPr>
                                    <m:nor/>
                                  </m:rPr>
                                  <a:rPr lang="en-US" sz="2400" smtClean="0">
                                    <a:solidFill>
                                      <a:schemeClr val="tx1"/>
                                    </a:solidFill>
                                  </a:rPr>
                                  <m:t>‐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𝑆𝑎𝑡</m:t>
                                </m:r>
                              </m:sup>
                            </m:sSup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,</a:t>
                    </a:r>
                  </a:p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Solve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𝑀𝑆𝐽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!</a:t>
                    </a:r>
                  </a:p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0D4FB3DB-53D2-9723-5A47-958D5A97A9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3826" y="1923791"/>
                    <a:ext cx="1984908" cy="913412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9032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7090067-8411-77D2-45C0-007944D8E6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0185" y="2408707"/>
                <a:ext cx="1083641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0E3B0E-95B5-FA00-D4C5-D0547B5470F7}"/>
                </a:ext>
              </a:extLst>
            </p:cNvPr>
            <p:cNvSpPr txBox="1"/>
            <p:nvPr/>
          </p:nvSpPr>
          <p:spPr>
            <a:xfrm>
              <a:off x="6348651" y="4738234"/>
              <a:ext cx="988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33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FCA-E3D2-9D04-DE4A-F377529E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01D96-B20B-5AFA-5CD3-1BDA448DB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9855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RESET: Reduction to Saturated for Expected Time</a:t>
                </a:r>
              </a:p>
              <a:p>
                <a:pPr marL="0" indent="0">
                  <a:buNone/>
                </a:pPr>
                <a:r>
                  <a:rPr lang="en-US" dirty="0"/>
                  <a:t>RESET 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𝑀𝑆𝐽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𝑆𝑅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Intuition: MSJ and MSR-Sat couple perfectly, except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jobs present.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01D96-B20B-5AFA-5CD3-1BDA448DB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98557" cy="4351338"/>
              </a:xfrm>
              <a:blipFill>
                <a:blip r:embed="rId2"/>
                <a:stretch>
                  <a:fillRect l="-1150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F112F-6945-8C2A-0152-87D0AC14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4E1C-9240-3E4D-2B0B-ECAFD823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8DA4D3-6C48-B12B-085E-9FAA49A110F3}"/>
              </a:ext>
            </a:extLst>
          </p:cNvPr>
          <p:cNvGrpSpPr/>
          <p:nvPr/>
        </p:nvGrpSpPr>
        <p:grpSpPr>
          <a:xfrm>
            <a:off x="6179930" y="230188"/>
            <a:ext cx="5866490" cy="1192212"/>
            <a:chOff x="3191137" y="3265039"/>
            <a:chExt cx="6686571" cy="138347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12B7E9A-9D9E-AAAD-E8B6-C431C6863145}"/>
                </a:ext>
              </a:extLst>
            </p:cNvPr>
            <p:cNvGrpSpPr/>
            <p:nvPr/>
          </p:nvGrpSpPr>
          <p:grpSpPr>
            <a:xfrm>
              <a:off x="3191137" y="3375218"/>
              <a:ext cx="6535305" cy="1195558"/>
              <a:chOff x="5684550" y="747990"/>
              <a:chExt cx="6535305" cy="1195558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65B1247-3CEC-FD0E-AB83-FFFCAFEFC131}"/>
                  </a:ext>
                </a:extLst>
              </p:cNvPr>
              <p:cNvGrpSpPr/>
              <p:nvPr/>
            </p:nvGrpSpPr>
            <p:grpSpPr>
              <a:xfrm>
                <a:off x="5684550" y="812410"/>
                <a:ext cx="2350627" cy="1046493"/>
                <a:chOff x="1079857" y="2631111"/>
                <a:chExt cx="2943503" cy="1200226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F000E146-9D01-3865-4732-259FB4819176}"/>
                    </a:ext>
                  </a:extLst>
                </p:cNvPr>
                <p:cNvGrpSpPr/>
                <p:nvPr/>
              </p:nvGrpSpPr>
              <p:grpSpPr>
                <a:xfrm>
                  <a:off x="1079857" y="2999805"/>
                  <a:ext cx="2943503" cy="831532"/>
                  <a:chOff x="9789" y="2821"/>
                  <a:chExt cx="6105" cy="2003"/>
                </a:xfrm>
              </p:grpSpPr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C117E04E-9FDC-E3FB-3595-0042956E6D61}"/>
                      </a:ext>
                    </a:extLst>
                  </p:cNvPr>
                  <p:cNvGrpSpPr/>
                  <p:nvPr/>
                </p:nvGrpSpPr>
                <p:grpSpPr>
                  <a:xfrm>
                    <a:off x="9789" y="2821"/>
                    <a:ext cx="5637" cy="2003"/>
                    <a:chOff x="9772" y="2821"/>
                    <a:chExt cx="5637" cy="2003"/>
                  </a:xfrm>
                </p:grpSpPr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3298F310-BB67-0A8D-9CFA-8651F602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1BA3FA79-AAD2-14B2-A323-D8BDAA087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6EAE6E16-5DE9-60DB-E9CA-A8FAF00DB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E74801A7-D60B-50B2-0272-139B73514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62076C0B-0474-AB1F-1E03-2A7F61596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2" y="2989"/>
                      <a:ext cx="5067" cy="1728"/>
                      <a:chOff x="5297" y="3721"/>
                      <a:chExt cx="5067" cy="1728"/>
                    </a:xfrm>
                  </p:grpSpPr>
                  <p:grpSp>
                    <p:nvGrpSpPr>
                      <p:cNvPr id="187" name="Group 186">
                        <a:extLst>
                          <a:ext uri="{FF2B5EF4-FFF2-40B4-BE49-F238E27FC236}">
                            <a16:creationId xmlns:a16="http://schemas.microsoft.com/office/drawing/2014/main" id="{4A36A575-670E-762D-1750-CE7039A57E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8"/>
                        <a:chOff x="5630" y="3721"/>
                        <a:chExt cx="4734" cy="1728"/>
                      </a:xfrm>
                    </p:grpSpPr>
                    <p:sp>
                      <p:nvSpPr>
                        <p:cNvPr id="193" name="Rectangles 39">
                          <a:extLst>
                            <a:ext uri="{FF2B5EF4-FFF2-40B4-BE49-F238E27FC236}">
                              <a16:creationId xmlns:a16="http://schemas.microsoft.com/office/drawing/2014/main" id="{0C1C8ECD-B9B2-1B78-DD62-87C583F6CA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4" name="Rectangles 40">
                          <a:extLst>
                            <a:ext uri="{FF2B5EF4-FFF2-40B4-BE49-F238E27FC236}">
                              <a16:creationId xmlns:a16="http://schemas.microsoft.com/office/drawing/2014/main" id="{D7FF7465-453A-EF47-5929-9399B1CA6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5" name="Rectangles 41">
                          <a:extLst>
                            <a:ext uri="{FF2B5EF4-FFF2-40B4-BE49-F238E27FC236}">
                              <a16:creationId xmlns:a16="http://schemas.microsoft.com/office/drawing/2014/main" id="{2523A08C-4D94-016D-66F1-0953623D6A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6" name="Rectangles 42">
                          <a:extLst>
                            <a:ext uri="{FF2B5EF4-FFF2-40B4-BE49-F238E27FC236}">
                              <a16:creationId xmlns:a16="http://schemas.microsoft.com/office/drawing/2014/main" id="{3E94AE67-5863-FEBD-5E22-165F43083B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97" name="Straight Connector 196">
                          <a:extLst>
                            <a:ext uri="{FF2B5EF4-FFF2-40B4-BE49-F238E27FC236}">
                              <a16:creationId xmlns:a16="http://schemas.microsoft.com/office/drawing/2014/main" id="{69B794F9-4249-1163-7176-6A0714D440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8" name="Straight Connector 197">
                          <a:extLst>
                            <a:ext uri="{FF2B5EF4-FFF2-40B4-BE49-F238E27FC236}">
                              <a16:creationId xmlns:a16="http://schemas.microsoft.com/office/drawing/2014/main" id="{99F67FD2-1B7E-7FCE-0C39-6A0F6A2BC04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12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8" name="Rectangles 46">
                        <a:extLst>
                          <a:ext uri="{FF2B5EF4-FFF2-40B4-BE49-F238E27FC236}">
                            <a16:creationId xmlns:a16="http://schemas.microsoft.com/office/drawing/2014/main" id="{1F70B320-1FED-90DF-00F0-B87CA62ACF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387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189" name="Rectangles 47">
                        <a:extLst>
                          <a:ext uri="{FF2B5EF4-FFF2-40B4-BE49-F238E27FC236}">
                            <a16:creationId xmlns:a16="http://schemas.microsoft.com/office/drawing/2014/main" id="{5C8854CD-19E7-C444-3B15-6CC1E6A38B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190" name="Rectangles 48">
                        <a:extLst>
                          <a:ext uri="{FF2B5EF4-FFF2-40B4-BE49-F238E27FC236}">
                            <a16:creationId xmlns:a16="http://schemas.microsoft.com/office/drawing/2014/main" id="{43DB2611-E81E-085E-F35C-C18170937D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191" name="Rectangles 49">
                        <a:extLst>
                          <a:ext uri="{FF2B5EF4-FFF2-40B4-BE49-F238E27FC236}">
                            <a16:creationId xmlns:a16="http://schemas.microsoft.com/office/drawing/2014/main" id="{F4914434-0CCD-7EE3-DE48-0CF205B69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379"/>
                        <a:ext cx="720" cy="76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cxnSp>
                    <p:nvCxnSpPr>
                      <p:cNvPr id="192" name="Straight Arrow Connector 191">
                        <a:extLst>
                          <a:ext uri="{FF2B5EF4-FFF2-40B4-BE49-F238E27FC236}">
                            <a16:creationId xmlns:a16="http://schemas.microsoft.com/office/drawing/2014/main" id="{D677D4B4-F9C4-46BE-F5EE-81681F44BA4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97" y="4650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80" name="Rectangles 60">
                    <a:extLst>
                      <a:ext uri="{FF2B5EF4-FFF2-40B4-BE49-F238E27FC236}">
                        <a16:creationId xmlns:a16="http://schemas.microsoft.com/office/drawing/2014/main" id="{EFA49633-CC6A-7FF6-1BAA-EDFF520AB727}"/>
                      </a:ext>
                    </a:extLst>
                  </p:cNvPr>
                  <p:cNvSpPr/>
                  <p:nvPr/>
                </p:nvSpPr>
                <p:spPr>
                  <a:xfrm>
                    <a:off x="15174" y="2856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81" name="Rectangles 61">
                    <a:extLst>
                      <a:ext uri="{FF2B5EF4-FFF2-40B4-BE49-F238E27FC236}">
                        <a16:creationId xmlns:a16="http://schemas.microsoft.com/office/drawing/2014/main" id="{4015C786-99BF-0152-48D9-6986D736A107}"/>
                      </a:ext>
                    </a:extLst>
                  </p:cNvPr>
                  <p:cNvSpPr/>
                  <p:nvPr/>
                </p:nvSpPr>
                <p:spPr>
                  <a:xfrm>
                    <a:off x="15174" y="3924"/>
                    <a:ext cx="720" cy="32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05FB494-5D9D-EAAA-955E-81DA2321E361}"/>
                    </a:ext>
                  </a:extLst>
                </p:cNvPr>
                <p:cNvSpPr txBox="1"/>
                <p:nvPr/>
              </p:nvSpPr>
              <p:spPr>
                <a:xfrm>
                  <a:off x="2498620" y="2631111"/>
                  <a:ext cx="824905" cy="42359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en-US" dirty="0"/>
                    <a:t>MSJ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09914A84-10CC-5793-5531-9E4594F7455F}"/>
                      </a:ext>
                    </a:extLst>
                  </p:cNvPr>
                  <p:cNvSpPr txBox="1"/>
                  <p:nvPr/>
                </p:nvSpPr>
                <p:spPr>
                  <a:xfrm>
                    <a:off x="7944502" y="1113985"/>
                    <a:ext cx="362701" cy="7245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09914A84-10CC-5793-5531-9E4594F745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4502" y="1113985"/>
                    <a:ext cx="362701" cy="7245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F6685026-621E-89F0-591E-F310A1F55BB3}"/>
                  </a:ext>
                </a:extLst>
              </p:cNvPr>
              <p:cNvGrpSpPr/>
              <p:nvPr/>
            </p:nvGrpSpPr>
            <p:grpSpPr>
              <a:xfrm>
                <a:off x="10683507" y="747990"/>
                <a:ext cx="1536348" cy="1195558"/>
                <a:chOff x="8939745" y="4426887"/>
                <a:chExt cx="1923846" cy="1371188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6BA1A524-266E-7D61-0EB2-34C582CB6987}"/>
                    </a:ext>
                  </a:extLst>
                </p:cNvPr>
                <p:cNvGrpSpPr/>
                <p:nvPr/>
              </p:nvGrpSpPr>
              <p:grpSpPr>
                <a:xfrm>
                  <a:off x="8939745" y="4768940"/>
                  <a:ext cx="1770130" cy="1029135"/>
                  <a:chOff x="9355787" y="4362648"/>
                  <a:chExt cx="1770130" cy="1029135"/>
                </a:xfrm>
              </p:grpSpPr>
              <p:cxnSp>
                <p:nvCxnSpPr>
                  <p:cNvPr id="160" name="Connector: Elbow 159">
                    <a:extLst>
                      <a:ext uri="{FF2B5EF4-FFF2-40B4-BE49-F238E27FC236}">
                        <a16:creationId xmlns:a16="http://schemas.microsoft.com/office/drawing/2014/main" id="{0D3A687E-CC3F-CFA3-AFBC-816DC9C10741}"/>
                      </a:ext>
                    </a:extLst>
                  </p:cNvPr>
                  <p:cNvCxnSpPr>
                    <a:cxnSpLocks/>
                    <a:endCxn id="175" idx="1"/>
                  </p:cNvCxnSpPr>
                  <p:nvPr/>
                </p:nvCxnSpPr>
                <p:spPr>
                  <a:xfrm rot="16200000" flipH="1">
                    <a:off x="9345020" y="4639693"/>
                    <a:ext cx="512444" cy="191339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38A873F3-A770-A0D0-F626-2B77BA1A25E8}"/>
                      </a:ext>
                    </a:extLst>
                  </p:cNvPr>
                  <p:cNvGrpSpPr/>
                  <p:nvPr/>
                </p:nvGrpSpPr>
                <p:grpSpPr>
                  <a:xfrm>
                    <a:off x="9696911" y="4560251"/>
                    <a:ext cx="1408831" cy="831532"/>
                    <a:chOff x="12972" y="2821"/>
                    <a:chExt cx="2922" cy="2003"/>
                  </a:xfrm>
                </p:grpSpPr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A5F9DDE8-6368-2571-07C6-EC1F72F9A1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2" y="2821"/>
                      <a:ext cx="2454" cy="2003"/>
                      <a:chOff x="12955" y="2821"/>
                      <a:chExt cx="2454" cy="2003"/>
                    </a:xfrm>
                  </p:grpSpPr>
                  <p:sp>
                    <p:nvSpPr>
                      <p:cNvPr id="167" name="Oval 166">
                        <a:extLst>
                          <a:ext uri="{FF2B5EF4-FFF2-40B4-BE49-F238E27FC236}">
                            <a16:creationId xmlns:a16="http://schemas.microsoft.com/office/drawing/2014/main" id="{EB24D833-F746-DFDB-4E5C-690D98C578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8" name="Oval 167">
                        <a:extLst>
                          <a:ext uri="{FF2B5EF4-FFF2-40B4-BE49-F238E27FC236}">
                            <a16:creationId xmlns:a16="http://schemas.microsoft.com/office/drawing/2014/main" id="{64AA9117-9629-C7EB-62AD-47CF56BDC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9" name="Oval 168">
                        <a:extLst>
                          <a:ext uri="{FF2B5EF4-FFF2-40B4-BE49-F238E27FC236}">
                            <a16:creationId xmlns:a16="http://schemas.microsoft.com/office/drawing/2014/main" id="{50BB4255-550D-67E1-55F5-4DE84D642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0" name="Oval 169">
                        <a:extLst>
                          <a:ext uri="{FF2B5EF4-FFF2-40B4-BE49-F238E27FC236}">
                            <a16:creationId xmlns:a16="http://schemas.microsoft.com/office/drawing/2014/main" id="{A2A18C93-1994-0301-58E5-EA3CF91AD2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71" name="Group 170">
                        <a:extLst>
                          <a:ext uri="{FF2B5EF4-FFF2-40B4-BE49-F238E27FC236}">
                            <a16:creationId xmlns:a16="http://schemas.microsoft.com/office/drawing/2014/main" id="{D475BBF8-FB3D-E381-094D-7858765983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55" y="3003"/>
                        <a:ext cx="1884" cy="1714"/>
                        <a:chOff x="8480" y="3735"/>
                        <a:chExt cx="1884" cy="1714"/>
                      </a:xfrm>
                    </p:grpSpPr>
                    <p:grpSp>
                      <p:nvGrpSpPr>
                        <p:cNvPr id="172" name="Group 171">
                          <a:extLst>
                            <a:ext uri="{FF2B5EF4-FFF2-40B4-BE49-F238E27FC236}">
                              <a16:creationId xmlns:a16="http://schemas.microsoft.com/office/drawing/2014/main" id="{432E73B8-6B7F-274B-3606-A35D73C204F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80" y="3735"/>
                          <a:ext cx="1884" cy="1714"/>
                          <a:chOff x="8480" y="3735"/>
                          <a:chExt cx="1884" cy="1714"/>
                        </a:xfrm>
                      </p:grpSpPr>
                      <p:sp>
                        <p:nvSpPr>
                          <p:cNvPr id="175" name="Rectangles 41">
                            <a:extLst>
                              <a:ext uri="{FF2B5EF4-FFF2-40B4-BE49-F238E27FC236}">
                                <a16:creationId xmlns:a16="http://schemas.microsoft.com/office/drawing/2014/main" id="{6F12A438-659C-6236-387E-418AF8963B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6" name="Rectangles 42">
                            <a:extLst>
                              <a:ext uri="{FF2B5EF4-FFF2-40B4-BE49-F238E27FC236}">
                                <a16:creationId xmlns:a16="http://schemas.microsoft.com/office/drawing/2014/main" id="{CA69EA72-628C-3565-CA3B-68E9F93DBF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3" name="Rectangles 47">
                          <a:extLst>
                            <a:ext uri="{FF2B5EF4-FFF2-40B4-BE49-F238E27FC236}">
                              <a16:creationId xmlns:a16="http://schemas.microsoft.com/office/drawing/2014/main" id="{6671FD1F-2474-B823-6B1B-B4EE1E4A5A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31" y="4379"/>
                          <a:ext cx="720" cy="76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74" name="Rectangles 49">
                          <a:extLst>
                            <a:ext uri="{FF2B5EF4-FFF2-40B4-BE49-F238E27FC236}">
                              <a16:creationId xmlns:a16="http://schemas.microsoft.com/office/drawing/2014/main" id="{B495EBF4-126B-04DA-B732-F37F817578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3" y="4379"/>
                          <a:ext cx="720" cy="76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65" name="Rectangles 60">
                      <a:extLst>
                        <a:ext uri="{FF2B5EF4-FFF2-40B4-BE49-F238E27FC236}">
                          <a16:creationId xmlns:a16="http://schemas.microsoft.com/office/drawing/2014/main" id="{48A478B6-459F-B2A9-2EBD-48049C18F8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2856"/>
                      <a:ext cx="720" cy="90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66" name="Rectangles 61">
                      <a:extLst>
                        <a:ext uri="{FF2B5EF4-FFF2-40B4-BE49-F238E27FC236}">
                          <a16:creationId xmlns:a16="http://schemas.microsoft.com/office/drawing/2014/main" id="{442D83A2-5B4F-9591-BB15-18921478B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3924"/>
                      <a:ext cx="720" cy="3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162" name="Rectangle: Rounded Corners 161">
                    <a:extLst>
                      <a:ext uri="{FF2B5EF4-FFF2-40B4-BE49-F238E27FC236}">
                        <a16:creationId xmlns:a16="http://schemas.microsoft.com/office/drawing/2014/main" id="{89E352A2-6101-E6E2-93C2-40C84A02AAD8}"/>
                      </a:ext>
                    </a:extLst>
                  </p:cNvPr>
                  <p:cNvSpPr/>
                  <p:nvPr/>
                </p:nvSpPr>
                <p:spPr>
                  <a:xfrm>
                    <a:off x="9355787" y="4362648"/>
                    <a:ext cx="1257558" cy="25043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New job</a:t>
                    </a:r>
                  </a:p>
                </p:txBody>
              </p:sp>
              <p:cxnSp>
                <p:nvCxnSpPr>
                  <p:cNvPr id="163" name="Connector: Elbow 162">
                    <a:extLst>
                      <a:ext uri="{FF2B5EF4-FFF2-40B4-BE49-F238E27FC236}">
                        <a16:creationId xmlns:a16="http://schemas.microsoft.com/office/drawing/2014/main" id="{73869DE0-1F12-EBFC-3A45-F92AC52B6F27}"/>
                      </a:ext>
                    </a:extLst>
                  </p:cNvPr>
                  <p:cNvCxnSpPr>
                    <a:cxnSpLocks/>
                    <a:endCxn id="162" idx="3"/>
                  </p:cNvCxnSpPr>
                  <p:nvPr/>
                </p:nvCxnSpPr>
                <p:spPr>
                  <a:xfrm rot="16200000" flipV="1">
                    <a:off x="10613413" y="4487799"/>
                    <a:ext cx="512443" cy="512570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76BB585-4ED6-FE46-2D04-2C19F96CE235}"/>
                    </a:ext>
                  </a:extLst>
                </p:cNvPr>
                <p:cNvSpPr txBox="1"/>
                <p:nvPr/>
              </p:nvSpPr>
              <p:spPr>
                <a:xfrm>
                  <a:off x="9260630" y="4426887"/>
                  <a:ext cx="1602961" cy="32603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tIns="0" rtlCol="0">
                  <a:noAutofit/>
                </a:bodyPr>
                <a:lstStyle/>
                <a:p>
                  <a:r>
                    <a:rPr lang="en-US" dirty="0"/>
                    <a:t>Saturated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86827C0-D738-3C47-D8E9-57DBF3A47049}"/>
                  </a:ext>
                </a:extLst>
              </p:cNvPr>
              <p:cNvGrpSpPr/>
              <p:nvPr/>
            </p:nvGrpSpPr>
            <p:grpSpPr>
              <a:xfrm>
                <a:off x="8426819" y="792159"/>
                <a:ext cx="2049661" cy="992513"/>
                <a:chOff x="956264" y="2648601"/>
                <a:chExt cx="2566627" cy="1138316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A95BF7C9-01FE-CF1A-3052-462B4B2A76EC}"/>
                    </a:ext>
                  </a:extLst>
                </p:cNvPr>
                <p:cNvGrpSpPr/>
                <p:nvPr/>
              </p:nvGrpSpPr>
              <p:grpSpPr>
                <a:xfrm>
                  <a:off x="1079856" y="3069549"/>
                  <a:ext cx="2443035" cy="717368"/>
                  <a:chOff x="5297" y="3721"/>
                  <a:chExt cx="5067" cy="1728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153E630B-5617-0510-8558-C7229D6D081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52" name="Rectangles 39">
                      <a:extLst>
                        <a:ext uri="{FF2B5EF4-FFF2-40B4-BE49-F238E27FC236}">
                          <a16:creationId xmlns:a16="http://schemas.microsoft.com/office/drawing/2014/main" id="{97FAD0A1-0FD8-0253-1AA1-3D8BEEB67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s 40">
                      <a:extLst>
                        <a:ext uri="{FF2B5EF4-FFF2-40B4-BE49-F238E27FC236}">
                          <a16:creationId xmlns:a16="http://schemas.microsoft.com/office/drawing/2014/main" id="{D214F259-B4C5-44D2-C9F1-9CC4804516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s 41">
                      <a:extLst>
                        <a:ext uri="{FF2B5EF4-FFF2-40B4-BE49-F238E27FC236}">
                          <a16:creationId xmlns:a16="http://schemas.microsoft.com/office/drawing/2014/main" id="{A3780FCB-CE19-AFFB-39AC-ACC44E40A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Rectangles 42">
                      <a:extLst>
                        <a:ext uri="{FF2B5EF4-FFF2-40B4-BE49-F238E27FC236}">
                          <a16:creationId xmlns:a16="http://schemas.microsoft.com/office/drawing/2014/main" id="{D7E4D554-79C2-9E5D-02D5-EC19EB1FC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EBF7832A-46DC-C206-1A1A-B07354F855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7E91D658-8FAA-77DA-4FB8-758036A2EC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Rectangles 46">
                    <a:extLst>
                      <a:ext uri="{FF2B5EF4-FFF2-40B4-BE49-F238E27FC236}">
                        <a16:creationId xmlns:a16="http://schemas.microsoft.com/office/drawing/2014/main" id="{BAE53254-B989-09D9-8C98-7B0F2AE8975E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Rectangles 47">
                    <a:extLst>
                      <a:ext uri="{FF2B5EF4-FFF2-40B4-BE49-F238E27FC236}">
                        <a16:creationId xmlns:a16="http://schemas.microsoft.com/office/drawing/2014/main" id="{39B8B0A3-D6E0-45F3-D02C-939E97F93E21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s 48">
                    <a:extLst>
                      <a:ext uri="{FF2B5EF4-FFF2-40B4-BE49-F238E27FC236}">
                        <a16:creationId xmlns:a16="http://schemas.microsoft.com/office/drawing/2014/main" id="{764D7ABE-6AEA-E75F-D4F0-D3970AA7591D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Rectangles 49">
                    <a:extLst>
                      <a:ext uri="{FF2B5EF4-FFF2-40B4-BE49-F238E27FC236}">
                        <a16:creationId xmlns:a16="http://schemas.microsoft.com/office/drawing/2014/main" id="{4C9D04ED-FA6B-A561-412E-D9E60CD4E108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69BA7CDD-185F-2A55-84B4-28A6CBFDC33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E578C0B-618A-B0D0-2D4A-25F98674BE6E}"/>
                    </a:ext>
                  </a:extLst>
                </p:cNvPr>
                <p:cNvSpPr txBox="1"/>
                <p:nvPr/>
              </p:nvSpPr>
              <p:spPr>
                <a:xfrm>
                  <a:off x="956264" y="2648601"/>
                  <a:ext cx="2554754" cy="4235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none" lIns="45720" rtlCol="0">
                  <a:noAutofit/>
                </a:bodyPr>
                <a:lstStyle/>
                <a:p>
                  <a:r>
                    <a:rPr lang="en-US" dirty="0"/>
                    <a:t>Markovian Service</a:t>
                  </a:r>
                </a:p>
              </p:txBody>
            </p:sp>
          </p:grp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0AC333B5-6F4D-7E19-7608-9F6850F113B6}"/>
                </a:ext>
              </a:extLst>
            </p:cNvPr>
            <p:cNvSpPr/>
            <p:nvPr/>
          </p:nvSpPr>
          <p:spPr>
            <a:xfrm>
              <a:off x="7997274" y="3265039"/>
              <a:ext cx="1880434" cy="1383470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1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50809-7323-69FB-9F7A-94688B47B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Call MSJ &amp; MSR-Sat “merged”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oldest jobs in MSJ match jobs in Sat.</a:t>
                </a:r>
              </a:p>
              <a:p>
                <a:pPr marL="0" indent="0">
                  <a:buNone/>
                </a:pPr>
                <a:r>
                  <a:rPr lang="en-US" dirty="0"/>
                  <a:t>Coupling: If merged, identical arrivals &amp; completions. Else independent.</a:t>
                </a:r>
              </a:p>
              <a:p>
                <a:pPr marL="0" indent="0">
                  <a:buNone/>
                </a:pPr>
                <a:r>
                  <a:rPr lang="en-US" dirty="0"/>
                  <a:t>Once merged, stay merged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jobs</a:t>
                </a:r>
              </a:p>
              <a:p>
                <a:pPr marL="0" indent="0">
                  <a:buNone/>
                </a:pPr>
                <a:r>
                  <a:rPr lang="en-US" dirty="0"/>
                  <a:t>Lemma: Stay merged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marL="0" indent="0">
                  <a:buNone/>
                </a:pPr>
                <a:r>
                  <a:rPr lang="en-US" dirty="0"/>
                  <a:t>Lemma: Become merged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marL="0" indent="0">
                  <a:buNone/>
                </a:pPr>
                <a:r>
                  <a:rPr lang="en-US" dirty="0"/>
                  <a:t>Lemma: Merged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𝑀𝑆𝐽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𝑀𝑆𝑅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𝑆𝑎𝑡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Generalizes to all near-MSR-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systems!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50809-7323-69FB-9F7A-94688B47B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E67C011-CD86-8F04-F4AD-474EDF14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Proof Intuition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BBF4A-7A4A-036B-2828-75685421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8D96-D861-95B6-7F4E-CE6F111F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AE4C3B-A09B-22D4-5E60-11E6ACEC9046}"/>
              </a:ext>
            </a:extLst>
          </p:cNvPr>
          <p:cNvGrpSpPr/>
          <p:nvPr/>
        </p:nvGrpSpPr>
        <p:grpSpPr>
          <a:xfrm>
            <a:off x="6179930" y="230188"/>
            <a:ext cx="5866490" cy="1192212"/>
            <a:chOff x="3191137" y="3265039"/>
            <a:chExt cx="6686571" cy="13834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97B860-963D-3391-C611-796FD38A32F6}"/>
                </a:ext>
              </a:extLst>
            </p:cNvPr>
            <p:cNvGrpSpPr/>
            <p:nvPr/>
          </p:nvGrpSpPr>
          <p:grpSpPr>
            <a:xfrm>
              <a:off x="3191137" y="3375218"/>
              <a:ext cx="6535305" cy="1195558"/>
              <a:chOff x="5684550" y="747990"/>
              <a:chExt cx="6535305" cy="119555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77868CA-40DB-3ADB-8AD6-3F190B0D4206}"/>
                  </a:ext>
                </a:extLst>
              </p:cNvPr>
              <p:cNvGrpSpPr/>
              <p:nvPr/>
            </p:nvGrpSpPr>
            <p:grpSpPr>
              <a:xfrm>
                <a:off x="5684550" y="812410"/>
                <a:ext cx="2350627" cy="1046493"/>
                <a:chOff x="1079857" y="2631111"/>
                <a:chExt cx="2943503" cy="1200226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867DCDB-F716-C3ED-AFA9-7F6DDF341009}"/>
                    </a:ext>
                  </a:extLst>
                </p:cNvPr>
                <p:cNvGrpSpPr/>
                <p:nvPr/>
              </p:nvGrpSpPr>
              <p:grpSpPr>
                <a:xfrm>
                  <a:off x="1079857" y="2999805"/>
                  <a:ext cx="2943503" cy="831532"/>
                  <a:chOff x="9789" y="2821"/>
                  <a:chExt cx="6105" cy="2003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C5510E84-9AB1-7FEE-6ACF-EA2BB41FF459}"/>
                      </a:ext>
                    </a:extLst>
                  </p:cNvPr>
                  <p:cNvGrpSpPr/>
                  <p:nvPr/>
                </p:nvGrpSpPr>
                <p:grpSpPr>
                  <a:xfrm>
                    <a:off x="9789" y="2821"/>
                    <a:ext cx="5637" cy="2003"/>
                    <a:chOff x="9772" y="2821"/>
                    <a:chExt cx="5637" cy="2003"/>
                  </a:xfrm>
                </p:grpSpPr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2936EEB9-39BA-A098-6FDD-0D788FF91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0252916-645F-1CFD-C234-1C10C7759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9FDAB10C-763F-5AF3-8359-7A9516F9B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1A9B198F-A40C-217A-07B2-DC46BB13D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58D64083-1525-484D-F7CA-AFAF4FCDFB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2" y="2989"/>
                      <a:ext cx="5067" cy="1728"/>
                      <a:chOff x="5297" y="3721"/>
                      <a:chExt cx="5067" cy="1728"/>
                    </a:xfrm>
                  </p:grpSpPr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B67864D4-ADFE-230B-8E2E-85987DCD8F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8"/>
                        <a:chOff x="5630" y="3721"/>
                        <a:chExt cx="4734" cy="1728"/>
                      </a:xfrm>
                    </p:grpSpPr>
                    <p:sp>
                      <p:nvSpPr>
                        <p:cNvPr id="62" name="Rectangles 39">
                          <a:extLst>
                            <a:ext uri="{FF2B5EF4-FFF2-40B4-BE49-F238E27FC236}">
                              <a16:creationId xmlns:a16="http://schemas.microsoft.com/office/drawing/2014/main" id="{EEEBCF4B-B4FD-4ABB-099B-AE9459C416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Rectangles 40">
                          <a:extLst>
                            <a:ext uri="{FF2B5EF4-FFF2-40B4-BE49-F238E27FC236}">
                              <a16:creationId xmlns:a16="http://schemas.microsoft.com/office/drawing/2014/main" id="{8B845608-3F96-0DA4-45EE-5DA5C7AC34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s 41">
                          <a:extLst>
                            <a:ext uri="{FF2B5EF4-FFF2-40B4-BE49-F238E27FC236}">
                              <a16:creationId xmlns:a16="http://schemas.microsoft.com/office/drawing/2014/main" id="{E5794C8C-9381-6C71-B434-B18734467E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s 42">
                          <a:extLst>
                            <a:ext uri="{FF2B5EF4-FFF2-40B4-BE49-F238E27FC236}">
                              <a16:creationId xmlns:a16="http://schemas.microsoft.com/office/drawing/2014/main" id="{33606AD3-5BF9-039E-022C-F0C79B731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6" name="Straight Connector 65">
                          <a:extLst>
                            <a:ext uri="{FF2B5EF4-FFF2-40B4-BE49-F238E27FC236}">
                              <a16:creationId xmlns:a16="http://schemas.microsoft.com/office/drawing/2014/main" id="{3C12F3B7-3F51-BBCC-481E-C4A4558B278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7292A77B-DA66-E48C-98AB-603ACD9B482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12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Rectangles 46">
                        <a:extLst>
                          <a:ext uri="{FF2B5EF4-FFF2-40B4-BE49-F238E27FC236}">
                            <a16:creationId xmlns:a16="http://schemas.microsoft.com/office/drawing/2014/main" id="{5CD70F76-3C8C-D92C-CA75-E077C42A4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387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58" name="Rectangles 47">
                        <a:extLst>
                          <a:ext uri="{FF2B5EF4-FFF2-40B4-BE49-F238E27FC236}">
                            <a16:creationId xmlns:a16="http://schemas.microsoft.com/office/drawing/2014/main" id="{A68B83D0-C591-4C6F-C3CF-EA5861857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59" name="Rectangles 48">
                        <a:extLst>
                          <a:ext uri="{FF2B5EF4-FFF2-40B4-BE49-F238E27FC236}">
                            <a16:creationId xmlns:a16="http://schemas.microsoft.com/office/drawing/2014/main" id="{F86461E6-5843-4692-B469-6F415E5B9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60" name="Rectangles 49">
                        <a:extLst>
                          <a:ext uri="{FF2B5EF4-FFF2-40B4-BE49-F238E27FC236}">
                            <a16:creationId xmlns:a16="http://schemas.microsoft.com/office/drawing/2014/main" id="{D6AA8AC7-A117-996E-4C58-12EFA14487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379"/>
                        <a:ext cx="720" cy="76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cxnSp>
                    <p:nvCxnSpPr>
                      <p:cNvPr id="61" name="Straight Arrow Connector 60">
                        <a:extLst>
                          <a:ext uri="{FF2B5EF4-FFF2-40B4-BE49-F238E27FC236}">
                            <a16:creationId xmlns:a16="http://schemas.microsoft.com/office/drawing/2014/main" id="{DBD413C6-8F4F-EC11-AA5A-0FD882D01E3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97" y="4650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49" name="Rectangles 60">
                    <a:extLst>
                      <a:ext uri="{FF2B5EF4-FFF2-40B4-BE49-F238E27FC236}">
                        <a16:creationId xmlns:a16="http://schemas.microsoft.com/office/drawing/2014/main" id="{B00A9E87-174E-9BA6-3B62-95F3AB00565A}"/>
                      </a:ext>
                    </a:extLst>
                  </p:cNvPr>
                  <p:cNvSpPr/>
                  <p:nvPr/>
                </p:nvSpPr>
                <p:spPr>
                  <a:xfrm>
                    <a:off x="15174" y="2856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0" name="Rectangles 61">
                    <a:extLst>
                      <a:ext uri="{FF2B5EF4-FFF2-40B4-BE49-F238E27FC236}">
                        <a16:creationId xmlns:a16="http://schemas.microsoft.com/office/drawing/2014/main" id="{407F8157-C934-556F-8B90-4CB3F8B2EF7A}"/>
                      </a:ext>
                    </a:extLst>
                  </p:cNvPr>
                  <p:cNvSpPr/>
                  <p:nvPr/>
                </p:nvSpPr>
                <p:spPr>
                  <a:xfrm>
                    <a:off x="15174" y="3924"/>
                    <a:ext cx="720" cy="32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B587523-3461-5B74-0704-98A6BF8CAC84}"/>
                    </a:ext>
                  </a:extLst>
                </p:cNvPr>
                <p:cNvSpPr txBox="1"/>
                <p:nvPr/>
              </p:nvSpPr>
              <p:spPr>
                <a:xfrm>
                  <a:off x="2498620" y="2631111"/>
                  <a:ext cx="824905" cy="42359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none" rtlCol="0">
                  <a:noAutofit/>
                </a:bodyPr>
                <a:lstStyle/>
                <a:p>
                  <a:r>
                    <a:rPr lang="en-US" dirty="0"/>
                    <a:t>MSJ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CD9E22-8B82-182B-89E7-9836B3B207E7}"/>
                      </a:ext>
                    </a:extLst>
                  </p:cNvPr>
                  <p:cNvSpPr txBox="1"/>
                  <p:nvPr/>
                </p:nvSpPr>
                <p:spPr>
                  <a:xfrm>
                    <a:off x="7944502" y="1113985"/>
                    <a:ext cx="362701" cy="7245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CD9E22-8B82-182B-89E7-9836B3B207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4502" y="1113985"/>
                    <a:ext cx="362701" cy="7245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117E118-241B-55C6-DB0E-1696A6C9AAB3}"/>
                  </a:ext>
                </a:extLst>
              </p:cNvPr>
              <p:cNvGrpSpPr/>
              <p:nvPr/>
            </p:nvGrpSpPr>
            <p:grpSpPr>
              <a:xfrm>
                <a:off x="10683507" y="747990"/>
                <a:ext cx="1536348" cy="1195558"/>
                <a:chOff x="8939745" y="4426887"/>
                <a:chExt cx="1923846" cy="137118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8FFC098-3643-65A6-3801-9EA0DEB3C0E6}"/>
                    </a:ext>
                  </a:extLst>
                </p:cNvPr>
                <p:cNvGrpSpPr/>
                <p:nvPr/>
              </p:nvGrpSpPr>
              <p:grpSpPr>
                <a:xfrm>
                  <a:off x="8939745" y="4768940"/>
                  <a:ext cx="1770130" cy="1029135"/>
                  <a:chOff x="9355787" y="4362648"/>
                  <a:chExt cx="1770130" cy="1029135"/>
                </a:xfrm>
              </p:grpSpPr>
              <p:cxnSp>
                <p:nvCxnSpPr>
                  <p:cNvPr id="29" name="Connector: Elbow 28">
                    <a:extLst>
                      <a:ext uri="{FF2B5EF4-FFF2-40B4-BE49-F238E27FC236}">
                        <a16:creationId xmlns:a16="http://schemas.microsoft.com/office/drawing/2014/main" id="{A014ACE9-6B1F-CDCA-0B2C-2432D28F596E}"/>
                      </a:ext>
                    </a:extLst>
                  </p:cNvPr>
                  <p:cNvCxnSpPr>
                    <a:cxnSpLocks/>
                    <a:endCxn id="44" idx="1"/>
                  </p:cNvCxnSpPr>
                  <p:nvPr/>
                </p:nvCxnSpPr>
                <p:spPr>
                  <a:xfrm rot="16200000" flipH="1">
                    <a:off x="9345020" y="4639693"/>
                    <a:ext cx="512444" cy="191339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49DC7E6-9BE6-6E57-52B4-55EFD0ECE7CD}"/>
                      </a:ext>
                    </a:extLst>
                  </p:cNvPr>
                  <p:cNvGrpSpPr/>
                  <p:nvPr/>
                </p:nvGrpSpPr>
                <p:grpSpPr>
                  <a:xfrm>
                    <a:off x="9696911" y="4560251"/>
                    <a:ext cx="1408831" cy="831532"/>
                    <a:chOff x="12972" y="2821"/>
                    <a:chExt cx="2922" cy="2003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260947D7-29D6-77F3-9745-3DA3097EA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2" y="2821"/>
                      <a:ext cx="2454" cy="2003"/>
                      <a:chOff x="12955" y="2821"/>
                      <a:chExt cx="2454" cy="2003"/>
                    </a:xfrm>
                  </p:grpSpPr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D4897343-00B8-A291-000A-D433ACB07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2C290794-82DA-58E8-53A1-54D2AD4FE6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Oval 37">
                        <a:extLst>
                          <a:ext uri="{FF2B5EF4-FFF2-40B4-BE49-F238E27FC236}">
                            <a16:creationId xmlns:a16="http://schemas.microsoft.com/office/drawing/2014/main" id="{D9DC0C9D-2396-0DF7-52B2-54C2EE9585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6F52E808-67DC-3419-5411-BCE5DD26D5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5C6A739-FF42-511E-DC82-6842C5066E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55" y="3003"/>
                        <a:ext cx="1884" cy="1714"/>
                        <a:chOff x="8480" y="3735"/>
                        <a:chExt cx="1884" cy="1714"/>
                      </a:xfrm>
                    </p:grpSpPr>
                    <p:grpSp>
                      <p:nvGrpSpPr>
                        <p:cNvPr id="41" name="Group 40">
                          <a:extLst>
                            <a:ext uri="{FF2B5EF4-FFF2-40B4-BE49-F238E27FC236}">
                              <a16:creationId xmlns:a16="http://schemas.microsoft.com/office/drawing/2014/main" id="{62F08DED-6A0D-3F06-1F72-F191191CE85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80" y="3735"/>
                          <a:ext cx="1884" cy="1714"/>
                          <a:chOff x="8480" y="3735"/>
                          <a:chExt cx="1884" cy="1714"/>
                        </a:xfrm>
                      </p:grpSpPr>
                      <p:sp>
                        <p:nvSpPr>
                          <p:cNvPr id="44" name="Rectangles 41">
                            <a:extLst>
                              <a:ext uri="{FF2B5EF4-FFF2-40B4-BE49-F238E27FC236}">
                                <a16:creationId xmlns:a16="http://schemas.microsoft.com/office/drawing/2014/main" id="{724172E4-1D24-139F-39F9-C1B2178662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5" name="Rectangles 42">
                            <a:extLst>
                              <a:ext uri="{FF2B5EF4-FFF2-40B4-BE49-F238E27FC236}">
                                <a16:creationId xmlns:a16="http://schemas.microsoft.com/office/drawing/2014/main" id="{CC80AE57-4349-D9C3-D3DA-9BD09867FD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2" name="Rectangles 47">
                          <a:extLst>
                            <a:ext uri="{FF2B5EF4-FFF2-40B4-BE49-F238E27FC236}">
                              <a16:creationId xmlns:a16="http://schemas.microsoft.com/office/drawing/2014/main" id="{E0461C2C-3F39-2C3E-C1DE-B32A3A7A6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31" y="4379"/>
                          <a:ext cx="720" cy="76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43" name="Rectangles 49">
                          <a:extLst>
                            <a:ext uri="{FF2B5EF4-FFF2-40B4-BE49-F238E27FC236}">
                              <a16:creationId xmlns:a16="http://schemas.microsoft.com/office/drawing/2014/main" id="{ECAF1CB0-97E7-B5FF-7742-A5237C52A5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3" y="4379"/>
                          <a:ext cx="720" cy="76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34" name="Rectangles 60">
                      <a:extLst>
                        <a:ext uri="{FF2B5EF4-FFF2-40B4-BE49-F238E27FC236}">
                          <a16:creationId xmlns:a16="http://schemas.microsoft.com/office/drawing/2014/main" id="{45163723-3802-8977-05F7-ABEF1FD1E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2856"/>
                      <a:ext cx="720" cy="90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35" name="Rectangles 61">
                      <a:extLst>
                        <a:ext uri="{FF2B5EF4-FFF2-40B4-BE49-F238E27FC236}">
                          <a16:creationId xmlns:a16="http://schemas.microsoft.com/office/drawing/2014/main" id="{EF1B62E6-140A-EA97-BE7E-7F5241420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3924"/>
                      <a:ext cx="720" cy="3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D054DEF7-6F05-7B13-B402-44C87075A350}"/>
                      </a:ext>
                    </a:extLst>
                  </p:cNvPr>
                  <p:cNvSpPr/>
                  <p:nvPr/>
                </p:nvSpPr>
                <p:spPr>
                  <a:xfrm>
                    <a:off x="9355787" y="4362648"/>
                    <a:ext cx="1257558" cy="250431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New job</a:t>
                    </a:r>
                  </a:p>
                </p:txBody>
              </p:sp>
              <p:cxnSp>
                <p:nvCxnSpPr>
                  <p:cNvPr id="32" name="Connector: Elbow 31">
                    <a:extLst>
                      <a:ext uri="{FF2B5EF4-FFF2-40B4-BE49-F238E27FC236}">
                        <a16:creationId xmlns:a16="http://schemas.microsoft.com/office/drawing/2014/main" id="{5002B1BE-9A09-5312-3608-26F210CBC1D7}"/>
                      </a:ext>
                    </a:extLst>
                  </p:cNvPr>
                  <p:cNvCxnSpPr>
                    <a:cxnSpLocks/>
                    <a:endCxn id="31" idx="3"/>
                  </p:cNvCxnSpPr>
                  <p:nvPr/>
                </p:nvCxnSpPr>
                <p:spPr>
                  <a:xfrm rot="16200000" flipV="1">
                    <a:off x="10613413" y="4487799"/>
                    <a:ext cx="512443" cy="512570"/>
                  </a:xfrm>
                  <a:prstGeom prst="bentConnector2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FBA7E37-29F6-1C86-CF67-1FA75886D5AE}"/>
                    </a:ext>
                  </a:extLst>
                </p:cNvPr>
                <p:cNvSpPr txBox="1"/>
                <p:nvPr/>
              </p:nvSpPr>
              <p:spPr>
                <a:xfrm>
                  <a:off x="9260630" y="4426887"/>
                  <a:ext cx="1602961" cy="32603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tIns="0" rtlCol="0">
                  <a:noAutofit/>
                </a:bodyPr>
                <a:lstStyle/>
                <a:p>
                  <a:r>
                    <a:rPr lang="en-US" dirty="0"/>
                    <a:t>Saturated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74C2BF7-ED98-452E-DECC-03112AC21826}"/>
                  </a:ext>
                </a:extLst>
              </p:cNvPr>
              <p:cNvGrpSpPr/>
              <p:nvPr/>
            </p:nvGrpSpPr>
            <p:grpSpPr>
              <a:xfrm>
                <a:off x="8426819" y="792159"/>
                <a:ext cx="2049661" cy="992513"/>
                <a:chOff x="956264" y="2648601"/>
                <a:chExt cx="2566627" cy="113831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1AF44ED-6061-28DF-5058-0FFFB2F20DAE}"/>
                    </a:ext>
                  </a:extLst>
                </p:cNvPr>
                <p:cNvGrpSpPr/>
                <p:nvPr/>
              </p:nvGrpSpPr>
              <p:grpSpPr>
                <a:xfrm>
                  <a:off x="1079856" y="3069549"/>
                  <a:ext cx="2443035" cy="717368"/>
                  <a:chOff x="5297" y="3721"/>
                  <a:chExt cx="5067" cy="1728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77EA11B3-6AE5-BBDD-557D-E90CBF63442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21" name="Rectangles 39">
                      <a:extLst>
                        <a:ext uri="{FF2B5EF4-FFF2-40B4-BE49-F238E27FC236}">
                          <a16:creationId xmlns:a16="http://schemas.microsoft.com/office/drawing/2014/main" id="{8E6B8878-0692-23F4-753D-C39703F65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0">
                      <a:extLst>
                        <a:ext uri="{FF2B5EF4-FFF2-40B4-BE49-F238E27FC236}">
                          <a16:creationId xmlns:a16="http://schemas.microsoft.com/office/drawing/2014/main" id="{FB9B3535-F5EA-AA24-0C6E-EF2C48217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41">
                      <a:extLst>
                        <a:ext uri="{FF2B5EF4-FFF2-40B4-BE49-F238E27FC236}">
                          <a16:creationId xmlns:a16="http://schemas.microsoft.com/office/drawing/2014/main" id="{914F68B7-54E0-61E7-6F7D-F214A76CB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42">
                      <a:extLst>
                        <a:ext uri="{FF2B5EF4-FFF2-40B4-BE49-F238E27FC236}">
                          <a16:creationId xmlns:a16="http://schemas.microsoft.com/office/drawing/2014/main" id="{F59FD9DC-74A9-A42D-688E-7B0781A25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04B48A50-C6FE-C108-744A-E1168792846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073741DA-AEA4-5810-650B-D6E49AE7C15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Rectangles 46">
                    <a:extLst>
                      <a:ext uri="{FF2B5EF4-FFF2-40B4-BE49-F238E27FC236}">
                        <a16:creationId xmlns:a16="http://schemas.microsoft.com/office/drawing/2014/main" id="{E0AB890F-EC32-A344-968C-B7C309A3AB9E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s 47">
                    <a:extLst>
                      <a:ext uri="{FF2B5EF4-FFF2-40B4-BE49-F238E27FC236}">
                        <a16:creationId xmlns:a16="http://schemas.microsoft.com/office/drawing/2014/main" id="{D76EC6C9-6F3A-A927-5C8E-A14A4EDD044B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s 48">
                    <a:extLst>
                      <a:ext uri="{FF2B5EF4-FFF2-40B4-BE49-F238E27FC236}">
                        <a16:creationId xmlns:a16="http://schemas.microsoft.com/office/drawing/2014/main" id="{D688C4B5-E50A-CD0F-DADB-82CDC7743843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s 49">
                    <a:extLst>
                      <a:ext uri="{FF2B5EF4-FFF2-40B4-BE49-F238E27FC236}">
                        <a16:creationId xmlns:a16="http://schemas.microsoft.com/office/drawing/2014/main" id="{65A2200E-F81A-4F55-4597-A1AA486E6909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70F76E33-430B-9175-56FF-BFD60D7CBFE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BAC60D-80DA-C31C-7493-8E8E5EB0619A}"/>
                    </a:ext>
                  </a:extLst>
                </p:cNvPr>
                <p:cNvSpPr txBox="1"/>
                <p:nvPr/>
              </p:nvSpPr>
              <p:spPr>
                <a:xfrm>
                  <a:off x="956264" y="2648601"/>
                  <a:ext cx="2554754" cy="42358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none" lIns="45720" rtlCol="0">
                  <a:noAutofit/>
                </a:bodyPr>
                <a:lstStyle/>
                <a:p>
                  <a:r>
                    <a:rPr lang="en-US" dirty="0"/>
                    <a:t>Markovian Service</a:t>
                  </a:r>
                </a:p>
              </p:txBody>
            </p:sp>
          </p:grp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38E5E1-7863-4ADF-D398-4CB5799C18EB}"/>
                </a:ext>
              </a:extLst>
            </p:cNvPr>
            <p:cNvSpPr/>
            <p:nvPr/>
          </p:nvSpPr>
          <p:spPr>
            <a:xfrm>
              <a:off x="7997274" y="3265039"/>
              <a:ext cx="1880434" cy="1383470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8160E4-D6C2-7D99-6B38-6505A57BA545}"/>
              </a:ext>
            </a:extLst>
          </p:cNvPr>
          <p:cNvCxnSpPr>
            <a:cxnSpLocks/>
          </p:cNvCxnSpPr>
          <p:nvPr/>
        </p:nvCxnSpPr>
        <p:spPr>
          <a:xfrm>
            <a:off x="7400784" y="3704683"/>
            <a:ext cx="46898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F58CD8A-1CB8-F306-0016-020C4F473B30}"/>
              </a:ext>
            </a:extLst>
          </p:cNvPr>
          <p:cNvGrpSpPr/>
          <p:nvPr/>
        </p:nvGrpSpPr>
        <p:grpSpPr>
          <a:xfrm>
            <a:off x="7400784" y="3285323"/>
            <a:ext cx="2639964" cy="1105239"/>
            <a:chOff x="7400784" y="3285323"/>
            <a:chExt cx="2639964" cy="11052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083B805-9704-0AFF-1C73-236859EAC79C}"/>
                    </a:ext>
                  </a:extLst>
                </p:cNvPr>
                <p:cNvSpPr txBox="1"/>
                <p:nvPr/>
              </p:nvSpPr>
              <p:spPr>
                <a:xfrm>
                  <a:off x="8077333" y="3285323"/>
                  <a:ext cx="1415243" cy="110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dirty="0"/>
                    <a:t>Merged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083B805-9704-0AFF-1C73-236859EAC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333" y="3285323"/>
                  <a:ext cx="1415243" cy="110523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D8C9924-7990-F8DC-7CB8-A8445670E76B}"/>
                </a:ext>
              </a:extLst>
            </p:cNvPr>
            <p:cNvGrpSpPr/>
            <p:nvPr/>
          </p:nvGrpSpPr>
          <p:grpSpPr>
            <a:xfrm>
              <a:off x="7400784" y="3588156"/>
              <a:ext cx="2639964" cy="249787"/>
              <a:chOff x="7400784" y="3871940"/>
              <a:chExt cx="2639964" cy="249787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BFF67BB-CE27-62AC-3FC1-96AD2D38F1C8}"/>
                  </a:ext>
                </a:extLst>
              </p:cNvPr>
              <p:cNvCxnSpPr/>
              <p:nvPr/>
            </p:nvCxnSpPr>
            <p:spPr>
              <a:xfrm>
                <a:off x="7414288" y="3988467"/>
                <a:ext cx="2614822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B00299-050C-7D47-06A2-412087E3D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784" y="3871940"/>
                <a:ext cx="0" cy="24978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6C99466-D40F-6B36-DF91-F6EEB0C4F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0748" y="3871940"/>
                <a:ext cx="0" cy="24978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3B996E-ED8E-13A9-EFE6-7A2C7849DEA6}"/>
              </a:ext>
            </a:extLst>
          </p:cNvPr>
          <p:cNvGrpSpPr/>
          <p:nvPr/>
        </p:nvGrpSpPr>
        <p:grpSpPr>
          <a:xfrm>
            <a:off x="9480850" y="3104518"/>
            <a:ext cx="2476028" cy="1200329"/>
            <a:chOff x="9480850" y="3104518"/>
            <a:chExt cx="2476028" cy="120032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1F7BAE0-3087-1659-84A8-771A5008B375}"/>
                </a:ext>
              </a:extLst>
            </p:cNvPr>
            <p:cNvGrpSpPr/>
            <p:nvPr/>
          </p:nvGrpSpPr>
          <p:grpSpPr>
            <a:xfrm>
              <a:off x="9480850" y="3104518"/>
              <a:ext cx="1415243" cy="1200329"/>
              <a:chOff x="9480850" y="3104518"/>
              <a:chExt cx="1415243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3F3C568-F450-1F71-B8BD-6A36CDFB1C75}"/>
                      </a:ext>
                    </a:extLst>
                  </p:cNvPr>
                  <p:cNvSpPr txBox="1"/>
                  <p:nvPr/>
                </p:nvSpPr>
                <p:spPr>
                  <a:xfrm>
                    <a:off x="9480850" y="3104518"/>
                    <a:ext cx="141524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en-US" dirty="0"/>
                      <a:t>Unmerged</a:t>
                    </a:r>
                  </a:p>
                  <a:p>
                    <a:pPr algn="ctr">
                      <a:lnSpc>
                        <a:spcPct val="2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3F3C568-F450-1F71-B8BD-6A36CDFB1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0850" y="3104518"/>
                    <a:ext cx="1415243" cy="12003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80A9A36-2877-1C53-A808-EF22A80E490B}"/>
                  </a:ext>
                </a:extLst>
              </p:cNvPr>
              <p:cNvGrpSpPr/>
              <p:nvPr/>
            </p:nvGrpSpPr>
            <p:grpSpPr>
              <a:xfrm>
                <a:off x="10079311" y="3588156"/>
                <a:ext cx="243748" cy="249787"/>
                <a:chOff x="7400784" y="3871940"/>
                <a:chExt cx="2639964" cy="249787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F7B7B76-1871-4478-8551-6382A9ED5A44}"/>
                    </a:ext>
                  </a:extLst>
                </p:cNvPr>
                <p:cNvCxnSpPr/>
                <p:nvPr/>
              </p:nvCxnSpPr>
              <p:spPr>
                <a:xfrm>
                  <a:off x="7414288" y="3988467"/>
                  <a:ext cx="2614822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DCC8F09-15B2-72B8-4CE5-849A2FC0A6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0784" y="3871940"/>
                  <a:ext cx="0" cy="2497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F00968BD-332D-419F-9C5F-E4D738C39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40748" y="3871940"/>
                  <a:ext cx="0" cy="24978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55C55F-C3C8-257F-7019-81BF61FA7845}"/>
                </a:ext>
              </a:extLst>
            </p:cNvPr>
            <p:cNvGrpSpPr/>
            <p:nvPr/>
          </p:nvGrpSpPr>
          <p:grpSpPr>
            <a:xfrm>
              <a:off x="10362780" y="3588156"/>
              <a:ext cx="1594098" cy="249787"/>
              <a:chOff x="7400784" y="3871940"/>
              <a:chExt cx="2628326" cy="249787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C687A9-3CCD-BCFB-D33E-D13051DD13BC}"/>
                  </a:ext>
                </a:extLst>
              </p:cNvPr>
              <p:cNvCxnSpPr/>
              <p:nvPr/>
            </p:nvCxnSpPr>
            <p:spPr>
              <a:xfrm>
                <a:off x="7414288" y="3988467"/>
                <a:ext cx="2614822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DCD3BE8-95EB-0AF4-C8F1-8C3BB066C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784" y="3871940"/>
                <a:ext cx="0" cy="24978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3B55F0B5-D97E-EC1D-B9F2-53D1E08E6A96}"/>
              </a:ext>
            </a:extLst>
          </p:cNvPr>
          <p:cNvSpPr/>
          <p:nvPr/>
        </p:nvSpPr>
        <p:spPr>
          <a:xfrm>
            <a:off x="851705" y="5043092"/>
            <a:ext cx="6562583" cy="57548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7">
                <a:extLst>
                  <a:ext uri="{FF2B5EF4-FFF2-40B4-BE49-F238E27FC236}">
                    <a16:creationId xmlns:a16="http://schemas.microsoft.com/office/drawing/2014/main" id="{191D7068-3A19-9F3F-026E-BC6149A3AC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6678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MARC: Markovian Relative Completions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Independently important model. Lots of prior work,                                               lots of computational methods, no closed-form heavy-traffic results.</a:t>
                </a:r>
              </a:p>
              <a:p>
                <a:pPr marL="0" indent="0">
                  <a:buNone/>
                </a:pPr>
                <a:r>
                  <a:rPr lang="en-US" dirty="0"/>
                  <a:t>MARC Theorem: Characterize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𝑀𝑆𝑅</m:t>
                        </m:r>
                        <m:r>
                          <m:rPr>
                            <m:nor/>
                          </m:rPr>
                          <a:rPr lang="en-US"/>
                          <m:t>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any service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drift method: Relative completions</a:t>
                </a:r>
              </a:p>
              <a:p>
                <a:pPr marL="0" indent="0">
                  <a:buNone/>
                </a:pPr>
                <a:r>
                  <a:rPr lang="en-US" dirty="0"/>
                  <a:t>See SNAPP talk for more!</a:t>
                </a:r>
              </a:p>
            </p:txBody>
          </p:sp>
        </mc:Choice>
        <mc:Fallback xmlns="">
          <p:sp>
            <p:nvSpPr>
              <p:cNvPr id="28" name="Content Placeholder 27">
                <a:extLst>
                  <a:ext uri="{FF2B5EF4-FFF2-40B4-BE49-F238E27FC236}">
                    <a16:creationId xmlns:a16="http://schemas.microsoft.com/office/drawing/2014/main" id="{191D7068-3A19-9F3F-026E-BC6149A3A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66786"/>
              </a:xfrm>
              <a:blipFill>
                <a:blip r:embed="rId2"/>
                <a:stretch>
                  <a:fillRect l="-1043" t="-2667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3579D8A-F019-D3F0-5D41-BD4B9306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0138" cy="1325563"/>
          </a:xfrm>
        </p:spPr>
        <p:txBody>
          <a:bodyPr/>
          <a:lstStyle/>
          <a:p>
            <a:r>
              <a:rPr lang="en-US" dirty="0"/>
              <a:t>MARC: Analyze Markovian Service Rate system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A952B98-5D17-750A-AD87-FCDB808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FF1B6FA-4352-45FA-2038-7934873F41EC}"/>
              </a:ext>
            </a:extLst>
          </p:cNvPr>
          <p:cNvGrpSpPr/>
          <p:nvPr/>
        </p:nvGrpSpPr>
        <p:grpSpPr>
          <a:xfrm>
            <a:off x="2744180" y="2314893"/>
            <a:ext cx="6161261" cy="1481452"/>
            <a:chOff x="2744180" y="2436533"/>
            <a:chExt cx="6161261" cy="1481452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5322674-2586-3322-9ADC-1B2E967255C2}"/>
                </a:ext>
              </a:extLst>
            </p:cNvPr>
            <p:cNvGrpSpPr/>
            <p:nvPr/>
          </p:nvGrpSpPr>
          <p:grpSpPr>
            <a:xfrm>
              <a:off x="2744180" y="2436533"/>
              <a:ext cx="6161261" cy="1481452"/>
              <a:chOff x="2629881" y="1386667"/>
              <a:chExt cx="6161261" cy="148145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E7A5A79-8677-DAAB-BD94-6FA0EB84BD95}"/>
                  </a:ext>
                </a:extLst>
              </p:cNvPr>
              <p:cNvGrpSpPr/>
              <p:nvPr/>
            </p:nvGrpSpPr>
            <p:grpSpPr>
              <a:xfrm>
                <a:off x="2629881" y="1386667"/>
                <a:ext cx="6161261" cy="1440705"/>
                <a:chOff x="2629881" y="1386667"/>
                <a:chExt cx="6161261" cy="144070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8AC45DCF-69AF-4281-9BB1-C0321093B651}"/>
                    </a:ext>
                  </a:extLst>
                </p:cNvPr>
                <p:cNvGrpSpPr/>
                <p:nvPr/>
              </p:nvGrpSpPr>
              <p:grpSpPr>
                <a:xfrm>
                  <a:off x="2629881" y="1386667"/>
                  <a:ext cx="4211991" cy="1440705"/>
                  <a:chOff x="8163132" y="2796866"/>
                  <a:chExt cx="3119488" cy="1050143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2E47C489-13F9-98E9-FD57-E5D852D0CF20}"/>
                      </a:ext>
                    </a:extLst>
                  </p:cNvPr>
                  <p:cNvGrpSpPr/>
                  <p:nvPr/>
                </p:nvGrpSpPr>
                <p:grpSpPr>
                  <a:xfrm>
                    <a:off x="8163132" y="2796866"/>
                    <a:ext cx="3119488" cy="1050143"/>
                    <a:chOff x="1079858" y="2738851"/>
                    <a:chExt cx="3119488" cy="1050143"/>
                  </a:xfrm>
                </p:grpSpPr>
                <p:grpSp>
                  <p:nvGrpSpPr>
                    <p:cNvPr id="7" name="Group 6">
                      <a:extLst>
                        <a:ext uri="{FF2B5EF4-FFF2-40B4-BE49-F238E27FC236}">
                          <a16:creationId xmlns:a16="http://schemas.microsoft.com/office/drawing/2014/main" id="{FD04DD53-8B3A-616A-43BA-DAC935B704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79858" y="3069550"/>
                      <a:ext cx="3119488" cy="719444"/>
                      <a:chOff x="9772" y="2989"/>
                      <a:chExt cx="6470" cy="1733"/>
                    </a:xfrm>
                  </p:grpSpPr>
                  <p:sp>
                    <p:nvSpPr>
                      <p:cNvPr id="9" name="Oval 8">
                        <a:extLst>
                          <a:ext uri="{FF2B5EF4-FFF2-40B4-BE49-F238E27FC236}">
                            <a16:creationId xmlns:a16="http://schemas.microsoft.com/office/drawing/2014/main" id="{95779675-A7F8-09FF-3291-73034C727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75" y="3145"/>
                        <a:ext cx="1367" cy="157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0" name="Group 9">
                        <a:extLst>
                          <a:ext uri="{FF2B5EF4-FFF2-40B4-BE49-F238E27FC236}">
                            <a16:creationId xmlns:a16="http://schemas.microsoft.com/office/drawing/2014/main" id="{9F5AA127-6BDE-2A8A-9160-A82E79053C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772" y="2989"/>
                        <a:ext cx="5067" cy="1729"/>
                        <a:chOff x="5297" y="3721"/>
                        <a:chExt cx="5067" cy="1729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95AFC321-4D3B-DFD8-D34C-0EBC9015F2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7" name="Rectangles 39">
                            <a:extLst>
                              <a:ext uri="{FF2B5EF4-FFF2-40B4-BE49-F238E27FC236}">
                                <a16:creationId xmlns:a16="http://schemas.microsoft.com/office/drawing/2014/main" id="{3EC2B071-D955-0458-4B05-36A6E99296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8" name="Rectangles 40">
                            <a:extLst>
                              <a:ext uri="{FF2B5EF4-FFF2-40B4-BE49-F238E27FC236}">
                                <a16:creationId xmlns:a16="http://schemas.microsoft.com/office/drawing/2014/main" id="{B0467AC3-9B7E-5C76-E4F2-A5ED619D03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9" name="Rectangles 41">
                            <a:extLst>
                              <a:ext uri="{FF2B5EF4-FFF2-40B4-BE49-F238E27FC236}">
                                <a16:creationId xmlns:a16="http://schemas.microsoft.com/office/drawing/2014/main" id="{B8FAD1D5-79E8-EE35-4AF9-B42A99B04B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0" name="Rectangles 42">
                            <a:extLst>
                              <a:ext uri="{FF2B5EF4-FFF2-40B4-BE49-F238E27FC236}">
                                <a16:creationId xmlns:a16="http://schemas.microsoft.com/office/drawing/2014/main" id="{0DC79D5D-4452-BC9A-FD96-3DB7B280E0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1" name="Straight Connector 20">
                            <a:extLst>
                              <a:ext uri="{FF2B5EF4-FFF2-40B4-BE49-F238E27FC236}">
                                <a16:creationId xmlns:a16="http://schemas.microsoft.com/office/drawing/2014/main" id="{B00E0C68-FB29-5163-6BD7-385510434F1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B46B3E66-E19C-A030-DEA0-FA6A2B4C0DE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Rectangles 46">
                          <a:extLst>
                            <a:ext uri="{FF2B5EF4-FFF2-40B4-BE49-F238E27FC236}">
                              <a16:creationId xmlns:a16="http://schemas.microsoft.com/office/drawing/2014/main" id="{2E12740A-22D2-DE3A-1536-739F61B2FC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49" y="4559"/>
                          <a:ext cx="720" cy="59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3" name="Rectangles 47">
                          <a:extLst>
                            <a:ext uri="{FF2B5EF4-FFF2-40B4-BE49-F238E27FC236}">
                              <a16:creationId xmlns:a16="http://schemas.microsoft.com/office/drawing/2014/main" id="{BF75B8D4-37F5-6011-E3D7-5F249E62F9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12" y="4559"/>
                          <a:ext cx="720" cy="58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4" name="Rectangles 48">
                          <a:extLst>
                            <a:ext uri="{FF2B5EF4-FFF2-40B4-BE49-F238E27FC236}">
                              <a16:creationId xmlns:a16="http://schemas.microsoft.com/office/drawing/2014/main" id="{06F46A45-EA54-10F7-EABE-0DD778C587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7" y="4559"/>
                          <a:ext cx="720" cy="58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15" name="Rectangles 49">
                          <a:extLst>
                            <a:ext uri="{FF2B5EF4-FFF2-40B4-BE49-F238E27FC236}">
                              <a16:creationId xmlns:a16="http://schemas.microsoft.com/office/drawing/2014/main" id="{26CE24A1-947B-7842-8DCA-491B4809B7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3" y="4559"/>
                          <a:ext cx="720" cy="58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6" name="Straight Arrow Connector 15">
                          <a:extLst>
                            <a:ext uri="{FF2B5EF4-FFF2-40B4-BE49-F238E27FC236}">
                              <a16:creationId xmlns:a16="http://schemas.microsoft.com/office/drawing/2014/main" id="{E1E885D1-2A94-1BA8-FF8B-97AE7CC5EBA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5297" y="4650"/>
                          <a:ext cx="1018" cy="6"/>
                        </a:xfrm>
                        <a:prstGeom prst="straightConnector1">
                          <a:avLst/>
                        </a:prstGeom>
                        <a:ln w="63500">
                          <a:solidFill>
                            <a:schemeClr val="tx1"/>
                          </a:solidFill>
                          <a:tailEnd type="arrow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1165117B-4447-4081-DC70-60AA874F678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9740" y="2738851"/>
                          <a:ext cx="769040" cy="3365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MSR-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1165117B-4447-4081-DC70-60AA874F678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9740" y="2738851"/>
                          <a:ext cx="769040" cy="33651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7386" t="-6173" b="-24691"/>
                          </a:stretch>
                        </a:blipFill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" name="Rectangles 47">
                    <a:extLst>
                      <a:ext uri="{FF2B5EF4-FFF2-40B4-BE49-F238E27FC236}">
                        <a16:creationId xmlns:a16="http://schemas.microsoft.com/office/drawing/2014/main" id="{24184B80-5160-46A1-909D-114D1F4E5EB6}"/>
                      </a:ext>
                    </a:extLst>
                  </p:cNvPr>
                  <p:cNvSpPr/>
                  <p:nvPr/>
                </p:nvSpPr>
                <p:spPr>
                  <a:xfrm>
                    <a:off x="10778770" y="3473853"/>
                    <a:ext cx="347145" cy="2420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AAA5ED2-C3D6-610E-50AE-B922C3854E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1033" y="1427791"/>
                      <a:ext cx="2360109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0" dirty="0"/>
                        <a:t>Service process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AAA5ED2-C3D6-610E-50AE-B922C3854E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1033" y="1427791"/>
                      <a:ext cx="2360109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308" t="-6098" b="-23171"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60E6824-B6C9-3EE2-18EA-73F6FF84874C}"/>
                  </a:ext>
                </a:extLst>
              </p:cNvPr>
              <p:cNvSpPr/>
              <p:nvPr/>
            </p:nvSpPr>
            <p:spPr>
              <a:xfrm flipV="1">
                <a:off x="6788987" y="2606238"/>
                <a:ext cx="864047" cy="261881"/>
              </a:xfrm>
              <a:custGeom>
                <a:avLst/>
                <a:gdLst>
                  <a:gd name="connsiteX0" fmla="*/ 0 w 3257550"/>
                  <a:gd name="connsiteY0" fmla="*/ 668412 h 668412"/>
                  <a:gd name="connsiteX1" fmla="*/ 1295400 w 3257550"/>
                  <a:gd name="connsiteY1" fmla="*/ 1662 h 668412"/>
                  <a:gd name="connsiteX2" fmla="*/ 3257550 w 3257550"/>
                  <a:gd name="connsiteY2" fmla="*/ 516012 h 66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50" h="668412">
                    <a:moveTo>
                      <a:pt x="0" y="668412"/>
                    </a:moveTo>
                    <a:cubicBezTo>
                      <a:pt x="376237" y="347737"/>
                      <a:pt x="752475" y="27062"/>
                      <a:pt x="1295400" y="1662"/>
                    </a:cubicBezTo>
                    <a:cubicBezTo>
                      <a:pt x="1838325" y="-23738"/>
                      <a:pt x="2547937" y="246137"/>
                      <a:pt x="3257550" y="516012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EF0E568-327F-B77F-F1FA-9AD23A6383EA}"/>
                    </a:ext>
                  </a:extLst>
                </p:cNvPr>
                <p:cNvSpPr/>
                <p:nvPr/>
              </p:nvSpPr>
              <p:spPr>
                <a:xfrm>
                  <a:off x="7345785" y="3033496"/>
                  <a:ext cx="794058" cy="77166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EF0E568-327F-B77F-F1FA-9AD23A638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785" y="3033496"/>
                  <a:ext cx="794058" cy="77166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373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9D8A-F019-D3F0-5D41-BD4B9306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0138" cy="1325563"/>
          </a:xfrm>
        </p:spPr>
        <p:txBody>
          <a:bodyPr/>
          <a:lstStyle/>
          <a:p>
            <a:r>
              <a:rPr lang="en-US" dirty="0"/>
              <a:t>MARC: New drift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5233"/>
                <a:ext cx="10452746" cy="49265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Drift method: Pick a test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compute drift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ingredient: Need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:r>
                  <a:rPr lang="en-US" i="1" dirty="0"/>
                  <a:t>constant </a:t>
                </a:r>
                <a:r>
                  <a:rPr lang="en-US" dirty="0"/>
                  <a:t>drift.</a:t>
                </a:r>
              </a:p>
              <a:p>
                <a:pPr marL="0" indent="0">
                  <a:buNone/>
                </a:pPr>
                <a:r>
                  <a:rPr lang="en-US" dirty="0"/>
                  <a:t>M/M/1: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has constant drift. M/G/1: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has constant drift.</a:t>
                </a:r>
              </a:p>
              <a:p>
                <a:pPr marL="0" indent="0">
                  <a:buNone/>
                </a:pPr>
                <a:r>
                  <a:rPr lang="en-US" dirty="0"/>
                  <a:t>MSR-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Idea: Find a correction term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constant drift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Relative Completions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5233"/>
                <a:ext cx="10452746" cy="4926542"/>
              </a:xfrm>
              <a:blipFill>
                <a:blip r:embed="rId2"/>
                <a:stretch>
                  <a:fillRect l="-1225" t="-2104" r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EF774E11-B8CD-7528-1A37-DE5E6740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9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A952B98-5D17-750A-AD87-FCDB808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Meeting, 10/16/23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75B71D-58A7-DE6B-900F-768EA0F81621}"/>
              </a:ext>
            </a:extLst>
          </p:cNvPr>
          <p:cNvGrpSpPr/>
          <p:nvPr/>
        </p:nvGrpSpPr>
        <p:grpSpPr>
          <a:xfrm>
            <a:off x="7176827" y="119208"/>
            <a:ext cx="4757009" cy="1098319"/>
            <a:chOff x="7176827" y="119208"/>
            <a:chExt cx="4757009" cy="10983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55CEB44-92DC-0BC9-A1E8-44B39792454D}"/>
                </a:ext>
              </a:extLst>
            </p:cNvPr>
            <p:cNvGrpSpPr/>
            <p:nvPr/>
          </p:nvGrpSpPr>
          <p:grpSpPr>
            <a:xfrm>
              <a:off x="7176827" y="119208"/>
              <a:ext cx="4757009" cy="1025347"/>
              <a:chOff x="2629881" y="1278216"/>
              <a:chExt cx="6266860" cy="154915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AC45DCF-69AF-4281-9BB1-C0321093B651}"/>
                  </a:ext>
                </a:extLst>
              </p:cNvPr>
              <p:cNvGrpSpPr/>
              <p:nvPr/>
            </p:nvGrpSpPr>
            <p:grpSpPr>
              <a:xfrm>
                <a:off x="2629881" y="1278216"/>
                <a:ext cx="4211991" cy="1549154"/>
                <a:chOff x="8163132" y="2717816"/>
                <a:chExt cx="3119488" cy="112919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E47C489-13F9-98E9-FD57-E5D852D0CF20}"/>
                    </a:ext>
                  </a:extLst>
                </p:cNvPr>
                <p:cNvGrpSpPr/>
                <p:nvPr/>
              </p:nvGrpSpPr>
              <p:grpSpPr>
                <a:xfrm>
                  <a:off x="8163132" y="2717816"/>
                  <a:ext cx="3119488" cy="1129193"/>
                  <a:chOff x="1079858" y="2659801"/>
                  <a:chExt cx="3119488" cy="1129193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FD04DD53-8B3A-616A-43BA-DAC935B704B4}"/>
                      </a:ext>
                    </a:extLst>
                  </p:cNvPr>
                  <p:cNvGrpSpPr/>
                  <p:nvPr/>
                </p:nvGrpSpPr>
                <p:grpSpPr>
                  <a:xfrm>
                    <a:off x="1079858" y="3069550"/>
                    <a:ext cx="3119488" cy="719444"/>
                    <a:chOff x="9772" y="2989"/>
                    <a:chExt cx="6470" cy="1733"/>
                  </a:xfrm>
                </p:grpSpPr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95779675-A7F8-09FF-3291-73034C727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75" y="3145"/>
                      <a:ext cx="1367" cy="15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9F5AA127-6BDE-2A8A-9160-A82E79053C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2" y="2989"/>
                      <a:ext cx="5067" cy="1729"/>
                      <a:chOff x="5297" y="3721"/>
                      <a:chExt cx="5067" cy="1729"/>
                    </a:xfrm>
                  </p:grpSpPr>
                  <p:grpSp>
                    <p:nvGrpSpPr>
                      <p:cNvPr id="11" name="Group 10">
                        <a:extLst>
                          <a:ext uri="{FF2B5EF4-FFF2-40B4-BE49-F238E27FC236}">
                            <a16:creationId xmlns:a16="http://schemas.microsoft.com/office/drawing/2014/main" id="{95AFC321-4D3B-DFD8-D34C-0EBC9015F2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17" name="Rectangles 39">
                          <a:extLst>
                            <a:ext uri="{FF2B5EF4-FFF2-40B4-BE49-F238E27FC236}">
                              <a16:creationId xmlns:a16="http://schemas.microsoft.com/office/drawing/2014/main" id="{3EC2B071-D955-0458-4B05-36A6E9929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8" name="Rectangles 40">
                          <a:extLst>
                            <a:ext uri="{FF2B5EF4-FFF2-40B4-BE49-F238E27FC236}">
                              <a16:creationId xmlns:a16="http://schemas.microsoft.com/office/drawing/2014/main" id="{B0467AC3-9B7E-5C76-E4F2-A5ED619D03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Rectangles 41">
                          <a:extLst>
                            <a:ext uri="{FF2B5EF4-FFF2-40B4-BE49-F238E27FC236}">
                              <a16:creationId xmlns:a16="http://schemas.microsoft.com/office/drawing/2014/main" id="{B8FAD1D5-79E8-EE35-4AF9-B42A99B04B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Rectangles 42">
                          <a:extLst>
                            <a:ext uri="{FF2B5EF4-FFF2-40B4-BE49-F238E27FC236}">
                              <a16:creationId xmlns:a16="http://schemas.microsoft.com/office/drawing/2014/main" id="{0DC79D5D-4452-BC9A-FD96-3DB7B280E0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B00E0C68-FB29-5163-6BD7-385510434F1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Connector 21">
                          <a:extLst>
                            <a:ext uri="{FF2B5EF4-FFF2-40B4-BE49-F238E27FC236}">
                              <a16:creationId xmlns:a16="http://schemas.microsoft.com/office/drawing/2014/main" id="{B46B3E66-E19C-A030-DEA0-FA6A2B4C0DE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" name="Rectangles 46">
                        <a:extLst>
                          <a:ext uri="{FF2B5EF4-FFF2-40B4-BE49-F238E27FC236}">
                            <a16:creationId xmlns:a16="http://schemas.microsoft.com/office/drawing/2014/main" id="{2E12740A-22D2-DE3A-1536-739F61B2F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559"/>
                        <a:ext cx="720" cy="59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3" name="Rectangles 47">
                        <a:extLst>
                          <a:ext uri="{FF2B5EF4-FFF2-40B4-BE49-F238E27FC236}">
                            <a16:creationId xmlns:a16="http://schemas.microsoft.com/office/drawing/2014/main" id="{BF75B8D4-37F5-6011-E3D7-5F249E62F9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2" y="4559"/>
                        <a:ext cx="720" cy="5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4" name="Rectangles 48">
                        <a:extLst>
                          <a:ext uri="{FF2B5EF4-FFF2-40B4-BE49-F238E27FC236}">
                            <a16:creationId xmlns:a16="http://schemas.microsoft.com/office/drawing/2014/main" id="{06F46A45-EA54-10F7-EABE-0DD778C58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4559"/>
                        <a:ext cx="720" cy="5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5" name="Rectangles 49">
                        <a:extLst>
                          <a:ext uri="{FF2B5EF4-FFF2-40B4-BE49-F238E27FC236}">
                            <a16:creationId xmlns:a16="http://schemas.microsoft.com/office/drawing/2014/main" id="{26CE24A1-947B-7842-8DCA-491B4809B7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559"/>
                        <a:ext cx="720" cy="58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E1E885D1-2A94-1BA8-FF8B-97AE7CC5E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97" y="4650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1165117B-4447-4081-DC70-60AA874F67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5456" y="2659801"/>
                        <a:ext cx="1001405" cy="406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MMSR-</a:t>
                        </a:r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1165117B-4447-4081-DC70-60AA874F67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5456" y="2659801"/>
                        <a:ext cx="1001405" cy="40673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448" t="-4545" b="-19697"/>
                        </a:stretch>
                      </a:blipFill>
                      <a:ln w="381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Rectangles 47">
                  <a:extLst>
                    <a:ext uri="{FF2B5EF4-FFF2-40B4-BE49-F238E27FC236}">
                      <a16:creationId xmlns:a16="http://schemas.microsoft.com/office/drawing/2014/main" id="{24184B80-5160-46A1-909D-114D1F4E5EB6}"/>
                    </a:ext>
                  </a:extLst>
                </p:cNvPr>
                <p:cNvSpPr/>
                <p:nvPr/>
              </p:nvSpPr>
              <p:spPr>
                <a:xfrm>
                  <a:off x="10778770" y="3473853"/>
                  <a:ext cx="347145" cy="2420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AAA5ED2-C3D6-610E-50AE-B922C3854E94}"/>
                      </a:ext>
                    </a:extLst>
                  </p:cNvPr>
                  <p:cNvSpPr txBox="1"/>
                  <p:nvPr/>
                </p:nvSpPr>
                <p:spPr>
                  <a:xfrm>
                    <a:off x="6415409" y="1329682"/>
                    <a:ext cx="2481332" cy="55800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/>
                      <a:t>Service process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AAA5ED2-C3D6-610E-50AE-B922C3854E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5409" y="1329682"/>
                    <a:ext cx="2481332" cy="5580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05" t="-2985" b="-17910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991EB8A-3E0E-55A5-3205-25888C87A33D}"/>
                </a:ext>
              </a:extLst>
            </p:cNvPr>
            <p:cNvGrpSpPr/>
            <p:nvPr/>
          </p:nvGrpSpPr>
          <p:grpSpPr>
            <a:xfrm>
              <a:off x="10287879" y="617926"/>
              <a:ext cx="915454" cy="599601"/>
              <a:chOff x="6903286" y="3033496"/>
              <a:chExt cx="1236557" cy="884489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F1E1E42-F9BA-2D2F-C4F6-5133CFF3074F}"/>
                  </a:ext>
                </a:extLst>
              </p:cNvPr>
              <p:cNvSpPr/>
              <p:nvPr/>
            </p:nvSpPr>
            <p:spPr>
              <a:xfrm flipV="1">
                <a:off x="6903286" y="3656104"/>
                <a:ext cx="864047" cy="261881"/>
              </a:xfrm>
              <a:custGeom>
                <a:avLst/>
                <a:gdLst>
                  <a:gd name="connsiteX0" fmla="*/ 0 w 3257550"/>
                  <a:gd name="connsiteY0" fmla="*/ 668412 h 668412"/>
                  <a:gd name="connsiteX1" fmla="*/ 1295400 w 3257550"/>
                  <a:gd name="connsiteY1" fmla="*/ 1662 h 668412"/>
                  <a:gd name="connsiteX2" fmla="*/ 3257550 w 3257550"/>
                  <a:gd name="connsiteY2" fmla="*/ 516012 h 668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50" h="668412">
                    <a:moveTo>
                      <a:pt x="0" y="668412"/>
                    </a:moveTo>
                    <a:cubicBezTo>
                      <a:pt x="376237" y="347737"/>
                      <a:pt x="752475" y="27062"/>
                      <a:pt x="1295400" y="1662"/>
                    </a:cubicBezTo>
                    <a:cubicBezTo>
                      <a:pt x="1838325" y="-23738"/>
                      <a:pt x="2547937" y="246137"/>
                      <a:pt x="3257550" y="516012"/>
                    </a:cubicBezTo>
                  </a:path>
                </a:pathLst>
              </a:custGeom>
              <a:noFill/>
              <a:ln w="38100">
                <a:solidFill>
                  <a:srgbClr val="7030A0"/>
                </a:solidFill>
                <a:head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E596EA37-B4FF-D7AD-5A26-E8A38771045E}"/>
                      </a:ext>
                    </a:extLst>
                  </p:cNvPr>
                  <p:cNvSpPr/>
                  <p:nvPr/>
                </p:nvSpPr>
                <p:spPr>
                  <a:xfrm>
                    <a:off x="7345785" y="3033496"/>
                    <a:ext cx="794058" cy="771662"/>
                  </a:xfrm>
                  <a:prstGeom prst="round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E596EA37-B4FF-D7AD-5A26-E8A3877104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5785" y="3033496"/>
                    <a:ext cx="794058" cy="771662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183C99-AFA4-43DF-118C-A678BE933A5D}"/>
              </a:ext>
            </a:extLst>
          </p:cNvPr>
          <p:cNvGrpSpPr/>
          <p:nvPr/>
        </p:nvGrpSpPr>
        <p:grpSpPr>
          <a:xfrm>
            <a:off x="312954" y="4464133"/>
            <a:ext cx="4013230" cy="458820"/>
            <a:chOff x="313443" y="3260617"/>
            <a:chExt cx="4013230" cy="4588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5ED0DF9-CB77-20AD-E5D4-815F6F7A63E6}"/>
                </a:ext>
              </a:extLst>
            </p:cNvPr>
            <p:cNvSpPr/>
            <p:nvPr/>
          </p:nvSpPr>
          <p:spPr>
            <a:xfrm>
              <a:off x="3242775" y="3260617"/>
              <a:ext cx="1083898" cy="4588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iley Face 35">
              <a:extLst>
                <a:ext uri="{FF2B5EF4-FFF2-40B4-BE49-F238E27FC236}">
                  <a16:creationId xmlns:a16="http://schemas.microsoft.com/office/drawing/2014/main" id="{C5C1BD0F-C6BE-7ED5-A6C4-1EE6F866FFF4}"/>
                </a:ext>
              </a:extLst>
            </p:cNvPr>
            <p:cNvSpPr/>
            <p:nvPr/>
          </p:nvSpPr>
          <p:spPr>
            <a:xfrm>
              <a:off x="313443" y="3275923"/>
              <a:ext cx="473179" cy="428207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2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14204</TotalTime>
  <Words>1081</Words>
  <Application>Microsoft Office PowerPoint</Application>
  <PresentationFormat>Widescreen</PresentationFormat>
  <Paragraphs>262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The RESET and MARC Techniques for Multiserver Job Analysis</vt:lpstr>
      <vt:lpstr>Multiserver-job Model</vt:lpstr>
      <vt:lpstr>Prior work on MSJ FCFS</vt:lpstr>
      <vt:lpstr>Result &amp; Key Insight</vt:lpstr>
      <vt:lpstr>Result &amp; Key Insight</vt:lpstr>
      <vt:lpstr>RESET Theorem</vt:lpstr>
      <vt:lpstr>RESET Proof Intuition</vt:lpstr>
      <vt:lpstr>MARC: Analyze Markovian Service Rate system</vt:lpstr>
      <vt:lpstr>MARC: New drift method</vt:lpstr>
      <vt:lpstr>Relative Completions</vt:lpstr>
      <vt:lpstr>MARC Result and Main Result</vt:lpstr>
      <vt:lpstr>Conclusion</vt:lpstr>
      <vt:lpstr>Bonus: Extensions</vt:lpstr>
      <vt:lpstr>Bonus: Empirical Validation via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RESET Technique for Multiserver Job Analysis</dc:title>
  <dc:creator>Isaac Bloomfield Grosof</dc:creator>
  <cp:lastModifiedBy>Isaac Bloomfield Grosof</cp:lastModifiedBy>
  <cp:revision>70</cp:revision>
  <dcterms:created xsi:type="dcterms:W3CDTF">2023-06-12T06:18:13Z</dcterms:created>
  <dcterms:modified xsi:type="dcterms:W3CDTF">2023-10-16T10:20:48Z</dcterms:modified>
</cp:coreProperties>
</file>