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73" r:id="rId8"/>
    <p:sldId id="274" r:id="rId9"/>
    <p:sldId id="270" r:id="rId10"/>
    <p:sldId id="262" r:id="rId11"/>
    <p:sldId id="276" r:id="rId12"/>
    <p:sldId id="263" r:id="rId13"/>
    <p:sldId id="264" r:id="rId14"/>
    <p:sldId id="277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3" autoAdjust="0"/>
    <p:restoredTop sz="94660"/>
  </p:normalViewPr>
  <p:slideViewPr>
    <p:cSldViewPr snapToGrid="0">
      <p:cViewPr>
        <p:scale>
          <a:sx n="100" d="100"/>
          <a:sy n="100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2F43F3-0944-4E45-9F41-C5C13D7F9F98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909AC-D0B9-4B79-A4EE-522FC565D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008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6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Lower bound 1: SRPT-1. Heavy traffic optimal</a:t>
            </a:r>
          </a:p>
          <a:p>
            <a:pPr marL="0" indent="0">
              <a:buNone/>
            </a:pPr>
            <a:r>
              <a:rPr lang="en-US" dirty="0"/>
              <a:t>Lower bound 2: M/G/infinity. Light traffic optimal</a:t>
            </a:r>
          </a:p>
          <a:p>
            <a:r>
              <a:rPr lang="en-US" dirty="0"/>
              <a:t>Our goal: Better lower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76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Lower bound 1: SRPT-1. Heavy traffic optimal</a:t>
            </a:r>
          </a:p>
          <a:p>
            <a:pPr marL="0" indent="0">
              <a:buNone/>
            </a:pPr>
            <a:r>
              <a:rPr lang="en-US" dirty="0"/>
              <a:t>Lower bound 2: M/G/infinity. Light traffic optimal</a:t>
            </a:r>
          </a:p>
          <a:p>
            <a:r>
              <a:rPr lang="en-US" dirty="0"/>
              <a:t>Our goal: Better lower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02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73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1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Lower bound 1: SRPT-1. Heavy traffic optimal</a:t>
            </a:r>
          </a:p>
          <a:p>
            <a:pPr marL="0" indent="0">
              <a:buNone/>
            </a:pPr>
            <a:r>
              <a:rPr lang="en-US" dirty="0"/>
              <a:t>Lower bound 2: M/G/infinity. Light traffic optimal</a:t>
            </a:r>
          </a:p>
          <a:p>
            <a:r>
              <a:rPr lang="en-US" dirty="0"/>
              <a:t>Our goal: Better lower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909AC-D0B9-4B79-A4EE-522FC565D89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09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CFCF1-CE0D-0EAF-6E1D-98A8850448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404CB7-B440-9A35-FD92-35859943F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DD1B2-0837-0C80-C7AA-37CB8BF8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819EA-5FA5-4581-BB4D-8343E6BE3EA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F5D27-E5BA-1B52-93FE-A5819D9C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31C5C-C28C-F6E2-F514-30B76B3A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2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43A2-694C-278A-2C84-7C4E5ED28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29B87-239A-40D5-2208-F0F61313D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F4A2E-4F7D-27A6-7771-9A8BEC3A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1F579-47B1-40A6-B9D0-0E4C249F9A1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3B7A-29FA-A2FD-AF1A-1FB007F2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634F8-2958-8F4A-641E-21E9EA2A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2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27CED-10CA-F379-5CA6-D2A828CFAB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10E05-36CA-51A4-A0C1-382769C4B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44AD-A239-DCC5-5D78-D04A5A06F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867E0-D5A2-4D8B-85D2-1FB76FE16A04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B3504-6420-9F62-1BF3-4E975150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9EFCA-2503-852A-7843-1996C983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989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1B2DF-CD78-591E-6EFF-D549910A8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C6EE-F994-C4BB-ED79-3A2FC2EC2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1D65B-A210-BD27-5B98-C78DE7115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49C8E-5C4D-4E9F-8996-18903A39911A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7FF45-7772-B93A-EA9E-0D03D639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45DB7-767F-B970-78A6-26C6863E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3759934-535E-451F-BC3F-6E457F6584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E66A-6CA9-D55C-A7AB-9F743CF5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B6F7-8F04-D9AD-B87D-2610E107B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307DD-0F97-81DD-98FA-BF259624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7AC-5301-4B13-9D1C-3BA60C30F9F8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0C0C1-294C-8AA5-BE04-892490E3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12E19-9796-1036-8AA6-AF06AB84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D3759934-535E-451F-BC3F-6E457F6584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51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5721-1237-74E6-731F-E2B7D325B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91D83-9499-3D74-78E1-A95D2C34A9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E319D-6A4D-90B9-4DBB-BE8ED1C7E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6EE16-F545-7A5D-5825-4B0ADFC1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EAD2-4B7F-459D-890D-F3F1976F5838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A29B0-B86A-C3A1-2E98-E20C32A2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FDD0-48C4-409F-9B6A-1DE44740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7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6D4B-3925-E576-01D3-7C1E626A9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43B7C-3123-5C63-A9AB-A45767DEA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E77A6-EBFB-E72F-EB21-214FF39C9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719ED3-98BB-7CBE-46F0-8D6DA3F2F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80E43A-21AF-A893-534A-A15780107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7C99E-0622-5AC8-A1F9-FBAFB037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4907-AECC-4B93-B03C-0816E8F03AFC}" type="datetime1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4DDE95-B3C8-1331-6048-01C5BE9E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786CC5-C381-55B8-EC5C-F2E88B4F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A3C9-C910-E6F7-D225-53F58942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51CCC-A59A-799F-A771-7DF3FBCD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61CCD-108D-49C4-ACBB-B9F402783B4A}" type="datetime1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D6558-F203-DA01-DEA5-12FD8A881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0D470-55E8-9F15-F865-9065D2891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6ABB1-D238-C5CD-D1CA-1B1D82FC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47711-B5E8-4B5D-AFDE-1B9DFD1CF049}" type="datetime1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C9645-E487-EE42-08AE-48DBCD00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E6BC7-8D4B-A6A4-6B1B-57DFB5B1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05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724E8-1D6A-06AE-4892-C4FCFE8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321ED-43D5-4BFD-2F60-E8E60538E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59E26-7A54-5FEB-167C-3FB8EC5F3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66BC9-1E5D-414F-A66E-11A6BCF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7C5B-E190-46D6-814C-2C3D293B55D9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3812F-8645-422D-A0D9-DC14063A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24E820-51E8-4C02-F8CA-6E4F430F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7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E7C15-49DC-E6C6-074B-AA2A38DAB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A5222E-DE26-7090-F981-2C5AE483B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04C72-EECC-08AF-4AE5-F89A81757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1E67-17D4-B38A-DF6A-5DAF5D4C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3B8DB-382A-4F3C-A8DA-8D4B6BEEB03A}" type="datetime1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F54AA-D918-9AA8-CD8C-97AAF40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B4B22-559A-C615-66F5-48FD16026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2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2835FA-52F6-14F0-A305-5F034635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28210-8A18-6ABD-28EA-C96E647A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D026C-270C-0C79-9169-E43593774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2254A-DAB0-47B7-BE6D-375A5DEC9B6D}" type="datetime1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2410-5A6B-2EB8-77DA-E2D9AB30E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BEEF-FA80-857F-3FAE-69F3A153D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9934-535E-451F-BC3F-6E457F658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6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7.png"/><Relationship Id="rId5" Type="http://schemas.openxmlformats.org/officeDocument/2006/relationships/image" Target="../media/image19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4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AAC0-11CE-2CD2-945A-B031CCB8B6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Lower Bounds on Optimal M/G/k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B79BB-E9AF-BFF5-F3C4-701EA63156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Izzy Grosof</a:t>
            </a:r>
          </a:p>
          <a:p>
            <a:r>
              <a:rPr lang="en-US" dirty="0" err="1"/>
              <a:t>Ziyuan</a:t>
            </a:r>
            <a:r>
              <a:rPr lang="en-US" dirty="0"/>
              <a:t> Wang</a:t>
            </a:r>
          </a:p>
          <a:p>
            <a:r>
              <a:rPr lang="en-US" dirty="0"/>
              <a:t>Northwestern University, IEMS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B0013F4-DD28-1FEC-015A-CF8C347D3099}"/>
              </a:ext>
            </a:extLst>
          </p:cNvPr>
          <p:cNvGrpSpPr/>
          <p:nvPr/>
        </p:nvGrpSpPr>
        <p:grpSpPr>
          <a:xfrm>
            <a:off x="293746" y="3841358"/>
            <a:ext cx="2460508" cy="2697554"/>
            <a:chOff x="4275852" y="3503825"/>
            <a:chExt cx="1711768" cy="1986071"/>
          </a:xfrm>
        </p:grpSpPr>
        <p:pic>
          <p:nvPicPr>
            <p:cNvPr id="5" name="Picture 4" descr="A person wearing glasses and a black jacket&#10;&#10;Description automatically generated">
              <a:extLst>
                <a:ext uri="{FF2B5EF4-FFF2-40B4-BE49-F238E27FC236}">
                  <a16:creationId xmlns:a16="http://schemas.microsoft.com/office/drawing/2014/main" id="{CA40F735-B3AB-EC76-EF0A-B61535266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52" y="3503825"/>
              <a:ext cx="1711768" cy="171176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F7802B-2218-1C95-6BC3-9AAD85A6E0AD}"/>
                </a:ext>
              </a:extLst>
            </p:cNvPr>
            <p:cNvSpPr txBox="1"/>
            <p:nvPr/>
          </p:nvSpPr>
          <p:spPr>
            <a:xfrm>
              <a:off x="4434280" y="5217976"/>
              <a:ext cx="1394911" cy="271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Ziyuan</a:t>
              </a:r>
              <a:r>
                <a:rPr lang="en-US" dirty="0"/>
                <a:t> Wang</a:t>
              </a:r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D38954-FB15-7935-069C-63D993A04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A93235-8BDB-3802-65CD-42701C28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7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DD3-8F64-81E7-DE8B-ADA40F92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Queue: Recycling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7C631-6CD3-612D-4537-B18118A58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𝐼𝑆𝑄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lower bounds on relevant work in M/G/k.</a:t>
                </a:r>
              </a:p>
              <a:p>
                <a:pPr marL="0" indent="0">
                  <a:buNone/>
                </a:pPr>
                <a:r>
                  <a:rPr lang="en-US" dirty="0"/>
                  <a:t>Total work: Arrivals only. Relevant work: Recycling as well.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7C631-6CD3-612D-4537-B18118A5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E692-5C6D-8E29-65B3-EB3C95F2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2DD-BCE0-25AB-BF73-080A15FE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10</a:t>
            </a:fld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4F8A0E-8413-1C7A-D18A-B7C77200D465}"/>
              </a:ext>
            </a:extLst>
          </p:cNvPr>
          <p:cNvGrpSpPr/>
          <p:nvPr/>
        </p:nvGrpSpPr>
        <p:grpSpPr>
          <a:xfrm>
            <a:off x="3098036" y="3429000"/>
            <a:ext cx="4554071" cy="1392718"/>
            <a:chOff x="3089158" y="3874131"/>
            <a:chExt cx="4554071" cy="139271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C798B7-9362-1D5D-F082-0622B73C8A39}"/>
                </a:ext>
              </a:extLst>
            </p:cNvPr>
            <p:cNvGrpSpPr/>
            <p:nvPr/>
          </p:nvGrpSpPr>
          <p:grpSpPr>
            <a:xfrm>
              <a:off x="3089158" y="4001294"/>
              <a:ext cx="4554071" cy="1265555"/>
              <a:chOff x="3218329" y="2404046"/>
              <a:chExt cx="4554071" cy="126555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8E506E6-DB2E-69EF-8F06-E28F55B98A01}"/>
                  </a:ext>
                </a:extLst>
              </p:cNvPr>
              <p:cNvGrpSpPr/>
              <p:nvPr/>
            </p:nvGrpSpPr>
            <p:grpSpPr>
              <a:xfrm>
                <a:off x="3813175" y="2404046"/>
                <a:ext cx="3959225" cy="1265555"/>
                <a:chOff x="1559" y="3008"/>
                <a:chExt cx="6235" cy="1993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70400FE-0824-78E1-0672-3D0A99FCD705}"/>
                    </a:ext>
                  </a:extLst>
                </p:cNvPr>
                <p:cNvGrpSpPr/>
                <p:nvPr/>
              </p:nvGrpSpPr>
              <p:grpSpPr>
                <a:xfrm>
                  <a:off x="1559" y="3008"/>
                  <a:ext cx="6235" cy="1993"/>
                  <a:chOff x="1559" y="3008"/>
                  <a:chExt cx="6235" cy="1993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7E538CE-75DE-A72A-8865-4255B6C14168}"/>
                      </a:ext>
                    </a:extLst>
                  </p:cNvPr>
                  <p:cNvSpPr/>
                  <p:nvPr/>
                </p:nvSpPr>
                <p:spPr>
                  <a:xfrm>
                    <a:off x="6630" y="300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6C6BA14F-0ED0-F773-A936-39AD3108EB20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30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D746003A-1AE7-9BEF-DFDF-A5287BBB5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6" name="Rectangles 8">
                        <a:extLst>
                          <a:ext uri="{FF2B5EF4-FFF2-40B4-BE49-F238E27FC236}">
                            <a16:creationId xmlns:a16="http://schemas.microsoft.com/office/drawing/2014/main" id="{92A1CD27-D10B-18B8-5B27-4A84BEA21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s 9">
                        <a:extLst>
                          <a:ext uri="{FF2B5EF4-FFF2-40B4-BE49-F238E27FC236}">
                            <a16:creationId xmlns:a16="http://schemas.microsoft.com/office/drawing/2014/main" id="{54ED76FD-75D8-B028-F4A0-92425F0976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s 10">
                        <a:extLst>
                          <a:ext uri="{FF2B5EF4-FFF2-40B4-BE49-F238E27FC236}">
                            <a16:creationId xmlns:a16="http://schemas.microsoft.com/office/drawing/2014/main" id="{FE0259BC-066C-4911-7DBD-9B8AD6D56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11">
                        <a:extLst>
                          <a:ext uri="{FF2B5EF4-FFF2-40B4-BE49-F238E27FC236}">
                            <a16:creationId xmlns:a16="http://schemas.microsoft.com/office/drawing/2014/main" id="{AD6C29A8-7AE7-DE12-AEDC-FC666ED238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CEAACC30-74E8-878F-2E2F-0552B7E1F86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C61E5FA3-83E5-66FC-A0F6-9BD12D0099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Rectangles 16">
                      <a:extLst>
                        <a:ext uri="{FF2B5EF4-FFF2-40B4-BE49-F238E27FC236}">
                          <a16:creationId xmlns:a16="http://schemas.microsoft.com/office/drawing/2014/main" id="{8D7E504B-D389-D971-D231-0D1A539EA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1" y="4738"/>
                      <a:ext cx="797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Rectangles 18">
                      <a:extLst>
                        <a:ext uri="{FF2B5EF4-FFF2-40B4-BE49-F238E27FC236}">
                          <a16:creationId xmlns:a16="http://schemas.microsoft.com/office/drawing/2014/main" id="{83A314D4-2C4E-8CED-2124-889FA491B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5" y="4261"/>
                      <a:ext cx="797" cy="8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s 19">
                      <a:extLst>
                        <a:ext uri="{FF2B5EF4-FFF2-40B4-BE49-F238E27FC236}">
                          <a16:creationId xmlns:a16="http://schemas.microsoft.com/office/drawing/2014/main" id="{3E162DEE-A07E-394E-2858-2492E9F71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23"/>
                      <a:ext cx="797" cy="101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Rectangles 20">
                      <a:extLst>
                        <a:ext uri="{FF2B5EF4-FFF2-40B4-BE49-F238E27FC236}">
                          <a16:creationId xmlns:a16="http://schemas.microsoft.com/office/drawing/2014/main" id="{ADB2BEFA-0DAE-9DB9-D202-C8EA6BBC1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A39C0981-FB9F-0937-13D6-5CB0F1FAEC5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37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D5FA69B-B29D-5147-7178-CC559314FEA5}"/>
                      </a:ext>
                    </a:extLst>
                  </p:cNvPr>
                  <p:cNvSpPr/>
                  <p:nvPr/>
                </p:nvSpPr>
                <p:spPr>
                  <a:xfrm>
                    <a:off x="6630" y="4120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4B6B85A0-C41C-3893-B6E7-498A94AFC29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54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s 25">
                    <a:extLst>
                      <a:ext uri="{FF2B5EF4-FFF2-40B4-BE49-F238E27FC236}">
                        <a16:creationId xmlns:a16="http://schemas.microsoft.com/office/drawing/2014/main" id="{40235BF0-7B84-559B-B594-5D40295CFD30}"/>
                      </a:ext>
                    </a:extLst>
                  </p:cNvPr>
                  <p:cNvSpPr/>
                  <p:nvPr/>
                </p:nvSpPr>
                <p:spPr>
                  <a:xfrm>
                    <a:off x="6747" y="4454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7CFC8BF-E637-50E0-0034-7A97A698E34B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288" y="3449"/>
                  <a:ext cx="342" cy="138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AF85F5C-E9AD-0384-D960-9411F7F307E0}"/>
                    </a:ext>
                  </a:extLst>
                </p:cNvPr>
                <p:cNvCxnSpPr>
                  <a:cxnSpLocks/>
                  <a:endCxn id="47" idx="2"/>
                </p:cNvCxnSpPr>
                <p:nvPr/>
              </p:nvCxnSpPr>
              <p:spPr>
                <a:xfrm>
                  <a:off x="6300" y="4365"/>
                  <a:ext cx="330" cy="19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458FB0F-7AA7-9C47-228A-B3301058C4D1}"/>
                  </a:ext>
                </a:extLst>
              </p:cNvPr>
              <p:cNvGrpSpPr/>
              <p:nvPr/>
            </p:nvGrpSpPr>
            <p:grpSpPr>
              <a:xfrm>
                <a:off x="3218329" y="2619906"/>
                <a:ext cx="3605381" cy="430887"/>
                <a:chOff x="3218329" y="2951599"/>
                <a:chExt cx="3605381" cy="430887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3D3250B-8838-1023-F63F-527EEE6A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329" y="3200400"/>
                  <a:ext cx="3605381" cy="0"/>
                </a:xfrm>
                <a:prstGeom prst="line">
                  <a:avLst/>
                </a:prstGeom>
                <a:ln w="25400">
                  <a:solidFill>
                    <a:srgbClr val="FF00FF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20559F3-861B-977D-3C41-B7E52907F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FB7D652-97A4-FFA4-22D1-A3EF7D59B1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2" name="Rectangles 18">
              <a:extLst>
                <a:ext uri="{FF2B5EF4-FFF2-40B4-BE49-F238E27FC236}">
                  <a16:creationId xmlns:a16="http://schemas.microsoft.com/office/drawing/2014/main" id="{73738F3C-E408-193E-F33C-AB384229B737}"/>
                </a:ext>
              </a:extLst>
            </p:cNvPr>
            <p:cNvSpPr/>
            <p:nvPr/>
          </p:nvSpPr>
          <p:spPr>
            <a:xfrm>
              <a:off x="6920358" y="3874131"/>
              <a:ext cx="506095" cy="55816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9E7670-9526-D2AC-20AE-EB2B588C326A}"/>
                </a:ext>
              </a:extLst>
            </p:cNvPr>
            <p:cNvCxnSpPr>
              <a:cxnSpLocks/>
            </p:cNvCxnSpPr>
            <p:nvPr/>
          </p:nvCxnSpPr>
          <p:spPr>
            <a:xfrm>
              <a:off x="6920358" y="4001294"/>
              <a:ext cx="506095" cy="0"/>
            </a:xfrm>
            <a:prstGeom prst="line">
              <a:avLst/>
            </a:prstGeom>
            <a:ln w="25400">
              <a:solidFill>
                <a:srgbClr val="FF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1247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5DD3-8F64-81E7-DE8B-ADA40F92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Queue: Recycling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7C631-6CD3-612D-4537-B18118A583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𝐼𝑆𝑄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want lower bounds on relevant work in M/G/k.</a:t>
                </a:r>
              </a:p>
              <a:p>
                <a:pPr marL="0" indent="0">
                  <a:buNone/>
                </a:pPr>
                <a:r>
                  <a:rPr lang="en-US" dirty="0"/>
                  <a:t>Total work: Arrivals only. Relevant work: Recycling as well.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Two analysis strategies: Separate recycling, arbitrary recycling.</a:t>
                </a:r>
                <a:br>
                  <a:rPr lang="en-US" dirty="0"/>
                </a:br>
                <a:r>
                  <a:rPr lang="en-US" dirty="0"/>
                  <a:t>Two lower bounds.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67C631-6CD3-612D-4537-B18118A5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DE692-5C6D-8E29-65B3-EB3C95F2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20E2DD-BCE0-25AB-BF73-080A15FEF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11</a:t>
            </a:fld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4F8A0E-8413-1C7A-D18A-B7C77200D465}"/>
              </a:ext>
            </a:extLst>
          </p:cNvPr>
          <p:cNvGrpSpPr/>
          <p:nvPr/>
        </p:nvGrpSpPr>
        <p:grpSpPr>
          <a:xfrm>
            <a:off x="3098036" y="3556162"/>
            <a:ext cx="4554071" cy="1265556"/>
            <a:chOff x="3089158" y="4001293"/>
            <a:chExt cx="4554071" cy="126555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9C798B7-9362-1D5D-F082-0622B73C8A39}"/>
                </a:ext>
              </a:extLst>
            </p:cNvPr>
            <p:cNvGrpSpPr/>
            <p:nvPr/>
          </p:nvGrpSpPr>
          <p:grpSpPr>
            <a:xfrm>
              <a:off x="3089158" y="4001294"/>
              <a:ext cx="4554071" cy="1265555"/>
              <a:chOff x="3218329" y="2404046"/>
              <a:chExt cx="4554071" cy="1265555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8E506E6-DB2E-69EF-8F06-E28F55B98A01}"/>
                  </a:ext>
                </a:extLst>
              </p:cNvPr>
              <p:cNvGrpSpPr/>
              <p:nvPr/>
            </p:nvGrpSpPr>
            <p:grpSpPr>
              <a:xfrm>
                <a:off x="3813175" y="2404046"/>
                <a:ext cx="3959225" cy="1265555"/>
                <a:chOff x="1559" y="3008"/>
                <a:chExt cx="6235" cy="1993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370400FE-0824-78E1-0672-3D0A99FCD705}"/>
                    </a:ext>
                  </a:extLst>
                </p:cNvPr>
                <p:cNvGrpSpPr/>
                <p:nvPr/>
              </p:nvGrpSpPr>
              <p:grpSpPr>
                <a:xfrm>
                  <a:off x="1559" y="3008"/>
                  <a:ext cx="6235" cy="1993"/>
                  <a:chOff x="1559" y="3008"/>
                  <a:chExt cx="6235" cy="1993"/>
                </a:xfrm>
              </p:grpSpPr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7E538CE-75DE-A72A-8865-4255B6C14168}"/>
                      </a:ext>
                    </a:extLst>
                  </p:cNvPr>
                  <p:cNvSpPr/>
                  <p:nvPr/>
                </p:nvSpPr>
                <p:spPr>
                  <a:xfrm>
                    <a:off x="6630" y="300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6C6BA14F-0ED0-F773-A936-39AD3108EB20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3047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D746003A-1AE7-9BEF-DFDF-A5287BBB5F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56" name="Rectangles 8">
                        <a:extLst>
                          <a:ext uri="{FF2B5EF4-FFF2-40B4-BE49-F238E27FC236}">
                            <a16:creationId xmlns:a16="http://schemas.microsoft.com/office/drawing/2014/main" id="{92A1CD27-D10B-18B8-5B27-4A84BEA218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7" name="Rectangles 9">
                        <a:extLst>
                          <a:ext uri="{FF2B5EF4-FFF2-40B4-BE49-F238E27FC236}">
                            <a16:creationId xmlns:a16="http://schemas.microsoft.com/office/drawing/2014/main" id="{54ED76FD-75D8-B028-F4A0-92425F0976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8" name="Rectangles 10">
                        <a:extLst>
                          <a:ext uri="{FF2B5EF4-FFF2-40B4-BE49-F238E27FC236}">
                            <a16:creationId xmlns:a16="http://schemas.microsoft.com/office/drawing/2014/main" id="{FE0259BC-066C-4911-7DBD-9B8AD6D561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9" name="Rectangles 11">
                        <a:extLst>
                          <a:ext uri="{FF2B5EF4-FFF2-40B4-BE49-F238E27FC236}">
                            <a16:creationId xmlns:a16="http://schemas.microsoft.com/office/drawing/2014/main" id="{AD6C29A8-7AE7-DE12-AEDC-FC666ED238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0" name="Straight Connector 59">
                        <a:extLst>
                          <a:ext uri="{FF2B5EF4-FFF2-40B4-BE49-F238E27FC236}">
                            <a16:creationId xmlns:a16="http://schemas.microsoft.com/office/drawing/2014/main" id="{CEAACC30-74E8-878F-2E2F-0552B7E1F86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1" name="Straight Connector 60">
                        <a:extLst>
                          <a:ext uri="{FF2B5EF4-FFF2-40B4-BE49-F238E27FC236}">
                            <a16:creationId xmlns:a16="http://schemas.microsoft.com/office/drawing/2014/main" id="{C61E5FA3-83E5-66FC-A0F6-9BD12D00992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Rectangles 16">
                      <a:extLst>
                        <a:ext uri="{FF2B5EF4-FFF2-40B4-BE49-F238E27FC236}">
                          <a16:creationId xmlns:a16="http://schemas.microsoft.com/office/drawing/2014/main" id="{8D7E504B-D389-D971-D231-0D1A539EA2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1" y="4738"/>
                      <a:ext cx="797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2" name="Rectangles 18">
                      <a:extLst>
                        <a:ext uri="{FF2B5EF4-FFF2-40B4-BE49-F238E27FC236}">
                          <a16:creationId xmlns:a16="http://schemas.microsoft.com/office/drawing/2014/main" id="{83A314D4-2C4E-8CED-2124-889FA491B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5" y="4261"/>
                      <a:ext cx="797" cy="8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3" name="Rectangles 19">
                      <a:extLst>
                        <a:ext uri="{FF2B5EF4-FFF2-40B4-BE49-F238E27FC236}">
                          <a16:creationId xmlns:a16="http://schemas.microsoft.com/office/drawing/2014/main" id="{3E162DEE-A07E-394E-2858-2492E9F714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23"/>
                      <a:ext cx="797" cy="101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54" name="Rectangles 20">
                      <a:extLst>
                        <a:ext uri="{FF2B5EF4-FFF2-40B4-BE49-F238E27FC236}">
                          <a16:creationId xmlns:a16="http://schemas.microsoft.com/office/drawing/2014/main" id="{ADB2BEFA-0DAE-9DB9-D202-C8EA6BBC13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46" name="Straight Arrow Connector 45">
                    <a:extLst>
                      <a:ext uri="{FF2B5EF4-FFF2-40B4-BE49-F238E27FC236}">
                        <a16:creationId xmlns:a16="http://schemas.microsoft.com/office/drawing/2014/main" id="{A39C0981-FB9F-0937-13D6-5CB0F1FAEC51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37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DD5FA69B-B29D-5147-7178-CC559314FEA5}"/>
                      </a:ext>
                    </a:extLst>
                  </p:cNvPr>
                  <p:cNvSpPr/>
                  <p:nvPr/>
                </p:nvSpPr>
                <p:spPr>
                  <a:xfrm>
                    <a:off x="6630" y="4120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4B6B85A0-C41C-3893-B6E7-498A94AFC29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54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9" name="Rectangles 25">
                    <a:extLst>
                      <a:ext uri="{FF2B5EF4-FFF2-40B4-BE49-F238E27FC236}">
                        <a16:creationId xmlns:a16="http://schemas.microsoft.com/office/drawing/2014/main" id="{40235BF0-7B84-559B-B594-5D40295CFD30}"/>
                      </a:ext>
                    </a:extLst>
                  </p:cNvPr>
                  <p:cNvSpPr/>
                  <p:nvPr/>
                </p:nvSpPr>
                <p:spPr>
                  <a:xfrm>
                    <a:off x="6747" y="4454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27CFC8BF-E637-50E0-0034-7A97A698E34B}"/>
                    </a:ext>
                  </a:extLst>
                </p:cNvPr>
                <p:cNvCxnSpPr>
                  <a:cxnSpLocks/>
                  <a:endCxn id="44" idx="2"/>
                </p:cNvCxnSpPr>
                <p:nvPr/>
              </p:nvCxnSpPr>
              <p:spPr>
                <a:xfrm flipV="1">
                  <a:off x="6288" y="3449"/>
                  <a:ext cx="342" cy="138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AF85F5C-E9AD-0384-D960-9411F7F307E0}"/>
                    </a:ext>
                  </a:extLst>
                </p:cNvPr>
                <p:cNvCxnSpPr>
                  <a:cxnSpLocks/>
                  <a:endCxn id="47" idx="2"/>
                </p:cNvCxnSpPr>
                <p:nvPr/>
              </p:nvCxnSpPr>
              <p:spPr>
                <a:xfrm>
                  <a:off x="6300" y="4365"/>
                  <a:ext cx="330" cy="19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458FB0F-7AA7-9C47-228A-B3301058C4D1}"/>
                  </a:ext>
                </a:extLst>
              </p:cNvPr>
              <p:cNvGrpSpPr/>
              <p:nvPr/>
            </p:nvGrpSpPr>
            <p:grpSpPr>
              <a:xfrm>
                <a:off x="3218329" y="2619906"/>
                <a:ext cx="3605381" cy="430887"/>
                <a:chOff x="3218329" y="2951599"/>
                <a:chExt cx="3605381" cy="430887"/>
              </a:xfrm>
            </p:grpSpPr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3D3250B-8838-1023-F63F-527EEE6AF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329" y="3200400"/>
                  <a:ext cx="3605381" cy="0"/>
                </a:xfrm>
                <a:prstGeom prst="line">
                  <a:avLst/>
                </a:prstGeom>
                <a:ln w="25400">
                  <a:solidFill>
                    <a:srgbClr val="FF00FF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20559F3-861B-977D-3C41-B7E52907F3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40" name="TextBox 39">
                      <a:extLst>
                        <a:ext uri="{FF2B5EF4-FFF2-40B4-BE49-F238E27FC236}">
                          <a16:creationId xmlns:a16="http://schemas.microsoft.com/office/drawing/2014/main" id="{720559F3-861B-977D-3C41-B7E52907F3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2" name="Rectangles 18">
              <a:extLst>
                <a:ext uri="{FF2B5EF4-FFF2-40B4-BE49-F238E27FC236}">
                  <a16:creationId xmlns:a16="http://schemas.microsoft.com/office/drawing/2014/main" id="{73738F3C-E408-193E-F33C-AB384229B737}"/>
                </a:ext>
              </a:extLst>
            </p:cNvPr>
            <p:cNvSpPr/>
            <p:nvPr/>
          </p:nvSpPr>
          <p:spPr>
            <a:xfrm>
              <a:off x="6920358" y="4001293"/>
              <a:ext cx="506095" cy="43100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09E7670-9526-D2AC-20AE-EB2B588C326A}"/>
                </a:ext>
              </a:extLst>
            </p:cNvPr>
            <p:cNvCxnSpPr>
              <a:cxnSpLocks/>
            </p:cNvCxnSpPr>
            <p:nvPr/>
          </p:nvCxnSpPr>
          <p:spPr>
            <a:xfrm>
              <a:off x="6920358" y="4001294"/>
              <a:ext cx="506095" cy="0"/>
            </a:xfrm>
            <a:prstGeom prst="line">
              <a:avLst/>
            </a:prstGeom>
            <a:ln w="25400">
              <a:solidFill>
                <a:srgbClr val="FF00FF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840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D17E-203F-159E-A99B-BC215ABC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ISQ-k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2A350-AB1E-1015-810A-5647FC320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72100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Drift analysis with quadratic test functions.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Basic Adjoint Relationship: Under conditions on Markov chain and test function,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Variety of existing conditions [Glynn and </a:t>
                </a:r>
                <a:r>
                  <a:rPr lang="en-US" dirty="0" err="1"/>
                  <a:t>Zeevi</a:t>
                </a:r>
                <a:r>
                  <a:rPr lang="en-US" dirty="0"/>
                  <a:t> ’08]. However, all require either discrete state, discrete time, or bounded test function.</a:t>
                </a:r>
              </a:p>
              <a:p>
                <a:pPr marL="0" indent="0">
                  <a:buNone/>
                </a:pPr>
                <a:r>
                  <a:rPr lang="en-US" dirty="0"/>
                  <a:t>We prove new sufficient conditions for quadratic test functions in continuous-state continuous-time settings.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32A350-AB1E-1015-810A-5647FC320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721009" cy="4351338"/>
              </a:xfrm>
              <a:blipFill>
                <a:blip r:embed="rId2"/>
                <a:stretch>
                  <a:fillRect l="-1137" t="-2241" r="-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7DE40-9F79-7CE1-42CF-02A1722AE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B63FD-F81B-A600-5566-3694845B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0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102C-F7E1-D37F-94BA-86EA90E1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ISQ-k and M/G/k/OPT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E3487-442A-27A0-1401-BAFB743320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Exact analysis of ISQ-k total work: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𝐼𝑆𝑄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-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lit/>
                            </m:rP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CC00CC"/>
                    </a:solidFill>
                  </a:rPr>
                  <a:t>Resource pooled work </a:t>
                </a:r>
                <a:r>
                  <a:rPr lang="en-US" dirty="0"/>
                  <a:t>plus</a:t>
                </a:r>
                <a:r>
                  <a:rPr lang="en-US" dirty="0">
                    <a:solidFill>
                      <a:srgbClr val="CC00CC"/>
                    </a:solidFill>
                  </a:rPr>
                  <a:t> </a:t>
                </a:r>
                <a:r>
                  <a:rPr lang="en-US" dirty="0">
                    <a:solidFill>
                      <a:srgbClr val="0000FF"/>
                    </a:solidFill>
                  </a:rPr>
                  <a:t>extra term. </a:t>
                </a:r>
                <a:r>
                  <a:rPr lang="en-US" dirty="0">
                    <a:solidFill>
                      <a:schemeClr val="tx1"/>
                    </a:solidFill>
                  </a:rPr>
                  <a:t>Similar results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Relevant work: Two bounds, two different treatments of recycling: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𝐼𝑆𝑄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-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	(Separate recycling)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lit/>
                              </m:r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𝑂𝑃𝑇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solidFill>
                                  <a:srgbClr val="CC00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𝑡𝑒𝑟𝑚</m:t>
                            </m:r>
                            <m:r>
                              <a:rPr lang="en-US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2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(Arbitrary recycling)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8E3487-442A-27A0-1401-BAFB743320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b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14E32C-AE75-81C2-5DDB-3794D053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EDE60-DDD2-8229-934F-9CD5CEA6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E617562-74F5-0AAD-23C3-98012487BDC4}"/>
              </a:ext>
            </a:extLst>
          </p:cNvPr>
          <p:cNvGrpSpPr/>
          <p:nvPr/>
        </p:nvGrpSpPr>
        <p:grpSpPr>
          <a:xfrm>
            <a:off x="2791012" y="1870635"/>
            <a:ext cx="6783294" cy="2300941"/>
            <a:chOff x="2791012" y="1870635"/>
            <a:chExt cx="6783294" cy="230094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527FAB1-31F3-8657-5806-0761021BD42F}"/>
                </a:ext>
              </a:extLst>
            </p:cNvPr>
            <p:cNvSpPr/>
            <p:nvPr/>
          </p:nvSpPr>
          <p:spPr>
            <a:xfrm>
              <a:off x="2791012" y="1870635"/>
              <a:ext cx="6783294" cy="2300941"/>
            </a:xfrm>
            <a:custGeom>
              <a:avLst/>
              <a:gdLst>
                <a:gd name="connsiteX0" fmla="*/ 0 w 6783294"/>
                <a:gd name="connsiteY0" fmla="*/ 2294965 h 2300941"/>
                <a:gd name="connsiteX1" fmla="*/ 0 w 6783294"/>
                <a:gd name="connsiteY1" fmla="*/ 2187389 h 2300941"/>
                <a:gd name="connsiteX2" fmla="*/ 418353 w 6783294"/>
                <a:gd name="connsiteY2" fmla="*/ 2163483 h 2300941"/>
                <a:gd name="connsiteX3" fmla="*/ 950259 w 6783294"/>
                <a:gd name="connsiteY3" fmla="*/ 2133600 h 2300941"/>
                <a:gd name="connsiteX4" fmla="*/ 1506070 w 6783294"/>
                <a:gd name="connsiteY4" fmla="*/ 2067859 h 2300941"/>
                <a:gd name="connsiteX5" fmla="*/ 2181412 w 6783294"/>
                <a:gd name="connsiteY5" fmla="*/ 1972236 h 2300941"/>
                <a:gd name="connsiteX6" fmla="*/ 2814917 w 6783294"/>
                <a:gd name="connsiteY6" fmla="*/ 1870636 h 2300941"/>
                <a:gd name="connsiteX7" fmla="*/ 3460376 w 6783294"/>
                <a:gd name="connsiteY7" fmla="*/ 1733177 h 2300941"/>
                <a:gd name="connsiteX8" fmla="*/ 4147670 w 6783294"/>
                <a:gd name="connsiteY8" fmla="*/ 1571812 h 2300941"/>
                <a:gd name="connsiteX9" fmla="*/ 4661647 w 6783294"/>
                <a:gd name="connsiteY9" fmla="*/ 1386541 h 2300941"/>
                <a:gd name="connsiteX10" fmla="*/ 5115859 w 6783294"/>
                <a:gd name="connsiteY10" fmla="*/ 1183341 h 2300941"/>
                <a:gd name="connsiteX11" fmla="*/ 5599953 w 6783294"/>
                <a:gd name="connsiteY11" fmla="*/ 896471 h 2300941"/>
                <a:gd name="connsiteX12" fmla="*/ 5910729 w 6783294"/>
                <a:gd name="connsiteY12" fmla="*/ 645459 h 2300941"/>
                <a:gd name="connsiteX13" fmla="*/ 6197600 w 6783294"/>
                <a:gd name="connsiteY13" fmla="*/ 358589 h 2300941"/>
                <a:gd name="connsiteX14" fmla="*/ 6430682 w 6783294"/>
                <a:gd name="connsiteY14" fmla="*/ 0 h 2300941"/>
                <a:gd name="connsiteX15" fmla="*/ 6783294 w 6783294"/>
                <a:gd name="connsiteY15" fmla="*/ 0 h 2300941"/>
                <a:gd name="connsiteX16" fmla="*/ 6484470 w 6783294"/>
                <a:gd name="connsiteY16" fmla="*/ 531906 h 2300941"/>
                <a:gd name="connsiteX17" fmla="*/ 6221506 w 6783294"/>
                <a:gd name="connsiteY17" fmla="*/ 842683 h 2300941"/>
                <a:gd name="connsiteX18" fmla="*/ 5850964 w 6783294"/>
                <a:gd name="connsiteY18" fmla="*/ 1177365 h 2300941"/>
                <a:gd name="connsiteX19" fmla="*/ 5546164 w 6783294"/>
                <a:gd name="connsiteY19" fmla="*/ 1374589 h 2300941"/>
                <a:gd name="connsiteX20" fmla="*/ 5193553 w 6783294"/>
                <a:gd name="connsiteY20" fmla="*/ 1559859 h 2300941"/>
                <a:gd name="connsiteX21" fmla="*/ 4703482 w 6783294"/>
                <a:gd name="connsiteY21" fmla="*/ 1745130 h 2300941"/>
                <a:gd name="connsiteX22" fmla="*/ 4285129 w 6783294"/>
                <a:gd name="connsiteY22" fmla="*/ 1870636 h 2300941"/>
                <a:gd name="connsiteX23" fmla="*/ 3896659 w 6783294"/>
                <a:gd name="connsiteY23" fmla="*/ 1966259 h 2300941"/>
                <a:gd name="connsiteX24" fmla="*/ 3526117 w 6783294"/>
                <a:gd name="connsiteY24" fmla="*/ 2026024 h 2300941"/>
                <a:gd name="connsiteX25" fmla="*/ 3048000 w 6783294"/>
                <a:gd name="connsiteY25" fmla="*/ 2097741 h 2300941"/>
                <a:gd name="connsiteX26" fmla="*/ 2665506 w 6783294"/>
                <a:gd name="connsiteY26" fmla="*/ 2157506 h 2300941"/>
                <a:gd name="connsiteX27" fmla="*/ 2097741 w 6783294"/>
                <a:gd name="connsiteY27" fmla="*/ 2211294 h 2300941"/>
                <a:gd name="connsiteX28" fmla="*/ 1613647 w 6783294"/>
                <a:gd name="connsiteY28" fmla="*/ 2253130 h 2300941"/>
                <a:gd name="connsiteX29" fmla="*/ 1278964 w 6783294"/>
                <a:gd name="connsiteY29" fmla="*/ 2277036 h 2300941"/>
                <a:gd name="connsiteX30" fmla="*/ 926353 w 6783294"/>
                <a:gd name="connsiteY30" fmla="*/ 2300941 h 2300941"/>
                <a:gd name="connsiteX31" fmla="*/ 0 w 6783294"/>
                <a:gd name="connsiteY31" fmla="*/ 2294965 h 2300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783294" h="2300941">
                  <a:moveTo>
                    <a:pt x="0" y="2294965"/>
                  </a:moveTo>
                  <a:lnTo>
                    <a:pt x="0" y="2187389"/>
                  </a:lnTo>
                  <a:lnTo>
                    <a:pt x="418353" y="2163483"/>
                  </a:lnTo>
                  <a:lnTo>
                    <a:pt x="950259" y="2133600"/>
                  </a:lnTo>
                  <a:lnTo>
                    <a:pt x="1506070" y="2067859"/>
                  </a:lnTo>
                  <a:lnTo>
                    <a:pt x="2181412" y="1972236"/>
                  </a:lnTo>
                  <a:lnTo>
                    <a:pt x="2814917" y="1870636"/>
                  </a:lnTo>
                  <a:lnTo>
                    <a:pt x="3460376" y="1733177"/>
                  </a:lnTo>
                  <a:lnTo>
                    <a:pt x="4147670" y="1571812"/>
                  </a:lnTo>
                  <a:lnTo>
                    <a:pt x="4661647" y="1386541"/>
                  </a:lnTo>
                  <a:lnTo>
                    <a:pt x="5115859" y="1183341"/>
                  </a:lnTo>
                  <a:lnTo>
                    <a:pt x="5599953" y="896471"/>
                  </a:lnTo>
                  <a:lnTo>
                    <a:pt x="5910729" y="645459"/>
                  </a:lnTo>
                  <a:lnTo>
                    <a:pt x="6197600" y="358589"/>
                  </a:lnTo>
                  <a:lnTo>
                    <a:pt x="6430682" y="0"/>
                  </a:lnTo>
                  <a:lnTo>
                    <a:pt x="6783294" y="0"/>
                  </a:lnTo>
                  <a:lnTo>
                    <a:pt x="6484470" y="531906"/>
                  </a:lnTo>
                  <a:lnTo>
                    <a:pt x="6221506" y="842683"/>
                  </a:lnTo>
                  <a:lnTo>
                    <a:pt x="5850964" y="1177365"/>
                  </a:lnTo>
                  <a:lnTo>
                    <a:pt x="5546164" y="1374589"/>
                  </a:lnTo>
                  <a:lnTo>
                    <a:pt x="5193553" y="1559859"/>
                  </a:lnTo>
                  <a:lnTo>
                    <a:pt x="4703482" y="1745130"/>
                  </a:lnTo>
                  <a:lnTo>
                    <a:pt x="4285129" y="1870636"/>
                  </a:lnTo>
                  <a:lnTo>
                    <a:pt x="3896659" y="1966259"/>
                  </a:lnTo>
                  <a:lnTo>
                    <a:pt x="3526117" y="2026024"/>
                  </a:lnTo>
                  <a:lnTo>
                    <a:pt x="3048000" y="2097741"/>
                  </a:lnTo>
                  <a:lnTo>
                    <a:pt x="2665506" y="2157506"/>
                  </a:lnTo>
                  <a:lnTo>
                    <a:pt x="2097741" y="2211294"/>
                  </a:lnTo>
                  <a:lnTo>
                    <a:pt x="1613647" y="2253130"/>
                  </a:lnTo>
                  <a:lnTo>
                    <a:pt x="1278964" y="2277036"/>
                  </a:lnTo>
                  <a:lnTo>
                    <a:pt x="926353" y="2300941"/>
                  </a:lnTo>
                  <a:lnTo>
                    <a:pt x="0" y="2294965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0F61EE8-0891-8161-2100-9F95C2188948}"/>
                </a:ext>
              </a:extLst>
            </p:cNvPr>
            <p:cNvGrpSpPr/>
            <p:nvPr/>
          </p:nvGrpSpPr>
          <p:grpSpPr>
            <a:xfrm>
              <a:off x="4185632" y="2230511"/>
              <a:ext cx="2468975" cy="1455664"/>
              <a:chOff x="4185632" y="2230511"/>
              <a:chExt cx="2468975" cy="1455664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6D221C-A0B6-BE12-052B-8F3310FCD4DC}"/>
                  </a:ext>
                </a:extLst>
              </p:cNvPr>
              <p:cNvSpPr txBox="1"/>
              <p:nvPr/>
            </p:nvSpPr>
            <p:spPr>
              <a:xfrm>
                <a:off x="4185632" y="2230511"/>
                <a:ext cx="2468975" cy="76944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Constraint on optimal scheduling</a:t>
                </a: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D5F6F1-A72E-D780-BDBA-98C393DBC4CE}"/>
                  </a:ext>
                </a:extLst>
              </p:cNvPr>
              <p:cNvCxnSpPr>
                <a:cxnSpLocks/>
                <a:stCxn id="57" idx="2"/>
              </p:cNvCxnSpPr>
              <p:nvPr/>
            </p:nvCxnSpPr>
            <p:spPr>
              <a:xfrm>
                <a:off x="5420120" y="2999952"/>
                <a:ext cx="1161655" cy="686223"/>
              </a:xfrm>
              <a:prstGeom prst="line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2A4C1-A14B-7501-AAF6-4B760C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with ISQ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BFB2-2E41-5DAE-D91E-C2159B8F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175" y="455094"/>
            <a:ext cx="5262936" cy="919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Setting: k=2 servers, Exp(1) job size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604D5D-0C0E-6E86-1A66-7DF6D19068B9}"/>
              </a:ext>
            </a:extLst>
          </p:cNvPr>
          <p:cNvGrpSpPr/>
          <p:nvPr/>
        </p:nvGrpSpPr>
        <p:grpSpPr>
          <a:xfrm>
            <a:off x="2791838" y="1561937"/>
            <a:ext cx="6459166" cy="2494497"/>
            <a:chOff x="2791838" y="1561937"/>
            <a:chExt cx="6459166" cy="249449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482706-6038-E718-EA46-3B25FAF09DF7}"/>
                </a:ext>
              </a:extLst>
            </p:cNvPr>
            <p:cNvSpPr/>
            <p:nvPr/>
          </p:nvSpPr>
          <p:spPr>
            <a:xfrm>
              <a:off x="2791838" y="1828800"/>
              <a:ext cx="6459166" cy="2227634"/>
            </a:xfrm>
            <a:custGeom>
              <a:avLst/>
              <a:gdLst>
                <a:gd name="connsiteX0" fmla="*/ 0 w 6459166"/>
                <a:gd name="connsiteY0" fmla="*/ 2227634 h 2227634"/>
                <a:gd name="connsiteX1" fmla="*/ 466928 w 6459166"/>
                <a:gd name="connsiteY1" fmla="*/ 2208179 h 2227634"/>
                <a:gd name="connsiteX2" fmla="*/ 1128409 w 6459166"/>
                <a:gd name="connsiteY2" fmla="*/ 2149813 h 2227634"/>
                <a:gd name="connsiteX3" fmla="*/ 1702341 w 6459166"/>
                <a:gd name="connsiteY3" fmla="*/ 2091447 h 2227634"/>
                <a:gd name="connsiteX4" fmla="*/ 2431915 w 6459166"/>
                <a:gd name="connsiteY4" fmla="*/ 1984443 h 2227634"/>
                <a:gd name="connsiteX5" fmla="*/ 3132307 w 6459166"/>
                <a:gd name="connsiteY5" fmla="*/ 1857983 h 2227634"/>
                <a:gd name="connsiteX6" fmla="*/ 3959158 w 6459166"/>
                <a:gd name="connsiteY6" fmla="*/ 1663430 h 2227634"/>
                <a:gd name="connsiteX7" fmla="*/ 4630366 w 6459166"/>
                <a:gd name="connsiteY7" fmla="*/ 1449421 h 2227634"/>
                <a:gd name="connsiteX8" fmla="*/ 5184843 w 6459166"/>
                <a:gd name="connsiteY8" fmla="*/ 1186774 h 2227634"/>
                <a:gd name="connsiteX9" fmla="*/ 5729592 w 6459166"/>
                <a:gd name="connsiteY9" fmla="*/ 846306 h 2227634"/>
                <a:gd name="connsiteX10" fmla="*/ 6070060 w 6459166"/>
                <a:gd name="connsiteY10" fmla="*/ 535021 h 2227634"/>
                <a:gd name="connsiteX11" fmla="*/ 6274341 w 6459166"/>
                <a:gd name="connsiteY11" fmla="*/ 272374 h 2227634"/>
                <a:gd name="connsiteX12" fmla="*/ 6459166 w 6459166"/>
                <a:gd name="connsiteY12" fmla="*/ 0 h 22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9166" h="2227634">
                  <a:moveTo>
                    <a:pt x="0" y="2227634"/>
                  </a:moveTo>
                  <a:cubicBezTo>
                    <a:pt x="139430" y="2224391"/>
                    <a:pt x="278860" y="2221149"/>
                    <a:pt x="466928" y="2208179"/>
                  </a:cubicBezTo>
                  <a:cubicBezTo>
                    <a:pt x="654996" y="2195209"/>
                    <a:pt x="1128409" y="2149813"/>
                    <a:pt x="1128409" y="2149813"/>
                  </a:cubicBezTo>
                  <a:cubicBezTo>
                    <a:pt x="1334311" y="2130358"/>
                    <a:pt x="1485090" y="2119009"/>
                    <a:pt x="1702341" y="2091447"/>
                  </a:cubicBezTo>
                  <a:cubicBezTo>
                    <a:pt x="1919592" y="2063885"/>
                    <a:pt x="2193587" y="2023354"/>
                    <a:pt x="2431915" y="1984443"/>
                  </a:cubicBezTo>
                  <a:cubicBezTo>
                    <a:pt x="2670243" y="1945532"/>
                    <a:pt x="2877767" y="1911485"/>
                    <a:pt x="3132307" y="1857983"/>
                  </a:cubicBezTo>
                  <a:cubicBezTo>
                    <a:pt x="3386847" y="1804481"/>
                    <a:pt x="3709482" y="1731524"/>
                    <a:pt x="3959158" y="1663430"/>
                  </a:cubicBezTo>
                  <a:cubicBezTo>
                    <a:pt x="4208834" y="1595336"/>
                    <a:pt x="4426085" y="1528864"/>
                    <a:pt x="4630366" y="1449421"/>
                  </a:cubicBezTo>
                  <a:cubicBezTo>
                    <a:pt x="4834647" y="1369978"/>
                    <a:pt x="5001639" y="1287293"/>
                    <a:pt x="5184843" y="1186774"/>
                  </a:cubicBezTo>
                  <a:cubicBezTo>
                    <a:pt x="5368047" y="1086255"/>
                    <a:pt x="5582056" y="954931"/>
                    <a:pt x="5729592" y="846306"/>
                  </a:cubicBezTo>
                  <a:cubicBezTo>
                    <a:pt x="5877128" y="737681"/>
                    <a:pt x="5979269" y="630676"/>
                    <a:pt x="6070060" y="535021"/>
                  </a:cubicBezTo>
                  <a:cubicBezTo>
                    <a:pt x="6160852" y="439366"/>
                    <a:pt x="6209490" y="361544"/>
                    <a:pt x="6274341" y="272374"/>
                  </a:cubicBezTo>
                  <a:cubicBezTo>
                    <a:pt x="6339192" y="183204"/>
                    <a:pt x="6399179" y="91602"/>
                    <a:pt x="6459166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F69E18-11FB-8940-BEF4-884519843E15}"/>
                </a:ext>
              </a:extLst>
            </p:cNvPr>
            <p:cNvSpPr txBox="1"/>
            <p:nvPr/>
          </p:nvSpPr>
          <p:spPr>
            <a:xfrm>
              <a:off x="7395759" y="1561937"/>
              <a:ext cx="1708151" cy="43088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M/G/2/SRPT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40C19-7620-85D8-B8DB-10AA89987C44}"/>
              </a:ext>
            </a:extLst>
          </p:cNvPr>
          <p:cNvGrpSpPr/>
          <p:nvPr/>
        </p:nvGrpSpPr>
        <p:grpSpPr>
          <a:xfrm>
            <a:off x="2791838" y="2363821"/>
            <a:ext cx="8672960" cy="2782111"/>
            <a:chOff x="2791838" y="2363821"/>
            <a:chExt cx="8672960" cy="27821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67FC56-32B6-2F02-A65F-9A51B28F8045}"/>
                </a:ext>
              </a:extLst>
            </p:cNvPr>
            <p:cNvSpPr/>
            <p:nvPr/>
          </p:nvSpPr>
          <p:spPr>
            <a:xfrm>
              <a:off x="2791838" y="2363821"/>
              <a:ext cx="6760724" cy="2782111"/>
            </a:xfrm>
            <a:custGeom>
              <a:avLst/>
              <a:gdLst>
                <a:gd name="connsiteX0" fmla="*/ 0 w 6760724"/>
                <a:gd name="connsiteY0" fmla="*/ 2782111 h 2782111"/>
                <a:gd name="connsiteX1" fmla="*/ 428017 w 6760724"/>
                <a:gd name="connsiteY1" fmla="*/ 2743200 h 2782111"/>
                <a:gd name="connsiteX2" fmla="*/ 1284051 w 6760724"/>
                <a:gd name="connsiteY2" fmla="*/ 2655651 h 2782111"/>
                <a:gd name="connsiteX3" fmla="*/ 2373549 w 6760724"/>
                <a:gd name="connsiteY3" fmla="*/ 2500009 h 2782111"/>
                <a:gd name="connsiteX4" fmla="*/ 3190673 w 6760724"/>
                <a:gd name="connsiteY4" fmla="*/ 2354094 h 2782111"/>
                <a:gd name="connsiteX5" fmla="*/ 3891064 w 6760724"/>
                <a:gd name="connsiteY5" fmla="*/ 2188724 h 2782111"/>
                <a:gd name="connsiteX6" fmla="*/ 4591456 w 6760724"/>
                <a:gd name="connsiteY6" fmla="*/ 1974715 h 2782111"/>
                <a:gd name="connsiteX7" fmla="*/ 5058383 w 6760724"/>
                <a:gd name="connsiteY7" fmla="*/ 1770434 h 2782111"/>
                <a:gd name="connsiteX8" fmla="*/ 5554494 w 6760724"/>
                <a:gd name="connsiteY8" fmla="*/ 1488332 h 2782111"/>
                <a:gd name="connsiteX9" fmla="*/ 5943600 w 6760724"/>
                <a:gd name="connsiteY9" fmla="*/ 1196502 h 2782111"/>
                <a:gd name="connsiteX10" fmla="*/ 6215975 w 6760724"/>
                <a:gd name="connsiteY10" fmla="*/ 914400 h 2782111"/>
                <a:gd name="connsiteX11" fmla="*/ 6439711 w 6760724"/>
                <a:gd name="connsiteY11" fmla="*/ 612843 h 2782111"/>
                <a:gd name="connsiteX12" fmla="*/ 6605081 w 6760724"/>
                <a:gd name="connsiteY12" fmla="*/ 330741 h 2782111"/>
                <a:gd name="connsiteX13" fmla="*/ 6760724 w 6760724"/>
                <a:gd name="connsiteY13" fmla="*/ 0 h 278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60724" h="2782111">
                  <a:moveTo>
                    <a:pt x="0" y="2782111"/>
                  </a:moveTo>
                  <a:lnTo>
                    <a:pt x="428017" y="2743200"/>
                  </a:lnTo>
                  <a:cubicBezTo>
                    <a:pt x="642025" y="2722123"/>
                    <a:pt x="959796" y="2696183"/>
                    <a:pt x="1284051" y="2655651"/>
                  </a:cubicBezTo>
                  <a:cubicBezTo>
                    <a:pt x="1608306" y="2615119"/>
                    <a:pt x="2055779" y="2550268"/>
                    <a:pt x="2373549" y="2500009"/>
                  </a:cubicBezTo>
                  <a:cubicBezTo>
                    <a:pt x="2691319" y="2449749"/>
                    <a:pt x="2937754" y="2405975"/>
                    <a:pt x="3190673" y="2354094"/>
                  </a:cubicBezTo>
                  <a:cubicBezTo>
                    <a:pt x="3443592" y="2302213"/>
                    <a:pt x="3657600" y="2251954"/>
                    <a:pt x="3891064" y="2188724"/>
                  </a:cubicBezTo>
                  <a:cubicBezTo>
                    <a:pt x="4124528" y="2125494"/>
                    <a:pt x="4396903" y="2044430"/>
                    <a:pt x="4591456" y="1974715"/>
                  </a:cubicBezTo>
                  <a:cubicBezTo>
                    <a:pt x="4786009" y="1905000"/>
                    <a:pt x="4897877" y="1851498"/>
                    <a:pt x="5058383" y="1770434"/>
                  </a:cubicBezTo>
                  <a:cubicBezTo>
                    <a:pt x="5218889" y="1689370"/>
                    <a:pt x="5406958" y="1583987"/>
                    <a:pt x="5554494" y="1488332"/>
                  </a:cubicBezTo>
                  <a:cubicBezTo>
                    <a:pt x="5702030" y="1392677"/>
                    <a:pt x="5833353" y="1292157"/>
                    <a:pt x="5943600" y="1196502"/>
                  </a:cubicBezTo>
                  <a:cubicBezTo>
                    <a:pt x="6053847" y="1100847"/>
                    <a:pt x="6133290" y="1011676"/>
                    <a:pt x="6215975" y="914400"/>
                  </a:cubicBezTo>
                  <a:cubicBezTo>
                    <a:pt x="6298660" y="817124"/>
                    <a:pt x="6374860" y="710120"/>
                    <a:pt x="6439711" y="612843"/>
                  </a:cubicBezTo>
                  <a:cubicBezTo>
                    <a:pt x="6504562" y="515566"/>
                    <a:pt x="6551579" y="432881"/>
                    <a:pt x="6605081" y="330741"/>
                  </a:cubicBezTo>
                  <a:cubicBezTo>
                    <a:pt x="6658583" y="228601"/>
                    <a:pt x="6709653" y="114300"/>
                    <a:pt x="6760724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BF06C8-2516-715F-1525-A3F44E9E563A}"/>
                </a:ext>
              </a:extLst>
            </p:cNvPr>
            <p:cNvSpPr txBox="1"/>
            <p:nvPr/>
          </p:nvSpPr>
          <p:spPr>
            <a:xfrm>
              <a:off x="9349748" y="2812209"/>
              <a:ext cx="2115050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Resource pooled M/G/1/SRPT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A1E243-35E6-A1C9-358A-992FDB74D789}"/>
              </a:ext>
            </a:extLst>
          </p:cNvPr>
          <p:cNvGrpSpPr/>
          <p:nvPr/>
        </p:nvGrpSpPr>
        <p:grpSpPr>
          <a:xfrm>
            <a:off x="2787587" y="4170320"/>
            <a:ext cx="7619686" cy="430887"/>
            <a:chOff x="2787587" y="4170320"/>
            <a:chExt cx="7619686" cy="43088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492203-44EF-26DE-2793-865B26DD3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7" y="4173797"/>
              <a:ext cx="709571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/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M/G/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6215" t="-6667" b="-24000"/>
                  </a:stretch>
                </a:blipFill>
                <a:ln w="254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7FB651-634B-F87D-6649-955BB4B4BC92}"/>
              </a:ext>
            </a:extLst>
          </p:cNvPr>
          <p:cNvGrpSpPr/>
          <p:nvPr/>
        </p:nvGrpSpPr>
        <p:grpSpPr>
          <a:xfrm>
            <a:off x="2787588" y="5344357"/>
            <a:ext cx="7619685" cy="1062936"/>
            <a:chOff x="2787588" y="5344357"/>
            <a:chExt cx="7619685" cy="10629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3FDFA8-303A-8D97-910F-2AC1A055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8" y="5344357"/>
              <a:ext cx="70957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25416-5B4E-E0D7-6585-1D38084CAC3F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32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6CD634-EEC1-E346-A38B-07741C6E4D0F}"/>
                </a:ext>
              </a:extLst>
            </p:cNvPr>
            <p:cNvCxnSpPr>
              <a:cxnSpLocks/>
            </p:cNvCxnSpPr>
            <p:nvPr/>
          </p:nvCxnSpPr>
          <p:spPr>
            <a:xfrm>
              <a:off x="5255675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01FAC2-B8D5-0714-6E94-D9910F6319F1}"/>
                </a:ext>
              </a:extLst>
            </p:cNvPr>
            <p:cNvCxnSpPr>
              <a:cxnSpLocks/>
            </p:cNvCxnSpPr>
            <p:nvPr/>
          </p:nvCxnSpPr>
          <p:spPr>
            <a:xfrm>
              <a:off x="6335444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223E42-08B2-3314-3C73-1326D8FD07E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759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457268-CBD2-F0B6-983C-E5C8048E3013}"/>
                </a:ext>
              </a:extLst>
            </p:cNvPr>
            <p:cNvCxnSpPr>
              <a:cxnSpLocks/>
            </p:cNvCxnSpPr>
            <p:nvPr/>
          </p:nvCxnSpPr>
          <p:spPr>
            <a:xfrm>
              <a:off x="8485257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FA2802-C029-CF13-4D8A-A90F9F538337}"/>
                </a:ext>
              </a:extLst>
            </p:cNvPr>
            <p:cNvCxnSpPr>
              <a:cxnSpLocks/>
            </p:cNvCxnSpPr>
            <p:nvPr/>
          </p:nvCxnSpPr>
          <p:spPr>
            <a:xfrm>
              <a:off x="9555300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1C38D-D57C-0F56-3F8D-941F98D78B74}"/>
                </a:ext>
              </a:extLst>
            </p:cNvPr>
            <p:cNvSpPr txBox="1"/>
            <p:nvPr/>
          </p:nvSpPr>
          <p:spPr>
            <a:xfrm>
              <a:off x="2818312" y="5514871"/>
              <a:ext cx="7588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0.3         0.4          0.5          0.6         0.7         0.8          0.9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64BC7B-3131-607A-8800-7B80321DC525}"/>
                    </a:ext>
                  </a:extLst>
                </p:cNvPr>
                <p:cNvSpPr txBox="1"/>
                <p:nvPr/>
              </p:nvSpPr>
              <p:spPr>
                <a:xfrm>
                  <a:off x="4356764" y="5930239"/>
                  <a:ext cx="380668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64BC7B-3131-607A-8800-7B80321DC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764" y="5930239"/>
                  <a:ext cx="3806687" cy="477054"/>
                </a:xfrm>
                <a:prstGeom prst="rect">
                  <a:avLst/>
                </a:prstGeom>
                <a:blipFill>
                  <a:blip r:embed="rId4"/>
                  <a:stretch>
                    <a:fillRect t="-102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2AF476-A00B-4015-8C27-2730DA858932}"/>
              </a:ext>
            </a:extLst>
          </p:cNvPr>
          <p:cNvGrpSpPr/>
          <p:nvPr/>
        </p:nvGrpSpPr>
        <p:grpSpPr>
          <a:xfrm>
            <a:off x="100691" y="1652425"/>
            <a:ext cx="3018141" cy="3939540"/>
            <a:chOff x="100691" y="1652425"/>
            <a:chExt cx="3018141" cy="39395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8244FC-97C1-EFCC-700D-BFEC6D26C39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88" y="1825625"/>
              <a:ext cx="0" cy="3518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249DE8-D447-A85A-3E5E-423E76B65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5344357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EA3814-7E81-01F0-DACC-A30067CED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417379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E611A-7157-0DD7-3888-32986202B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300647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AEB993-EC1C-9D6F-8B87-9C6A14E4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1826254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9ADC04-8E23-5192-4A5B-730F6EF76E9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832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8017C1-DA12-2214-C6CD-5B354C94DBF5}"/>
                </a:ext>
              </a:extLst>
            </p:cNvPr>
            <p:cNvSpPr txBox="1"/>
            <p:nvPr/>
          </p:nvSpPr>
          <p:spPr>
            <a:xfrm>
              <a:off x="2141940" y="1652425"/>
              <a:ext cx="5948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4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3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2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/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b="0" dirty="0"/>
                    <a:t>Mean response time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blipFill>
                  <a:blip r:embed="rId5"/>
                  <a:stretch>
                    <a:fillRect l="-3216" t="-3415" r="-6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C5084F-1B33-6113-9D5E-C26165CE0EC9}"/>
                </a:ext>
              </a:extLst>
            </p:cNvPr>
            <p:cNvCxnSpPr>
              <a:cxnSpLocks/>
            </p:cNvCxnSpPr>
            <p:nvPr/>
          </p:nvCxnSpPr>
          <p:spPr>
            <a:xfrm>
              <a:off x="2789767" y="1825625"/>
              <a:ext cx="0" cy="3518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E86287-EA96-3B76-9E5D-78DC207096E5}"/>
                </a:ext>
              </a:extLst>
            </p:cNvPr>
            <p:cNvSpPr txBox="1"/>
            <p:nvPr/>
          </p:nvSpPr>
          <p:spPr>
            <a:xfrm>
              <a:off x="2144119" y="1652425"/>
              <a:ext cx="5948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4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3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2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227B8-345F-5877-290A-DD9A98AD7EF4}"/>
              </a:ext>
            </a:extLst>
          </p:cNvPr>
          <p:cNvGrpSpPr/>
          <p:nvPr/>
        </p:nvGrpSpPr>
        <p:grpSpPr>
          <a:xfrm>
            <a:off x="5406887" y="1938130"/>
            <a:ext cx="5886453" cy="2236305"/>
            <a:chOff x="5406887" y="1938130"/>
            <a:chExt cx="5886453" cy="223630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F6C84F-E09E-A57A-D7C2-0B8977B29B56}"/>
                </a:ext>
              </a:extLst>
            </p:cNvPr>
            <p:cNvSpPr/>
            <p:nvPr/>
          </p:nvSpPr>
          <p:spPr>
            <a:xfrm>
              <a:off x="5406887" y="1938130"/>
              <a:ext cx="4134678" cy="2236305"/>
            </a:xfrm>
            <a:custGeom>
              <a:avLst/>
              <a:gdLst>
                <a:gd name="connsiteX0" fmla="*/ 0 w 4134678"/>
                <a:gd name="connsiteY0" fmla="*/ 2236305 h 2236305"/>
                <a:gd name="connsiteX1" fmla="*/ 924339 w 4134678"/>
                <a:gd name="connsiteY1" fmla="*/ 2126974 h 2236305"/>
                <a:gd name="connsiteX2" fmla="*/ 1361661 w 4134678"/>
                <a:gd name="connsiteY2" fmla="*/ 2027583 h 2236305"/>
                <a:gd name="connsiteX3" fmla="*/ 1868556 w 4134678"/>
                <a:gd name="connsiteY3" fmla="*/ 1908313 h 2236305"/>
                <a:gd name="connsiteX4" fmla="*/ 2276061 w 4134678"/>
                <a:gd name="connsiteY4" fmla="*/ 1759227 h 2236305"/>
                <a:gd name="connsiteX5" fmla="*/ 2663687 w 4134678"/>
                <a:gd name="connsiteY5" fmla="*/ 1590261 h 2236305"/>
                <a:gd name="connsiteX6" fmla="*/ 3001617 w 4134678"/>
                <a:gd name="connsiteY6" fmla="*/ 1391479 h 2236305"/>
                <a:gd name="connsiteX7" fmla="*/ 3339548 w 4134678"/>
                <a:gd name="connsiteY7" fmla="*/ 1143000 h 2236305"/>
                <a:gd name="connsiteX8" fmla="*/ 3627783 w 4134678"/>
                <a:gd name="connsiteY8" fmla="*/ 864705 h 2236305"/>
                <a:gd name="connsiteX9" fmla="*/ 3826565 w 4134678"/>
                <a:gd name="connsiteY9" fmla="*/ 576470 h 2236305"/>
                <a:gd name="connsiteX10" fmla="*/ 3985591 w 4134678"/>
                <a:gd name="connsiteY10" fmla="*/ 318053 h 2236305"/>
                <a:gd name="connsiteX11" fmla="*/ 4134678 w 4134678"/>
                <a:gd name="connsiteY11" fmla="*/ 0 h 223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4678" h="2236305">
                  <a:moveTo>
                    <a:pt x="0" y="2236305"/>
                  </a:moveTo>
                  <a:cubicBezTo>
                    <a:pt x="348698" y="2199033"/>
                    <a:pt x="697396" y="2161761"/>
                    <a:pt x="924339" y="2126974"/>
                  </a:cubicBezTo>
                  <a:cubicBezTo>
                    <a:pt x="1151282" y="2092187"/>
                    <a:pt x="1361661" y="2027583"/>
                    <a:pt x="1361661" y="2027583"/>
                  </a:cubicBezTo>
                  <a:cubicBezTo>
                    <a:pt x="1519030" y="1991140"/>
                    <a:pt x="1716156" y="1953039"/>
                    <a:pt x="1868556" y="1908313"/>
                  </a:cubicBezTo>
                  <a:cubicBezTo>
                    <a:pt x="2020956" y="1863587"/>
                    <a:pt x="2143539" y="1812236"/>
                    <a:pt x="2276061" y="1759227"/>
                  </a:cubicBezTo>
                  <a:cubicBezTo>
                    <a:pt x="2408583" y="1706218"/>
                    <a:pt x="2542761" y="1651552"/>
                    <a:pt x="2663687" y="1590261"/>
                  </a:cubicBezTo>
                  <a:cubicBezTo>
                    <a:pt x="2784613" y="1528970"/>
                    <a:pt x="2888974" y="1466022"/>
                    <a:pt x="3001617" y="1391479"/>
                  </a:cubicBezTo>
                  <a:cubicBezTo>
                    <a:pt x="3114261" y="1316935"/>
                    <a:pt x="3235187" y="1230796"/>
                    <a:pt x="3339548" y="1143000"/>
                  </a:cubicBezTo>
                  <a:cubicBezTo>
                    <a:pt x="3443909" y="1055204"/>
                    <a:pt x="3546614" y="959127"/>
                    <a:pt x="3627783" y="864705"/>
                  </a:cubicBezTo>
                  <a:cubicBezTo>
                    <a:pt x="3708953" y="770283"/>
                    <a:pt x="3766930" y="667579"/>
                    <a:pt x="3826565" y="576470"/>
                  </a:cubicBezTo>
                  <a:cubicBezTo>
                    <a:pt x="3886200" y="485361"/>
                    <a:pt x="3934239" y="414131"/>
                    <a:pt x="3985591" y="318053"/>
                  </a:cubicBezTo>
                  <a:cubicBezTo>
                    <a:pt x="4036943" y="221975"/>
                    <a:pt x="4085810" y="110987"/>
                    <a:pt x="4134678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0CD3E8-6977-3040-E4DE-3DE73A32B4BA}"/>
                </a:ext>
              </a:extLst>
            </p:cNvPr>
            <p:cNvSpPr txBox="1"/>
            <p:nvPr/>
          </p:nvSpPr>
          <p:spPr>
            <a:xfrm>
              <a:off x="9553197" y="2036005"/>
              <a:ext cx="1740143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WINE combo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9D66-2747-3F60-771A-C10CE03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716DF91-5C27-A230-EF69-006D880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14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3F21A72-8D74-3447-D152-5C9FF1C3AD6B}"/>
              </a:ext>
            </a:extLst>
          </p:cNvPr>
          <p:cNvGrpSpPr/>
          <p:nvPr/>
        </p:nvGrpSpPr>
        <p:grpSpPr>
          <a:xfrm>
            <a:off x="3655112" y="1371191"/>
            <a:ext cx="8194079" cy="2806152"/>
            <a:chOff x="3655112" y="1371191"/>
            <a:chExt cx="8194079" cy="2806152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CBFA7F-CCD8-D1B0-B78A-69859DD223D0}"/>
                </a:ext>
              </a:extLst>
            </p:cNvPr>
            <p:cNvSpPr/>
            <p:nvPr/>
          </p:nvSpPr>
          <p:spPr>
            <a:xfrm>
              <a:off x="3655112" y="1783278"/>
              <a:ext cx="5956069" cy="2394065"/>
            </a:xfrm>
            <a:custGeom>
              <a:avLst/>
              <a:gdLst>
                <a:gd name="connsiteX0" fmla="*/ 0 w 5956069"/>
                <a:gd name="connsiteY0" fmla="*/ 2394065 h 2394065"/>
                <a:gd name="connsiteX1" fmla="*/ 295102 w 5956069"/>
                <a:gd name="connsiteY1" fmla="*/ 2373284 h 2394065"/>
                <a:gd name="connsiteX2" fmla="*/ 752302 w 5956069"/>
                <a:gd name="connsiteY2" fmla="*/ 2340033 h 2394065"/>
                <a:gd name="connsiteX3" fmla="*/ 1255222 w 5956069"/>
                <a:gd name="connsiteY3" fmla="*/ 2302625 h 2394065"/>
                <a:gd name="connsiteX4" fmla="*/ 1533698 w 5956069"/>
                <a:gd name="connsiteY4" fmla="*/ 2277687 h 2394065"/>
                <a:gd name="connsiteX5" fmla="*/ 1878677 w 5956069"/>
                <a:gd name="connsiteY5" fmla="*/ 2231967 h 2394065"/>
                <a:gd name="connsiteX6" fmla="*/ 2231968 w 5956069"/>
                <a:gd name="connsiteY6" fmla="*/ 2186247 h 2394065"/>
                <a:gd name="connsiteX7" fmla="*/ 2639291 w 5956069"/>
                <a:gd name="connsiteY7" fmla="*/ 2123902 h 2394065"/>
                <a:gd name="connsiteX8" fmla="*/ 3013364 w 5956069"/>
                <a:gd name="connsiteY8" fmla="*/ 2057400 h 2394065"/>
                <a:gd name="connsiteX9" fmla="*/ 3470564 w 5956069"/>
                <a:gd name="connsiteY9" fmla="*/ 1949335 h 2394065"/>
                <a:gd name="connsiteX10" fmla="*/ 3811386 w 5956069"/>
                <a:gd name="connsiteY10" fmla="*/ 1845425 h 2394065"/>
                <a:gd name="connsiteX11" fmla="*/ 4193771 w 5956069"/>
                <a:gd name="connsiteY11" fmla="*/ 1712422 h 2394065"/>
                <a:gd name="connsiteX12" fmla="*/ 4409902 w 5956069"/>
                <a:gd name="connsiteY12" fmla="*/ 1608513 h 2394065"/>
                <a:gd name="connsiteX13" fmla="*/ 4655128 w 5956069"/>
                <a:gd name="connsiteY13" fmla="*/ 1479665 h 2394065"/>
                <a:gd name="connsiteX14" fmla="*/ 4921135 w 5956069"/>
                <a:gd name="connsiteY14" fmla="*/ 1317567 h 2394065"/>
                <a:gd name="connsiteX15" fmla="*/ 5182986 w 5956069"/>
                <a:gd name="connsiteY15" fmla="*/ 1097280 h 2394065"/>
                <a:gd name="connsiteX16" fmla="*/ 5390804 w 5956069"/>
                <a:gd name="connsiteY16" fmla="*/ 901931 h 2394065"/>
                <a:gd name="connsiteX17" fmla="*/ 5590309 w 5956069"/>
                <a:gd name="connsiteY17" fmla="*/ 660862 h 2394065"/>
                <a:gd name="connsiteX18" fmla="*/ 5669280 w 5956069"/>
                <a:gd name="connsiteY18" fmla="*/ 544484 h 2394065"/>
                <a:gd name="connsiteX19" fmla="*/ 5789815 w 5956069"/>
                <a:gd name="connsiteY19" fmla="*/ 349135 h 2394065"/>
                <a:gd name="connsiteX20" fmla="*/ 5872942 w 5956069"/>
                <a:gd name="connsiteY20" fmla="*/ 191193 h 2394065"/>
                <a:gd name="connsiteX21" fmla="*/ 5956069 w 5956069"/>
                <a:gd name="connsiteY21" fmla="*/ 0 h 2394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956069" h="2394065">
                  <a:moveTo>
                    <a:pt x="0" y="2394065"/>
                  </a:moveTo>
                  <a:lnTo>
                    <a:pt x="295102" y="2373284"/>
                  </a:lnTo>
                  <a:lnTo>
                    <a:pt x="752302" y="2340033"/>
                  </a:lnTo>
                  <a:lnTo>
                    <a:pt x="1255222" y="2302625"/>
                  </a:lnTo>
                  <a:cubicBezTo>
                    <a:pt x="1385455" y="2292234"/>
                    <a:pt x="1429789" y="2289463"/>
                    <a:pt x="1533698" y="2277687"/>
                  </a:cubicBezTo>
                  <a:cubicBezTo>
                    <a:pt x="1637607" y="2265911"/>
                    <a:pt x="1878677" y="2231967"/>
                    <a:pt x="1878677" y="2231967"/>
                  </a:cubicBezTo>
                  <a:lnTo>
                    <a:pt x="2231968" y="2186247"/>
                  </a:lnTo>
                  <a:cubicBezTo>
                    <a:pt x="2358737" y="2168236"/>
                    <a:pt x="2509059" y="2145376"/>
                    <a:pt x="2639291" y="2123902"/>
                  </a:cubicBezTo>
                  <a:cubicBezTo>
                    <a:pt x="2769523" y="2102428"/>
                    <a:pt x="2874819" y="2086494"/>
                    <a:pt x="3013364" y="2057400"/>
                  </a:cubicBezTo>
                  <a:cubicBezTo>
                    <a:pt x="3151909" y="2028306"/>
                    <a:pt x="3337560" y="1984664"/>
                    <a:pt x="3470564" y="1949335"/>
                  </a:cubicBezTo>
                  <a:cubicBezTo>
                    <a:pt x="3603568" y="1914006"/>
                    <a:pt x="3690852" y="1884910"/>
                    <a:pt x="3811386" y="1845425"/>
                  </a:cubicBezTo>
                  <a:cubicBezTo>
                    <a:pt x="3931920" y="1805940"/>
                    <a:pt x="4094018" y="1751907"/>
                    <a:pt x="4193771" y="1712422"/>
                  </a:cubicBezTo>
                  <a:cubicBezTo>
                    <a:pt x="4293524" y="1672937"/>
                    <a:pt x="4333009" y="1647306"/>
                    <a:pt x="4409902" y="1608513"/>
                  </a:cubicBezTo>
                  <a:cubicBezTo>
                    <a:pt x="4486795" y="1569720"/>
                    <a:pt x="4569923" y="1528156"/>
                    <a:pt x="4655128" y="1479665"/>
                  </a:cubicBezTo>
                  <a:cubicBezTo>
                    <a:pt x="4740333" y="1431174"/>
                    <a:pt x="4833159" y="1381298"/>
                    <a:pt x="4921135" y="1317567"/>
                  </a:cubicBezTo>
                  <a:cubicBezTo>
                    <a:pt x="5009111" y="1253836"/>
                    <a:pt x="5104708" y="1166553"/>
                    <a:pt x="5182986" y="1097280"/>
                  </a:cubicBezTo>
                  <a:cubicBezTo>
                    <a:pt x="5261264" y="1028007"/>
                    <a:pt x="5322917" y="974667"/>
                    <a:pt x="5390804" y="901931"/>
                  </a:cubicBezTo>
                  <a:cubicBezTo>
                    <a:pt x="5458691" y="829195"/>
                    <a:pt x="5543896" y="720436"/>
                    <a:pt x="5590309" y="660862"/>
                  </a:cubicBezTo>
                  <a:cubicBezTo>
                    <a:pt x="5636722" y="601287"/>
                    <a:pt x="5636029" y="596439"/>
                    <a:pt x="5669280" y="544484"/>
                  </a:cubicBezTo>
                  <a:cubicBezTo>
                    <a:pt x="5702531" y="492529"/>
                    <a:pt x="5755871" y="408017"/>
                    <a:pt x="5789815" y="349135"/>
                  </a:cubicBezTo>
                  <a:cubicBezTo>
                    <a:pt x="5823759" y="290253"/>
                    <a:pt x="5845233" y="249382"/>
                    <a:pt x="5872942" y="191193"/>
                  </a:cubicBezTo>
                  <a:cubicBezTo>
                    <a:pt x="5900651" y="133004"/>
                    <a:pt x="5928360" y="66502"/>
                    <a:pt x="5956069" y="0"/>
                  </a:cubicBezTo>
                </a:path>
              </a:pathLst>
            </a:custGeom>
            <a:noFill/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1A397C-652B-B669-7406-1F9B5E3586EE}"/>
                </a:ext>
              </a:extLst>
            </p:cNvPr>
            <p:cNvSpPr txBox="1"/>
            <p:nvPr/>
          </p:nvSpPr>
          <p:spPr>
            <a:xfrm>
              <a:off x="9611180" y="1371191"/>
              <a:ext cx="2238011" cy="430887"/>
            </a:xfrm>
            <a:prstGeom prst="rect">
              <a:avLst/>
            </a:prstGeom>
            <a:noFill/>
            <a:ln w="25400">
              <a:solidFill>
                <a:srgbClr val="CC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ISQ-based bound!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0A4224A-4F58-D96C-422F-DA74039802F7}"/>
              </a:ext>
            </a:extLst>
          </p:cNvPr>
          <p:cNvGrpSpPr/>
          <p:nvPr/>
        </p:nvGrpSpPr>
        <p:grpSpPr>
          <a:xfrm>
            <a:off x="2834036" y="4195830"/>
            <a:ext cx="3411855" cy="1100790"/>
            <a:chOff x="2834036" y="4195830"/>
            <a:chExt cx="3411855" cy="1100790"/>
          </a:xfrm>
        </p:grpSpPr>
        <p:sp>
          <p:nvSpPr>
            <p:cNvPr id="60" name="Left Brace 59">
              <a:extLst>
                <a:ext uri="{FF2B5EF4-FFF2-40B4-BE49-F238E27FC236}">
                  <a16:creationId xmlns:a16="http://schemas.microsoft.com/office/drawing/2014/main" id="{35C28B06-0E66-5720-6F4C-288D92A89BC5}"/>
                </a:ext>
              </a:extLst>
            </p:cNvPr>
            <p:cNvSpPr/>
            <p:nvPr/>
          </p:nvSpPr>
          <p:spPr>
            <a:xfrm rot="16200000">
              <a:off x="4315858" y="3545758"/>
              <a:ext cx="440960" cy="1741103"/>
            </a:xfrm>
            <a:prstGeom prst="leftBrace">
              <a:avLst/>
            </a:prstGeom>
            <a:ln w="254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CEEF43C-1E81-06FD-04FE-7862754E38FC}"/>
                </a:ext>
              </a:extLst>
            </p:cNvPr>
            <p:cNvSpPr txBox="1"/>
            <p:nvPr/>
          </p:nvSpPr>
          <p:spPr>
            <a:xfrm>
              <a:off x="2834036" y="4527179"/>
              <a:ext cx="3411855" cy="76944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C00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ISQ </a:t>
              </a:r>
              <a:r>
                <a:rPr lang="en-US" sz="2200"/>
                <a:t>bound constrains much </a:t>
              </a:r>
              <a:r>
                <a:rPr lang="en-US" sz="2200" dirty="0"/>
                <a:t>wider range of loads!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903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E9A6-6454-80C9-4978-50BCEC46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5B65-41D0-6EFC-31E3-C7DF74C9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Track more info than total work?</a:t>
            </a:r>
          </a:p>
          <a:p>
            <a:pPr marL="0" indent="0">
              <a:buNone/>
            </a:pPr>
            <a:r>
              <a:rPr lang="en-US" dirty="0"/>
              <a:t>Matching upper bounds?</a:t>
            </a:r>
          </a:p>
          <a:p>
            <a:r>
              <a:rPr lang="en-US" dirty="0"/>
              <a:t>Largest remaining size minimizes M/G/k work. Analyze?</a:t>
            </a:r>
          </a:p>
          <a:p>
            <a:pPr marL="0" indent="0">
              <a:buNone/>
            </a:pPr>
            <a:r>
              <a:rPr lang="en-US" dirty="0"/>
              <a:t>Beyond single threshold at a time?</a:t>
            </a:r>
          </a:p>
          <a:p>
            <a:pPr marL="0" indent="0">
              <a:buNone/>
            </a:pPr>
            <a:r>
              <a:rPr lang="en-US" dirty="0"/>
              <a:t>Beyond known size? Beyond preemptive?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8193F-BE29-0D99-9E45-436863BA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3F4CC-6615-C841-85CD-63D9F975B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9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E42EB-3BD5-F489-3E0B-C9B4A14F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6D8CA-2CF1-A02C-C763-C94BCECCD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Lower bounds on optimal M/G/k scheduling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6D8CA-2CF1-A02C-C763-C94BCECCD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94E1C-B65C-DF8B-BA11-2E5C4C6F6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558F7-B548-BD93-D458-FC6671E62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16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87DC25-5B91-5EAD-E91D-DAE0BE7EF8C3}"/>
              </a:ext>
            </a:extLst>
          </p:cNvPr>
          <p:cNvGrpSpPr/>
          <p:nvPr/>
        </p:nvGrpSpPr>
        <p:grpSpPr>
          <a:xfrm>
            <a:off x="207834" y="2541356"/>
            <a:ext cx="4605655" cy="1265555"/>
            <a:chOff x="541" y="3008"/>
            <a:chExt cx="7253" cy="199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AB1C95-022E-EBCB-6317-66C4521F9C3B}"/>
                </a:ext>
              </a:extLst>
            </p:cNvPr>
            <p:cNvGrpSpPr/>
            <p:nvPr/>
          </p:nvGrpSpPr>
          <p:grpSpPr>
            <a:xfrm>
              <a:off x="541" y="3008"/>
              <a:ext cx="7253" cy="1993"/>
              <a:chOff x="541" y="3008"/>
              <a:chExt cx="7253" cy="1993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B5FC5F4-0B2F-E7C0-79EB-9A65CD633BE1}"/>
                  </a:ext>
                </a:extLst>
              </p:cNvPr>
              <p:cNvSpPr/>
              <p:nvPr/>
            </p:nvSpPr>
            <p:spPr>
              <a:xfrm>
                <a:off x="6630" y="3008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4C72188-D297-0864-4E67-D2F674AB3C5E}"/>
                  </a:ext>
                </a:extLst>
              </p:cNvPr>
              <p:cNvGrpSpPr/>
              <p:nvPr/>
            </p:nvGrpSpPr>
            <p:grpSpPr>
              <a:xfrm>
                <a:off x="541" y="3061"/>
                <a:ext cx="6800" cy="1729"/>
                <a:chOff x="4612" y="3735"/>
                <a:chExt cx="6800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D56C2C9B-ABA0-AA04-8934-F11601A6168D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23" name="Rectangles 8">
                    <a:extLst>
                      <a:ext uri="{FF2B5EF4-FFF2-40B4-BE49-F238E27FC236}">
                        <a16:creationId xmlns:a16="http://schemas.microsoft.com/office/drawing/2014/main" id="{3575A835-F887-0E15-565F-6911DBD396E5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Rectangles 9">
                    <a:extLst>
                      <a:ext uri="{FF2B5EF4-FFF2-40B4-BE49-F238E27FC236}">
                        <a16:creationId xmlns:a16="http://schemas.microsoft.com/office/drawing/2014/main" id="{FA9A0E88-B665-702C-86F2-3DF18A170D7C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10">
                    <a:extLst>
                      <a:ext uri="{FF2B5EF4-FFF2-40B4-BE49-F238E27FC236}">
                        <a16:creationId xmlns:a16="http://schemas.microsoft.com/office/drawing/2014/main" id="{CAF32398-DF7B-1CED-523B-30AC3C4CC60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1">
                    <a:extLst>
                      <a:ext uri="{FF2B5EF4-FFF2-40B4-BE49-F238E27FC236}">
                        <a16:creationId xmlns:a16="http://schemas.microsoft.com/office/drawing/2014/main" id="{7A7182BB-C599-3D73-B434-CA480C2BE518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9A3C8689-8DDA-0C7A-B9B3-D44BC98FB1A3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DBB0ACBB-AB8A-5973-401F-175A5B46B50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194AB716-B859-344F-C8C1-775122094ADE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F75ED8BA-C0B8-B8CA-DC9B-339038ADA745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6458E6BA-341B-7D63-AFD1-EF16ED5EEC41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5BAE26F8-F80B-832E-C45A-E4461C72960C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1E5F33D7-F72F-30A2-1070-A3D5B3DA4AC0}"/>
                    </a:ext>
                  </a:extLst>
                </p:cNvPr>
                <p:cNvSpPr/>
                <p:nvPr/>
              </p:nvSpPr>
              <p:spPr>
                <a:xfrm>
                  <a:off x="10818" y="3874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424B0663-12C7-A528-FFCF-C3D58A2BE8F3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35545716-6932-8234-EA2C-45AEDF0ABF9C}"/>
                  </a:ext>
                </a:extLst>
              </p:cNvPr>
              <p:cNvCxnSpPr/>
              <p:nvPr/>
            </p:nvCxnSpPr>
            <p:spPr>
              <a:xfrm flipV="1">
                <a:off x="7457" y="337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B76BE34-56C3-7FD1-A49F-E6AD6B787213}"/>
                  </a:ext>
                </a:extLst>
              </p:cNvPr>
              <p:cNvSpPr/>
              <p:nvPr/>
            </p:nvSpPr>
            <p:spPr>
              <a:xfrm>
                <a:off x="6630" y="4120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D48E394-107D-05C2-C9A8-2D5B0A3A1677}"/>
                  </a:ext>
                </a:extLst>
              </p:cNvPr>
              <p:cNvCxnSpPr/>
              <p:nvPr/>
            </p:nvCxnSpPr>
            <p:spPr>
              <a:xfrm flipV="1">
                <a:off x="7457" y="454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8133BB19-7029-7C8B-D3AB-828B0A39AEA3}"/>
                  </a:ext>
                </a:extLst>
              </p:cNvPr>
              <p:cNvSpPr/>
              <p:nvPr/>
            </p:nvSpPr>
            <p:spPr>
              <a:xfrm>
                <a:off x="6747" y="4454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07F4B94-0B9C-F814-51F7-CDC3A9BA256F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V="1">
              <a:off x="6288" y="3449"/>
              <a:ext cx="342" cy="138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C3A53E-D603-DF99-E9AC-B3690FCC1539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6300" y="4365"/>
              <a:ext cx="330" cy="19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C65992C-5E26-CB69-4EB6-7DCF09EF8E2E}"/>
              </a:ext>
            </a:extLst>
          </p:cNvPr>
          <p:cNvGrpSpPr/>
          <p:nvPr/>
        </p:nvGrpSpPr>
        <p:grpSpPr>
          <a:xfrm>
            <a:off x="5200605" y="1811799"/>
            <a:ext cx="6922871" cy="4942381"/>
            <a:chOff x="1433589" y="1340947"/>
            <a:chExt cx="9164824" cy="506634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4E94325-A58C-7667-808C-83B0693B07B5}"/>
                </a:ext>
              </a:extLst>
            </p:cNvPr>
            <p:cNvGrpSpPr/>
            <p:nvPr/>
          </p:nvGrpSpPr>
          <p:grpSpPr>
            <a:xfrm>
              <a:off x="2791012" y="1870635"/>
              <a:ext cx="6783294" cy="2300941"/>
              <a:chOff x="2791012" y="1870635"/>
              <a:chExt cx="6783294" cy="2300941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DB2767A5-75D9-6265-69C7-38679964623E}"/>
                  </a:ext>
                </a:extLst>
              </p:cNvPr>
              <p:cNvSpPr/>
              <p:nvPr/>
            </p:nvSpPr>
            <p:spPr>
              <a:xfrm>
                <a:off x="2791012" y="1870635"/>
                <a:ext cx="6783294" cy="2300941"/>
              </a:xfrm>
              <a:custGeom>
                <a:avLst/>
                <a:gdLst>
                  <a:gd name="connsiteX0" fmla="*/ 0 w 6783294"/>
                  <a:gd name="connsiteY0" fmla="*/ 2294965 h 2300941"/>
                  <a:gd name="connsiteX1" fmla="*/ 0 w 6783294"/>
                  <a:gd name="connsiteY1" fmla="*/ 2187389 h 2300941"/>
                  <a:gd name="connsiteX2" fmla="*/ 418353 w 6783294"/>
                  <a:gd name="connsiteY2" fmla="*/ 2163483 h 2300941"/>
                  <a:gd name="connsiteX3" fmla="*/ 950259 w 6783294"/>
                  <a:gd name="connsiteY3" fmla="*/ 2133600 h 2300941"/>
                  <a:gd name="connsiteX4" fmla="*/ 1506070 w 6783294"/>
                  <a:gd name="connsiteY4" fmla="*/ 2067859 h 2300941"/>
                  <a:gd name="connsiteX5" fmla="*/ 2181412 w 6783294"/>
                  <a:gd name="connsiteY5" fmla="*/ 1972236 h 2300941"/>
                  <a:gd name="connsiteX6" fmla="*/ 2814917 w 6783294"/>
                  <a:gd name="connsiteY6" fmla="*/ 1870636 h 2300941"/>
                  <a:gd name="connsiteX7" fmla="*/ 3460376 w 6783294"/>
                  <a:gd name="connsiteY7" fmla="*/ 1733177 h 2300941"/>
                  <a:gd name="connsiteX8" fmla="*/ 4147670 w 6783294"/>
                  <a:gd name="connsiteY8" fmla="*/ 1571812 h 2300941"/>
                  <a:gd name="connsiteX9" fmla="*/ 4661647 w 6783294"/>
                  <a:gd name="connsiteY9" fmla="*/ 1386541 h 2300941"/>
                  <a:gd name="connsiteX10" fmla="*/ 5115859 w 6783294"/>
                  <a:gd name="connsiteY10" fmla="*/ 1183341 h 2300941"/>
                  <a:gd name="connsiteX11" fmla="*/ 5599953 w 6783294"/>
                  <a:gd name="connsiteY11" fmla="*/ 896471 h 2300941"/>
                  <a:gd name="connsiteX12" fmla="*/ 5910729 w 6783294"/>
                  <a:gd name="connsiteY12" fmla="*/ 645459 h 2300941"/>
                  <a:gd name="connsiteX13" fmla="*/ 6197600 w 6783294"/>
                  <a:gd name="connsiteY13" fmla="*/ 358589 h 2300941"/>
                  <a:gd name="connsiteX14" fmla="*/ 6430682 w 6783294"/>
                  <a:gd name="connsiteY14" fmla="*/ 0 h 2300941"/>
                  <a:gd name="connsiteX15" fmla="*/ 6783294 w 6783294"/>
                  <a:gd name="connsiteY15" fmla="*/ 0 h 2300941"/>
                  <a:gd name="connsiteX16" fmla="*/ 6484470 w 6783294"/>
                  <a:gd name="connsiteY16" fmla="*/ 531906 h 2300941"/>
                  <a:gd name="connsiteX17" fmla="*/ 6221506 w 6783294"/>
                  <a:gd name="connsiteY17" fmla="*/ 842683 h 2300941"/>
                  <a:gd name="connsiteX18" fmla="*/ 5850964 w 6783294"/>
                  <a:gd name="connsiteY18" fmla="*/ 1177365 h 2300941"/>
                  <a:gd name="connsiteX19" fmla="*/ 5546164 w 6783294"/>
                  <a:gd name="connsiteY19" fmla="*/ 1374589 h 2300941"/>
                  <a:gd name="connsiteX20" fmla="*/ 5193553 w 6783294"/>
                  <a:gd name="connsiteY20" fmla="*/ 1559859 h 2300941"/>
                  <a:gd name="connsiteX21" fmla="*/ 4703482 w 6783294"/>
                  <a:gd name="connsiteY21" fmla="*/ 1745130 h 2300941"/>
                  <a:gd name="connsiteX22" fmla="*/ 4285129 w 6783294"/>
                  <a:gd name="connsiteY22" fmla="*/ 1870636 h 2300941"/>
                  <a:gd name="connsiteX23" fmla="*/ 3896659 w 6783294"/>
                  <a:gd name="connsiteY23" fmla="*/ 1966259 h 2300941"/>
                  <a:gd name="connsiteX24" fmla="*/ 3526117 w 6783294"/>
                  <a:gd name="connsiteY24" fmla="*/ 2026024 h 2300941"/>
                  <a:gd name="connsiteX25" fmla="*/ 3048000 w 6783294"/>
                  <a:gd name="connsiteY25" fmla="*/ 2097741 h 2300941"/>
                  <a:gd name="connsiteX26" fmla="*/ 2665506 w 6783294"/>
                  <a:gd name="connsiteY26" fmla="*/ 2157506 h 2300941"/>
                  <a:gd name="connsiteX27" fmla="*/ 2097741 w 6783294"/>
                  <a:gd name="connsiteY27" fmla="*/ 2211294 h 2300941"/>
                  <a:gd name="connsiteX28" fmla="*/ 1613647 w 6783294"/>
                  <a:gd name="connsiteY28" fmla="*/ 2253130 h 2300941"/>
                  <a:gd name="connsiteX29" fmla="*/ 1278964 w 6783294"/>
                  <a:gd name="connsiteY29" fmla="*/ 2277036 h 2300941"/>
                  <a:gd name="connsiteX30" fmla="*/ 926353 w 6783294"/>
                  <a:gd name="connsiteY30" fmla="*/ 2300941 h 2300941"/>
                  <a:gd name="connsiteX31" fmla="*/ 0 w 6783294"/>
                  <a:gd name="connsiteY31" fmla="*/ 2294965 h 2300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783294" h="2300941">
                    <a:moveTo>
                      <a:pt x="0" y="2294965"/>
                    </a:moveTo>
                    <a:lnTo>
                      <a:pt x="0" y="2187389"/>
                    </a:lnTo>
                    <a:lnTo>
                      <a:pt x="418353" y="2163483"/>
                    </a:lnTo>
                    <a:lnTo>
                      <a:pt x="950259" y="2133600"/>
                    </a:lnTo>
                    <a:lnTo>
                      <a:pt x="1506070" y="2067859"/>
                    </a:lnTo>
                    <a:lnTo>
                      <a:pt x="2181412" y="1972236"/>
                    </a:lnTo>
                    <a:lnTo>
                      <a:pt x="2814917" y="1870636"/>
                    </a:lnTo>
                    <a:lnTo>
                      <a:pt x="3460376" y="1733177"/>
                    </a:lnTo>
                    <a:lnTo>
                      <a:pt x="4147670" y="1571812"/>
                    </a:lnTo>
                    <a:lnTo>
                      <a:pt x="4661647" y="1386541"/>
                    </a:lnTo>
                    <a:lnTo>
                      <a:pt x="5115859" y="1183341"/>
                    </a:lnTo>
                    <a:lnTo>
                      <a:pt x="5599953" y="896471"/>
                    </a:lnTo>
                    <a:lnTo>
                      <a:pt x="5910729" y="645459"/>
                    </a:lnTo>
                    <a:lnTo>
                      <a:pt x="6197600" y="358589"/>
                    </a:lnTo>
                    <a:lnTo>
                      <a:pt x="6430682" y="0"/>
                    </a:lnTo>
                    <a:lnTo>
                      <a:pt x="6783294" y="0"/>
                    </a:lnTo>
                    <a:lnTo>
                      <a:pt x="6484470" y="531906"/>
                    </a:lnTo>
                    <a:lnTo>
                      <a:pt x="6221506" y="842683"/>
                    </a:lnTo>
                    <a:lnTo>
                      <a:pt x="5850964" y="1177365"/>
                    </a:lnTo>
                    <a:lnTo>
                      <a:pt x="5546164" y="1374589"/>
                    </a:lnTo>
                    <a:lnTo>
                      <a:pt x="5193553" y="1559859"/>
                    </a:lnTo>
                    <a:lnTo>
                      <a:pt x="4703482" y="1745130"/>
                    </a:lnTo>
                    <a:lnTo>
                      <a:pt x="4285129" y="1870636"/>
                    </a:lnTo>
                    <a:lnTo>
                      <a:pt x="3896659" y="1966259"/>
                    </a:lnTo>
                    <a:lnTo>
                      <a:pt x="3526117" y="2026024"/>
                    </a:lnTo>
                    <a:lnTo>
                      <a:pt x="3048000" y="2097741"/>
                    </a:lnTo>
                    <a:lnTo>
                      <a:pt x="2665506" y="2157506"/>
                    </a:lnTo>
                    <a:lnTo>
                      <a:pt x="2097741" y="2211294"/>
                    </a:lnTo>
                    <a:lnTo>
                      <a:pt x="1613647" y="2253130"/>
                    </a:lnTo>
                    <a:lnTo>
                      <a:pt x="1278964" y="2277036"/>
                    </a:lnTo>
                    <a:lnTo>
                      <a:pt x="926353" y="2300941"/>
                    </a:lnTo>
                    <a:lnTo>
                      <a:pt x="0" y="229496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97A5697-A0E5-E22A-9FD1-AC82F11ED537}"/>
                  </a:ext>
                </a:extLst>
              </p:cNvPr>
              <p:cNvGrpSpPr/>
              <p:nvPr/>
            </p:nvGrpSpPr>
            <p:grpSpPr>
              <a:xfrm>
                <a:off x="3362448" y="2347824"/>
                <a:ext cx="3250345" cy="1293366"/>
                <a:chOff x="3362448" y="2347824"/>
                <a:chExt cx="3250345" cy="1293366"/>
              </a:xfrm>
            </p:grpSpPr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8510124-9676-C1C5-DB47-13584A428EB2}"/>
                    </a:ext>
                  </a:extLst>
                </p:cNvPr>
                <p:cNvSpPr txBox="1"/>
                <p:nvPr/>
              </p:nvSpPr>
              <p:spPr>
                <a:xfrm>
                  <a:off x="3362448" y="2347824"/>
                  <a:ext cx="3203325" cy="788740"/>
                </a:xfrm>
                <a:prstGeom prst="rect">
                  <a:avLst/>
                </a:prstGeom>
                <a:noFill/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Constraint on optimal scheduling</a:t>
                  </a:r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E29F4A1C-BAF9-DD67-2D94-979F6F5CFD59}"/>
                    </a:ext>
                  </a:extLst>
                </p:cNvPr>
                <p:cNvCxnSpPr>
                  <a:cxnSpLocks/>
                  <a:stCxn id="32" idx="2"/>
                </p:cNvCxnSpPr>
                <p:nvPr/>
              </p:nvCxnSpPr>
              <p:spPr>
                <a:xfrm>
                  <a:off x="4964111" y="3136564"/>
                  <a:ext cx="1648682" cy="504626"/>
                </a:xfrm>
                <a:prstGeom prst="line">
                  <a:avLst/>
                </a:prstGeom>
                <a:ln w="25400">
                  <a:solidFill>
                    <a:schemeClr val="tx1">
                      <a:lumMod val="50000"/>
                      <a:lumOff val="50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9B5CDCD-D4DF-03B0-1A1D-BFA7FBEC5310}"/>
                </a:ext>
              </a:extLst>
            </p:cNvPr>
            <p:cNvGrpSpPr/>
            <p:nvPr/>
          </p:nvGrpSpPr>
          <p:grpSpPr>
            <a:xfrm>
              <a:off x="2791838" y="1828800"/>
              <a:ext cx="6459166" cy="2227634"/>
              <a:chOff x="2791838" y="1828800"/>
              <a:chExt cx="6459166" cy="2227634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0D704E3E-0BC2-60E7-9908-603EC65A2DF6}"/>
                  </a:ext>
                </a:extLst>
              </p:cNvPr>
              <p:cNvSpPr/>
              <p:nvPr/>
            </p:nvSpPr>
            <p:spPr>
              <a:xfrm>
                <a:off x="2791838" y="1828800"/>
                <a:ext cx="6459166" cy="2227634"/>
              </a:xfrm>
              <a:custGeom>
                <a:avLst/>
                <a:gdLst>
                  <a:gd name="connsiteX0" fmla="*/ 0 w 6459166"/>
                  <a:gd name="connsiteY0" fmla="*/ 2227634 h 2227634"/>
                  <a:gd name="connsiteX1" fmla="*/ 466928 w 6459166"/>
                  <a:gd name="connsiteY1" fmla="*/ 2208179 h 2227634"/>
                  <a:gd name="connsiteX2" fmla="*/ 1128409 w 6459166"/>
                  <a:gd name="connsiteY2" fmla="*/ 2149813 h 2227634"/>
                  <a:gd name="connsiteX3" fmla="*/ 1702341 w 6459166"/>
                  <a:gd name="connsiteY3" fmla="*/ 2091447 h 2227634"/>
                  <a:gd name="connsiteX4" fmla="*/ 2431915 w 6459166"/>
                  <a:gd name="connsiteY4" fmla="*/ 1984443 h 2227634"/>
                  <a:gd name="connsiteX5" fmla="*/ 3132307 w 6459166"/>
                  <a:gd name="connsiteY5" fmla="*/ 1857983 h 2227634"/>
                  <a:gd name="connsiteX6" fmla="*/ 3959158 w 6459166"/>
                  <a:gd name="connsiteY6" fmla="*/ 1663430 h 2227634"/>
                  <a:gd name="connsiteX7" fmla="*/ 4630366 w 6459166"/>
                  <a:gd name="connsiteY7" fmla="*/ 1449421 h 2227634"/>
                  <a:gd name="connsiteX8" fmla="*/ 5184843 w 6459166"/>
                  <a:gd name="connsiteY8" fmla="*/ 1186774 h 2227634"/>
                  <a:gd name="connsiteX9" fmla="*/ 5729592 w 6459166"/>
                  <a:gd name="connsiteY9" fmla="*/ 846306 h 2227634"/>
                  <a:gd name="connsiteX10" fmla="*/ 6070060 w 6459166"/>
                  <a:gd name="connsiteY10" fmla="*/ 535021 h 2227634"/>
                  <a:gd name="connsiteX11" fmla="*/ 6274341 w 6459166"/>
                  <a:gd name="connsiteY11" fmla="*/ 272374 h 2227634"/>
                  <a:gd name="connsiteX12" fmla="*/ 6459166 w 6459166"/>
                  <a:gd name="connsiteY12" fmla="*/ 0 h 2227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459166" h="2227634">
                    <a:moveTo>
                      <a:pt x="0" y="2227634"/>
                    </a:moveTo>
                    <a:cubicBezTo>
                      <a:pt x="139430" y="2224391"/>
                      <a:pt x="278860" y="2221149"/>
                      <a:pt x="466928" y="2208179"/>
                    </a:cubicBezTo>
                    <a:cubicBezTo>
                      <a:pt x="654996" y="2195209"/>
                      <a:pt x="1128409" y="2149813"/>
                      <a:pt x="1128409" y="2149813"/>
                    </a:cubicBezTo>
                    <a:cubicBezTo>
                      <a:pt x="1334311" y="2130358"/>
                      <a:pt x="1485090" y="2119009"/>
                      <a:pt x="1702341" y="2091447"/>
                    </a:cubicBezTo>
                    <a:cubicBezTo>
                      <a:pt x="1919592" y="2063885"/>
                      <a:pt x="2193587" y="2023354"/>
                      <a:pt x="2431915" y="1984443"/>
                    </a:cubicBezTo>
                    <a:cubicBezTo>
                      <a:pt x="2670243" y="1945532"/>
                      <a:pt x="2877767" y="1911485"/>
                      <a:pt x="3132307" y="1857983"/>
                    </a:cubicBezTo>
                    <a:cubicBezTo>
                      <a:pt x="3386847" y="1804481"/>
                      <a:pt x="3709482" y="1731524"/>
                      <a:pt x="3959158" y="1663430"/>
                    </a:cubicBezTo>
                    <a:cubicBezTo>
                      <a:pt x="4208834" y="1595336"/>
                      <a:pt x="4426085" y="1528864"/>
                      <a:pt x="4630366" y="1449421"/>
                    </a:cubicBezTo>
                    <a:cubicBezTo>
                      <a:pt x="4834647" y="1369978"/>
                      <a:pt x="5001639" y="1287293"/>
                      <a:pt x="5184843" y="1186774"/>
                    </a:cubicBezTo>
                    <a:cubicBezTo>
                      <a:pt x="5368047" y="1086255"/>
                      <a:pt x="5582056" y="954931"/>
                      <a:pt x="5729592" y="846306"/>
                    </a:cubicBezTo>
                    <a:cubicBezTo>
                      <a:pt x="5877128" y="737681"/>
                      <a:pt x="5979269" y="630676"/>
                      <a:pt x="6070060" y="535021"/>
                    </a:cubicBezTo>
                    <a:cubicBezTo>
                      <a:pt x="6160852" y="439366"/>
                      <a:pt x="6209490" y="361544"/>
                      <a:pt x="6274341" y="272374"/>
                    </a:cubicBezTo>
                    <a:cubicBezTo>
                      <a:pt x="6339192" y="183204"/>
                      <a:pt x="6399179" y="91602"/>
                      <a:pt x="6459166" y="0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12334D-5E8D-21C3-B58C-73C819264C8E}"/>
                  </a:ext>
                </a:extLst>
              </p:cNvPr>
              <p:cNvSpPr txBox="1"/>
              <p:nvPr/>
            </p:nvSpPr>
            <p:spPr>
              <a:xfrm>
                <a:off x="6704481" y="1867956"/>
                <a:ext cx="2171781" cy="441694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M/G/2/SRPT</a:t>
                </a:r>
              </a:p>
            </p:txBody>
          </p:sp>
        </p:grp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35EA70B-7DC1-83DD-0880-002F80DE0E10}"/>
                </a:ext>
              </a:extLst>
            </p:cNvPr>
            <p:cNvSpPr/>
            <p:nvPr/>
          </p:nvSpPr>
          <p:spPr>
            <a:xfrm>
              <a:off x="2791838" y="2363821"/>
              <a:ext cx="6760724" cy="2782111"/>
            </a:xfrm>
            <a:custGeom>
              <a:avLst/>
              <a:gdLst>
                <a:gd name="connsiteX0" fmla="*/ 0 w 6760724"/>
                <a:gd name="connsiteY0" fmla="*/ 2782111 h 2782111"/>
                <a:gd name="connsiteX1" fmla="*/ 428017 w 6760724"/>
                <a:gd name="connsiteY1" fmla="*/ 2743200 h 2782111"/>
                <a:gd name="connsiteX2" fmla="*/ 1284051 w 6760724"/>
                <a:gd name="connsiteY2" fmla="*/ 2655651 h 2782111"/>
                <a:gd name="connsiteX3" fmla="*/ 2373549 w 6760724"/>
                <a:gd name="connsiteY3" fmla="*/ 2500009 h 2782111"/>
                <a:gd name="connsiteX4" fmla="*/ 3190673 w 6760724"/>
                <a:gd name="connsiteY4" fmla="*/ 2354094 h 2782111"/>
                <a:gd name="connsiteX5" fmla="*/ 3891064 w 6760724"/>
                <a:gd name="connsiteY5" fmla="*/ 2188724 h 2782111"/>
                <a:gd name="connsiteX6" fmla="*/ 4591456 w 6760724"/>
                <a:gd name="connsiteY6" fmla="*/ 1974715 h 2782111"/>
                <a:gd name="connsiteX7" fmla="*/ 5058383 w 6760724"/>
                <a:gd name="connsiteY7" fmla="*/ 1770434 h 2782111"/>
                <a:gd name="connsiteX8" fmla="*/ 5554494 w 6760724"/>
                <a:gd name="connsiteY8" fmla="*/ 1488332 h 2782111"/>
                <a:gd name="connsiteX9" fmla="*/ 5943600 w 6760724"/>
                <a:gd name="connsiteY9" fmla="*/ 1196502 h 2782111"/>
                <a:gd name="connsiteX10" fmla="*/ 6215975 w 6760724"/>
                <a:gd name="connsiteY10" fmla="*/ 914400 h 2782111"/>
                <a:gd name="connsiteX11" fmla="*/ 6439711 w 6760724"/>
                <a:gd name="connsiteY11" fmla="*/ 612843 h 2782111"/>
                <a:gd name="connsiteX12" fmla="*/ 6605081 w 6760724"/>
                <a:gd name="connsiteY12" fmla="*/ 330741 h 2782111"/>
                <a:gd name="connsiteX13" fmla="*/ 6760724 w 6760724"/>
                <a:gd name="connsiteY13" fmla="*/ 0 h 278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60724" h="2782111">
                  <a:moveTo>
                    <a:pt x="0" y="2782111"/>
                  </a:moveTo>
                  <a:lnTo>
                    <a:pt x="428017" y="2743200"/>
                  </a:lnTo>
                  <a:cubicBezTo>
                    <a:pt x="642025" y="2722123"/>
                    <a:pt x="959796" y="2696183"/>
                    <a:pt x="1284051" y="2655651"/>
                  </a:cubicBezTo>
                  <a:cubicBezTo>
                    <a:pt x="1608306" y="2615119"/>
                    <a:pt x="2055779" y="2550268"/>
                    <a:pt x="2373549" y="2500009"/>
                  </a:cubicBezTo>
                  <a:cubicBezTo>
                    <a:pt x="2691319" y="2449749"/>
                    <a:pt x="2937754" y="2405975"/>
                    <a:pt x="3190673" y="2354094"/>
                  </a:cubicBezTo>
                  <a:cubicBezTo>
                    <a:pt x="3443592" y="2302213"/>
                    <a:pt x="3657600" y="2251954"/>
                    <a:pt x="3891064" y="2188724"/>
                  </a:cubicBezTo>
                  <a:cubicBezTo>
                    <a:pt x="4124528" y="2125494"/>
                    <a:pt x="4396903" y="2044430"/>
                    <a:pt x="4591456" y="1974715"/>
                  </a:cubicBezTo>
                  <a:cubicBezTo>
                    <a:pt x="4786009" y="1905000"/>
                    <a:pt x="4897877" y="1851498"/>
                    <a:pt x="5058383" y="1770434"/>
                  </a:cubicBezTo>
                  <a:cubicBezTo>
                    <a:pt x="5218889" y="1689370"/>
                    <a:pt x="5406958" y="1583987"/>
                    <a:pt x="5554494" y="1488332"/>
                  </a:cubicBezTo>
                  <a:cubicBezTo>
                    <a:pt x="5702030" y="1392677"/>
                    <a:pt x="5833353" y="1292157"/>
                    <a:pt x="5943600" y="1196502"/>
                  </a:cubicBezTo>
                  <a:cubicBezTo>
                    <a:pt x="6053847" y="1100847"/>
                    <a:pt x="6133290" y="1011676"/>
                    <a:pt x="6215975" y="914400"/>
                  </a:cubicBezTo>
                  <a:cubicBezTo>
                    <a:pt x="6298660" y="817124"/>
                    <a:pt x="6374860" y="710120"/>
                    <a:pt x="6439711" y="612843"/>
                  </a:cubicBezTo>
                  <a:cubicBezTo>
                    <a:pt x="6504562" y="515566"/>
                    <a:pt x="6551579" y="432881"/>
                    <a:pt x="6605081" y="330741"/>
                  </a:cubicBezTo>
                  <a:cubicBezTo>
                    <a:pt x="6658583" y="228601"/>
                    <a:pt x="6709653" y="114300"/>
                    <a:pt x="6760724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290015E-A7A0-78A2-75A2-2B926982EC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7" y="4173797"/>
              <a:ext cx="7095713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22DF61C-8B93-EE24-1C56-A5BF7EEABA14}"/>
                </a:ext>
              </a:extLst>
            </p:cNvPr>
            <p:cNvGrpSpPr/>
            <p:nvPr/>
          </p:nvGrpSpPr>
          <p:grpSpPr>
            <a:xfrm>
              <a:off x="2787588" y="5344357"/>
              <a:ext cx="7619685" cy="1062936"/>
              <a:chOff x="2787588" y="5344357"/>
              <a:chExt cx="7619685" cy="106293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B0ECEC1A-C0CA-8617-EE48-5C161A4095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588" y="5344357"/>
                <a:ext cx="70957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F8E1A8A-A5A8-7523-737A-048F17E6E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632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A891510B-C320-8F8B-6275-83F5B7D5D3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675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4CC504E-97B5-F9E6-62E4-DA6FB5A51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5444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C49B52D-C184-5FB8-ABDA-3D8641A2D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5759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C98F36D-E6AE-2AF7-9721-ADFF3B5EF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257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6F83959-DA3F-900C-EA34-4A0FFC4C98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5300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A23F81-7B2A-C626-AB48-083DC7EE6890}"/>
                  </a:ext>
                </a:extLst>
              </p:cNvPr>
              <p:cNvSpPr txBox="1"/>
              <p:nvPr/>
            </p:nvSpPr>
            <p:spPr>
              <a:xfrm>
                <a:off x="2818312" y="5514871"/>
                <a:ext cx="7588961" cy="489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0.3     0.4      0.5      0.6      0.7     0.8      0.9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5EC6FCAD-F2E3-1DEA-D008-8605DD58E3B1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764" y="5930239"/>
                    <a:ext cx="3806687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dirty="0"/>
                      <a:t>Load </a:t>
                    </a:r>
                    <a14:m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a14:m>
                    <a:endParaRPr lang="en-US" sz="25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F64BC7B-3131-607A-8800-7B80321DC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764" y="5930239"/>
                    <a:ext cx="3806687" cy="4770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256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1D21D55-8B7E-62D8-51D4-78E35A37AA81}"/>
                </a:ext>
              </a:extLst>
            </p:cNvPr>
            <p:cNvGrpSpPr/>
            <p:nvPr/>
          </p:nvGrpSpPr>
          <p:grpSpPr>
            <a:xfrm>
              <a:off x="1433589" y="1652425"/>
              <a:ext cx="1685243" cy="3939540"/>
              <a:chOff x="1433589" y="1652425"/>
              <a:chExt cx="1685243" cy="3939540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02FF576-E876-622D-A2D2-28DF128541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7588" y="1825625"/>
                <a:ext cx="0" cy="3518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9B5B80C1-7F2D-E13C-D99B-47EE8D6B2F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8143" y="5344357"/>
                <a:ext cx="23944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E34665F-B54A-2D5B-9321-B19D92098E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8143" y="4173796"/>
                <a:ext cx="23944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9C99F2E-DCDA-0D71-58A7-93D2414459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8143" y="3006476"/>
                <a:ext cx="23944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826C3A2-0B19-0DAE-2ED9-3275E32B5E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48143" y="1826254"/>
                <a:ext cx="239445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6C9A860B-5309-78CD-4177-B158A4B46B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8832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E13B914-F10B-EC13-10D4-DC79D920F746}"/>
                  </a:ext>
                </a:extLst>
              </p:cNvPr>
              <p:cNvSpPr txBox="1"/>
              <p:nvPr/>
            </p:nvSpPr>
            <p:spPr>
              <a:xfrm>
                <a:off x="2141940" y="1652425"/>
                <a:ext cx="594804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4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3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2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D1CAB154-B37E-0BD8-2EF0-B3F28F012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9767" y="1825625"/>
                <a:ext cx="0" cy="351873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254FA26-A011-42D4-D377-EDF4029248A4}"/>
                  </a:ext>
                </a:extLst>
              </p:cNvPr>
              <p:cNvSpPr txBox="1"/>
              <p:nvPr/>
            </p:nvSpPr>
            <p:spPr>
              <a:xfrm>
                <a:off x="2144119" y="1652425"/>
                <a:ext cx="594804" cy="39395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4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3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2</a:t>
                </a:r>
              </a:p>
              <a:p>
                <a:endParaRPr lang="en-US" sz="2500" dirty="0"/>
              </a:p>
              <a:p>
                <a:endParaRPr lang="en-US" sz="2500" dirty="0"/>
              </a:p>
              <a:p>
                <a:r>
                  <a:rPr lang="en-US" sz="2500" dirty="0"/>
                  <a:t>1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6E740A8-B77F-E3C2-ACD3-2D6F19E99D9D}"/>
                      </a:ext>
                    </a:extLst>
                  </p:cNvPr>
                  <p:cNvSpPr txBox="1"/>
                  <p:nvPr/>
                </p:nvSpPr>
                <p:spPr>
                  <a:xfrm>
                    <a:off x="1433589" y="3335900"/>
                    <a:ext cx="1220508" cy="4890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5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oMath>
                      </m:oMathPara>
                    </a14:m>
                    <a:endParaRPr lang="en-US" sz="2500" dirty="0"/>
                  </a:p>
                </p:txBody>
              </p:sp>
            </mc:Choice>
            <mc:Fallback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6E740A8-B77F-E3C2-ACD3-2D6F19E99D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3589" y="3335900"/>
                    <a:ext cx="1220508" cy="48901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40170F8-735C-F7A0-DF17-931CE5577A12}"/>
                </a:ext>
              </a:extLst>
            </p:cNvPr>
            <p:cNvSpPr/>
            <p:nvPr/>
          </p:nvSpPr>
          <p:spPr>
            <a:xfrm>
              <a:off x="5406887" y="1938130"/>
              <a:ext cx="4134678" cy="2236305"/>
            </a:xfrm>
            <a:custGeom>
              <a:avLst/>
              <a:gdLst>
                <a:gd name="connsiteX0" fmla="*/ 0 w 4134678"/>
                <a:gd name="connsiteY0" fmla="*/ 2236305 h 2236305"/>
                <a:gd name="connsiteX1" fmla="*/ 924339 w 4134678"/>
                <a:gd name="connsiteY1" fmla="*/ 2126974 h 2236305"/>
                <a:gd name="connsiteX2" fmla="*/ 1361661 w 4134678"/>
                <a:gd name="connsiteY2" fmla="*/ 2027583 h 2236305"/>
                <a:gd name="connsiteX3" fmla="*/ 1868556 w 4134678"/>
                <a:gd name="connsiteY3" fmla="*/ 1908313 h 2236305"/>
                <a:gd name="connsiteX4" fmla="*/ 2276061 w 4134678"/>
                <a:gd name="connsiteY4" fmla="*/ 1759227 h 2236305"/>
                <a:gd name="connsiteX5" fmla="*/ 2663687 w 4134678"/>
                <a:gd name="connsiteY5" fmla="*/ 1590261 h 2236305"/>
                <a:gd name="connsiteX6" fmla="*/ 3001617 w 4134678"/>
                <a:gd name="connsiteY6" fmla="*/ 1391479 h 2236305"/>
                <a:gd name="connsiteX7" fmla="*/ 3339548 w 4134678"/>
                <a:gd name="connsiteY7" fmla="*/ 1143000 h 2236305"/>
                <a:gd name="connsiteX8" fmla="*/ 3627783 w 4134678"/>
                <a:gd name="connsiteY8" fmla="*/ 864705 h 2236305"/>
                <a:gd name="connsiteX9" fmla="*/ 3826565 w 4134678"/>
                <a:gd name="connsiteY9" fmla="*/ 576470 h 2236305"/>
                <a:gd name="connsiteX10" fmla="*/ 3985591 w 4134678"/>
                <a:gd name="connsiteY10" fmla="*/ 318053 h 2236305"/>
                <a:gd name="connsiteX11" fmla="*/ 4134678 w 4134678"/>
                <a:gd name="connsiteY11" fmla="*/ 0 h 223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4678" h="2236305">
                  <a:moveTo>
                    <a:pt x="0" y="2236305"/>
                  </a:moveTo>
                  <a:cubicBezTo>
                    <a:pt x="348698" y="2199033"/>
                    <a:pt x="697396" y="2161761"/>
                    <a:pt x="924339" y="2126974"/>
                  </a:cubicBezTo>
                  <a:cubicBezTo>
                    <a:pt x="1151282" y="2092187"/>
                    <a:pt x="1361661" y="2027583"/>
                    <a:pt x="1361661" y="2027583"/>
                  </a:cubicBezTo>
                  <a:cubicBezTo>
                    <a:pt x="1519030" y="1991140"/>
                    <a:pt x="1716156" y="1953039"/>
                    <a:pt x="1868556" y="1908313"/>
                  </a:cubicBezTo>
                  <a:cubicBezTo>
                    <a:pt x="2020956" y="1863587"/>
                    <a:pt x="2143539" y="1812236"/>
                    <a:pt x="2276061" y="1759227"/>
                  </a:cubicBezTo>
                  <a:cubicBezTo>
                    <a:pt x="2408583" y="1706218"/>
                    <a:pt x="2542761" y="1651552"/>
                    <a:pt x="2663687" y="1590261"/>
                  </a:cubicBezTo>
                  <a:cubicBezTo>
                    <a:pt x="2784613" y="1528970"/>
                    <a:pt x="2888974" y="1466022"/>
                    <a:pt x="3001617" y="1391479"/>
                  </a:cubicBezTo>
                  <a:cubicBezTo>
                    <a:pt x="3114261" y="1316935"/>
                    <a:pt x="3235187" y="1230796"/>
                    <a:pt x="3339548" y="1143000"/>
                  </a:cubicBezTo>
                  <a:cubicBezTo>
                    <a:pt x="3443909" y="1055204"/>
                    <a:pt x="3546614" y="959127"/>
                    <a:pt x="3627783" y="864705"/>
                  </a:cubicBezTo>
                  <a:cubicBezTo>
                    <a:pt x="3708953" y="770283"/>
                    <a:pt x="3766930" y="667579"/>
                    <a:pt x="3826565" y="576470"/>
                  </a:cubicBezTo>
                  <a:cubicBezTo>
                    <a:pt x="3886200" y="485361"/>
                    <a:pt x="3934239" y="414131"/>
                    <a:pt x="3985591" y="318053"/>
                  </a:cubicBezTo>
                  <a:cubicBezTo>
                    <a:pt x="4036943" y="221975"/>
                    <a:pt x="4085810" y="110987"/>
                    <a:pt x="4134678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0CBD40F-79C0-08C5-0978-04C92516E424}"/>
                </a:ext>
              </a:extLst>
            </p:cNvPr>
            <p:cNvGrpSpPr/>
            <p:nvPr/>
          </p:nvGrpSpPr>
          <p:grpSpPr>
            <a:xfrm>
              <a:off x="3655112" y="1340947"/>
              <a:ext cx="6943301" cy="2836396"/>
              <a:chOff x="3655112" y="1340947"/>
              <a:chExt cx="6943301" cy="2836396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6D01FF8-144D-F8E4-98BF-0490393522B7}"/>
                  </a:ext>
                </a:extLst>
              </p:cNvPr>
              <p:cNvSpPr/>
              <p:nvPr/>
            </p:nvSpPr>
            <p:spPr>
              <a:xfrm>
                <a:off x="3655112" y="1783278"/>
                <a:ext cx="5956069" cy="2394065"/>
              </a:xfrm>
              <a:custGeom>
                <a:avLst/>
                <a:gdLst>
                  <a:gd name="connsiteX0" fmla="*/ 0 w 5956069"/>
                  <a:gd name="connsiteY0" fmla="*/ 2394065 h 2394065"/>
                  <a:gd name="connsiteX1" fmla="*/ 295102 w 5956069"/>
                  <a:gd name="connsiteY1" fmla="*/ 2373284 h 2394065"/>
                  <a:gd name="connsiteX2" fmla="*/ 752302 w 5956069"/>
                  <a:gd name="connsiteY2" fmla="*/ 2340033 h 2394065"/>
                  <a:gd name="connsiteX3" fmla="*/ 1255222 w 5956069"/>
                  <a:gd name="connsiteY3" fmla="*/ 2302625 h 2394065"/>
                  <a:gd name="connsiteX4" fmla="*/ 1533698 w 5956069"/>
                  <a:gd name="connsiteY4" fmla="*/ 2277687 h 2394065"/>
                  <a:gd name="connsiteX5" fmla="*/ 1878677 w 5956069"/>
                  <a:gd name="connsiteY5" fmla="*/ 2231967 h 2394065"/>
                  <a:gd name="connsiteX6" fmla="*/ 2231968 w 5956069"/>
                  <a:gd name="connsiteY6" fmla="*/ 2186247 h 2394065"/>
                  <a:gd name="connsiteX7" fmla="*/ 2639291 w 5956069"/>
                  <a:gd name="connsiteY7" fmla="*/ 2123902 h 2394065"/>
                  <a:gd name="connsiteX8" fmla="*/ 3013364 w 5956069"/>
                  <a:gd name="connsiteY8" fmla="*/ 2057400 h 2394065"/>
                  <a:gd name="connsiteX9" fmla="*/ 3470564 w 5956069"/>
                  <a:gd name="connsiteY9" fmla="*/ 1949335 h 2394065"/>
                  <a:gd name="connsiteX10" fmla="*/ 3811386 w 5956069"/>
                  <a:gd name="connsiteY10" fmla="*/ 1845425 h 2394065"/>
                  <a:gd name="connsiteX11" fmla="*/ 4193771 w 5956069"/>
                  <a:gd name="connsiteY11" fmla="*/ 1712422 h 2394065"/>
                  <a:gd name="connsiteX12" fmla="*/ 4409902 w 5956069"/>
                  <a:gd name="connsiteY12" fmla="*/ 1608513 h 2394065"/>
                  <a:gd name="connsiteX13" fmla="*/ 4655128 w 5956069"/>
                  <a:gd name="connsiteY13" fmla="*/ 1479665 h 2394065"/>
                  <a:gd name="connsiteX14" fmla="*/ 4921135 w 5956069"/>
                  <a:gd name="connsiteY14" fmla="*/ 1317567 h 2394065"/>
                  <a:gd name="connsiteX15" fmla="*/ 5182986 w 5956069"/>
                  <a:gd name="connsiteY15" fmla="*/ 1097280 h 2394065"/>
                  <a:gd name="connsiteX16" fmla="*/ 5390804 w 5956069"/>
                  <a:gd name="connsiteY16" fmla="*/ 901931 h 2394065"/>
                  <a:gd name="connsiteX17" fmla="*/ 5590309 w 5956069"/>
                  <a:gd name="connsiteY17" fmla="*/ 660862 h 2394065"/>
                  <a:gd name="connsiteX18" fmla="*/ 5669280 w 5956069"/>
                  <a:gd name="connsiteY18" fmla="*/ 544484 h 2394065"/>
                  <a:gd name="connsiteX19" fmla="*/ 5789815 w 5956069"/>
                  <a:gd name="connsiteY19" fmla="*/ 349135 h 2394065"/>
                  <a:gd name="connsiteX20" fmla="*/ 5872942 w 5956069"/>
                  <a:gd name="connsiteY20" fmla="*/ 191193 h 2394065"/>
                  <a:gd name="connsiteX21" fmla="*/ 5956069 w 5956069"/>
                  <a:gd name="connsiteY21" fmla="*/ 0 h 2394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956069" h="2394065">
                    <a:moveTo>
                      <a:pt x="0" y="2394065"/>
                    </a:moveTo>
                    <a:lnTo>
                      <a:pt x="295102" y="2373284"/>
                    </a:lnTo>
                    <a:lnTo>
                      <a:pt x="752302" y="2340033"/>
                    </a:lnTo>
                    <a:lnTo>
                      <a:pt x="1255222" y="2302625"/>
                    </a:lnTo>
                    <a:cubicBezTo>
                      <a:pt x="1385455" y="2292234"/>
                      <a:pt x="1429789" y="2289463"/>
                      <a:pt x="1533698" y="2277687"/>
                    </a:cubicBezTo>
                    <a:cubicBezTo>
                      <a:pt x="1637607" y="2265911"/>
                      <a:pt x="1878677" y="2231967"/>
                      <a:pt x="1878677" y="2231967"/>
                    </a:cubicBezTo>
                    <a:lnTo>
                      <a:pt x="2231968" y="2186247"/>
                    </a:lnTo>
                    <a:cubicBezTo>
                      <a:pt x="2358737" y="2168236"/>
                      <a:pt x="2509059" y="2145376"/>
                      <a:pt x="2639291" y="2123902"/>
                    </a:cubicBezTo>
                    <a:cubicBezTo>
                      <a:pt x="2769523" y="2102428"/>
                      <a:pt x="2874819" y="2086494"/>
                      <a:pt x="3013364" y="2057400"/>
                    </a:cubicBezTo>
                    <a:cubicBezTo>
                      <a:pt x="3151909" y="2028306"/>
                      <a:pt x="3337560" y="1984664"/>
                      <a:pt x="3470564" y="1949335"/>
                    </a:cubicBezTo>
                    <a:cubicBezTo>
                      <a:pt x="3603568" y="1914006"/>
                      <a:pt x="3690852" y="1884910"/>
                      <a:pt x="3811386" y="1845425"/>
                    </a:cubicBezTo>
                    <a:cubicBezTo>
                      <a:pt x="3931920" y="1805940"/>
                      <a:pt x="4094018" y="1751907"/>
                      <a:pt x="4193771" y="1712422"/>
                    </a:cubicBezTo>
                    <a:cubicBezTo>
                      <a:pt x="4293524" y="1672937"/>
                      <a:pt x="4333009" y="1647306"/>
                      <a:pt x="4409902" y="1608513"/>
                    </a:cubicBezTo>
                    <a:cubicBezTo>
                      <a:pt x="4486795" y="1569720"/>
                      <a:pt x="4569923" y="1528156"/>
                      <a:pt x="4655128" y="1479665"/>
                    </a:cubicBezTo>
                    <a:cubicBezTo>
                      <a:pt x="4740333" y="1431174"/>
                      <a:pt x="4833159" y="1381298"/>
                      <a:pt x="4921135" y="1317567"/>
                    </a:cubicBezTo>
                    <a:cubicBezTo>
                      <a:pt x="5009111" y="1253836"/>
                      <a:pt x="5104708" y="1166553"/>
                      <a:pt x="5182986" y="1097280"/>
                    </a:cubicBezTo>
                    <a:cubicBezTo>
                      <a:pt x="5261264" y="1028007"/>
                      <a:pt x="5322917" y="974667"/>
                      <a:pt x="5390804" y="901931"/>
                    </a:cubicBezTo>
                    <a:cubicBezTo>
                      <a:pt x="5458691" y="829195"/>
                      <a:pt x="5543896" y="720436"/>
                      <a:pt x="5590309" y="660862"/>
                    </a:cubicBezTo>
                    <a:cubicBezTo>
                      <a:pt x="5636722" y="601287"/>
                      <a:pt x="5636029" y="596439"/>
                      <a:pt x="5669280" y="544484"/>
                    </a:cubicBezTo>
                    <a:cubicBezTo>
                      <a:pt x="5702531" y="492529"/>
                      <a:pt x="5755871" y="408017"/>
                      <a:pt x="5789815" y="349135"/>
                    </a:cubicBezTo>
                    <a:cubicBezTo>
                      <a:pt x="5823759" y="290253"/>
                      <a:pt x="5845233" y="249382"/>
                      <a:pt x="5872942" y="191193"/>
                    </a:cubicBezTo>
                    <a:cubicBezTo>
                      <a:pt x="5900651" y="133004"/>
                      <a:pt x="5928360" y="66502"/>
                      <a:pt x="5956069" y="0"/>
                    </a:cubicBezTo>
                  </a:path>
                </a:pathLst>
              </a:custGeom>
              <a:noFill/>
              <a:ln w="254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C94A6B4-BFC8-0186-2A4E-FE5ED8ADF795}"/>
                  </a:ext>
                </a:extLst>
              </p:cNvPr>
              <p:cNvSpPr txBox="1"/>
              <p:nvPr/>
            </p:nvSpPr>
            <p:spPr>
              <a:xfrm>
                <a:off x="8608537" y="1340947"/>
                <a:ext cx="1989876" cy="441695"/>
              </a:xfrm>
              <a:prstGeom prst="rect">
                <a:avLst/>
              </a:prstGeom>
              <a:noFill/>
              <a:ln w="25400">
                <a:solidFill>
                  <a:srgbClr val="CC00CC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ISQ bound!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B613F5-DFA3-C4F0-A67C-31A99D2C5EA7}"/>
                  </a:ext>
                </a:extLst>
              </p:cNvPr>
              <p:cNvSpPr txBox="1"/>
              <p:nvPr/>
            </p:nvSpPr>
            <p:spPr>
              <a:xfrm>
                <a:off x="136993" y="4276410"/>
                <a:ext cx="5200921" cy="14780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lit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lit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lit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𝑂𝑃𝑇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𝐼𝑆𝑄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CC00CC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solidFill>
                                <a:srgbClr val="CC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2400" b="0" i="1" smtClean="0">
                                  <a:solidFill>
                                    <a:srgbClr val="CC00CC"/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lit/>
                            </m:rP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3−</m:t>
                          </m:r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B613F5-DFA3-C4F0-A67C-31A99D2C5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93" y="4276410"/>
                <a:ext cx="5200921" cy="14780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982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493-0FCC-F1AB-D387-BC7B359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M/G/k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5BF0E8-7F73-4A7C-ABB8-32EB122C5D8C}"/>
              </a:ext>
            </a:extLst>
          </p:cNvPr>
          <p:cNvGrpSpPr/>
          <p:nvPr/>
        </p:nvGrpSpPr>
        <p:grpSpPr>
          <a:xfrm>
            <a:off x="3227925" y="2571989"/>
            <a:ext cx="4605655" cy="1265555"/>
            <a:chOff x="541" y="3008"/>
            <a:chExt cx="7253" cy="19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2DB750-5C7A-5BFB-0421-B0C518FB468E}"/>
                </a:ext>
              </a:extLst>
            </p:cNvPr>
            <p:cNvGrpSpPr/>
            <p:nvPr/>
          </p:nvGrpSpPr>
          <p:grpSpPr>
            <a:xfrm>
              <a:off x="541" y="3008"/>
              <a:ext cx="7253" cy="1993"/>
              <a:chOff x="541" y="3008"/>
              <a:chExt cx="7253" cy="199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CBC829-7977-848D-7D48-3189CA61E979}"/>
                  </a:ext>
                </a:extLst>
              </p:cNvPr>
              <p:cNvSpPr/>
              <p:nvPr/>
            </p:nvSpPr>
            <p:spPr>
              <a:xfrm>
                <a:off x="6630" y="3008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5D023A-B1AB-9784-D655-4032C9C01279}"/>
                  </a:ext>
                </a:extLst>
              </p:cNvPr>
              <p:cNvGrpSpPr/>
              <p:nvPr/>
            </p:nvGrpSpPr>
            <p:grpSpPr>
              <a:xfrm>
                <a:off x="541" y="3061"/>
                <a:ext cx="6800" cy="1729"/>
                <a:chOff x="4612" y="3735"/>
                <a:chExt cx="6800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38AEDAC-EE23-E2B3-D71C-98A932B0A1F5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B4387B9F-0F0C-F6AF-4694-A50990D411F9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F2886EC6-A59A-8780-EC2D-4BB779519B3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56DF1B98-82D0-F04B-1BB4-B15CF81D6CD5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84C074D4-3895-DC0B-4FE6-526344EC3BA3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AEB7E68F-7CA4-96DC-B547-8DF51B974A3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84A178A2-E21D-BA87-D019-FCCE5CB5659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DE172811-3ECE-EE6D-A0D8-7D4C3DE64ACF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B38D3F89-693A-8C53-85FB-F12C8FFD86EE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0F16FDF3-68BF-3B55-ACDC-2D6B00978A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9F0A97BE-F8BD-853D-8340-84A0088D5310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747066A8-F291-192A-C81F-4D1D0487E0E2}"/>
                    </a:ext>
                  </a:extLst>
                </p:cNvPr>
                <p:cNvSpPr/>
                <p:nvPr/>
              </p:nvSpPr>
              <p:spPr>
                <a:xfrm>
                  <a:off x="10818" y="3874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B5C8F3D-B552-5B3E-3749-5D14114057D4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45F5D5E-7E9D-2623-084F-BE4C8FD65AA1}"/>
                  </a:ext>
                </a:extLst>
              </p:cNvPr>
              <p:cNvCxnSpPr/>
              <p:nvPr/>
            </p:nvCxnSpPr>
            <p:spPr>
              <a:xfrm flipV="1">
                <a:off x="7457" y="337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1F123-29C1-5CD3-674E-84F2D7E3F7FB}"/>
                  </a:ext>
                </a:extLst>
              </p:cNvPr>
              <p:cNvSpPr/>
              <p:nvPr/>
            </p:nvSpPr>
            <p:spPr>
              <a:xfrm>
                <a:off x="6630" y="4120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4DD5CA7-2583-4821-8802-C42D193ED309}"/>
                  </a:ext>
                </a:extLst>
              </p:cNvPr>
              <p:cNvCxnSpPr/>
              <p:nvPr/>
            </p:nvCxnSpPr>
            <p:spPr>
              <a:xfrm flipV="1">
                <a:off x="7457" y="454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B398D81-273C-DAB2-A7D0-4B0EC4BA7A8D}"/>
                  </a:ext>
                </a:extLst>
              </p:cNvPr>
              <p:cNvSpPr/>
              <p:nvPr/>
            </p:nvSpPr>
            <p:spPr>
              <a:xfrm>
                <a:off x="6747" y="4454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DCA190-B356-5BF8-D468-63CD00742BE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288" y="3449"/>
              <a:ext cx="342" cy="138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C00521-3FD1-785C-E155-CC1AC783259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6300" y="4365"/>
              <a:ext cx="330" cy="19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9CE2D9-2D8C-3FEA-46DF-742103255157}"/>
              </a:ext>
            </a:extLst>
          </p:cNvPr>
          <p:cNvGrpSpPr/>
          <p:nvPr/>
        </p:nvGrpSpPr>
        <p:grpSpPr>
          <a:xfrm>
            <a:off x="8232342" y="2252292"/>
            <a:ext cx="752792" cy="1802130"/>
            <a:chOff x="7930469" y="3625215"/>
            <a:chExt cx="752792" cy="1802130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6AE78BB8-17AF-A781-3F9D-745EDEE2AA62}"/>
                </a:ext>
              </a:extLst>
            </p:cNvPr>
            <p:cNvSpPr/>
            <p:nvPr/>
          </p:nvSpPr>
          <p:spPr>
            <a:xfrm>
              <a:off x="7930469" y="3625215"/>
              <a:ext cx="461010" cy="180213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/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C40F0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C40F0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91A3B6-3411-0FED-CE33-8DF8EA7FC01F}"/>
              </a:ext>
            </a:extLst>
          </p:cNvPr>
          <p:cNvGrpSpPr/>
          <p:nvPr/>
        </p:nvGrpSpPr>
        <p:grpSpPr>
          <a:xfrm>
            <a:off x="3460115" y="1690713"/>
            <a:ext cx="3277870" cy="1372235"/>
            <a:chOff x="5449" y="1644"/>
            <a:chExt cx="5162" cy="2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/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Job duration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  <a:p>
                  <a:r>
                    <a:rPr lang="en-US" sz="2200" dirty="0"/>
                    <a:t>Scheduling w/ known sizes</a:t>
                  </a:r>
                </a:p>
              </p:txBody>
            </p:sp>
          </mc:Choice>
          <mc:Fallback xmlns="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blipFill>
                  <a:blip r:embed="rId3"/>
                  <a:stretch>
                    <a:fillRect l="-1842" t="-2256" b="-1203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D676D2-5F8B-EB42-D31B-C5277037A391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030" y="2856"/>
              <a:ext cx="1205" cy="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FC0BF0-53D6-9A62-04AD-D118DB74CA77}"/>
              </a:ext>
            </a:extLst>
          </p:cNvPr>
          <p:cNvGrpSpPr/>
          <p:nvPr/>
        </p:nvGrpSpPr>
        <p:grpSpPr>
          <a:xfrm>
            <a:off x="3667664" y="3936278"/>
            <a:ext cx="4560570" cy="626110"/>
            <a:chOff x="5521" y="4476"/>
            <a:chExt cx="7182" cy="986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FA858525-8CF3-706F-C302-9B6DE2325865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/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blipFill>
                  <a:blip r:embed="rId4"/>
                  <a:stretch>
                    <a:fillRect l="-2717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94F095-F8B8-3DE7-B3CC-D7E366324E61}"/>
              </a:ext>
            </a:extLst>
          </p:cNvPr>
          <p:cNvGrpSpPr/>
          <p:nvPr/>
        </p:nvGrpSpPr>
        <p:grpSpPr>
          <a:xfrm>
            <a:off x="1472150" y="2958387"/>
            <a:ext cx="1755775" cy="429895"/>
            <a:chOff x="1847" y="3258"/>
            <a:chExt cx="2765" cy="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66A22920-F5EC-889A-3131-999494648126}"/>
                    </a:ext>
                  </a:extLst>
                </p:cNvPr>
                <p:cNvSpPr txBox="1"/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Poisson(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blipFill>
                  <a:blip r:embed="rId5"/>
                  <a:stretch>
                    <a:fillRect l="-4721" t="-5333" r="-2575" b="-2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BB23B6-68EA-EEA3-F0B9-02776076ED3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1847" y="3597"/>
              <a:ext cx="558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822291-4C2F-06C9-A6CF-16F5DEA5BC20}"/>
              </a:ext>
            </a:extLst>
          </p:cNvPr>
          <p:cNvGrpSpPr/>
          <p:nvPr/>
        </p:nvGrpSpPr>
        <p:grpSpPr>
          <a:xfrm>
            <a:off x="7629110" y="1586152"/>
            <a:ext cx="2524587" cy="461353"/>
            <a:chOff x="12060" y="1551"/>
            <a:chExt cx="3682" cy="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32">
                  <a:extLst>
                    <a:ext uri="{FF2B5EF4-FFF2-40B4-BE49-F238E27FC236}">
                      <a16:creationId xmlns:a16="http://schemas.microsoft.com/office/drawing/2014/main" id="{9193E7FE-87A6-89AA-79CF-69A28AE00FCA}"/>
                    </a:ext>
                  </a:extLst>
                </p:cNvPr>
                <p:cNvSpPr txBox="1"/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]&lt;1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3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blipFill>
                  <a:blip r:embed="rId6"/>
                  <a:stretch>
                    <a:fillRect l="-2632" t="-6250" b="-1625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CD8D9F-0E2D-0E2D-4783-8B6075DFFE1B}"/>
                </a:ext>
              </a:extLst>
            </p:cNvPr>
            <p:cNvCxnSpPr/>
            <p:nvPr/>
          </p:nvCxnSpPr>
          <p:spPr>
            <a:xfrm flipH="1">
              <a:off x="15123" y="2000"/>
              <a:ext cx="226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8C6DFCB8-C623-4F52-BE2F-47D67B82C473}"/>
              </a:ext>
            </a:extLst>
          </p:cNvPr>
          <p:cNvSpPr txBox="1"/>
          <p:nvPr/>
        </p:nvSpPr>
        <p:spPr>
          <a:xfrm>
            <a:off x="7788360" y="2610757"/>
            <a:ext cx="536111" cy="108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2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1/k</a:t>
            </a:r>
          </a:p>
          <a:p>
            <a:pPr>
              <a:lnSpc>
                <a:spcPct val="122000"/>
              </a:lnSpc>
            </a:pP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ct val="122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1/k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/>
              <p:nvPr/>
            </p:nvSpPr>
            <p:spPr>
              <a:xfrm>
                <a:off x="976543" y="4832831"/>
                <a:ext cx="3324046" cy="6823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Q: How low can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go?</a:t>
                </a:r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543" y="4832831"/>
                <a:ext cx="3324046" cy="6823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61606001-72EA-D3EF-336B-7F6B8E76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58EB555B-83E0-9767-111C-F50A4BE8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5AB706-0F51-E157-90B6-0C10AD958C75}"/>
              </a:ext>
            </a:extLst>
          </p:cNvPr>
          <p:cNvSpPr/>
          <p:nvPr/>
        </p:nvSpPr>
        <p:spPr>
          <a:xfrm>
            <a:off x="7619585" y="4787345"/>
            <a:ext cx="3197723" cy="784878"/>
          </a:xfrm>
          <a:prstGeom prst="roundRect">
            <a:avLst/>
          </a:prstGeom>
          <a:solidFill>
            <a:srgbClr val="FF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Shortest Remaining Processing Time?</a:t>
            </a:r>
          </a:p>
        </p:txBody>
      </p:sp>
    </p:spTree>
    <p:extLst>
      <p:ext uri="{BB962C8B-B14F-4D97-AF65-F5344CB8AC3E}">
        <p14:creationId xmlns:p14="http://schemas.microsoft.com/office/powerpoint/2010/main" val="26254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4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6596-5A0A-64BA-CBBE-1F3C05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SRPT: Optimal?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DD25-E638-2AA4-3259-2F320AB6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51" y="2793719"/>
            <a:ext cx="10515600" cy="3630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SRPT-k: k jobs with least remaining size.</a:t>
            </a:r>
          </a:p>
          <a:p>
            <a:pPr marL="0" indent="0">
              <a:buNone/>
            </a:pPr>
            <a:r>
              <a:rPr lang="en-US" dirty="0"/>
              <a:t>SRPT-1 is always optimal </a:t>
            </a:r>
            <a:r>
              <a:rPr lang="en-US" sz="1800" dirty="0"/>
              <a:t>[Schrage ‘68]</a:t>
            </a:r>
            <a:r>
              <a:rPr lang="en-US" dirty="0"/>
              <a:t>. What about SRPT-k?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D2BB-B118-E74B-668F-F26ED5BE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C62B-C4DE-7F59-8BF0-FF1C3AA2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B1AFF-E190-70EF-F6C3-9916945ABE73}"/>
              </a:ext>
            </a:extLst>
          </p:cNvPr>
          <p:cNvGrpSpPr/>
          <p:nvPr/>
        </p:nvGrpSpPr>
        <p:grpSpPr>
          <a:xfrm>
            <a:off x="3558540" y="1027906"/>
            <a:ext cx="4594860" cy="1723902"/>
            <a:chOff x="3630866" y="1755263"/>
            <a:chExt cx="4594860" cy="17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876363-494E-1C0B-165A-E26E8EE0B90D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B36241-ABA0-FEC4-11A8-B5E133C19B24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67E9FBB-36B1-670B-4937-85A98F0EB5CB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32D6BAA-2A93-3F9A-CD47-7678100949C1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7CA8048-D5EF-6792-4101-8793E9B76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7" name="Rectangles 8">
                        <a:extLst>
                          <a:ext uri="{FF2B5EF4-FFF2-40B4-BE49-F238E27FC236}">
                            <a16:creationId xmlns:a16="http://schemas.microsoft.com/office/drawing/2014/main" id="{5C1A2E64-7912-996B-DAF2-204FD3FF2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9">
                        <a:extLst>
                          <a:ext uri="{FF2B5EF4-FFF2-40B4-BE49-F238E27FC236}">
                            <a16:creationId xmlns:a16="http://schemas.microsoft.com/office/drawing/2014/main" id="{5AC712FA-FDE1-7A82-4AFC-1662710B4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0">
                        <a:extLst>
                          <a:ext uri="{FF2B5EF4-FFF2-40B4-BE49-F238E27FC236}">
                            <a16:creationId xmlns:a16="http://schemas.microsoft.com/office/drawing/2014/main" id="{9AED1B8A-378E-2AE7-A470-AA58A8AF3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11">
                        <a:extLst>
                          <a:ext uri="{FF2B5EF4-FFF2-40B4-BE49-F238E27FC236}">
                            <a16:creationId xmlns:a16="http://schemas.microsoft.com/office/drawing/2014/main" id="{A9A4A1F1-7C68-7301-EE06-9ECC76FC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A0237174-B585-DDF3-B7BC-5DC076A91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CF55B943-FD07-6144-B62D-37A4A4F809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83C153B0-C2F2-118A-C586-DEA074D3231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DAA9D57-13B4-F4EA-243D-4021C14C7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6" y="4279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19">
                      <a:extLst>
                        <a:ext uri="{FF2B5EF4-FFF2-40B4-BE49-F238E27FC236}">
                          <a16:creationId xmlns:a16="http://schemas.microsoft.com/office/drawing/2014/main" id="{45FD8994-2009-C441-7C8F-EB8EF8DC6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60"/>
                      <a:ext cx="797" cy="9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D8AAEBF4-7476-E029-04ED-EBED0C686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D276AB00-241A-DB63-73BB-4A03038C8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605"/>
                      <a:ext cx="793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C15D20F7-2599-DDE3-960D-4389DBE509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BCA56F4B-C31C-17CD-E095-50BF7749EC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381B10C-8B55-67A9-D720-EF9140B18E14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7C8C191-EA0A-5B81-FD7A-71652C603B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Rectangles 17">
                    <a:extLst>
                      <a:ext uri="{FF2B5EF4-FFF2-40B4-BE49-F238E27FC236}">
                        <a16:creationId xmlns:a16="http://schemas.microsoft.com/office/drawing/2014/main" id="{45AEA456-42A8-A8A7-EA8F-7BC9A4AEFFBA}"/>
                      </a:ext>
                    </a:extLst>
                  </p:cNvPr>
                  <p:cNvSpPr/>
                  <p:nvPr/>
                </p:nvSpPr>
                <p:spPr>
                  <a:xfrm>
                    <a:off x="6729" y="3403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293DB6E-03A5-EBDE-621F-642A74C03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B96E4EC-9A95-C1A9-C9D6-C725C2D0CF00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s 16">
                <a:extLst>
                  <a:ext uri="{FF2B5EF4-FFF2-40B4-BE49-F238E27FC236}">
                    <a16:creationId xmlns:a16="http://schemas.microsoft.com/office/drawing/2014/main" id="{7F71893C-D0D1-F979-763C-0BA771FB6051}"/>
                  </a:ext>
                </a:extLst>
              </p:cNvPr>
              <p:cNvSpPr/>
              <p:nvPr/>
            </p:nvSpPr>
            <p:spPr>
              <a:xfrm>
                <a:off x="7562786" y="3081524"/>
                <a:ext cx="372110" cy="2552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A0F406-AD83-162A-FEAF-78493B88BF9E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A83361-0354-B13F-1708-95CBF5661CA9}"/>
              </a:ext>
            </a:extLst>
          </p:cNvPr>
          <p:cNvGrpSpPr/>
          <p:nvPr/>
        </p:nvGrpSpPr>
        <p:grpSpPr>
          <a:xfrm>
            <a:off x="2521987" y="3787395"/>
            <a:ext cx="6800349" cy="831472"/>
            <a:chOff x="1917151" y="3807135"/>
            <a:chExt cx="6800349" cy="8314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5B1EE9E-B3A3-9E4A-B1E0-93CDDEB74E59}"/>
                </a:ext>
              </a:extLst>
            </p:cNvPr>
            <p:cNvGrpSpPr/>
            <p:nvPr/>
          </p:nvGrpSpPr>
          <p:grpSpPr>
            <a:xfrm>
              <a:off x="2606967" y="4238022"/>
              <a:ext cx="5398797" cy="400585"/>
              <a:chOff x="2606967" y="4238022"/>
              <a:chExt cx="5398797" cy="40058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3FE11B7-2D23-0ED6-96C2-05B4D11F1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967" y="4404220"/>
                <a:ext cx="539879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4675CF-0576-170F-1094-F33DE3362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967" y="4238022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110EE6-0A8E-258B-0F8D-4B18C7BEA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5764" y="4290093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/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8B1E21-BB49-A2C2-0CE8-F490E45F4983}"/>
                </a:ext>
              </a:extLst>
            </p:cNvPr>
            <p:cNvSpPr txBox="1"/>
            <p:nvPr/>
          </p:nvSpPr>
          <p:spPr>
            <a:xfrm>
              <a:off x="1917151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7C5F2E-596E-8630-F72A-582905131D02}"/>
                </a:ext>
              </a:extLst>
            </p:cNvPr>
            <p:cNvSpPr txBox="1"/>
            <p:nvPr/>
          </p:nvSpPr>
          <p:spPr>
            <a:xfrm>
              <a:off x="7294025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/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Heavy Traffic: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SRPT-k is asymptotically optimal! </a:t>
                </a:r>
                <a:r>
                  <a:rPr lang="en-US" sz="1600" dirty="0">
                    <a:solidFill>
                      <a:schemeClr val="tx1"/>
                    </a:solidFill>
                  </a:rPr>
                  <a:t>[GSH’18]</a:t>
                </a:r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blipFill>
                <a:blip r:embed="rId3"/>
                <a:stretch>
                  <a:fillRect l="-2003" t="-382" r="-3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miley Face 51">
            <a:extLst>
              <a:ext uri="{FF2B5EF4-FFF2-40B4-BE49-F238E27FC236}">
                <a16:creationId xmlns:a16="http://schemas.microsoft.com/office/drawing/2014/main" id="{EE32DB47-DD9B-8494-FB61-70C1A211B73A}"/>
              </a:ext>
            </a:extLst>
          </p:cNvPr>
          <p:cNvSpPr/>
          <p:nvPr/>
        </p:nvSpPr>
        <p:spPr>
          <a:xfrm>
            <a:off x="9491107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49D8759-41BF-CC36-94CE-99F05975E311}"/>
              </a:ext>
            </a:extLst>
          </p:cNvPr>
          <p:cNvSpPr/>
          <p:nvPr/>
        </p:nvSpPr>
        <p:spPr>
          <a:xfrm>
            <a:off x="675636" y="4547444"/>
            <a:ext cx="3386436" cy="1560489"/>
          </a:xfrm>
          <a:prstGeom prst="roundRect">
            <a:avLst/>
          </a:prstGeom>
          <a:solidFill>
            <a:srgbClr val="ECF0D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 arrivals:</a:t>
            </a:r>
            <a:endParaRPr lang="en-US" sz="2800" b="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SRPT-k is optimal!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[McNaughton ’59] + [Conway et al. ’67]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B48C186C-7DC3-B2E5-6E71-BFD9E5AF0AA0}"/>
              </a:ext>
            </a:extLst>
          </p:cNvPr>
          <p:cNvSpPr/>
          <p:nvPr/>
        </p:nvSpPr>
        <p:spPr>
          <a:xfrm>
            <a:off x="1885584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FA9E8C9-F4DB-6BA7-1D04-F9DEFB718C7A}"/>
              </a:ext>
            </a:extLst>
          </p:cNvPr>
          <p:cNvGrpSpPr/>
          <p:nvPr/>
        </p:nvGrpSpPr>
        <p:grpSpPr>
          <a:xfrm>
            <a:off x="4326531" y="4686724"/>
            <a:ext cx="3876434" cy="2144628"/>
            <a:chOff x="4469406" y="4686724"/>
            <a:chExt cx="3876434" cy="214462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0228640-0D24-0849-792D-D202826CEFF3}"/>
                </a:ext>
              </a:extLst>
            </p:cNvPr>
            <p:cNvSpPr txBox="1"/>
            <p:nvPr/>
          </p:nvSpPr>
          <p:spPr>
            <a:xfrm>
              <a:off x="4469406" y="4686724"/>
              <a:ext cx="3247473" cy="1815882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Medium load:</a:t>
              </a:r>
            </a:p>
            <a:p>
              <a:pPr algn="ctr"/>
              <a:r>
                <a:rPr lang="en-US" sz="2800" dirty="0">
                  <a:solidFill>
                    <a:schemeClr val="accent2">
                      <a:lumMod val="75000"/>
                    </a:schemeClr>
                  </a:solidFill>
                </a:rPr>
                <a:t>??????</a:t>
              </a:r>
            </a:p>
            <a:p>
              <a:pPr algn="ctr"/>
              <a:r>
                <a:rPr lang="en-US" sz="2800" dirty="0"/>
                <a:t>We don’t know how close to optimal!</a:t>
              </a:r>
            </a:p>
          </p:txBody>
        </p:sp>
        <p:sp>
          <p:nvSpPr>
            <p:cNvPr id="11" name="Smiley Face 10">
              <a:extLst>
                <a:ext uri="{FF2B5EF4-FFF2-40B4-BE49-F238E27FC236}">
                  <a16:creationId xmlns:a16="http://schemas.microsoft.com/office/drawing/2014/main" id="{8643D049-DA9C-0796-997D-A6BFD87E3E01}"/>
                </a:ext>
              </a:extLst>
            </p:cNvPr>
            <p:cNvSpPr/>
            <p:nvPr/>
          </p:nvSpPr>
          <p:spPr>
            <a:xfrm>
              <a:off x="7379300" y="5916952"/>
              <a:ext cx="966540" cy="914400"/>
            </a:xfrm>
            <a:prstGeom prst="smileyFace">
              <a:avLst>
                <a:gd name="adj" fmla="val -1730"/>
              </a:avLst>
            </a:prstGeom>
            <a:solidFill>
              <a:schemeClr val="accent4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8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 animBg="1"/>
      <p:bldP spid="52" grpId="0" animBg="1"/>
      <p:bldP spid="53" grpId="0" uiExpand="1" build="p" animBg="1"/>
      <p:bldP spid="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529C-230C-D8CB-8B13-BD2046BDB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lower bounds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469C-7DFE-8995-8D60-B2B6BB3EBF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Resource-pooled M/G/1/SRPT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M/G/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(service time)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5D469C-7DFE-8995-8D60-B2B6BB3EBF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CF3D63CA-7B9A-2CBE-D21C-E0C61DA5C6C1}"/>
              </a:ext>
            </a:extLst>
          </p:cNvPr>
          <p:cNvGrpSpPr/>
          <p:nvPr/>
        </p:nvGrpSpPr>
        <p:grpSpPr>
          <a:xfrm>
            <a:off x="1130421" y="2366590"/>
            <a:ext cx="10073005" cy="1296353"/>
            <a:chOff x="1130421" y="2366590"/>
            <a:chExt cx="10073005" cy="129635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EA2B72C-1508-DEF8-A8EF-BB36B19B6325}"/>
                </a:ext>
              </a:extLst>
            </p:cNvPr>
            <p:cNvGrpSpPr/>
            <p:nvPr/>
          </p:nvGrpSpPr>
          <p:grpSpPr>
            <a:xfrm>
              <a:off x="1130421" y="2397388"/>
              <a:ext cx="4605655" cy="1265555"/>
              <a:chOff x="541" y="3008"/>
              <a:chExt cx="7253" cy="199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8FA987-5DBD-FD9F-0CDC-CBBDB248DC6B}"/>
                  </a:ext>
                </a:extLst>
              </p:cNvPr>
              <p:cNvGrpSpPr/>
              <p:nvPr/>
            </p:nvGrpSpPr>
            <p:grpSpPr>
              <a:xfrm>
                <a:off x="541" y="3008"/>
                <a:ext cx="7253" cy="1993"/>
                <a:chOff x="541" y="3008"/>
                <a:chExt cx="7253" cy="1993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A6B737BC-257D-CFAB-4071-347FF7794926}"/>
                    </a:ext>
                  </a:extLst>
                </p:cNvPr>
                <p:cNvSpPr/>
                <p:nvPr/>
              </p:nvSpPr>
              <p:spPr>
                <a:xfrm>
                  <a:off x="6630" y="3008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0CB4FF0-2A75-DB6E-7386-62354AAA4134}"/>
                    </a:ext>
                  </a:extLst>
                </p:cNvPr>
                <p:cNvGrpSpPr/>
                <p:nvPr/>
              </p:nvGrpSpPr>
              <p:grpSpPr>
                <a:xfrm>
                  <a:off x="541" y="3061"/>
                  <a:ext cx="6800" cy="1729"/>
                  <a:chOff x="4612" y="3735"/>
                  <a:chExt cx="6800" cy="1729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3F0F6B7-08BA-0BAC-2D49-D9EB23B1E9D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29"/>
                    <a:chOff x="5630" y="3735"/>
                    <a:chExt cx="4734" cy="1729"/>
                  </a:xfrm>
                </p:grpSpPr>
                <p:sp>
                  <p:nvSpPr>
                    <p:cNvPr id="21" name="Rectangles 8">
                      <a:extLst>
                        <a:ext uri="{FF2B5EF4-FFF2-40B4-BE49-F238E27FC236}">
                          <a16:creationId xmlns:a16="http://schemas.microsoft.com/office/drawing/2014/main" id="{A2B786CD-05DE-8568-6D95-09F3C7AA1C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9">
                      <a:extLst>
                        <a:ext uri="{FF2B5EF4-FFF2-40B4-BE49-F238E27FC236}">
                          <a16:creationId xmlns:a16="http://schemas.microsoft.com/office/drawing/2014/main" id="{3A88FA12-42C2-14B9-920D-74CD265D6F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10">
                      <a:extLst>
                        <a:ext uri="{FF2B5EF4-FFF2-40B4-BE49-F238E27FC236}">
                          <a16:creationId xmlns:a16="http://schemas.microsoft.com/office/drawing/2014/main" id="{7F9B0FA9-1BE9-8070-9211-58AB5EEE93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11">
                      <a:extLst>
                        <a:ext uri="{FF2B5EF4-FFF2-40B4-BE49-F238E27FC236}">
                          <a16:creationId xmlns:a16="http://schemas.microsoft.com/office/drawing/2014/main" id="{2CEDA761-3D29-D04D-9A7E-22BE7D4C6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B2E02F0D-3917-FD6D-E322-9D604E6ABA5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F338E431-C676-BB06-08C0-A97C2D4FB98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49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Rectangles 16">
                    <a:extLst>
                      <a:ext uri="{FF2B5EF4-FFF2-40B4-BE49-F238E27FC236}">
                        <a16:creationId xmlns:a16="http://schemas.microsoft.com/office/drawing/2014/main" id="{38C03A4E-BD8F-3FE1-5C83-E9F7FFE1A1BD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Rectangles 18">
                    <a:extLst>
                      <a:ext uri="{FF2B5EF4-FFF2-40B4-BE49-F238E27FC236}">
                        <a16:creationId xmlns:a16="http://schemas.microsoft.com/office/drawing/2014/main" id="{45FEC561-DB45-81A3-EAA5-4F60091AFD4C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s 19">
                    <a:extLst>
                      <a:ext uri="{FF2B5EF4-FFF2-40B4-BE49-F238E27FC236}">
                        <a16:creationId xmlns:a16="http://schemas.microsoft.com/office/drawing/2014/main" id="{2E4C82DD-B4ED-245F-1C07-083ECEE294AA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s 20">
                    <a:extLst>
                      <a:ext uri="{FF2B5EF4-FFF2-40B4-BE49-F238E27FC236}">
                        <a16:creationId xmlns:a16="http://schemas.microsoft.com/office/drawing/2014/main" id="{401A2503-C65A-88A0-F9D4-FE315E6178F1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21">
                    <a:extLst>
                      <a:ext uri="{FF2B5EF4-FFF2-40B4-BE49-F238E27FC236}">
                        <a16:creationId xmlns:a16="http://schemas.microsoft.com/office/drawing/2014/main" id="{ED882EB5-CF79-BE3C-1301-382016F9EABE}"/>
                      </a:ext>
                    </a:extLst>
                  </p:cNvPr>
                  <p:cNvSpPr/>
                  <p:nvPr/>
                </p:nvSpPr>
                <p:spPr>
                  <a:xfrm>
                    <a:off x="10818" y="3874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F7CAD2C4-390E-810D-E69A-8E0120AE51E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45668A4E-98CC-AD3B-AC1E-0B571E32901D}"/>
                    </a:ext>
                  </a:extLst>
                </p:cNvPr>
                <p:cNvCxnSpPr/>
                <p:nvPr/>
              </p:nvCxnSpPr>
              <p:spPr>
                <a:xfrm flipV="1">
                  <a:off x="7457" y="337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96C1A5E-0834-8837-34C1-DBA8C30AE7CF}"/>
                    </a:ext>
                  </a:extLst>
                </p:cNvPr>
                <p:cNvSpPr/>
                <p:nvPr/>
              </p:nvSpPr>
              <p:spPr>
                <a:xfrm>
                  <a:off x="6630" y="4120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5A8ED08D-6422-604B-9B3B-91CE101CC8C6}"/>
                    </a:ext>
                  </a:extLst>
                </p:cNvPr>
                <p:cNvCxnSpPr/>
                <p:nvPr/>
              </p:nvCxnSpPr>
              <p:spPr>
                <a:xfrm flipV="1">
                  <a:off x="7457" y="454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Rectangles 25">
                  <a:extLst>
                    <a:ext uri="{FF2B5EF4-FFF2-40B4-BE49-F238E27FC236}">
                      <a16:creationId xmlns:a16="http://schemas.microsoft.com/office/drawing/2014/main" id="{F847FA8D-54BE-AC94-5FDC-F283B1128C49}"/>
                    </a:ext>
                  </a:extLst>
                </p:cNvPr>
                <p:cNvSpPr/>
                <p:nvPr/>
              </p:nvSpPr>
              <p:spPr>
                <a:xfrm>
                  <a:off x="6747" y="4454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A7F9C56-ADD6-FF69-6543-FCDF7A0EF7E5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 flipV="1">
                <a:off x="6288" y="3449"/>
                <a:ext cx="342" cy="138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C7441FE0-101E-E9E7-C507-54121B90EABA}"/>
                  </a:ext>
                </a:extLst>
              </p:cNvPr>
              <p:cNvCxnSpPr>
                <a:cxnSpLocks/>
                <a:endCxn id="11" idx="2"/>
              </p:cNvCxnSpPr>
              <p:nvPr/>
            </p:nvCxnSpPr>
            <p:spPr>
              <a:xfrm>
                <a:off x="6300" y="4365"/>
                <a:ext cx="330" cy="19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E390D2A-65AF-3346-346C-50BFA8A8DEEA}"/>
                </a:ext>
              </a:extLst>
            </p:cNvPr>
            <p:cNvGrpSpPr/>
            <p:nvPr/>
          </p:nvGrpSpPr>
          <p:grpSpPr>
            <a:xfrm>
              <a:off x="5869108" y="2366590"/>
              <a:ext cx="5334318" cy="1234123"/>
              <a:chOff x="6229032" y="2765424"/>
              <a:chExt cx="5334318" cy="123412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64A7DB78-9AE3-79F6-D185-937690752B31}"/>
                  </a:ext>
                </a:extLst>
              </p:cNvPr>
              <p:cNvGrpSpPr/>
              <p:nvPr/>
            </p:nvGrpSpPr>
            <p:grpSpPr>
              <a:xfrm>
                <a:off x="7153910" y="2818447"/>
                <a:ext cx="4409440" cy="1181100"/>
                <a:chOff x="1559" y="3028"/>
                <a:chExt cx="6944" cy="1860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D94571A-8576-0350-8D75-90940B018B0F}"/>
                    </a:ext>
                  </a:extLst>
                </p:cNvPr>
                <p:cNvGrpSpPr/>
                <p:nvPr/>
              </p:nvGrpSpPr>
              <p:grpSpPr>
                <a:xfrm>
                  <a:off x="1559" y="3061"/>
                  <a:ext cx="4734" cy="1729"/>
                  <a:chOff x="5630" y="3735"/>
                  <a:chExt cx="4734" cy="1729"/>
                </a:xfrm>
              </p:grpSpPr>
              <p:grpSp>
                <p:nvGrpSpPr>
                  <p:cNvPr id="34" name="Group 33">
                    <a:extLst>
                      <a:ext uri="{FF2B5EF4-FFF2-40B4-BE49-F238E27FC236}">
                        <a16:creationId xmlns:a16="http://schemas.microsoft.com/office/drawing/2014/main" id="{310C97A5-D6CC-731D-06FF-FE9418C50C9F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29"/>
                    <a:chOff x="5630" y="3735"/>
                    <a:chExt cx="4734" cy="1729"/>
                  </a:xfrm>
                </p:grpSpPr>
                <p:sp>
                  <p:nvSpPr>
                    <p:cNvPr id="39" name="Rectangles 8">
                      <a:extLst>
                        <a:ext uri="{FF2B5EF4-FFF2-40B4-BE49-F238E27FC236}">
                          <a16:creationId xmlns:a16="http://schemas.microsoft.com/office/drawing/2014/main" id="{5BC25993-770F-0658-1AC3-9A6B550409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s 9">
                      <a:extLst>
                        <a:ext uri="{FF2B5EF4-FFF2-40B4-BE49-F238E27FC236}">
                          <a16:creationId xmlns:a16="http://schemas.microsoft.com/office/drawing/2014/main" id="{024BEA3D-96BA-66CD-ACC2-0F727C29D7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s 10">
                      <a:extLst>
                        <a:ext uri="{FF2B5EF4-FFF2-40B4-BE49-F238E27FC236}">
                          <a16:creationId xmlns:a16="http://schemas.microsoft.com/office/drawing/2014/main" id="{E58ECA48-8C41-4E85-BCF8-F32FB649AD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s 11">
                      <a:extLst>
                        <a:ext uri="{FF2B5EF4-FFF2-40B4-BE49-F238E27FC236}">
                          <a16:creationId xmlns:a16="http://schemas.microsoft.com/office/drawing/2014/main" id="{54EE5033-6149-83C8-98D3-769DD6073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60A3D313-9731-A462-6139-ADA1F98AD9D9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B1A5D686-36B1-213A-09E6-913607DACD5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49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5" name="Rectangles 16">
                    <a:extLst>
                      <a:ext uri="{FF2B5EF4-FFF2-40B4-BE49-F238E27FC236}">
                        <a16:creationId xmlns:a16="http://schemas.microsoft.com/office/drawing/2014/main" id="{F8E73F47-B5BE-0D40-F486-AAEF3BB0D78F}"/>
                      </a:ext>
                    </a:extLst>
                  </p:cNvPr>
                  <p:cNvSpPr/>
                  <p:nvPr/>
                </p:nvSpPr>
                <p:spPr>
                  <a:xfrm>
                    <a:off x="7611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6" name="Rectangles 18">
                    <a:extLst>
                      <a:ext uri="{FF2B5EF4-FFF2-40B4-BE49-F238E27FC236}">
                        <a16:creationId xmlns:a16="http://schemas.microsoft.com/office/drawing/2014/main" id="{B93FE77D-3583-D39B-459A-3AC8BC5D7337}"/>
                      </a:ext>
                    </a:extLst>
                  </p:cNvPr>
                  <p:cNvSpPr/>
                  <p:nvPr/>
                </p:nvSpPr>
                <p:spPr>
                  <a:xfrm>
                    <a:off x="9495" y="4723"/>
                    <a:ext cx="797" cy="4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Rectangles 19">
                    <a:extLst>
                      <a:ext uri="{FF2B5EF4-FFF2-40B4-BE49-F238E27FC236}">
                        <a16:creationId xmlns:a16="http://schemas.microsoft.com/office/drawing/2014/main" id="{626193CB-2E9E-F2D5-546F-00F67E0CDB68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Rectangles 20">
                    <a:extLst>
                      <a:ext uri="{FF2B5EF4-FFF2-40B4-BE49-F238E27FC236}">
                        <a16:creationId xmlns:a16="http://schemas.microsoft.com/office/drawing/2014/main" id="{8DB8BA35-2A87-67AD-BB8D-02BA13299FB3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3B08F8C5-C40E-5BFB-8418-3C6BB44C2B09}"/>
                    </a:ext>
                  </a:extLst>
                </p:cNvPr>
                <p:cNvSpPr/>
                <p:nvPr/>
              </p:nvSpPr>
              <p:spPr>
                <a:xfrm>
                  <a:off x="6293" y="3028"/>
                  <a:ext cx="1873" cy="1860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2CC60B31-032E-68C7-0368-025E0440A49A}"/>
                    </a:ext>
                  </a:extLst>
                </p:cNvPr>
                <p:cNvCxnSpPr/>
                <p:nvPr/>
              </p:nvCxnSpPr>
              <p:spPr>
                <a:xfrm flipV="1">
                  <a:off x="8166" y="392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25">
                  <a:extLst>
                    <a:ext uri="{FF2B5EF4-FFF2-40B4-BE49-F238E27FC236}">
                      <a16:creationId xmlns:a16="http://schemas.microsoft.com/office/drawing/2014/main" id="{23AA4179-2F04-6341-3D11-10B8B2DCD78E}"/>
                    </a:ext>
                  </a:extLst>
                </p:cNvPr>
                <p:cNvSpPr/>
                <p:nvPr/>
              </p:nvSpPr>
              <p:spPr>
                <a:xfrm>
                  <a:off x="6865" y="3961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66CA485-6345-1103-3FB5-F6DB59CF75A6}"/>
                      </a:ext>
                    </a:extLst>
                  </p:cNvPr>
                  <p:cNvSpPr txBox="1"/>
                  <p:nvPr/>
                </p:nvSpPr>
                <p:spPr>
                  <a:xfrm>
                    <a:off x="6229032" y="2765424"/>
                    <a:ext cx="930275" cy="11695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</m:oMath>
                      </m:oMathPara>
                    </a14:m>
                    <a:endParaRPr lang="en-US" sz="70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87596B9-E68D-1194-EFCB-A8A38A4303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9032" y="2765424"/>
                    <a:ext cx="930275" cy="11695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3C39CC4-103A-94A9-B982-9139DE260238}"/>
              </a:ext>
            </a:extLst>
          </p:cNvPr>
          <p:cNvGrpSpPr/>
          <p:nvPr/>
        </p:nvGrpSpPr>
        <p:grpSpPr>
          <a:xfrm>
            <a:off x="1185544" y="3807723"/>
            <a:ext cx="7656301" cy="3074041"/>
            <a:chOff x="1185544" y="3807723"/>
            <a:chExt cx="7656301" cy="3074041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BEDD140-0E88-0C30-8B0D-7E8640971ED8}"/>
                </a:ext>
              </a:extLst>
            </p:cNvPr>
            <p:cNvGrpSpPr/>
            <p:nvPr/>
          </p:nvGrpSpPr>
          <p:grpSpPr>
            <a:xfrm>
              <a:off x="1185544" y="4508113"/>
              <a:ext cx="4605655" cy="1265555"/>
              <a:chOff x="541" y="3008"/>
              <a:chExt cx="7253" cy="1993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E0AF41A-9087-DC5E-EC88-9AA2E6A1950C}"/>
                  </a:ext>
                </a:extLst>
              </p:cNvPr>
              <p:cNvGrpSpPr/>
              <p:nvPr/>
            </p:nvGrpSpPr>
            <p:grpSpPr>
              <a:xfrm>
                <a:off x="541" y="3008"/>
                <a:ext cx="7253" cy="1993"/>
                <a:chOff x="541" y="3008"/>
                <a:chExt cx="7253" cy="1993"/>
              </a:xfrm>
            </p:grpSpPr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9BD424F6-BFA0-C6D9-3EDF-47058A749A75}"/>
                    </a:ext>
                  </a:extLst>
                </p:cNvPr>
                <p:cNvSpPr/>
                <p:nvPr/>
              </p:nvSpPr>
              <p:spPr>
                <a:xfrm>
                  <a:off x="6630" y="3008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CC5F542-306D-A707-8D55-DD8CC12E9635}"/>
                    </a:ext>
                  </a:extLst>
                </p:cNvPr>
                <p:cNvGrpSpPr/>
                <p:nvPr/>
              </p:nvGrpSpPr>
              <p:grpSpPr>
                <a:xfrm>
                  <a:off x="541" y="3061"/>
                  <a:ext cx="6800" cy="1729"/>
                  <a:chOff x="4612" y="3735"/>
                  <a:chExt cx="6800" cy="1729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3FC92273-3757-6618-484A-6DBB0926F35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29"/>
                    <a:chOff x="5630" y="3735"/>
                    <a:chExt cx="4734" cy="1729"/>
                  </a:xfrm>
                </p:grpSpPr>
                <p:sp>
                  <p:nvSpPr>
                    <p:cNvPr id="62" name="Rectangles 8">
                      <a:extLst>
                        <a:ext uri="{FF2B5EF4-FFF2-40B4-BE49-F238E27FC236}">
                          <a16:creationId xmlns:a16="http://schemas.microsoft.com/office/drawing/2014/main" id="{9EB46705-1FA8-2A0C-A19D-075BB00F3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Rectangles 9">
                      <a:extLst>
                        <a:ext uri="{FF2B5EF4-FFF2-40B4-BE49-F238E27FC236}">
                          <a16:creationId xmlns:a16="http://schemas.microsoft.com/office/drawing/2014/main" id="{5EF41BE7-2978-D9C2-3082-CA229C65B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4" name="Rectangles 10">
                      <a:extLst>
                        <a:ext uri="{FF2B5EF4-FFF2-40B4-BE49-F238E27FC236}">
                          <a16:creationId xmlns:a16="http://schemas.microsoft.com/office/drawing/2014/main" id="{70E85CA8-EBBF-2C14-D958-128209FEA5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5" name="Rectangles 11">
                      <a:extLst>
                        <a:ext uri="{FF2B5EF4-FFF2-40B4-BE49-F238E27FC236}">
                          <a16:creationId xmlns:a16="http://schemas.microsoft.com/office/drawing/2014/main" id="{C927277C-A421-31AD-0C78-956252F2C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ED56B246-4E2F-7DD6-B8FF-21B714EB26E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E138A31D-D0B4-B679-8AE3-072C38B0A13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49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56" name="Rectangles 16">
                    <a:extLst>
                      <a:ext uri="{FF2B5EF4-FFF2-40B4-BE49-F238E27FC236}">
                        <a16:creationId xmlns:a16="http://schemas.microsoft.com/office/drawing/2014/main" id="{C4876D07-0DE6-FA71-0C44-3C13855FCCFF}"/>
                      </a:ext>
                    </a:extLst>
                  </p:cNvPr>
                  <p:cNvSpPr/>
                  <p:nvPr/>
                </p:nvSpPr>
                <p:spPr>
                  <a:xfrm>
                    <a:off x="7611" y="4738"/>
                    <a:ext cx="797" cy="40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Rectangles 18">
                    <a:extLst>
                      <a:ext uri="{FF2B5EF4-FFF2-40B4-BE49-F238E27FC236}">
                        <a16:creationId xmlns:a16="http://schemas.microsoft.com/office/drawing/2014/main" id="{D17B2263-F6D8-B461-C70C-C17C34D71591}"/>
                      </a:ext>
                    </a:extLst>
                  </p:cNvPr>
                  <p:cNvSpPr/>
                  <p:nvPr/>
                </p:nvSpPr>
                <p:spPr>
                  <a:xfrm>
                    <a:off x="9495" y="4283"/>
                    <a:ext cx="797" cy="8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s 19">
                    <a:extLst>
                      <a:ext uri="{FF2B5EF4-FFF2-40B4-BE49-F238E27FC236}">
                        <a16:creationId xmlns:a16="http://schemas.microsoft.com/office/drawing/2014/main" id="{6D81E906-341F-7DAC-118A-BC35EDB0037B}"/>
                      </a:ext>
                    </a:extLst>
                  </p:cNvPr>
                  <p:cNvSpPr/>
                  <p:nvPr/>
                </p:nvSpPr>
                <p:spPr>
                  <a:xfrm>
                    <a:off x="6668" y="4160"/>
                    <a:ext cx="797" cy="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Rectangles 20">
                    <a:extLst>
                      <a:ext uri="{FF2B5EF4-FFF2-40B4-BE49-F238E27FC236}">
                        <a16:creationId xmlns:a16="http://schemas.microsoft.com/office/drawing/2014/main" id="{434BC2B0-A3B9-52C7-7861-7B706AE65B52}"/>
                      </a:ext>
                    </a:extLst>
                  </p:cNvPr>
                  <p:cNvSpPr/>
                  <p:nvPr/>
                </p:nvSpPr>
                <p:spPr>
                  <a:xfrm>
                    <a:off x="8553" y="4483"/>
                    <a:ext cx="797" cy="6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0" name="Rectangles 21">
                    <a:extLst>
                      <a:ext uri="{FF2B5EF4-FFF2-40B4-BE49-F238E27FC236}">
                        <a16:creationId xmlns:a16="http://schemas.microsoft.com/office/drawing/2014/main" id="{301976AB-1B27-82CC-8C12-E383F4E0D203}"/>
                      </a:ext>
                    </a:extLst>
                  </p:cNvPr>
                  <p:cNvSpPr/>
                  <p:nvPr/>
                </p:nvSpPr>
                <p:spPr>
                  <a:xfrm>
                    <a:off x="10818" y="3874"/>
                    <a:ext cx="594" cy="53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C7E9EB23-D4E0-3AD1-4525-CF29B91C913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0877B6A2-3EE5-8661-4A47-73F73102CFC0}"/>
                    </a:ext>
                  </a:extLst>
                </p:cNvPr>
                <p:cNvCxnSpPr/>
                <p:nvPr/>
              </p:nvCxnSpPr>
              <p:spPr>
                <a:xfrm flipV="1">
                  <a:off x="7457" y="337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D59BE5E9-B806-0C29-DA5B-68EF205F7484}"/>
                    </a:ext>
                  </a:extLst>
                </p:cNvPr>
                <p:cNvSpPr/>
                <p:nvPr/>
              </p:nvSpPr>
              <p:spPr>
                <a:xfrm>
                  <a:off x="6630" y="4120"/>
                  <a:ext cx="827" cy="88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9605415A-0D29-5F06-D050-16E698BAFC27}"/>
                    </a:ext>
                  </a:extLst>
                </p:cNvPr>
                <p:cNvCxnSpPr/>
                <p:nvPr/>
              </p:nvCxnSpPr>
              <p:spPr>
                <a:xfrm flipV="1">
                  <a:off x="7457" y="4544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Rectangles 25">
                  <a:extLst>
                    <a:ext uri="{FF2B5EF4-FFF2-40B4-BE49-F238E27FC236}">
                      <a16:creationId xmlns:a16="http://schemas.microsoft.com/office/drawing/2014/main" id="{7D34FC29-14D8-8779-99A6-8CFE637FED0E}"/>
                    </a:ext>
                  </a:extLst>
                </p:cNvPr>
                <p:cNvSpPr/>
                <p:nvPr/>
              </p:nvSpPr>
              <p:spPr>
                <a:xfrm>
                  <a:off x="6747" y="4454"/>
                  <a:ext cx="594" cy="38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E9B2464-6680-FAEF-A032-81CF5BF63CED}"/>
                  </a:ext>
                </a:extLst>
              </p:cNvPr>
              <p:cNvCxnSpPr>
                <a:cxnSpLocks/>
                <a:endCxn id="49" idx="2"/>
              </p:cNvCxnSpPr>
              <p:nvPr/>
            </p:nvCxnSpPr>
            <p:spPr>
              <a:xfrm flipV="1">
                <a:off x="6288" y="3449"/>
                <a:ext cx="342" cy="138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F72D9A2B-CD1A-3593-0D55-6B2902085063}"/>
                  </a:ext>
                </a:extLst>
              </p:cNvPr>
              <p:cNvCxnSpPr>
                <a:cxnSpLocks/>
                <a:endCxn id="52" idx="2"/>
              </p:cNvCxnSpPr>
              <p:nvPr/>
            </p:nvCxnSpPr>
            <p:spPr>
              <a:xfrm>
                <a:off x="6300" y="4365"/>
                <a:ext cx="330" cy="196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BCC4D58-7090-23EF-2A6A-8C7986D06E8D}"/>
                    </a:ext>
                  </a:extLst>
                </p:cNvPr>
                <p:cNvSpPr txBox="1"/>
                <p:nvPr/>
              </p:nvSpPr>
              <p:spPr>
                <a:xfrm>
                  <a:off x="5924231" y="4477315"/>
                  <a:ext cx="930275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m:oMathPara>
                  </a14:m>
                  <a:endParaRPr lang="en-US" sz="70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DBCC4D58-7090-23EF-2A6A-8C7986D06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231" y="4477315"/>
                  <a:ext cx="930275" cy="116955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028B25D-FBD7-96D9-331B-0BC004EE0B06}"/>
                </a:ext>
              </a:extLst>
            </p:cNvPr>
            <p:cNvGrpSpPr/>
            <p:nvPr/>
          </p:nvGrpSpPr>
          <p:grpSpPr>
            <a:xfrm>
              <a:off x="6972405" y="3807723"/>
              <a:ext cx="1869440" cy="3074041"/>
              <a:chOff x="9325926" y="3777069"/>
              <a:chExt cx="1869440" cy="3074041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EC78DDBB-0943-E774-3BD0-26B4832409D8}"/>
                  </a:ext>
                </a:extLst>
              </p:cNvPr>
              <p:cNvGrpSpPr/>
              <p:nvPr/>
            </p:nvGrpSpPr>
            <p:grpSpPr>
              <a:xfrm>
                <a:off x="9325926" y="3777069"/>
                <a:ext cx="1869440" cy="3074041"/>
                <a:chOff x="9325926" y="3777069"/>
                <a:chExt cx="1869440" cy="3074041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0B818218-B595-6F44-4300-A5D83B0CA0C6}"/>
                    </a:ext>
                  </a:extLst>
                </p:cNvPr>
                <p:cNvGrpSpPr/>
                <p:nvPr/>
              </p:nvGrpSpPr>
              <p:grpSpPr>
                <a:xfrm>
                  <a:off x="9325926" y="3777069"/>
                  <a:ext cx="1869440" cy="2611984"/>
                  <a:chOff x="9325926" y="3777069"/>
                  <a:chExt cx="1869440" cy="2611984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7EA561E9-CDF9-0E96-743A-D865BD890801}"/>
                      </a:ext>
                    </a:extLst>
                  </p:cNvPr>
                  <p:cNvSpPr/>
                  <p:nvPr/>
                </p:nvSpPr>
                <p:spPr>
                  <a:xfrm>
                    <a:off x="10454825" y="5829618"/>
                    <a:ext cx="525145" cy="5594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>
                    <a:extLst>
                      <a:ext uri="{FF2B5EF4-FFF2-40B4-BE49-F238E27FC236}">
                        <a16:creationId xmlns:a16="http://schemas.microsoft.com/office/drawing/2014/main" id="{E3CC2B7E-BFF3-4F2B-2E07-5F516133B8C7}"/>
                      </a:ext>
                    </a:extLst>
                  </p:cNvPr>
                  <p:cNvSpPr/>
                  <p:nvPr/>
                </p:nvSpPr>
                <p:spPr>
                  <a:xfrm>
                    <a:off x="10454826" y="5161845"/>
                    <a:ext cx="525145" cy="5594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6" name="Group 85">
                    <a:extLst>
                      <a:ext uri="{FF2B5EF4-FFF2-40B4-BE49-F238E27FC236}">
                        <a16:creationId xmlns:a16="http://schemas.microsoft.com/office/drawing/2014/main" id="{26A451D6-FA0B-8C8A-3146-80EE37C10C8C}"/>
                      </a:ext>
                    </a:extLst>
                  </p:cNvPr>
                  <p:cNvGrpSpPr/>
                  <p:nvPr/>
                </p:nvGrpSpPr>
                <p:grpSpPr>
                  <a:xfrm>
                    <a:off x="9325926" y="3777069"/>
                    <a:ext cx="1869440" cy="2449830"/>
                    <a:chOff x="4850" y="3008"/>
                    <a:chExt cx="2944" cy="3858"/>
                  </a:xfrm>
                </p:grpSpPr>
                <p:grpSp>
                  <p:nvGrpSpPr>
                    <p:cNvPr id="87" name="Group 86">
                      <a:extLst>
                        <a:ext uri="{FF2B5EF4-FFF2-40B4-BE49-F238E27FC236}">
                          <a16:creationId xmlns:a16="http://schemas.microsoft.com/office/drawing/2014/main" id="{9E3F3751-B083-62BC-C0B8-7567478D2E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50" y="3008"/>
                      <a:ext cx="2944" cy="3858"/>
                      <a:chOff x="4850" y="3008"/>
                      <a:chExt cx="2944" cy="3858"/>
                    </a:xfrm>
                  </p:grpSpPr>
                  <p:sp>
                    <p:nvSpPr>
                      <p:cNvPr id="90" name="Oval 89">
                        <a:extLst>
                          <a:ext uri="{FF2B5EF4-FFF2-40B4-BE49-F238E27FC236}">
                            <a16:creationId xmlns:a16="http://schemas.microsoft.com/office/drawing/2014/main" id="{5DEF9F34-7BE3-2911-D016-86142F4BB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0" y="3008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grpSp>
                    <p:nvGrpSpPr>
                      <p:cNvPr id="91" name="Group 90">
                        <a:extLst>
                          <a:ext uri="{FF2B5EF4-FFF2-40B4-BE49-F238E27FC236}">
                            <a16:creationId xmlns:a16="http://schemas.microsoft.com/office/drawing/2014/main" id="{E34F5182-0472-DBB4-36DE-03D0DC64BD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850" y="3200"/>
                        <a:ext cx="2532" cy="3666"/>
                        <a:chOff x="8921" y="3874"/>
                        <a:chExt cx="2532" cy="3666"/>
                      </a:xfrm>
                    </p:grpSpPr>
                    <p:sp>
                      <p:nvSpPr>
                        <p:cNvPr id="100" name="Rectangles 20">
                          <a:extLst>
                            <a:ext uri="{FF2B5EF4-FFF2-40B4-BE49-F238E27FC236}">
                              <a16:creationId xmlns:a16="http://schemas.microsoft.com/office/drawing/2014/main" id="{BF208991-228F-B5B6-5455-9F95E377D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62" y="6883"/>
                          <a:ext cx="682" cy="65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Rectangles 21">
                          <a:extLst>
                            <a:ext uri="{FF2B5EF4-FFF2-40B4-BE49-F238E27FC236}">
                              <a16:creationId xmlns:a16="http://schemas.microsoft.com/office/drawing/2014/main" id="{F4437737-5B1D-BC38-87D9-DDC66F1874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818" y="3874"/>
                          <a:ext cx="594" cy="531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dirty="0"/>
                        </a:p>
                      </p:txBody>
                    </p:sp>
                    <p:cxnSp>
                      <p:nvCxnSpPr>
                        <p:cNvPr id="102" name="Straight Arrow Connector 101">
                          <a:extLst>
                            <a:ext uri="{FF2B5EF4-FFF2-40B4-BE49-F238E27FC236}">
                              <a16:creationId xmlns:a16="http://schemas.microsoft.com/office/drawing/2014/main" id="{3C4D2E53-2E00-7B84-A5E2-B4CF02B18B1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8921" y="5792"/>
                          <a:ext cx="1018" cy="6"/>
                        </a:xfrm>
                        <a:prstGeom prst="straightConnector1">
                          <a:avLst/>
                        </a:prstGeom>
                        <a:ln w="63500">
                          <a:solidFill>
                            <a:schemeClr val="tx1"/>
                          </a:solidFill>
                          <a:tailEnd type="arrow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8" name="Rectangles 18">
                          <a:extLst>
                            <a:ext uri="{FF2B5EF4-FFF2-40B4-BE49-F238E27FC236}">
                              <a16:creationId xmlns:a16="http://schemas.microsoft.com/office/drawing/2014/main" id="{30A3EAAA-94A5-2504-3C16-52DCAFD17A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771" y="5706"/>
                          <a:ext cx="682" cy="857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2ABECCB6-2DE5-72DF-C1F8-BF583E88A0F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457" y="337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3" name="Oval 92">
                        <a:extLst>
                          <a:ext uri="{FF2B5EF4-FFF2-40B4-BE49-F238E27FC236}">
                            <a16:creationId xmlns:a16="http://schemas.microsoft.com/office/drawing/2014/main" id="{C4430178-59DE-8ADE-CE9A-1369B4E8F3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30" y="4120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94" name="Straight Arrow Connector 93">
                        <a:extLst>
                          <a:ext uri="{FF2B5EF4-FFF2-40B4-BE49-F238E27FC236}">
                            <a16:creationId xmlns:a16="http://schemas.microsoft.com/office/drawing/2014/main" id="{A1AAA75F-EB78-5F9D-D092-4B77DA3F6F39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457" y="454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95" name="Rectangles 25">
                        <a:extLst>
                          <a:ext uri="{FF2B5EF4-FFF2-40B4-BE49-F238E27FC236}">
                            <a16:creationId xmlns:a16="http://schemas.microsoft.com/office/drawing/2014/main" id="{699B5470-A179-9BB1-BE8D-CF4F866D8F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47" y="4454"/>
                        <a:ext cx="594" cy="38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cxnSp>
                  <p:nvCxnSpPr>
                    <p:cNvPr id="88" name="Straight Connector 87">
                      <a:extLst>
                        <a:ext uri="{FF2B5EF4-FFF2-40B4-BE49-F238E27FC236}">
                          <a16:creationId xmlns:a16="http://schemas.microsoft.com/office/drawing/2014/main" id="{5E5E2E7E-6EA2-F245-3FDB-61E814209D46}"/>
                        </a:ext>
                      </a:extLst>
                    </p:cNvPr>
                    <p:cNvCxnSpPr>
                      <a:cxnSpLocks/>
                      <a:endCxn id="90" idx="2"/>
                    </p:cNvCxnSpPr>
                    <p:nvPr/>
                  </p:nvCxnSpPr>
                  <p:spPr>
                    <a:xfrm flipV="1">
                      <a:off x="6288" y="3449"/>
                      <a:ext cx="342" cy="138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22471C12-A5FD-B8AB-C045-2F677B7BE8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317" y="6485"/>
                      <a:ext cx="330" cy="196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11" name="Straight Arrow Connector 110">
                    <a:extLst>
                      <a:ext uri="{FF2B5EF4-FFF2-40B4-BE49-F238E27FC236}">
                        <a16:creationId xmlns:a16="http://schemas.microsoft.com/office/drawing/2014/main" id="{7503A06C-AEF0-F6E9-2AC3-D32BF2BD08B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979970" y="5421878"/>
                    <a:ext cx="213995" cy="444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Arrow Connector 111">
                    <a:extLst>
                      <a:ext uri="{FF2B5EF4-FFF2-40B4-BE49-F238E27FC236}">
                        <a16:creationId xmlns:a16="http://schemas.microsoft.com/office/drawing/2014/main" id="{7A7ADF9C-2511-67F0-3C00-2B3B61F902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0977132" y="6101625"/>
                    <a:ext cx="213995" cy="4445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10871758-553F-222A-13D0-1844269B0A10}"/>
                    </a:ext>
                  </a:extLst>
                </p:cNvPr>
                <p:cNvSpPr txBox="1"/>
                <p:nvPr/>
              </p:nvSpPr>
              <p:spPr>
                <a:xfrm>
                  <a:off x="10467557" y="6204779"/>
                  <a:ext cx="6655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3600" dirty="0"/>
                    <a:t>…</a:t>
                  </a:r>
                </a:p>
              </p:txBody>
            </p:sp>
          </p:grp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094A420-5008-24BC-5073-577180486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33990" y="5297418"/>
                <a:ext cx="209550" cy="12446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8B1F457-0A2A-A91A-0FCE-8F2471349C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33990" y="4724533"/>
                <a:ext cx="217170" cy="87630"/>
              </a:xfrm>
              <a:prstGeom prst="line">
                <a:avLst/>
              </a:prstGeom>
              <a:ln w="38100">
                <a:solidFill>
                  <a:srgbClr val="20202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37060F77-DD81-2F53-7EAD-4A1300101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9" name="Slide Number Placeholder 68">
            <a:extLst>
              <a:ext uri="{FF2B5EF4-FFF2-40B4-BE49-F238E27FC236}">
                <a16:creationId xmlns:a16="http://schemas.microsoft.com/office/drawing/2014/main" id="{B9AC9F2D-686C-28A5-BEF9-766D643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5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F1B89F12-BE6F-D63E-F0E2-8778E4234FFE}"/>
              </a:ext>
            </a:extLst>
          </p:cNvPr>
          <p:cNvGrpSpPr/>
          <p:nvPr/>
        </p:nvGrpSpPr>
        <p:grpSpPr>
          <a:xfrm>
            <a:off x="2791838" y="1829429"/>
            <a:ext cx="6770451" cy="2354094"/>
            <a:chOff x="2791838" y="1828800"/>
            <a:chExt cx="6770451" cy="2354094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2E7877F-6599-2CCF-39FD-12BE98095A3F}"/>
                </a:ext>
              </a:extLst>
            </p:cNvPr>
            <p:cNvSpPr/>
            <p:nvPr/>
          </p:nvSpPr>
          <p:spPr>
            <a:xfrm>
              <a:off x="2791838" y="1828800"/>
              <a:ext cx="6770451" cy="2354094"/>
            </a:xfrm>
            <a:custGeom>
              <a:avLst/>
              <a:gdLst>
                <a:gd name="connsiteX0" fmla="*/ 0 w 6770451"/>
                <a:gd name="connsiteY0" fmla="*/ 2227634 h 2354094"/>
                <a:gd name="connsiteX1" fmla="*/ 0 w 6770451"/>
                <a:gd name="connsiteY1" fmla="*/ 2354094 h 2354094"/>
                <a:gd name="connsiteX2" fmla="*/ 4951379 w 6770451"/>
                <a:gd name="connsiteY2" fmla="*/ 2354094 h 2354094"/>
                <a:gd name="connsiteX3" fmla="*/ 5486400 w 6770451"/>
                <a:gd name="connsiteY3" fmla="*/ 2062264 h 2354094"/>
                <a:gd name="connsiteX4" fmla="*/ 5904690 w 6770451"/>
                <a:gd name="connsiteY4" fmla="*/ 1770434 h 2354094"/>
                <a:gd name="connsiteX5" fmla="*/ 6206247 w 6770451"/>
                <a:gd name="connsiteY5" fmla="*/ 1459149 h 2354094"/>
                <a:gd name="connsiteX6" fmla="*/ 6449439 w 6770451"/>
                <a:gd name="connsiteY6" fmla="*/ 1147864 h 2354094"/>
                <a:gd name="connsiteX7" fmla="*/ 6614809 w 6770451"/>
                <a:gd name="connsiteY7" fmla="*/ 846306 h 2354094"/>
                <a:gd name="connsiteX8" fmla="*/ 6760724 w 6770451"/>
                <a:gd name="connsiteY8" fmla="*/ 535021 h 2354094"/>
                <a:gd name="connsiteX9" fmla="*/ 6770451 w 6770451"/>
                <a:gd name="connsiteY9" fmla="*/ 0 h 2354094"/>
                <a:gd name="connsiteX10" fmla="*/ 6449439 w 6770451"/>
                <a:gd name="connsiteY10" fmla="*/ 9728 h 2354094"/>
                <a:gd name="connsiteX11" fmla="*/ 6284068 w 6770451"/>
                <a:gd name="connsiteY11" fmla="*/ 252919 h 2354094"/>
                <a:gd name="connsiteX12" fmla="*/ 6089515 w 6770451"/>
                <a:gd name="connsiteY12" fmla="*/ 525294 h 2354094"/>
                <a:gd name="connsiteX13" fmla="*/ 5787958 w 6770451"/>
                <a:gd name="connsiteY13" fmla="*/ 787940 h 2354094"/>
                <a:gd name="connsiteX14" fmla="*/ 5330758 w 6770451"/>
                <a:gd name="connsiteY14" fmla="*/ 1099226 h 2354094"/>
                <a:gd name="connsiteX15" fmla="*/ 4902741 w 6770451"/>
                <a:gd name="connsiteY15" fmla="*/ 1332689 h 2354094"/>
                <a:gd name="connsiteX16" fmla="*/ 4319081 w 6770451"/>
                <a:gd name="connsiteY16" fmla="*/ 1575881 h 2354094"/>
                <a:gd name="connsiteX17" fmla="*/ 3706239 w 6770451"/>
                <a:gd name="connsiteY17" fmla="*/ 1721796 h 2354094"/>
                <a:gd name="connsiteX18" fmla="*/ 3054485 w 6770451"/>
                <a:gd name="connsiteY18" fmla="*/ 1877438 h 2354094"/>
                <a:gd name="connsiteX19" fmla="*/ 2500009 w 6770451"/>
                <a:gd name="connsiteY19" fmla="*/ 1974715 h 2354094"/>
                <a:gd name="connsiteX20" fmla="*/ 1896894 w 6770451"/>
                <a:gd name="connsiteY20" fmla="*/ 2062264 h 2354094"/>
                <a:gd name="connsiteX21" fmla="*/ 1177047 w 6770451"/>
                <a:gd name="connsiteY21" fmla="*/ 2149813 h 2354094"/>
                <a:gd name="connsiteX22" fmla="*/ 632298 w 6770451"/>
                <a:gd name="connsiteY22" fmla="*/ 2198451 h 2354094"/>
                <a:gd name="connsiteX23" fmla="*/ 0 w 6770451"/>
                <a:gd name="connsiteY23" fmla="*/ 2227634 h 2354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6770451" h="2354094">
                  <a:moveTo>
                    <a:pt x="0" y="2227634"/>
                  </a:moveTo>
                  <a:lnTo>
                    <a:pt x="0" y="2354094"/>
                  </a:lnTo>
                  <a:lnTo>
                    <a:pt x="4951379" y="2354094"/>
                  </a:lnTo>
                  <a:lnTo>
                    <a:pt x="5486400" y="2062264"/>
                  </a:lnTo>
                  <a:lnTo>
                    <a:pt x="5904690" y="1770434"/>
                  </a:lnTo>
                  <a:lnTo>
                    <a:pt x="6206247" y="1459149"/>
                  </a:lnTo>
                  <a:lnTo>
                    <a:pt x="6449439" y="1147864"/>
                  </a:lnTo>
                  <a:lnTo>
                    <a:pt x="6614809" y="846306"/>
                  </a:lnTo>
                  <a:lnTo>
                    <a:pt x="6760724" y="535021"/>
                  </a:lnTo>
                  <a:lnTo>
                    <a:pt x="6770451" y="0"/>
                  </a:lnTo>
                  <a:lnTo>
                    <a:pt x="6449439" y="9728"/>
                  </a:lnTo>
                  <a:lnTo>
                    <a:pt x="6284068" y="252919"/>
                  </a:lnTo>
                  <a:lnTo>
                    <a:pt x="6089515" y="525294"/>
                  </a:lnTo>
                  <a:lnTo>
                    <a:pt x="5787958" y="787940"/>
                  </a:lnTo>
                  <a:lnTo>
                    <a:pt x="5330758" y="1099226"/>
                  </a:lnTo>
                  <a:lnTo>
                    <a:pt x="4902741" y="1332689"/>
                  </a:lnTo>
                  <a:lnTo>
                    <a:pt x="4319081" y="1575881"/>
                  </a:lnTo>
                  <a:lnTo>
                    <a:pt x="3706239" y="1721796"/>
                  </a:lnTo>
                  <a:lnTo>
                    <a:pt x="3054485" y="1877438"/>
                  </a:lnTo>
                  <a:lnTo>
                    <a:pt x="2500009" y="1974715"/>
                  </a:lnTo>
                  <a:lnTo>
                    <a:pt x="1896894" y="2062264"/>
                  </a:lnTo>
                  <a:lnTo>
                    <a:pt x="1177047" y="2149813"/>
                  </a:lnTo>
                  <a:lnTo>
                    <a:pt x="632298" y="2198451"/>
                  </a:lnTo>
                  <a:lnTo>
                    <a:pt x="0" y="222763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8A1B770-6B37-7BAC-7C18-5FE532CFBD4A}"/>
                </a:ext>
              </a:extLst>
            </p:cNvPr>
            <p:cNvSpPr txBox="1"/>
            <p:nvPr/>
          </p:nvSpPr>
          <p:spPr>
            <a:xfrm>
              <a:off x="4229974" y="2233797"/>
              <a:ext cx="2413129" cy="769441"/>
            </a:xfrm>
            <a:prstGeom prst="rect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Constraint on optimal scheduling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C3F41C7-7F6D-A9F0-6C9D-4F5BCAB46567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5436539" y="3003238"/>
              <a:ext cx="1312131" cy="790079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2A4C1-A14B-7501-AAF6-4B760C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bounds: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BFB2-2E41-5DAE-D91E-C2159B8F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324" y="467029"/>
            <a:ext cx="6240059" cy="919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Setting: k=2 servers, Exp(1) job size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604D5D-0C0E-6E86-1A66-7DF6D19068B9}"/>
              </a:ext>
            </a:extLst>
          </p:cNvPr>
          <p:cNvGrpSpPr/>
          <p:nvPr/>
        </p:nvGrpSpPr>
        <p:grpSpPr>
          <a:xfrm>
            <a:off x="2791838" y="1561937"/>
            <a:ext cx="6459166" cy="2494497"/>
            <a:chOff x="2791838" y="1561937"/>
            <a:chExt cx="6459166" cy="249449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482706-6038-E718-EA46-3B25FAF09DF7}"/>
                </a:ext>
              </a:extLst>
            </p:cNvPr>
            <p:cNvSpPr/>
            <p:nvPr/>
          </p:nvSpPr>
          <p:spPr>
            <a:xfrm>
              <a:off x="2791838" y="1828800"/>
              <a:ext cx="6459166" cy="2227634"/>
            </a:xfrm>
            <a:custGeom>
              <a:avLst/>
              <a:gdLst>
                <a:gd name="connsiteX0" fmla="*/ 0 w 6459166"/>
                <a:gd name="connsiteY0" fmla="*/ 2227634 h 2227634"/>
                <a:gd name="connsiteX1" fmla="*/ 466928 w 6459166"/>
                <a:gd name="connsiteY1" fmla="*/ 2208179 h 2227634"/>
                <a:gd name="connsiteX2" fmla="*/ 1128409 w 6459166"/>
                <a:gd name="connsiteY2" fmla="*/ 2149813 h 2227634"/>
                <a:gd name="connsiteX3" fmla="*/ 1702341 w 6459166"/>
                <a:gd name="connsiteY3" fmla="*/ 2091447 h 2227634"/>
                <a:gd name="connsiteX4" fmla="*/ 2431915 w 6459166"/>
                <a:gd name="connsiteY4" fmla="*/ 1984443 h 2227634"/>
                <a:gd name="connsiteX5" fmla="*/ 3132307 w 6459166"/>
                <a:gd name="connsiteY5" fmla="*/ 1857983 h 2227634"/>
                <a:gd name="connsiteX6" fmla="*/ 3959158 w 6459166"/>
                <a:gd name="connsiteY6" fmla="*/ 1663430 h 2227634"/>
                <a:gd name="connsiteX7" fmla="*/ 4630366 w 6459166"/>
                <a:gd name="connsiteY7" fmla="*/ 1449421 h 2227634"/>
                <a:gd name="connsiteX8" fmla="*/ 5184843 w 6459166"/>
                <a:gd name="connsiteY8" fmla="*/ 1186774 h 2227634"/>
                <a:gd name="connsiteX9" fmla="*/ 5729592 w 6459166"/>
                <a:gd name="connsiteY9" fmla="*/ 846306 h 2227634"/>
                <a:gd name="connsiteX10" fmla="*/ 6070060 w 6459166"/>
                <a:gd name="connsiteY10" fmla="*/ 535021 h 2227634"/>
                <a:gd name="connsiteX11" fmla="*/ 6274341 w 6459166"/>
                <a:gd name="connsiteY11" fmla="*/ 272374 h 2227634"/>
                <a:gd name="connsiteX12" fmla="*/ 6459166 w 6459166"/>
                <a:gd name="connsiteY12" fmla="*/ 0 h 22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9166" h="2227634">
                  <a:moveTo>
                    <a:pt x="0" y="2227634"/>
                  </a:moveTo>
                  <a:cubicBezTo>
                    <a:pt x="139430" y="2224391"/>
                    <a:pt x="278860" y="2221149"/>
                    <a:pt x="466928" y="2208179"/>
                  </a:cubicBezTo>
                  <a:cubicBezTo>
                    <a:pt x="654996" y="2195209"/>
                    <a:pt x="1128409" y="2149813"/>
                    <a:pt x="1128409" y="2149813"/>
                  </a:cubicBezTo>
                  <a:cubicBezTo>
                    <a:pt x="1334311" y="2130358"/>
                    <a:pt x="1485090" y="2119009"/>
                    <a:pt x="1702341" y="2091447"/>
                  </a:cubicBezTo>
                  <a:cubicBezTo>
                    <a:pt x="1919592" y="2063885"/>
                    <a:pt x="2193587" y="2023354"/>
                    <a:pt x="2431915" y="1984443"/>
                  </a:cubicBezTo>
                  <a:cubicBezTo>
                    <a:pt x="2670243" y="1945532"/>
                    <a:pt x="2877767" y="1911485"/>
                    <a:pt x="3132307" y="1857983"/>
                  </a:cubicBezTo>
                  <a:cubicBezTo>
                    <a:pt x="3386847" y="1804481"/>
                    <a:pt x="3709482" y="1731524"/>
                    <a:pt x="3959158" y="1663430"/>
                  </a:cubicBezTo>
                  <a:cubicBezTo>
                    <a:pt x="4208834" y="1595336"/>
                    <a:pt x="4426085" y="1528864"/>
                    <a:pt x="4630366" y="1449421"/>
                  </a:cubicBezTo>
                  <a:cubicBezTo>
                    <a:pt x="4834647" y="1369978"/>
                    <a:pt x="5001639" y="1287293"/>
                    <a:pt x="5184843" y="1186774"/>
                  </a:cubicBezTo>
                  <a:cubicBezTo>
                    <a:pt x="5368047" y="1086255"/>
                    <a:pt x="5582056" y="954931"/>
                    <a:pt x="5729592" y="846306"/>
                  </a:cubicBezTo>
                  <a:cubicBezTo>
                    <a:pt x="5877128" y="737681"/>
                    <a:pt x="5979269" y="630676"/>
                    <a:pt x="6070060" y="535021"/>
                  </a:cubicBezTo>
                  <a:cubicBezTo>
                    <a:pt x="6160852" y="439366"/>
                    <a:pt x="6209490" y="361544"/>
                    <a:pt x="6274341" y="272374"/>
                  </a:cubicBezTo>
                  <a:cubicBezTo>
                    <a:pt x="6339192" y="183204"/>
                    <a:pt x="6399179" y="91602"/>
                    <a:pt x="6459166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F69E18-11FB-8940-BEF4-884519843E15}"/>
                </a:ext>
              </a:extLst>
            </p:cNvPr>
            <p:cNvSpPr txBox="1"/>
            <p:nvPr/>
          </p:nvSpPr>
          <p:spPr>
            <a:xfrm>
              <a:off x="7395759" y="1561937"/>
              <a:ext cx="1708151" cy="43088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M/G/2/SRPT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40C19-7620-85D8-B8DB-10AA89987C44}"/>
              </a:ext>
            </a:extLst>
          </p:cNvPr>
          <p:cNvGrpSpPr/>
          <p:nvPr/>
        </p:nvGrpSpPr>
        <p:grpSpPr>
          <a:xfrm>
            <a:off x="2791838" y="2363821"/>
            <a:ext cx="8672960" cy="2782111"/>
            <a:chOff x="2791838" y="2363821"/>
            <a:chExt cx="8672960" cy="27821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67FC56-32B6-2F02-A65F-9A51B28F8045}"/>
                </a:ext>
              </a:extLst>
            </p:cNvPr>
            <p:cNvSpPr/>
            <p:nvPr/>
          </p:nvSpPr>
          <p:spPr>
            <a:xfrm>
              <a:off x="2791838" y="2363821"/>
              <a:ext cx="6760724" cy="2782111"/>
            </a:xfrm>
            <a:custGeom>
              <a:avLst/>
              <a:gdLst>
                <a:gd name="connsiteX0" fmla="*/ 0 w 6760724"/>
                <a:gd name="connsiteY0" fmla="*/ 2782111 h 2782111"/>
                <a:gd name="connsiteX1" fmla="*/ 428017 w 6760724"/>
                <a:gd name="connsiteY1" fmla="*/ 2743200 h 2782111"/>
                <a:gd name="connsiteX2" fmla="*/ 1284051 w 6760724"/>
                <a:gd name="connsiteY2" fmla="*/ 2655651 h 2782111"/>
                <a:gd name="connsiteX3" fmla="*/ 2373549 w 6760724"/>
                <a:gd name="connsiteY3" fmla="*/ 2500009 h 2782111"/>
                <a:gd name="connsiteX4" fmla="*/ 3190673 w 6760724"/>
                <a:gd name="connsiteY4" fmla="*/ 2354094 h 2782111"/>
                <a:gd name="connsiteX5" fmla="*/ 3891064 w 6760724"/>
                <a:gd name="connsiteY5" fmla="*/ 2188724 h 2782111"/>
                <a:gd name="connsiteX6" fmla="*/ 4591456 w 6760724"/>
                <a:gd name="connsiteY6" fmla="*/ 1974715 h 2782111"/>
                <a:gd name="connsiteX7" fmla="*/ 5058383 w 6760724"/>
                <a:gd name="connsiteY7" fmla="*/ 1770434 h 2782111"/>
                <a:gd name="connsiteX8" fmla="*/ 5554494 w 6760724"/>
                <a:gd name="connsiteY8" fmla="*/ 1488332 h 2782111"/>
                <a:gd name="connsiteX9" fmla="*/ 5943600 w 6760724"/>
                <a:gd name="connsiteY9" fmla="*/ 1196502 h 2782111"/>
                <a:gd name="connsiteX10" fmla="*/ 6215975 w 6760724"/>
                <a:gd name="connsiteY10" fmla="*/ 914400 h 2782111"/>
                <a:gd name="connsiteX11" fmla="*/ 6439711 w 6760724"/>
                <a:gd name="connsiteY11" fmla="*/ 612843 h 2782111"/>
                <a:gd name="connsiteX12" fmla="*/ 6605081 w 6760724"/>
                <a:gd name="connsiteY12" fmla="*/ 330741 h 2782111"/>
                <a:gd name="connsiteX13" fmla="*/ 6760724 w 6760724"/>
                <a:gd name="connsiteY13" fmla="*/ 0 h 278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60724" h="2782111">
                  <a:moveTo>
                    <a:pt x="0" y="2782111"/>
                  </a:moveTo>
                  <a:lnTo>
                    <a:pt x="428017" y="2743200"/>
                  </a:lnTo>
                  <a:cubicBezTo>
                    <a:pt x="642025" y="2722123"/>
                    <a:pt x="959796" y="2696183"/>
                    <a:pt x="1284051" y="2655651"/>
                  </a:cubicBezTo>
                  <a:cubicBezTo>
                    <a:pt x="1608306" y="2615119"/>
                    <a:pt x="2055779" y="2550268"/>
                    <a:pt x="2373549" y="2500009"/>
                  </a:cubicBezTo>
                  <a:cubicBezTo>
                    <a:pt x="2691319" y="2449749"/>
                    <a:pt x="2937754" y="2405975"/>
                    <a:pt x="3190673" y="2354094"/>
                  </a:cubicBezTo>
                  <a:cubicBezTo>
                    <a:pt x="3443592" y="2302213"/>
                    <a:pt x="3657600" y="2251954"/>
                    <a:pt x="3891064" y="2188724"/>
                  </a:cubicBezTo>
                  <a:cubicBezTo>
                    <a:pt x="4124528" y="2125494"/>
                    <a:pt x="4396903" y="2044430"/>
                    <a:pt x="4591456" y="1974715"/>
                  </a:cubicBezTo>
                  <a:cubicBezTo>
                    <a:pt x="4786009" y="1905000"/>
                    <a:pt x="4897877" y="1851498"/>
                    <a:pt x="5058383" y="1770434"/>
                  </a:cubicBezTo>
                  <a:cubicBezTo>
                    <a:pt x="5218889" y="1689370"/>
                    <a:pt x="5406958" y="1583987"/>
                    <a:pt x="5554494" y="1488332"/>
                  </a:cubicBezTo>
                  <a:cubicBezTo>
                    <a:pt x="5702030" y="1392677"/>
                    <a:pt x="5833353" y="1292157"/>
                    <a:pt x="5943600" y="1196502"/>
                  </a:cubicBezTo>
                  <a:cubicBezTo>
                    <a:pt x="6053847" y="1100847"/>
                    <a:pt x="6133290" y="1011676"/>
                    <a:pt x="6215975" y="914400"/>
                  </a:cubicBezTo>
                  <a:cubicBezTo>
                    <a:pt x="6298660" y="817124"/>
                    <a:pt x="6374860" y="710120"/>
                    <a:pt x="6439711" y="612843"/>
                  </a:cubicBezTo>
                  <a:cubicBezTo>
                    <a:pt x="6504562" y="515566"/>
                    <a:pt x="6551579" y="432881"/>
                    <a:pt x="6605081" y="330741"/>
                  </a:cubicBezTo>
                  <a:cubicBezTo>
                    <a:pt x="6658583" y="228601"/>
                    <a:pt x="6709653" y="114300"/>
                    <a:pt x="6760724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BF06C8-2516-715F-1525-A3F44E9E563A}"/>
                </a:ext>
              </a:extLst>
            </p:cNvPr>
            <p:cNvSpPr txBox="1"/>
            <p:nvPr/>
          </p:nvSpPr>
          <p:spPr>
            <a:xfrm>
              <a:off x="9349748" y="2812209"/>
              <a:ext cx="2115050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Resource pooled M/G/1/SRPT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A1E243-35E6-A1C9-358A-992FDB74D789}"/>
              </a:ext>
            </a:extLst>
          </p:cNvPr>
          <p:cNvGrpSpPr/>
          <p:nvPr/>
        </p:nvGrpSpPr>
        <p:grpSpPr>
          <a:xfrm>
            <a:off x="2787587" y="4170320"/>
            <a:ext cx="7619686" cy="430887"/>
            <a:chOff x="2787587" y="4170320"/>
            <a:chExt cx="7619686" cy="43088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492203-44EF-26DE-2793-865B26DD3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7" y="4173797"/>
              <a:ext cx="709571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/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M/G/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6215" t="-6667" b="-24000"/>
                  </a:stretch>
                </a:blipFill>
                <a:ln w="254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2AF476-A00B-4015-8C27-2730DA858932}"/>
              </a:ext>
            </a:extLst>
          </p:cNvPr>
          <p:cNvGrpSpPr/>
          <p:nvPr/>
        </p:nvGrpSpPr>
        <p:grpSpPr>
          <a:xfrm>
            <a:off x="100691" y="1652425"/>
            <a:ext cx="2689076" cy="3939540"/>
            <a:chOff x="100691" y="1652425"/>
            <a:chExt cx="2689076" cy="39395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8244FC-97C1-EFCC-700D-BFEC6D26C39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88" y="1825625"/>
              <a:ext cx="0" cy="3518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249DE8-D447-A85A-3E5E-423E76B65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5344357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EA3814-7E81-01F0-DACC-A30067CED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417379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E611A-7157-0DD7-3888-32986202B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300647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AEB993-EC1C-9D6F-8B87-9C6A14E4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1826254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8017C1-DA12-2214-C6CD-5B354C94DBF5}"/>
                </a:ext>
              </a:extLst>
            </p:cNvPr>
            <p:cNvSpPr txBox="1"/>
            <p:nvPr/>
          </p:nvSpPr>
          <p:spPr>
            <a:xfrm>
              <a:off x="2141940" y="1652425"/>
              <a:ext cx="5948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4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3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2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/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b="0" dirty="0"/>
                    <a:t>Mean response time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blipFill>
                  <a:blip r:embed="rId5"/>
                  <a:stretch>
                    <a:fillRect l="-3216" t="-3415" r="-6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AC5084F-1B33-6113-9D5E-C26165CE0EC9}"/>
                </a:ext>
              </a:extLst>
            </p:cNvPr>
            <p:cNvCxnSpPr>
              <a:cxnSpLocks/>
            </p:cNvCxnSpPr>
            <p:nvPr/>
          </p:nvCxnSpPr>
          <p:spPr>
            <a:xfrm>
              <a:off x="2789767" y="1825625"/>
              <a:ext cx="0" cy="3518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3E86287-EA96-3B76-9E5D-78DC207096E5}"/>
                </a:ext>
              </a:extLst>
            </p:cNvPr>
            <p:cNvSpPr txBox="1"/>
            <p:nvPr/>
          </p:nvSpPr>
          <p:spPr>
            <a:xfrm>
              <a:off x="2144119" y="1652425"/>
              <a:ext cx="5948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4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3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2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1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BEAE01-D4EF-C82B-7863-C6B246F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FF4EA-028B-89D8-7A63-3E1BD8A2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0749B0-BF0D-9781-5BAB-2BB192300FC6}"/>
              </a:ext>
            </a:extLst>
          </p:cNvPr>
          <p:cNvGrpSpPr/>
          <p:nvPr/>
        </p:nvGrpSpPr>
        <p:grpSpPr>
          <a:xfrm>
            <a:off x="2787588" y="5344357"/>
            <a:ext cx="7619685" cy="1062936"/>
            <a:chOff x="2787588" y="5344357"/>
            <a:chExt cx="7619685" cy="106293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07FB651-634B-F87D-6649-955BB4B4BC92}"/>
                </a:ext>
              </a:extLst>
            </p:cNvPr>
            <p:cNvGrpSpPr/>
            <p:nvPr/>
          </p:nvGrpSpPr>
          <p:grpSpPr>
            <a:xfrm>
              <a:off x="2787588" y="5344357"/>
              <a:ext cx="7619685" cy="1062936"/>
              <a:chOff x="2787588" y="5344357"/>
              <a:chExt cx="7619685" cy="10629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53FDFA8-303A-8D97-910F-2AC1A0551F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87588" y="5344357"/>
                <a:ext cx="709571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E9525416-5B4E-E0D7-6585-1D38084CAC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5632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A6CD634-EEC1-E346-A38B-07741C6E4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5675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601FAC2-B8D5-0714-6E94-D9910F6319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5444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9223E42-08B2-3314-3C73-1326D8FD07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5759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E457268-CBD2-F0B6-983C-E5C8048E30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85257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1FA2802-C029-CF13-4D8A-A90F9F5383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5300" y="5344357"/>
                <a:ext cx="0" cy="190681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41C38D-D57C-0F56-3F8D-941F98D78B74}"/>
                  </a:ext>
                </a:extLst>
              </p:cNvPr>
              <p:cNvSpPr txBox="1"/>
              <p:nvPr/>
            </p:nvSpPr>
            <p:spPr>
              <a:xfrm>
                <a:off x="2818312" y="5514871"/>
                <a:ext cx="7588961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500" dirty="0"/>
                  <a:t>0.3         0.4          0.5          0.6         0.7         0.8          0.9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F64BC7B-3131-607A-8800-7B80321DC525}"/>
                      </a:ext>
                    </a:extLst>
                  </p:cNvPr>
                  <p:cNvSpPr txBox="1"/>
                  <p:nvPr/>
                </p:nvSpPr>
                <p:spPr>
                  <a:xfrm>
                    <a:off x="4356764" y="5930239"/>
                    <a:ext cx="3806687" cy="4770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500" dirty="0"/>
                      <a:t>Load </a:t>
                    </a:r>
                    <a14:m>
                      <m:oMath xmlns:m="http://schemas.openxmlformats.org/officeDocument/2006/math"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a14:m>
                    <a:endParaRPr lang="en-US" sz="25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F64BC7B-3131-607A-8800-7B80321DC5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56764" y="5930239"/>
                    <a:ext cx="3806687" cy="4770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0256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98BEC94-474A-A003-12CE-32625089487F}"/>
                </a:ext>
              </a:extLst>
            </p:cNvPr>
            <p:cNvCxnSpPr>
              <a:cxnSpLocks/>
            </p:cNvCxnSpPr>
            <p:nvPr/>
          </p:nvCxnSpPr>
          <p:spPr>
            <a:xfrm>
              <a:off x="3118832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CBC55F-0D68-1C1E-8CAD-C5D4A9FB3F84}"/>
              </a:ext>
            </a:extLst>
          </p:cNvPr>
          <p:cNvSpPr/>
          <p:nvPr/>
        </p:nvSpPr>
        <p:spPr>
          <a:xfrm>
            <a:off x="9332738" y="1059109"/>
            <a:ext cx="2528632" cy="1218533"/>
          </a:xfrm>
          <a:prstGeom prst="roundRect">
            <a:avLst/>
          </a:prstGeom>
          <a:solidFill>
            <a:srgbClr val="FFCCCC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Recent &amp; ongoing work: SEK is better than SRPT-2!</a:t>
            </a:r>
          </a:p>
        </p:txBody>
      </p:sp>
    </p:spTree>
    <p:extLst>
      <p:ext uri="{BB962C8B-B14F-4D97-AF65-F5344CB8AC3E}">
        <p14:creationId xmlns:p14="http://schemas.microsoft.com/office/powerpoint/2010/main" val="235952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BC5F-4B3E-2A1B-D641-37D929427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talk: New Lower 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2C1D-495C-30C8-A626-5D3F7F92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lower bound framework: </a:t>
            </a:r>
            <a:br>
              <a:rPr lang="en-US" dirty="0"/>
            </a:br>
            <a:r>
              <a:rPr lang="en-US" dirty="0"/>
              <a:t>Bound based on Work-Integral Number Equality [SGH’21].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 newer lower bound framework: Increasing speed queue!</a:t>
            </a:r>
            <a:br>
              <a:rPr lang="en-US" dirty="0"/>
            </a:br>
            <a:r>
              <a:rPr lang="en-US" dirty="0"/>
              <a:t>New system: single-server and multiserver hybrid.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Drift-based analysis, leads to strong lower bounds!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BFC4A-86B2-A5FC-4D1A-2B57602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C195E-48F7-639B-33D3-1280061F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9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2088-E76F-FF63-0DE6-3970F6E8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WINE for Lower Bounds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DE33B-9912-EB57-83F0-155DC98977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511502" cy="45307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Work Integral Number Equality (WINE): </a:t>
                </a:r>
                <a:r>
                  <a:rPr lang="en-US" sz="1800" dirty="0">
                    <a:solidFill>
                      <a:schemeClr val="tx1"/>
                    </a:solidFill>
                  </a:rPr>
                  <a:t>[SGH’21]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Idea: Lower bound relevant work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lower bound response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Resource pooled SRPT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Service time bound (M/G/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func>
                              <m:func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Combine using WINE!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DE33B-9912-EB57-83F0-155DC98977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511502" cy="4530725"/>
              </a:xfrm>
              <a:blipFill>
                <a:blip r:embed="rId2"/>
                <a:stretch>
                  <a:fillRect l="-1504" t="-2151" b="-2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7E0CB-AD24-B288-25FC-AF1D3F85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801C9-CDCE-9403-0F21-6D17DAB8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1B6CF2-550C-1D71-D346-E1A754ABA08C}"/>
              </a:ext>
            </a:extLst>
          </p:cNvPr>
          <p:cNvGrpSpPr/>
          <p:nvPr/>
        </p:nvGrpSpPr>
        <p:grpSpPr>
          <a:xfrm>
            <a:off x="7590136" y="557536"/>
            <a:ext cx="4554071" cy="2632889"/>
            <a:chOff x="7159101" y="458291"/>
            <a:chExt cx="4554071" cy="26328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B2D09A-F00C-00CE-9726-DBC2B342E8EB}"/>
                </a:ext>
              </a:extLst>
            </p:cNvPr>
            <p:cNvGrpSpPr/>
            <p:nvPr/>
          </p:nvGrpSpPr>
          <p:grpSpPr>
            <a:xfrm>
              <a:off x="7159101" y="1825625"/>
              <a:ext cx="4554071" cy="1265555"/>
              <a:chOff x="3218329" y="2404046"/>
              <a:chExt cx="4554071" cy="126555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CF5F483-C7F5-AEA8-6EB3-E9084C0AC5F9}"/>
                  </a:ext>
                </a:extLst>
              </p:cNvPr>
              <p:cNvGrpSpPr/>
              <p:nvPr/>
            </p:nvGrpSpPr>
            <p:grpSpPr>
              <a:xfrm>
                <a:off x="3813175" y="2404046"/>
                <a:ext cx="3959225" cy="1265555"/>
                <a:chOff x="1559" y="3008"/>
                <a:chExt cx="6235" cy="1993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300AA65-B32C-447B-F131-69DAC9259B96}"/>
                    </a:ext>
                  </a:extLst>
                </p:cNvPr>
                <p:cNvGrpSpPr/>
                <p:nvPr/>
              </p:nvGrpSpPr>
              <p:grpSpPr>
                <a:xfrm>
                  <a:off x="1559" y="3008"/>
                  <a:ext cx="6235" cy="1993"/>
                  <a:chOff x="1559" y="3008"/>
                  <a:chExt cx="6235" cy="1993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84456E1C-475F-A48C-D598-1648502EED87}"/>
                      </a:ext>
                    </a:extLst>
                  </p:cNvPr>
                  <p:cNvSpPr/>
                  <p:nvPr/>
                </p:nvSpPr>
                <p:spPr>
                  <a:xfrm>
                    <a:off x="6630" y="300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554B79C9-9624-D92A-DDDA-78FCF6CB2D15}"/>
                      </a:ext>
                    </a:extLst>
                  </p:cNvPr>
                  <p:cNvGrpSpPr/>
                  <p:nvPr/>
                </p:nvGrpSpPr>
                <p:grpSpPr>
                  <a:xfrm>
                    <a:off x="1559" y="3047"/>
                    <a:ext cx="5782" cy="1729"/>
                    <a:chOff x="5630" y="3721"/>
                    <a:chExt cx="5782" cy="1729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1CA5394-9EE7-1222-A790-466E781068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7" name="Rectangles 8">
                        <a:extLst>
                          <a:ext uri="{FF2B5EF4-FFF2-40B4-BE49-F238E27FC236}">
                            <a16:creationId xmlns:a16="http://schemas.microsoft.com/office/drawing/2014/main" id="{96A5E16A-DDA0-981F-9A44-875AA8313E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9">
                        <a:extLst>
                          <a:ext uri="{FF2B5EF4-FFF2-40B4-BE49-F238E27FC236}">
                            <a16:creationId xmlns:a16="http://schemas.microsoft.com/office/drawing/2014/main" id="{D998B605-20A2-C05E-95F8-B2B985D134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0">
                        <a:extLst>
                          <a:ext uri="{FF2B5EF4-FFF2-40B4-BE49-F238E27FC236}">
                            <a16:creationId xmlns:a16="http://schemas.microsoft.com/office/drawing/2014/main" id="{D9B6E657-9ADF-2DBA-4D3D-99FDD9F54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11">
                        <a:extLst>
                          <a:ext uri="{FF2B5EF4-FFF2-40B4-BE49-F238E27FC236}">
                            <a16:creationId xmlns:a16="http://schemas.microsoft.com/office/drawing/2014/main" id="{B449A577-2CC3-4611-93B1-F6EFE64063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6549D4D8-C2D2-D699-D837-71B90CE9A63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F4631924-FD37-A552-F51C-7C4A5CA9247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16">
                      <a:extLst>
                        <a:ext uri="{FF2B5EF4-FFF2-40B4-BE49-F238E27FC236}">
                          <a16:creationId xmlns:a16="http://schemas.microsoft.com/office/drawing/2014/main" id="{E89A7C1F-AF0C-F4E5-DC4A-6EE5360D15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11" y="4738"/>
                      <a:ext cx="797" cy="402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Rectangles 18">
                      <a:extLst>
                        <a:ext uri="{FF2B5EF4-FFF2-40B4-BE49-F238E27FC236}">
                          <a16:creationId xmlns:a16="http://schemas.microsoft.com/office/drawing/2014/main" id="{E0BA9A0E-4063-5391-A98B-67DCC3725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5" y="4261"/>
                      <a:ext cx="797" cy="879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3" name="Rectangles 19">
                      <a:extLst>
                        <a:ext uri="{FF2B5EF4-FFF2-40B4-BE49-F238E27FC236}">
                          <a16:creationId xmlns:a16="http://schemas.microsoft.com/office/drawing/2014/main" id="{E0D2A8DB-CC80-9D19-00EB-D4E208AF78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23"/>
                      <a:ext cx="797" cy="1017"/>
                    </a:xfrm>
                    <a:prstGeom prst="rect">
                      <a:avLst/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4" name="Rectangles 20">
                      <a:extLst>
                        <a:ext uri="{FF2B5EF4-FFF2-40B4-BE49-F238E27FC236}">
                          <a16:creationId xmlns:a16="http://schemas.microsoft.com/office/drawing/2014/main" id="{03A5887C-FB1C-434F-92BC-2711C04D2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21">
                      <a:extLst>
                        <a:ext uri="{FF2B5EF4-FFF2-40B4-BE49-F238E27FC236}">
                          <a16:creationId xmlns:a16="http://schemas.microsoft.com/office/drawing/2014/main" id="{179542AD-8E73-D2AD-7AF7-9CBD73BAD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18" y="3874"/>
                      <a:ext cx="594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A93D4DC9-A758-7699-ABBA-1786C0107CF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337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16EC6141-B9FE-D1FA-2A78-F1BE19B68D9B}"/>
                      </a:ext>
                    </a:extLst>
                  </p:cNvPr>
                  <p:cNvSpPr/>
                  <p:nvPr/>
                </p:nvSpPr>
                <p:spPr>
                  <a:xfrm>
                    <a:off x="6630" y="4120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Arrow Connector 17">
                    <a:extLst>
                      <a:ext uri="{FF2B5EF4-FFF2-40B4-BE49-F238E27FC236}">
                        <a16:creationId xmlns:a16="http://schemas.microsoft.com/office/drawing/2014/main" id="{053D131E-3B0C-DA2A-6D0A-8A3DB93FD34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57" y="4544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Rectangles 25">
                    <a:extLst>
                      <a:ext uri="{FF2B5EF4-FFF2-40B4-BE49-F238E27FC236}">
                        <a16:creationId xmlns:a16="http://schemas.microsoft.com/office/drawing/2014/main" id="{7B64B7A2-E95D-1B52-A10A-3D4910B9AEF5}"/>
                      </a:ext>
                    </a:extLst>
                  </p:cNvPr>
                  <p:cNvSpPr/>
                  <p:nvPr/>
                </p:nvSpPr>
                <p:spPr>
                  <a:xfrm>
                    <a:off x="6747" y="4454"/>
                    <a:ext cx="594" cy="38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D6006EF2-9999-2828-1DE8-1728F8BCE9E5}"/>
                    </a:ext>
                  </a:extLst>
                </p:cNvPr>
                <p:cNvCxnSpPr>
                  <a:cxnSpLocks/>
                  <a:endCxn id="14" idx="2"/>
                </p:cNvCxnSpPr>
                <p:nvPr/>
              </p:nvCxnSpPr>
              <p:spPr>
                <a:xfrm flipV="1">
                  <a:off x="6288" y="3449"/>
                  <a:ext cx="342" cy="138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5705AE1B-6117-8937-C02D-B1F12ABD6F03}"/>
                    </a:ext>
                  </a:extLst>
                </p:cNvPr>
                <p:cNvCxnSpPr>
                  <a:cxnSpLocks/>
                  <a:endCxn id="17" idx="2"/>
                </p:cNvCxnSpPr>
                <p:nvPr/>
              </p:nvCxnSpPr>
              <p:spPr>
                <a:xfrm>
                  <a:off x="6300" y="4365"/>
                  <a:ext cx="330" cy="196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A5C6E1E-CBC8-68A1-F1D1-B33231559BFD}"/>
                  </a:ext>
                </a:extLst>
              </p:cNvPr>
              <p:cNvGrpSpPr/>
              <p:nvPr/>
            </p:nvGrpSpPr>
            <p:grpSpPr>
              <a:xfrm>
                <a:off x="3218329" y="2619906"/>
                <a:ext cx="4447073" cy="430887"/>
                <a:chOff x="3218329" y="2951599"/>
                <a:chExt cx="4447073" cy="43088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0F7426B-460C-5C76-B645-483C9B7D4C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8329" y="3200400"/>
                  <a:ext cx="4447073" cy="0"/>
                </a:xfrm>
                <a:prstGeom prst="line">
                  <a:avLst/>
                </a:prstGeom>
                <a:ln w="25400">
                  <a:solidFill>
                    <a:srgbClr val="FF00FF"/>
                  </a:solidFill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FB7D652-97A4-FFA4-22D1-A3EF7D59B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US" sz="2200" dirty="0"/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CFB7D652-97A4-FFA4-22D1-A3EF7D59B1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4802" y="2951599"/>
                      <a:ext cx="796290" cy="43088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25400">
                      <a:solidFill>
                        <a:srgbClr val="FF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273EE2-075D-7F9D-CECD-1A3573A623C4}"/>
                    </a:ext>
                  </a:extLst>
                </p:cNvPr>
                <p:cNvSpPr txBox="1"/>
                <p:nvPr/>
              </p:nvSpPr>
              <p:spPr>
                <a:xfrm>
                  <a:off x="7588418" y="458291"/>
                  <a:ext cx="364818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dirty="0"/>
                    <a:t>Relevant work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400" dirty="0"/>
                    <a:t>: </a:t>
                  </a:r>
                  <a:br>
                    <a:rPr lang="en-US" sz="2400" dirty="0"/>
                  </a:br>
                  <a:r>
                    <a:rPr lang="en-US" sz="2400" dirty="0"/>
                    <a:t>Total remaining size of jobs with remaining size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6273EE2-075D-7F9D-CECD-1A3573A623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8418" y="458291"/>
                  <a:ext cx="3648186" cy="1200329"/>
                </a:xfrm>
                <a:prstGeom prst="rect">
                  <a:avLst/>
                </a:prstGeom>
                <a:blipFill>
                  <a:blip r:embed="rId4"/>
                  <a:stretch>
                    <a:fillRect l="-1003" t="-4061" r="-2676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058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0392A6A-0E2B-7FF9-34C9-CE8B9B94A89A}"/>
              </a:ext>
            </a:extLst>
          </p:cNvPr>
          <p:cNvGrpSpPr/>
          <p:nvPr/>
        </p:nvGrpSpPr>
        <p:grpSpPr>
          <a:xfrm>
            <a:off x="2793954" y="1838628"/>
            <a:ext cx="6758608" cy="2335696"/>
            <a:chOff x="2793954" y="1838628"/>
            <a:chExt cx="6758608" cy="233569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6DB668-E9BC-4724-2AB2-DFA2CB9C5114}"/>
                </a:ext>
              </a:extLst>
            </p:cNvPr>
            <p:cNvGrpSpPr/>
            <p:nvPr/>
          </p:nvGrpSpPr>
          <p:grpSpPr>
            <a:xfrm>
              <a:off x="2793954" y="1838628"/>
              <a:ext cx="6758608" cy="2335696"/>
              <a:chOff x="2792896" y="1838739"/>
              <a:chExt cx="6758608" cy="2335696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8A1B770-6B37-7BAC-7C18-5FE532CFBD4A}"/>
                  </a:ext>
                </a:extLst>
              </p:cNvPr>
              <p:cNvSpPr txBox="1"/>
              <p:nvPr/>
            </p:nvSpPr>
            <p:spPr>
              <a:xfrm>
                <a:off x="4184574" y="2230622"/>
                <a:ext cx="2468975" cy="769441"/>
              </a:xfrm>
              <a:prstGeom prst="rect">
                <a:avLst/>
              </a:prstGeom>
              <a:noFill/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dirty="0"/>
                  <a:t>Constraint on optimal scheduling</a:t>
                </a: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8FDFED0-0A21-6BE7-E3D4-2E340E9E9B61}"/>
                  </a:ext>
                </a:extLst>
              </p:cNvPr>
              <p:cNvSpPr/>
              <p:nvPr/>
            </p:nvSpPr>
            <p:spPr>
              <a:xfrm>
                <a:off x="2792896" y="1838739"/>
                <a:ext cx="6758608" cy="2335696"/>
              </a:xfrm>
              <a:custGeom>
                <a:avLst/>
                <a:gdLst>
                  <a:gd name="connsiteX0" fmla="*/ 0 w 6758608"/>
                  <a:gd name="connsiteY0" fmla="*/ 2335696 h 2335696"/>
                  <a:gd name="connsiteX1" fmla="*/ 2633869 w 6758608"/>
                  <a:gd name="connsiteY1" fmla="*/ 2335696 h 2335696"/>
                  <a:gd name="connsiteX2" fmla="*/ 3011556 w 6758608"/>
                  <a:gd name="connsiteY2" fmla="*/ 2295939 h 2335696"/>
                  <a:gd name="connsiteX3" fmla="*/ 3458817 w 6758608"/>
                  <a:gd name="connsiteY3" fmla="*/ 2236304 h 2335696"/>
                  <a:gd name="connsiteX4" fmla="*/ 3846443 w 6758608"/>
                  <a:gd name="connsiteY4" fmla="*/ 2156791 h 2335696"/>
                  <a:gd name="connsiteX5" fmla="*/ 4234069 w 6758608"/>
                  <a:gd name="connsiteY5" fmla="*/ 2067339 h 2335696"/>
                  <a:gd name="connsiteX6" fmla="*/ 4830417 w 6758608"/>
                  <a:gd name="connsiteY6" fmla="*/ 1888435 h 2335696"/>
                  <a:gd name="connsiteX7" fmla="*/ 5267739 w 6758608"/>
                  <a:gd name="connsiteY7" fmla="*/ 1689652 h 2335696"/>
                  <a:gd name="connsiteX8" fmla="*/ 5625547 w 6758608"/>
                  <a:gd name="connsiteY8" fmla="*/ 1490870 h 2335696"/>
                  <a:gd name="connsiteX9" fmla="*/ 5943600 w 6758608"/>
                  <a:gd name="connsiteY9" fmla="*/ 1262270 h 2335696"/>
                  <a:gd name="connsiteX10" fmla="*/ 6182139 w 6758608"/>
                  <a:gd name="connsiteY10" fmla="*/ 1043609 h 2335696"/>
                  <a:gd name="connsiteX11" fmla="*/ 6500191 w 6758608"/>
                  <a:gd name="connsiteY11" fmla="*/ 616226 h 2335696"/>
                  <a:gd name="connsiteX12" fmla="*/ 6659217 w 6758608"/>
                  <a:gd name="connsiteY12" fmla="*/ 318052 h 2335696"/>
                  <a:gd name="connsiteX13" fmla="*/ 6758608 w 6758608"/>
                  <a:gd name="connsiteY13" fmla="*/ 99391 h 2335696"/>
                  <a:gd name="connsiteX14" fmla="*/ 6758608 w 6758608"/>
                  <a:gd name="connsiteY14" fmla="*/ 0 h 2335696"/>
                  <a:gd name="connsiteX15" fmla="*/ 6470374 w 6758608"/>
                  <a:gd name="connsiteY15" fmla="*/ 0 h 2335696"/>
                  <a:gd name="connsiteX16" fmla="*/ 6311347 w 6758608"/>
                  <a:gd name="connsiteY16" fmla="*/ 198783 h 2335696"/>
                  <a:gd name="connsiteX17" fmla="*/ 6192078 w 6758608"/>
                  <a:gd name="connsiteY17" fmla="*/ 387626 h 2335696"/>
                  <a:gd name="connsiteX18" fmla="*/ 6003234 w 6758608"/>
                  <a:gd name="connsiteY18" fmla="*/ 606287 h 2335696"/>
                  <a:gd name="connsiteX19" fmla="*/ 5814391 w 6758608"/>
                  <a:gd name="connsiteY19" fmla="*/ 775252 h 2335696"/>
                  <a:gd name="connsiteX20" fmla="*/ 5476461 w 6758608"/>
                  <a:gd name="connsiteY20" fmla="*/ 1013791 h 2335696"/>
                  <a:gd name="connsiteX21" fmla="*/ 4979504 w 6758608"/>
                  <a:gd name="connsiteY21" fmla="*/ 1292087 h 2335696"/>
                  <a:gd name="connsiteX22" fmla="*/ 4482547 w 6758608"/>
                  <a:gd name="connsiteY22" fmla="*/ 1490870 h 2335696"/>
                  <a:gd name="connsiteX23" fmla="*/ 3776869 w 6758608"/>
                  <a:gd name="connsiteY23" fmla="*/ 1699591 h 2335696"/>
                  <a:gd name="connsiteX24" fmla="*/ 2892287 w 6758608"/>
                  <a:gd name="connsiteY24" fmla="*/ 1898374 h 2335696"/>
                  <a:gd name="connsiteX25" fmla="*/ 2117034 w 6758608"/>
                  <a:gd name="connsiteY25" fmla="*/ 2017644 h 2335696"/>
                  <a:gd name="connsiteX26" fmla="*/ 1341782 w 6758608"/>
                  <a:gd name="connsiteY26" fmla="*/ 2117035 h 2335696"/>
                  <a:gd name="connsiteX27" fmla="*/ 705678 w 6758608"/>
                  <a:gd name="connsiteY27" fmla="*/ 2186609 h 2335696"/>
                  <a:gd name="connsiteX28" fmla="*/ 9939 w 6758608"/>
                  <a:gd name="connsiteY28" fmla="*/ 2206487 h 2335696"/>
                  <a:gd name="connsiteX29" fmla="*/ 0 w 6758608"/>
                  <a:gd name="connsiteY29" fmla="*/ 2335696 h 2335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6758608" h="2335696">
                    <a:moveTo>
                      <a:pt x="0" y="2335696"/>
                    </a:moveTo>
                    <a:lnTo>
                      <a:pt x="2633869" y="2335696"/>
                    </a:lnTo>
                    <a:lnTo>
                      <a:pt x="3011556" y="2295939"/>
                    </a:lnTo>
                    <a:lnTo>
                      <a:pt x="3458817" y="2236304"/>
                    </a:lnTo>
                    <a:lnTo>
                      <a:pt x="3846443" y="2156791"/>
                    </a:lnTo>
                    <a:lnTo>
                      <a:pt x="4234069" y="2067339"/>
                    </a:lnTo>
                    <a:lnTo>
                      <a:pt x="4830417" y="1888435"/>
                    </a:lnTo>
                    <a:lnTo>
                      <a:pt x="5267739" y="1689652"/>
                    </a:lnTo>
                    <a:lnTo>
                      <a:pt x="5625547" y="1490870"/>
                    </a:lnTo>
                    <a:lnTo>
                      <a:pt x="5943600" y="1262270"/>
                    </a:lnTo>
                    <a:lnTo>
                      <a:pt x="6182139" y="1043609"/>
                    </a:lnTo>
                    <a:lnTo>
                      <a:pt x="6500191" y="616226"/>
                    </a:lnTo>
                    <a:lnTo>
                      <a:pt x="6659217" y="318052"/>
                    </a:lnTo>
                    <a:lnTo>
                      <a:pt x="6758608" y="99391"/>
                    </a:lnTo>
                    <a:lnTo>
                      <a:pt x="6758608" y="0"/>
                    </a:lnTo>
                    <a:lnTo>
                      <a:pt x="6470374" y="0"/>
                    </a:lnTo>
                    <a:lnTo>
                      <a:pt x="6311347" y="198783"/>
                    </a:lnTo>
                    <a:lnTo>
                      <a:pt x="6192078" y="387626"/>
                    </a:lnTo>
                    <a:lnTo>
                      <a:pt x="6003234" y="606287"/>
                    </a:lnTo>
                    <a:lnTo>
                      <a:pt x="5814391" y="775252"/>
                    </a:lnTo>
                    <a:lnTo>
                      <a:pt x="5476461" y="1013791"/>
                    </a:lnTo>
                    <a:lnTo>
                      <a:pt x="4979504" y="1292087"/>
                    </a:lnTo>
                    <a:lnTo>
                      <a:pt x="4482547" y="1490870"/>
                    </a:lnTo>
                    <a:lnTo>
                      <a:pt x="3776869" y="1699591"/>
                    </a:lnTo>
                    <a:lnTo>
                      <a:pt x="2892287" y="1898374"/>
                    </a:lnTo>
                    <a:lnTo>
                      <a:pt x="2117034" y="2017644"/>
                    </a:lnTo>
                    <a:lnTo>
                      <a:pt x="1341782" y="2117035"/>
                    </a:lnTo>
                    <a:lnTo>
                      <a:pt x="705678" y="2186609"/>
                    </a:lnTo>
                    <a:lnTo>
                      <a:pt x="9939" y="2206487"/>
                    </a:lnTo>
                    <a:lnTo>
                      <a:pt x="0" y="233569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CF0825C-E3FE-E519-8990-1765A789A66A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5420120" y="2999952"/>
              <a:ext cx="1234487" cy="743373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72A4C1-A14B-7501-AAF6-4B760CA61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with 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2BFB2-2E41-5DAE-D91E-C2159B8F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175" y="455094"/>
            <a:ext cx="5262936" cy="91992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Setting: k=2 servers, Exp(1) job size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2604D5D-0C0E-6E86-1A66-7DF6D19068B9}"/>
              </a:ext>
            </a:extLst>
          </p:cNvPr>
          <p:cNvGrpSpPr/>
          <p:nvPr/>
        </p:nvGrpSpPr>
        <p:grpSpPr>
          <a:xfrm>
            <a:off x="2791838" y="1561937"/>
            <a:ext cx="6459166" cy="2494497"/>
            <a:chOff x="2791838" y="1561937"/>
            <a:chExt cx="6459166" cy="2494497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2482706-6038-E718-EA46-3B25FAF09DF7}"/>
                </a:ext>
              </a:extLst>
            </p:cNvPr>
            <p:cNvSpPr/>
            <p:nvPr/>
          </p:nvSpPr>
          <p:spPr>
            <a:xfrm>
              <a:off x="2791838" y="1828800"/>
              <a:ext cx="6459166" cy="2227634"/>
            </a:xfrm>
            <a:custGeom>
              <a:avLst/>
              <a:gdLst>
                <a:gd name="connsiteX0" fmla="*/ 0 w 6459166"/>
                <a:gd name="connsiteY0" fmla="*/ 2227634 h 2227634"/>
                <a:gd name="connsiteX1" fmla="*/ 466928 w 6459166"/>
                <a:gd name="connsiteY1" fmla="*/ 2208179 h 2227634"/>
                <a:gd name="connsiteX2" fmla="*/ 1128409 w 6459166"/>
                <a:gd name="connsiteY2" fmla="*/ 2149813 h 2227634"/>
                <a:gd name="connsiteX3" fmla="*/ 1702341 w 6459166"/>
                <a:gd name="connsiteY3" fmla="*/ 2091447 h 2227634"/>
                <a:gd name="connsiteX4" fmla="*/ 2431915 w 6459166"/>
                <a:gd name="connsiteY4" fmla="*/ 1984443 h 2227634"/>
                <a:gd name="connsiteX5" fmla="*/ 3132307 w 6459166"/>
                <a:gd name="connsiteY5" fmla="*/ 1857983 h 2227634"/>
                <a:gd name="connsiteX6" fmla="*/ 3959158 w 6459166"/>
                <a:gd name="connsiteY6" fmla="*/ 1663430 h 2227634"/>
                <a:gd name="connsiteX7" fmla="*/ 4630366 w 6459166"/>
                <a:gd name="connsiteY7" fmla="*/ 1449421 h 2227634"/>
                <a:gd name="connsiteX8" fmla="*/ 5184843 w 6459166"/>
                <a:gd name="connsiteY8" fmla="*/ 1186774 h 2227634"/>
                <a:gd name="connsiteX9" fmla="*/ 5729592 w 6459166"/>
                <a:gd name="connsiteY9" fmla="*/ 846306 h 2227634"/>
                <a:gd name="connsiteX10" fmla="*/ 6070060 w 6459166"/>
                <a:gd name="connsiteY10" fmla="*/ 535021 h 2227634"/>
                <a:gd name="connsiteX11" fmla="*/ 6274341 w 6459166"/>
                <a:gd name="connsiteY11" fmla="*/ 272374 h 2227634"/>
                <a:gd name="connsiteX12" fmla="*/ 6459166 w 6459166"/>
                <a:gd name="connsiteY12" fmla="*/ 0 h 2227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459166" h="2227634">
                  <a:moveTo>
                    <a:pt x="0" y="2227634"/>
                  </a:moveTo>
                  <a:cubicBezTo>
                    <a:pt x="139430" y="2224391"/>
                    <a:pt x="278860" y="2221149"/>
                    <a:pt x="466928" y="2208179"/>
                  </a:cubicBezTo>
                  <a:cubicBezTo>
                    <a:pt x="654996" y="2195209"/>
                    <a:pt x="1128409" y="2149813"/>
                    <a:pt x="1128409" y="2149813"/>
                  </a:cubicBezTo>
                  <a:cubicBezTo>
                    <a:pt x="1334311" y="2130358"/>
                    <a:pt x="1485090" y="2119009"/>
                    <a:pt x="1702341" y="2091447"/>
                  </a:cubicBezTo>
                  <a:cubicBezTo>
                    <a:pt x="1919592" y="2063885"/>
                    <a:pt x="2193587" y="2023354"/>
                    <a:pt x="2431915" y="1984443"/>
                  </a:cubicBezTo>
                  <a:cubicBezTo>
                    <a:pt x="2670243" y="1945532"/>
                    <a:pt x="2877767" y="1911485"/>
                    <a:pt x="3132307" y="1857983"/>
                  </a:cubicBezTo>
                  <a:cubicBezTo>
                    <a:pt x="3386847" y="1804481"/>
                    <a:pt x="3709482" y="1731524"/>
                    <a:pt x="3959158" y="1663430"/>
                  </a:cubicBezTo>
                  <a:cubicBezTo>
                    <a:pt x="4208834" y="1595336"/>
                    <a:pt x="4426085" y="1528864"/>
                    <a:pt x="4630366" y="1449421"/>
                  </a:cubicBezTo>
                  <a:cubicBezTo>
                    <a:pt x="4834647" y="1369978"/>
                    <a:pt x="5001639" y="1287293"/>
                    <a:pt x="5184843" y="1186774"/>
                  </a:cubicBezTo>
                  <a:cubicBezTo>
                    <a:pt x="5368047" y="1086255"/>
                    <a:pt x="5582056" y="954931"/>
                    <a:pt x="5729592" y="846306"/>
                  </a:cubicBezTo>
                  <a:cubicBezTo>
                    <a:pt x="5877128" y="737681"/>
                    <a:pt x="5979269" y="630676"/>
                    <a:pt x="6070060" y="535021"/>
                  </a:cubicBezTo>
                  <a:cubicBezTo>
                    <a:pt x="6160852" y="439366"/>
                    <a:pt x="6209490" y="361544"/>
                    <a:pt x="6274341" y="272374"/>
                  </a:cubicBezTo>
                  <a:cubicBezTo>
                    <a:pt x="6339192" y="183204"/>
                    <a:pt x="6399179" y="91602"/>
                    <a:pt x="6459166" y="0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F69E18-11FB-8940-BEF4-884519843E15}"/>
                </a:ext>
              </a:extLst>
            </p:cNvPr>
            <p:cNvSpPr txBox="1"/>
            <p:nvPr/>
          </p:nvSpPr>
          <p:spPr>
            <a:xfrm>
              <a:off x="7395759" y="1561937"/>
              <a:ext cx="1708151" cy="430887"/>
            </a:xfrm>
            <a:prstGeom prst="rect">
              <a:avLst/>
            </a:prstGeom>
            <a:noFill/>
            <a:ln w="254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M/G/2/SRPT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440C19-7620-85D8-B8DB-10AA89987C44}"/>
              </a:ext>
            </a:extLst>
          </p:cNvPr>
          <p:cNvGrpSpPr/>
          <p:nvPr/>
        </p:nvGrpSpPr>
        <p:grpSpPr>
          <a:xfrm>
            <a:off x="2791838" y="2363821"/>
            <a:ext cx="8672960" cy="2782111"/>
            <a:chOff x="2791838" y="2363821"/>
            <a:chExt cx="8672960" cy="2782111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D67FC56-32B6-2F02-A65F-9A51B28F8045}"/>
                </a:ext>
              </a:extLst>
            </p:cNvPr>
            <p:cNvSpPr/>
            <p:nvPr/>
          </p:nvSpPr>
          <p:spPr>
            <a:xfrm>
              <a:off x="2791838" y="2363821"/>
              <a:ext cx="6760724" cy="2782111"/>
            </a:xfrm>
            <a:custGeom>
              <a:avLst/>
              <a:gdLst>
                <a:gd name="connsiteX0" fmla="*/ 0 w 6760724"/>
                <a:gd name="connsiteY0" fmla="*/ 2782111 h 2782111"/>
                <a:gd name="connsiteX1" fmla="*/ 428017 w 6760724"/>
                <a:gd name="connsiteY1" fmla="*/ 2743200 h 2782111"/>
                <a:gd name="connsiteX2" fmla="*/ 1284051 w 6760724"/>
                <a:gd name="connsiteY2" fmla="*/ 2655651 h 2782111"/>
                <a:gd name="connsiteX3" fmla="*/ 2373549 w 6760724"/>
                <a:gd name="connsiteY3" fmla="*/ 2500009 h 2782111"/>
                <a:gd name="connsiteX4" fmla="*/ 3190673 w 6760724"/>
                <a:gd name="connsiteY4" fmla="*/ 2354094 h 2782111"/>
                <a:gd name="connsiteX5" fmla="*/ 3891064 w 6760724"/>
                <a:gd name="connsiteY5" fmla="*/ 2188724 h 2782111"/>
                <a:gd name="connsiteX6" fmla="*/ 4591456 w 6760724"/>
                <a:gd name="connsiteY6" fmla="*/ 1974715 h 2782111"/>
                <a:gd name="connsiteX7" fmla="*/ 5058383 w 6760724"/>
                <a:gd name="connsiteY7" fmla="*/ 1770434 h 2782111"/>
                <a:gd name="connsiteX8" fmla="*/ 5554494 w 6760724"/>
                <a:gd name="connsiteY8" fmla="*/ 1488332 h 2782111"/>
                <a:gd name="connsiteX9" fmla="*/ 5943600 w 6760724"/>
                <a:gd name="connsiteY9" fmla="*/ 1196502 h 2782111"/>
                <a:gd name="connsiteX10" fmla="*/ 6215975 w 6760724"/>
                <a:gd name="connsiteY10" fmla="*/ 914400 h 2782111"/>
                <a:gd name="connsiteX11" fmla="*/ 6439711 w 6760724"/>
                <a:gd name="connsiteY11" fmla="*/ 612843 h 2782111"/>
                <a:gd name="connsiteX12" fmla="*/ 6605081 w 6760724"/>
                <a:gd name="connsiteY12" fmla="*/ 330741 h 2782111"/>
                <a:gd name="connsiteX13" fmla="*/ 6760724 w 6760724"/>
                <a:gd name="connsiteY13" fmla="*/ 0 h 2782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60724" h="2782111">
                  <a:moveTo>
                    <a:pt x="0" y="2782111"/>
                  </a:moveTo>
                  <a:lnTo>
                    <a:pt x="428017" y="2743200"/>
                  </a:lnTo>
                  <a:cubicBezTo>
                    <a:pt x="642025" y="2722123"/>
                    <a:pt x="959796" y="2696183"/>
                    <a:pt x="1284051" y="2655651"/>
                  </a:cubicBezTo>
                  <a:cubicBezTo>
                    <a:pt x="1608306" y="2615119"/>
                    <a:pt x="2055779" y="2550268"/>
                    <a:pt x="2373549" y="2500009"/>
                  </a:cubicBezTo>
                  <a:cubicBezTo>
                    <a:pt x="2691319" y="2449749"/>
                    <a:pt x="2937754" y="2405975"/>
                    <a:pt x="3190673" y="2354094"/>
                  </a:cubicBezTo>
                  <a:cubicBezTo>
                    <a:pt x="3443592" y="2302213"/>
                    <a:pt x="3657600" y="2251954"/>
                    <a:pt x="3891064" y="2188724"/>
                  </a:cubicBezTo>
                  <a:cubicBezTo>
                    <a:pt x="4124528" y="2125494"/>
                    <a:pt x="4396903" y="2044430"/>
                    <a:pt x="4591456" y="1974715"/>
                  </a:cubicBezTo>
                  <a:cubicBezTo>
                    <a:pt x="4786009" y="1905000"/>
                    <a:pt x="4897877" y="1851498"/>
                    <a:pt x="5058383" y="1770434"/>
                  </a:cubicBezTo>
                  <a:cubicBezTo>
                    <a:pt x="5218889" y="1689370"/>
                    <a:pt x="5406958" y="1583987"/>
                    <a:pt x="5554494" y="1488332"/>
                  </a:cubicBezTo>
                  <a:cubicBezTo>
                    <a:pt x="5702030" y="1392677"/>
                    <a:pt x="5833353" y="1292157"/>
                    <a:pt x="5943600" y="1196502"/>
                  </a:cubicBezTo>
                  <a:cubicBezTo>
                    <a:pt x="6053847" y="1100847"/>
                    <a:pt x="6133290" y="1011676"/>
                    <a:pt x="6215975" y="914400"/>
                  </a:cubicBezTo>
                  <a:cubicBezTo>
                    <a:pt x="6298660" y="817124"/>
                    <a:pt x="6374860" y="710120"/>
                    <a:pt x="6439711" y="612843"/>
                  </a:cubicBezTo>
                  <a:cubicBezTo>
                    <a:pt x="6504562" y="515566"/>
                    <a:pt x="6551579" y="432881"/>
                    <a:pt x="6605081" y="330741"/>
                  </a:cubicBezTo>
                  <a:cubicBezTo>
                    <a:pt x="6658583" y="228601"/>
                    <a:pt x="6709653" y="114300"/>
                    <a:pt x="6760724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ABF06C8-2516-715F-1525-A3F44E9E563A}"/>
                </a:ext>
              </a:extLst>
            </p:cNvPr>
            <p:cNvSpPr txBox="1"/>
            <p:nvPr/>
          </p:nvSpPr>
          <p:spPr>
            <a:xfrm>
              <a:off x="9349748" y="2812209"/>
              <a:ext cx="2115050" cy="769441"/>
            </a:xfrm>
            <a:prstGeom prst="rect">
              <a:avLst/>
            </a:prstGeom>
            <a:noFill/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Resource pooled M/G/1/SRPT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8A1E243-35E6-A1C9-358A-992FDB74D789}"/>
              </a:ext>
            </a:extLst>
          </p:cNvPr>
          <p:cNvGrpSpPr/>
          <p:nvPr/>
        </p:nvGrpSpPr>
        <p:grpSpPr>
          <a:xfrm>
            <a:off x="2787587" y="4170320"/>
            <a:ext cx="7619686" cy="430887"/>
            <a:chOff x="2787587" y="4170320"/>
            <a:chExt cx="7619686" cy="43088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0492203-44EF-26DE-2793-865B26DD31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7" y="4173797"/>
              <a:ext cx="7095714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/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M/G/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D405F39-0096-3D0F-3722-8D2D97234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748" y="4170320"/>
                  <a:ext cx="105752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6215" t="-6667" b="-24000"/>
                  </a:stretch>
                </a:blipFill>
                <a:ln w="25400">
                  <a:solidFill>
                    <a:schemeClr val="accent2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07FB651-634B-F87D-6649-955BB4B4BC92}"/>
              </a:ext>
            </a:extLst>
          </p:cNvPr>
          <p:cNvGrpSpPr/>
          <p:nvPr/>
        </p:nvGrpSpPr>
        <p:grpSpPr>
          <a:xfrm>
            <a:off x="2787588" y="5344357"/>
            <a:ext cx="7619685" cy="1062936"/>
            <a:chOff x="2787588" y="5344357"/>
            <a:chExt cx="7619685" cy="10629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53FDFA8-303A-8D97-910F-2AC1A055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87588" y="5344357"/>
              <a:ext cx="709571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25416-5B4E-E0D7-6585-1D38084CAC3F}"/>
                </a:ext>
              </a:extLst>
            </p:cNvPr>
            <p:cNvCxnSpPr>
              <a:cxnSpLocks/>
            </p:cNvCxnSpPr>
            <p:nvPr/>
          </p:nvCxnSpPr>
          <p:spPr>
            <a:xfrm>
              <a:off x="4185632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6CD634-EEC1-E346-A38B-07741C6E4D0F}"/>
                </a:ext>
              </a:extLst>
            </p:cNvPr>
            <p:cNvCxnSpPr>
              <a:cxnSpLocks/>
            </p:cNvCxnSpPr>
            <p:nvPr/>
          </p:nvCxnSpPr>
          <p:spPr>
            <a:xfrm>
              <a:off x="5255675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601FAC2-B8D5-0714-6E94-D9910F6319F1}"/>
                </a:ext>
              </a:extLst>
            </p:cNvPr>
            <p:cNvCxnSpPr>
              <a:cxnSpLocks/>
            </p:cNvCxnSpPr>
            <p:nvPr/>
          </p:nvCxnSpPr>
          <p:spPr>
            <a:xfrm>
              <a:off x="6335444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223E42-08B2-3314-3C73-1326D8FD07E8}"/>
                </a:ext>
              </a:extLst>
            </p:cNvPr>
            <p:cNvCxnSpPr>
              <a:cxnSpLocks/>
            </p:cNvCxnSpPr>
            <p:nvPr/>
          </p:nvCxnSpPr>
          <p:spPr>
            <a:xfrm>
              <a:off x="7395759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457268-CBD2-F0B6-983C-E5C8048E3013}"/>
                </a:ext>
              </a:extLst>
            </p:cNvPr>
            <p:cNvCxnSpPr>
              <a:cxnSpLocks/>
            </p:cNvCxnSpPr>
            <p:nvPr/>
          </p:nvCxnSpPr>
          <p:spPr>
            <a:xfrm>
              <a:off x="8485257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1FA2802-C029-CF13-4D8A-A90F9F538337}"/>
                </a:ext>
              </a:extLst>
            </p:cNvPr>
            <p:cNvCxnSpPr>
              <a:cxnSpLocks/>
            </p:cNvCxnSpPr>
            <p:nvPr/>
          </p:nvCxnSpPr>
          <p:spPr>
            <a:xfrm>
              <a:off x="9555300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441C38D-D57C-0F56-3F8D-941F98D78B74}"/>
                </a:ext>
              </a:extLst>
            </p:cNvPr>
            <p:cNvSpPr txBox="1"/>
            <p:nvPr/>
          </p:nvSpPr>
          <p:spPr>
            <a:xfrm>
              <a:off x="2818312" y="5514871"/>
              <a:ext cx="7588961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0.3         0.4          0.5          0.6         0.7         0.8          0.9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64BC7B-3131-607A-8800-7B80321DC525}"/>
                    </a:ext>
                  </a:extLst>
                </p:cNvPr>
                <p:cNvSpPr txBox="1"/>
                <p:nvPr/>
              </p:nvSpPr>
              <p:spPr>
                <a:xfrm>
                  <a:off x="4356764" y="5930239"/>
                  <a:ext cx="3806687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F64BC7B-3131-607A-8800-7B80321DC5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764" y="5930239"/>
                  <a:ext cx="3806687" cy="477054"/>
                </a:xfrm>
                <a:prstGeom prst="rect">
                  <a:avLst/>
                </a:prstGeom>
                <a:blipFill>
                  <a:blip r:embed="rId4"/>
                  <a:stretch>
                    <a:fillRect t="-102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E2AF476-A00B-4015-8C27-2730DA858932}"/>
              </a:ext>
            </a:extLst>
          </p:cNvPr>
          <p:cNvGrpSpPr/>
          <p:nvPr/>
        </p:nvGrpSpPr>
        <p:grpSpPr>
          <a:xfrm>
            <a:off x="100691" y="1652425"/>
            <a:ext cx="3018141" cy="3939540"/>
            <a:chOff x="100691" y="1652425"/>
            <a:chExt cx="3018141" cy="39395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58244FC-97C1-EFCC-700D-BFEC6D26C395}"/>
                </a:ext>
              </a:extLst>
            </p:cNvPr>
            <p:cNvCxnSpPr>
              <a:cxnSpLocks/>
            </p:cNvCxnSpPr>
            <p:nvPr/>
          </p:nvCxnSpPr>
          <p:spPr>
            <a:xfrm>
              <a:off x="2787588" y="1825625"/>
              <a:ext cx="0" cy="351873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2249DE8-D447-A85A-3E5E-423E76B65A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5344357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8EA3814-7E81-01F0-DACC-A30067CED2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417379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0E611A-7157-0DD7-3888-32986202BB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3006476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BAEB993-EC1C-9D6F-8B87-9C6A14E435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8143" y="1826254"/>
              <a:ext cx="23944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9ADC04-8E23-5192-4A5B-730F6EF76E91}"/>
                </a:ext>
              </a:extLst>
            </p:cNvPr>
            <p:cNvCxnSpPr>
              <a:cxnSpLocks/>
            </p:cNvCxnSpPr>
            <p:nvPr/>
          </p:nvCxnSpPr>
          <p:spPr>
            <a:xfrm>
              <a:off x="3118832" y="5344357"/>
              <a:ext cx="0" cy="1906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48017C1-DA12-2214-C6CD-5B354C94DBF5}"/>
                </a:ext>
              </a:extLst>
            </p:cNvPr>
            <p:cNvSpPr txBox="1"/>
            <p:nvPr/>
          </p:nvSpPr>
          <p:spPr>
            <a:xfrm>
              <a:off x="2141940" y="1652425"/>
              <a:ext cx="594804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00" dirty="0"/>
                <a:t>4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3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2</a:t>
              </a:r>
            </a:p>
            <a:p>
              <a:endParaRPr lang="en-US" sz="2500" dirty="0"/>
            </a:p>
            <a:p>
              <a:endParaRPr lang="en-US" sz="2500" dirty="0"/>
            </a:p>
            <a:p>
              <a:r>
                <a:rPr lang="en-US" sz="2500" dirty="0"/>
                <a:t>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/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b="0" dirty="0"/>
                    <a:t>Mean response time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86198D1-D60B-85EB-9201-A5D914892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91" y="2975898"/>
                  <a:ext cx="2088034" cy="1246495"/>
                </a:xfrm>
                <a:prstGeom prst="rect">
                  <a:avLst/>
                </a:prstGeom>
                <a:blipFill>
                  <a:blip r:embed="rId5"/>
                  <a:stretch>
                    <a:fillRect l="-3216" t="-3415" r="-6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07227B8-345F-5877-290A-DD9A98AD7EF4}"/>
              </a:ext>
            </a:extLst>
          </p:cNvPr>
          <p:cNvGrpSpPr/>
          <p:nvPr/>
        </p:nvGrpSpPr>
        <p:grpSpPr>
          <a:xfrm>
            <a:off x="5406887" y="1704689"/>
            <a:ext cx="5946913" cy="2469746"/>
            <a:chOff x="5406887" y="1704689"/>
            <a:chExt cx="5946913" cy="2469746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CF6C84F-E09E-A57A-D7C2-0B8977B29B56}"/>
                </a:ext>
              </a:extLst>
            </p:cNvPr>
            <p:cNvSpPr/>
            <p:nvPr/>
          </p:nvSpPr>
          <p:spPr>
            <a:xfrm>
              <a:off x="5406887" y="1938130"/>
              <a:ext cx="4134678" cy="2236305"/>
            </a:xfrm>
            <a:custGeom>
              <a:avLst/>
              <a:gdLst>
                <a:gd name="connsiteX0" fmla="*/ 0 w 4134678"/>
                <a:gd name="connsiteY0" fmla="*/ 2236305 h 2236305"/>
                <a:gd name="connsiteX1" fmla="*/ 924339 w 4134678"/>
                <a:gd name="connsiteY1" fmla="*/ 2126974 h 2236305"/>
                <a:gd name="connsiteX2" fmla="*/ 1361661 w 4134678"/>
                <a:gd name="connsiteY2" fmla="*/ 2027583 h 2236305"/>
                <a:gd name="connsiteX3" fmla="*/ 1868556 w 4134678"/>
                <a:gd name="connsiteY3" fmla="*/ 1908313 h 2236305"/>
                <a:gd name="connsiteX4" fmla="*/ 2276061 w 4134678"/>
                <a:gd name="connsiteY4" fmla="*/ 1759227 h 2236305"/>
                <a:gd name="connsiteX5" fmla="*/ 2663687 w 4134678"/>
                <a:gd name="connsiteY5" fmla="*/ 1590261 h 2236305"/>
                <a:gd name="connsiteX6" fmla="*/ 3001617 w 4134678"/>
                <a:gd name="connsiteY6" fmla="*/ 1391479 h 2236305"/>
                <a:gd name="connsiteX7" fmla="*/ 3339548 w 4134678"/>
                <a:gd name="connsiteY7" fmla="*/ 1143000 h 2236305"/>
                <a:gd name="connsiteX8" fmla="*/ 3627783 w 4134678"/>
                <a:gd name="connsiteY8" fmla="*/ 864705 h 2236305"/>
                <a:gd name="connsiteX9" fmla="*/ 3826565 w 4134678"/>
                <a:gd name="connsiteY9" fmla="*/ 576470 h 2236305"/>
                <a:gd name="connsiteX10" fmla="*/ 3985591 w 4134678"/>
                <a:gd name="connsiteY10" fmla="*/ 318053 h 2236305"/>
                <a:gd name="connsiteX11" fmla="*/ 4134678 w 4134678"/>
                <a:gd name="connsiteY11" fmla="*/ 0 h 2236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4678" h="2236305">
                  <a:moveTo>
                    <a:pt x="0" y="2236305"/>
                  </a:moveTo>
                  <a:cubicBezTo>
                    <a:pt x="348698" y="2199033"/>
                    <a:pt x="697396" y="2161761"/>
                    <a:pt x="924339" y="2126974"/>
                  </a:cubicBezTo>
                  <a:cubicBezTo>
                    <a:pt x="1151282" y="2092187"/>
                    <a:pt x="1361661" y="2027583"/>
                    <a:pt x="1361661" y="2027583"/>
                  </a:cubicBezTo>
                  <a:cubicBezTo>
                    <a:pt x="1519030" y="1991140"/>
                    <a:pt x="1716156" y="1953039"/>
                    <a:pt x="1868556" y="1908313"/>
                  </a:cubicBezTo>
                  <a:cubicBezTo>
                    <a:pt x="2020956" y="1863587"/>
                    <a:pt x="2143539" y="1812236"/>
                    <a:pt x="2276061" y="1759227"/>
                  </a:cubicBezTo>
                  <a:cubicBezTo>
                    <a:pt x="2408583" y="1706218"/>
                    <a:pt x="2542761" y="1651552"/>
                    <a:pt x="2663687" y="1590261"/>
                  </a:cubicBezTo>
                  <a:cubicBezTo>
                    <a:pt x="2784613" y="1528970"/>
                    <a:pt x="2888974" y="1466022"/>
                    <a:pt x="3001617" y="1391479"/>
                  </a:cubicBezTo>
                  <a:cubicBezTo>
                    <a:pt x="3114261" y="1316935"/>
                    <a:pt x="3235187" y="1230796"/>
                    <a:pt x="3339548" y="1143000"/>
                  </a:cubicBezTo>
                  <a:cubicBezTo>
                    <a:pt x="3443909" y="1055204"/>
                    <a:pt x="3546614" y="959127"/>
                    <a:pt x="3627783" y="864705"/>
                  </a:cubicBezTo>
                  <a:cubicBezTo>
                    <a:pt x="3708953" y="770283"/>
                    <a:pt x="3766930" y="667579"/>
                    <a:pt x="3826565" y="576470"/>
                  </a:cubicBezTo>
                  <a:cubicBezTo>
                    <a:pt x="3886200" y="485361"/>
                    <a:pt x="3934239" y="414131"/>
                    <a:pt x="3985591" y="318053"/>
                  </a:cubicBezTo>
                  <a:cubicBezTo>
                    <a:pt x="4036943" y="221975"/>
                    <a:pt x="4085810" y="110987"/>
                    <a:pt x="4134678" y="0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0CD3E8-6977-3040-E4DE-3DE73A32B4BA}"/>
                </a:ext>
              </a:extLst>
            </p:cNvPr>
            <p:cNvSpPr txBox="1"/>
            <p:nvPr/>
          </p:nvSpPr>
          <p:spPr>
            <a:xfrm>
              <a:off x="9553197" y="1704689"/>
              <a:ext cx="1800603" cy="430887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WINE combo!</a:t>
              </a:r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9D66-2747-3F60-771A-C10CE033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F716DF91-5C27-A230-EF69-006D8809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9934-535E-451F-BC3F-6E457F6584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53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905F-2D90-4E84-494A-5DEE691E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Speed Queue (ISQ)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76003"/>
                <a:ext cx="10515600" cy="365506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Single-server variable-speed queue.</a:t>
                </a:r>
                <a:br>
                  <a:rPr lang="en-US" dirty="0"/>
                </a:br>
                <a:r>
                  <a:rPr lang="en-US" dirty="0"/>
                  <a:t>State: Amount of work, server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Each arrival: Speed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 Cap at speed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249A80-CE00-3E85-66C7-A4D9C42974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6003"/>
                <a:ext cx="10515600" cy="3655060"/>
              </a:xfrm>
              <a:blipFill>
                <a:blip r:embed="rId3"/>
                <a:stretch>
                  <a:fillRect l="-1217" t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9C9A3D-B04A-638E-EEA9-6081838DD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INFORMS Annual 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25A07-A070-982A-E20B-1059A575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285C805-E34E-C690-E237-1B13D876D7E3}"/>
              </a:ext>
            </a:extLst>
          </p:cNvPr>
          <p:cNvGrpSpPr/>
          <p:nvPr/>
        </p:nvGrpSpPr>
        <p:grpSpPr>
          <a:xfrm>
            <a:off x="7525368" y="1034029"/>
            <a:ext cx="4400550" cy="1528167"/>
            <a:chOff x="3592830" y="2854127"/>
            <a:chExt cx="4400550" cy="152816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A51DDBA-DF86-EAF9-F949-7D20AEEBAEBF}"/>
                </a:ext>
              </a:extLst>
            </p:cNvPr>
            <p:cNvGrpSpPr/>
            <p:nvPr/>
          </p:nvGrpSpPr>
          <p:grpSpPr>
            <a:xfrm>
              <a:off x="3592830" y="3285014"/>
              <a:ext cx="4400550" cy="1097280"/>
              <a:chOff x="3307080" y="2740865"/>
              <a:chExt cx="4400550" cy="109728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7FC8B9B0-90D8-6ED2-4BAD-0F7360AE11F3}"/>
                  </a:ext>
                </a:extLst>
              </p:cNvPr>
              <p:cNvGrpSpPr/>
              <p:nvPr/>
            </p:nvGrpSpPr>
            <p:grpSpPr>
              <a:xfrm>
                <a:off x="3307080" y="2740865"/>
                <a:ext cx="4400550" cy="1097280"/>
                <a:chOff x="541" y="3047"/>
                <a:chExt cx="6930" cy="1728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CE9D6BE2-E409-C6FB-D4A9-228EFDEA1C0E}"/>
                    </a:ext>
                  </a:extLst>
                </p:cNvPr>
                <p:cNvGrpSpPr/>
                <p:nvPr/>
              </p:nvGrpSpPr>
              <p:grpSpPr>
                <a:xfrm>
                  <a:off x="541" y="3047"/>
                  <a:ext cx="5752" cy="1728"/>
                  <a:chOff x="4612" y="3721"/>
                  <a:chExt cx="5752" cy="1728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2B0A04DC-A50E-C3F5-37E8-8748EDE90E53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8"/>
                    <a:chOff x="5630" y="3721"/>
                    <a:chExt cx="4734" cy="1728"/>
                  </a:xfrm>
                </p:grpSpPr>
                <p:sp>
                  <p:nvSpPr>
                    <p:cNvPr id="17" name="Rectangles 8">
                      <a:extLst>
                        <a:ext uri="{FF2B5EF4-FFF2-40B4-BE49-F238E27FC236}">
                          <a16:creationId xmlns:a16="http://schemas.microsoft.com/office/drawing/2014/main" id="{CED21D21-BFEE-00CE-BF7E-F40CF72F9D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8" name="Rectangles 9">
                      <a:extLst>
                        <a:ext uri="{FF2B5EF4-FFF2-40B4-BE49-F238E27FC236}">
                          <a16:creationId xmlns:a16="http://schemas.microsoft.com/office/drawing/2014/main" id="{78A89B22-C2F8-C53F-CC71-BD571C831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9" name="Rectangles 10">
                      <a:extLst>
                        <a:ext uri="{FF2B5EF4-FFF2-40B4-BE49-F238E27FC236}">
                          <a16:creationId xmlns:a16="http://schemas.microsoft.com/office/drawing/2014/main" id="{8FFB6923-4D60-FD1B-0C90-561C58340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0" name="Rectangles 11">
                      <a:extLst>
                        <a:ext uri="{FF2B5EF4-FFF2-40B4-BE49-F238E27FC236}">
                          <a16:creationId xmlns:a16="http://schemas.microsoft.com/office/drawing/2014/main" id="{EAF86052-D46A-F843-DF33-DCEE543C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3F31EA1F-F888-748C-0FF8-E6AEF03E91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Connector 21">
                      <a:extLst>
                        <a:ext uri="{FF2B5EF4-FFF2-40B4-BE49-F238E27FC236}">
                          <a16:creationId xmlns:a16="http://schemas.microsoft.com/office/drawing/2014/main" id="{48C81D29-A6BF-DFAA-41FD-0BCF9996D3D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4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415887E2-8345-975C-68EC-BC3C0A1E811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12" y="4647"/>
                    <a:ext cx="1018" cy="6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3033C58-5A76-1EBA-AAA3-2CD66C478A66}"/>
                    </a:ext>
                  </a:extLst>
                </p:cNvPr>
                <p:cNvSpPr/>
                <p:nvPr/>
              </p:nvSpPr>
              <p:spPr>
                <a:xfrm>
                  <a:off x="5452" y="3061"/>
                  <a:ext cx="1682" cy="1714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BDF46EAA-250C-1664-28CA-CAA57C1267D4}"/>
                    </a:ext>
                  </a:extLst>
                </p:cNvPr>
                <p:cNvCxnSpPr/>
                <p:nvPr/>
              </p:nvCxnSpPr>
              <p:spPr>
                <a:xfrm flipV="1">
                  <a:off x="7134" y="3911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6DE351-8C6A-372C-9EFB-C33BD5A9993F}"/>
                  </a:ext>
                </a:extLst>
              </p:cNvPr>
              <p:cNvSpPr/>
              <p:nvPr/>
            </p:nvSpPr>
            <p:spPr>
              <a:xfrm>
                <a:off x="3913505" y="2768805"/>
                <a:ext cx="3006090" cy="105071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s 25">
                <a:extLst>
                  <a:ext uri="{FF2B5EF4-FFF2-40B4-BE49-F238E27FC236}">
                    <a16:creationId xmlns:a16="http://schemas.microsoft.com/office/drawing/2014/main" id="{CA76AD07-F78E-A6F3-1722-0EA0E2C01224}"/>
                  </a:ext>
                </a:extLst>
              </p:cNvPr>
              <p:cNvSpPr/>
              <p:nvPr/>
            </p:nvSpPr>
            <p:spPr>
              <a:xfrm>
                <a:off x="6361430" y="3015185"/>
                <a:ext cx="786766" cy="5619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/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=2.4,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=1/2)</m:t>
                        </m:r>
                      </m:oMath>
                    </m:oMathPara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5B8E70A-0DFF-9283-4D36-26A89D436D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270" y="2854127"/>
                  <a:ext cx="2427446" cy="430887"/>
                </a:xfrm>
                <a:prstGeom prst="rect">
                  <a:avLst/>
                </a:prstGeom>
                <a:blipFill>
                  <a:blip r:embed="rId4"/>
                  <a:stretch>
                    <a:fillRect b="-1039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FE9F5E1-8042-89D7-A6E4-A28B19ED5048}"/>
              </a:ext>
            </a:extLst>
          </p:cNvPr>
          <p:cNvGrpSpPr/>
          <p:nvPr/>
        </p:nvGrpSpPr>
        <p:grpSpPr>
          <a:xfrm>
            <a:off x="146457" y="3838575"/>
            <a:ext cx="1399539" cy="2040903"/>
            <a:chOff x="146457" y="4114800"/>
            <a:chExt cx="1399539" cy="2040903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3C4448-F7F2-7CE1-0BE8-BF357667F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5996" y="4114800"/>
              <a:ext cx="0" cy="204090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C89499-394F-B900-75FD-731688853A74}"/>
                    </a:ext>
                  </a:extLst>
                </p:cNvPr>
                <p:cNvSpPr txBox="1"/>
                <p:nvPr/>
              </p:nvSpPr>
              <p:spPr>
                <a:xfrm>
                  <a:off x="146457" y="4772902"/>
                  <a:ext cx="1383486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b="0" dirty="0"/>
                    <a:t>Work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7C89499-394F-B900-75FD-731688853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457" y="4772902"/>
                  <a:ext cx="1383486" cy="477054"/>
                </a:xfrm>
                <a:prstGeom prst="rect">
                  <a:avLst/>
                </a:prstGeom>
                <a:blipFill>
                  <a:blip r:embed="rId5"/>
                  <a:stretch>
                    <a:fillRect t="-10256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4F7CFD2-E3AA-654D-52CA-09557D365D55}"/>
              </a:ext>
            </a:extLst>
          </p:cNvPr>
          <p:cNvGrpSpPr/>
          <p:nvPr/>
        </p:nvGrpSpPr>
        <p:grpSpPr>
          <a:xfrm>
            <a:off x="1545996" y="5879478"/>
            <a:ext cx="9587060" cy="553877"/>
            <a:chOff x="1545996" y="6155703"/>
            <a:chExt cx="9587060" cy="553877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D843FF-6F1A-530F-1D43-04B0E87E58D1}"/>
                </a:ext>
              </a:extLst>
            </p:cNvPr>
            <p:cNvCxnSpPr/>
            <p:nvPr/>
          </p:nvCxnSpPr>
          <p:spPr>
            <a:xfrm>
              <a:off x="1545996" y="6155703"/>
              <a:ext cx="958706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FF54A7-8834-0943-941D-69186AE23A36}"/>
                    </a:ext>
                  </a:extLst>
                </p:cNvPr>
                <p:cNvSpPr txBox="1"/>
                <p:nvPr/>
              </p:nvSpPr>
              <p:spPr>
                <a:xfrm>
                  <a:off x="5404257" y="6232526"/>
                  <a:ext cx="1383486" cy="4770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/>
                    <a:t>Time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sz="25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FF54A7-8834-0943-941D-69186AE23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4257" y="6232526"/>
                  <a:ext cx="1383486" cy="477054"/>
                </a:xfrm>
                <a:prstGeom prst="rect">
                  <a:avLst/>
                </a:prstGeom>
                <a:blipFill>
                  <a:blip r:embed="rId6"/>
                  <a:stretch>
                    <a:fillRect t="-8974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7DCAC1-66F5-F2F7-1C51-8606F9D403B0}"/>
              </a:ext>
            </a:extLst>
          </p:cNvPr>
          <p:cNvGrpSpPr/>
          <p:nvPr/>
        </p:nvGrpSpPr>
        <p:grpSpPr>
          <a:xfrm>
            <a:off x="2084245" y="4496677"/>
            <a:ext cx="691744" cy="1382801"/>
            <a:chOff x="2084245" y="4772902"/>
            <a:chExt cx="691744" cy="13828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DC714A-7579-B7F8-5374-4659521D194A}"/>
                </a:ext>
              </a:extLst>
            </p:cNvPr>
            <p:cNvCxnSpPr/>
            <p:nvPr/>
          </p:nvCxnSpPr>
          <p:spPr>
            <a:xfrm flipV="1">
              <a:off x="2117035" y="5158409"/>
              <a:ext cx="0" cy="9972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9503754-2884-253F-D558-89452DCE0A99}"/>
                </a:ext>
              </a:extLst>
            </p:cNvPr>
            <p:cNvCxnSpPr/>
            <p:nvPr/>
          </p:nvCxnSpPr>
          <p:spPr>
            <a:xfrm>
              <a:off x="2117035" y="5158409"/>
              <a:ext cx="626165" cy="1689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8D1535-B320-5FA3-A466-8F7D0D6AEB3A}"/>
                    </a:ext>
                  </a:extLst>
                </p:cNvPr>
                <p:cNvSpPr txBox="1"/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1C8D1535-B320-5FA3-A466-8F7D0D6AEB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blipFill>
                  <a:blip r:embed="rId7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5AA2D2-552D-C995-E5CD-95EC92DB3F5B}"/>
              </a:ext>
            </a:extLst>
          </p:cNvPr>
          <p:cNvGrpSpPr/>
          <p:nvPr/>
        </p:nvGrpSpPr>
        <p:grpSpPr>
          <a:xfrm>
            <a:off x="2753722" y="3742337"/>
            <a:ext cx="714011" cy="1322155"/>
            <a:chOff x="2753722" y="4018562"/>
            <a:chExt cx="714011" cy="132215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6D03DCB-5966-A79D-8F7C-6AAAD39BBC3B}"/>
                </a:ext>
              </a:extLst>
            </p:cNvPr>
            <p:cNvCxnSpPr/>
            <p:nvPr/>
          </p:nvCxnSpPr>
          <p:spPr>
            <a:xfrm flipV="1">
              <a:off x="2753722" y="4343423"/>
              <a:ext cx="0" cy="99729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0E469E-61E1-32BF-26F0-0BA533DCC1B8}"/>
                </a:ext>
              </a:extLst>
            </p:cNvPr>
            <p:cNvCxnSpPr>
              <a:cxnSpLocks/>
            </p:cNvCxnSpPr>
            <p:nvPr/>
          </p:nvCxnSpPr>
          <p:spPr>
            <a:xfrm>
              <a:off x="2753722" y="4343423"/>
              <a:ext cx="565948" cy="368390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FC76DB-4F9E-DDB0-DD95-C16D7B97F31C}"/>
                    </a:ext>
                  </a:extLst>
                </p:cNvPr>
                <p:cNvSpPr txBox="1"/>
                <p:nvPr/>
              </p:nvSpPr>
              <p:spPr>
                <a:xfrm>
                  <a:off x="2775989" y="401856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FC76DB-4F9E-DDB0-DD95-C16D7B97F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5989" y="4018562"/>
                  <a:ext cx="691744" cy="430887"/>
                </a:xfrm>
                <a:prstGeom prst="rect">
                  <a:avLst/>
                </a:prstGeom>
                <a:blipFill>
                  <a:blip r:embed="rId8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885431E-7FFE-8E1E-74C9-AFE4EE4B3D03}"/>
              </a:ext>
            </a:extLst>
          </p:cNvPr>
          <p:cNvGrpSpPr/>
          <p:nvPr/>
        </p:nvGrpSpPr>
        <p:grpSpPr>
          <a:xfrm>
            <a:off x="3313627" y="4009655"/>
            <a:ext cx="801317" cy="608065"/>
            <a:chOff x="3313627" y="4285880"/>
            <a:chExt cx="801317" cy="608065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BE7C98B-7398-A5B5-11CB-709B944665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59F1E83-C2CC-A609-4AF2-6DBD0F6E99D3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7F97EFC-C00C-617D-288C-D6F235BE6982}"/>
                    </a:ext>
                  </a:extLst>
                </p:cNvPr>
                <p:cNvSpPr txBox="1"/>
                <p:nvPr/>
              </p:nvSpPr>
              <p:spPr>
                <a:xfrm>
                  <a:off x="3423200" y="4285880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7F97EFC-C00C-617D-288C-D6F235BE69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3200" y="4285880"/>
                  <a:ext cx="691744" cy="430887"/>
                </a:xfrm>
                <a:prstGeom prst="rect">
                  <a:avLst/>
                </a:prstGeom>
                <a:blipFill>
                  <a:blip r:embed="rId9"/>
                  <a:stretch>
                    <a:fillRect b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7873CF-7AB9-CB07-83F3-1CA926E81DF0}"/>
                  </a:ext>
                </a:extLst>
              </p:cNvPr>
              <p:cNvSpPr txBox="1"/>
              <p:nvPr/>
            </p:nvSpPr>
            <p:spPr>
              <a:xfrm>
                <a:off x="3851266" y="4211280"/>
                <a:ext cx="1808778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0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7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37873CF-7AB9-CB07-83F3-1CA926E81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266" y="4211280"/>
                <a:ext cx="1808778" cy="116955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49B4675-A75C-B9CA-6EBA-5BB9FC73F23A}"/>
              </a:ext>
            </a:extLst>
          </p:cNvPr>
          <p:cNvGrpSpPr/>
          <p:nvPr/>
        </p:nvGrpSpPr>
        <p:grpSpPr>
          <a:xfrm>
            <a:off x="4762155" y="4074013"/>
            <a:ext cx="1398351" cy="873660"/>
            <a:chOff x="2672459" y="4020285"/>
            <a:chExt cx="1398351" cy="87366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5719D498-0796-8518-4E49-ABEB86F01CB0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6B77E35-E2F8-6F9D-697B-EC2FF3A4A981}"/>
                    </a:ext>
                  </a:extLst>
                </p:cNvPr>
                <p:cNvSpPr txBox="1"/>
                <p:nvPr/>
              </p:nvSpPr>
              <p:spPr>
                <a:xfrm>
                  <a:off x="2672459" y="4020285"/>
                  <a:ext cx="1398351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b="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−1)/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B6B77E35-E2F8-6F9D-697B-EC2FF3A4A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2459" y="4020285"/>
                  <a:ext cx="1398351" cy="430887"/>
                </a:xfrm>
                <a:prstGeom prst="rect">
                  <a:avLst/>
                </a:prstGeom>
                <a:blipFill>
                  <a:blip r:embed="rId11"/>
                  <a:stretch>
                    <a:fillRect l="-1304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D1AA8D-C82A-B25D-AE59-25D7DC3BF495}"/>
              </a:ext>
            </a:extLst>
          </p:cNvPr>
          <p:cNvGrpSpPr/>
          <p:nvPr/>
        </p:nvGrpSpPr>
        <p:grpSpPr>
          <a:xfrm>
            <a:off x="5940962" y="4507813"/>
            <a:ext cx="722728" cy="607919"/>
            <a:chOff x="3313627" y="4286026"/>
            <a:chExt cx="722728" cy="6079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9FD5BA7-E270-3DC9-FBE2-27F91AD0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EE6A949-C168-4D3C-BB16-653EF63365D6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41E2D77-1246-5279-F762-22E2D8622A5D}"/>
                    </a:ext>
                  </a:extLst>
                </p:cNvPr>
                <p:cNvSpPr txBox="1"/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41E2D77-1246-5279-F762-22E2D8622A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81D594D-7066-F39B-2131-3377738C98F1}"/>
              </a:ext>
            </a:extLst>
          </p:cNvPr>
          <p:cNvGrpSpPr/>
          <p:nvPr/>
        </p:nvGrpSpPr>
        <p:grpSpPr>
          <a:xfrm>
            <a:off x="6495070" y="4700888"/>
            <a:ext cx="722728" cy="607919"/>
            <a:chOff x="3313627" y="4286026"/>
            <a:chExt cx="722728" cy="60791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28027DA-E6E7-ACB0-09E9-7DE1E3BF61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9D0E7F0-0B5D-429D-6ECE-962C6BB98039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531596" cy="498647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9A7BCB8-72CD-AE17-1CDB-10595C8D6E26}"/>
                    </a:ext>
                  </a:extLst>
                </p:cNvPr>
                <p:cNvSpPr txBox="1"/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59A7BCB8-72CD-AE17-1CDB-10595C8D6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4611" y="4286026"/>
                  <a:ext cx="691744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F14ABB9-2472-87CD-4503-A9645EB47FA8}"/>
              </a:ext>
            </a:extLst>
          </p:cNvPr>
          <p:cNvGrpSpPr/>
          <p:nvPr/>
        </p:nvGrpSpPr>
        <p:grpSpPr>
          <a:xfrm>
            <a:off x="7032709" y="4996838"/>
            <a:ext cx="979275" cy="892286"/>
            <a:chOff x="3313627" y="4395298"/>
            <a:chExt cx="979275" cy="892286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0B537F-85F7-6F73-B670-A285972E8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3627" y="4395298"/>
              <a:ext cx="0" cy="316515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82699B3-06F8-2FF5-0060-143D383DAAF2}"/>
                </a:ext>
              </a:extLst>
            </p:cNvPr>
            <p:cNvCxnSpPr>
              <a:cxnSpLocks/>
            </p:cNvCxnSpPr>
            <p:nvPr/>
          </p:nvCxnSpPr>
          <p:spPr>
            <a:xfrm>
              <a:off x="3319670" y="4395298"/>
              <a:ext cx="973232" cy="892286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28FC65-D205-DAB3-A15E-E049A5139936}"/>
                    </a:ext>
                  </a:extLst>
                </p:cNvPr>
                <p:cNvSpPr txBox="1"/>
                <p:nvPr/>
              </p:nvSpPr>
              <p:spPr>
                <a:xfrm>
                  <a:off x="3585233" y="4491823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B228FC65-D205-DAB3-A15E-E049A51399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5233" y="4491823"/>
                  <a:ext cx="691744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62FAD6-87A7-15FB-2EAC-968C3642D17A}"/>
              </a:ext>
            </a:extLst>
          </p:cNvPr>
          <p:cNvGrpSpPr/>
          <p:nvPr/>
        </p:nvGrpSpPr>
        <p:grpSpPr>
          <a:xfrm>
            <a:off x="10390478" y="3951403"/>
            <a:ext cx="691744" cy="1937721"/>
            <a:chOff x="2084245" y="4772902"/>
            <a:chExt cx="691744" cy="1937721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581285B-DCAA-DE93-30B1-4E887DB51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7035" y="5158409"/>
              <a:ext cx="0" cy="1552214"/>
            </a:xfrm>
            <a:prstGeom prst="line">
              <a:avLst/>
            </a:prstGeom>
            <a:ln w="254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88E22DE-AB44-A8A4-A038-64E2582ACCBE}"/>
                </a:ext>
              </a:extLst>
            </p:cNvPr>
            <p:cNvCxnSpPr/>
            <p:nvPr/>
          </p:nvCxnSpPr>
          <p:spPr>
            <a:xfrm>
              <a:off x="2117035" y="5158409"/>
              <a:ext cx="626165" cy="168965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DEB447D-1509-DDCB-7ADB-5F93073355BB}"/>
                    </a:ext>
                  </a:extLst>
                </p:cNvPr>
                <p:cNvSpPr txBox="1"/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sz="22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2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BDEB447D-1509-DDCB-7ADB-5F93073355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245" y="4772902"/>
                  <a:ext cx="691744" cy="430887"/>
                </a:xfrm>
                <a:prstGeom prst="rect">
                  <a:avLst/>
                </a:prstGeom>
                <a:blipFill>
                  <a:blip r:embed="rId15"/>
                  <a:stretch>
                    <a:fillRect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722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1121</Words>
  <Application>Microsoft Office PowerPoint</Application>
  <PresentationFormat>Widescreen</PresentationFormat>
  <Paragraphs>261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DejaVu Math TeX Gyre</vt:lpstr>
      <vt:lpstr>Office Theme</vt:lpstr>
      <vt:lpstr>New Lower Bounds on Optimal M/G/k Scheduling</vt:lpstr>
      <vt:lpstr>M/G/k Scheduling</vt:lpstr>
      <vt:lpstr>SRPT: Optimal?</vt:lpstr>
      <vt:lpstr>Existing lower bounds</vt:lpstr>
      <vt:lpstr>Lower bounds: Plot</vt:lpstr>
      <vt:lpstr>This talk: New Lower Bounds</vt:lpstr>
      <vt:lpstr>WINE for Lower Bounds</vt:lpstr>
      <vt:lpstr>Lower bounds with WINE</vt:lpstr>
      <vt:lpstr>Increasing Speed Queue (ISQ)</vt:lpstr>
      <vt:lpstr>Increasing Speed Queue: Recycling</vt:lpstr>
      <vt:lpstr>Increasing Speed Queue: Recycling</vt:lpstr>
      <vt:lpstr>Analyzing ISQ-k</vt:lpstr>
      <vt:lpstr>Results: ISQ-k and M/G/k/OPT</vt:lpstr>
      <vt:lpstr>Lower bounds with ISQ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Lower Bounds on Optimal M/G/k Scheduling</dc:title>
  <dc:creator>Izzy Grosof</dc:creator>
  <cp:lastModifiedBy>Izzy Grosof</cp:lastModifiedBy>
  <cp:revision>60</cp:revision>
  <dcterms:created xsi:type="dcterms:W3CDTF">2024-10-16T20:07:34Z</dcterms:created>
  <dcterms:modified xsi:type="dcterms:W3CDTF">2024-10-21T05:25:35Z</dcterms:modified>
</cp:coreProperties>
</file>