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66" r:id="rId3"/>
    <p:sldId id="464" r:id="rId4"/>
    <p:sldId id="463" r:id="rId5"/>
    <p:sldId id="465" r:id="rId6"/>
    <p:sldId id="467" r:id="rId7"/>
    <p:sldId id="468" r:id="rId8"/>
    <p:sldId id="259" r:id="rId9"/>
    <p:sldId id="474" r:id="rId10"/>
    <p:sldId id="260" r:id="rId11"/>
    <p:sldId id="258" r:id="rId12"/>
    <p:sldId id="257" r:id="rId13"/>
    <p:sldId id="266" r:id="rId14"/>
    <p:sldId id="447" r:id="rId15"/>
    <p:sldId id="267" r:id="rId16"/>
    <p:sldId id="448" r:id="rId17"/>
    <p:sldId id="449" r:id="rId18"/>
    <p:sldId id="450" r:id="rId19"/>
    <p:sldId id="451" r:id="rId20"/>
    <p:sldId id="452" r:id="rId21"/>
    <p:sldId id="453" r:id="rId22"/>
    <p:sldId id="454" r:id="rId23"/>
    <p:sldId id="475" r:id="rId24"/>
    <p:sldId id="4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84" d="100"/>
          <a:sy n="184" d="100"/>
        </p:scale>
        <p:origin x="20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4D3BA-8B59-47A0-9AC1-1CE9E0732A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E7A33-C783-43B4-8C47-5260EB115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8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2BB7-C2A5-A4F0-9CE2-24983CB71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04AB-37B2-94FC-503C-8EB086223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D432-1110-8798-BF94-ADD8E10D3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4F549-D0F0-4F3C-8718-F70871317401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0B6A-FADF-2C56-0EED-47925DD1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2B9F-1235-67F7-8389-E45C2097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F86E-ABCC-1B69-59E2-52D5C335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2E2A5-B7ED-852A-BCD4-A7FA14304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DE84-8A8D-7D8C-F38F-AC43E092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4B7A-FF27-4242-8AF8-F6A21DA09833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F49B2-9883-53BF-6FF4-86B3E81C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B46C4-345B-B4DD-F5CF-683A45AB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6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9BA24-6CDD-B7E0-511E-2BE871C9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0BFC9-EBED-E05E-E114-24C1440AD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D1DA-984A-3E12-F313-E5C2F9C2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90BE-4533-4DC1-BE80-52791CF3DA4C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BB41D-E1CC-5C47-BAC1-3B131EDE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E16F-1FD0-F887-24E8-A3437855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7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D6600-A620-0831-6D59-0E52444A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6EC-09B7-1813-C8E1-A5295221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59352-335E-502A-5C62-E69EF4043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CDE5-75EC-450F-ACF9-DB8D22935221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EF813-914A-251A-D1AA-DAA5278D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C4D9B-B38B-A360-D67E-1808BC4E7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0EF395A5-DA3C-4106-B24D-A158BDCD7B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9005-F587-AEB7-AC76-4553D8B0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4B6F1-AC65-EA0D-7CC2-375001A64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542A-F8F6-7BD2-86A5-DAA27A20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9A27-A23E-47EF-8B0B-E844611ADC2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C40BD-46DC-7A3E-D5A8-91BDC05BB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CB93A-B046-6F07-7808-F4636570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3E06-3769-4019-904F-7E9B1FC6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C0FF-4660-625B-64F1-12EB76069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F82A7-B9BD-F809-F4FD-E166BC1E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9D500-1B31-DC5C-A880-7C929347B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7F440-9D91-41B0-92F6-2F316B94CDA6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B3FB6-D8C9-A981-9B10-D2D783E5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93B7-D3C3-E06F-7F1D-F3A6351B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D60A-3664-DBE5-10C5-385951C9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EF9E5-38C3-37C5-E281-3DB189499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9E85A-4075-7960-88DD-562357735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74CB2-6D58-06C8-0690-A1488A60F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305C-43A4-4F75-19E3-D806B8CC4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CF09F-A36D-50C3-432F-C37ED35A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2407E-CE7C-4C59-8C15-EB96CA4B8A5A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6695F-8786-D39D-A221-3EFD6E15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DF91E-743B-BD30-4432-A18A1A60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0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DC62-22DA-D021-2453-1AABFB771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6914B7-138C-52BE-051A-F04F1247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949A-8A23-4EE7-8B97-0DDB214A58D7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BA3C-9B73-B22E-A137-0438F8CC3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AF09C-0647-8E24-409D-9A3AF1A6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4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E4CFA5-204F-3009-2588-510B858D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5E50D-EFB1-4DA2-89D4-08F5C83FFE83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A484D-4081-1EF2-89E9-09640438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20E0-0265-485F-B934-F8194A2A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DA2E-162C-7824-68FB-F6E0859F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40F3-9850-515F-B968-BDAAEEF9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EC6D7-0860-BBD2-C894-E6626E9C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5FDA0-DA2B-8BB5-89BB-97E320F3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DE2D-B258-44C4-B949-7B016928783A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F1C94-F48F-38B9-2B26-2AAE669E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D2D0A-7204-C243-90A1-077757E6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43FA1-EAD4-A75E-7158-80077E13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C6BAB-5AAC-19D0-2730-008FF6794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1369-C3F9-19FE-6307-7341FB53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3B58-FB41-2B38-BE35-7C8CECA8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46EB-01BF-41AD-A1F4-52BFD2B590C0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17C52-2B5F-EFFB-9A0C-869671E34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82EEB-8D6A-173B-082F-6B0F9C60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2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84BBF-AD0E-CB70-683A-9DE2BCDE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3EC8-C992-78A7-7F73-26C5B43E8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9EE0-BDFA-7CF7-B607-2546CE81C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4CD1D-3A64-42A2-AECC-817BA5EB3BB6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D6C9-25A4-BCB9-0160-BF7EF41CE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D3EF6-157A-C37C-3A05-6314D6EA3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0EF395A5-DA3C-4106-B24D-A158BDCD7BF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9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20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2621-F6A9-EC97-2687-609899AE9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Analysis of Multiserver Jobs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B3E5A-4C4D-14FE-B104-000B0F094C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Izzy Grosof</a:t>
            </a:r>
          </a:p>
          <a:p>
            <a:r>
              <a:rPr lang="en-US" dirty="0"/>
              <a:t>They/she</a:t>
            </a:r>
          </a:p>
          <a:p>
            <a:r>
              <a:rPr lang="en-US" b="1" dirty="0"/>
              <a:t>Let’s meet!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64344-BD41-11AA-3636-09B7BF43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49BF7-3BD1-4ACD-2DF3-B26A4BFA8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3B02-80F8-CD5D-18F1-781AD132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08AA48-E163-E8E3-55A6-BB3D849C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06E76-88F5-02BB-8CAA-8DF2A12F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0E7483-C315-44B8-2307-751F0785CB50}"/>
              </a:ext>
            </a:extLst>
          </p:cNvPr>
          <p:cNvSpPr/>
          <p:nvPr/>
        </p:nvSpPr>
        <p:spPr>
          <a:xfrm>
            <a:off x="4981339" y="3050898"/>
            <a:ext cx="2229321" cy="1900791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Queueing!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7BAD82C-E4E9-6249-5ADD-B9E2C982CA85}"/>
              </a:ext>
            </a:extLst>
          </p:cNvPr>
          <p:cNvGrpSpPr/>
          <p:nvPr/>
        </p:nvGrpSpPr>
        <p:grpSpPr>
          <a:xfrm>
            <a:off x="2873829" y="1752513"/>
            <a:ext cx="2331540" cy="1765450"/>
            <a:chOff x="2873829" y="1752513"/>
            <a:chExt cx="2331540" cy="176545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EC2949-0D29-D495-54D7-0C34F78AF397}"/>
                </a:ext>
              </a:extLst>
            </p:cNvPr>
            <p:cNvSpPr/>
            <p:nvPr/>
          </p:nvSpPr>
          <p:spPr>
            <a:xfrm>
              <a:off x="3362885" y="2254762"/>
              <a:ext cx="1618454" cy="117423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Scheduling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AF67C9-4F51-16E3-7035-C822B76DA8EC}"/>
                </a:ext>
              </a:extLst>
            </p:cNvPr>
            <p:cNvCxnSpPr/>
            <p:nvPr/>
          </p:nvCxnSpPr>
          <p:spPr>
            <a:xfrm flipH="1" flipV="1">
              <a:off x="4861420" y="3179428"/>
              <a:ext cx="343949" cy="25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52CC303-FDC4-C30F-86DE-FCCEBAEF7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4929" y="3098853"/>
              <a:ext cx="499447" cy="419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B4C48A-F8DD-55FF-A259-380E78A0AF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3829" y="2450412"/>
              <a:ext cx="526800" cy="20133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EC99534-DD87-79CD-4AED-CEF1DBE119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08953" y="1752513"/>
              <a:ext cx="396243" cy="5279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6F7269-F8E6-F9C6-0C43-D859D5BB6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0711" y="1796571"/>
              <a:ext cx="430628" cy="5279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E79837-DAA1-A0C5-4679-2FF0735FCAE7}"/>
              </a:ext>
            </a:extLst>
          </p:cNvPr>
          <p:cNvGrpSpPr/>
          <p:nvPr/>
        </p:nvGrpSpPr>
        <p:grpSpPr>
          <a:xfrm>
            <a:off x="7096281" y="1691814"/>
            <a:ext cx="2365923" cy="2004182"/>
            <a:chOff x="7096281" y="1691814"/>
            <a:chExt cx="2365923" cy="20041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0F1FD0-C50C-0D9B-4B3F-4430FBF63818}"/>
                </a:ext>
              </a:extLst>
            </p:cNvPr>
            <p:cNvGrpSpPr/>
            <p:nvPr/>
          </p:nvGrpSpPr>
          <p:grpSpPr>
            <a:xfrm>
              <a:off x="7330579" y="1691814"/>
              <a:ext cx="2131625" cy="2004182"/>
              <a:chOff x="7420629" y="1610431"/>
              <a:chExt cx="2131625" cy="200418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84A455F-6501-9620-67FE-92A9F4B22A37}"/>
                  </a:ext>
                </a:extLst>
              </p:cNvPr>
              <p:cNvSpPr/>
              <p:nvPr/>
            </p:nvSpPr>
            <p:spPr>
              <a:xfrm>
                <a:off x="7420629" y="2280509"/>
                <a:ext cx="1618454" cy="1174238"/>
              </a:xfrm>
              <a:prstGeom prst="ellipse">
                <a:avLst/>
              </a:pr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Multiserver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models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ED41635-B691-CF98-2FCE-26D24DB5DA57}"/>
                  </a:ext>
                </a:extLst>
              </p:cNvPr>
              <p:cNvGrpSpPr/>
              <p:nvPr/>
            </p:nvGrpSpPr>
            <p:grpSpPr>
              <a:xfrm rot="4204371">
                <a:off x="7642702" y="1705061"/>
                <a:ext cx="2004182" cy="1814922"/>
                <a:chOff x="3129557" y="1765737"/>
                <a:chExt cx="2004182" cy="1814922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828661DA-AE8A-9395-6E11-F4B430F02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395629" flipH="1" flipV="1">
                  <a:off x="3124371" y="3176120"/>
                  <a:ext cx="409725" cy="39935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FA21787B-3BAF-1D43-5A0F-2A45177B4C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395629" flipV="1">
                  <a:off x="3469116" y="2224428"/>
                  <a:ext cx="279092" cy="519819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FC39CECA-48B9-07E2-6C51-72F4A8FE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7395629" flipV="1">
                  <a:off x="3789251" y="1802093"/>
                  <a:ext cx="547139" cy="47442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6152901-9A09-3ED1-C0D3-A403CE8DE4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03111" y="1948971"/>
                  <a:ext cx="430628" cy="52799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DCC2AE-2FEB-6C08-2802-453A60307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6281" y="3307914"/>
              <a:ext cx="376574" cy="2569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3DDB80-2E80-5C45-1487-40FF845AB802}"/>
              </a:ext>
            </a:extLst>
          </p:cNvPr>
          <p:cNvGrpSpPr/>
          <p:nvPr/>
        </p:nvGrpSpPr>
        <p:grpSpPr>
          <a:xfrm>
            <a:off x="1683963" y="552220"/>
            <a:ext cx="5474271" cy="2467198"/>
            <a:chOff x="1683963" y="552220"/>
            <a:chExt cx="5474271" cy="2467198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F08BEF3C-D0E5-832D-D376-32D5F512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83963" y="2068348"/>
              <a:ext cx="443632" cy="809705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3077A674-014B-0F0D-E216-781E60311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99000" y="563282"/>
              <a:ext cx="443632" cy="809705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85CD3DF9-849D-A615-E1B9-C382E58E9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17925" y="563282"/>
              <a:ext cx="443632" cy="809705"/>
            </a:xfrm>
            <a:prstGeom prst="rect">
              <a:avLst/>
            </a:prstGeom>
          </p:spPr>
        </p:pic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F0A7596E-66BD-750A-D04C-746ECB9CA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14602" y="552220"/>
              <a:ext cx="443632" cy="809705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E2229F6F-D6FE-AF49-F69A-A29743272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62915" y="2209713"/>
              <a:ext cx="443632" cy="809705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81D388-C743-D639-C030-76ACF9BC68D8}"/>
              </a:ext>
            </a:extLst>
          </p:cNvPr>
          <p:cNvGrpSpPr/>
          <p:nvPr/>
        </p:nvGrpSpPr>
        <p:grpSpPr>
          <a:xfrm>
            <a:off x="2087897" y="1190576"/>
            <a:ext cx="8391514" cy="2789855"/>
            <a:chOff x="2087897" y="1190576"/>
            <a:chExt cx="8391514" cy="278985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8948CF0-1DD7-38FD-E47D-443098726684}"/>
                </a:ext>
              </a:extLst>
            </p:cNvPr>
            <p:cNvGrpSpPr/>
            <p:nvPr/>
          </p:nvGrpSpPr>
          <p:grpSpPr>
            <a:xfrm>
              <a:off x="2087897" y="1295313"/>
              <a:ext cx="8391514" cy="2685118"/>
              <a:chOff x="2087897" y="1295313"/>
              <a:chExt cx="8391514" cy="2685118"/>
            </a:xfrm>
          </p:grpSpPr>
          <p:pic>
            <p:nvPicPr>
              <p:cNvPr id="33" name="Graphic 32" descr="Document with solid fill">
                <a:extLst>
                  <a:ext uri="{FF2B5EF4-FFF2-40B4-BE49-F238E27FC236}">
                    <a16:creationId xmlns:a16="http://schemas.microsoft.com/office/drawing/2014/main" id="{CC668100-45E3-779F-F222-958278B671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175116" y="306603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4" name="Graphic 33" descr="Document with solid fill">
                <a:extLst>
                  <a:ext uri="{FF2B5EF4-FFF2-40B4-BE49-F238E27FC236}">
                    <a16:creationId xmlns:a16="http://schemas.microsoft.com/office/drawing/2014/main" id="{909791B3-9313-F931-92AB-DB29DD2BD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87897" y="199321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Document with solid fill">
                <a:extLst>
                  <a:ext uri="{FF2B5EF4-FFF2-40B4-BE49-F238E27FC236}">
                    <a16:creationId xmlns:a16="http://schemas.microsoft.com/office/drawing/2014/main" id="{85847FB2-92D4-81C2-12D5-2BCCDD60B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63616" y="12953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6" name="Graphic 35" descr="Document with solid fill">
                <a:extLst>
                  <a:ext uri="{FF2B5EF4-FFF2-40B4-BE49-F238E27FC236}">
                    <a16:creationId xmlns:a16="http://schemas.microsoft.com/office/drawing/2014/main" id="{61CC8191-5CA3-7FA2-3B39-68E406068E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82541" y="12953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7" name="Graphic 36" descr="Document with solid fill">
                <a:extLst>
                  <a:ext uri="{FF2B5EF4-FFF2-40B4-BE49-F238E27FC236}">
                    <a16:creationId xmlns:a16="http://schemas.microsoft.com/office/drawing/2014/main" id="{5AFEC1EB-6C9A-17D3-8597-7518FDCD7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479218" y="129531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8" name="Graphic 37" descr="Document with solid fill">
                <a:extLst>
                  <a:ext uri="{FF2B5EF4-FFF2-40B4-BE49-F238E27FC236}">
                    <a16:creationId xmlns:a16="http://schemas.microsoft.com/office/drawing/2014/main" id="{FCF2714D-C295-DEC7-CDD1-6082D8E7E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405858" y="1680663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9" name="Graphic 38" descr="Document with solid fill">
                <a:extLst>
                  <a:ext uri="{FF2B5EF4-FFF2-40B4-BE49-F238E27FC236}">
                    <a16:creationId xmlns:a16="http://schemas.microsoft.com/office/drawing/2014/main" id="{6061AF3A-E11B-8C72-F007-9629FAB97B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565011" y="29417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60" name="Graphic 59" descr="Document with solid fill">
              <a:extLst>
                <a:ext uri="{FF2B5EF4-FFF2-40B4-BE49-F238E27FC236}">
                  <a16:creationId xmlns:a16="http://schemas.microsoft.com/office/drawing/2014/main" id="{6B43DDCE-A722-ED65-3394-B2987D02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57297" y="1190576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E1EC85A5-9AEB-7A83-84AA-E64AFD99F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38139" y="1196467"/>
              <a:ext cx="914400" cy="9144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34BA0A0-8B50-0645-CDF5-335E68713CC8}"/>
              </a:ext>
            </a:extLst>
          </p:cNvPr>
          <p:cNvGrpSpPr/>
          <p:nvPr/>
        </p:nvGrpSpPr>
        <p:grpSpPr>
          <a:xfrm>
            <a:off x="3111764" y="2175938"/>
            <a:ext cx="5990722" cy="1928570"/>
            <a:chOff x="3111764" y="2175938"/>
            <a:chExt cx="5990722" cy="1928570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E16C23D3-2732-C714-FF90-C9589DF04BBD}"/>
                </a:ext>
              </a:extLst>
            </p:cNvPr>
            <p:cNvSpPr/>
            <p:nvPr/>
          </p:nvSpPr>
          <p:spPr>
            <a:xfrm>
              <a:off x="3111764" y="2175938"/>
              <a:ext cx="5990722" cy="140352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3144430-27D0-0D41-0077-F03A0DAC8D23}"/>
                </a:ext>
              </a:extLst>
            </p:cNvPr>
            <p:cNvSpPr/>
            <p:nvPr/>
          </p:nvSpPr>
          <p:spPr>
            <a:xfrm>
              <a:off x="3414202" y="3590870"/>
              <a:ext cx="1351823" cy="5136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Dive deeper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4E0E99E-B05E-34F3-3755-0B0B31A263A4}"/>
              </a:ext>
            </a:extLst>
          </p:cNvPr>
          <p:cNvGrpSpPr/>
          <p:nvPr/>
        </p:nvGrpSpPr>
        <p:grpSpPr>
          <a:xfrm>
            <a:off x="6984633" y="4567496"/>
            <a:ext cx="3792825" cy="1324564"/>
            <a:chOff x="6984633" y="4567496"/>
            <a:chExt cx="3792825" cy="132456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5D6A70E-7DF4-3AB6-76AA-6A1F8FFBBFB9}"/>
                </a:ext>
              </a:extLst>
            </p:cNvPr>
            <p:cNvGrpSpPr/>
            <p:nvPr/>
          </p:nvGrpSpPr>
          <p:grpSpPr>
            <a:xfrm>
              <a:off x="6984633" y="4567496"/>
              <a:ext cx="2884581" cy="1324564"/>
              <a:chOff x="2529765" y="4499981"/>
              <a:chExt cx="2884581" cy="1324564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68E4DEB-BB27-24BA-2250-442D689C2F63}"/>
                  </a:ext>
                </a:extLst>
              </p:cNvPr>
              <p:cNvSpPr/>
              <p:nvPr/>
            </p:nvSpPr>
            <p:spPr>
              <a:xfrm>
                <a:off x="2819400" y="4650307"/>
                <a:ext cx="2594946" cy="1174238"/>
              </a:xfrm>
              <a:prstGeom prst="ellipse">
                <a:avLst/>
              </a:prstGeom>
              <a:noFill/>
              <a:ln w="254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Markovian arrivals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 and service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761EE6D8-1190-DE15-53C6-B4F44A3DAF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765" y="4499981"/>
                <a:ext cx="525377" cy="3931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" name="Graphic 2" descr="Document with solid fill">
              <a:extLst>
                <a:ext uri="{FF2B5EF4-FFF2-40B4-BE49-F238E27FC236}">
                  <a16:creationId xmlns:a16="http://schemas.microsoft.com/office/drawing/2014/main" id="{C974D895-877E-14F7-1AE4-2521BE174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63058" y="4847741"/>
              <a:ext cx="914400" cy="9144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3082729-EE11-C320-4F44-365D0BA4523A}"/>
              </a:ext>
            </a:extLst>
          </p:cNvPr>
          <p:cNvGrpSpPr/>
          <p:nvPr/>
        </p:nvGrpSpPr>
        <p:grpSpPr>
          <a:xfrm>
            <a:off x="1905000" y="4650307"/>
            <a:ext cx="3365974" cy="1174238"/>
            <a:chOff x="1905000" y="4650307"/>
            <a:chExt cx="3365974" cy="11742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6D0D89C-40F8-1719-B4DC-1B48F3A57CFB}"/>
                </a:ext>
              </a:extLst>
            </p:cNvPr>
            <p:cNvGrpSpPr/>
            <p:nvPr/>
          </p:nvGrpSpPr>
          <p:grpSpPr>
            <a:xfrm>
              <a:off x="2819400" y="4650307"/>
              <a:ext cx="2451574" cy="1174238"/>
              <a:chOff x="2819400" y="4650307"/>
              <a:chExt cx="2451574" cy="1174238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1E52237-AD93-C7DB-CB31-0505468476F4}"/>
                  </a:ext>
                </a:extLst>
              </p:cNvPr>
              <p:cNvSpPr/>
              <p:nvPr/>
            </p:nvSpPr>
            <p:spPr>
              <a:xfrm>
                <a:off x="2819400" y="4650307"/>
                <a:ext cx="2161939" cy="1174238"/>
              </a:xfrm>
              <a:prstGeom prst="ellipse">
                <a:avLst/>
              </a:prstGeom>
              <a:noFill/>
              <a:ln w="25400">
                <a:solidFill>
                  <a:srgbClr val="3500F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Reinforcement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learning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F831E4AA-6C45-F215-F07D-7CAF680D95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61420" y="4650307"/>
                <a:ext cx="409554" cy="3013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Graphic 8" descr="Document with solid fill">
              <a:extLst>
                <a:ext uri="{FF2B5EF4-FFF2-40B4-BE49-F238E27FC236}">
                  <a16:creationId xmlns:a16="http://schemas.microsoft.com/office/drawing/2014/main" id="{B7B8CD79-8EDF-9EEA-62A7-92469DB75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905000" y="489904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9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F228F-19B9-29BD-08A7-1A50A66A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of Large-Scale Computing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479AC-308C-445F-61F9-66F117CA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Datacenters, Supercomputers</a:t>
            </a:r>
          </a:p>
          <a:p>
            <a:pPr marL="0" indent="0">
              <a:buNone/>
            </a:pPr>
            <a:r>
              <a:rPr lang="en-US" dirty="0"/>
              <a:t>1% of world’s electricity</a:t>
            </a:r>
          </a:p>
          <a:p>
            <a:pPr marL="0" indent="0">
              <a:buNone/>
            </a:pPr>
            <a:r>
              <a:rPr lang="en-US" dirty="0"/>
              <a:t>Need systems to be:</a:t>
            </a:r>
          </a:p>
          <a:p>
            <a:r>
              <a:rPr lang="en-US" dirty="0"/>
              <a:t>Fast: low response time</a:t>
            </a:r>
          </a:p>
          <a:p>
            <a:r>
              <a:rPr lang="en-US" dirty="0"/>
              <a:t>Efficient: minimal resources</a:t>
            </a:r>
          </a:p>
          <a:p>
            <a:pPr marL="0" indent="0">
              <a:buNone/>
            </a:pPr>
            <a:r>
              <a:rPr lang="en-US" dirty="0"/>
              <a:t>Scheduling is a key tool</a:t>
            </a:r>
          </a:p>
        </p:txBody>
      </p:sp>
      <p:pic>
        <p:nvPicPr>
          <p:cNvPr id="5" name="Picture 4" descr="Datacenter">
            <a:extLst>
              <a:ext uri="{FF2B5EF4-FFF2-40B4-BE49-F238E27FC236}">
                <a16:creationId xmlns:a16="http://schemas.microsoft.com/office/drawing/2014/main" id="{8C7289D7-2160-8539-A20A-E5929B516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741" y="1756361"/>
            <a:ext cx="5446427" cy="36337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E4831-908E-EAB6-60E1-B6A4A425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5A6AA-25E9-4058-9E69-F3595B04B1F3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F4596-1DEB-B76A-DAF0-F8BF1EA2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21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D1A1-BB6D-8901-47D8-2D79F0CF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Model for Large-scale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4A17-4054-31C2-3119-AA98C983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6655"/>
            <a:ext cx="10515600" cy="28103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modeling features: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45D9-1664-699B-3B95-01FE0FC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64D6-FB78-5020-3DB0-9FCE661D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12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2272EF-BCC4-467C-530F-13517F6F77F8}"/>
              </a:ext>
            </a:extLst>
          </p:cNvPr>
          <p:cNvSpPr txBox="1"/>
          <p:nvPr/>
        </p:nvSpPr>
        <p:spPr>
          <a:xfrm>
            <a:off x="2802336" y="2437393"/>
            <a:ext cx="9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01AA20-A4E1-820B-5797-21E90514B47D}"/>
              </a:ext>
            </a:extLst>
          </p:cNvPr>
          <p:cNvSpPr txBox="1"/>
          <p:nvPr/>
        </p:nvSpPr>
        <p:spPr>
          <a:xfrm>
            <a:off x="4980845" y="1578475"/>
            <a:ext cx="222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Wait for service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0E7502A-DEEC-23C0-E850-293163A68EA2}"/>
              </a:ext>
            </a:extLst>
          </p:cNvPr>
          <p:cNvGrpSpPr/>
          <p:nvPr/>
        </p:nvGrpSpPr>
        <p:grpSpPr>
          <a:xfrm>
            <a:off x="3847948" y="2075179"/>
            <a:ext cx="4897120" cy="1097915"/>
            <a:chOff x="3847948" y="2075179"/>
            <a:chExt cx="4897120" cy="109791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11C3F2-63DA-E616-CCCC-184498795AE7}"/>
                </a:ext>
              </a:extLst>
            </p:cNvPr>
            <p:cNvGrpSpPr/>
            <p:nvPr/>
          </p:nvGrpSpPr>
          <p:grpSpPr>
            <a:xfrm>
              <a:off x="3847948" y="2075179"/>
              <a:ext cx="3652520" cy="1097915"/>
              <a:chOff x="4612" y="3721"/>
              <a:chExt cx="5752" cy="1729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4C0516F-2E78-D1C6-43BD-B7A1D6BF7EF0}"/>
                  </a:ext>
                </a:extLst>
              </p:cNvPr>
              <p:cNvGrpSpPr/>
              <p:nvPr/>
            </p:nvGrpSpPr>
            <p:grpSpPr>
              <a:xfrm>
                <a:off x="5630" y="3721"/>
                <a:ext cx="4734" cy="1729"/>
                <a:chOff x="5630" y="3721"/>
                <a:chExt cx="4734" cy="1729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47ED7BF7-FF40-ADF9-0FEE-16BEF34499D1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5E52D0B1-804B-E14F-6694-2455149CC2E4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B407AB52-890E-4C2E-5A2D-0EEFDF8E76D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9130C7AA-EB74-B229-01C5-382482956165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91C27C9-8AD0-9912-BA55-ED31D11AE451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8ACF4B0-BF76-32BD-8DAC-53348F0B9B14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8AF789B5-09A1-B1B7-A4A7-BB675B33ABC0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1AAC1D-FD82-3F29-FA20-8AC6460D7BAF}"/>
                </a:ext>
              </a:extLst>
            </p:cNvPr>
            <p:cNvCxnSpPr/>
            <p:nvPr/>
          </p:nvCxnSpPr>
          <p:spPr>
            <a:xfrm flipV="1">
              <a:off x="8098638" y="2649374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A926DC8-945C-DD08-3337-435F2DF36DA0}"/>
              </a:ext>
            </a:extLst>
          </p:cNvPr>
          <p:cNvSpPr txBox="1"/>
          <p:nvPr/>
        </p:nvSpPr>
        <p:spPr>
          <a:xfrm>
            <a:off x="8745068" y="2409440"/>
            <a:ext cx="222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473232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/>
      <p:bldP spid="37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3126AE8-20A5-5DA2-6E81-9EBE9697C9D8}"/>
              </a:ext>
            </a:extLst>
          </p:cNvPr>
          <p:cNvSpPr/>
          <p:nvPr/>
        </p:nvSpPr>
        <p:spPr>
          <a:xfrm>
            <a:off x="7500468" y="3589856"/>
            <a:ext cx="1962035" cy="41228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Wasted Server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5D1A1-BB6D-8901-47D8-2D79F0CF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Model for Large-scale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24A17-4054-31C2-3119-AA98C983B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6654"/>
            <a:ext cx="10515600" cy="3257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Important modeling features:</a:t>
            </a:r>
          </a:p>
          <a:p>
            <a:r>
              <a:rPr lang="en-US" dirty="0"/>
              <a:t>Many servers</a:t>
            </a:r>
          </a:p>
          <a:p>
            <a:r>
              <a:rPr lang="en-US" dirty="0"/>
              <a:t>Jobs have variable server need &amp; service duration</a:t>
            </a:r>
          </a:p>
          <a:p>
            <a:r>
              <a:rPr lang="en-US" dirty="0"/>
              <a:t>Use stochastic models, use real data to calibrate models</a:t>
            </a:r>
          </a:p>
          <a:p>
            <a:r>
              <a:rPr lang="en-US" dirty="0"/>
              <a:t>Sometimes, servers are wasted</a:t>
            </a:r>
          </a:p>
          <a:p>
            <a:r>
              <a:rPr lang="en-US" dirty="0"/>
              <a:t>No preemption – once we start a job, we have to finish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45D9-1664-699B-3B95-01FE0FCF9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64D6-FB78-5020-3DB0-9FCE661D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t>13</a:t>
            </a:fld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2272EF-BCC4-467C-530F-13517F6F77F8}"/>
              </a:ext>
            </a:extLst>
          </p:cNvPr>
          <p:cNvSpPr txBox="1"/>
          <p:nvPr/>
        </p:nvSpPr>
        <p:spPr>
          <a:xfrm>
            <a:off x="2802336" y="2437393"/>
            <a:ext cx="981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Arrive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01AA20-A4E1-820B-5797-21E90514B47D}"/>
              </a:ext>
            </a:extLst>
          </p:cNvPr>
          <p:cNvSpPr txBox="1"/>
          <p:nvPr/>
        </p:nvSpPr>
        <p:spPr>
          <a:xfrm>
            <a:off x="4980845" y="1578475"/>
            <a:ext cx="222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Wait for service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8F9E80-2E64-40B9-536B-BD8D3AFA664E}"/>
              </a:ext>
            </a:extLst>
          </p:cNvPr>
          <p:cNvSpPr txBox="1"/>
          <p:nvPr/>
        </p:nvSpPr>
        <p:spPr>
          <a:xfrm>
            <a:off x="8745068" y="2409440"/>
            <a:ext cx="222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Complete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E2B629-D1F6-3549-D5FB-FB6A2A824A2B}"/>
              </a:ext>
            </a:extLst>
          </p:cNvPr>
          <p:cNvGrpSpPr/>
          <p:nvPr/>
        </p:nvGrpSpPr>
        <p:grpSpPr>
          <a:xfrm>
            <a:off x="3847948" y="1287144"/>
            <a:ext cx="4897120" cy="2651125"/>
            <a:chOff x="3847948" y="1287144"/>
            <a:chExt cx="4897120" cy="265112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DE282A6-BF92-0BD8-611E-AA98310BA701}"/>
                </a:ext>
              </a:extLst>
            </p:cNvPr>
            <p:cNvCxnSpPr/>
            <p:nvPr/>
          </p:nvCxnSpPr>
          <p:spPr>
            <a:xfrm flipV="1">
              <a:off x="8098638" y="2649374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8A6612-0EE6-41E6-4A56-F8990308B9A6}"/>
                </a:ext>
              </a:extLst>
            </p:cNvPr>
            <p:cNvGrpSpPr/>
            <p:nvPr/>
          </p:nvGrpSpPr>
          <p:grpSpPr>
            <a:xfrm>
              <a:off x="3847948" y="1287144"/>
              <a:ext cx="4014470" cy="2651125"/>
              <a:chOff x="9087" y="1748"/>
              <a:chExt cx="6322" cy="417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40F0724-A44B-B43D-20B2-2FA7E19B8E19}"/>
                  </a:ext>
                </a:extLst>
              </p:cNvPr>
              <p:cNvSpPr/>
              <p:nvPr/>
            </p:nvSpPr>
            <p:spPr>
              <a:xfrm>
                <a:off x="14954" y="5466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E916CBC-84A0-82BF-B277-9C9EE022A004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5EE3784-9267-6470-3014-6450482B7E0E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D188DAD-9704-A1E1-4FBA-0BB9E899EF8C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6698404-ED0D-DEB2-A55A-41CD59E5F4BD}"/>
                  </a:ext>
                </a:extLst>
              </p:cNvPr>
              <p:cNvSpPr/>
              <p:nvPr/>
            </p:nvSpPr>
            <p:spPr>
              <a:xfrm>
                <a:off x="14954" y="4910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44EFD6A-DC94-C668-ADCB-B57CDD140230}"/>
                  </a:ext>
                </a:extLst>
              </p:cNvPr>
              <p:cNvSpPr/>
              <p:nvPr/>
            </p:nvSpPr>
            <p:spPr>
              <a:xfrm>
                <a:off x="14954" y="174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74C824A-CC08-B3B0-ECB5-B354AD5C69E7}"/>
                  </a:ext>
                </a:extLst>
              </p:cNvPr>
              <p:cNvSpPr/>
              <p:nvPr/>
            </p:nvSpPr>
            <p:spPr>
              <a:xfrm>
                <a:off x="14954" y="2278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4F0FD9A-183B-11FA-07C7-C0E901B51D91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87EA744-818C-3C2B-DD32-BD32AC44E313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35C45CA6-9CCF-623D-55D8-BDA5AB39A01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8" name="Rectangles 39">
                    <a:extLst>
                      <a:ext uri="{FF2B5EF4-FFF2-40B4-BE49-F238E27FC236}">
                        <a16:creationId xmlns:a16="http://schemas.microsoft.com/office/drawing/2014/main" id="{1464612F-A47A-99CC-55D4-19D37C7CBEA0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40">
                    <a:extLst>
                      <a:ext uri="{FF2B5EF4-FFF2-40B4-BE49-F238E27FC236}">
                        <a16:creationId xmlns:a16="http://schemas.microsoft.com/office/drawing/2014/main" id="{4849A16D-BA6E-7368-D5D0-69BE2A269F9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41">
                    <a:extLst>
                      <a:ext uri="{FF2B5EF4-FFF2-40B4-BE49-F238E27FC236}">
                        <a16:creationId xmlns:a16="http://schemas.microsoft.com/office/drawing/2014/main" id="{3CFD0339-77AD-9B5D-708D-58CCCD68AF5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42">
                    <a:extLst>
                      <a:ext uri="{FF2B5EF4-FFF2-40B4-BE49-F238E27FC236}">
                        <a16:creationId xmlns:a16="http://schemas.microsoft.com/office/drawing/2014/main" id="{80DF101C-8792-2C19-75AF-DC6F5059E3E3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C383157-1A3A-5B72-1AEE-3753796CA68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C4EA526A-54D3-76D2-93AC-B19E436AE45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A23766E-C1EE-5F20-3E19-AAFF7E67622B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6" name="Rectangles 47">
            <a:extLst>
              <a:ext uri="{FF2B5EF4-FFF2-40B4-BE49-F238E27FC236}">
                <a16:creationId xmlns:a16="http://schemas.microsoft.com/office/drawing/2014/main" id="{986360A4-0E05-D122-B8DB-869A3A236D5F}"/>
              </a:ext>
            </a:extLst>
          </p:cNvPr>
          <p:cNvSpPr/>
          <p:nvPr/>
        </p:nvSpPr>
        <p:spPr>
          <a:xfrm>
            <a:off x="7717955" y="1483994"/>
            <a:ext cx="380683" cy="2530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7" name="Rectangles 60">
            <a:extLst>
              <a:ext uri="{FF2B5EF4-FFF2-40B4-BE49-F238E27FC236}">
                <a16:creationId xmlns:a16="http://schemas.microsoft.com/office/drawing/2014/main" id="{218CFCE5-341C-EE9B-E734-F854CE040E73}"/>
              </a:ext>
            </a:extLst>
          </p:cNvPr>
          <p:cNvSpPr/>
          <p:nvPr/>
        </p:nvSpPr>
        <p:spPr>
          <a:xfrm>
            <a:off x="7717955" y="2057663"/>
            <a:ext cx="380683" cy="7594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8" name="Rectangles 46">
            <a:extLst>
              <a:ext uri="{FF2B5EF4-FFF2-40B4-BE49-F238E27FC236}">
                <a16:creationId xmlns:a16="http://schemas.microsoft.com/office/drawing/2014/main" id="{384EE4DB-0B16-B9AD-EF47-9F869EAA40E5}"/>
              </a:ext>
            </a:extLst>
          </p:cNvPr>
          <p:cNvSpPr/>
          <p:nvPr/>
        </p:nvSpPr>
        <p:spPr>
          <a:xfrm>
            <a:off x="7736977" y="3025457"/>
            <a:ext cx="288925" cy="484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9" name="Rectangles 48">
            <a:extLst>
              <a:ext uri="{FF2B5EF4-FFF2-40B4-BE49-F238E27FC236}">
                <a16:creationId xmlns:a16="http://schemas.microsoft.com/office/drawing/2014/main" id="{34C699CF-75A4-E3DA-850C-887A5542C51B}"/>
              </a:ext>
            </a:extLst>
          </p:cNvPr>
          <p:cNvSpPr/>
          <p:nvPr/>
        </p:nvSpPr>
        <p:spPr>
          <a:xfrm>
            <a:off x="6374613" y="2702829"/>
            <a:ext cx="457200" cy="3702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s 49">
            <a:extLst>
              <a:ext uri="{FF2B5EF4-FFF2-40B4-BE49-F238E27FC236}">
                <a16:creationId xmlns:a16="http://schemas.microsoft.com/office/drawing/2014/main" id="{A6206BD4-398F-9DBB-0541-345F9E53336B}"/>
              </a:ext>
            </a:extLst>
          </p:cNvPr>
          <p:cNvSpPr/>
          <p:nvPr/>
        </p:nvSpPr>
        <p:spPr>
          <a:xfrm>
            <a:off x="6975323" y="2206894"/>
            <a:ext cx="457200" cy="8661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524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3" grpId="0" uiExpand="1" build="p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03E4-B235-FCF3-E716-96747832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MSJ consideration: Switching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2F86-0F39-031A-97F7-E58DEB0CD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Simple MSJ example: Jobs need 1 or all n servers.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frequent switching: Too much waste, bad performance.</a:t>
            </a:r>
          </a:p>
          <a:p>
            <a:pPr marL="0" indent="0">
              <a:buNone/>
            </a:pPr>
            <a:r>
              <a:rPr lang="en-US" dirty="0"/>
              <a:t>Too rare switching: Highly variable completion rate, bad performance.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255A4-137A-8026-BBB9-6145C2D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E2DAD-4BCD-E4E5-9087-A51B14F9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93AC9-7610-4083-81AF-1760D87021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97F108-8B18-C3BA-C167-E94E5DB893FE}"/>
              </a:ext>
            </a:extLst>
          </p:cNvPr>
          <p:cNvSpPr/>
          <p:nvPr/>
        </p:nvSpPr>
        <p:spPr>
          <a:xfrm>
            <a:off x="1527144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AB2EC-2689-0505-87F6-E2F89F163670}"/>
              </a:ext>
            </a:extLst>
          </p:cNvPr>
          <p:cNvSpPr/>
          <p:nvPr/>
        </p:nvSpPr>
        <p:spPr>
          <a:xfrm>
            <a:off x="2348847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A53C3-56B5-065F-56B2-6F56D0EBD8ED}"/>
              </a:ext>
            </a:extLst>
          </p:cNvPr>
          <p:cNvSpPr/>
          <p:nvPr/>
        </p:nvSpPr>
        <p:spPr>
          <a:xfrm>
            <a:off x="3170550" y="2366128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4E6FA4-4C3F-7A07-2FAD-8D2241EFD22F}"/>
              </a:ext>
            </a:extLst>
          </p:cNvPr>
          <p:cNvGrpSpPr/>
          <p:nvPr/>
        </p:nvGrpSpPr>
        <p:grpSpPr>
          <a:xfrm>
            <a:off x="3992252" y="2366127"/>
            <a:ext cx="669304" cy="1885362"/>
            <a:chOff x="5010345" y="2366127"/>
            <a:chExt cx="669304" cy="18853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48F17C-E484-4B71-7BB5-820A6004E25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F0F874-CB6A-DDDF-C52F-4677422CC312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B7D7D7-207E-EBD0-5B49-E2DADB11E895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319A00-24F6-09E3-DFF2-45EF9CAADAAE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E50C2A-BA94-04EE-7BCD-C3EA98D7F22A}"/>
              </a:ext>
            </a:extLst>
          </p:cNvPr>
          <p:cNvGrpSpPr/>
          <p:nvPr/>
        </p:nvGrpSpPr>
        <p:grpSpPr>
          <a:xfrm>
            <a:off x="4775070" y="2366127"/>
            <a:ext cx="669304" cy="1885362"/>
            <a:chOff x="5010345" y="2366127"/>
            <a:chExt cx="669304" cy="18853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C54DAE-2204-4D07-5566-41AD9AE68928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5490B10-6AA6-A105-2CA5-B2E999BA2A7B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3A8A3AE-2C50-70F7-5127-D10360916F34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4C83E-54A6-83CE-30A5-70BBC3CC5B83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F92D0D-AEA2-403E-77C3-08B16C20BDB9}"/>
              </a:ext>
            </a:extLst>
          </p:cNvPr>
          <p:cNvGrpSpPr/>
          <p:nvPr/>
        </p:nvGrpSpPr>
        <p:grpSpPr>
          <a:xfrm>
            <a:off x="5572420" y="2366127"/>
            <a:ext cx="669304" cy="1885362"/>
            <a:chOff x="5010345" y="2366127"/>
            <a:chExt cx="669304" cy="188536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AA57AA-32FD-23F8-6F4E-30896B5CCBCF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C94A90-5AAE-A94D-70B3-8CAD7D42804A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773999-0F23-DE73-2397-9C9160E367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2A8F0D-7EC4-C14E-AB91-BE694157F6F4}"/>
                </a:ext>
              </a:extLst>
            </p:cNvPr>
            <p:cNvSpPr/>
            <p:nvPr/>
          </p:nvSpPr>
          <p:spPr>
            <a:xfrm>
              <a:off x="5010345" y="3883844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439C890-8531-1769-1A67-CF0EB929C8CD}"/>
              </a:ext>
            </a:extLst>
          </p:cNvPr>
          <p:cNvGrpSpPr/>
          <p:nvPr/>
        </p:nvGrpSpPr>
        <p:grpSpPr>
          <a:xfrm>
            <a:off x="6368593" y="2366127"/>
            <a:ext cx="669304" cy="1421091"/>
            <a:chOff x="5010345" y="2366127"/>
            <a:chExt cx="669304" cy="14210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979E91-FECE-1242-FFF7-441169DD7A1E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D44CB0-28F2-96F2-B6D8-00019D246418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97F1D0-0126-825B-F3B3-41CC1F6DE43C}"/>
                </a:ext>
              </a:extLst>
            </p:cNvPr>
            <p:cNvSpPr/>
            <p:nvPr/>
          </p:nvSpPr>
          <p:spPr>
            <a:xfrm>
              <a:off x="5010345" y="338186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BA718C2-3884-070A-7A0E-237B93CDDA94}"/>
              </a:ext>
            </a:extLst>
          </p:cNvPr>
          <p:cNvGrpSpPr/>
          <p:nvPr/>
        </p:nvGrpSpPr>
        <p:grpSpPr>
          <a:xfrm>
            <a:off x="7164767" y="2366127"/>
            <a:ext cx="669303" cy="942681"/>
            <a:chOff x="5010346" y="2366127"/>
            <a:chExt cx="669303" cy="942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B3B4A7-ECEA-133D-BE6B-34A808A5CF34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D42E12-BB4C-FC83-D935-C393A3A4E091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D8E58-7388-6A0A-1C6C-AC7900C1505F}"/>
              </a:ext>
            </a:extLst>
          </p:cNvPr>
          <p:cNvSpPr/>
          <p:nvPr/>
        </p:nvSpPr>
        <p:spPr>
          <a:xfrm>
            <a:off x="7966045" y="2366127"/>
            <a:ext cx="669303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786F68F-73AA-7906-05B7-38C25AC47E2A}"/>
              </a:ext>
            </a:extLst>
          </p:cNvPr>
          <p:cNvSpPr/>
          <p:nvPr/>
        </p:nvSpPr>
        <p:spPr>
          <a:xfrm>
            <a:off x="8816224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7859080-8D87-35F2-A50E-E8DDDCD21CC0}"/>
              </a:ext>
            </a:extLst>
          </p:cNvPr>
          <p:cNvSpPr/>
          <p:nvPr/>
        </p:nvSpPr>
        <p:spPr>
          <a:xfrm>
            <a:off x="9696649" y="2366127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D23CE43-2386-6125-5D57-E27373F8CF29}"/>
              </a:ext>
            </a:extLst>
          </p:cNvPr>
          <p:cNvGrpSpPr/>
          <p:nvPr/>
        </p:nvGrpSpPr>
        <p:grpSpPr>
          <a:xfrm>
            <a:off x="848021" y="4572000"/>
            <a:ext cx="10227885" cy="369332"/>
            <a:chOff x="848021" y="4572000"/>
            <a:chExt cx="10227885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2E139D3-0E74-08BB-A31D-24F4EDE4B64C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3F70A24-AA8D-59E1-CFF9-74AF690C88DC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9C6FD67-AC5E-AFE6-0CCA-82CAF87997E0}"/>
              </a:ext>
            </a:extLst>
          </p:cNvPr>
          <p:cNvGrpSpPr/>
          <p:nvPr/>
        </p:nvGrpSpPr>
        <p:grpSpPr>
          <a:xfrm>
            <a:off x="6303027" y="2441124"/>
            <a:ext cx="2961858" cy="2158707"/>
            <a:chOff x="6303027" y="2441123"/>
            <a:chExt cx="2961858" cy="258678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621FDA9-A348-D29D-F848-709B7752859F}"/>
                </a:ext>
              </a:extLst>
            </p:cNvPr>
            <p:cNvSpPr/>
            <p:nvPr/>
          </p:nvSpPr>
          <p:spPr>
            <a:xfrm rot="19562004">
              <a:off x="6303027" y="3192705"/>
              <a:ext cx="2961858" cy="1835205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3AA217-C648-098E-BD15-D3D4D8A70599}"/>
                </a:ext>
              </a:extLst>
            </p:cNvPr>
            <p:cNvSpPr txBox="1"/>
            <p:nvPr/>
          </p:nvSpPr>
          <p:spPr>
            <a:xfrm>
              <a:off x="7519627" y="2441123"/>
              <a:ext cx="1061281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Waste!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921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39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0DD7-0909-F490-7327-AA5CEE83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work: Timer-based switching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49BDE-6304-7E6A-CD74-1220C3D98C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1755"/>
                <a:ext cx="10515600" cy="28252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Timer-based switching (with Chen &amp; Berg, UNC)</a:t>
                </a:r>
              </a:p>
              <a:p>
                <a:pPr marL="0" indent="0">
                  <a:buNone/>
                </a:pPr>
                <a:r>
                  <a:rPr lang="en-US" dirty="0"/>
                  <a:t>Timer doesn’t know how many jobs of each type are in the system.</a:t>
                </a:r>
              </a:p>
              <a:p>
                <a:pPr marL="0" indent="0">
                  <a:buNone/>
                </a:pPr>
                <a:r>
                  <a:rPr lang="en-US" dirty="0"/>
                  <a:t>Advantages: Throughput-optimal. Simple, predictable performance.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Disadvantages: If timer is too long, run out of jobs. If too short, waste capacity. Doesn’t adapt to jobs in the system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C49BDE-6304-7E6A-CD74-1220C3D98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1755"/>
                <a:ext cx="10515600" cy="2825207"/>
              </a:xfrm>
              <a:blipFill>
                <a:blip r:embed="rId2"/>
                <a:stretch>
                  <a:fillRect l="-1217" t="-3672" b="-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18D07-FCD5-2308-81CC-50CB856D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72306-797F-EE30-1BB8-D61F88E1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6D01EF-AB25-35B7-DA28-6CB7096F7E48}"/>
              </a:ext>
            </a:extLst>
          </p:cNvPr>
          <p:cNvGrpSpPr/>
          <p:nvPr/>
        </p:nvGrpSpPr>
        <p:grpSpPr>
          <a:xfrm>
            <a:off x="838200" y="2291195"/>
            <a:ext cx="10227885" cy="369332"/>
            <a:chOff x="848021" y="4572000"/>
            <a:chExt cx="10227885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8183B81-4188-86AC-4EBF-B3DDCE7C779C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8BBA9D-01BA-CA9D-41CD-D9243B257394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FFEADA1-3228-1B01-1F46-39EB139D5047}"/>
              </a:ext>
            </a:extLst>
          </p:cNvPr>
          <p:cNvGrpSpPr/>
          <p:nvPr/>
        </p:nvGrpSpPr>
        <p:grpSpPr>
          <a:xfrm>
            <a:off x="1433626" y="1675100"/>
            <a:ext cx="2312709" cy="366681"/>
            <a:chOff x="1433626" y="1675100"/>
            <a:chExt cx="2312709" cy="3666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5A91FB-BD2B-00CA-9B4A-4E970EED1B7D}"/>
                </a:ext>
              </a:extLst>
            </p:cNvPr>
            <p:cNvSpPr/>
            <p:nvPr/>
          </p:nvSpPr>
          <p:spPr>
            <a:xfrm>
              <a:off x="1433626" y="1675100"/>
              <a:ext cx="669303" cy="366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4D3D96-3398-7C46-AEB7-14576E2A7A7D}"/>
                </a:ext>
              </a:extLst>
            </p:cNvPr>
            <p:cNvSpPr/>
            <p:nvPr/>
          </p:nvSpPr>
          <p:spPr>
            <a:xfrm>
              <a:off x="2255329" y="1675100"/>
              <a:ext cx="669303" cy="366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BB5AAC8-2FD8-1AA6-1AE3-22ECD6C4477B}"/>
                </a:ext>
              </a:extLst>
            </p:cNvPr>
            <p:cNvSpPr/>
            <p:nvPr/>
          </p:nvSpPr>
          <p:spPr>
            <a:xfrm>
              <a:off x="3077032" y="1675100"/>
              <a:ext cx="669303" cy="366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CF53AF-526A-5438-7A42-DEA4D7A768A3}"/>
              </a:ext>
            </a:extLst>
          </p:cNvPr>
          <p:cNvGrpSpPr/>
          <p:nvPr/>
        </p:nvGrpSpPr>
        <p:grpSpPr>
          <a:xfrm>
            <a:off x="3898734" y="1675100"/>
            <a:ext cx="2249472" cy="366681"/>
            <a:chOff x="3898734" y="1675100"/>
            <a:chExt cx="2249472" cy="36668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B276B87-A528-0ABA-79E6-DF381E5642D3}"/>
                </a:ext>
              </a:extLst>
            </p:cNvPr>
            <p:cNvGrpSpPr/>
            <p:nvPr/>
          </p:nvGrpSpPr>
          <p:grpSpPr>
            <a:xfrm>
              <a:off x="3898734" y="1675100"/>
              <a:ext cx="669304" cy="366681"/>
              <a:chOff x="5010345" y="2366127"/>
              <a:chExt cx="669304" cy="188536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E042D1-262B-4FCE-BD75-E61761A35B92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DA5FCE2-65C9-8CD9-4F79-76CC932BFE1C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8BCB116-F087-7EA6-A9ED-FF10183530F3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D6962B8-1D98-B8FF-752F-502858443667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8C605D-95F9-7FD7-7BAD-8347808816E0}"/>
                </a:ext>
              </a:extLst>
            </p:cNvPr>
            <p:cNvGrpSpPr/>
            <p:nvPr/>
          </p:nvGrpSpPr>
          <p:grpSpPr>
            <a:xfrm>
              <a:off x="4681552" y="1675100"/>
              <a:ext cx="669304" cy="366681"/>
              <a:chOff x="5010345" y="2366127"/>
              <a:chExt cx="669304" cy="188536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2E9F62-A027-5887-4227-04D9906B843B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85A889-38DE-89B0-41A1-C0081158ABA0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C7AE99E-6303-49A8-C11E-B0DE76E62BEA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4DA7F11-1B0B-BAFB-5068-F09D6B2D70F0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EE85F22-79D3-4B2E-E7E5-E74DC4373DBA}"/>
                </a:ext>
              </a:extLst>
            </p:cNvPr>
            <p:cNvGrpSpPr/>
            <p:nvPr/>
          </p:nvGrpSpPr>
          <p:grpSpPr>
            <a:xfrm>
              <a:off x="5478902" y="1675100"/>
              <a:ext cx="669304" cy="366681"/>
              <a:chOff x="5010345" y="2366127"/>
              <a:chExt cx="669304" cy="1885362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A724C5C-B1DD-A8CA-9A37-59D6C95E200B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0513769-AAEF-8DBC-C7DB-EDAE6AC45B03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7B2554-CC4D-72F1-BAF0-06ADA9F57868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FB869FC-00B0-3D13-849D-F8C662C54BC9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3BAF33D-4C2B-2E25-4E9F-7ED1BC4FC797}"/>
              </a:ext>
            </a:extLst>
          </p:cNvPr>
          <p:cNvGrpSpPr/>
          <p:nvPr/>
        </p:nvGrpSpPr>
        <p:grpSpPr>
          <a:xfrm>
            <a:off x="6275075" y="1675100"/>
            <a:ext cx="2266755" cy="276386"/>
            <a:chOff x="6275075" y="1675100"/>
            <a:chExt cx="2266755" cy="27638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2AAE4CA-8C98-7700-E2F4-BAAA7ADBE44A}"/>
                </a:ext>
              </a:extLst>
            </p:cNvPr>
            <p:cNvGrpSpPr/>
            <p:nvPr/>
          </p:nvGrpSpPr>
          <p:grpSpPr>
            <a:xfrm>
              <a:off x="6275075" y="1675100"/>
              <a:ext cx="669304" cy="276386"/>
              <a:chOff x="5010345" y="2366127"/>
              <a:chExt cx="669304" cy="142109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3030AE5-72FB-C233-1AC6-63DADC929EC9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7299D3-FDBB-9C8A-9A52-2930C099135A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79B9F25-B276-FC40-4A87-C4384116614C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487FF6D-569C-8D0F-436A-0A399F7D445D}"/>
                </a:ext>
              </a:extLst>
            </p:cNvPr>
            <p:cNvGrpSpPr/>
            <p:nvPr/>
          </p:nvGrpSpPr>
          <p:grpSpPr>
            <a:xfrm>
              <a:off x="7071249" y="1675100"/>
              <a:ext cx="669303" cy="183341"/>
              <a:chOff x="5010346" y="2366127"/>
              <a:chExt cx="669303" cy="942681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BABCAA-BA5E-10D6-A3CA-5589989E51BC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87B7182-AD8E-0BD2-A683-0171B91A4E01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A70A027-B217-5332-093B-DEAE688CB876}"/>
                </a:ext>
              </a:extLst>
            </p:cNvPr>
            <p:cNvSpPr/>
            <p:nvPr/>
          </p:nvSpPr>
          <p:spPr>
            <a:xfrm>
              <a:off x="7872527" y="1675100"/>
              <a:ext cx="669303" cy="788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7683C9-17F7-CC26-22E5-A89F1FA96A56}"/>
              </a:ext>
            </a:extLst>
          </p:cNvPr>
          <p:cNvGrpSpPr/>
          <p:nvPr/>
        </p:nvGrpSpPr>
        <p:grpSpPr>
          <a:xfrm>
            <a:off x="8722706" y="1675100"/>
            <a:ext cx="1549728" cy="366681"/>
            <a:chOff x="8722706" y="1675100"/>
            <a:chExt cx="1549728" cy="36668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731763F-9B85-4327-8375-BC01B2806D9F}"/>
                </a:ext>
              </a:extLst>
            </p:cNvPr>
            <p:cNvSpPr/>
            <p:nvPr/>
          </p:nvSpPr>
          <p:spPr>
            <a:xfrm>
              <a:off x="8722706" y="1675100"/>
              <a:ext cx="669303" cy="366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D402D27-9475-A488-18C2-E96CEB4D62BC}"/>
                </a:ext>
              </a:extLst>
            </p:cNvPr>
            <p:cNvSpPr/>
            <p:nvPr/>
          </p:nvSpPr>
          <p:spPr>
            <a:xfrm>
              <a:off x="9603131" y="1675100"/>
              <a:ext cx="669303" cy="366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277EBFF5-C0F0-0915-956C-B5209803B056}"/>
              </a:ext>
            </a:extLst>
          </p:cNvPr>
          <p:cNvSpPr/>
          <p:nvPr/>
        </p:nvSpPr>
        <p:spPr>
          <a:xfrm rot="20951979">
            <a:off x="6523927" y="1864950"/>
            <a:ext cx="2002504" cy="35366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BA812F-02F9-416E-F020-159FAED5BC9C}"/>
              </a:ext>
            </a:extLst>
          </p:cNvPr>
          <p:cNvGrpSpPr/>
          <p:nvPr/>
        </p:nvGrpSpPr>
        <p:grpSpPr>
          <a:xfrm>
            <a:off x="3361885" y="2203327"/>
            <a:ext cx="914400" cy="1142999"/>
            <a:chOff x="3361885" y="2203327"/>
            <a:chExt cx="914400" cy="1142999"/>
          </a:xfrm>
        </p:grpSpPr>
        <p:pic>
          <p:nvPicPr>
            <p:cNvPr id="39" name="Graphic 38" descr="Alarm clock with solid fill">
              <a:extLst>
                <a:ext uri="{FF2B5EF4-FFF2-40B4-BE49-F238E27FC236}">
                  <a16:creationId xmlns:a16="http://schemas.microsoft.com/office/drawing/2014/main" id="{F4C523D0-AB84-145A-2233-A0228BB97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61885" y="2203327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B31EFE2-8FC2-B4D3-2ED5-8626634449C0}"/>
                    </a:ext>
                  </a:extLst>
                </p:cNvPr>
                <p:cNvSpPr txBox="1"/>
                <p:nvPr/>
              </p:nvSpPr>
              <p:spPr>
                <a:xfrm>
                  <a:off x="3411683" y="2976994"/>
                  <a:ext cx="795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B31EFE2-8FC2-B4D3-2ED5-8626634449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683" y="2976994"/>
                  <a:ext cx="79533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E151023-48FE-CC5A-6AAF-62637438C946}"/>
              </a:ext>
            </a:extLst>
          </p:cNvPr>
          <p:cNvGrpSpPr/>
          <p:nvPr/>
        </p:nvGrpSpPr>
        <p:grpSpPr>
          <a:xfrm>
            <a:off x="5759574" y="2203327"/>
            <a:ext cx="914400" cy="1142999"/>
            <a:chOff x="3361885" y="2203327"/>
            <a:chExt cx="914400" cy="1142999"/>
          </a:xfrm>
        </p:grpSpPr>
        <p:pic>
          <p:nvPicPr>
            <p:cNvPr id="46" name="Graphic 45" descr="Alarm clock with solid fill">
              <a:extLst>
                <a:ext uri="{FF2B5EF4-FFF2-40B4-BE49-F238E27FC236}">
                  <a16:creationId xmlns:a16="http://schemas.microsoft.com/office/drawing/2014/main" id="{3CAC4436-B5D5-811A-1B1F-FC6D81E40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61885" y="2203327"/>
              <a:ext cx="914400" cy="9144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E117A5B-E1CB-738D-13D4-6703D23174DA}"/>
                    </a:ext>
                  </a:extLst>
                </p:cNvPr>
                <p:cNvSpPr txBox="1"/>
                <p:nvPr/>
              </p:nvSpPr>
              <p:spPr>
                <a:xfrm>
                  <a:off x="3411683" y="2976994"/>
                  <a:ext cx="7953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1→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E117A5B-E1CB-738D-13D4-6703D2317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1683" y="2976994"/>
                  <a:ext cx="79533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912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A033-C328-1B00-B4E9-C722012F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work: Prioritize until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81A24-37AC-841D-E6B2-D7F8F13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E259F-6262-D73F-BA87-07D1553D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D4910-FC71-08D6-A8D0-47E6AA3B9BFC}"/>
              </a:ext>
            </a:extLst>
          </p:cNvPr>
          <p:cNvGrpSpPr/>
          <p:nvPr/>
        </p:nvGrpSpPr>
        <p:grpSpPr>
          <a:xfrm>
            <a:off x="1077188" y="4364181"/>
            <a:ext cx="10227885" cy="369332"/>
            <a:chOff x="848021" y="4572000"/>
            <a:chExt cx="10227885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3891CA-361C-FEC7-568F-6530A45F4C53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2A90B-CE4A-9549-8E55-74AAFAE6E3D8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/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Prioritizing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blipFill>
                <a:blip r:embed="rId2"/>
                <a:stretch>
                  <a:fillRect l="-4000" t="-7595" r="-923" b="-26582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E61C2-5FCA-8409-2DF7-BA6A603C8F49}"/>
              </a:ext>
            </a:extLst>
          </p:cNvPr>
          <p:cNvGrpSpPr/>
          <p:nvPr/>
        </p:nvGrpSpPr>
        <p:grpSpPr>
          <a:xfrm>
            <a:off x="122243" y="2098964"/>
            <a:ext cx="1027429" cy="2265217"/>
            <a:chOff x="122243" y="2098964"/>
            <a:chExt cx="1027429" cy="2265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2CC295-546E-364A-3408-39F4233BD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188" y="2098964"/>
              <a:ext cx="0" cy="2265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07537-DE5C-9CC9-C14B-EFF94EB3DE70}"/>
                </a:ext>
              </a:extLst>
            </p:cNvPr>
            <p:cNvSpPr txBox="1"/>
            <p:nvPr/>
          </p:nvSpPr>
          <p:spPr>
            <a:xfrm>
              <a:off x="122243" y="3109025"/>
              <a:ext cx="102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of jobs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86B051-BDDC-0A92-FBCA-C9545BF241FE}"/>
              </a:ext>
            </a:extLst>
          </p:cNvPr>
          <p:cNvGrpSpPr/>
          <p:nvPr/>
        </p:nvGrpSpPr>
        <p:grpSpPr>
          <a:xfrm>
            <a:off x="1093098" y="2592532"/>
            <a:ext cx="2564823" cy="1771649"/>
            <a:chOff x="838200" y="2592532"/>
            <a:chExt cx="2564823" cy="17716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CCB259-9699-E723-5FD4-329A5643A5ED}"/>
                </a:ext>
              </a:extLst>
            </p:cNvPr>
            <p:cNvCxnSpPr/>
            <p:nvPr/>
          </p:nvCxnSpPr>
          <p:spPr>
            <a:xfrm>
              <a:off x="838200" y="2592532"/>
              <a:ext cx="2564823" cy="17716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/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161" t="-5797" r="-1935" b="-23188"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3D0CD-79FC-2555-87AA-5DF96471F265}"/>
              </a:ext>
            </a:extLst>
          </p:cNvPr>
          <p:cNvGrpSpPr/>
          <p:nvPr/>
        </p:nvGrpSpPr>
        <p:grpSpPr>
          <a:xfrm>
            <a:off x="1093098" y="3044371"/>
            <a:ext cx="2564822" cy="1371539"/>
            <a:chOff x="1093098" y="3044371"/>
            <a:chExt cx="2564822" cy="137153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BEE988-EAB4-A445-FF90-E2C20AFBC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098" y="3044371"/>
              <a:ext cx="2564822" cy="13198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/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161" t="-5797" r="-645" b="-23188"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7E1D61-944A-4039-C8E2-6CF9FB493071}"/>
              </a:ext>
            </a:extLst>
          </p:cNvPr>
          <p:cNvGrpSpPr/>
          <p:nvPr/>
        </p:nvGrpSpPr>
        <p:grpSpPr>
          <a:xfrm>
            <a:off x="3183528" y="2163125"/>
            <a:ext cx="983228" cy="3134850"/>
            <a:chOff x="3183528" y="2163125"/>
            <a:chExt cx="983228" cy="313485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AC062C-8D2B-0120-577F-478AFCBE5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F8E141-8160-2E0B-E293-AC060CB1B4C5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BA69F6-3B50-4CAC-DE06-03922228E3B3}"/>
              </a:ext>
            </a:extLst>
          </p:cNvPr>
          <p:cNvCxnSpPr>
            <a:cxnSpLocks/>
          </p:cNvCxnSpPr>
          <p:nvPr/>
        </p:nvCxnSpPr>
        <p:spPr>
          <a:xfrm flipV="1">
            <a:off x="3657919" y="2962529"/>
            <a:ext cx="2533211" cy="13926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FD0A2F-B9D4-953F-0EB4-51EABD701462}"/>
              </a:ext>
            </a:extLst>
          </p:cNvPr>
          <p:cNvCxnSpPr>
            <a:cxnSpLocks/>
          </p:cNvCxnSpPr>
          <p:nvPr/>
        </p:nvCxnSpPr>
        <p:spPr>
          <a:xfrm>
            <a:off x="3650070" y="3048726"/>
            <a:ext cx="2549015" cy="11560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14C1A2-E344-7D28-9436-4EC936E14B95}"/>
              </a:ext>
            </a:extLst>
          </p:cNvPr>
          <p:cNvGrpSpPr/>
          <p:nvPr/>
        </p:nvGrpSpPr>
        <p:grpSpPr>
          <a:xfrm>
            <a:off x="5723278" y="2263570"/>
            <a:ext cx="983228" cy="3134850"/>
            <a:chOff x="3183528" y="2163125"/>
            <a:chExt cx="983228" cy="31348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598057-D3F1-E757-625F-5462E700A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9F3AF1-B1C4-2309-56CD-067C326B033B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Almost empty!</a:t>
              </a: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A23F472-E966-E082-D92A-4E4567672E60}"/>
              </a:ext>
            </a:extLst>
          </p:cNvPr>
          <p:cNvSpPr/>
          <p:nvPr/>
        </p:nvSpPr>
        <p:spPr>
          <a:xfrm>
            <a:off x="6191130" y="4043301"/>
            <a:ext cx="2354468" cy="323039"/>
          </a:xfrm>
          <a:custGeom>
            <a:avLst/>
            <a:gdLst>
              <a:gd name="connsiteX0" fmla="*/ 0 w 2283064"/>
              <a:gd name="connsiteY0" fmla="*/ 156492 h 218916"/>
              <a:gd name="connsiteX1" fmla="*/ 181841 w 2283064"/>
              <a:gd name="connsiteY1" fmla="*/ 628 h 218916"/>
              <a:gd name="connsiteX2" fmla="*/ 296141 w 2283064"/>
              <a:gd name="connsiteY2" fmla="*/ 208446 h 218916"/>
              <a:gd name="connsiteX3" fmla="*/ 415636 w 2283064"/>
              <a:gd name="connsiteY3" fmla="*/ 83755 h 218916"/>
              <a:gd name="connsiteX4" fmla="*/ 503959 w 2283064"/>
              <a:gd name="connsiteY4" fmla="*/ 198055 h 218916"/>
              <a:gd name="connsiteX5" fmla="*/ 654627 w 2283064"/>
              <a:gd name="connsiteY5" fmla="*/ 26605 h 218916"/>
              <a:gd name="connsiteX6" fmla="*/ 732559 w 2283064"/>
              <a:gd name="connsiteY6" fmla="*/ 198055 h 218916"/>
              <a:gd name="connsiteX7" fmla="*/ 872836 w 2283064"/>
              <a:gd name="connsiteY7" fmla="*/ 109733 h 218916"/>
              <a:gd name="connsiteX8" fmla="*/ 987136 w 2283064"/>
              <a:gd name="connsiteY8" fmla="*/ 208446 h 218916"/>
              <a:gd name="connsiteX9" fmla="*/ 1122218 w 2283064"/>
              <a:gd name="connsiteY9" fmla="*/ 88951 h 218916"/>
              <a:gd name="connsiteX10" fmla="*/ 1283277 w 2283064"/>
              <a:gd name="connsiteY10" fmla="*/ 208446 h 218916"/>
              <a:gd name="connsiteX11" fmla="*/ 1439141 w 2283064"/>
              <a:gd name="connsiteY11" fmla="*/ 109733 h 218916"/>
              <a:gd name="connsiteX12" fmla="*/ 1569027 w 2283064"/>
              <a:gd name="connsiteY12" fmla="*/ 218837 h 218916"/>
              <a:gd name="connsiteX13" fmla="*/ 1745672 w 2283064"/>
              <a:gd name="connsiteY13" fmla="*/ 88951 h 218916"/>
              <a:gd name="connsiteX14" fmla="*/ 1865168 w 2283064"/>
              <a:gd name="connsiteY14" fmla="*/ 187664 h 218916"/>
              <a:gd name="connsiteX15" fmla="*/ 1917122 w 2283064"/>
              <a:gd name="connsiteY15" fmla="*/ 109733 h 218916"/>
              <a:gd name="connsiteX16" fmla="*/ 2015836 w 2283064"/>
              <a:gd name="connsiteY16" fmla="*/ 213642 h 218916"/>
              <a:gd name="connsiteX17" fmla="*/ 2182091 w 2283064"/>
              <a:gd name="connsiteY17" fmla="*/ 114928 h 218916"/>
              <a:gd name="connsiteX18" fmla="*/ 2275609 w 2283064"/>
              <a:gd name="connsiteY18" fmla="*/ 198055 h 218916"/>
              <a:gd name="connsiteX19" fmla="*/ 2270413 w 2283064"/>
              <a:gd name="connsiteY19" fmla="*/ 198055 h 218916"/>
              <a:gd name="connsiteX0" fmla="*/ 0 w 2354468"/>
              <a:gd name="connsiteY0" fmla="*/ 156492 h 323039"/>
              <a:gd name="connsiteX1" fmla="*/ 181841 w 2354468"/>
              <a:gd name="connsiteY1" fmla="*/ 628 h 323039"/>
              <a:gd name="connsiteX2" fmla="*/ 296141 w 2354468"/>
              <a:gd name="connsiteY2" fmla="*/ 208446 h 323039"/>
              <a:gd name="connsiteX3" fmla="*/ 415636 w 2354468"/>
              <a:gd name="connsiteY3" fmla="*/ 83755 h 323039"/>
              <a:gd name="connsiteX4" fmla="*/ 503959 w 2354468"/>
              <a:gd name="connsiteY4" fmla="*/ 198055 h 323039"/>
              <a:gd name="connsiteX5" fmla="*/ 654627 w 2354468"/>
              <a:gd name="connsiteY5" fmla="*/ 26605 h 323039"/>
              <a:gd name="connsiteX6" fmla="*/ 732559 w 2354468"/>
              <a:gd name="connsiteY6" fmla="*/ 198055 h 323039"/>
              <a:gd name="connsiteX7" fmla="*/ 872836 w 2354468"/>
              <a:gd name="connsiteY7" fmla="*/ 109733 h 323039"/>
              <a:gd name="connsiteX8" fmla="*/ 987136 w 2354468"/>
              <a:gd name="connsiteY8" fmla="*/ 208446 h 323039"/>
              <a:gd name="connsiteX9" fmla="*/ 1122218 w 2354468"/>
              <a:gd name="connsiteY9" fmla="*/ 88951 h 323039"/>
              <a:gd name="connsiteX10" fmla="*/ 1283277 w 2354468"/>
              <a:gd name="connsiteY10" fmla="*/ 208446 h 323039"/>
              <a:gd name="connsiteX11" fmla="*/ 1439141 w 2354468"/>
              <a:gd name="connsiteY11" fmla="*/ 109733 h 323039"/>
              <a:gd name="connsiteX12" fmla="*/ 1569027 w 2354468"/>
              <a:gd name="connsiteY12" fmla="*/ 218837 h 323039"/>
              <a:gd name="connsiteX13" fmla="*/ 1745672 w 2354468"/>
              <a:gd name="connsiteY13" fmla="*/ 88951 h 323039"/>
              <a:gd name="connsiteX14" fmla="*/ 1865168 w 2354468"/>
              <a:gd name="connsiteY14" fmla="*/ 187664 h 323039"/>
              <a:gd name="connsiteX15" fmla="*/ 1917122 w 2354468"/>
              <a:gd name="connsiteY15" fmla="*/ 109733 h 323039"/>
              <a:gd name="connsiteX16" fmla="*/ 2015836 w 2354468"/>
              <a:gd name="connsiteY16" fmla="*/ 213642 h 323039"/>
              <a:gd name="connsiteX17" fmla="*/ 2182091 w 2354468"/>
              <a:gd name="connsiteY17" fmla="*/ 114928 h 323039"/>
              <a:gd name="connsiteX18" fmla="*/ 2275609 w 2354468"/>
              <a:gd name="connsiteY18" fmla="*/ 198055 h 323039"/>
              <a:gd name="connsiteX19" fmla="*/ 2353541 w 2354468"/>
              <a:gd name="connsiteY19" fmla="*/ 322746 h 32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4468" h="323039">
                <a:moveTo>
                  <a:pt x="0" y="156492"/>
                </a:moveTo>
                <a:cubicBezTo>
                  <a:pt x="66242" y="74230"/>
                  <a:pt x="132484" y="-8031"/>
                  <a:pt x="181841" y="628"/>
                </a:cubicBezTo>
                <a:cubicBezTo>
                  <a:pt x="231198" y="9287"/>
                  <a:pt x="257175" y="194592"/>
                  <a:pt x="296141" y="208446"/>
                </a:cubicBezTo>
                <a:cubicBezTo>
                  <a:pt x="335107" y="222300"/>
                  <a:pt x="381000" y="85487"/>
                  <a:pt x="415636" y="83755"/>
                </a:cubicBezTo>
                <a:cubicBezTo>
                  <a:pt x="450272" y="82023"/>
                  <a:pt x="464127" y="207580"/>
                  <a:pt x="503959" y="198055"/>
                </a:cubicBezTo>
                <a:cubicBezTo>
                  <a:pt x="543791" y="188530"/>
                  <a:pt x="616527" y="26605"/>
                  <a:pt x="654627" y="26605"/>
                </a:cubicBezTo>
                <a:cubicBezTo>
                  <a:pt x="692727" y="26605"/>
                  <a:pt x="696191" y="184200"/>
                  <a:pt x="732559" y="198055"/>
                </a:cubicBezTo>
                <a:cubicBezTo>
                  <a:pt x="768927" y="211910"/>
                  <a:pt x="830407" y="108001"/>
                  <a:pt x="872836" y="109733"/>
                </a:cubicBezTo>
                <a:cubicBezTo>
                  <a:pt x="915265" y="111465"/>
                  <a:pt x="945572" y="211910"/>
                  <a:pt x="987136" y="208446"/>
                </a:cubicBezTo>
                <a:cubicBezTo>
                  <a:pt x="1028700" y="204982"/>
                  <a:pt x="1072861" y="88951"/>
                  <a:pt x="1122218" y="88951"/>
                </a:cubicBezTo>
                <a:cubicBezTo>
                  <a:pt x="1171575" y="88951"/>
                  <a:pt x="1230457" y="204982"/>
                  <a:pt x="1283277" y="208446"/>
                </a:cubicBezTo>
                <a:cubicBezTo>
                  <a:pt x="1336097" y="211910"/>
                  <a:pt x="1391516" y="108001"/>
                  <a:pt x="1439141" y="109733"/>
                </a:cubicBezTo>
                <a:cubicBezTo>
                  <a:pt x="1486766" y="111465"/>
                  <a:pt x="1517939" y="222301"/>
                  <a:pt x="1569027" y="218837"/>
                </a:cubicBezTo>
                <a:cubicBezTo>
                  <a:pt x="1620116" y="215373"/>
                  <a:pt x="1696315" y="94146"/>
                  <a:pt x="1745672" y="88951"/>
                </a:cubicBezTo>
                <a:cubicBezTo>
                  <a:pt x="1795029" y="83756"/>
                  <a:pt x="1836593" y="184200"/>
                  <a:pt x="1865168" y="187664"/>
                </a:cubicBezTo>
                <a:cubicBezTo>
                  <a:pt x="1893743" y="191128"/>
                  <a:pt x="1892011" y="105403"/>
                  <a:pt x="1917122" y="109733"/>
                </a:cubicBezTo>
                <a:cubicBezTo>
                  <a:pt x="1942233" y="114063"/>
                  <a:pt x="1971675" y="212776"/>
                  <a:pt x="2015836" y="213642"/>
                </a:cubicBezTo>
                <a:cubicBezTo>
                  <a:pt x="2059997" y="214508"/>
                  <a:pt x="2138795" y="117526"/>
                  <a:pt x="2182091" y="114928"/>
                </a:cubicBezTo>
                <a:cubicBezTo>
                  <a:pt x="2225387" y="112330"/>
                  <a:pt x="2275609" y="198055"/>
                  <a:pt x="2275609" y="198055"/>
                </a:cubicBezTo>
                <a:cubicBezTo>
                  <a:pt x="2290329" y="211909"/>
                  <a:pt x="2363499" y="329673"/>
                  <a:pt x="2353541" y="32274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3F4EB7-3C20-ADEE-702A-A4000849E636}"/>
              </a:ext>
            </a:extLst>
          </p:cNvPr>
          <p:cNvCxnSpPr>
            <a:cxnSpLocks/>
          </p:cNvCxnSpPr>
          <p:nvPr/>
        </p:nvCxnSpPr>
        <p:spPr>
          <a:xfrm flipV="1">
            <a:off x="6191129" y="1623923"/>
            <a:ext cx="2342952" cy="1335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E7926D-AF25-7F52-EE43-4CCBA619D5D7}"/>
              </a:ext>
            </a:extLst>
          </p:cNvPr>
          <p:cNvGrpSpPr/>
          <p:nvPr/>
        </p:nvGrpSpPr>
        <p:grpSpPr>
          <a:xfrm>
            <a:off x="8076283" y="1649731"/>
            <a:ext cx="983228" cy="3648244"/>
            <a:chOff x="3183528" y="1649731"/>
            <a:chExt cx="983228" cy="364824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DCAD59-A5AE-251B-62B1-21AC65537DD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843" y="1649731"/>
              <a:ext cx="5077" cy="2922269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87BC4C-F9C0-0D6C-9ED8-F5D531F68566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F7B1C-0757-B7FA-7391-833ACE675BA2}"/>
              </a:ext>
            </a:extLst>
          </p:cNvPr>
          <p:cNvCxnSpPr/>
          <p:nvPr/>
        </p:nvCxnSpPr>
        <p:spPr>
          <a:xfrm>
            <a:off x="8529249" y="1627027"/>
            <a:ext cx="2564823" cy="17716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C82D0E-7B95-0D99-B284-CFF1E9D2FA39}"/>
              </a:ext>
            </a:extLst>
          </p:cNvPr>
          <p:cNvCxnSpPr>
            <a:cxnSpLocks/>
          </p:cNvCxnSpPr>
          <p:nvPr/>
        </p:nvCxnSpPr>
        <p:spPr>
          <a:xfrm flipV="1">
            <a:off x="8554604" y="3035219"/>
            <a:ext cx="2564822" cy="13198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17678E-8B02-ED3A-9902-D4B3204EE826}"/>
              </a:ext>
            </a:extLst>
          </p:cNvPr>
          <p:cNvGrpSpPr/>
          <p:nvPr/>
        </p:nvGrpSpPr>
        <p:grpSpPr>
          <a:xfrm>
            <a:off x="6419022" y="2811286"/>
            <a:ext cx="1875793" cy="1200228"/>
            <a:chOff x="6419022" y="2811286"/>
            <a:chExt cx="1875793" cy="12002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FF5DE-6301-B9F5-ADFA-9B179CD5F608}"/>
                </a:ext>
              </a:extLst>
            </p:cNvPr>
            <p:cNvSpPr txBox="1"/>
            <p:nvPr/>
          </p:nvSpPr>
          <p:spPr>
            <a:xfrm>
              <a:off x="6419022" y="3611404"/>
              <a:ext cx="1875793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Wasted capacity</a:t>
              </a:r>
            </a:p>
          </p:txBody>
        </p:sp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664C74C9-3BB6-501D-25C0-C2F48E925395}"/>
                </a:ext>
              </a:extLst>
            </p:cNvPr>
            <p:cNvSpPr/>
            <p:nvPr/>
          </p:nvSpPr>
          <p:spPr>
            <a:xfrm>
              <a:off x="6941492" y="2811286"/>
              <a:ext cx="815686" cy="789103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8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A033-C328-1B00-B4E9-C722012F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work: Prioritize until </a:t>
            </a:r>
            <a:r>
              <a:rPr lang="en-US" dirty="0">
                <a:solidFill>
                  <a:srgbClr val="C00000"/>
                </a:solidFill>
              </a:rPr>
              <a:t>almost</a:t>
            </a:r>
            <a:r>
              <a:rPr lang="en-US" dirty="0"/>
              <a:t>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81A24-37AC-841D-E6B2-D7F8F13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E259F-6262-D73F-BA87-07D1553D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D4910-FC71-08D6-A8D0-47E6AA3B9BFC}"/>
              </a:ext>
            </a:extLst>
          </p:cNvPr>
          <p:cNvGrpSpPr/>
          <p:nvPr/>
        </p:nvGrpSpPr>
        <p:grpSpPr>
          <a:xfrm>
            <a:off x="1077188" y="4364181"/>
            <a:ext cx="10227885" cy="369332"/>
            <a:chOff x="848021" y="4572000"/>
            <a:chExt cx="10227885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3891CA-361C-FEC7-568F-6530A45F4C53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2A90B-CE4A-9549-8E55-74AAFAE6E3D8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/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Prioritizing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blipFill>
                <a:blip r:embed="rId2"/>
                <a:stretch>
                  <a:fillRect l="-4000" t="-7595" r="-923" b="-26582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E61C2-5FCA-8409-2DF7-BA6A603C8F49}"/>
              </a:ext>
            </a:extLst>
          </p:cNvPr>
          <p:cNvGrpSpPr/>
          <p:nvPr/>
        </p:nvGrpSpPr>
        <p:grpSpPr>
          <a:xfrm>
            <a:off x="122243" y="2098964"/>
            <a:ext cx="1027429" cy="2265217"/>
            <a:chOff x="122243" y="2098964"/>
            <a:chExt cx="1027429" cy="2265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2CC295-546E-364A-3408-39F4233BD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188" y="2098964"/>
              <a:ext cx="0" cy="2265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07537-DE5C-9CC9-C14B-EFF94EB3DE70}"/>
                </a:ext>
              </a:extLst>
            </p:cNvPr>
            <p:cNvSpPr txBox="1"/>
            <p:nvPr/>
          </p:nvSpPr>
          <p:spPr>
            <a:xfrm>
              <a:off x="122243" y="3109025"/>
              <a:ext cx="102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of jobs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86B051-BDDC-0A92-FBCA-C9545BF241FE}"/>
              </a:ext>
            </a:extLst>
          </p:cNvPr>
          <p:cNvGrpSpPr/>
          <p:nvPr/>
        </p:nvGrpSpPr>
        <p:grpSpPr>
          <a:xfrm>
            <a:off x="1093098" y="2592532"/>
            <a:ext cx="2564823" cy="1771649"/>
            <a:chOff x="838200" y="2592532"/>
            <a:chExt cx="2564823" cy="17716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CCB259-9699-E723-5FD4-329A5643A5ED}"/>
                </a:ext>
              </a:extLst>
            </p:cNvPr>
            <p:cNvCxnSpPr/>
            <p:nvPr/>
          </p:nvCxnSpPr>
          <p:spPr>
            <a:xfrm>
              <a:off x="838200" y="2592532"/>
              <a:ext cx="2564823" cy="17716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/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161" t="-5797" r="-1935" b="-23188"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3D0CD-79FC-2555-87AA-5DF96471F265}"/>
              </a:ext>
            </a:extLst>
          </p:cNvPr>
          <p:cNvGrpSpPr/>
          <p:nvPr/>
        </p:nvGrpSpPr>
        <p:grpSpPr>
          <a:xfrm>
            <a:off x="1093098" y="3044371"/>
            <a:ext cx="2564822" cy="1371539"/>
            <a:chOff x="1093098" y="3044371"/>
            <a:chExt cx="2564822" cy="137153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BEE988-EAB4-A445-FF90-E2C20AFBC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098" y="3044371"/>
              <a:ext cx="2564822" cy="13198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/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161" t="-5797" r="-645" b="-23188"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7E1D61-944A-4039-C8E2-6CF9FB493071}"/>
              </a:ext>
            </a:extLst>
          </p:cNvPr>
          <p:cNvGrpSpPr/>
          <p:nvPr/>
        </p:nvGrpSpPr>
        <p:grpSpPr>
          <a:xfrm>
            <a:off x="3183528" y="2163125"/>
            <a:ext cx="983228" cy="3134850"/>
            <a:chOff x="3183528" y="2163125"/>
            <a:chExt cx="983228" cy="313485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AC062C-8D2B-0120-577F-478AFCBE5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F8E141-8160-2E0B-E293-AC060CB1B4C5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BA69F6-3B50-4CAC-DE06-03922228E3B3}"/>
              </a:ext>
            </a:extLst>
          </p:cNvPr>
          <p:cNvCxnSpPr>
            <a:cxnSpLocks/>
          </p:cNvCxnSpPr>
          <p:nvPr/>
        </p:nvCxnSpPr>
        <p:spPr>
          <a:xfrm flipV="1">
            <a:off x="3657919" y="2962529"/>
            <a:ext cx="2533211" cy="13926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FD0A2F-B9D4-953F-0EB4-51EABD701462}"/>
              </a:ext>
            </a:extLst>
          </p:cNvPr>
          <p:cNvCxnSpPr>
            <a:cxnSpLocks/>
          </p:cNvCxnSpPr>
          <p:nvPr/>
        </p:nvCxnSpPr>
        <p:spPr>
          <a:xfrm>
            <a:off x="3650070" y="3048726"/>
            <a:ext cx="2549015" cy="11560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14C1A2-E344-7D28-9436-4EC936E14B95}"/>
              </a:ext>
            </a:extLst>
          </p:cNvPr>
          <p:cNvGrpSpPr/>
          <p:nvPr/>
        </p:nvGrpSpPr>
        <p:grpSpPr>
          <a:xfrm>
            <a:off x="5723278" y="2263570"/>
            <a:ext cx="983228" cy="3134850"/>
            <a:chOff x="3183528" y="2163125"/>
            <a:chExt cx="983228" cy="31348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598057-D3F1-E757-625F-5462E700A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9F3AF1-B1C4-2309-56CD-067C326B033B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Almost empty!</a:t>
              </a:r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A23F472-E966-E082-D92A-4E4567672E60}"/>
              </a:ext>
            </a:extLst>
          </p:cNvPr>
          <p:cNvSpPr/>
          <p:nvPr/>
        </p:nvSpPr>
        <p:spPr>
          <a:xfrm>
            <a:off x="6191130" y="4043301"/>
            <a:ext cx="2354468" cy="323039"/>
          </a:xfrm>
          <a:custGeom>
            <a:avLst/>
            <a:gdLst>
              <a:gd name="connsiteX0" fmla="*/ 0 w 2283064"/>
              <a:gd name="connsiteY0" fmla="*/ 156492 h 218916"/>
              <a:gd name="connsiteX1" fmla="*/ 181841 w 2283064"/>
              <a:gd name="connsiteY1" fmla="*/ 628 h 218916"/>
              <a:gd name="connsiteX2" fmla="*/ 296141 w 2283064"/>
              <a:gd name="connsiteY2" fmla="*/ 208446 h 218916"/>
              <a:gd name="connsiteX3" fmla="*/ 415636 w 2283064"/>
              <a:gd name="connsiteY3" fmla="*/ 83755 h 218916"/>
              <a:gd name="connsiteX4" fmla="*/ 503959 w 2283064"/>
              <a:gd name="connsiteY4" fmla="*/ 198055 h 218916"/>
              <a:gd name="connsiteX5" fmla="*/ 654627 w 2283064"/>
              <a:gd name="connsiteY5" fmla="*/ 26605 h 218916"/>
              <a:gd name="connsiteX6" fmla="*/ 732559 w 2283064"/>
              <a:gd name="connsiteY6" fmla="*/ 198055 h 218916"/>
              <a:gd name="connsiteX7" fmla="*/ 872836 w 2283064"/>
              <a:gd name="connsiteY7" fmla="*/ 109733 h 218916"/>
              <a:gd name="connsiteX8" fmla="*/ 987136 w 2283064"/>
              <a:gd name="connsiteY8" fmla="*/ 208446 h 218916"/>
              <a:gd name="connsiteX9" fmla="*/ 1122218 w 2283064"/>
              <a:gd name="connsiteY9" fmla="*/ 88951 h 218916"/>
              <a:gd name="connsiteX10" fmla="*/ 1283277 w 2283064"/>
              <a:gd name="connsiteY10" fmla="*/ 208446 h 218916"/>
              <a:gd name="connsiteX11" fmla="*/ 1439141 w 2283064"/>
              <a:gd name="connsiteY11" fmla="*/ 109733 h 218916"/>
              <a:gd name="connsiteX12" fmla="*/ 1569027 w 2283064"/>
              <a:gd name="connsiteY12" fmla="*/ 218837 h 218916"/>
              <a:gd name="connsiteX13" fmla="*/ 1745672 w 2283064"/>
              <a:gd name="connsiteY13" fmla="*/ 88951 h 218916"/>
              <a:gd name="connsiteX14" fmla="*/ 1865168 w 2283064"/>
              <a:gd name="connsiteY14" fmla="*/ 187664 h 218916"/>
              <a:gd name="connsiteX15" fmla="*/ 1917122 w 2283064"/>
              <a:gd name="connsiteY15" fmla="*/ 109733 h 218916"/>
              <a:gd name="connsiteX16" fmla="*/ 2015836 w 2283064"/>
              <a:gd name="connsiteY16" fmla="*/ 213642 h 218916"/>
              <a:gd name="connsiteX17" fmla="*/ 2182091 w 2283064"/>
              <a:gd name="connsiteY17" fmla="*/ 114928 h 218916"/>
              <a:gd name="connsiteX18" fmla="*/ 2275609 w 2283064"/>
              <a:gd name="connsiteY18" fmla="*/ 198055 h 218916"/>
              <a:gd name="connsiteX19" fmla="*/ 2270413 w 2283064"/>
              <a:gd name="connsiteY19" fmla="*/ 198055 h 218916"/>
              <a:gd name="connsiteX0" fmla="*/ 0 w 2354468"/>
              <a:gd name="connsiteY0" fmla="*/ 156492 h 323039"/>
              <a:gd name="connsiteX1" fmla="*/ 181841 w 2354468"/>
              <a:gd name="connsiteY1" fmla="*/ 628 h 323039"/>
              <a:gd name="connsiteX2" fmla="*/ 296141 w 2354468"/>
              <a:gd name="connsiteY2" fmla="*/ 208446 h 323039"/>
              <a:gd name="connsiteX3" fmla="*/ 415636 w 2354468"/>
              <a:gd name="connsiteY3" fmla="*/ 83755 h 323039"/>
              <a:gd name="connsiteX4" fmla="*/ 503959 w 2354468"/>
              <a:gd name="connsiteY4" fmla="*/ 198055 h 323039"/>
              <a:gd name="connsiteX5" fmla="*/ 654627 w 2354468"/>
              <a:gd name="connsiteY5" fmla="*/ 26605 h 323039"/>
              <a:gd name="connsiteX6" fmla="*/ 732559 w 2354468"/>
              <a:gd name="connsiteY6" fmla="*/ 198055 h 323039"/>
              <a:gd name="connsiteX7" fmla="*/ 872836 w 2354468"/>
              <a:gd name="connsiteY7" fmla="*/ 109733 h 323039"/>
              <a:gd name="connsiteX8" fmla="*/ 987136 w 2354468"/>
              <a:gd name="connsiteY8" fmla="*/ 208446 h 323039"/>
              <a:gd name="connsiteX9" fmla="*/ 1122218 w 2354468"/>
              <a:gd name="connsiteY9" fmla="*/ 88951 h 323039"/>
              <a:gd name="connsiteX10" fmla="*/ 1283277 w 2354468"/>
              <a:gd name="connsiteY10" fmla="*/ 208446 h 323039"/>
              <a:gd name="connsiteX11" fmla="*/ 1439141 w 2354468"/>
              <a:gd name="connsiteY11" fmla="*/ 109733 h 323039"/>
              <a:gd name="connsiteX12" fmla="*/ 1569027 w 2354468"/>
              <a:gd name="connsiteY12" fmla="*/ 218837 h 323039"/>
              <a:gd name="connsiteX13" fmla="*/ 1745672 w 2354468"/>
              <a:gd name="connsiteY13" fmla="*/ 88951 h 323039"/>
              <a:gd name="connsiteX14" fmla="*/ 1865168 w 2354468"/>
              <a:gd name="connsiteY14" fmla="*/ 187664 h 323039"/>
              <a:gd name="connsiteX15" fmla="*/ 1917122 w 2354468"/>
              <a:gd name="connsiteY15" fmla="*/ 109733 h 323039"/>
              <a:gd name="connsiteX16" fmla="*/ 2015836 w 2354468"/>
              <a:gd name="connsiteY16" fmla="*/ 213642 h 323039"/>
              <a:gd name="connsiteX17" fmla="*/ 2182091 w 2354468"/>
              <a:gd name="connsiteY17" fmla="*/ 114928 h 323039"/>
              <a:gd name="connsiteX18" fmla="*/ 2275609 w 2354468"/>
              <a:gd name="connsiteY18" fmla="*/ 198055 h 323039"/>
              <a:gd name="connsiteX19" fmla="*/ 2353541 w 2354468"/>
              <a:gd name="connsiteY19" fmla="*/ 322746 h 32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354468" h="323039">
                <a:moveTo>
                  <a:pt x="0" y="156492"/>
                </a:moveTo>
                <a:cubicBezTo>
                  <a:pt x="66242" y="74230"/>
                  <a:pt x="132484" y="-8031"/>
                  <a:pt x="181841" y="628"/>
                </a:cubicBezTo>
                <a:cubicBezTo>
                  <a:pt x="231198" y="9287"/>
                  <a:pt x="257175" y="194592"/>
                  <a:pt x="296141" y="208446"/>
                </a:cubicBezTo>
                <a:cubicBezTo>
                  <a:pt x="335107" y="222300"/>
                  <a:pt x="381000" y="85487"/>
                  <a:pt x="415636" y="83755"/>
                </a:cubicBezTo>
                <a:cubicBezTo>
                  <a:pt x="450272" y="82023"/>
                  <a:pt x="464127" y="207580"/>
                  <a:pt x="503959" y="198055"/>
                </a:cubicBezTo>
                <a:cubicBezTo>
                  <a:pt x="543791" y="188530"/>
                  <a:pt x="616527" y="26605"/>
                  <a:pt x="654627" y="26605"/>
                </a:cubicBezTo>
                <a:cubicBezTo>
                  <a:pt x="692727" y="26605"/>
                  <a:pt x="696191" y="184200"/>
                  <a:pt x="732559" y="198055"/>
                </a:cubicBezTo>
                <a:cubicBezTo>
                  <a:pt x="768927" y="211910"/>
                  <a:pt x="830407" y="108001"/>
                  <a:pt x="872836" y="109733"/>
                </a:cubicBezTo>
                <a:cubicBezTo>
                  <a:pt x="915265" y="111465"/>
                  <a:pt x="945572" y="211910"/>
                  <a:pt x="987136" y="208446"/>
                </a:cubicBezTo>
                <a:cubicBezTo>
                  <a:pt x="1028700" y="204982"/>
                  <a:pt x="1072861" y="88951"/>
                  <a:pt x="1122218" y="88951"/>
                </a:cubicBezTo>
                <a:cubicBezTo>
                  <a:pt x="1171575" y="88951"/>
                  <a:pt x="1230457" y="204982"/>
                  <a:pt x="1283277" y="208446"/>
                </a:cubicBezTo>
                <a:cubicBezTo>
                  <a:pt x="1336097" y="211910"/>
                  <a:pt x="1391516" y="108001"/>
                  <a:pt x="1439141" y="109733"/>
                </a:cubicBezTo>
                <a:cubicBezTo>
                  <a:pt x="1486766" y="111465"/>
                  <a:pt x="1517939" y="222301"/>
                  <a:pt x="1569027" y="218837"/>
                </a:cubicBezTo>
                <a:cubicBezTo>
                  <a:pt x="1620116" y="215373"/>
                  <a:pt x="1696315" y="94146"/>
                  <a:pt x="1745672" y="88951"/>
                </a:cubicBezTo>
                <a:cubicBezTo>
                  <a:pt x="1795029" y="83756"/>
                  <a:pt x="1836593" y="184200"/>
                  <a:pt x="1865168" y="187664"/>
                </a:cubicBezTo>
                <a:cubicBezTo>
                  <a:pt x="1893743" y="191128"/>
                  <a:pt x="1892011" y="105403"/>
                  <a:pt x="1917122" y="109733"/>
                </a:cubicBezTo>
                <a:cubicBezTo>
                  <a:pt x="1942233" y="114063"/>
                  <a:pt x="1971675" y="212776"/>
                  <a:pt x="2015836" y="213642"/>
                </a:cubicBezTo>
                <a:cubicBezTo>
                  <a:pt x="2059997" y="214508"/>
                  <a:pt x="2138795" y="117526"/>
                  <a:pt x="2182091" y="114928"/>
                </a:cubicBezTo>
                <a:cubicBezTo>
                  <a:pt x="2225387" y="112330"/>
                  <a:pt x="2275609" y="198055"/>
                  <a:pt x="2275609" y="198055"/>
                </a:cubicBezTo>
                <a:cubicBezTo>
                  <a:pt x="2290329" y="211909"/>
                  <a:pt x="2363499" y="329673"/>
                  <a:pt x="2353541" y="322746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3F4EB7-3C20-ADEE-702A-A4000849E636}"/>
              </a:ext>
            </a:extLst>
          </p:cNvPr>
          <p:cNvCxnSpPr>
            <a:cxnSpLocks/>
          </p:cNvCxnSpPr>
          <p:nvPr/>
        </p:nvCxnSpPr>
        <p:spPr>
          <a:xfrm flipV="1">
            <a:off x="6191129" y="1623923"/>
            <a:ext cx="2342952" cy="13359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AE7926D-AF25-7F52-EE43-4CCBA619D5D7}"/>
              </a:ext>
            </a:extLst>
          </p:cNvPr>
          <p:cNvGrpSpPr/>
          <p:nvPr/>
        </p:nvGrpSpPr>
        <p:grpSpPr>
          <a:xfrm>
            <a:off x="8076283" y="1649731"/>
            <a:ext cx="983228" cy="3648244"/>
            <a:chOff x="3183528" y="1649731"/>
            <a:chExt cx="983228" cy="3648244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DCAD59-A5AE-251B-62B1-21AC65537DDD}"/>
                </a:ext>
              </a:extLst>
            </p:cNvPr>
            <p:cNvCxnSpPr>
              <a:cxnSpLocks/>
            </p:cNvCxnSpPr>
            <p:nvPr/>
          </p:nvCxnSpPr>
          <p:spPr>
            <a:xfrm>
              <a:off x="3652843" y="1649731"/>
              <a:ext cx="5077" cy="2922269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587BC4C-F9C0-0D6C-9ED8-F5D531F68566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34F7B1C-0757-B7FA-7391-833ACE675BA2}"/>
              </a:ext>
            </a:extLst>
          </p:cNvPr>
          <p:cNvCxnSpPr/>
          <p:nvPr/>
        </p:nvCxnSpPr>
        <p:spPr>
          <a:xfrm>
            <a:off x="8529249" y="1627027"/>
            <a:ext cx="2564823" cy="17716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C82D0E-7B95-0D99-B284-CFF1E9D2FA39}"/>
              </a:ext>
            </a:extLst>
          </p:cNvPr>
          <p:cNvCxnSpPr>
            <a:cxnSpLocks/>
          </p:cNvCxnSpPr>
          <p:nvPr/>
        </p:nvCxnSpPr>
        <p:spPr>
          <a:xfrm flipV="1">
            <a:off x="8554604" y="3035219"/>
            <a:ext cx="2564822" cy="131981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317678E-8B02-ED3A-9902-D4B3204EE826}"/>
              </a:ext>
            </a:extLst>
          </p:cNvPr>
          <p:cNvGrpSpPr/>
          <p:nvPr/>
        </p:nvGrpSpPr>
        <p:grpSpPr>
          <a:xfrm>
            <a:off x="6419022" y="2811286"/>
            <a:ext cx="1875793" cy="1200228"/>
            <a:chOff x="6419022" y="2811286"/>
            <a:chExt cx="1875793" cy="1200228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6AFF5DE-6301-B9F5-ADFA-9B179CD5F608}"/>
                </a:ext>
              </a:extLst>
            </p:cNvPr>
            <p:cNvSpPr txBox="1"/>
            <p:nvPr/>
          </p:nvSpPr>
          <p:spPr>
            <a:xfrm>
              <a:off x="6419022" y="3611404"/>
              <a:ext cx="1875793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Wasted capacity</a:t>
              </a:r>
            </a:p>
          </p:txBody>
        </p:sp>
        <p:sp>
          <p:nvSpPr>
            <p:cNvPr id="51" name="Smiley Face 50">
              <a:extLst>
                <a:ext uri="{FF2B5EF4-FFF2-40B4-BE49-F238E27FC236}">
                  <a16:creationId xmlns:a16="http://schemas.microsoft.com/office/drawing/2014/main" id="{664C74C9-3BB6-501D-25C0-C2F48E925395}"/>
                </a:ext>
              </a:extLst>
            </p:cNvPr>
            <p:cNvSpPr/>
            <p:nvPr/>
          </p:nvSpPr>
          <p:spPr>
            <a:xfrm>
              <a:off x="6941492" y="2811286"/>
              <a:ext cx="815686" cy="789103"/>
            </a:xfrm>
            <a:prstGeom prst="smileyFace">
              <a:avLst>
                <a:gd name="adj" fmla="val -4653"/>
              </a:avLst>
            </a:prstGeom>
            <a:solidFill>
              <a:srgbClr val="FF0000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400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A033-C328-1B00-B4E9-C722012F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work: Prioritize until </a:t>
            </a:r>
            <a:r>
              <a:rPr lang="en-US" dirty="0">
                <a:solidFill>
                  <a:srgbClr val="C00000"/>
                </a:solidFill>
              </a:rPr>
              <a:t>almost</a:t>
            </a:r>
            <a:r>
              <a:rPr lang="en-US" dirty="0"/>
              <a:t> empty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381A24-37AC-841D-E6B2-D7F8F137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E259F-6262-D73F-BA87-07D1553D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BD4910-FC71-08D6-A8D0-47E6AA3B9BFC}"/>
              </a:ext>
            </a:extLst>
          </p:cNvPr>
          <p:cNvGrpSpPr/>
          <p:nvPr/>
        </p:nvGrpSpPr>
        <p:grpSpPr>
          <a:xfrm>
            <a:off x="1077188" y="4364181"/>
            <a:ext cx="10227885" cy="369332"/>
            <a:chOff x="848021" y="4572000"/>
            <a:chExt cx="10227885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3891CA-361C-FEC7-568F-6530A45F4C53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F2A90B-CE4A-9549-8E55-74AAFAE6E3D8}"/>
                </a:ext>
              </a:extLst>
            </p:cNvPr>
            <p:cNvSpPr txBox="1"/>
            <p:nvPr/>
          </p:nvSpPr>
          <p:spPr>
            <a:xfrm>
              <a:off x="4775070" y="4572000"/>
              <a:ext cx="2389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/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Prioritizing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3D6FB-D5B5-D2B0-A7F3-A88BED65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57" y="1649731"/>
                <a:ext cx="1956701" cy="461665"/>
              </a:xfrm>
              <a:prstGeom prst="rect">
                <a:avLst/>
              </a:prstGeom>
              <a:blipFill>
                <a:blip r:embed="rId2"/>
                <a:stretch>
                  <a:fillRect l="-4000" t="-7595" r="-923" b="-26582"/>
                </a:stretch>
              </a:blipFill>
              <a:ln w="254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98E61C2-5FCA-8409-2DF7-BA6A603C8F49}"/>
              </a:ext>
            </a:extLst>
          </p:cNvPr>
          <p:cNvGrpSpPr/>
          <p:nvPr/>
        </p:nvGrpSpPr>
        <p:grpSpPr>
          <a:xfrm>
            <a:off x="122243" y="2098964"/>
            <a:ext cx="1027429" cy="2265217"/>
            <a:chOff x="122243" y="2098964"/>
            <a:chExt cx="1027429" cy="2265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2CC295-546E-364A-3408-39F4233BD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188" y="2098964"/>
              <a:ext cx="0" cy="2265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07537-DE5C-9CC9-C14B-EFF94EB3DE70}"/>
                </a:ext>
              </a:extLst>
            </p:cNvPr>
            <p:cNvSpPr txBox="1"/>
            <p:nvPr/>
          </p:nvSpPr>
          <p:spPr>
            <a:xfrm>
              <a:off x="122243" y="3109025"/>
              <a:ext cx="10274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# of jobs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A86B051-BDDC-0A92-FBCA-C9545BF241FE}"/>
              </a:ext>
            </a:extLst>
          </p:cNvPr>
          <p:cNvGrpSpPr/>
          <p:nvPr/>
        </p:nvGrpSpPr>
        <p:grpSpPr>
          <a:xfrm>
            <a:off x="1093098" y="2592532"/>
            <a:ext cx="2564823" cy="1771649"/>
            <a:chOff x="838200" y="2592532"/>
            <a:chExt cx="2564823" cy="17716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CCB259-9699-E723-5FD4-329A5643A5ED}"/>
                </a:ext>
              </a:extLst>
            </p:cNvPr>
            <p:cNvCxnSpPr/>
            <p:nvPr/>
          </p:nvCxnSpPr>
          <p:spPr>
            <a:xfrm>
              <a:off x="838200" y="2592532"/>
              <a:ext cx="2564823" cy="177164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/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EF21CD3-841F-834A-1017-A721822D8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354" y="2644261"/>
                  <a:ext cx="921072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161" t="-5797" r="-1935" b="-23188"/>
                  </a:stretch>
                </a:blipFill>
                <a:ln w="254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923D0CD-79FC-2555-87AA-5DF96471F265}"/>
              </a:ext>
            </a:extLst>
          </p:cNvPr>
          <p:cNvGrpSpPr/>
          <p:nvPr/>
        </p:nvGrpSpPr>
        <p:grpSpPr>
          <a:xfrm>
            <a:off x="1093098" y="3044371"/>
            <a:ext cx="2564822" cy="1371539"/>
            <a:chOff x="1093098" y="3044371"/>
            <a:chExt cx="2564822" cy="1371539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BEE988-EAB4-A445-FF90-E2C20AFBC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098" y="3044371"/>
              <a:ext cx="2564822" cy="131981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/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#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000" dirty="0"/>
                    <a:t>s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7786879-DB4D-0C76-24B7-F3E8A48824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252" y="4015800"/>
                  <a:ext cx="921072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161" t="-5797" r="-645" b="-23188"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7E1D61-944A-4039-C8E2-6CF9FB493071}"/>
              </a:ext>
            </a:extLst>
          </p:cNvPr>
          <p:cNvGrpSpPr/>
          <p:nvPr/>
        </p:nvGrpSpPr>
        <p:grpSpPr>
          <a:xfrm>
            <a:off x="3183528" y="2163125"/>
            <a:ext cx="983228" cy="3134850"/>
            <a:chOff x="3183528" y="2163125"/>
            <a:chExt cx="983228" cy="313485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AC062C-8D2B-0120-577F-478AFCBE50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EF8E141-8160-2E0B-E293-AC060CB1B4C5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BA69F6-3B50-4CAC-DE06-03922228E3B3}"/>
              </a:ext>
            </a:extLst>
          </p:cNvPr>
          <p:cNvCxnSpPr>
            <a:cxnSpLocks/>
          </p:cNvCxnSpPr>
          <p:nvPr/>
        </p:nvCxnSpPr>
        <p:spPr>
          <a:xfrm flipV="1">
            <a:off x="3657919" y="2962529"/>
            <a:ext cx="2533211" cy="13926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1FD0A2F-B9D4-953F-0EB4-51EABD701462}"/>
              </a:ext>
            </a:extLst>
          </p:cNvPr>
          <p:cNvCxnSpPr>
            <a:cxnSpLocks/>
          </p:cNvCxnSpPr>
          <p:nvPr/>
        </p:nvCxnSpPr>
        <p:spPr>
          <a:xfrm>
            <a:off x="3650070" y="3048726"/>
            <a:ext cx="2549015" cy="115609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14C1A2-E344-7D28-9436-4EC936E14B95}"/>
              </a:ext>
            </a:extLst>
          </p:cNvPr>
          <p:cNvGrpSpPr/>
          <p:nvPr/>
        </p:nvGrpSpPr>
        <p:grpSpPr>
          <a:xfrm>
            <a:off x="5288976" y="2263570"/>
            <a:ext cx="2156109" cy="3134850"/>
            <a:chOff x="2749226" y="2163125"/>
            <a:chExt cx="2156109" cy="313485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5598057-D3F1-E757-625F-5462E700A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rgbClr val="FF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79F3AF1-B1C4-2309-56CD-067C326B033B}"/>
                </a:ext>
              </a:extLst>
            </p:cNvPr>
            <p:cNvSpPr txBox="1"/>
            <p:nvPr/>
          </p:nvSpPr>
          <p:spPr>
            <a:xfrm>
              <a:off x="2749226" y="4590089"/>
              <a:ext cx="2156109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Almost empty! Empty completely!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568F5F-6272-98AB-B00F-14B739CE5437}"/>
              </a:ext>
            </a:extLst>
          </p:cNvPr>
          <p:cNvCxnSpPr>
            <a:cxnSpLocks/>
          </p:cNvCxnSpPr>
          <p:nvPr/>
        </p:nvCxnSpPr>
        <p:spPr>
          <a:xfrm>
            <a:off x="6193092" y="4201966"/>
            <a:ext cx="530636" cy="15317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6C459-004F-3A4B-683C-7F4CCDA58228}"/>
              </a:ext>
            </a:extLst>
          </p:cNvPr>
          <p:cNvGrpSpPr/>
          <p:nvPr/>
        </p:nvGrpSpPr>
        <p:grpSpPr>
          <a:xfrm>
            <a:off x="6335859" y="1557088"/>
            <a:ext cx="983228" cy="2991759"/>
            <a:chOff x="6335859" y="1557088"/>
            <a:chExt cx="983228" cy="29917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D36E1AC-A9AA-74A6-5D19-FC50E0487B74}"/>
                </a:ext>
              </a:extLst>
            </p:cNvPr>
            <p:cNvCxnSpPr>
              <a:cxnSpLocks/>
            </p:cNvCxnSpPr>
            <p:nvPr/>
          </p:nvCxnSpPr>
          <p:spPr>
            <a:xfrm>
              <a:off x="6747487" y="2272614"/>
              <a:ext cx="4995" cy="2276233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F80103-33CE-8DD2-C38C-9BA5007B034F}"/>
                </a:ext>
              </a:extLst>
            </p:cNvPr>
            <p:cNvSpPr txBox="1"/>
            <p:nvPr/>
          </p:nvSpPr>
          <p:spPr>
            <a:xfrm>
              <a:off x="6335859" y="1557088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4A1CCA-B5E8-66E5-A077-BC24F60B1EE8}"/>
              </a:ext>
            </a:extLst>
          </p:cNvPr>
          <p:cNvCxnSpPr>
            <a:cxnSpLocks/>
          </p:cNvCxnSpPr>
          <p:nvPr/>
        </p:nvCxnSpPr>
        <p:spPr>
          <a:xfrm flipV="1">
            <a:off x="6197670" y="2644261"/>
            <a:ext cx="549816" cy="30537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D5CF41-3B1E-8551-377F-FBAA118F5EC1}"/>
              </a:ext>
            </a:extLst>
          </p:cNvPr>
          <p:cNvCxnSpPr>
            <a:cxnSpLocks/>
          </p:cNvCxnSpPr>
          <p:nvPr/>
        </p:nvCxnSpPr>
        <p:spPr>
          <a:xfrm>
            <a:off x="6754026" y="2652148"/>
            <a:ext cx="2509451" cy="170298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A4FDEE-F56D-3DD3-B3B9-C7A85B18AABF}"/>
              </a:ext>
            </a:extLst>
          </p:cNvPr>
          <p:cNvCxnSpPr>
            <a:cxnSpLocks/>
          </p:cNvCxnSpPr>
          <p:nvPr/>
        </p:nvCxnSpPr>
        <p:spPr>
          <a:xfrm flipV="1">
            <a:off x="6757113" y="3067697"/>
            <a:ext cx="2506364" cy="130186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770097-C4CF-FA9C-850B-BCF9E7B96EF9}"/>
              </a:ext>
            </a:extLst>
          </p:cNvPr>
          <p:cNvGrpSpPr/>
          <p:nvPr/>
        </p:nvGrpSpPr>
        <p:grpSpPr>
          <a:xfrm>
            <a:off x="8795621" y="2225416"/>
            <a:ext cx="983228" cy="3134850"/>
            <a:chOff x="3183528" y="2163125"/>
            <a:chExt cx="983228" cy="313485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64CBFA2-7AAA-F839-8B15-C75DBFEDD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20" y="2163125"/>
              <a:ext cx="1" cy="2408875"/>
            </a:xfrm>
            <a:prstGeom prst="line">
              <a:avLst/>
            </a:prstGeom>
            <a:ln w="25400">
              <a:solidFill>
                <a:schemeClr val="accent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FFCB15-A49A-D5AF-DE58-BFB132FC5175}"/>
                </a:ext>
              </a:extLst>
            </p:cNvPr>
            <p:cNvSpPr txBox="1"/>
            <p:nvPr/>
          </p:nvSpPr>
          <p:spPr>
            <a:xfrm>
              <a:off x="3183528" y="4590089"/>
              <a:ext cx="983228" cy="7078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Empty!</a:t>
              </a:r>
            </a:p>
            <a:p>
              <a:r>
                <a:rPr lang="en-US" sz="2000" dirty="0"/>
                <a:t>Switch!</a:t>
              </a:r>
            </a:p>
          </p:txBody>
        </p:sp>
      </p:grpSp>
      <p:sp>
        <p:nvSpPr>
          <p:cNvPr id="46" name="Smiley Face 45">
            <a:extLst>
              <a:ext uri="{FF2B5EF4-FFF2-40B4-BE49-F238E27FC236}">
                <a16:creationId xmlns:a16="http://schemas.microsoft.com/office/drawing/2014/main" id="{313F5C4A-E891-7298-8FD0-251B9842E406}"/>
              </a:ext>
            </a:extLst>
          </p:cNvPr>
          <p:cNvSpPr/>
          <p:nvPr/>
        </p:nvSpPr>
        <p:spPr>
          <a:xfrm>
            <a:off x="6397671" y="3718630"/>
            <a:ext cx="177189" cy="194138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6451F301-4F24-0BDA-AF19-1573E9789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57151"/>
            <a:ext cx="10515600" cy="989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goal: Performance analysis – what’s the mean response time?</a:t>
            </a:r>
          </a:p>
          <a:p>
            <a:pPr marL="0" indent="0">
              <a:buNone/>
            </a:pPr>
            <a:r>
              <a:rPr lang="en-US" dirty="0"/>
              <a:t>Further goal: Optimize the “almost empty” cutoff</a:t>
            </a:r>
          </a:p>
        </p:txBody>
      </p:sp>
    </p:spTree>
    <p:extLst>
      <p:ext uri="{BB962C8B-B14F-4D97-AF65-F5344CB8AC3E}">
        <p14:creationId xmlns:p14="http://schemas.microsoft.com/office/powerpoint/2010/main" val="421758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1A18-41DC-218B-AE3C-8A565070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Future: Generalize to many server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6DDEB-E325-1960-F11C-F9B67E4C1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9477"/>
            <a:ext cx="10515600" cy="2407485"/>
          </a:xfrm>
        </p:spPr>
        <p:txBody>
          <a:bodyPr/>
          <a:lstStyle/>
          <a:p>
            <a:r>
              <a:rPr lang="en-US" dirty="0"/>
              <a:t>Q: What is “Almost empty” when you have lots of server needs?</a:t>
            </a:r>
          </a:p>
          <a:p>
            <a:r>
              <a:rPr lang="en-US" dirty="0"/>
              <a:t>Q: Can we define a throughput-optimal policy that switches when almost empty, rather than on a timer?</a:t>
            </a:r>
          </a:p>
          <a:p>
            <a:r>
              <a:rPr lang="en-US" dirty="0"/>
              <a:t>Let’s try it out on real data from the Quest HPC </a:t>
            </a:r>
            <a:r>
              <a:rPr lang="en-US"/>
              <a:t>Cluster,</a:t>
            </a:r>
            <a:br>
              <a:rPr lang="en-US"/>
            </a:br>
            <a:r>
              <a:rPr lang="en-US"/>
              <a:t>and </a:t>
            </a:r>
            <a:r>
              <a:rPr lang="en-US" dirty="0"/>
              <a:t>Google Borg Cluster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AB144-3177-3B62-A8A7-B5546C9A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FB25F-039C-1F1B-46CD-895E06DD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E5195B-F1ED-E305-1EE3-992C643C2434}"/>
              </a:ext>
            </a:extLst>
          </p:cNvPr>
          <p:cNvSpPr/>
          <p:nvPr/>
        </p:nvSpPr>
        <p:spPr>
          <a:xfrm>
            <a:off x="5608789" y="1789432"/>
            <a:ext cx="669303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77C02F-F968-36AB-D2BA-4A6327E2B3EE}"/>
              </a:ext>
            </a:extLst>
          </p:cNvPr>
          <p:cNvGrpSpPr/>
          <p:nvPr/>
        </p:nvGrpSpPr>
        <p:grpSpPr>
          <a:xfrm>
            <a:off x="6404962" y="1789432"/>
            <a:ext cx="669303" cy="942681"/>
            <a:chOff x="5010346" y="2366127"/>
            <a:chExt cx="669303" cy="94268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F02BC-DB8E-EC82-7C17-BF1304E1BB04}"/>
                </a:ext>
              </a:extLst>
            </p:cNvPr>
            <p:cNvSpPr/>
            <p:nvPr/>
          </p:nvSpPr>
          <p:spPr>
            <a:xfrm>
              <a:off x="5010346" y="2366127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9B3282E-0163-141D-4A37-09F90201E5E2}"/>
                </a:ext>
              </a:extLst>
            </p:cNvPr>
            <p:cNvSpPr/>
            <p:nvPr/>
          </p:nvSpPr>
          <p:spPr>
            <a:xfrm>
              <a:off x="5010346" y="2903455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6297AE2-58AF-7D95-C56C-7344019EF7C3}"/>
              </a:ext>
            </a:extLst>
          </p:cNvPr>
          <p:cNvSpPr/>
          <p:nvPr/>
        </p:nvSpPr>
        <p:spPr>
          <a:xfrm>
            <a:off x="7201135" y="1789432"/>
            <a:ext cx="669303" cy="405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5D84D9-B1F6-0020-3F5C-C4CE2AC34383}"/>
              </a:ext>
            </a:extLst>
          </p:cNvPr>
          <p:cNvSpPr/>
          <p:nvPr/>
        </p:nvSpPr>
        <p:spPr>
          <a:xfrm>
            <a:off x="8026863" y="1787493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C1A5547-17C0-D737-FE56-48C35A785D4C}"/>
              </a:ext>
            </a:extLst>
          </p:cNvPr>
          <p:cNvSpPr/>
          <p:nvPr/>
        </p:nvSpPr>
        <p:spPr>
          <a:xfrm>
            <a:off x="8979461" y="1787492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67AE90-BC06-4A0B-4551-7032A6CA3E8D}"/>
              </a:ext>
            </a:extLst>
          </p:cNvPr>
          <p:cNvSpPr/>
          <p:nvPr/>
        </p:nvSpPr>
        <p:spPr>
          <a:xfrm>
            <a:off x="1377420" y="1789432"/>
            <a:ext cx="669303" cy="1885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D8ED550-305D-4FF5-2D04-986D451129D0}"/>
              </a:ext>
            </a:extLst>
          </p:cNvPr>
          <p:cNvGrpSpPr/>
          <p:nvPr/>
        </p:nvGrpSpPr>
        <p:grpSpPr>
          <a:xfrm>
            <a:off x="2228352" y="1789434"/>
            <a:ext cx="675484" cy="1885359"/>
            <a:chOff x="2228352" y="1789434"/>
            <a:chExt cx="675484" cy="18853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CF96E6-B57E-7460-98A8-D13991223FD7}"/>
                </a:ext>
              </a:extLst>
            </p:cNvPr>
            <p:cNvSpPr/>
            <p:nvPr/>
          </p:nvSpPr>
          <p:spPr>
            <a:xfrm>
              <a:off x="2234533" y="1789434"/>
              <a:ext cx="669303" cy="14210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ADAD0C1-BD21-1AAA-B6DE-02140845EE70}"/>
                </a:ext>
              </a:extLst>
            </p:cNvPr>
            <p:cNvSpPr/>
            <p:nvPr/>
          </p:nvSpPr>
          <p:spPr>
            <a:xfrm>
              <a:off x="2228352" y="3307148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A7B5CD-3317-D62E-9B7B-924F9485782F}"/>
              </a:ext>
            </a:extLst>
          </p:cNvPr>
          <p:cNvGrpSpPr/>
          <p:nvPr/>
        </p:nvGrpSpPr>
        <p:grpSpPr>
          <a:xfrm>
            <a:off x="3056236" y="1789435"/>
            <a:ext cx="669303" cy="1885357"/>
            <a:chOff x="3056236" y="1789435"/>
            <a:chExt cx="669303" cy="188535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72BDD2-45F5-A7D5-C29D-A3719AC5C44B}"/>
                </a:ext>
              </a:extLst>
            </p:cNvPr>
            <p:cNvSpPr/>
            <p:nvPr/>
          </p:nvSpPr>
          <p:spPr>
            <a:xfrm>
              <a:off x="3056236" y="1789435"/>
              <a:ext cx="669303" cy="942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944977A-F41C-B39B-A40F-4197F4F8770F}"/>
                </a:ext>
              </a:extLst>
            </p:cNvPr>
            <p:cNvSpPr/>
            <p:nvPr/>
          </p:nvSpPr>
          <p:spPr>
            <a:xfrm>
              <a:off x="3056236" y="3307147"/>
              <a:ext cx="669303" cy="3676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B318A20-99A5-B61D-4C44-01D5B7CC4285}"/>
              </a:ext>
            </a:extLst>
          </p:cNvPr>
          <p:cNvGrpSpPr/>
          <p:nvPr/>
        </p:nvGrpSpPr>
        <p:grpSpPr>
          <a:xfrm>
            <a:off x="3831003" y="1789433"/>
            <a:ext cx="670690" cy="1892429"/>
            <a:chOff x="3831003" y="1789433"/>
            <a:chExt cx="670690" cy="18924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E6AC21F-E26F-ADD8-00C0-24293CC66974}"/>
                </a:ext>
              </a:extLst>
            </p:cNvPr>
            <p:cNvSpPr/>
            <p:nvPr/>
          </p:nvSpPr>
          <p:spPr>
            <a:xfrm>
              <a:off x="3831003" y="1789433"/>
              <a:ext cx="669303" cy="9446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6D92E77-0588-5328-BADA-51FE27A3CADF}"/>
                </a:ext>
              </a:extLst>
            </p:cNvPr>
            <p:cNvSpPr/>
            <p:nvPr/>
          </p:nvSpPr>
          <p:spPr>
            <a:xfrm>
              <a:off x="3832390" y="2805170"/>
              <a:ext cx="669303" cy="876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521FB05-F8B6-E26B-5CEB-4DA85C537C2D}"/>
              </a:ext>
            </a:extLst>
          </p:cNvPr>
          <p:cNvSpPr/>
          <p:nvPr/>
        </p:nvSpPr>
        <p:spPr>
          <a:xfrm>
            <a:off x="4669232" y="1787493"/>
            <a:ext cx="669303" cy="944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7511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9" grpId="0" animBg="1"/>
      <p:bldP spid="32" grpId="0" animBg="1"/>
      <p:bldP spid="33" grpId="0" animBg="1"/>
      <p:bldP spid="42" grpId="0" animBg="1"/>
      <p:bldP spid="4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FAE2-CB74-FA09-466D-762E3071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7F56-D85C-CA2A-5648-249F5D1D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Consider working with me if you …</a:t>
            </a:r>
          </a:p>
          <a:p>
            <a:r>
              <a:rPr lang="en-US" dirty="0"/>
              <a:t>My research</a:t>
            </a:r>
          </a:p>
          <a:p>
            <a:pPr lvl="1"/>
            <a:r>
              <a:rPr lang="en-US" dirty="0"/>
              <a:t>Multiserver jobs!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4B026-D6A9-395D-FB77-F37A442C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C657-720F-49D3-2313-2E641CD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65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E93-27D8-42BF-D13A-7CDE3B90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Important larges, surplus smalls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8AA0-A673-D4C3-A2AA-8C91C0889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 lot of high-performance queueing contexts:</a:t>
            </a:r>
          </a:p>
          <a:p>
            <a:r>
              <a:rPr lang="en-US" dirty="0"/>
              <a:t>Large server need: Important! The reason why we made a big cluster</a:t>
            </a:r>
          </a:p>
          <a:p>
            <a:r>
              <a:rPr lang="en-US" dirty="0"/>
              <a:t>Small server need: Interchangeable. There to fill space, reduce waste.</a:t>
            </a:r>
          </a:p>
          <a:p>
            <a:pPr marL="0" indent="0">
              <a:buNone/>
            </a:pPr>
            <a:r>
              <a:rPr lang="en-US" dirty="0"/>
              <a:t>Model:</a:t>
            </a:r>
          </a:p>
          <a:p>
            <a:r>
              <a:rPr lang="en-US" dirty="0"/>
              <a:t>Large server need jobs arrive externally, need to be finished soon. </a:t>
            </a:r>
          </a:p>
          <a:p>
            <a:r>
              <a:rPr lang="en-US" dirty="0"/>
              <a:t>Small server need jobs: Always extra smalls available.</a:t>
            </a:r>
          </a:p>
          <a:p>
            <a:pPr marL="0" indent="0">
              <a:buNone/>
            </a:pPr>
            <a:r>
              <a:rPr lang="en-US" dirty="0"/>
              <a:t>Tradeoff of goals: Latency of larges, throughput of smalls.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772F7-C848-D97F-64AE-3CC0BC2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EF5F-811A-7B02-1C6A-160BE01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E93-27D8-42BF-D13A-7CDE3B90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Important larges, surplus smalls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8AA0-A673-D4C3-A2AA-8C91C08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Strategies:</a:t>
            </a:r>
          </a:p>
          <a:p>
            <a:r>
              <a:rPr lang="en-US" dirty="0"/>
              <a:t>Prioritize larges when they arrive.</a:t>
            </a:r>
          </a:p>
          <a:p>
            <a:pPr lvl="1"/>
            <a:r>
              <a:rPr lang="en-US" dirty="0"/>
              <a:t>Pro: Pretty good latency for larges</a:t>
            </a:r>
          </a:p>
          <a:p>
            <a:pPr lvl="1"/>
            <a:r>
              <a:rPr lang="en-US" dirty="0"/>
              <a:t>Con: Some wasted space</a:t>
            </a:r>
          </a:p>
          <a:p>
            <a:r>
              <a:rPr lang="en-US" dirty="0"/>
              <a:t> Batch together larges into bigger groups</a:t>
            </a:r>
          </a:p>
          <a:p>
            <a:pPr lvl="1"/>
            <a:r>
              <a:rPr lang="en-US" dirty="0"/>
              <a:t>Pro: Less wasted space</a:t>
            </a:r>
          </a:p>
          <a:p>
            <a:pPr lvl="1"/>
            <a:r>
              <a:rPr lang="en-US" dirty="0"/>
              <a:t>Con: Worse latency for larges</a:t>
            </a:r>
          </a:p>
          <a:p>
            <a:r>
              <a:rPr lang="en-US" dirty="0"/>
              <a:t>Reserve some of the capacity for larges</a:t>
            </a:r>
          </a:p>
          <a:p>
            <a:pPr lvl="1"/>
            <a:r>
              <a:rPr lang="en-US" dirty="0"/>
              <a:t>Pro: Even better latency for larges</a:t>
            </a:r>
          </a:p>
          <a:p>
            <a:pPr lvl="1"/>
            <a:r>
              <a:rPr lang="en-US" dirty="0"/>
              <a:t>Con: Even more waste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772F7-C848-D97F-64AE-3CC0BC2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EF5F-811A-7B02-1C6A-160BE01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FC8C5E-D83D-2BD3-73E7-19A14590CF9A}"/>
              </a:ext>
            </a:extLst>
          </p:cNvPr>
          <p:cNvGrpSpPr/>
          <p:nvPr/>
        </p:nvGrpSpPr>
        <p:grpSpPr>
          <a:xfrm>
            <a:off x="8153400" y="1690688"/>
            <a:ext cx="985404" cy="1385021"/>
            <a:chOff x="8153400" y="1690688"/>
            <a:chExt cx="985404" cy="138502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6219198-4FDA-C8BF-9E07-9A58C6A30185}"/>
                </a:ext>
              </a:extLst>
            </p:cNvPr>
            <p:cNvGrpSpPr/>
            <p:nvPr/>
          </p:nvGrpSpPr>
          <p:grpSpPr>
            <a:xfrm>
              <a:off x="8153400" y="1690688"/>
              <a:ext cx="451968" cy="1385021"/>
              <a:chOff x="5010345" y="2366127"/>
              <a:chExt cx="669304" cy="1885362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7ABADAE-171B-7E30-38F6-D408D7E07F51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6166C0-D000-F9C0-1229-AEAFDE48A508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9691C8-A0B3-D9AD-7C7E-F33E266A7376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95268A8-582B-27DD-4019-2080BFCFC028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ADCA518-CB87-57F9-6BFC-03A68BC931A1}"/>
                </a:ext>
              </a:extLst>
            </p:cNvPr>
            <p:cNvGrpSpPr/>
            <p:nvPr/>
          </p:nvGrpSpPr>
          <p:grpSpPr>
            <a:xfrm>
              <a:off x="8686836" y="1690688"/>
              <a:ext cx="451968" cy="1385021"/>
              <a:chOff x="5010345" y="2366127"/>
              <a:chExt cx="669304" cy="1885362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1A7BD22-90DD-2F12-8AA5-C45A9614E978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413023E-7823-2D4F-D548-18C7018517A2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9310C33-3591-0DF2-4AC7-CD93060946A5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BB290D-5A19-C3B0-A0DB-6B0102397A99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7DB1F00-4293-DDBB-7B6F-4A822F911AEE}"/>
              </a:ext>
            </a:extLst>
          </p:cNvPr>
          <p:cNvGrpSpPr/>
          <p:nvPr/>
        </p:nvGrpSpPr>
        <p:grpSpPr>
          <a:xfrm>
            <a:off x="8437417" y="3091805"/>
            <a:ext cx="1402772" cy="491214"/>
            <a:chOff x="8437417" y="3039341"/>
            <a:chExt cx="1402772" cy="49121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4B34FE-F2AA-04BF-8C71-7F9246853601}"/>
                </a:ext>
              </a:extLst>
            </p:cNvPr>
            <p:cNvSpPr txBox="1"/>
            <p:nvPr/>
          </p:nvSpPr>
          <p:spPr>
            <a:xfrm>
              <a:off x="8437417" y="3161223"/>
              <a:ext cx="140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 arrives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2BA34C2-531F-6EDF-7729-3B67947C1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171" y="3039341"/>
              <a:ext cx="0" cy="1870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526F4F0-2124-6B67-B40F-441C25B8898B}"/>
              </a:ext>
            </a:extLst>
          </p:cNvPr>
          <p:cNvGrpSpPr/>
          <p:nvPr/>
        </p:nvGrpSpPr>
        <p:grpSpPr>
          <a:xfrm>
            <a:off x="9211540" y="1690688"/>
            <a:ext cx="1849583" cy="1043959"/>
            <a:chOff x="9211540" y="1690688"/>
            <a:chExt cx="2266755" cy="14210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50719D-6049-19FA-BE38-D3A59D7D363E}"/>
                </a:ext>
              </a:extLst>
            </p:cNvPr>
            <p:cNvGrpSpPr/>
            <p:nvPr/>
          </p:nvGrpSpPr>
          <p:grpSpPr>
            <a:xfrm>
              <a:off x="9211540" y="1690688"/>
              <a:ext cx="669304" cy="1421091"/>
              <a:chOff x="5010345" y="2366127"/>
              <a:chExt cx="669304" cy="1421091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DD6651-D2DD-BF45-148C-9C0B0013004C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5E0EBB1-4329-EBFD-F050-71675A4A29E9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B21925-1AE7-D05F-3DDB-51A78E986DDF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FA94A32-90F1-AA0E-DBFA-547AA89BDF01}"/>
                </a:ext>
              </a:extLst>
            </p:cNvPr>
            <p:cNvGrpSpPr/>
            <p:nvPr/>
          </p:nvGrpSpPr>
          <p:grpSpPr>
            <a:xfrm>
              <a:off x="10007714" y="1690688"/>
              <a:ext cx="669303" cy="942681"/>
              <a:chOff x="5010346" y="2366127"/>
              <a:chExt cx="669303" cy="94268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9F54784-4B10-BB56-EEFB-E03A2B5193D7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4CD6C3-3ECA-D451-CADF-4E9AD079753E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2D8D65E-C1AC-D81E-1D9D-9580CED33179}"/>
                </a:ext>
              </a:extLst>
            </p:cNvPr>
            <p:cNvSpPr/>
            <p:nvPr/>
          </p:nvSpPr>
          <p:spPr>
            <a:xfrm>
              <a:off x="10808992" y="1690688"/>
              <a:ext cx="669303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DDA1C86-0295-2732-BF1E-9ADA87E16EF5}"/>
              </a:ext>
            </a:extLst>
          </p:cNvPr>
          <p:cNvSpPr/>
          <p:nvPr/>
        </p:nvSpPr>
        <p:spPr>
          <a:xfrm>
            <a:off x="11164645" y="1690688"/>
            <a:ext cx="451968" cy="138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3BFA33A-4BC3-02F5-15B5-5F46C7A7A324}"/>
              </a:ext>
            </a:extLst>
          </p:cNvPr>
          <p:cNvGrpSpPr/>
          <p:nvPr/>
        </p:nvGrpSpPr>
        <p:grpSpPr>
          <a:xfrm>
            <a:off x="8040832" y="4788985"/>
            <a:ext cx="985404" cy="1043959"/>
            <a:chOff x="8153400" y="1690688"/>
            <a:chExt cx="985404" cy="104395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19CBBDF-E711-F616-0BC4-C83A9C4740D8}"/>
                </a:ext>
              </a:extLst>
            </p:cNvPr>
            <p:cNvGrpSpPr/>
            <p:nvPr/>
          </p:nvGrpSpPr>
          <p:grpSpPr>
            <a:xfrm>
              <a:off x="8153400" y="1690688"/>
              <a:ext cx="451968" cy="1043959"/>
              <a:chOff x="5010345" y="2366127"/>
              <a:chExt cx="669304" cy="1421091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24408CF-CCFC-7BE4-A329-964E85CE4629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3CD083A-7D7A-DC25-0AF7-29BD593F26CD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6B556AF-126F-25E4-1C2C-0C8D41C4B7E8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5F79527-5C8B-7B75-0408-2A758E55E7C3}"/>
                </a:ext>
              </a:extLst>
            </p:cNvPr>
            <p:cNvGrpSpPr/>
            <p:nvPr/>
          </p:nvGrpSpPr>
          <p:grpSpPr>
            <a:xfrm>
              <a:off x="8686836" y="1690688"/>
              <a:ext cx="451968" cy="1043959"/>
              <a:chOff x="5010345" y="2366127"/>
              <a:chExt cx="669304" cy="1421091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22CCD5E-609F-4A29-228F-834EA1B91706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1B4D251-DB37-D605-8B97-10D16EC2B2F2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6210A08-34C0-EB54-B32B-C486001B5CBE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F0523397-5CEA-E801-E041-5B66D1EEC3F2}"/>
              </a:ext>
            </a:extLst>
          </p:cNvPr>
          <p:cNvSpPr/>
          <p:nvPr/>
        </p:nvSpPr>
        <p:spPr>
          <a:xfrm>
            <a:off x="10446425" y="4788985"/>
            <a:ext cx="451968" cy="1385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CFBE7C-8533-FFEF-7891-D466C671454D}"/>
              </a:ext>
            </a:extLst>
          </p:cNvPr>
          <p:cNvGrpSpPr/>
          <p:nvPr/>
        </p:nvGrpSpPr>
        <p:grpSpPr>
          <a:xfrm>
            <a:off x="9138803" y="4788986"/>
            <a:ext cx="1199936" cy="692510"/>
            <a:chOff x="9138803" y="4788986"/>
            <a:chExt cx="1199936" cy="69251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8B45EE-2ACC-8765-B7E8-8CF530B271C8}"/>
                </a:ext>
              </a:extLst>
            </p:cNvPr>
            <p:cNvSpPr/>
            <p:nvPr/>
          </p:nvSpPr>
          <p:spPr>
            <a:xfrm>
              <a:off x="9138803" y="4788986"/>
              <a:ext cx="546125" cy="297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DD5F216-581C-18E6-620A-01BE78E2D536}"/>
                </a:ext>
              </a:extLst>
            </p:cNvPr>
            <p:cNvSpPr/>
            <p:nvPr/>
          </p:nvSpPr>
          <p:spPr>
            <a:xfrm>
              <a:off x="9138803" y="5183717"/>
              <a:ext cx="546125" cy="2977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65E580C-1575-5182-742B-5F67BF1ED1DA}"/>
                </a:ext>
              </a:extLst>
            </p:cNvPr>
            <p:cNvSpPr/>
            <p:nvPr/>
          </p:nvSpPr>
          <p:spPr>
            <a:xfrm>
              <a:off x="9792614" y="4788986"/>
              <a:ext cx="546125" cy="2977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A0603B-4226-C1B8-B9F5-9F0B50630CFA}"/>
              </a:ext>
            </a:extLst>
          </p:cNvPr>
          <p:cNvGrpSpPr/>
          <p:nvPr/>
        </p:nvGrpSpPr>
        <p:grpSpPr>
          <a:xfrm>
            <a:off x="8352594" y="6108434"/>
            <a:ext cx="1402772" cy="491214"/>
            <a:chOff x="8437417" y="3039341"/>
            <a:chExt cx="1402772" cy="49121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C67C81-00F5-4CA5-36C2-43097D50693F}"/>
                </a:ext>
              </a:extLst>
            </p:cNvPr>
            <p:cNvSpPr txBox="1"/>
            <p:nvPr/>
          </p:nvSpPr>
          <p:spPr>
            <a:xfrm>
              <a:off x="8437417" y="3161223"/>
              <a:ext cx="14027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 arrives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67B3761-792E-CA14-A92A-11B87C0899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5171" y="3039341"/>
              <a:ext cx="0" cy="18703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10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1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4E93-27D8-42BF-D13A-7CDE3B90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Future: Important larges, surplus smalls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98AA0-A673-D4C3-A2AA-8C91C0889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1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Q: What is the optimal tradeoff curve between large job mean latency and small job throughput?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772F7-C848-D97F-64AE-3CC0BC28A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CEF5F-811A-7B02-1C6A-160BE014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11649D-1842-DCC3-21C4-2D1EF06F8F8E}"/>
              </a:ext>
            </a:extLst>
          </p:cNvPr>
          <p:cNvGrpSpPr/>
          <p:nvPr/>
        </p:nvGrpSpPr>
        <p:grpSpPr>
          <a:xfrm>
            <a:off x="2464376" y="5541159"/>
            <a:ext cx="5282048" cy="369332"/>
            <a:chOff x="848021" y="4572000"/>
            <a:chExt cx="10227885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152E643-C13D-4A9A-A385-F3191920441C}"/>
                </a:ext>
              </a:extLst>
            </p:cNvPr>
            <p:cNvCxnSpPr/>
            <p:nvPr/>
          </p:nvCxnSpPr>
          <p:spPr>
            <a:xfrm>
              <a:off x="848021" y="4572000"/>
              <a:ext cx="1022788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F37E49-8667-AAC4-E91D-3646317042F5}"/>
                </a:ext>
              </a:extLst>
            </p:cNvPr>
            <p:cNvSpPr txBox="1"/>
            <p:nvPr/>
          </p:nvSpPr>
          <p:spPr>
            <a:xfrm>
              <a:off x="4775067" y="4572000"/>
              <a:ext cx="4188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Small job throughput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A568FE-0280-F780-1C4A-1D21EB7D3764}"/>
              </a:ext>
            </a:extLst>
          </p:cNvPr>
          <p:cNvGrpSpPr/>
          <p:nvPr/>
        </p:nvGrpSpPr>
        <p:grpSpPr>
          <a:xfrm>
            <a:off x="1046018" y="3275942"/>
            <a:ext cx="1490842" cy="2265217"/>
            <a:chOff x="-341169" y="2098964"/>
            <a:chExt cx="1490842" cy="2265217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66EAE2-BD06-6EEA-356B-4E1422E06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188" y="2098964"/>
              <a:ext cx="0" cy="22652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02EC248-53B3-D380-AEAA-90B64D9FFADD}"/>
                </a:ext>
              </a:extLst>
            </p:cNvPr>
            <p:cNvSpPr txBox="1"/>
            <p:nvPr/>
          </p:nvSpPr>
          <p:spPr>
            <a:xfrm>
              <a:off x="-341169" y="3109025"/>
              <a:ext cx="14908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Large job mean latency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AFF7BF-76A6-3747-7508-1B6070A66242}"/>
              </a:ext>
            </a:extLst>
          </p:cNvPr>
          <p:cNvGrpSpPr/>
          <p:nvPr/>
        </p:nvGrpSpPr>
        <p:grpSpPr>
          <a:xfrm>
            <a:off x="4743450" y="3605645"/>
            <a:ext cx="2466109" cy="1252105"/>
            <a:chOff x="4743450" y="3605645"/>
            <a:chExt cx="2466109" cy="125210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31182E1-E59F-5AF9-522C-E5507E8F0B04}"/>
                </a:ext>
              </a:extLst>
            </p:cNvPr>
            <p:cNvCxnSpPr/>
            <p:nvPr/>
          </p:nvCxnSpPr>
          <p:spPr>
            <a:xfrm>
              <a:off x="4743450" y="3605645"/>
              <a:ext cx="1413164" cy="1252105"/>
            </a:xfrm>
            <a:prstGeom prst="straightConnector1">
              <a:avLst/>
            </a:prstGeom>
            <a:ln w="635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EC7810-1B7C-191B-C3A7-CCE5ACA9242D}"/>
                </a:ext>
              </a:extLst>
            </p:cNvPr>
            <p:cNvSpPr txBox="1"/>
            <p:nvPr/>
          </p:nvSpPr>
          <p:spPr>
            <a:xfrm>
              <a:off x="5869132" y="4179713"/>
              <a:ext cx="1340427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Preference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B31F19A-50A8-379F-6642-4B7E019AD4D6}"/>
              </a:ext>
            </a:extLst>
          </p:cNvPr>
          <p:cNvGrpSpPr/>
          <p:nvPr/>
        </p:nvGrpSpPr>
        <p:grpSpPr>
          <a:xfrm>
            <a:off x="2473036" y="2819670"/>
            <a:ext cx="4816188" cy="2718685"/>
            <a:chOff x="2473036" y="2819670"/>
            <a:chExt cx="4816188" cy="2718685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CB12E24-6C56-E104-81E1-566FD6B47FD3}"/>
                </a:ext>
              </a:extLst>
            </p:cNvPr>
            <p:cNvSpPr/>
            <p:nvPr/>
          </p:nvSpPr>
          <p:spPr>
            <a:xfrm>
              <a:off x="2473036" y="3221182"/>
              <a:ext cx="4057650" cy="2317173"/>
            </a:xfrm>
            <a:custGeom>
              <a:avLst/>
              <a:gdLst>
                <a:gd name="connsiteX0" fmla="*/ 0 w 4057650"/>
                <a:gd name="connsiteY0" fmla="*/ 2317173 h 2317173"/>
                <a:gd name="connsiteX1" fmla="*/ 2462646 w 4057650"/>
                <a:gd name="connsiteY1" fmla="*/ 1569027 h 2317173"/>
                <a:gd name="connsiteX2" fmla="*/ 4057650 w 4057650"/>
                <a:gd name="connsiteY2" fmla="*/ 0 h 2317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57650" h="2317173">
                  <a:moveTo>
                    <a:pt x="0" y="2317173"/>
                  </a:moveTo>
                  <a:cubicBezTo>
                    <a:pt x="893185" y="2136197"/>
                    <a:pt x="1786371" y="1955222"/>
                    <a:pt x="2462646" y="1569027"/>
                  </a:cubicBezTo>
                  <a:cubicBezTo>
                    <a:pt x="3138921" y="1182832"/>
                    <a:pt x="3598285" y="591416"/>
                    <a:pt x="4057650" y="0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5030409-464E-4F65-61DC-A01D79F13BC5}"/>
                </a:ext>
              </a:extLst>
            </p:cNvPr>
            <p:cNvSpPr txBox="1"/>
            <p:nvPr/>
          </p:nvSpPr>
          <p:spPr>
            <a:xfrm>
              <a:off x="6199910" y="2819670"/>
              <a:ext cx="1089314" cy="40011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Optimal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07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629EF-9DBE-D995-B525-14818C613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find the optimal MSJ scheduling policy for minimizing mean response time, even in a very restricted setting?</a:t>
                </a:r>
              </a:p>
              <a:p>
                <a:r>
                  <a:rPr lang="en-US" dirty="0"/>
                  <a:t>How does all of this carry over to multi-resource jobs?</a:t>
                </a:r>
              </a:p>
              <a:p>
                <a:pPr lvl="1"/>
                <a:r>
                  <a:rPr lang="en-US" dirty="0"/>
                  <a:t>CPU, GPU, Memory, Bandwidth, etc.?</a:t>
                </a:r>
              </a:p>
              <a:p>
                <a:pPr lvl="1"/>
                <a:r>
                  <a:rPr lang="en-US" dirty="0"/>
                  <a:t>Timer policy still works – can we adapt the almost-empty policy for that setting?</a:t>
                </a:r>
              </a:p>
              <a:p>
                <a:r>
                  <a:rPr lang="en-US" dirty="0"/>
                  <a:t>Conditional mean response time?</a:t>
                </a:r>
              </a:p>
              <a:p>
                <a:r>
                  <a:rPr lang="en-US" dirty="0"/>
                  <a:t>Performance beyond the mean?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(99)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6629EF-9DBE-D995-B525-14818C613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5CF0C7C-0505-A1AD-CB00-F1FAA583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DA781-5193-B4C8-ACC8-8F439CA1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884C0-0C16-F49B-C503-B7664B9EC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395A5-DA3C-4106-B24D-A158BDCD7BF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8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439D-3587-C0D7-FA2A-5D6EBADC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A0558-0BA6-1C27-1F83-0F2CFB7A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7C88E-E9B4-F8A9-E38E-CAA9C1DB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530D90-E3E1-502B-2F56-C118EC7B7E11}"/>
              </a:ext>
            </a:extLst>
          </p:cNvPr>
          <p:cNvGrpSpPr/>
          <p:nvPr/>
        </p:nvGrpSpPr>
        <p:grpSpPr>
          <a:xfrm>
            <a:off x="217031" y="1463194"/>
            <a:ext cx="6319509" cy="4566122"/>
            <a:chOff x="3229373" y="1442221"/>
            <a:chExt cx="6319509" cy="45661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CA78807-8634-31C1-9835-26BE79DE3631}"/>
                </a:ext>
              </a:extLst>
            </p:cNvPr>
            <p:cNvSpPr/>
            <p:nvPr/>
          </p:nvSpPr>
          <p:spPr>
            <a:xfrm>
              <a:off x="4961389" y="2693569"/>
              <a:ext cx="2269222" cy="1761688"/>
            </a:xfrm>
            <a:prstGeom prst="ellipse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Proving Theorems!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95F1642-DAC3-3030-3CE7-100428895D72}"/>
                </a:ext>
              </a:extLst>
            </p:cNvPr>
            <p:cNvSpPr/>
            <p:nvPr/>
          </p:nvSpPr>
          <p:spPr>
            <a:xfrm>
              <a:off x="5366910" y="1442221"/>
              <a:ext cx="1458179" cy="1174238"/>
            </a:xfrm>
            <a:prstGeom prst="ellipse">
              <a:avLst/>
            </a:prstGeom>
            <a:noFill/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Queueing 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theory!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764013-6DAC-47D0-891D-1A3BF17DCF7C}"/>
                </a:ext>
              </a:extLst>
            </p:cNvPr>
            <p:cNvSpPr/>
            <p:nvPr/>
          </p:nvSpPr>
          <p:spPr>
            <a:xfrm>
              <a:off x="7152421" y="2067895"/>
              <a:ext cx="1458179" cy="1174238"/>
            </a:xfrm>
            <a:prstGeom prst="ellipse">
              <a:avLst/>
            </a:prstGeom>
            <a:noFill/>
            <a:ln w="254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Stochastic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Processes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D6B151-C338-BFCA-2794-AF0F6D928CE3}"/>
                </a:ext>
              </a:extLst>
            </p:cNvPr>
            <p:cNvSpPr/>
            <p:nvPr/>
          </p:nvSpPr>
          <p:spPr>
            <a:xfrm>
              <a:off x="7279660" y="3351950"/>
              <a:ext cx="2269222" cy="1174238"/>
            </a:xfrm>
            <a:prstGeom prst="ellipse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Randomness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 and probability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10855B-68D8-405A-7DFC-E5883FC3F93A}"/>
                </a:ext>
              </a:extLst>
            </p:cNvPr>
            <p:cNvSpPr/>
            <p:nvPr/>
          </p:nvSpPr>
          <p:spPr>
            <a:xfrm>
              <a:off x="6557450" y="4522999"/>
              <a:ext cx="1856821" cy="1174238"/>
            </a:xfrm>
            <a:prstGeom prst="ellipse">
              <a:avLst/>
            </a:prstGeom>
            <a:noFill/>
            <a:ln w="254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Markov chains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5E1A88-F99C-FB3B-3688-B6DF59906F6A}"/>
                </a:ext>
              </a:extLst>
            </p:cNvPr>
            <p:cNvSpPr/>
            <p:nvPr/>
          </p:nvSpPr>
          <p:spPr>
            <a:xfrm>
              <a:off x="3421124" y="2056025"/>
              <a:ext cx="1618454" cy="1174238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Scheduling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theory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7F574F-355C-B229-45A5-BC1517E34A2E}"/>
                </a:ext>
              </a:extLst>
            </p:cNvPr>
            <p:cNvSpPr/>
            <p:nvPr/>
          </p:nvSpPr>
          <p:spPr>
            <a:xfrm>
              <a:off x="3229373" y="3385972"/>
              <a:ext cx="1618454" cy="1174238"/>
            </a:xfrm>
            <a:prstGeom prst="ellipse">
              <a:avLst/>
            </a:prstGeom>
            <a:noFill/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Multiserver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models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F54D18-8004-1D4B-17FA-1943B4F76FFC}"/>
                </a:ext>
              </a:extLst>
            </p:cNvPr>
            <p:cNvSpPr/>
            <p:nvPr/>
          </p:nvSpPr>
          <p:spPr>
            <a:xfrm>
              <a:off x="4022712" y="4455257"/>
              <a:ext cx="2269222" cy="1553086"/>
            </a:xfrm>
            <a:prstGeom prst="ellipse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Reinforcement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learning and</a:t>
              </a:r>
            </a:p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queueing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87109B5-BD04-81BA-8FBC-446CC11FA095}"/>
              </a:ext>
            </a:extLst>
          </p:cNvPr>
          <p:cNvGrpSpPr/>
          <p:nvPr/>
        </p:nvGrpSpPr>
        <p:grpSpPr>
          <a:xfrm>
            <a:off x="6874068" y="4428010"/>
            <a:ext cx="4893564" cy="1406161"/>
            <a:chOff x="848021" y="2366127"/>
            <a:chExt cx="10227885" cy="25752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0AC70F0-1742-FE3B-2C3C-21FE66CDB900}"/>
                </a:ext>
              </a:extLst>
            </p:cNvPr>
            <p:cNvSpPr/>
            <p:nvPr/>
          </p:nvSpPr>
          <p:spPr>
            <a:xfrm>
              <a:off x="1527144" y="2366128"/>
              <a:ext cx="669303" cy="1885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2CED19-3E8F-5295-08BF-3F87451D9F72}"/>
                </a:ext>
              </a:extLst>
            </p:cNvPr>
            <p:cNvSpPr/>
            <p:nvPr/>
          </p:nvSpPr>
          <p:spPr>
            <a:xfrm>
              <a:off x="2348847" y="2366128"/>
              <a:ext cx="669303" cy="1885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2C76D9-13B5-4677-CF17-AD027D3C6D59}"/>
                </a:ext>
              </a:extLst>
            </p:cNvPr>
            <p:cNvSpPr/>
            <p:nvPr/>
          </p:nvSpPr>
          <p:spPr>
            <a:xfrm>
              <a:off x="3170550" y="2366128"/>
              <a:ext cx="669303" cy="1885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59FE7EC-E08A-2DDD-305C-CB184FC2C55A}"/>
                </a:ext>
              </a:extLst>
            </p:cNvPr>
            <p:cNvGrpSpPr/>
            <p:nvPr/>
          </p:nvGrpSpPr>
          <p:grpSpPr>
            <a:xfrm>
              <a:off x="3992252" y="2366127"/>
              <a:ext cx="669304" cy="1885362"/>
              <a:chOff x="5010345" y="2366127"/>
              <a:chExt cx="669304" cy="1885362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239BAB-E4B3-E9C4-D230-415DF5A5A169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BDEC998-4A99-1EF5-4164-E3F8260C71A0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93A766D-C962-618C-B64C-C377E562223A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C0F1E26-316A-9EB2-AECD-55F7F11B5EBA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DB3BB66-C898-1770-6EE1-4C8337293970}"/>
                </a:ext>
              </a:extLst>
            </p:cNvPr>
            <p:cNvGrpSpPr/>
            <p:nvPr/>
          </p:nvGrpSpPr>
          <p:grpSpPr>
            <a:xfrm>
              <a:off x="4775070" y="2366127"/>
              <a:ext cx="669304" cy="1885362"/>
              <a:chOff x="5010345" y="2366127"/>
              <a:chExt cx="669304" cy="1885362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24A203EF-7325-F73C-43E5-AB449B3F9013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F2B0427-2844-B4C1-A48A-19F710CB01B4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2071AAB-7408-0AC8-9499-B4694917231C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DF5A65B-E7D3-DA76-528F-6858119EB732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E1659C7-AF16-07A2-39BE-4E46B9B2A781}"/>
                </a:ext>
              </a:extLst>
            </p:cNvPr>
            <p:cNvGrpSpPr/>
            <p:nvPr/>
          </p:nvGrpSpPr>
          <p:grpSpPr>
            <a:xfrm>
              <a:off x="5572420" y="2366127"/>
              <a:ext cx="669304" cy="1885362"/>
              <a:chOff x="5010345" y="2366127"/>
              <a:chExt cx="669304" cy="188536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BF75C6-E3ED-C665-7603-20E454B33DA3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3C27B25-D526-DA6E-3DA1-CEF5F7263938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327323D-9BA3-E6BC-7E79-B5AFB3C37F2F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B46F5FFF-6C06-35E9-D107-C990558C2EBC}"/>
                  </a:ext>
                </a:extLst>
              </p:cNvPr>
              <p:cNvSpPr/>
              <p:nvPr/>
            </p:nvSpPr>
            <p:spPr>
              <a:xfrm>
                <a:off x="5010345" y="3883844"/>
                <a:ext cx="669303" cy="3676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E8158BC-455A-0844-8C97-2C77809E8626}"/>
                </a:ext>
              </a:extLst>
            </p:cNvPr>
            <p:cNvGrpSpPr/>
            <p:nvPr/>
          </p:nvGrpSpPr>
          <p:grpSpPr>
            <a:xfrm>
              <a:off x="6368593" y="2366127"/>
              <a:ext cx="669304" cy="1421091"/>
              <a:chOff x="5010345" y="2366127"/>
              <a:chExt cx="669304" cy="1421091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C3B2CC5-7B2E-6ECE-CEBA-99E80971BA9F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015E569-423B-3920-A62C-5BAA1C669287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2208384-171E-A507-CD32-52CEFE9E6FA6}"/>
                  </a:ext>
                </a:extLst>
              </p:cNvPr>
              <p:cNvSpPr/>
              <p:nvPr/>
            </p:nvSpPr>
            <p:spPr>
              <a:xfrm>
                <a:off x="5010345" y="338186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458A422B-CE1F-A572-4302-C342BDB6497F}"/>
                </a:ext>
              </a:extLst>
            </p:cNvPr>
            <p:cNvGrpSpPr/>
            <p:nvPr/>
          </p:nvGrpSpPr>
          <p:grpSpPr>
            <a:xfrm>
              <a:off x="7164767" y="2366127"/>
              <a:ext cx="669303" cy="942681"/>
              <a:chOff x="5010346" y="2366127"/>
              <a:chExt cx="669303" cy="94268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9EB5CCCB-86C7-E045-10B1-E80D90EBF89F}"/>
                  </a:ext>
                </a:extLst>
              </p:cNvPr>
              <p:cNvSpPr/>
              <p:nvPr/>
            </p:nvSpPr>
            <p:spPr>
              <a:xfrm>
                <a:off x="5010346" y="2366127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07B99A9-4C7B-9DFE-34BD-C3F3F6BC53A6}"/>
                  </a:ext>
                </a:extLst>
              </p:cNvPr>
              <p:cNvSpPr/>
              <p:nvPr/>
            </p:nvSpPr>
            <p:spPr>
              <a:xfrm>
                <a:off x="5010346" y="2903455"/>
                <a:ext cx="669303" cy="4053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98D25E6-D521-490B-7B45-070E5541BC13}"/>
                </a:ext>
              </a:extLst>
            </p:cNvPr>
            <p:cNvSpPr/>
            <p:nvPr/>
          </p:nvSpPr>
          <p:spPr>
            <a:xfrm>
              <a:off x="7966045" y="2366127"/>
              <a:ext cx="669302" cy="4053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D27E6458-D9C1-5D6F-5584-A082EEA608F0}"/>
                </a:ext>
              </a:extLst>
            </p:cNvPr>
            <p:cNvSpPr/>
            <p:nvPr/>
          </p:nvSpPr>
          <p:spPr>
            <a:xfrm>
              <a:off x="8816224" y="2366127"/>
              <a:ext cx="669303" cy="1885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32AE285-58A7-5889-C26C-79B23FF478E9}"/>
                </a:ext>
              </a:extLst>
            </p:cNvPr>
            <p:cNvSpPr/>
            <p:nvPr/>
          </p:nvSpPr>
          <p:spPr>
            <a:xfrm>
              <a:off x="9696649" y="2366127"/>
              <a:ext cx="669303" cy="1885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2ED8922-7F40-D509-7A9D-5255AFE8CA83}"/>
                </a:ext>
              </a:extLst>
            </p:cNvPr>
            <p:cNvGrpSpPr/>
            <p:nvPr/>
          </p:nvGrpSpPr>
          <p:grpSpPr>
            <a:xfrm>
              <a:off x="848021" y="4572000"/>
              <a:ext cx="10227885" cy="369332"/>
              <a:chOff x="848021" y="4572000"/>
              <a:chExt cx="10227885" cy="369332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9B2D864-2122-9894-835E-C05EFF926970}"/>
                  </a:ext>
                </a:extLst>
              </p:cNvPr>
              <p:cNvCxnSpPr/>
              <p:nvPr/>
            </p:nvCxnSpPr>
            <p:spPr>
              <a:xfrm>
                <a:off x="848021" y="4572000"/>
                <a:ext cx="102278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DDEA2710-A866-3454-54FD-9BCD28F06FB0}"/>
                  </a:ext>
                </a:extLst>
              </p:cNvPr>
              <p:cNvSpPr txBox="1"/>
              <p:nvPr/>
            </p:nvSpPr>
            <p:spPr>
              <a:xfrm>
                <a:off x="4775070" y="4572000"/>
                <a:ext cx="2389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BDD90A5-083C-3AE8-1C03-A89EB9835306}"/>
                </a:ext>
              </a:extLst>
            </p:cNvPr>
            <p:cNvGrpSpPr/>
            <p:nvPr/>
          </p:nvGrpSpPr>
          <p:grpSpPr>
            <a:xfrm>
              <a:off x="6303027" y="2439459"/>
              <a:ext cx="2962479" cy="2160372"/>
              <a:chOff x="6303027" y="2439128"/>
              <a:chExt cx="2962479" cy="2588782"/>
            </a:xfrm>
          </p:grpSpPr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AECC55F1-2CAD-65F7-3EB0-9011FDE6E30E}"/>
                  </a:ext>
                </a:extLst>
              </p:cNvPr>
              <p:cNvSpPr/>
              <p:nvPr/>
            </p:nvSpPr>
            <p:spPr>
              <a:xfrm rot="19562004">
                <a:off x="6303027" y="3192705"/>
                <a:ext cx="2961858" cy="1835205"/>
              </a:xfrm>
              <a:prstGeom prst="ellipse">
                <a:avLst/>
              </a:prstGeom>
              <a:noFill/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D870C46-3362-1722-8F0F-C5E4A2E62026}"/>
                  </a:ext>
                </a:extLst>
              </p:cNvPr>
              <p:cNvSpPr txBox="1"/>
              <p:nvPr/>
            </p:nvSpPr>
            <p:spPr>
              <a:xfrm>
                <a:off x="7159297" y="2439128"/>
                <a:ext cx="2106209" cy="94559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Waste!</a:t>
                </a:r>
              </a:p>
            </p:txBody>
          </p:sp>
        </p:grp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CDF6E3AB-48F8-1DE1-41CE-FC35BA3F5381}"/>
              </a:ext>
            </a:extLst>
          </p:cNvPr>
          <p:cNvGrpSpPr/>
          <p:nvPr/>
        </p:nvGrpSpPr>
        <p:grpSpPr>
          <a:xfrm>
            <a:off x="6135757" y="1178787"/>
            <a:ext cx="6853393" cy="2715000"/>
            <a:chOff x="6135757" y="1178787"/>
            <a:chExt cx="6853393" cy="2715000"/>
          </a:xfrm>
        </p:grpSpPr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756A52CB-2E4F-0F57-1FD6-856AF4957918}"/>
                </a:ext>
              </a:extLst>
            </p:cNvPr>
            <p:cNvSpPr/>
            <p:nvPr/>
          </p:nvSpPr>
          <p:spPr>
            <a:xfrm>
              <a:off x="10079694" y="3481499"/>
              <a:ext cx="1962035" cy="41228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Wasted Server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0265C6-DB81-9E5F-3CEE-76AE1C833171}"/>
                </a:ext>
              </a:extLst>
            </p:cNvPr>
            <p:cNvSpPr txBox="1"/>
            <p:nvPr/>
          </p:nvSpPr>
          <p:spPr>
            <a:xfrm>
              <a:off x="6135757" y="1861329"/>
              <a:ext cx="9810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Arrive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5094B60-D3E5-2EDD-48D0-2E3EE8F9C1C7}"/>
                </a:ext>
              </a:extLst>
            </p:cNvPr>
            <p:cNvSpPr txBox="1"/>
            <p:nvPr/>
          </p:nvSpPr>
          <p:spPr>
            <a:xfrm>
              <a:off x="7560071" y="1470118"/>
              <a:ext cx="2220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Wait for service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74B3789-119D-EB9F-4E54-0EC806BD6560}"/>
                </a:ext>
              </a:extLst>
            </p:cNvPr>
            <p:cNvSpPr txBox="1"/>
            <p:nvPr/>
          </p:nvSpPr>
          <p:spPr>
            <a:xfrm>
              <a:off x="10768612" y="2768368"/>
              <a:ext cx="2220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Complete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3B6EEB-9D0E-4BA7-D206-651BACFA6D08}"/>
                </a:ext>
              </a:extLst>
            </p:cNvPr>
            <p:cNvGrpSpPr/>
            <p:nvPr/>
          </p:nvGrpSpPr>
          <p:grpSpPr>
            <a:xfrm>
              <a:off x="6427174" y="1178787"/>
              <a:ext cx="4897120" cy="2651125"/>
              <a:chOff x="3847948" y="1287144"/>
              <a:chExt cx="4897120" cy="2651125"/>
            </a:xfrm>
          </p:grpSpPr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C76D891E-0B71-88C2-4308-1FB5BF95DED8}"/>
                  </a:ext>
                </a:extLst>
              </p:cNvPr>
              <p:cNvCxnSpPr/>
              <p:nvPr/>
            </p:nvCxnSpPr>
            <p:spPr>
              <a:xfrm flipV="1">
                <a:off x="8098638" y="2649374"/>
                <a:ext cx="646430" cy="38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0A9B6873-B8D7-5A0B-A910-F0D172438724}"/>
                  </a:ext>
                </a:extLst>
              </p:cNvPr>
              <p:cNvGrpSpPr/>
              <p:nvPr/>
            </p:nvGrpSpPr>
            <p:grpSpPr>
              <a:xfrm>
                <a:off x="3847948" y="1287144"/>
                <a:ext cx="4014470" cy="2651125"/>
                <a:chOff x="9087" y="1748"/>
                <a:chExt cx="6322" cy="4175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7D153FDA-0D0D-0B19-CA27-370D587D66BA}"/>
                    </a:ext>
                  </a:extLst>
                </p:cNvPr>
                <p:cNvSpPr/>
                <p:nvPr/>
              </p:nvSpPr>
              <p:spPr>
                <a:xfrm>
                  <a:off x="14954" y="5466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780420A0-1104-BC2E-5DF1-7284219E6079}"/>
                    </a:ext>
                  </a:extLst>
                </p:cNvPr>
                <p:cNvSpPr/>
                <p:nvPr/>
              </p:nvSpPr>
              <p:spPr>
                <a:xfrm>
                  <a:off x="14954" y="3325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7A7D04E8-7AD4-1EDB-9A1A-342D8CB7072B}"/>
                    </a:ext>
                  </a:extLst>
                </p:cNvPr>
                <p:cNvSpPr/>
                <p:nvPr/>
              </p:nvSpPr>
              <p:spPr>
                <a:xfrm>
                  <a:off x="14954" y="383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6F3C5AD8-4B01-64C7-C818-9580C9A8E1C9}"/>
                    </a:ext>
                  </a:extLst>
                </p:cNvPr>
                <p:cNvSpPr/>
                <p:nvPr/>
              </p:nvSpPr>
              <p:spPr>
                <a:xfrm>
                  <a:off x="14954" y="4367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6A2037B5-0038-B3D3-6362-FB51E13459EF}"/>
                    </a:ext>
                  </a:extLst>
                </p:cNvPr>
                <p:cNvSpPr/>
                <p:nvPr/>
              </p:nvSpPr>
              <p:spPr>
                <a:xfrm>
                  <a:off x="14954" y="4910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55CC95-72EC-A3D1-1DA3-BD3694D70B3B}"/>
                    </a:ext>
                  </a:extLst>
                </p:cNvPr>
                <p:cNvSpPr/>
                <p:nvPr/>
              </p:nvSpPr>
              <p:spPr>
                <a:xfrm>
                  <a:off x="14954" y="174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C207C4B1-FE29-BF68-8EF5-A7E8083610BE}"/>
                    </a:ext>
                  </a:extLst>
                </p:cNvPr>
                <p:cNvSpPr/>
                <p:nvPr/>
              </p:nvSpPr>
              <p:spPr>
                <a:xfrm>
                  <a:off x="14954" y="2278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AA868E17-A665-2F65-FA63-94A751F628C8}"/>
                    </a:ext>
                  </a:extLst>
                </p:cNvPr>
                <p:cNvSpPr/>
                <p:nvPr/>
              </p:nvSpPr>
              <p:spPr>
                <a:xfrm>
                  <a:off x="14954" y="2821"/>
                  <a:ext cx="455" cy="457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5422D3C1-2060-3EFB-F884-7DB8D1B896D9}"/>
                    </a:ext>
                  </a:extLst>
                </p:cNvPr>
                <p:cNvGrpSpPr/>
                <p:nvPr/>
              </p:nvGrpSpPr>
              <p:grpSpPr>
                <a:xfrm>
                  <a:off x="9087" y="2989"/>
                  <a:ext cx="5752" cy="1729"/>
                  <a:chOff x="4612" y="3721"/>
                  <a:chExt cx="5752" cy="1729"/>
                </a:xfrm>
              </p:grpSpPr>
              <p:grpSp>
                <p:nvGrpSpPr>
                  <p:cNvPr id="120" name="Group 119">
                    <a:extLst>
                      <a:ext uri="{FF2B5EF4-FFF2-40B4-BE49-F238E27FC236}">
                        <a16:creationId xmlns:a16="http://schemas.microsoft.com/office/drawing/2014/main" id="{C6FAEA36-CF46-CD14-6771-2C829EA926C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122" name="Rectangles 39">
                      <a:extLst>
                        <a:ext uri="{FF2B5EF4-FFF2-40B4-BE49-F238E27FC236}">
                          <a16:creationId xmlns:a16="http://schemas.microsoft.com/office/drawing/2014/main" id="{7626F149-918C-5521-C3C7-350F03312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3" name="Rectangles 40">
                      <a:extLst>
                        <a:ext uri="{FF2B5EF4-FFF2-40B4-BE49-F238E27FC236}">
                          <a16:creationId xmlns:a16="http://schemas.microsoft.com/office/drawing/2014/main" id="{537D7EA3-C7E3-6363-29E9-EA0AD0E78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4" name="Rectangles 41">
                      <a:extLst>
                        <a:ext uri="{FF2B5EF4-FFF2-40B4-BE49-F238E27FC236}">
                          <a16:creationId xmlns:a16="http://schemas.microsoft.com/office/drawing/2014/main" id="{8B993A90-F6BB-0A19-180F-A2A467BB5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25" name="Rectangles 42">
                      <a:extLst>
                        <a:ext uri="{FF2B5EF4-FFF2-40B4-BE49-F238E27FC236}">
                          <a16:creationId xmlns:a16="http://schemas.microsoft.com/office/drawing/2014/main" id="{E1AAF76D-706D-FDF4-43DD-9F15A5B4DF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844F0FC2-6AA3-9BA2-16E9-F696828A80B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Connector 126">
                      <a:extLst>
                        <a:ext uri="{FF2B5EF4-FFF2-40B4-BE49-F238E27FC236}">
                          <a16:creationId xmlns:a16="http://schemas.microsoft.com/office/drawing/2014/main" id="{3FA63830-02BD-B099-972C-AA5DAD4199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BBAFD01C-0518-8AB7-12E1-C16310EE320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28" name="Rectangles 47">
              <a:extLst>
                <a:ext uri="{FF2B5EF4-FFF2-40B4-BE49-F238E27FC236}">
                  <a16:creationId xmlns:a16="http://schemas.microsoft.com/office/drawing/2014/main" id="{5209242F-9897-1F8E-32F1-61C44E396C4C}"/>
                </a:ext>
              </a:extLst>
            </p:cNvPr>
            <p:cNvSpPr/>
            <p:nvPr/>
          </p:nvSpPr>
          <p:spPr>
            <a:xfrm>
              <a:off x="10297181" y="1375637"/>
              <a:ext cx="380683" cy="2530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9" name="Rectangles 60">
              <a:extLst>
                <a:ext uri="{FF2B5EF4-FFF2-40B4-BE49-F238E27FC236}">
                  <a16:creationId xmlns:a16="http://schemas.microsoft.com/office/drawing/2014/main" id="{4B4599E0-27BF-C8B2-CBD3-9F6AD25F6805}"/>
                </a:ext>
              </a:extLst>
            </p:cNvPr>
            <p:cNvSpPr/>
            <p:nvPr/>
          </p:nvSpPr>
          <p:spPr>
            <a:xfrm>
              <a:off x="10297181" y="1949306"/>
              <a:ext cx="380683" cy="7594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0" name="Rectangles 46">
              <a:extLst>
                <a:ext uri="{FF2B5EF4-FFF2-40B4-BE49-F238E27FC236}">
                  <a16:creationId xmlns:a16="http://schemas.microsoft.com/office/drawing/2014/main" id="{895CDD48-D4AD-E1F5-F977-BC945773B16F}"/>
                </a:ext>
              </a:extLst>
            </p:cNvPr>
            <p:cNvSpPr/>
            <p:nvPr/>
          </p:nvSpPr>
          <p:spPr>
            <a:xfrm>
              <a:off x="10316203" y="2917100"/>
              <a:ext cx="288925" cy="4845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31" name="Rectangles 48">
              <a:extLst>
                <a:ext uri="{FF2B5EF4-FFF2-40B4-BE49-F238E27FC236}">
                  <a16:creationId xmlns:a16="http://schemas.microsoft.com/office/drawing/2014/main" id="{B632995D-CFA7-10E8-DD62-27EBC01F512B}"/>
                </a:ext>
              </a:extLst>
            </p:cNvPr>
            <p:cNvSpPr/>
            <p:nvPr/>
          </p:nvSpPr>
          <p:spPr>
            <a:xfrm>
              <a:off x="8953839" y="2594472"/>
              <a:ext cx="457200" cy="37020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32" name="Rectangles 49">
              <a:extLst>
                <a:ext uri="{FF2B5EF4-FFF2-40B4-BE49-F238E27FC236}">
                  <a16:creationId xmlns:a16="http://schemas.microsoft.com/office/drawing/2014/main" id="{58E8D273-A80B-DC6E-C736-C478C75E623B}"/>
                </a:ext>
              </a:extLst>
            </p:cNvPr>
            <p:cNvSpPr/>
            <p:nvPr/>
          </p:nvSpPr>
          <p:spPr>
            <a:xfrm>
              <a:off x="9554549" y="2098537"/>
              <a:ext cx="457200" cy="8661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04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64F6D-062D-4ED9-B939-8A29C579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899A-A801-4005-2E83-9AE2250FA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5270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Izzy Grosof, Izzy is short for Isaac. </a:t>
            </a:r>
          </a:p>
          <a:p>
            <a:pPr marL="0" indent="0">
              <a:buNone/>
            </a:pPr>
            <a:r>
              <a:rPr lang="en-US" dirty="0"/>
              <a:t>isaacg1.github.io</a:t>
            </a:r>
          </a:p>
          <a:p>
            <a:pPr marL="0" indent="0">
              <a:buNone/>
            </a:pPr>
            <a:r>
              <a:rPr lang="en-US" dirty="0"/>
              <a:t>Nonbinary: they/she. Feel free to ask about                                         this, and info on my website.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care about supporting people, whether or not I am your advisor. Let’s chat!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AED3E-ACDD-F375-2C6F-19323D17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F3DC7-F760-F311-543B-CC6817DE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AC344E-EFD3-F98B-817C-35237FF5F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2177301"/>
            <a:ext cx="2679899" cy="17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6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DB9F8-034C-97B6-8653-46748371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 Universities</a:t>
            </a:r>
          </a:p>
        </p:txBody>
      </p:sp>
      <p:pic>
        <p:nvPicPr>
          <p:cNvPr id="7" name="Content Placeholder 6" descr="A red background with white text&#10;&#10;Description automatically generated">
            <a:extLst>
              <a:ext uri="{FF2B5EF4-FFF2-40B4-BE49-F238E27FC236}">
                <a16:creationId xmlns:a16="http://schemas.microsoft.com/office/drawing/2014/main" id="{8E6A0D36-AFBE-4237-EDA3-A97174A473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79" y="2298980"/>
            <a:ext cx="1603375" cy="160337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26A10-18B6-6F2B-ADE6-858800B1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22287-A0B4-915A-84E6-694C66101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4799C5-DF2E-62A2-F073-1E2B8D77411A}"/>
              </a:ext>
            </a:extLst>
          </p:cNvPr>
          <p:cNvSpPr txBox="1"/>
          <p:nvPr/>
        </p:nvSpPr>
        <p:spPr>
          <a:xfrm>
            <a:off x="339755" y="3897975"/>
            <a:ext cx="220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PhD: Completed July ‘23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669F88-0122-DB38-9BAB-365BB36F255F}"/>
              </a:ext>
            </a:extLst>
          </p:cNvPr>
          <p:cNvGrpSpPr/>
          <p:nvPr/>
        </p:nvGrpSpPr>
        <p:grpSpPr>
          <a:xfrm>
            <a:off x="2550288" y="2298980"/>
            <a:ext cx="2805130" cy="2436570"/>
            <a:chOff x="2550288" y="2298980"/>
            <a:chExt cx="2805130" cy="2436570"/>
          </a:xfrm>
        </p:grpSpPr>
        <p:pic>
          <p:nvPicPr>
            <p:cNvPr id="9" name="Picture 8" descr="A black background with blue text&#10;&#10;Description automatically generated">
              <a:extLst>
                <a:ext uri="{FF2B5EF4-FFF2-40B4-BE49-F238E27FC236}">
                  <a16:creationId xmlns:a16="http://schemas.microsoft.com/office/drawing/2014/main" id="{029C51BA-B716-7C4A-5261-90896B1E3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19989" y="2298980"/>
              <a:ext cx="1598995" cy="159899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BA42E1-2D6A-C406-B319-C80D01B272FB}"/>
                </a:ext>
              </a:extLst>
            </p:cNvPr>
            <p:cNvSpPr txBox="1"/>
            <p:nvPr/>
          </p:nvSpPr>
          <p:spPr>
            <a:xfrm>
              <a:off x="2550288" y="3904553"/>
              <a:ext cx="28051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Postdoc #1: July ‘23 through February ‘24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2D8E837-C236-DE7F-2C04-0628D44AACE5}"/>
              </a:ext>
            </a:extLst>
          </p:cNvPr>
          <p:cNvGrpSpPr/>
          <p:nvPr/>
        </p:nvGrpSpPr>
        <p:grpSpPr>
          <a:xfrm>
            <a:off x="5355418" y="2766855"/>
            <a:ext cx="2903105" cy="1962115"/>
            <a:chOff x="5355418" y="2766855"/>
            <a:chExt cx="2903105" cy="1962115"/>
          </a:xfrm>
        </p:grpSpPr>
        <p:pic>
          <p:nvPicPr>
            <p:cNvPr id="11" name="Picture 10" descr="A black and blue logo&#10;&#10;Description automatically generated">
              <a:extLst>
                <a:ext uri="{FF2B5EF4-FFF2-40B4-BE49-F238E27FC236}">
                  <a16:creationId xmlns:a16="http://schemas.microsoft.com/office/drawing/2014/main" id="{A80ACA59-F993-332A-9B78-511AE5A04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5418" y="2766855"/>
              <a:ext cx="2518747" cy="66214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AFD984-868E-6A1D-E234-FC35F47E1703}"/>
                </a:ext>
              </a:extLst>
            </p:cNvPr>
            <p:cNvSpPr txBox="1"/>
            <p:nvPr/>
          </p:nvSpPr>
          <p:spPr>
            <a:xfrm>
              <a:off x="5569137" y="3897973"/>
              <a:ext cx="26893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Postdoc #2: Feb. ‘24 to summer ‘24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FD1E71-BBDC-BD6F-51D8-C3B98B827F96}"/>
              </a:ext>
            </a:extLst>
          </p:cNvPr>
          <p:cNvGrpSpPr/>
          <p:nvPr/>
        </p:nvGrpSpPr>
        <p:grpSpPr>
          <a:xfrm>
            <a:off x="8610600" y="2298980"/>
            <a:ext cx="3048000" cy="2429991"/>
            <a:chOff x="8610600" y="2298980"/>
            <a:chExt cx="3048000" cy="2429991"/>
          </a:xfrm>
        </p:grpSpPr>
        <p:pic>
          <p:nvPicPr>
            <p:cNvPr id="13" name="Picture 12" descr="A close-up of a logo&#10;&#10;Description automatically generated">
              <a:extLst>
                <a:ext uri="{FF2B5EF4-FFF2-40B4-BE49-F238E27FC236}">
                  <a16:creationId xmlns:a16="http://schemas.microsoft.com/office/drawing/2014/main" id="{FD30822E-FE9D-7C62-14D3-FC568EC59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2298980"/>
              <a:ext cx="3048000" cy="16002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E0C7E9-6F29-2720-5F58-BB6220D6C677}"/>
                </a:ext>
              </a:extLst>
            </p:cNvPr>
            <p:cNvSpPr txBox="1"/>
            <p:nvPr/>
          </p:nvSpPr>
          <p:spPr>
            <a:xfrm>
              <a:off x="8863550" y="3897974"/>
              <a:ext cx="24429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Professor!</a:t>
              </a:r>
              <a:br>
                <a:rPr lang="en-US" sz="2400" dirty="0"/>
              </a:br>
              <a:r>
                <a:rPr lang="en-US" sz="2400" dirty="0"/>
                <a:t>Started Fall ‘24.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173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770B-867E-9D74-5C2C-2E21911F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me: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8BB38-B38D-7DC9-BA12-3812B22DA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Nature and Botanical Gardens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Dungeons and Dragons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Computationally generated artwork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F12DB-CD5A-6C06-CA3B-78C0A3BB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86953-03C5-914C-AC07-52685085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 descr="A person taking a selfie with a mountain in the background&#10;&#10;Description automatically generated">
            <a:extLst>
              <a:ext uri="{FF2B5EF4-FFF2-40B4-BE49-F238E27FC236}">
                <a16:creationId xmlns:a16="http://schemas.microsoft.com/office/drawing/2014/main" id="{17FE85E6-B1AE-AB4E-9488-5D0C188A4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605" y="921024"/>
            <a:ext cx="3067090" cy="23003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EDCF6B6-8BD8-0117-FC95-83D791340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828" y="2419299"/>
            <a:ext cx="16287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6C479FE-A529-330B-67AF-7843C4E14E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9028" y="3751211"/>
            <a:ext cx="2590667" cy="2590667"/>
          </a:xfrm>
          <a:prstGeom prst="rect">
            <a:avLst/>
          </a:prstGeom>
        </p:spPr>
      </p:pic>
      <p:pic>
        <p:nvPicPr>
          <p:cNvPr id="8" name="Picture 7" descr="A person taking a selfie by a pond&#10;&#10;Description automatically generated">
            <a:extLst>
              <a:ext uri="{FF2B5EF4-FFF2-40B4-BE49-F238E27FC236}">
                <a16:creationId xmlns:a16="http://schemas.microsoft.com/office/drawing/2014/main" id="{FF139F1C-98BE-32AA-BB73-DA65F8DF95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695" y="491026"/>
            <a:ext cx="2491061" cy="332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96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F0423-441A-1656-4CBE-04991909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me if you like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F015F-7A90-EEEF-01A8-15E06448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49A5D-5675-915B-D57B-545C1E44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ADBB92-B374-A32F-B1F6-8B8B8BA7FEB8}"/>
              </a:ext>
            </a:extLst>
          </p:cNvPr>
          <p:cNvSpPr/>
          <p:nvPr/>
        </p:nvSpPr>
        <p:spPr>
          <a:xfrm>
            <a:off x="4961389" y="2693569"/>
            <a:ext cx="2269222" cy="1761688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Proving Theorems!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FF60CE-0772-7F3C-18AB-0E22D4C0F939}"/>
              </a:ext>
            </a:extLst>
          </p:cNvPr>
          <p:cNvSpPr/>
          <p:nvPr/>
        </p:nvSpPr>
        <p:spPr>
          <a:xfrm>
            <a:off x="5366910" y="1442221"/>
            <a:ext cx="1458179" cy="1174238"/>
          </a:xfrm>
          <a:prstGeom prst="ellipse">
            <a:avLst/>
          </a:prstGeom>
          <a:noFill/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Queueing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theory!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5582CA-9C50-6676-7861-5F6BACC5E97F}"/>
              </a:ext>
            </a:extLst>
          </p:cNvPr>
          <p:cNvSpPr/>
          <p:nvPr/>
        </p:nvSpPr>
        <p:spPr>
          <a:xfrm>
            <a:off x="7152421" y="2067895"/>
            <a:ext cx="1458179" cy="1174238"/>
          </a:xfrm>
          <a:prstGeom prst="ellipse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Stochastic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Processes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57417F-F3A4-587A-2E2A-B0CCBA787A94}"/>
              </a:ext>
            </a:extLst>
          </p:cNvPr>
          <p:cNvSpPr/>
          <p:nvPr/>
        </p:nvSpPr>
        <p:spPr>
          <a:xfrm>
            <a:off x="7279660" y="3351950"/>
            <a:ext cx="2269222" cy="1174238"/>
          </a:xfrm>
          <a:prstGeom prst="ellipse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Randomness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 and probability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2E8CA0-D74F-AC5F-5521-A3C1C87CAE42}"/>
              </a:ext>
            </a:extLst>
          </p:cNvPr>
          <p:cNvSpPr/>
          <p:nvPr/>
        </p:nvSpPr>
        <p:spPr>
          <a:xfrm>
            <a:off x="6557450" y="4522999"/>
            <a:ext cx="1856821" cy="1174238"/>
          </a:xfrm>
          <a:prstGeom prst="ellipse">
            <a:avLst/>
          </a:prstGeom>
          <a:noFill/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Markov chains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936669-42BF-7F2A-2B2F-5B6E916919A9}"/>
              </a:ext>
            </a:extLst>
          </p:cNvPr>
          <p:cNvSpPr/>
          <p:nvPr/>
        </p:nvSpPr>
        <p:spPr>
          <a:xfrm>
            <a:off x="3421124" y="2056025"/>
            <a:ext cx="1618454" cy="1174238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Scheduling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theory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97ECCC-5397-C57C-D054-BEA7E123735D}"/>
              </a:ext>
            </a:extLst>
          </p:cNvPr>
          <p:cNvSpPr/>
          <p:nvPr/>
        </p:nvSpPr>
        <p:spPr>
          <a:xfrm>
            <a:off x="3229373" y="3385972"/>
            <a:ext cx="1618454" cy="1174238"/>
          </a:xfrm>
          <a:prstGeom prst="ellipse">
            <a:avLst/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Multiserver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DBDAB8-6714-0F81-DC49-5790C5E28BA2}"/>
              </a:ext>
            </a:extLst>
          </p:cNvPr>
          <p:cNvSpPr/>
          <p:nvPr/>
        </p:nvSpPr>
        <p:spPr>
          <a:xfrm>
            <a:off x="4022712" y="4455257"/>
            <a:ext cx="2269222" cy="1553086"/>
          </a:xfrm>
          <a:prstGeom prst="ellipse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Reinforcement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learning and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queueing</a:t>
            </a:r>
          </a:p>
        </p:txBody>
      </p:sp>
    </p:spTree>
    <p:extLst>
      <p:ext uri="{BB962C8B-B14F-4D97-AF65-F5344CB8AC3E}">
        <p14:creationId xmlns:p14="http://schemas.microsoft.com/office/powerpoint/2010/main" val="125336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1E26-7644-730F-7BB2-D25BD4BCC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with me if you want to do theory that matters for computing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527C2-9A1C-F18C-C406-968AFEB7C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7749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Goals in computing systems: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Reducing tail latency</a:t>
            </a:r>
          </a:p>
          <a:p>
            <a:pPr marL="0" indent="0">
              <a:buNone/>
            </a:pPr>
            <a:r>
              <a:rPr lang="en-US" dirty="0"/>
              <a:t>Scheduling heterogenous jobs on heterogenous resources</a:t>
            </a:r>
          </a:p>
          <a:p>
            <a:pPr marL="0" indent="0">
              <a:buNone/>
            </a:pPr>
            <a:r>
              <a:rPr lang="en-US" dirty="0"/>
              <a:t>Handling intermittent overload</a:t>
            </a:r>
          </a:p>
          <a:p>
            <a:pPr marL="0" indent="0">
              <a:buNone/>
            </a:pPr>
            <a:r>
              <a:rPr lang="en-US" dirty="0"/>
              <a:t>Scheduling using predictions of service duration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7D57B-2515-7F6F-20A1-87CF1AD43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41BB7-FEE6-0368-2ACA-DCEF37EB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5FEAEC1-D212-A5B4-399F-7130316F8273}"/>
              </a:ext>
            </a:extLst>
          </p:cNvPr>
          <p:cNvGrpSpPr/>
          <p:nvPr/>
        </p:nvGrpSpPr>
        <p:grpSpPr>
          <a:xfrm>
            <a:off x="5535949" y="3183467"/>
            <a:ext cx="4342649" cy="1130300"/>
            <a:chOff x="5535949" y="3183467"/>
            <a:chExt cx="4342649" cy="1130300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D36CE95-53B1-BE20-238C-F24266BCC74F}"/>
                </a:ext>
              </a:extLst>
            </p:cNvPr>
            <p:cNvSpPr/>
            <p:nvPr/>
          </p:nvSpPr>
          <p:spPr>
            <a:xfrm>
              <a:off x="5535949" y="3183467"/>
              <a:ext cx="2240684" cy="1130300"/>
            </a:xfrm>
            <a:prstGeom prst="rightArrow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B23424-9F16-70B0-7866-A6BEB8186CC6}"/>
                </a:ext>
              </a:extLst>
            </p:cNvPr>
            <p:cNvSpPr txBox="1"/>
            <p:nvPr/>
          </p:nvSpPr>
          <p:spPr>
            <a:xfrm>
              <a:off x="8153400" y="3377187"/>
              <a:ext cx="1725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7030A0"/>
                  </a:solidFill>
                </a:rPr>
                <a:t>Theory!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91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675B9-0495-264D-8D7F-CC2C6B381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me, and I’ll support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0D5D67-97C3-778B-1DF1-E45C9215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EA48C-3216-FAC9-9516-94447DD13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801543-DEFC-5D10-52E3-8AE220B11C79}"/>
              </a:ext>
            </a:extLst>
          </p:cNvPr>
          <p:cNvSpPr/>
          <p:nvPr/>
        </p:nvSpPr>
        <p:spPr>
          <a:xfrm>
            <a:off x="1018000" y="1815287"/>
            <a:ext cx="2157624" cy="96845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Teaching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5705B2F-DF50-C773-48C8-BE2940582FDF}"/>
              </a:ext>
            </a:extLst>
          </p:cNvPr>
          <p:cNvSpPr/>
          <p:nvPr/>
        </p:nvSpPr>
        <p:spPr>
          <a:xfrm>
            <a:off x="1018000" y="3351469"/>
            <a:ext cx="2157624" cy="96845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Guidance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BD4372-BFD5-C666-46C3-A0036AE598AD}"/>
              </a:ext>
            </a:extLst>
          </p:cNvPr>
          <p:cNvSpPr txBox="1"/>
          <p:nvPr/>
        </p:nvSpPr>
        <p:spPr>
          <a:xfrm>
            <a:off x="3401014" y="1884014"/>
            <a:ext cx="665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Analysis (proving things), writing, presenting, teaching others, health, and more.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E23A6-5E32-EF3B-980F-534046AE9074}"/>
              </a:ext>
            </a:extLst>
          </p:cNvPr>
          <p:cNvSpPr txBox="1"/>
          <p:nvPr/>
        </p:nvSpPr>
        <p:spPr>
          <a:xfrm>
            <a:off x="3434880" y="3420196"/>
            <a:ext cx="665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Suggesting good problems: novel and tractable (Project Ideas on my website).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14AC875-FC2C-1366-6B59-04BE91F02A58}"/>
              </a:ext>
            </a:extLst>
          </p:cNvPr>
          <p:cNvSpPr/>
          <p:nvPr/>
        </p:nvSpPr>
        <p:spPr>
          <a:xfrm>
            <a:off x="1018000" y="4887651"/>
            <a:ext cx="2157624" cy="96845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Support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9DBA81-A547-B9C0-6D7A-163722542D66}"/>
              </a:ext>
            </a:extLst>
          </p:cNvPr>
          <p:cNvSpPr txBox="1"/>
          <p:nvPr/>
        </p:nvSpPr>
        <p:spPr>
          <a:xfrm>
            <a:off x="3434880" y="4894269"/>
            <a:ext cx="665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Support when you take your own research path, emotional support, professional support, etc.</a:t>
            </a:r>
          </a:p>
          <a:p>
            <a:r>
              <a:rPr lang="en-US" sz="2400" dirty="0"/>
              <a:t>I want to help you, wherever you’re going.</a:t>
            </a:r>
          </a:p>
        </p:txBody>
      </p:sp>
    </p:spTree>
    <p:extLst>
      <p:ext uri="{BB962C8B-B14F-4D97-AF65-F5344CB8AC3E}">
        <p14:creationId xmlns:p14="http://schemas.microsoft.com/office/powerpoint/2010/main" val="11409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/>
      <p:bldP spid="23" grpId="0"/>
      <p:bldP spid="24" grpId="0" animBg="1"/>
      <p:bldP spid="2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FAE2-CB74-FA09-466D-762E30711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7F56-D85C-CA2A-5648-249F5D1D6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/>
              <a:t>Consider working with me if you …</a:t>
            </a:r>
          </a:p>
          <a:p>
            <a:r>
              <a:rPr lang="en-US" dirty="0"/>
              <a:t>My research</a:t>
            </a:r>
          </a:p>
          <a:p>
            <a:pPr lvl="1"/>
            <a:r>
              <a:rPr lang="en-US" dirty="0"/>
              <a:t>Multiserver jobs!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4B026-D6A9-395D-FB77-F37A442C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NU IEMS Brown Bag Seminar - 11/14/24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FC657-720F-49D3-2313-2E641CDB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D814C-0F8C-4AC9-A528-8900F3FD2BA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58B7E4-5155-B0A2-32D6-64FADFBF1E28}"/>
              </a:ext>
            </a:extLst>
          </p:cNvPr>
          <p:cNvSpPr/>
          <p:nvPr/>
        </p:nvSpPr>
        <p:spPr>
          <a:xfrm>
            <a:off x="419450" y="1690688"/>
            <a:ext cx="6765721" cy="116995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1323</Words>
  <Application>Microsoft Office PowerPoint</Application>
  <PresentationFormat>Widescreen</PresentationFormat>
  <Paragraphs>382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Performance Analysis of Multiserver Jobs</vt:lpstr>
      <vt:lpstr>Outline of this talk</vt:lpstr>
      <vt:lpstr>About me</vt:lpstr>
      <vt:lpstr>About me: Universities</vt:lpstr>
      <vt:lpstr>About me: Fun</vt:lpstr>
      <vt:lpstr>Work with me if you like …</vt:lpstr>
      <vt:lpstr>Work with me if you want to do theory that matters for computing systems </vt:lpstr>
      <vt:lpstr>Work with me, and I’ll support you</vt:lpstr>
      <vt:lpstr>Outline of this talk</vt:lpstr>
      <vt:lpstr>My research</vt:lpstr>
      <vt:lpstr>Theory of Large-Scale Computing Systems</vt:lpstr>
      <vt:lpstr>Queueing Model for Large-scale Computing</vt:lpstr>
      <vt:lpstr>Queueing Model for Large-scale Computing</vt:lpstr>
      <vt:lpstr>Important MSJ consideration: Switching </vt:lpstr>
      <vt:lpstr>Past work: Timer-based switching</vt:lpstr>
      <vt:lpstr>Current work: Prioritize until empty</vt:lpstr>
      <vt:lpstr>Current work: Prioritize until almost empty</vt:lpstr>
      <vt:lpstr>Current work: Prioritize until almost empty</vt:lpstr>
      <vt:lpstr>Future: Generalize to many server needs</vt:lpstr>
      <vt:lpstr>Future: Important larges, surplus smalls</vt:lpstr>
      <vt:lpstr>Future: Important larges, surplus smalls</vt:lpstr>
      <vt:lpstr>Future: Important larges, surplus smalls</vt:lpstr>
      <vt:lpstr>More 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Analysis of Multiserver Jobs</dc:title>
  <dc:creator>Izzy Grosof</dc:creator>
  <cp:lastModifiedBy>Izzy Grosof</cp:lastModifiedBy>
  <cp:revision>45</cp:revision>
  <dcterms:created xsi:type="dcterms:W3CDTF">2024-11-13T17:42:42Z</dcterms:created>
  <dcterms:modified xsi:type="dcterms:W3CDTF">2024-11-13T23:10:06Z</dcterms:modified>
</cp:coreProperties>
</file>