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432" r:id="rId6"/>
    <p:sldId id="261" r:id="rId7"/>
    <p:sldId id="433" r:id="rId8"/>
    <p:sldId id="446" r:id="rId9"/>
    <p:sldId id="277" r:id="rId10"/>
    <p:sldId id="262" r:id="rId11"/>
    <p:sldId id="428" r:id="rId12"/>
    <p:sldId id="434" r:id="rId13"/>
    <p:sldId id="435" r:id="rId14"/>
    <p:sldId id="450" r:id="rId15"/>
    <p:sldId id="436" r:id="rId16"/>
    <p:sldId id="439" r:id="rId17"/>
    <p:sldId id="440" r:id="rId18"/>
    <p:sldId id="266" r:id="rId19"/>
    <p:sldId id="437" r:id="rId20"/>
    <p:sldId id="417" r:id="rId21"/>
    <p:sldId id="441" r:id="rId22"/>
    <p:sldId id="447" r:id="rId23"/>
    <p:sldId id="442" r:id="rId24"/>
    <p:sldId id="449" r:id="rId25"/>
    <p:sldId id="445" r:id="rId26"/>
    <p:sldId id="44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75E25-4A91-4759-843E-C111AB7BAFE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36978-02F8-46A1-92DC-CE8A2B50C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07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going to give you an overview of my work in each of these areas.</a:t>
            </a:r>
          </a:p>
          <a:p>
            <a:r>
              <a:rPr lang="en-US" dirty="0"/>
              <a:t>In the long run, I want to model and analyze the systems you care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36978-02F8-46A1-92DC-CE8A2B50C8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70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Fill all the servers, while also being nearly the smallest in the system. Powers of 2, that’s how we can guarantee this combination will always exist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36978-02F8-46A1-92DC-CE8A2B50C8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79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Admit as many customers as possible subject to E[T] limit.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A4C77-A3EC-42B0-AAA9-C4DBCE9409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59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Showing 2 stages here, ideas applicable to wide variety of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36978-02F8-46A1-92DC-CE8A2B50C8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65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Showing 2 stages here, ideas applicable to wide variety of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36978-02F8-46A1-92DC-CE8A2B50C87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30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I came onto the scene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C36978-02F8-46A1-92DC-CE8A2B50C8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0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Size is amount of service necessary to complete the job.</a:t>
            </a:r>
          </a:p>
          <a:p>
            <a:pPr marL="0" indent="0">
              <a:buNone/>
            </a:pPr>
            <a:r>
              <a:rPr lang="en-US" dirty="0"/>
              <a:t>Load is long-term fraction of busy servers.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Specify Poisson, </a:t>
            </a:r>
            <a:r>
              <a:rPr lang="en-US" dirty="0" err="1"/>
              <a:t>I.i.d.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How to make optimal? Paper, award.</a:t>
            </a:r>
          </a:p>
          <a:p>
            <a:pPr marL="0" indent="0">
              <a:buNone/>
            </a:pPr>
            <a:r>
              <a:rPr lang="en-US" dirty="0"/>
              <a:t>SRPT-1</a:t>
            </a:r>
          </a:p>
          <a:p>
            <a:pPr marL="0" indent="0">
              <a:buNone/>
            </a:pPr>
            <a:r>
              <a:rPr lang="en-US" dirty="0"/>
              <a:t>SRPT-k?</a:t>
            </a:r>
            <a:br>
              <a:rPr lang="en-US" dirty="0"/>
            </a:br>
            <a:r>
              <a:rPr lang="en-US" dirty="0"/>
              <a:t>Worst-case not competitive, so not exact optimum, can still say something?</a:t>
            </a:r>
          </a:p>
          <a:p>
            <a:pPr marL="0" indent="0">
              <a:buNone/>
            </a:pPr>
            <a:r>
              <a:rPr lang="en-US" dirty="0"/>
              <a:t>First analysis</a:t>
            </a:r>
          </a:p>
          <a:p>
            <a:pPr marL="0" indent="0">
              <a:buNone/>
            </a:pPr>
            <a:r>
              <a:rPr lang="en-US" dirty="0"/>
              <a:t>Prove opt as rho -&gt; 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A4C77-A3EC-42B0-AAA9-C4DBCE9409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08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Size is amount of service necessary to complete the job.</a:t>
            </a:r>
          </a:p>
          <a:p>
            <a:pPr marL="0" indent="0">
              <a:buNone/>
            </a:pPr>
            <a:r>
              <a:rPr lang="en-US" dirty="0"/>
              <a:t>Load is long-term fraction of busy servers.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Specify Poisson, </a:t>
            </a:r>
            <a:r>
              <a:rPr lang="en-US" dirty="0" err="1"/>
              <a:t>I.i.d.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How to make optimal? Paper, award.</a:t>
            </a:r>
          </a:p>
          <a:p>
            <a:pPr marL="0" indent="0">
              <a:buNone/>
            </a:pPr>
            <a:r>
              <a:rPr lang="en-US" dirty="0"/>
              <a:t>SRPT-1</a:t>
            </a:r>
          </a:p>
          <a:p>
            <a:pPr marL="0" indent="0">
              <a:buNone/>
            </a:pPr>
            <a:r>
              <a:rPr lang="en-US" dirty="0"/>
              <a:t>SRPT-k?</a:t>
            </a:r>
            <a:br>
              <a:rPr lang="en-US" dirty="0"/>
            </a:br>
            <a:r>
              <a:rPr lang="en-US" dirty="0"/>
              <a:t>Worst-case not competitive, so not exact optimum, can still say something?</a:t>
            </a:r>
          </a:p>
          <a:p>
            <a:pPr marL="0" indent="0">
              <a:buNone/>
            </a:pPr>
            <a:r>
              <a:rPr lang="en-US" dirty="0"/>
              <a:t>First analysis</a:t>
            </a:r>
          </a:p>
          <a:p>
            <a:pPr marL="0" indent="0">
              <a:buNone/>
            </a:pPr>
            <a:r>
              <a:rPr lang="en-US" dirty="0"/>
              <a:t>Prove opt as rho -&gt; 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A4C77-A3EC-42B0-AAA9-C4DBCE9409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19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Size is amount of service necessary to complete the job.</a:t>
            </a:r>
          </a:p>
          <a:p>
            <a:pPr marL="0" indent="0">
              <a:buNone/>
            </a:pPr>
            <a:r>
              <a:rPr lang="en-US" dirty="0"/>
              <a:t>Load is long-term fraction of busy servers.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Specify Poisson, </a:t>
            </a:r>
            <a:r>
              <a:rPr lang="en-US" dirty="0" err="1"/>
              <a:t>I.i.d.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How to make optimal? Paper, award.</a:t>
            </a:r>
          </a:p>
          <a:p>
            <a:pPr marL="0" indent="0">
              <a:buNone/>
            </a:pPr>
            <a:r>
              <a:rPr lang="en-US" dirty="0"/>
              <a:t>SRPT-1</a:t>
            </a:r>
          </a:p>
          <a:p>
            <a:pPr marL="0" indent="0">
              <a:buNone/>
            </a:pPr>
            <a:r>
              <a:rPr lang="en-US" dirty="0"/>
              <a:t>SRPT-k?</a:t>
            </a:r>
            <a:br>
              <a:rPr lang="en-US" dirty="0"/>
            </a:br>
            <a:r>
              <a:rPr lang="en-US" dirty="0"/>
              <a:t>Worst-case not competitive, so not exact optimum, can still say something?</a:t>
            </a:r>
          </a:p>
          <a:p>
            <a:pPr marL="0" indent="0">
              <a:buNone/>
            </a:pPr>
            <a:r>
              <a:rPr lang="en-US" dirty="0"/>
              <a:t>First analysis</a:t>
            </a:r>
          </a:p>
          <a:p>
            <a:pPr marL="0" indent="0">
              <a:buNone/>
            </a:pPr>
            <a:r>
              <a:rPr lang="en-US" dirty="0"/>
              <a:t>Prove opt as rho -&gt; 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A4C77-A3EC-42B0-AAA9-C4DBCE9409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3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A4C77-A3EC-42B0-AAA9-C4DBCE9409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17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Compare to SRPT-1</a:t>
            </a:r>
          </a:p>
          <a:p>
            <a:pPr marL="0" indent="0">
              <a:buNone/>
            </a:pPr>
            <a:r>
              <a:rPr lang="en-US" dirty="0"/>
              <a:t>Dream of a Parallel computing person.</a:t>
            </a:r>
          </a:p>
          <a:p>
            <a:pPr marL="0" indent="0">
              <a:buNone/>
            </a:pPr>
            <a:r>
              <a:rPr lang="en-US" dirty="0"/>
              <a:t>Bound </a:t>
            </a:r>
            <a:r>
              <a:rPr lang="en-US" dirty="0" err="1"/>
              <a:t>W_r</a:t>
            </a:r>
            <a:r>
              <a:rPr lang="en-US" dirty="0"/>
              <a:t>: Coupling, worst-case.</a:t>
            </a:r>
          </a:p>
          <a:p>
            <a:pPr marL="0" indent="0">
              <a:buNone/>
            </a:pPr>
            <a:r>
              <a:rPr lang="en-US" dirty="0" err="1"/>
              <a:t>W_r</a:t>
            </a:r>
            <a:r>
              <a:rPr lang="en-US" dirty="0"/>
              <a:t> -&gt; T: Tagged job, work that runs while tagged job in system</a:t>
            </a:r>
          </a:p>
          <a:p>
            <a:pPr marL="0" indent="0">
              <a:buNone/>
            </a:pPr>
            <a:r>
              <a:rPr lang="en-US" dirty="0" err="1"/>
              <a:t>Thm</a:t>
            </a:r>
            <a:r>
              <a:rPr lang="en-US" dirty="0"/>
              <a:t>: Bound T.</a:t>
            </a:r>
          </a:p>
          <a:p>
            <a:pPr marL="0" indent="0">
              <a:buNone/>
            </a:pPr>
            <a:r>
              <a:rPr lang="en-US" dirty="0" err="1"/>
              <a:t>Thm</a:t>
            </a:r>
            <a:r>
              <a:rPr lang="en-US" dirty="0"/>
              <a:t>: Near SRPT-1. OPT.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A4C77-A3EC-42B0-AAA9-C4DBCE9409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12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Load rho=0.5 to 1, interesting behavior.</a:t>
            </a:r>
          </a:p>
          <a:p>
            <a:pPr marL="0" indent="0">
              <a:buNone/>
            </a:pPr>
            <a:r>
              <a:rPr lang="en-US" dirty="0"/>
              <a:t>High variance, k=4</a:t>
            </a:r>
          </a:p>
          <a:p>
            <a:pPr marL="0" indent="0">
              <a:buNone/>
            </a:pPr>
            <a:r>
              <a:rPr lang="en-US" dirty="0"/>
              <a:t>Lower is better, SRPT is the best – PSJF policy also really good  - we also prove it’s asymptotically optimal in our paper.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7A4C77-A3EC-42B0-AAA9-C4DBCE9409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381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09AC-D0B9-4B79-A4EE-522FC565D8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7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19E4-5C4C-5095-3E16-DE14482B4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BCF19-8559-9FCA-274C-E925AFB9A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B2356-49D9-019A-3EF8-477824EC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3AEA-1BBA-4B37-B2EE-285C5F7E23A0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92C38-D2D3-6B72-15C2-1EED422A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Seminar - Izzy Grosof - Dec.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7FA95-3C15-720A-FE84-96D2594F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3AC9-7610-4083-81AF-1760D8702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5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1568E-D833-1F81-DF7A-FD3023E5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543F8-5EFF-C247-D786-BDC17E353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79EAA-B1B0-3DD5-4BE2-EB186203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7978D-DF8C-4DF2-9184-2B898BEB61C9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358F5-ABAF-2162-C59A-E75ABB08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Seminar - Izzy Grosof - Dec.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31071-2A67-D5EE-0C15-5DC33D324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3AC9-7610-4083-81AF-1760D8702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51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D0D1D-878E-9BB9-47BC-6DE5ECD46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52D17-D1BC-1B4F-FFDC-03514F0E6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065A9-151C-349C-1764-0E2443A3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1B785-345E-4584-BE45-0B832921D9B0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992B6-1F1B-9BF1-8054-3DA9F8F2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Seminar - Izzy Grosof - Dec.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34C1F-8FAD-A131-12B9-E5984454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3AC9-7610-4083-81AF-1760D8702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2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F58D9-8989-854D-8735-00CC466F1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1E00A-6F23-1614-E29E-CDA911710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B45FD-FF3F-61B6-1F29-B411D3E8F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8471D-925B-4B98-867F-80274D8CC0D0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2BDF7-D1F4-0B12-335E-28E34CCC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Seminar - Izzy Grosof - Dec.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9F682-4EDF-E802-94BE-701CC06F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EB593AC9-7610-4083-81AF-1760D87021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6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FC497-7A40-D411-0F8A-7FC9B579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6E601-30F3-98AE-3F41-6C79DC19B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E0414-C471-FCC5-07B8-8BE9B7CA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0A723-64D3-40EA-917B-E6CD40195650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F88FB-1D00-3BC4-5828-984F076C0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Seminar - Izzy Grosof - Dec.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731A2-ED9C-B8BB-96B8-0A5218DA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3AC9-7610-4083-81AF-1760D8702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7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221F2-7564-94FF-8E02-01073792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8EE33-196C-676C-A089-485C7DF64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8FB68-92BC-5F72-6FFD-EA61E1A73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1C943-A8FE-0C4F-90FE-79438EAD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F214D-D071-46CF-B856-D3C645E890A8}" type="datetime1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14941-9898-08F0-DA0A-BDD30BE59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Seminar - Izzy Grosof - Dec.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8DF0A-40C8-F238-74EB-7BA5FA0C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3AC9-7610-4083-81AF-1760D8702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6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1A98E-0E69-55E2-8E19-AA34FDC37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CB7C9-1885-047B-73BF-C43908462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66525-F589-F509-54C3-370ED478A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6EF22-A2BD-7DF0-A779-40B57A440B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9DA8B-61FA-32C3-B433-D1A0E5E31D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81B5C8-B2E9-F638-F7C4-B749CA127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C37B9-DF24-47D4-B679-73FBEC28CBC3}" type="datetime1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9AEB43-C8B3-A561-EEEA-AA4917B3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Seminar - Izzy Grosof - Dec. 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4DF84C-7EA9-0397-49A8-133808EA5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3AC9-7610-4083-81AF-1760D8702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1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96EC8-E813-24B1-2A85-4973214F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C143CD-413D-087A-4C47-556ABA09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88ED-ECC3-4BB9-BF74-30EF9884E75B}" type="datetime1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2DCC7-16E3-C23E-BA54-093C82CA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Seminar - Izzy Grosof - Dec.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D244A-4397-14EB-416A-FD6A645BA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3AC9-7610-4083-81AF-1760D8702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79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EF134-6DE9-AB31-1385-9B6EAEF47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08798-4B04-4BB4-887D-6F5665968408}" type="datetime1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06E91-80C7-41BF-65F8-5C8808F1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Seminar - Izzy Grosof - Dec.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66E20-EF98-C5D2-3A7C-BC2754A31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3AC9-7610-4083-81AF-1760D8702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4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A1FF0-8825-F3B0-58C9-70BDB9FA5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79921-1E45-DFF6-B692-F3547871B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A51D1-3D13-D7FE-F485-1436ABED3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32FF1-5A50-D352-E4BC-FABC9ABD6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76563-75B8-4DF2-8900-FBB5A88AC8E2}" type="datetime1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11497-1FBF-177B-6550-E56F07AA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Seminar - Izzy Grosof - Dec.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2ADEA-2C89-C9CA-5ECE-B2FCE49E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3AC9-7610-4083-81AF-1760D8702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1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03534-6E04-320D-9D13-C8B060434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56303A-6A1E-087E-F4A7-D7AE80BD2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9DEEA-2CA1-BADC-5F61-CD5CD8E28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F71DF-CFA8-1FC1-E54F-D238583E4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C4FB-C230-43EE-9988-835F2E24273C}" type="datetime1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99309-820A-4C2B-DF0B-80F67F78B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Seminar - Izzy Grosof - Dec. 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56BBB-00F8-CCFA-D258-E94C3F0BF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3AC9-7610-4083-81AF-1760D8702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8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3788DF-0B8A-BBEA-01BB-26994B3A4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7B7BB-4BB7-BD36-5A89-A15B4DAB2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A17DB-41E4-457C-1C5A-C1272A93B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1D076-8B2F-469C-9AA7-850D017941A6}" type="datetime1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12FBE-FB22-F0CF-2507-C932AC6ED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Seminar - Izzy Grosof - Dec. 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E58E3-E9D0-F28C-E4C3-3F519DFF7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93AC9-7610-4083-81AF-1760D8702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1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9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8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70.png"/><Relationship Id="rId5" Type="http://schemas.openxmlformats.org/officeDocument/2006/relationships/image" Target="../media/image190.png"/><Relationship Id="rId15" Type="http://schemas.openxmlformats.org/officeDocument/2006/relationships/image" Target="../media/image31.png"/><Relationship Id="rId10" Type="http://schemas.openxmlformats.org/officeDocument/2006/relationships/image" Target="../media/image260.png"/><Relationship Id="rId4" Type="http://schemas.openxmlformats.org/officeDocument/2006/relationships/image" Target="../media/image25.png"/><Relationship Id="rId9" Type="http://schemas.openxmlformats.org/officeDocument/2006/relationships/image" Target="../media/image24.png"/><Relationship Id="rId1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30C7-11E2-00C0-0E45-3DE1257EA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400" y="1041400"/>
            <a:ext cx="11379200" cy="2387600"/>
          </a:xfrm>
        </p:spPr>
        <p:txBody>
          <a:bodyPr/>
          <a:lstStyle/>
          <a:p>
            <a:r>
              <a:rPr lang="en-US" dirty="0"/>
              <a:t>Multiserver Stochastic Scheduling for Large-Scale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F8D1D-FD54-2E2A-F6DD-2FC8FAED9D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Izzy Grosof</a:t>
            </a:r>
          </a:p>
          <a:p>
            <a:r>
              <a:rPr lang="en-US" dirty="0"/>
              <a:t>Industrial Engineering &amp; Management Science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B4F6F-5084-4A6C-9609-C12937BE4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Seminar - Izzy Grosof - Dec.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BE589-DD32-8631-4391-63027347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3AC9-7610-4083-81AF-1760D8702134}" type="slidenum">
              <a:rPr lang="en-US" sz="1600" smtClean="0">
                <a:solidFill>
                  <a:schemeClr val="tx1"/>
                </a:solidFill>
              </a:rPr>
              <a:t>1</a:t>
            </a:fld>
            <a:endParaRPr 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033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246C-9B6A-6AC9-0D3E-AF154F70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idea: Compare to resource pooled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7469922-2CC4-7151-891E-7F7D5A6FFF73}"/>
              </a:ext>
            </a:extLst>
          </p:cNvPr>
          <p:cNvGrpSpPr/>
          <p:nvPr/>
        </p:nvGrpSpPr>
        <p:grpSpPr>
          <a:xfrm>
            <a:off x="6484483" y="1523674"/>
            <a:ext cx="5122179" cy="1575789"/>
            <a:chOff x="6078611" y="1853211"/>
            <a:chExt cx="5122179" cy="157578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66B8294-7963-39AE-ED1E-3568890D443B}"/>
                </a:ext>
              </a:extLst>
            </p:cNvPr>
            <p:cNvGrpSpPr/>
            <p:nvPr/>
          </p:nvGrpSpPr>
          <p:grpSpPr>
            <a:xfrm>
              <a:off x="6709435" y="1853211"/>
              <a:ext cx="4491355" cy="1575789"/>
              <a:chOff x="6424800" y="1804748"/>
              <a:chExt cx="4491355" cy="157578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BDECE88-0158-2D14-E047-4D4D01213333}"/>
                  </a:ext>
                </a:extLst>
              </p:cNvPr>
              <p:cNvGrpSpPr/>
              <p:nvPr/>
            </p:nvGrpSpPr>
            <p:grpSpPr>
              <a:xfrm>
                <a:off x="6424800" y="2055927"/>
                <a:ext cx="4491355" cy="1324610"/>
                <a:chOff x="5630" y="3549"/>
                <a:chExt cx="7073" cy="2086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3D9E12F7-A35E-8548-2C77-9B2C152C1E6B}"/>
                    </a:ext>
                  </a:extLst>
                </p:cNvPr>
                <p:cNvGrpSpPr/>
                <p:nvPr/>
              </p:nvGrpSpPr>
              <p:grpSpPr>
                <a:xfrm>
                  <a:off x="5630" y="3549"/>
                  <a:ext cx="6736" cy="2086"/>
                  <a:chOff x="5630" y="3549"/>
                  <a:chExt cx="6736" cy="2086"/>
                </a:xfrm>
              </p:grpSpPr>
              <p:sp>
                <p:nvSpPr>
                  <p:cNvPr id="16" name="Rectangles 8">
                    <a:extLst>
                      <a:ext uri="{FF2B5EF4-FFF2-40B4-BE49-F238E27FC236}">
                        <a16:creationId xmlns:a16="http://schemas.microsoft.com/office/drawing/2014/main" id="{20F800A0-9EE2-FDB4-158C-3740097FD85D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noFill/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Rectangles 9">
                    <a:extLst>
                      <a:ext uri="{FF2B5EF4-FFF2-40B4-BE49-F238E27FC236}">
                        <a16:creationId xmlns:a16="http://schemas.microsoft.com/office/drawing/2014/main" id="{E0DE52A3-C89A-048B-0FA2-CB9300990DA1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noFill/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s 10">
                    <a:extLst>
                      <a:ext uri="{FF2B5EF4-FFF2-40B4-BE49-F238E27FC236}">
                        <a16:creationId xmlns:a16="http://schemas.microsoft.com/office/drawing/2014/main" id="{65CFDCCD-F6A4-01A0-32B9-73C1F2193874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noFill/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s 11">
                    <a:extLst>
                      <a:ext uri="{FF2B5EF4-FFF2-40B4-BE49-F238E27FC236}">
                        <a16:creationId xmlns:a16="http://schemas.microsoft.com/office/drawing/2014/main" id="{2184F251-5326-D8BF-37D6-25F7F14D094D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noFill/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E80D92D5-2402-9F01-11C7-F9A9FB675639}"/>
                      </a:ext>
                    </a:extLst>
                  </p:cNvPr>
                  <p:cNvSpPr/>
                  <p:nvPr/>
                </p:nvSpPr>
                <p:spPr>
                  <a:xfrm>
                    <a:off x="10364" y="3549"/>
                    <a:ext cx="2002" cy="208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5EE87B16-5316-343B-E1CC-C323ECC059AB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21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01BA4376-88DD-CCE6-2A6C-F4B7111EAF9A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" name="Rectangles 16">
                  <a:extLst>
                    <a:ext uri="{FF2B5EF4-FFF2-40B4-BE49-F238E27FC236}">
                      <a16:creationId xmlns:a16="http://schemas.microsoft.com/office/drawing/2014/main" id="{D8413B23-E861-FEDF-9976-13891517883A}"/>
                    </a:ext>
                  </a:extLst>
                </p:cNvPr>
                <p:cNvSpPr/>
                <p:nvPr/>
              </p:nvSpPr>
              <p:spPr>
                <a:xfrm>
                  <a:off x="7611" y="4275"/>
                  <a:ext cx="797" cy="8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s 18">
                  <a:extLst>
                    <a:ext uri="{FF2B5EF4-FFF2-40B4-BE49-F238E27FC236}">
                      <a16:creationId xmlns:a16="http://schemas.microsoft.com/office/drawing/2014/main" id="{BCB1C56E-F602-35A9-13D4-341711F670A2}"/>
                    </a:ext>
                  </a:extLst>
                </p:cNvPr>
                <p:cNvSpPr/>
                <p:nvPr/>
              </p:nvSpPr>
              <p:spPr>
                <a:xfrm>
                  <a:off x="9495" y="4585"/>
                  <a:ext cx="797" cy="5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s 19">
                  <a:extLst>
                    <a:ext uri="{FF2B5EF4-FFF2-40B4-BE49-F238E27FC236}">
                      <a16:creationId xmlns:a16="http://schemas.microsoft.com/office/drawing/2014/main" id="{EA2826AC-96AA-26DC-B886-A1C0D6BB7D06}"/>
                    </a:ext>
                  </a:extLst>
                </p:cNvPr>
                <p:cNvSpPr/>
                <p:nvPr/>
              </p:nvSpPr>
              <p:spPr>
                <a:xfrm>
                  <a:off x="6668" y="4160"/>
                  <a:ext cx="797" cy="9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s 20">
                  <a:extLst>
                    <a:ext uri="{FF2B5EF4-FFF2-40B4-BE49-F238E27FC236}">
                      <a16:creationId xmlns:a16="http://schemas.microsoft.com/office/drawing/2014/main" id="{D9875B64-47EF-FEC7-1CEA-C491A9B9B068}"/>
                    </a:ext>
                  </a:extLst>
                </p:cNvPr>
                <p:cNvSpPr/>
                <p:nvPr/>
              </p:nvSpPr>
              <p:spPr>
                <a:xfrm>
                  <a:off x="8553" y="4483"/>
                  <a:ext cx="797" cy="6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s 21">
                  <a:extLst>
                    <a:ext uri="{FF2B5EF4-FFF2-40B4-BE49-F238E27FC236}">
                      <a16:creationId xmlns:a16="http://schemas.microsoft.com/office/drawing/2014/main" id="{396F1E68-029D-D279-DC73-C37B8483E90A}"/>
                    </a:ext>
                  </a:extLst>
                </p:cNvPr>
                <p:cNvSpPr/>
                <p:nvPr/>
              </p:nvSpPr>
              <p:spPr>
                <a:xfrm>
                  <a:off x="10966" y="4711"/>
                  <a:ext cx="797" cy="42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0D7C757F-BC7A-5E2F-9361-4B25710B5AD3}"/>
                    </a:ext>
                  </a:extLst>
                </p:cNvPr>
                <p:cNvCxnSpPr>
                  <a:stCxn id="20" idx="6"/>
                </p:cNvCxnSpPr>
                <p:nvPr/>
              </p:nvCxnSpPr>
              <p:spPr>
                <a:xfrm flipV="1">
                  <a:off x="12366" y="4585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1B0A2E-E43C-1456-5491-06F8B9F4FB9F}"/>
                  </a:ext>
                </a:extLst>
              </p:cNvPr>
              <p:cNvSpPr txBox="1"/>
              <p:nvPr/>
            </p:nvSpPr>
            <p:spPr>
              <a:xfrm>
                <a:off x="7760260" y="1804748"/>
                <a:ext cx="860242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SRPT-1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A16900A-8582-D3ED-9CDF-20F3B33F1A22}"/>
                    </a:ext>
                  </a:extLst>
                </p:cNvPr>
                <p:cNvSpPr txBox="1"/>
                <p:nvPr/>
              </p:nvSpPr>
              <p:spPr>
                <a:xfrm>
                  <a:off x="6078611" y="2257356"/>
                  <a:ext cx="94300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6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A16900A-8582-D3ED-9CDF-20F3B33F1A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8611" y="2257356"/>
                  <a:ext cx="943000" cy="1077218"/>
                </a:xfrm>
                <a:prstGeom prst="rect">
                  <a:avLst/>
                </a:prstGeom>
                <a:blipFill>
                  <a:blip r:embed="rId3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6050BA1-171F-794F-CD33-C4E2BE6FFCEF}"/>
              </a:ext>
            </a:extLst>
          </p:cNvPr>
          <p:cNvGrpSpPr/>
          <p:nvPr/>
        </p:nvGrpSpPr>
        <p:grpSpPr>
          <a:xfrm>
            <a:off x="884413" y="1510548"/>
            <a:ext cx="4605655" cy="1823347"/>
            <a:chOff x="893938" y="2020277"/>
            <a:chExt cx="4605655" cy="182334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C3A4044-E91A-C46A-6750-C2AE3B12722E}"/>
                </a:ext>
              </a:extLst>
            </p:cNvPr>
            <p:cNvGrpSpPr/>
            <p:nvPr/>
          </p:nvGrpSpPr>
          <p:grpSpPr>
            <a:xfrm>
              <a:off x="893938" y="2032604"/>
              <a:ext cx="4605655" cy="1811020"/>
              <a:chOff x="541" y="2495"/>
              <a:chExt cx="7253" cy="2852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AD7E0E6-F748-53F2-3CC8-2EAE48B445E1}"/>
                  </a:ext>
                </a:extLst>
              </p:cNvPr>
              <p:cNvGrpSpPr/>
              <p:nvPr/>
            </p:nvGrpSpPr>
            <p:grpSpPr>
              <a:xfrm>
                <a:off x="541" y="2495"/>
                <a:ext cx="7253" cy="2852"/>
                <a:chOff x="541" y="2495"/>
                <a:chExt cx="7253" cy="2852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FA61969-3F0C-130E-8FAF-739CCA336B1D}"/>
                    </a:ext>
                  </a:extLst>
                </p:cNvPr>
                <p:cNvSpPr/>
                <p:nvPr/>
              </p:nvSpPr>
              <p:spPr>
                <a:xfrm>
                  <a:off x="6630" y="3477"/>
                  <a:ext cx="827" cy="88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CF740AD0-AEAF-C168-BEFB-55FC09D88FBC}"/>
                    </a:ext>
                  </a:extLst>
                </p:cNvPr>
                <p:cNvGrpSpPr/>
                <p:nvPr/>
              </p:nvGrpSpPr>
              <p:grpSpPr>
                <a:xfrm>
                  <a:off x="541" y="2495"/>
                  <a:ext cx="7253" cy="2281"/>
                  <a:chOff x="4612" y="3169"/>
                  <a:chExt cx="7253" cy="2281"/>
                </a:xfrm>
              </p:grpSpPr>
              <p:grpSp>
                <p:nvGrpSpPr>
                  <p:cNvPr id="35" name="Group 34">
                    <a:extLst>
                      <a:ext uri="{FF2B5EF4-FFF2-40B4-BE49-F238E27FC236}">
                        <a16:creationId xmlns:a16="http://schemas.microsoft.com/office/drawing/2014/main" id="{3A231823-693D-A1B7-6524-1DEF4FECC687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169"/>
                    <a:ext cx="5898" cy="2281"/>
                    <a:chOff x="5630" y="3169"/>
                    <a:chExt cx="5898" cy="2281"/>
                  </a:xfrm>
                </p:grpSpPr>
                <p:sp>
                  <p:nvSpPr>
                    <p:cNvPr id="43" name="Rectangles 8">
                      <a:extLst>
                        <a:ext uri="{FF2B5EF4-FFF2-40B4-BE49-F238E27FC236}">
                          <a16:creationId xmlns:a16="http://schemas.microsoft.com/office/drawing/2014/main" id="{48546119-D102-3904-1C66-C56C49D50D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Rectangles 9">
                      <a:extLst>
                        <a:ext uri="{FF2B5EF4-FFF2-40B4-BE49-F238E27FC236}">
                          <a16:creationId xmlns:a16="http://schemas.microsoft.com/office/drawing/2014/main" id="{CF2FD890-A19B-C130-4334-2E02CD11E0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Rectangles 10">
                      <a:extLst>
                        <a:ext uri="{FF2B5EF4-FFF2-40B4-BE49-F238E27FC236}">
                          <a16:creationId xmlns:a16="http://schemas.microsoft.com/office/drawing/2014/main" id="{47AAEF6D-6148-845E-D871-7596939D5B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Rectangles 11">
                      <a:extLst>
                        <a:ext uri="{FF2B5EF4-FFF2-40B4-BE49-F238E27FC236}">
                          <a16:creationId xmlns:a16="http://schemas.microsoft.com/office/drawing/2014/main" id="{FDA2A576-6B32-93C1-1A07-D63E9D02C9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Oval 46">
                      <a:extLst>
                        <a:ext uri="{FF2B5EF4-FFF2-40B4-BE49-F238E27FC236}">
                          <a16:creationId xmlns:a16="http://schemas.microsoft.com/office/drawing/2014/main" id="{8A75DCFD-1E6A-A232-1489-25D24AFE42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01" y="3169"/>
                      <a:ext cx="827" cy="881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8" name="Straight Connector 47">
                      <a:extLst>
                        <a:ext uri="{FF2B5EF4-FFF2-40B4-BE49-F238E27FC236}">
                          <a16:creationId xmlns:a16="http://schemas.microsoft.com/office/drawing/2014/main" id="{709FF661-BE29-88A9-6188-72A7BF8AE30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>
                      <a:extLst>
                        <a:ext uri="{FF2B5EF4-FFF2-40B4-BE49-F238E27FC236}">
                          <a16:creationId xmlns:a16="http://schemas.microsoft.com/office/drawing/2014/main" id="{A7EE5659-9FE7-1344-384E-48A10A859E1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6" name="Rectangles 16">
                    <a:extLst>
                      <a:ext uri="{FF2B5EF4-FFF2-40B4-BE49-F238E27FC236}">
                        <a16:creationId xmlns:a16="http://schemas.microsoft.com/office/drawing/2014/main" id="{3F86FF80-AF20-54A8-AEF4-3E3BF24B6065}"/>
                      </a:ext>
                    </a:extLst>
                  </p:cNvPr>
                  <p:cNvSpPr/>
                  <p:nvPr/>
                </p:nvSpPr>
                <p:spPr>
                  <a:xfrm>
                    <a:off x="10818" y="4431"/>
                    <a:ext cx="593" cy="40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" name="Rectangles 18">
                    <a:extLst>
                      <a:ext uri="{FF2B5EF4-FFF2-40B4-BE49-F238E27FC236}">
                        <a16:creationId xmlns:a16="http://schemas.microsoft.com/office/drawing/2014/main" id="{05E173D1-A88F-0154-A17C-A7EB9C14D500}"/>
                      </a:ext>
                    </a:extLst>
                  </p:cNvPr>
                  <p:cNvSpPr/>
                  <p:nvPr/>
                </p:nvSpPr>
                <p:spPr>
                  <a:xfrm>
                    <a:off x="7624" y="4283"/>
                    <a:ext cx="797" cy="8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Rectangles 19">
                    <a:extLst>
                      <a:ext uri="{FF2B5EF4-FFF2-40B4-BE49-F238E27FC236}">
                        <a16:creationId xmlns:a16="http://schemas.microsoft.com/office/drawing/2014/main" id="{655A217C-EAC2-B298-652D-44CFDDADE205}"/>
                      </a:ext>
                    </a:extLst>
                  </p:cNvPr>
                  <p:cNvSpPr/>
                  <p:nvPr/>
                </p:nvSpPr>
                <p:spPr>
                  <a:xfrm>
                    <a:off x="6668" y="4160"/>
                    <a:ext cx="79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Rectangles 20">
                    <a:extLst>
                      <a:ext uri="{FF2B5EF4-FFF2-40B4-BE49-F238E27FC236}">
                        <a16:creationId xmlns:a16="http://schemas.microsoft.com/office/drawing/2014/main" id="{E8862F09-697E-30B1-6BD6-B561565C2A4D}"/>
                      </a:ext>
                    </a:extLst>
                  </p:cNvPr>
                  <p:cNvSpPr/>
                  <p:nvPr/>
                </p:nvSpPr>
                <p:spPr>
                  <a:xfrm>
                    <a:off x="8553" y="4483"/>
                    <a:ext cx="797" cy="6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s 21">
                    <a:extLst>
                      <a:ext uri="{FF2B5EF4-FFF2-40B4-BE49-F238E27FC236}">
                        <a16:creationId xmlns:a16="http://schemas.microsoft.com/office/drawing/2014/main" id="{1E6FA981-30C9-D676-791B-3FA01B8A335D}"/>
                      </a:ext>
                    </a:extLst>
                  </p:cNvPr>
                  <p:cNvSpPr/>
                  <p:nvPr/>
                </p:nvSpPr>
                <p:spPr>
                  <a:xfrm>
                    <a:off x="9520" y="4609"/>
                    <a:ext cx="649" cy="53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Arrow Connector 40">
                    <a:extLst>
                      <a:ext uri="{FF2B5EF4-FFF2-40B4-BE49-F238E27FC236}">
                        <a16:creationId xmlns:a16="http://schemas.microsoft.com/office/drawing/2014/main" id="{10F87B22-BF89-3E6A-5633-11F379A6D0B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1528" y="3606"/>
                    <a:ext cx="337" cy="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Arrow Connector 41">
                    <a:extLst>
                      <a:ext uri="{FF2B5EF4-FFF2-40B4-BE49-F238E27FC236}">
                        <a16:creationId xmlns:a16="http://schemas.microsoft.com/office/drawing/2014/main" id="{B437AB40-4632-84F3-A238-80B65DC699D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12" y="4647"/>
                    <a:ext cx="1018" cy="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3E82746C-6A63-E0B0-64A7-DF73677246CD}"/>
                    </a:ext>
                  </a:extLst>
                </p:cNvPr>
                <p:cNvCxnSpPr/>
                <p:nvPr/>
              </p:nvCxnSpPr>
              <p:spPr>
                <a:xfrm flipV="1">
                  <a:off x="7457" y="3914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926159E5-D717-84A8-FDEC-1F90C04E2DFF}"/>
                    </a:ext>
                  </a:extLst>
                </p:cNvPr>
                <p:cNvSpPr/>
                <p:nvPr/>
              </p:nvSpPr>
              <p:spPr>
                <a:xfrm>
                  <a:off x="6630" y="4466"/>
                  <a:ext cx="827" cy="88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B9667477-F92F-E481-627C-1A63ACC84FE8}"/>
                    </a:ext>
                  </a:extLst>
                </p:cNvPr>
                <p:cNvCxnSpPr/>
                <p:nvPr/>
              </p:nvCxnSpPr>
              <p:spPr>
                <a:xfrm flipV="1">
                  <a:off x="7457" y="4903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Rectangles 17">
                  <a:extLst>
                    <a:ext uri="{FF2B5EF4-FFF2-40B4-BE49-F238E27FC236}">
                      <a16:creationId xmlns:a16="http://schemas.microsoft.com/office/drawing/2014/main" id="{4DAF0613-F103-FDBD-F5C0-6AFE32AB572F}"/>
                    </a:ext>
                  </a:extLst>
                </p:cNvPr>
                <p:cNvSpPr/>
                <p:nvPr/>
              </p:nvSpPr>
              <p:spPr>
                <a:xfrm>
                  <a:off x="6746" y="2885"/>
                  <a:ext cx="594" cy="19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s 25">
                  <a:extLst>
                    <a:ext uri="{FF2B5EF4-FFF2-40B4-BE49-F238E27FC236}">
                      <a16:creationId xmlns:a16="http://schemas.microsoft.com/office/drawing/2014/main" id="{B591D518-E595-12DB-D800-B498B3860E3E}"/>
                    </a:ext>
                  </a:extLst>
                </p:cNvPr>
                <p:cNvSpPr/>
                <p:nvPr/>
              </p:nvSpPr>
              <p:spPr>
                <a:xfrm>
                  <a:off x="6747" y="4775"/>
                  <a:ext cx="594" cy="38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294059A-92C3-A2FA-11C1-001CF481E6F6}"/>
                  </a:ext>
                </a:extLst>
              </p:cNvPr>
              <p:cNvCxnSpPr/>
              <p:nvPr/>
            </p:nvCxnSpPr>
            <p:spPr>
              <a:xfrm flipV="1">
                <a:off x="6308" y="3016"/>
                <a:ext cx="305" cy="323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BC9F7E2-A74C-63D5-9F31-C058B3B02463}"/>
                  </a:ext>
                </a:extLst>
              </p:cNvPr>
              <p:cNvCxnSpPr>
                <a:endCxn id="28" idx="2"/>
              </p:cNvCxnSpPr>
              <p:nvPr/>
            </p:nvCxnSpPr>
            <p:spPr>
              <a:xfrm flipV="1">
                <a:off x="6308" y="3918"/>
                <a:ext cx="322" cy="6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63FF3B0-1DDE-BA88-42D7-271F3731D4C2}"/>
                  </a:ext>
                </a:extLst>
              </p:cNvPr>
              <p:cNvCxnSpPr>
                <a:endCxn id="31" idx="2"/>
              </p:cNvCxnSpPr>
              <p:nvPr/>
            </p:nvCxnSpPr>
            <p:spPr>
              <a:xfrm>
                <a:off x="6308" y="4472"/>
                <a:ext cx="322" cy="435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E3BBD78-A218-EC6E-D492-2488BA9321C2}"/>
                </a:ext>
              </a:extLst>
            </p:cNvPr>
            <p:cNvSpPr txBox="1"/>
            <p:nvPr/>
          </p:nvSpPr>
          <p:spPr>
            <a:xfrm>
              <a:off x="2926711" y="2020277"/>
              <a:ext cx="860242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SRPT-k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AA47809A-3DF0-C1D8-1A8D-76D9E760ED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473029"/>
                <a:ext cx="10692384" cy="27039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Idea 1: Resource pooled system is more flexible than k-server system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Idea 2: SRPT-1 is optimal in resource pooled system</a:t>
                </a:r>
              </a:p>
              <a:p>
                <a:pPr marL="0" indent="0">
                  <a:buNone/>
                </a:pPr>
                <a:r>
                  <a:rPr lang="en-US" dirty="0"/>
                  <a:t>Theorem 1: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𝑆𝑅𝑃𝑇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𝑆𝑅𝑃𝑇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small, especially at high load.</a:t>
                </a:r>
              </a:p>
              <a:p>
                <a:pPr marL="0" indent="0">
                  <a:buNone/>
                </a:pPr>
                <a:r>
                  <a:rPr lang="en-US" dirty="0"/>
                  <a:t>Theorem 2: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𝑆𝑅𝑃𝑇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𝑆𝑅𝑃𝑇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func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𝑆𝑅𝑃𝑇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𝑂𝑃𝑇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  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AA47809A-3DF0-C1D8-1A8D-76D9E760E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73029"/>
                <a:ext cx="10692384" cy="2703933"/>
              </a:xfrm>
              <a:prstGeom prst="rect">
                <a:avLst/>
              </a:prstGeom>
              <a:blipFill>
                <a:blip r:embed="rId4"/>
                <a:stretch>
                  <a:fillRect l="-1197" t="-3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Slide Number Placeholder 60">
            <a:extLst>
              <a:ext uri="{FF2B5EF4-FFF2-40B4-BE49-F238E27FC236}">
                <a16:creationId xmlns:a16="http://schemas.microsoft.com/office/drawing/2014/main" id="{1C3E7631-1C56-DAAA-BC34-61400889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t>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8EE367-8F50-6489-2BA4-34F97E43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Seminar - Izzy Grosof - Dec. 2</a:t>
            </a:r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6E447A6-BF23-C36A-BDDF-6D5CC40348BA}"/>
              </a:ext>
            </a:extLst>
          </p:cNvPr>
          <p:cNvGrpSpPr/>
          <p:nvPr/>
        </p:nvGrpSpPr>
        <p:grpSpPr>
          <a:xfrm>
            <a:off x="5175111" y="1329559"/>
            <a:ext cx="6189484" cy="1720780"/>
            <a:chOff x="5175111" y="1329559"/>
            <a:chExt cx="6189484" cy="172078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B4327E7-877F-4324-51CE-4783AC4FA7F2}"/>
                </a:ext>
              </a:extLst>
            </p:cNvPr>
            <p:cNvGrpSpPr/>
            <p:nvPr/>
          </p:nvGrpSpPr>
          <p:grpSpPr>
            <a:xfrm>
              <a:off x="5175111" y="1336991"/>
              <a:ext cx="1435888" cy="1713348"/>
              <a:chOff x="5175111" y="1336991"/>
              <a:chExt cx="1435888" cy="17133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48971B54-1F28-741A-9809-592DBD14C1D7}"/>
                      </a:ext>
                    </a:extLst>
                  </p:cNvPr>
                  <p:cNvSpPr txBox="1"/>
                  <p:nvPr/>
                </p:nvSpPr>
                <p:spPr>
                  <a:xfrm>
                    <a:off x="5182255" y="1336991"/>
                    <a:ext cx="1428744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200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Speed </a:t>
                    </a:r>
                    <a14:m>
                      <m:oMath xmlns:m="http://schemas.openxmlformats.org/officeDocument/2006/math">
                        <m:r>
                          <a:rPr lang="en-US" sz="22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sz="22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a14:m>
                    <a:endParaRPr lang="en-US" sz="2200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48971B54-1F28-741A-9809-592DBD14C1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2255" y="1336991"/>
                    <a:ext cx="1428744" cy="43088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556" t="-8451" b="-281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0F61B572-B259-C341-DC0C-3CD8DD58E22B}"/>
                      </a:ext>
                    </a:extLst>
                  </p:cNvPr>
                  <p:cNvSpPr txBox="1"/>
                  <p:nvPr/>
                </p:nvSpPr>
                <p:spPr>
                  <a:xfrm>
                    <a:off x="5175111" y="1992350"/>
                    <a:ext cx="1428744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200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Speed </a:t>
                    </a:r>
                    <a14:m>
                      <m:oMath xmlns:m="http://schemas.openxmlformats.org/officeDocument/2006/math">
                        <m:r>
                          <a:rPr lang="en-US" sz="22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sz="22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a14:m>
                    <a:endParaRPr lang="en-US" sz="2200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0F61B572-B259-C341-DC0C-3CD8DD58E2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5111" y="1992350"/>
                    <a:ext cx="1428744" cy="43088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5556" t="-9859" b="-267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8ABE476E-EFD2-C7D1-27A4-E344B5D49FBF}"/>
                      </a:ext>
                    </a:extLst>
                  </p:cNvPr>
                  <p:cNvSpPr txBox="1"/>
                  <p:nvPr/>
                </p:nvSpPr>
                <p:spPr>
                  <a:xfrm>
                    <a:off x="5182255" y="2619452"/>
                    <a:ext cx="1428744" cy="4308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200" dirty="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Speed </a:t>
                    </a:r>
                    <a14:m>
                      <m:oMath xmlns:m="http://schemas.openxmlformats.org/officeDocument/2006/math">
                        <m:r>
                          <a:rPr lang="en-US" sz="22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sz="220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a14:m>
                    <a:endParaRPr lang="en-US" sz="2200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8ABE476E-EFD2-C7D1-27A4-E344B5D49F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82255" y="2619452"/>
                    <a:ext cx="1428744" cy="430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556" t="-10000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4B31C45-386B-C179-FF56-96A5F5C77624}"/>
                    </a:ext>
                  </a:extLst>
                </p:cNvPr>
                <p:cNvSpPr txBox="1"/>
                <p:nvPr/>
              </p:nvSpPr>
              <p:spPr>
                <a:xfrm>
                  <a:off x="10240682" y="1329559"/>
                  <a:ext cx="1123913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Speed </a:t>
                  </a:r>
                  <a14:m>
                    <m:oMath xmlns:m="http://schemas.openxmlformats.org/officeDocument/2006/math">
                      <m:r>
                        <a:rPr lang="en-US" sz="220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en-US" sz="22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4B31C45-386B-C179-FF56-96A5F5C776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0682" y="1329559"/>
                  <a:ext cx="1123913" cy="430887"/>
                </a:xfrm>
                <a:prstGeom prst="rect">
                  <a:avLst/>
                </a:prstGeom>
                <a:blipFill>
                  <a:blip r:embed="rId8"/>
                  <a:stretch>
                    <a:fillRect l="-7065" t="-9859" b="-281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273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18C79542-1641-7510-1EAA-8A201EA9EA6B}"/>
              </a:ext>
            </a:extLst>
          </p:cNvPr>
          <p:cNvGrpSpPr/>
          <p:nvPr/>
        </p:nvGrpSpPr>
        <p:grpSpPr>
          <a:xfrm>
            <a:off x="992681" y="1748628"/>
            <a:ext cx="5771238" cy="3360744"/>
            <a:chOff x="992681" y="1748628"/>
            <a:chExt cx="5771238" cy="3360744"/>
          </a:xfrm>
        </p:grpSpPr>
        <p:pic>
          <p:nvPicPr>
            <p:cNvPr id="8" name="Picture 7" descr="Chart&#10;&#10;Description automatically generated">
              <a:extLst>
                <a:ext uri="{FF2B5EF4-FFF2-40B4-BE49-F238E27FC236}">
                  <a16:creationId xmlns:a16="http://schemas.microsoft.com/office/drawing/2014/main" id="{A50905BC-E80B-6776-A79C-C00AFBE0EA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52" t="6281" r="4542" b="19848"/>
            <a:stretch/>
          </p:blipFill>
          <p:spPr>
            <a:xfrm>
              <a:off x="992681" y="1748628"/>
              <a:ext cx="5771238" cy="3360744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6B3E57E-8710-1804-F086-63099AB9E0D7}"/>
                </a:ext>
              </a:extLst>
            </p:cNvPr>
            <p:cNvSpPr txBox="1"/>
            <p:nvPr/>
          </p:nvSpPr>
          <p:spPr>
            <a:xfrm>
              <a:off x="1657637" y="1823196"/>
              <a:ext cx="968831" cy="151339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noAutofit/>
            </a:bodyPr>
            <a:lstStyle/>
            <a:p>
              <a:r>
                <a:rPr lang="en-US" sz="2050" dirty="0"/>
                <a:t>FCFS-k</a:t>
              </a:r>
            </a:p>
            <a:p>
              <a:r>
                <a:rPr lang="en-US" sz="2050" dirty="0" err="1"/>
                <a:t>Prio</a:t>
              </a:r>
              <a:r>
                <a:rPr lang="en-US" sz="2050" dirty="0"/>
                <a:t>-k</a:t>
              </a:r>
            </a:p>
            <a:p>
              <a:r>
                <a:rPr lang="en-US" sz="2050" dirty="0"/>
                <a:t>PLCFS-k</a:t>
              </a:r>
            </a:p>
            <a:p>
              <a:r>
                <a:rPr lang="en-US" sz="2050" dirty="0"/>
                <a:t>PSJF-k</a:t>
              </a:r>
            </a:p>
            <a:p>
              <a:r>
                <a:rPr lang="en-US" sz="2050" dirty="0"/>
                <a:t>SRPT-k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3F0DCE-48CD-293B-CE8B-4970D53A7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Impact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3E36F2-74DA-D750-D8A1-8573635AB7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56730" y="809256"/>
                <a:ext cx="5001569" cy="495260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S: </a:t>
                </a:r>
                <a:r>
                  <a:rPr lang="en-US" dirty="0" err="1"/>
                  <a:t>Hyperexponential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 servers. </a:t>
                </a:r>
              </a:p>
              <a:p>
                <a:pPr marL="0" indent="0">
                  <a:buNone/>
                </a:pPr>
                <a:r>
                  <a:rPr lang="en-US" dirty="0"/>
                  <a:t>Target: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FCFS-k (First-Come First-Served)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SRPT-k: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=0.96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37%</a:t>
                </a:r>
                <a:r>
                  <a:rPr lang="en-US" dirty="0"/>
                  <a:t> higher completion rate, same resources, same response time.</a:t>
                </a:r>
              </a:p>
              <a:p>
                <a:pPr marL="0" indent="0">
                  <a:buNone/>
                </a:pPr>
                <a:r>
                  <a:rPr lang="en-US" dirty="0"/>
                  <a:t>Potential to save 10s </a:t>
                </a:r>
                <a:r>
                  <a:rPr lang="en-US" dirty="0" err="1"/>
                  <a:t>TWh</a:t>
                </a:r>
                <a:r>
                  <a:rPr lang="en-US" dirty="0"/>
                  <a:t>,                 10s Mt CO</a:t>
                </a:r>
                <a:r>
                  <a:rPr lang="en-US" baseline="-25000" dirty="0"/>
                  <a:t>2</a:t>
                </a:r>
                <a:r>
                  <a:rPr lang="en-US" dirty="0"/>
                  <a:t>, $100Bs.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3E36F2-74DA-D750-D8A1-8573635AB7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56730" y="809256"/>
                <a:ext cx="5001569" cy="4952609"/>
              </a:xfrm>
              <a:blipFill>
                <a:blip r:embed="rId4"/>
                <a:stretch>
                  <a:fillRect l="-2439" t="-2094" r="-10244" b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5FCB0-9FC7-7E50-F54E-408A0A3C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t>11</a:t>
            </a:fld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F622C37-780D-A2D8-E7B7-0B22CB7FD8E9}"/>
              </a:ext>
            </a:extLst>
          </p:cNvPr>
          <p:cNvGrpSpPr/>
          <p:nvPr/>
        </p:nvGrpSpPr>
        <p:grpSpPr>
          <a:xfrm>
            <a:off x="803798" y="5120714"/>
            <a:ext cx="6345708" cy="834846"/>
            <a:chOff x="2856782" y="4812085"/>
            <a:chExt cx="6345708" cy="83484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6E18993-2529-696A-BCB0-10A96A796E8F}"/>
                </a:ext>
              </a:extLst>
            </p:cNvPr>
            <p:cNvGrpSpPr/>
            <p:nvPr/>
          </p:nvGrpSpPr>
          <p:grpSpPr>
            <a:xfrm>
              <a:off x="2856782" y="4812085"/>
              <a:ext cx="6345708" cy="834846"/>
              <a:chOff x="2856782" y="4812085"/>
              <a:chExt cx="6345708" cy="834846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424DA9D-62FD-FF86-12A6-0A32F4B78550}"/>
                  </a:ext>
                </a:extLst>
              </p:cNvPr>
              <p:cNvGrpSpPr/>
              <p:nvPr/>
            </p:nvGrpSpPr>
            <p:grpSpPr>
              <a:xfrm>
                <a:off x="2856782" y="4812085"/>
                <a:ext cx="6005839" cy="834846"/>
                <a:chOff x="596650" y="6128112"/>
                <a:chExt cx="6005839" cy="834846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48C351FE-C8EE-51CF-41BB-A82DFFF5D93B}"/>
                    </a:ext>
                  </a:extLst>
                </p:cNvPr>
                <p:cNvGrpSpPr/>
                <p:nvPr/>
              </p:nvGrpSpPr>
              <p:grpSpPr>
                <a:xfrm>
                  <a:off x="596650" y="6172319"/>
                  <a:ext cx="5183617" cy="385570"/>
                  <a:chOff x="596650" y="6226367"/>
                  <a:chExt cx="5183617" cy="385570"/>
                </a:xfrm>
              </p:grpSpPr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85154FB9-C6BC-63EB-495D-39DEDB731AB1}"/>
                      </a:ext>
                    </a:extLst>
                  </p:cNvPr>
                  <p:cNvSpPr txBox="1"/>
                  <p:nvPr/>
                </p:nvSpPr>
                <p:spPr>
                  <a:xfrm>
                    <a:off x="596650" y="6226367"/>
                    <a:ext cx="47259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0.5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64710011-4452-B74B-CF15-AE88D6443A62}"/>
                      </a:ext>
                    </a:extLst>
                  </p:cNvPr>
                  <p:cNvSpPr txBox="1"/>
                  <p:nvPr/>
                </p:nvSpPr>
                <p:spPr>
                  <a:xfrm>
                    <a:off x="1696658" y="6242605"/>
                    <a:ext cx="5918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0.6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03F78F3-6E9D-2564-B979-0E9D6FB69545}"/>
                      </a:ext>
                    </a:extLst>
                  </p:cNvPr>
                  <p:cNvSpPr txBox="1"/>
                  <p:nvPr/>
                </p:nvSpPr>
                <p:spPr>
                  <a:xfrm>
                    <a:off x="2838774" y="6234024"/>
                    <a:ext cx="5918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0.7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56F5964C-F259-48EE-4174-0326AAAEBA02}"/>
                      </a:ext>
                    </a:extLst>
                  </p:cNvPr>
                  <p:cNvSpPr txBox="1"/>
                  <p:nvPr/>
                </p:nvSpPr>
                <p:spPr>
                  <a:xfrm>
                    <a:off x="4014868" y="6234024"/>
                    <a:ext cx="5918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0.8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EFC61DA0-1C93-284E-C403-62C9BFFC108C}"/>
                      </a:ext>
                    </a:extLst>
                  </p:cNvPr>
                  <p:cNvSpPr txBox="1"/>
                  <p:nvPr/>
                </p:nvSpPr>
                <p:spPr>
                  <a:xfrm>
                    <a:off x="5188377" y="6242605"/>
                    <a:ext cx="5918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0.9</a:t>
                    </a:r>
                  </a:p>
                </p:txBody>
              </p:sp>
            </p:grpSp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F0B8195F-1FB9-158F-27DC-3C44FCB77102}"/>
                    </a:ext>
                  </a:extLst>
                </p:cNvPr>
                <p:cNvSpPr/>
                <p:nvPr/>
              </p:nvSpPr>
              <p:spPr>
                <a:xfrm flipV="1">
                  <a:off x="738186" y="6128112"/>
                  <a:ext cx="5864303" cy="45719"/>
                </a:xfrm>
                <a:custGeom>
                  <a:avLst/>
                  <a:gdLst>
                    <a:gd name="connsiteX0" fmla="*/ 0 w 4800600"/>
                    <a:gd name="connsiteY0" fmla="*/ 0 h 9525"/>
                    <a:gd name="connsiteX1" fmla="*/ 4800600 w 48006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800600" h="9525">
                      <a:moveTo>
                        <a:pt x="0" y="0"/>
                      </a:moveTo>
                      <a:lnTo>
                        <a:pt x="4800600" y="0"/>
                      </a:lnTo>
                    </a:path>
                  </a:pathLst>
                </a:custGeom>
                <a:noFill/>
                <a:ln w="5080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86625E6E-544B-D5DB-1E06-B5AFBC359F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50123" y="6501293"/>
                      <a:ext cx="1040428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Load </a:t>
                      </a:r>
                      <a14:m>
                        <m:oMath xmlns:m="http://schemas.openxmlformats.org/officeDocument/2006/math">
                          <m:r>
                            <a:rPr lang="el-GR" sz="2400" i="1" dirty="0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oMath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86625E6E-544B-D5DB-1E06-B5AFBC359F9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50123" y="6501293"/>
                      <a:ext cx="1040428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9412" t="-10526" b="-289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CE3B1A7-22CD-514C-77E0-328BCDFB4649}"/>
                  </a:ext>
                </a:extLst>
              </p:cNvPr>
              <p:cNvSpPr txBox="1"/>
              <p:nvPr/>
            </p:nvSpPr>
            <p:spPr>
              <a:xfrm>
                <a:off x="8610600" y="4872530"/>
                <a:ext cx="591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4CEA615-F54A-13E8-DE49-7D7EE1578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5359" y="4854332"/>
              <a:ext cx="0" cy="1561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FC1928F-DCA2-26E8-287C-C5DF958FEB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7409" y="4854332"/>
              <a:ext cx="0" cy="1561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16265C5-1CDD-891C-BEBB-99214177F9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0409" y="4863949"/>
              <a:ext cx="0" cy="1561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4AB393B-C9D9-E52F-3552-05005ACE12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4242" y="4854332"/>
              <a:ext cx="0" cy="1561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A00ACFF-2980-C97A-A899-98994F1E36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3559" y="4854332"/>
              <a:ext cx="0" cy="1561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27BCB33-DC65-5C54-EB78-EDDE856CD5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62621" y="4872530"/>
              <a:ext cx="0" cy="1561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C0C26BA-B1A0-25E8-412D-60D084121EC4}"/>
              </a:ext>
            </a:extLst>
          </p:cNvPr>
          <p:cNvGrpSpPr/>
          <p:nvPr/>
        </p:nvGrpSpPr>
        <p:grpSpPr>
          <a:xfrm>
            <a:off x="0" y="1530235"/>
            <a:ext cx="1053524" cy="4005977"/>
            <a:chOff x="2052984" y="1221606"/>
            <a:chExt cx="1053524" cy="400597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FCD0C86-42F7-A384-6D26-4B2C452332C8}"/>
                </a:ext>
              </a:extLst>
            </p:cNvPr>
            <p:cNvGrpSpPr/>
            <p:nvPr/>
          </p:nvGrpSpPr>
          <p:grpSpPr>
            <a:xfrm>
              <a:off x="2052984" y="1221606"/>
              <a:ext cx="1053524" cy="4005977"/>
              <a:chOff x="2052984" y="1221606"/>
              <a:chExt cx="1053524" cy="4005977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BB558FC7-9B5B-E3CE-30C4-3412A47BB82C}"/>
                  </a:ext>
                </a:extLst>
              </p:cNvPr>
              <p:cNvGrpSpPr/>
              <p:nvPr/>
            </p:nvGrpSpPr>
            <p:grpSpPr>
              <a:xfrm>
                <a:off x="2052984" y="1221606"/>
                <a:ext cx="1053524" cy="4005977"/>
                <a:chOff x="-215010" y="3781885"/>
                <a:chExt cx="1053524" cy="2678880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1A9E90AF-4E7C-30A2-3BC0-313ECA618C8E}"/>
                    </a:ext>
                  </a:extLst>
                </p:cNvPr>
                <p:cNvGrpSpPr/>
                <p:nvPr/>
              </p:nvGrpSpPr>
              <p:grpSpPr>
                <a:xfrm>
                  <a:off x="245943" y="3781885"/>
                  <a:ext cx="592571" cy="2678880"/>
                  <a:chOff x="245943" y="3781885"/>
                  <a:chExt cx="592571" cy="2678880"/>
                </a:xfrm>
              </p:grpSpPr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C46D678D-B620-2FD0-BE59-D8C681181BE8}"/>
                      </a:ext>
                    </a:extLst>
                  </p:cNvPr>
                  <p:cNvSpPr txBox="1"/>
                  <p:nvPr/>
                </p:nvSpPr>
                <p:spPr>
                  <a:xfrm>
                    <a:off x="245943" y="3781885"/>
                    <a:ext cx="439933" cy="2469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30</a:t>
                    </a:r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DA4A51A6-4DC4-6793-C0CD-DC546B8C8898}"/>
                      </a:ext>
                    </a:extLst>
                  </p:cNvPr>
                  <p:cNvSpPr txBox="1"/>
                  <p:nvPr/>
                </p:nvSpPr>
                <p:spPr>
                  <a:xfrm>
                    <a:off x="263976" y="4165774"/>
                    <a:ext cx="439933" cy="2469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25</a:t>
                    </a: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06D3C7AA-9AAC-6BF2-1B4E-BD1AC343BCC4}"/>
                      </a:ext>
                    </a:extLst>
                  </p:cNvPr>
                  <p:cNvSpPr txBox="1"/>
                  <p:nvPr/>
                </p:nvSpPr>
                <p:spPr>
                  <a:xfrm>
                    <a:off x="263975" y="4551286"/>
                    <a:ext cx="439933" cy="2469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20</a:t>
                    </a: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08DE8243-ECF9-67BD-1607-56F2C394BD9A}"/>
                      </a:ext>
                    </a:extLst>
                  </p:cNvPr>
                  <p:cNvSpPr txBox="1"/>
                  <p:nvPr/>
                </p:nvSpPr>
                <p:spPr>
                  <a:xfrm>
                    <a:off x="259764" y="4929180"/>
                    <a:ext cx="439933" cy="2469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15</a:t>
                    </a:r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58FF4B21-04A7-50DD-6F14-ED9E5D065BBD}"/>
                      </a:ext>
                    </a:extLst>
                  </p:cNvPr>
                  <p:cNvSpPr txBox="1"/>
                  <p:nvPr/>
                </p:nvSpPr>
                <p:spPr>
                  <a:xfrm>
                    <a:off x="245943" y="5314564"/>
                    <a:ext cx="439933" cy="2469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10</a:t>
                    </a:r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A95D470-B6F2-62D3-A212-64534004EDDC}"/>
                      </a:ext>
                    </a:extLst>
                  </p:cNvPr>
                  <p:cNvSpPr txBox="1"/>
                  <p:nvPr/>
                </p:nvSpPr>
                <p:spPr>
                  <a:xfrm>
                    <a:off x="398581" y="6091433"/>
                    <a:ext cx="43993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0</a:t>
                    </a:r>
                  </a:p>
                </p:txBody>
              </p:sp>
            </p:grp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C4F33E45-01D1-E946-FBE2-6A671A415C27}"/>
                    </a:ext>
                  </a:extLst>
                </p:cNvPr>
                <p:cNvSpPr/>
                <p:nvPr/>
              </p:nvSpPr>
              <p:spPr>
                <a:xfrm flipH="1">
                  <a:off x="692468" y="3897355"/>
                  <a:ext cx="45719" cy="2313809"/>
                </a:xfrm>
                <a:custGeom>
                  <a:avLst/>
                  <a:gdLst>
                    <a:gd name="connsiteX0" fmla="*/ 0 w 9525"/>
                    <a:gd name="connsiteY0" fmla="*/ 0 h 2276475"/>
                    <a:gd name="connsiteX1" fmla="*/ 0 w 9525"/>
                    <a:gd name="connsiteY1" fmla="*/ 2276475 h 2276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276475">
                      <a:moveTo>
                        <a:pt x="0" y="0"/>
                      </a:moveTo>
                      <a:lnTo>
                        <a:pt x="0" y="2276475"/>
                      </a:lnTo>
                    </a:path>
                  </a:pathLst>
                </a:custGeom>
                <a:noFill/>
                <a:ln w="5080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082323ED-E5B8-FDCE-5ED5-D7A93E5BE9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215010" y="4702824"/>
                      <a:ext cx="682526" cy="30872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082323ED-E5B8-FDCE-5ED5-D7A93E5BE99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215010" y="4702824"/>
                      <a:ext cx="682526" cy="30872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786" r="-22321" b="-171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BA226F3-0844-56C8-BD11-92AD42EE1978}"/>
                  </a:ext>
                </a:extLst>
              </p:cNvPr>
              <p:cNvSpPr txBox="1"/>
              <p:nvPr/>
            </p:nvSpPr>
            <p:spPr>
              <a:xfrm>
                <a:off x="2653148" y="4098213"/>
                <a:ext cx="439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F65638C-26BD-188D-F957-9DFB91505420}"/>
                  </a:ext>
                </a:extLst>
              </p:cNvPr>
              <p:cNvCxnSpPr/>
              <p:nvPr/>
            </p:nvCxnSpPr>
            <p:spPr>
              <a:xfrm flipH="1">
                <a:off x="2897031" y="1394279"/>
                <a:ext cx="1091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5C7E887A-4442-386D-7EB1-321FB3A30B5D}"/>
                  </a:ext>
                </a:extLst>
              </p:cNvPr>
              <p:cNvCxnSpPr/>
              <p:nvPr/>
            </p:nvCxnSpPr>
            <p:spPr>
              <a:xfrm flipH="1">
                <a:off x="2889168" y="1937204"/>
                <a:ext cx="1091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4EA746E-CF08-D3DD-1B88-01D22D95359B}"/>
                  </a:ext>
                </a:extLst>
              </p:cNvPr>
              <p:cNvCxnSpPr/>
              <p:nvPr/>
            </p:nvCxnSpPr>
            <p:spPr>
              <a:xfrm flipH="1">
                <a:off x="2889168" y="2546804"/>
                <a:ext cx="1091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20D7C25-8052-B4F3-78AB-870AF319B32F}"/>
                  </a:ext>
                </a:extLst>
              </p:cNvPr>
              <p:cNvCxnSpPr/>
              <p:nvPr/>
            </p:nvCxnSpPr>
            <p:spPr>
              <a:xfrm flipH="1">
                <a:off x="2889168" y="3118304"/>
                <a:ext cx="1091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5DFAD33-5581-536F-4626-BD3D27623A44}"/>
                  </a:ext>
                </a:extLst>
              </p:cNvPr>
              <p:cNvCxnSpPr/>
              <p:nvPr/>
            </p:nvCxnSpPr>
            <p:spPr>
              <a:xfrm flipH="1">
                <a:off x="2889168" y="3699329"/>
                <a:ext cx="1091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6DF91F0-9385-C7C9-633F-A92D45171043}"/>
                  </a:ext>
                </a:extLst>
              </p:cNvPr>
              <p:cNvCxnSpPr/>
              <p:nvPr/>
            </p:nvCxnSpPr>
            <p:spPr>
              <a:xfrm flipH="1">
                <a:off x="2913116" y="4280354"/>
                <a:ext cx="1091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2A03DB8-049C-6604-FE6A-4AFE05ECC098}"/>
                </a:ext>
              </a:extLst>
            </p:cNvPr>
            <p:cNvCxnSpPr/>
            <p:nvPr/>
          </p:nvCxnSpPr>
          <p:spPr>
            <a:xfrm flipH="1">
              <a:off x="2899295" y="4863949"/>
              <a:ext cx="10915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1A310D-9241-E730-3921-36EE6B932A6D}"/>
              </a:ext>
            </a:extLst>
          </p:cNvPr>
          <p:cNvCxnSpPr/>
          <p:nvPr/>
        </p:nvCxnSpPr>
        <p:spPr>
          <a:xfrm>
            <a:off x="945334" y="4017686"/>
            <a:ext cx="58643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CA723-C977-E5F9-B727-24FD44F9E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Seminar - Izzy Grosof - Dec. 2</a:t>
            </a:r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79C88CB-C3FF-E334-2420-EC9CCE2CEBE3}"/>
              </a:ext>
            </a:extLst>
          </p:cNvPr>
          <p:cNvGrpSpPr/>
          <p:nvPr/>
        </p:nvGrpSpPr>
        <p:grpSpPr>
          <a:xfrm>
            <a:off x="3121209" y="3923538"/>
            <a:ext cx="3471362" cy="184340"/>
            <a:chOff x="3121209" y="3923538"/>
            <a:chExt cx="3471362" cy="18434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5532727-0673-78D6-E801-333C8FCFCB5A}"/>
                </a:ext>
              </a:extLst>
            </p:cNvPr>
            <p:cNvSpPr/>
            <p:nvPr/>
          </p:nvSpPr>
          <p:spPr>
            <a:xfrm>
              <a:off x="3121209" y="3923538"/>
              <a:ext cx="205509" cy="18356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691BAAC-DA62-1D14-A90E-98D58C6C5EB7}"/>
                </a:ext>
              </a:extLst>
            </p:cNvPr>
            <p:cNvSpPr/>
            <p:nvPr/>
          </p:nvSpPr>
          <p:spPr>
            <a:xfrm>
              <a:off x="6387062" y="3924312"/>
              <a:ext cx="205509" cy="18356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822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12CC7-B8D3-0099-7B00-6C1D419E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direction: Medium load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2D356-3373-F250-90D6-E07AF747C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Seminar - Izzy Grosof - Dec.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3E8E74-2D4B-304C-FC89-DB5CB37F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3AC9-7610-4083-81AF-1760D8702134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8E65D978-F04C-71D8-46B1-D82C6D9C48FA}"/>
                  </a:ext>
                </a:extLst>
              </p:cNvPr>
              <p:cNvSpPr/>
              <p:nvPr/>
            </p:nvSpPr>
            <p:spPr>
              <a:xfrm>
                <a:off x="1787620" y="1831610"/>
                <a:ext cx="3863672" cy="3811634"/>
              </a:xfrm>
              <a:prstGeom prst="roundRect">
                <a:avLst/>
              </a:prstGeom>
              <a:solidFill>
                <a:srgbClr val="CCFF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 anchorCtr="0"/>
              <a:lstStyle/>
              <a:p>
                <a:pPr algn="ctr"/>
                <a:r>
                  <a:rPr lang="en-US" sz="2800" u="sng" dirty="0">
                    <a:solidFill>
                      <a:schemeClr val="tx1"/>
                    </a:solidFill>
                  </a:rPr>
                  <a:t>Better response time</a:t>
                </a:r>
                <a:endParaRPr lang="en-US" sz="2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New policy: </a:t>
                </a:r>
                <a:br>
                  <a:rPr lang="en-US" sz="2800" dirty="0">
                    <a:solidFill>
                      <a:schemeClr val="tx1"/>
                    </a:solidFill>
                  </a:rPr>
                </a:br>
                <a:r>
                  <a:rPr lang="en-US" sz="2800" dirty="0">
                    <a:solidFill>
                      <a:schemeClr val="tx1"/>
                    </a:solidFill>
                  </a:rPr>
                  <a:t>SRPT-Except-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+1</a:t>
                </a:r>
              </a:p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SRPT-k with a twist</a:t>
                </a:r>
              </a:p>
              <a:p>
                <a:pPr algn="ctr"/>
                <a:endParaRPr lang="en-US" sz="2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w/ Daniela Hurtado-Lange (Prof. at Kellogg)</a:t>
                </a: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8E65D978-F04C-71D8-46B1-D82C6D9C48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620" y="1831610"/>
                <a:ext cx="3863672" cy="381163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FDD8C6-992C-21E2-261D-11A4805028B6}"/>
              </a:ext>
            </a:extLst>
          </p:cNvPr>
          <p:cNvSpPr/>
          <p:nvPr/>
        </p:nvSpPr>
        <p:spPr>
          <a:xfrm>
            <a:off x="5869757" y="1690688"/>
            <a:ext cx="4204459" cy="4139566"/>
          </a:xfrm>
          <a:prstGeom prst="roundRect">
            <a:avLst/>
          </a:prstGeom>
          <a:solidFill>
            <a:srgbClr val="FF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sz="2800" u="sng" dirty="0">
                <a:solidFill>
                  <a:schemeClr val="tx1"/>
                </a:solidFill>
              </a:rPr>
              <a:t>Better lower bounds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Idea: Analyze new system, Increasing-Speed Queue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Resource-pooled SRPT only good at high load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w/ </a:t>
            </a:r>
            <a:r>
              <a:rPr lang="en-US" sz="2800" dirty="0" err="1">
                <a:solidFill>
                  <a:schemeClr val="tx1"/>
                </a:solidFill>
              </a:rPr>
              <a:t>Ziyuan</a:t>
            </a:r>
            <a:r>
              <a:rPr lang="en-US" sz="2800" dirty="0">
                <a:solidFill>
                  <a:schemeClr val="tx1"/>
                </a:solidFill>
              </a:rPr>
              <a:t> Wang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(IEMS PhD student)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19AF0F-AD6E-196B-7FF6-958CCF01AED4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410057" y="1259781"/>
            <a:ext cx="2561930" cy="4309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E2CED8-FF40-87B4-04E0-31F588B6C47F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719456" y="1264992"/>
            <a:ext cx="1690601" cy="5666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person wearing glasses and a black jacket&#10;&#10;Description automatically generated">
            <a:extLst>
              <a:ext uri="{FF2B5EF4-FFF2-40B4-BE49-F238E27FC236}">
                <a16:creationId xmlns:a16="http://schemas.microsoft.com/office/drawing/2014/main" id="{26FE0C73-9829-0A77-D11D-69C67BB67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993" y="3737427"/>
            <a:ext cx="2214817" cy="2092827"/>
          </a:xfrm>
          <a:prstGeom prst="rect">
            <a:avLst/>
          </a:prstGeom>
        </p:spPr>
      </p:pic>
      <p:pic>
        <p:nvPicPr>
          <p:cNvPr id="17" name="Picture 16" descr="A person taking a selfie with a dog&#10;&#10;Description automatically generated">
            <a:extLst>
              <a:ext uri="{FF2B5EF4-FFF2-40B4-BE49-F238E27FC236}">
                <a16:creationId xmlns:a16="http://schemas.microsoft.com/office/drawing/2014/main" id="{0A70A01C-36BC-E74F-2CBF-EC6FD3CEBF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3" t="1534" r="22503"/>
          <a:stretch/>
        </p:blipFill>
        <p:spPr>
          <a:xfrm>
            <a:off x="6389" y="3931129"/>
            <a:ext cx="2001520" cy="166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6FAE-00AA-C2A4-5E3E-CA9BB16FB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on SRPT-k: SRPT-Except-k+1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7C7FA7-F5F9-5BB0-7E39-69AB1E09EC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95687"/>
                <a:ext cx="10515600" cy="29812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SRPT-k, except: If small, small, large, serve smallest + largest instead.</a:t>
                </a:r>
              </a:p>
              <a:p>
                <a:pPr marL="0" indent="0">
                  <a:buNone/>
                </a:pPr>
                <a:r>
                  <a:rPr lang="en-US" dirty="0"/>
                  <a:t>Intuition: If no arrivals, same response time. If arrivals, probably after both smalls done (after time 3). Less waste under SEK, so better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!</a:t>
                </a:r>
              </a:p>
              <a:p>
                <a:pPr marL="0" indent="0">
                  <a:buNone/>
                </a:pPr>
                <a:r>
                  <a:rPr lang="en-US" dirty="0"/>
                  <a:t>Theorem: For any job size distribution, load, and number of servers, exists choice of parameters such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𝑆𝐸𝐾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𝑆𝑅𝑃𝑇</m:t>
                          </m:r>
                          <m:r>
                            <m:rPr>
                              <m:nor/>
                            </m:rPr>
                            <a:rPr lang="en-US" dirty="0" smtClean="0"/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7C7FA7-F5F9-5BB0-7E39-69AB1E09EC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95687"/>
                <a:ext cx="10515600" cy="2981276"/>
              </a:xfrm>
              <a:blipFill>
                <a:blip r:embed="rId2"/>
                <a:stretch>
                  <a:fillRect l="-1217" t="-3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BA5F5-3826-C016-8F3E-836ABB3A3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Seminar - Izzy Grosof - Dec.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050ED1-8637-643F-7820-08884A0E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3AC9-7610-4083-81AF-1760D8702134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BC65A18-2B3E-CE58-AE47-E259133EA264}"/>
              </a:ext>
            </a:extLst>
          </p:cNvPr>
          <p:cNvGrpSpPr/>
          <p:nvPr/>
        </p:nvGrpSpPr>
        <p:grpSpPr>
          <a:xfrm>
            <a:off x="958775" y="1356226"/>
            <a:ext cx="4594860" cy="1723902"/>
            <a:chOff x="3630866" y="1755263"/>
            <a:chExt cx="4594860" cy="172390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20B7078-8E2C-B137-1500-ACC02E77BB94}"/>
                </a:ext>
              </a:extLst>
            </p:cNvPr>
            <p:cNvGrpSpPr/>
            <p:nvPr/>
          </p:nvGrpSpPr>
          <p:grpSpPr>
            <a:xfrm>
              <a:off x="3630866" y="2154555"/>
              <a:ext cx="4594860" cy="1324610"/>
              <a:chOff x="3630866" y="2154555"/>
              <a:chExt cx="4594860" cy="132461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DAE878E8-F6F7-313E-1B54-5AFE6EEEFBB0}"/>
                  </a:ext>
                </a:extLst>
              </p:cNvPr>
              <p:cNvGrpSpPr/>
              <p:nvPr/>
            </p:nvGrpSpPr>
            <p:grpSpPr>
              <a:xfrm>
                <a:off x="3630866" y="2154555"/>
                <a:ext cx="4594860" cy="1324610"/>
                <a:chOff x="541" y="3013"/>
                <a:chExt cx="7236" cy="2086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EA57F5FB-9375-FDA7-9C64-5B69FB5778D5}"/>
                    </a:ext>
                  </a:extLst>
                </p:cNvPr>
                <p:cNvGrpSpPr/>
                <p:nvPr/>
              </p:nvGrpSpPr>
              <p:grpSpPr>
                <a:xfrm>
                  <a:off x="541" y="3013"/>
                  <a:ext cx="7236" cy="2086"/>
                  <a:chOff x="541" y="3013"/>
                  <a:chExt cx="7236" cy="2086"/>
                </a:xfrm>
              </p:grpSpPr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89D38518-EE68-8F28-6166-22C8A7305904}"/>
                      </a:ext>
                    </a:extLst>
                  </p:cNvPr>
                  <p:cNvGrpSpPr/>
                  <p:nvPr/>
                </p:nvGrpSpPr>
                <p:grpSpPr>
                  <a:xfrm>
                    <a:off x="541" y="3013"/>
                    <a:ext cx="7236" cy="1763"/>
                    <a:chOff x="4612" y="3687"/>
                    <a:chExt cx="7236" cy="1763"/>
                  </a:xfrm>
                </p:grpSpPr>
                <p:grpSp>
                  <p:nvGrpSpPr>
                    <p:cNvPr id="18" name="Group 17">
                      <a:extLst>
                        <a:ext uri="{FF2B5EF4-FFF2-40B4-BE49-F238E27FC236}">
                          <a16:creationId xmlns:a16="http://schemas.microsoft.com/office/drawing/2014/main" id="{8312FC40-A6B6-EC42-320B-EFABDD108C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687"/>
                      <a:ext cx="5881" cy="1763"/>
                      <a:chOff x="5630" y="3687"/>
                      <a:chExt cx="5881" cy="1763"/>
                    </a:xfrm>
                  </p:grpSpPr>
                  <p:sp>
                    <p:nvSpPr>
                      <p:cNvPr id="22" name="Rectangles 8">
                        <a:extLst>
                          <a:ext uri="{FF2B5EF4-FFF2-40B4-BE49-F238E27FC236}">
                            <a16:creationId xmlns:a16="http://schemas.microsoft.com/office/drawing/2014/main" id="{80AA948D-1E8C-9501-8BA0-E11F534195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" name="Rectangles 9">
                        <a:extLst>
                          <a:ext uri="{FF2B5EF4-FFF2-40B4-BE49-F238E27FC236}">
                            <a16:creationId xmlns:a16="http://schemas.microsoft.com/office/drawing/2014/main" id="{CC64E964-BA8D-C38A-3C12-C2B2756749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" name="Rectangles 10">
                        <a:extLst>
                          <a:ext uri="{FF2B5EF4-FFF2-40B4-BE49-F238E27FC236}">
                            <a16:creationId xmlns:a16="http://schemas.microsoft.com/office/drawing/2014/main" id="{A46EA91D-4B20-5DCA-B8B5-28C231B61E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" name="Rectangles 11">
                        <a:extLst>
                          <a:ext uri="{FF2B5EF4-FFF2-40B4-BE49-F238E27FC236}">
                            <a16:creationId xmlns:a16="http://schemas.microsoft.com/office/drawing/2014/main" id="{E6B9B4C0-B66A-8755-6395-DB1EF48F6A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" name="Oval 25">
                        <a:extLst>
                          <a:ext uri="{FF2B5EF4-FFF2-40B4-BE49-F238E27FC236}">
                            <a16:creationId xmlns:a16="http://schemas.microsoft.com/office/drawing/2014/main" id="{A6BCC463-5CFC-3D4C-F2FC-33DF5AC566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84" y="3687"/>
                        <a:ext cx="827" cy="8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7" name="Straight Connector 26">
                        <a:extLst>
                          <a:ext uri="{FF2B5EF4-FFF2-40B4-BE49-F238E27FC236}">
                            <a16:creationId xmlns:a16="http://schemas.microsoft.com/office/drawing/2014/main" id="{EEDF6957-ADBF-679E-19C5-73F4D99FF8D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8" name="Straight Connector 27">
                        <a:extLst>
                          <a:ext uri="{FF2B5EF4-FFF2-40B4-BE49-F238E27FC236}">
                            <a16:creationId xmlns:a16="http://schemas.microsoft.com/office/drawing/2014/main" id="{1298B18D-43C6-C160-ED60-73D2C3A07C4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9" name="Rectangles 21">
                      <a:extLst>
                        <a:ext uri="{FF2B5EF4-FFF2-40B4-BE49-F238E27FC236}">
                          <a16:creationId xmlns:a16="http://schemas.microsoft.com/office/drawing/2014/main" id="{E6672E9C-0215-D5A1-9721-B87B894199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94" y="4160"/>
                      <a:ext cx="793" cy="976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p:txBody>
                </p:sp>
                <p:cxnSp>
                  <p:nvCxnSpPr>
                    <p:cNvPr id="20" name="Straight Arrow Connector 19">
                      <a:extLst>
                        <a:ext uri="{FF2B5EF4-FFF2-40B4-BE49-F238E27FC236}">
                          <a16:creationId xmlns:a16="http://schemas.microsoft.com/office/drawing/2014/main" id="{A14071E9-A749-A865-130D-AB6E4A88B90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1511" y="4124"/>
                      <a:ext cx="337" cy="7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>
                      <a:extLst>
                        <a:ext uri="{FF2B5EF4-FFF2-40B4-BE49-F238E27FC236}">
                          <a16:creationId xmlns:a16="http://schemas.microsoft.com/office/drawing/2014/main" id="{B11680DA-E8F9-0813-FB09-9FE4FDD5F53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612" y="4647"/>
                      <a:ext cx="1018" cy="6"/>
                    </a:xfrm>
                    <a:prstGeom prst="straightConnector1">
                      <a:avLst/>
                    </a:prstGeom>
                    <a:ln w="63500">
                      <a:solidFill>
                        <a:schemeClr val="tx1"/>
                      </a:solidFill>
                      <a:tailEnd type="arrow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88E03814-A100-C90F-E14F-23D79AAB2B56}"/>
                      </a:ext>
                    </a:extLst>
                  </p:cNvPr>
                  <p:cNvSpPr/>
                  <p:nvPr/>
                </p:nvSpPr>
                <p:spPr>
                  <a:xfrm>
                    <a:off x="6613" y="4218"/>
                    <a:ext cx="827" cy="88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29B74381-C9E9-DF5F-A62C-C85C4EF0D4A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40" y="4655"/>
                    <a:ext cx="337" cy="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Rectangles 17">
                    <a:extLst>
                      <a:ext uri="{FF2B5EF4-FFF2-40B4-BE49-F238E27FC236}">
                        <a16:creationId xmlns:a16="http://schemas.microsoft.com/office/drawing/2014/main" id="{4E20594C-2C75-FA2F-65C3-3F4A08FD0D19}"/>
                      </a:ext>
                    </a:extLst>
                  </p:cNvPr>
                  <p:cNvSpPr/>
                  <p:nvPr/>
                </p:nvSpPr>
                <p:spPr>
                  <a:xfrm>
                    <a:off x="6716" y="3312"/>
                    <a:ext cx="665" cy="31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</a:p>
                </p:txBody>
              </p:sp>
            </p:grp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78F705C2-5122-9AA0-A609-6904511E51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08" y="3443"/>
                  <a:ext cx="259" cy="151"/>
                </a:xfrm>
                <a:prstGeom prst="line">
                  <a:avLst/>
                </a:prstGeom>
                <a:ln w="38100">
                  <a:solidFill>
                    <a:srgbClr val="20202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39E61646-C4B8-AEEA-465C-1341821F0DE5}"/>
                    </a:ext>
                  </a:extLst>
                </p:cNvPr>
                <p:cNvCxnSpPr>
                  <a:cxnSpLocks/>
                  <a:endCxn id="15" idx="2"/>
                </p:cNvCxnSpPr>
                <p:nvPr/>
              </p:nvCxnSpPr>
              <p:spPr>
                <a:xfrm>
                  <a:off x="6308" y="4452"/>
                  <a:ext cx="305" cy="207"/>
                </a:xfrm>
                <a:prstGeom prst="line">
                  <a:avLst/>
                </a:prstGeom>
                <a:ln w="38100">
                  <a:solidFill>
                    <a:srgbClr val="20202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Rectangles 16">
                <a:extLst>
                  <a:ext uri="{FF2B5EF4-FFF2-40B4-BE49-F238E27FC236}">
                    <a16:creationId xmlns:a16="http://schemas.microsoft.com/office/drawing/2014/main" id="{A46FCEE7-3825-4FCF-6842-C923552CC54A}"/>
                  </a:ext>
                </a:extLst>
              </p:cNvPr>
              <p:cNvSpPr/>
              <p:nvPr/>
            </p:nvSpPr>
            <p:spPr>
              <a:xfrm>
                <a:off x="7543418" y="3074670"/>
                <a:ext cx="411480" cy="2536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F07D45-81AB-8A2C-1C30-5988CBFC316B}"/>
                </a:ext>
              </a:extLst>
            </p:cNvPr>
            <p:cNvSpPr txBox="1"/>
            <p:nvPr/>
          </p:nvSpPr>
          <p:spPr>
            <a:xfrm>
              <a:off x="6165469" y="1755263"/>
              <a:ext cx="980122" cy="4308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SRPT-k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C707EDA-2D1F-93ED-5B9E-D326B6F55BA4}"/>
              </a:ext>
            </a:extLst>
          </p:cNvPr>
          <p:cNvGrpSpPr/>
          <p:nvPr/>
        </p:nvGrpSpPr>
        <p:grpSpPr>
          <a:xfrm>
            <a:off x="6076183" y="1356226"/>
            <a:ext cx="4594860" cy="1723902"/>
            <a:chOff x="6156865" y="3167097"/>
            <a:chExt cx="4594860" cy="172390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A4F985A-8594-507C-A496-AC7E4ACC9BB9}"/>
                </a:ext>
              </a:extLst>
            </p:cNvPr>
            <p:cNvGrpSpPr/>
            <p:nvPr/>
          </p:nvGrpSpPr>
          <p:grpSpPr>
            <a:xfrm>
              <a:off x="6156865" y="3167097"/>
              <a:ext cx="4594860" cy="1723902"/>
              <a:chOff x="3630866" y="1755263"/>
              <a:chExt cx="4594860" cy="1723902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94DCDF9-C2FE-42DF-A778-162618DC5F7A}"/>
                  </a:ext>
                </a:extLst>
              </p:cNvPr>
              <p:cNvGrpSpPr/>
              <p:nvPr/>
            </p:nvGrpSpPr>
            <p:grpSpPr>
              <a:xfrm>
                <a:off x="3630866" y="2154555"/>
                <a:ext cx="4594860" cy="1324610"/>
                <a:chOff x="3630866" y="2154555"/>
                <a:chExt cx="4594860" cy="1324610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BEB16A72-E7A0-9A51-FC4A-8C647F695265}"/>
                    </a:ext>
                  </a:extLst>
                </p:cNvPr>
                <p:cNvGrpSpPr/>
                <p:nvPr/>
              </p:nvGrpSpPr>
              <p:grpSpPr>
                <a:xfrm>
                  <a:off x="3630866" y="2154555"/>
                  <a:ext cx="4594860" cy="1324610"/>
                  <a:chOff x="541" y="3013"/>
                  <a:chExt cx="7236" cy="2086"/>
                </a:xfrm>
              </p:grpSpPr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DC5AFBF9-CBD3-8118-9D78-2126DB55D1EB}"/>
                      </a:ext>
                    </a:extLst>
                  </p:cNvPr>
                  <p:cNvGrpSpPr/>
                  <p:nvPr/>
                </p:nvGrpSpPr>
                <p:grpSpPr>
                  <a:xfrm>
                    <a:off x="541" y="3013"/>
                    <a:ext cx="7236" cy="2086"/>
                    <a:chOff x="541" y="3013"/>
                    <a:chExt cx="7236" cy="2086"/>
                  </a:xfrm>
                </p:grpSpPr>
                <p:grpSp>
                  <p:nvGrpSpPr>
                    <p:cNvPr id="39" name="Group 38">
                      <a:extLst>
                        <a:ext uri="{FF2B5EF4-FFF2-40B4-BE49-F238E27FC236}">
                          <a16:creationId xmlns:a16="http://schemas.microsoft.com/office/drawing/2014/main" id="{7ADB062A-0E8E-B899-3DCD-76EE05F494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1" y="3013"/>
                      <a:ext cx="7236" cy="1763"/>
                      <a:chOff x="4612" y="3687"/>
                      <a:chExt cx="7236" cy="1763"/>
                    </a:xfrm>
                  </p:grpSpPr>
                  <p:grpSp>
                    <p:nvGrpSpPr>
                      <p:cNvPr id="43" name="Group 42">
                        <a:extLst>
                          <a:ext uri="{FF2B5EF4-FFF2-40B4-BE49-F238E27FC236}">
                            <a16:creationId xmlns:a16="http://schemas.microsoft.com/office/drawing/2014/main" id="{A1B892EB-E117-EC16-44C2-D2FE0D167F3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30" y="3687"/>
                        <a:ext cx="5881" cy="1763"/>
                        <a:chOff x="5630" y="3687"/>
                        <a:chExt cx="5881" cy="1763"/>
                      </a:xfrm>
                    </p:grpSpPr>
                    <p:sp>
                      <p:nvSpPr>
                        <p:cNvPr id="46" name="Rectangles 8">
                          <a:extLst>
                            <a:ext uri="{FF2B5EF4-FFF2-40B4-BE49-F238E27FC236}">
                              <a16:creationId xmlns:a16="http://schemas.microsoft.com/office/drawing/2014/main" id="{7DAA28B6-0A7A-B515-7C2C-845C585DAF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96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7" name="Rectangles 9">
                          <a:extLst>
                            <a:ext uri="{FF2B5EF4-FFF2-40B4-BE49-F238E27FC236}">
                              <a16:creationId xmlns:a16="http://schemas.microsoft.com/office/drawing/2014/main" id="{31C59EC0-4955-E46E-2C0A-358EB9E652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38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8" name="Rectangles 10">
                          <a:extLst>
                            <a:ext uri="{FF2B5EF4-FFF2-40B4-BE49-F238E27FC236}">
                              <a16:creationId xmlns:a16="http://schemas.microsoft.com/office/drawing/2014/main" id="{170228E1-391E-BA12-3F0D-86AD5E9DC4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80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9" name="Rectangles 11">
                          <a:extLst>
                            <a:ext uri="{FF2B5EF4-FFF2-40B4-BE49-F238E27FC236}">
                              <a16:creationId xmlns:a16="http://schemas.microsoft.com/office/drawing/2014/main" id="{FDE478C0-EBDE-04F8-6931-2E1D7A28AF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22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0" name="Oval 49">
                          <a:extLst>
                            <a:ext uri="{FF2B5EF4-FFF2-40B4-BE49-F238E27FC236}">
                              <a16:creationId xmlns:a16="http://schemas.microsoft.com/office/drawing/2014/main" id="{AF63869F-AD9C-3E38-826A-26A9D4F694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684" y="3687"/>
                          <a:ext cx="827" cy="881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51" name="Straight Connector 50">
                          <a:extLst>
                            <a:ext uri="{FF2B5EF4-FFF2-40B4-BE49-F238E27FC236}">
                              <a16:creationId xmlns:a16="http://schemas.microsoft.com/office/drawing/2014/main" id="{73C81545-2FD0-30D5-8420-BE55827FD41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3721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" name="Straight Connector 51">
                          <a:extLst>
                            <a:ext uri="{FF2B5EF4-FFF2-40B4-BE49-F238E27FC236}">
                              <a16:creationId xmlns:a16="http://schemas.microsoft.com/office/drawing/2014/main" id="{473DC610-105A-8310-F13D-2BE6B7E27475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5435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44" name="Straight Arrow Connector 43">
                        <a:extLst>
                          <a:ext uri="{FF2B5EF4-FFF2-40B4-BE49-F238E27FC236}">
                            <a16:creationId xmlns:a16="http://schemas.microsoft.com/office/drawing/2014/main" id="{9B6028F3-5DBA-EEEB-1AFA-AE63FF2F28EC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1511" y="4124"/>
                        <a:ext cx="337" cy="7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Arrow Connector 44">
                        <a:extLst>
                          <a:ext uri="{FF2B5EF4-FFF2-40B4-BE49-F238E27FC236}">
                            <a16:creationId xmlns:a16="http://schemas.microsoft.com/office/drawing/2014/main" id="{091D8A11-60FA-1BAA-C0E8-1F9C60EBFEC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4612" y="4647"/>
                        <a:ext cx="1018" cy="6"/>
                      </a:xfrm>
                      <a:prstGeom prst="straightConnector1">
                        <a:avLst/>
                      </a:prstGeom>
                      <a:ln w="63500">
                        <a:solidFill>
                          <a:schemeClr val="tx1"/>
                        </a:solidFill>
                        <a:tailEnd type="arrow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0" name="Oval 39">
                      <a:extLst>
                        <a:ext uri="{FF2B5EF4-FFF2-40B4-BE49-F238E27FC236}">
                          <a16:creationId xmlns:a16="http://schemas.microsoft.com/office/drawing/2014/main" id="{C6227E1C-D206-B8C6-E492-FA41F46B02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13" y="4218"/>
                      <a:ext cx="827" cy="88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1" name="Straight Arrow Connector 40">
                      <a:extLst>
                        <a:ext uri="{FF2B5EF4-FFF2-40B4-BE49-F238E27FC236}">
                          <a16:creationId xmlns:a16="http://schemas.microsoft.com/office/drawing/2014/main" id="{4D64EBD7-95D5-BDA1-B191-34F60FFC13A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440" y="4655"/>
                      <a:ext cx="337" cy="7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2" name="Rectangles 17">
                      <a:extLst>
                        <a:ext uri="{FF2B5EF4-FFF2-40B4-BE49-F238E27FC236}">
                          <a16:creationId xmlns:a16="http://schemas.microsoft.com/office/drawing/2014/main" id="{46BA9CB5-7878-E281-FA76-613F9421C3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16" y="3312"/>
                      <a:ext cx="665" cy="31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p:txBody>
                </p:sp>
              </p:grp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63CCF7D0-F4B6-150B-A0CE-B914927879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08" y="3443"/>
                    <a:ext cx="259" cy="151"/>
                  </a:xfrm>
                  <a:prstGeom prst="line">
                    <a:avLst/>
                  </a:prstGeom>
                  <a:ln w="38100">
                    <a:solidFill>
                      <a:srgbClr val="20202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0220B1B0-865D-4D6D-87EF-7335E2ADCA24}"/>
                      </a:ext>
                    </a:extLst>
                  </p:cNvPr>
                  <p:cNvCxnSpPr>
                    <a:cxnSpLocks/>
                    <a:endCxn id="40" idx="2"/>
                  </p:cNvCxnSpPr>
                  <p:nvPr/>
                </p:nvCxnSpPr>
                <p:spPr>
                  <a:xfrm>
                    <a:off x="6308" y="4452"/>
                    <a:ext cx="305" cy="207"/>
                  </a:xfrm>
                  <a:prstGeom prst="line">
                    <a:avLst/>
                  </a:prstGeom>
                  <a:ln w="38100">
                    <a:solidFill>
                      <a:srgbClr val="20202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5" name="Rectangles 16">
                  <a:extLst>
                    <a:ext uri="{FF2B5EF4-FFF2-40B4-BE49-F238E27FC236}">
                      <a16:creationId xmlns:a16="http://schemas.microsoft.com/office/drawing/2014/main" id="{380EA57C-1383-0B94-A75E-352C1BE1A77B}"/>
                    </a:ext>
                  </a:extLst>
                </p:cNvPr>
                <p:cNvSpPr/>
                <p:nvPr/>
              </p:nvSpPr>
              <p:spPr>
                <a:xfrm>
                  <a:off x="6778561" y="2783649"/>
                  <a:ext cx="411480" cy="2491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47C2D13-6328-2AD3-47CB-C5C089E46688}"/>
                  </a:ext>
                </a:extLst>
              </p:cNvPr>
              <p:cNvSpPr txBox="1"/>
              <p:nvPr/>
            </p:nvSpPr>
            <p:spPr>
              <a:xfrm>
                <a:off x="6165468" y="1755263"/>
                <a:ext cx="721621" cy="43088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SEK</a:t>
                </a:r>
              </a:p>
            </p:txBody>
          </p:sp>
        </p:grpSp>
        <p:sp>
          <p:nvSpPr>
            <p:cNvPr id="31" name="Rectangles 21">
              <a:extLst>
                <a:ext uri="{FF2B5EF4-FFF2-40B4-BE49-F238E27FC236}">
                  <a16:creationId xmlns:a16="http://schemas.microsoft.com/office/drawing/2014/main" id="{16C64B02-236F-D509-FD65-2258AAD6B38B}"/>
                </a:ext>
              </a:extLst>
            </p:cNvPr>
            <p:cNvSpPr/>
            <p:nvPr/>
          </p:nvSpPr>
          <p:spPr>
            <a:xfrm>
              <a:off x="10019570" y="4134714"/>
              <a:ext cx="503555" cy="619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318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905F-2D90-4E84-494A-5DEE691E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Speed Queue (ISQ)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49A80-CE00-3E85-66C7-A4D9C42974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76003"/>
                <a:ext cx="10515600" cy="36550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Single-server variable-speed queue.</a:t>
                </a:r>
                <a:br>
                  <a:rPr lang="en-US" dirty="0"/>
                </a:br>
                <a:r>
                  <a:rPr lang="en-US" dirty="0"/>
                  <a:t>State: Amount of work, server speed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Each arrival: Speed increases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 Cap at speed 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49A80-CE00-3E85-66C7-A4D9C42974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76003"/>
                <a:ext cx="10515600" cy="3655060"/>
              </a:xfrm>
              <a:blipFill>
                <a:blip r:embed="rId3"/>
                <a:stretch>
                  <a:fillRect l="-1217"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C9A3D-B04A-638E-EEA9-6081838D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Seminar - Izzy Grosof - Dec. 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25A07-A070-982A-E20B-1059A575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FC4-A741-40E0-A7E6-A0B0F42F419F}" type="slidenum">
              <a:rPr lang="en-US" smtClean="0"/>
              <a:t>14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285C805-E34E-C690-E237-1B13D876D7E3}"/>
              </a:ext>
            </a:extLst>
          </p:cNvPr>
          <p:cNvGrpSpPr/>
          <p:nvPr/>
        </p:nvGrpSpPr>
        <p:grpSpPr>
          <a:xfrm>
            <a:off x="7525368" y="1034029"/>
            <a:ext cx="4400550" cy="1528167"/>
            <a:chOff x="3592830" y="2854127"/>
            <a:chExt cx="4400550" cy="152816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A51DDBA-DF86-EAF9-F949-7D20AEEBAEBF}"/>
                </a:ext>
              </a:extLst>
            </p:cNvPr>
            <p:cNvGrpSpPr/>
            <p:nvPr/>
          </p:nvGrpSpPr>
          <p:grpSpPr>
            <a:xfrm>
              <a:off x="3592830" y="3285014"/>
              <a:ext cx="4400550" cy="1097280"/>
              <a:chOff x="3307080" y="2740865"/>
              <a:chExt cx="4400550" cy="109728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FC8B9B0-90D8-6ED2-4BAD-0F7360AE11F3}"/>
                  </a:ext>
                </a:extLst>
              </p:cNvPr>
              <p:cNvGrpSpPr/>
              <p:nvPr/>
            </p:nvGrpSpPr>
            <p:grpSpPr>
              <a:xfrm>
                <a:off x="3307080" y="2740865"/>
                <a:ext cx="4400550" cy="1097280"/>
                <a:chOff x="541" y="3047"/>
                <a:chExt cx="6930" cy="1728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CE9D6BE2-E409-C6FB-D4A9-228EFDEA1C0E}"/>
                    </a:ext>
                  </a:extLst>
                </p:cNvPr>
                <p:cNvGrpSpPr/>
                <p:nvPr/>
              </p:nvGrpSpPr>
              <p:grpSpPr>
                <a:xfrm>
                  <a:off x="541" y="3047"/>
                  <a:ext cx="5752" cy="1728"/>
                  <a:chOff x="4612" y="3721"/>
                  <a:chExt cx="5752" cy="1728"/>
                </a:xfrm>
              </p:grpSpPr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2B0A04DC-A50E-C3F5-37E8-8748EDE90E53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1"/>
                    <a:ext cx="4734" cy="1728"/>
                    <a:chOff x="5630" y="3721"/>
                    <a:chExt cx="4734" cy="1728"/>
                  </a:xfrm>
                </p:grpSpPr>
                <p:sp>
                  <p:nvSpPr>
                    <p:cNvPr id="17" name="Rectangles 8">
                      <a:extLst>
                        <a:ext uri="{FF2B5EF4-FFF2-40B4-BE49-F238E27FC236}">
                          <a16:creationId xmlns:a16="http://schemas.microsoft.com/office/drawing/2014/main" id="{CED21D21-BFEE-00CE-BF7E-F40CF72F9D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Rectangles 9">
                      <a:extLst>
                        <a:ext uri="{FF2B5EF4-FFF2-40B4-BE49-F238E27FC236}">
                          <a16:creationId xmlns:a16="http://schemas.microsoft.com/office/drawing/2014/main" id="{78A89B22-C2F8-C53F-CC71-BD571C8311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Rectangles 10">
                      <a:extLst>
                        <a:ext uri="{FF2B5EF4-FFF2-40B4-BE49-F238E27FC236}">
                          <a16:creationId xmlns:a16="http://schemas.microsoft.com/office/drawing/2014/main" id="{8FFB6923-4D60-FD1B-0C90-561C58340D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Rectangles 11">
                      <a:extLst>
                        <a:ext uri="{FF2B5EF4-FFF2-40B4-BE49-F238E27FC236}">
                          <a16:creationId xmlns:a16="http://schemas.microsoft.com/office/drawing/2014/main" id="{EAF86052-D46A-F843-DF33-DCEE543C46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1" name="Straight Connector 20">
                      <a:extLst>
                        <a:ext uri="{FF2B5EF4-FFF2-40B4-BE49-F238E27FC236}">
                          <a16:creationId xmlns:a16="http://schemas.microsoft.com/office/drawing/2014/main" id="{3F31EA1F-F888-748C-0FF8-E6AEF03E914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Connector 21">
                      <a:extLst>
                        <a:ext uri="{FF2B5EF4-FFF2-40B4-BE49-F238E27FC236}">
                          <a16:creationId xmlns:a16="http://schemas.microsoft.com/office/drawing/2014/main" id="{48C81D29-A6BF-DFAA-41FD-0BCF9996D3D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5449"/>
                      <a:ext cx="954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415887E2-8345-975C-68EC-BC3C0A1E811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12" y="4647"/>
                    <a:ext cx="1018" cy="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03033C58-5A76-1EBA-AAA3-2CD66C478A66}"/>
                    </a:ext>
                  </a:extLst>
                </p:cNvPr>
                <p:cNvSpPr/>
                <p:nvPr/>
              </p:nvSpPr>
              <p:spPr>
                <a:xfrm>
                  <a:off x="5452" y="3061"/>
                  <a:ext cx="1682" cy="17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BDF46EAA-250C-1664-28CA-CAA57C1267D4}"/>
                    </a:ext>
                  </a:extLst>
                </p:cNvPr>
                <p:cNvCxnSpPr/>
                <p:nvPr/>
              </p:nvCxnSpPr>
              <p:spPr>
                <a:xfrm flipV="1">
                  <a:off x="7134" y="3911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D6DE351-8C6A-372C-9EFB-C33BD5A9993F}"/>
                  </a:ext>
                </a:extLst>
              </p:cNvPr>
              <p:cNvSpPr/>
              <p:nvPr/>
            </p:nvSpPr>
            <p:spPr>
              <a:xfrm>
                <a:off x="3913505" y="2768805"/>
                <a:ext cx="3006090" cy="1050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s 25">
                <a:extLst>
                  <a:ext uri="{FF2B5EF4-FFF2-40B4-BE49-F238E27FC236}">
                    <a16:creationId xmlns:a16="http://schemas.microsoft.com/office/drawing/2014/main" id="{CA76AD07-F78E-A6F3-1722-0EA0E2C01224}"/>
                  </a:ext>
                </a:extLst>
              </p:cNvPr>
              <p:cNvSpPr/>
              <p:nvPr/>
            </p:nvSpPr>
            <p:spPr>
              <a:xfrm>
                <a:off x="6361430" y="3015185"/>
                <a:ext cx="786766" cy="5619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5B8E70A-0DFF-9283-4D36-26A89D436D81}"/>
                    </a:ext>
                  </a:extLst>
                </p:cNvPr>
                <p:cNvSpPr txBox="1"/>
                <p:nvPr/>
              </p:nvSpPr>
              <p:spPr>
                <a:xfrm>
                  <a:off x="4573270" y="2854127"/>
                  <a:ext cx="2427446" cy="43088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=2.4,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=1/2)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5B8E70A-0DFF-9283-4D36-26A89D436D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3270" y="2854127"/>
                  <a:ext cx="2427446" cy="430887"/>
                </a:xfrm>
                <a:prstGeom prst="rect">
                  <a:avLst/>
                </a:prstGeom>
                <a:blipFill>
                  <a:blip r:embed="rId4"/>
                  <a:stretch>
                    <a:fillRect b="-10390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E9F5E1-8042-89D7-A6E4-A28B19ED5048}"/>
              </a:ext>
            </a:extLst>
          </p:cNvPr>
          <p:cNvGrpSpPr/>
          <p:nvPr/>
        </p:nvGrpSpPr>
        <p:grpSpPr>
          <a:xfrm>
            <a:off x="146457" y="3838575"/>
            <a:ext cx="1399539" cy="2040903"/>
            <a:chOff x="146457" y="4114800"/>
            <a:chExt cx="1399539" cy="2040903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C3C4448-F7F2-7CE1-0BE8-BF357667FA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5996" y="4114800"/>
              <a:ext cx="0" cy="204090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7C89499-394F-B900-75FD-731688853A74}"/>
                    </a:ext>
                  </a:extLst>
                </p:cNvPr>
                <p:cNvSpPr txBox="1"/>
                <p:nvPr/>
              </p:nvSpPr>
              <p:spPr>
                <a:xfrm>
                  <a:off x="146457" y="4772902"/>
                  <a:ext cx="1383486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500" b="0" dirty="0"/>
                    <a:t>Work </a:t>
                  </a:r>
                  <a14:m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endParaRPr lang="en-US" sz="25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7C89499-394F-B900-75FD-731688853A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457" y="4772902"/>
                  <a:ext cx="1383486" cy="477054"/>
                </a:xfrm>
                <a:prstGeom prst="rect">
                  <a:avLst/>
                </a:prstGeom>
                <a:blipFill>
                  <a:blip r:embed="rId5"/>
                  <a:stretch>
                    <a:fillRect t="-10256" b="-3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4F7CFD2-E3AA-654D-52CA-09557D365D55}"/>
              </a:ext>
            </a:extLst>
          </p:cNvPr>
          <p:cNvGrpSpPr/>
          <p:nvPr/>
        </p:nvGrpSpPr>
        <p:grpSpPr>
          <a:xfrm>
            <a:off x="1545996" y="5879478"/>
            <a:ext cx="9587060" cy="553877"/>
            <a:chOff x="1545996" y="6155703"/>
            <a:chExt cx="9587060" cy="553877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5D843FF-6F1A-530F-1D43-04B0E87E58D1}"/>
                </a:ext>
              </a:extLst>
            </p:cNvPr>
            <p:cNvCxnSpPr/>
            <p:nvPr/>
          </p:nvCxnSpPr>
          <p:spPr>
            <a:xfrm>
              <a:off x="1545996" y="6155703"/>
              <a:ext cx="95870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4FF54A7-8834-0943-941D-69186AE23A36}"/>
                    </a:ext>
                  </a:extLst>
                </p:cNvPr>
                <p:cNvSpPr txBox="1"/>
                <p:nvPr/>
              </p:nvSpPr>
              <p:spPr>
                <a:xfrm>
                  <a:off x="5404257" y="6232526"/>
                  <a:ext cx="1383486" cy="4770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500" dirty="0"/>
                    <a:t>Time </a:t>
                  </a:r>
                  <a14:m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endParaRPr lang="en-US" sz="25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4FF54A7-8834-0943-941D-69186AE23A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4257" y="6232526"/>
                  <a:ext cx="1383486" cy="477054"/>
                </a:xfrm>
                <a:prstGeom prst="rect">
                  <a:avLst/>
                </a:prstGeom>
                <a:blipFill>
                  <a:blip r:embed="rId6"/>
                  <a:stretch>
                    <a:fillRect t="-8974" b="-3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7DCAC1-66F5-F2F7-1C51-8606F9D403B0}"/>
              </a:ext>
            </a:extLst>
          </p:cNvPr>
          <p:cNvGrpSpPr/>
          <p:nvPr/>
        </p:nvGrpSpPr>
        <p:grpSpPr>
          <a:xfrm>
            <a:off x="2084245" y="4496677"/>
            <a:ext cx="691744" cy="1382801"/>
            <a:chOff x="2084245" y="4772902"/>
            <a:chExt cx="691744" cy="1382801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FDC714A-7579-B7F8-5374-4659521D194A}"/>
                </a:ext>
              </a:extLst>
            </p:cNvPr>
            <p:cNvCxnSpPr/>
            <p:nvPr/>
          </p:nvCxnSpPr>
          <p:spPr>
            <a:xfrm flipV="1">
              <a:off x="2117035" y="5158409"/>
              <a:ext cx="0" cy="99729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503754-2884-253F-D558-89452DCE0A99}"/>
                </a:ext>
              </a:extLst>
            </p:cNvPr>
            <p:cNvCxnSpPr/>
            <p:nvPr/>
          </p:nvCxnSpPr>
          <p:spPr>
            <a:xfrm>
              <a:off x="2117035" y="5158409"/>
              <a:ext cx="626165" cy="168965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C8D1535-B320-5FA3-A466-8F7D0D6AEB3A}"/>
                    </a:ext>
                  </a:extLst>
                </p:cNvPr>
                <p:cNvSpPr txBox="1"/>
                <p:nvPr/>
              </p:nvSpPr>
              <p:spPr>
                <a:xfrm>
                  <a:off x="2084245" y="4772902"/>
                  <a:ext cx="691744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sz="2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22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C8D1535-B320-5FA3-A466-8F7D0D6AEB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4245" y="4772902"/>
                  <a:ext cx="691744" cy="430887"/>
                </a:xfrm>
                <a:prstGeom prst="rect">
                  <a:avLst/>
                </a:prstGeom>
                <a:blipFill>
                  <a:blip r:embed="rId7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F5AA2D2-552D-C995-E5CD-95EC92DB3F5B}"/>
              </a:ext>
            </a:extLst>
          </p:cNvPr>
          <p:cNvGrpSpPr/>
          <p:nvPr/>
        </p:nvGrpSpPr>
        <p:grpSpPr>
          <a:xfrm>
            <a:off x="2753722" y="3742337"/>
            <a:ext cx="714011" cy="1322155"/>
            <a:chOff x="2753722" y="4018562"/>
            <a:chExt cx="714011" cy="1322155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6D03DCB-5966-A79D-8F7C-6AAAD39BBC3B}"/>
                </a:ext>
              </a:extLst>
            </p:cNvPr>
            <p:cNvCxnSpPr/>
            <p:nvPr/>
          </p:nvCxnSpPr>
          <p:spPr>
            <a:xfrm flipV="1">
              <a:off x="2753722" y="4343423"/>
              <a:ext cx="0" cy="99729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0E469E-61E1-32BF-26F0-0BA533DCC1B8}"/>
                </a:ext>
              </a:extLst>
            </p:cNvPr>
            <p:cNvCxnSpPr>
              <a:cxnSpLocks/>
            </p:cNvCxnSpPr>
            <p:nvPr/>
          </p:nvCxnSpPr>
          <p:spPr>
            <a:xfrm>
              <a:off x="2753722" y="4343423"/>
              <a:ext cx="565948" cy="36839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4FC76DB-4F9E-DDB0-DD95-C16D7B97F31C}"/>
                    </a:ext>
                  </a:extLst>
                </p:cNvPr>
                <p:cNvSpPr txBox="1"/>
                <p:nvPr/>
              </p:nvSpPr>
              <p:spPr>
                <a:xfrm>
                  <a:off x="2775989" y="4018562"/>
                  <a:ext cx="691744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2/</m:t>
                        </m:r>
                        <m:r>
                          <a:rPr lang="en-US" sz="2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22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4FC76DB-4F9E-DDB0-DD95-C16D7B97F3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5989" y="4018562"/>
                  <a:ext cx="691744" cy="430887"/>
                </a:xfrm>
                <a:prstGeom prst="rect">
                  <a:avLst/>
                </a:prstGeom>
                <a:blipFill>
                  <a:blip r:embed="rId8"/>
                  <a:stretch>
                    <a:fillRect b="-15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885431E-7FFE-8E1E-74C9-AFE4EE4B3D03}"/>
              </a:ext>
            </a:extLst>
          </p:cNvPr>
          <p:cNvGrpSpPr/>
          <p:nvPr/>
        </p:nvGrpSpPr>
        <p:grpSpPr>
          <a:xfrm>
            <a:off x="3313627" y="4009655"/>
            <a:ext cx="801317" cy="608065"/>
            <a:chOff x="3313627" y="4285880"/>
            <a:chExt cx="801317" cy="608065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BE7C98B-7398-A5B5-11CB-709B944665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3627" y="4395298"/>
              <a:ext cx="0" cy="316515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59F1E83-C2CC-A609-4AF2-6DBD0F6E99D3}"/>
                </a:ext>
              </a:extLst>
            </p:cNvPr>
            <p:cNvCxnSpPr>
              <a:cxnSpLocks/>
            </p:cNvCxnSpPr>
            <p:nvPr/>
          </p:nvCxnSpPr>
          <p:spPr>
            <a:xfrm>
              <a:off x="3319670" y="4395298"/>
              <a:ext cx="531596" cy="498647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7F97EFC-C00C-617D-288C-D6F235BE6982}"/>
                    </a:ext>
                  </a:extLst>
                </p:cNvPr>
                <p:cNvSpPr txBox="1"/>
                <p:nvPr/>
              </p:nvSpPr>
              <p:spPr>
                <a:xfrm>
                  <a:off x="3423200" y="4285880"/>
                  <a:ext cx="691744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22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7F97EFC-C00C-617D-288C-D6F235BE69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200" y="4285880"/>
                  <a:ext cx="691744" cy="430887"/>
                </a:xfrm>
                <a:prstGeom prst="rect">
                  <a:avLst/>
                </a:prstGeom>
                <a:blipFill>
                  <a:blip r:embed="rId9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37873CF-7AB9-CB07-83F3-1CA926E81DF0}"/>
                  </a:ext>
                </a:extLst>
              </p:cNvPr>
              <p:cNvSpPr txBox="1"/>
              <p:nvPr/>
            </p:nvSpPr>
            <p:spPr>
              <a:xfrm>
                <a:off x="3851266" y="4211280"/>
                <a:ext cx="1808778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70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37873CF-7AB9-CB07-83F3-1CA926E81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266" y="4211280"/>
                <a:ext cx="1808778" cy="11695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549B4675-A75C-B9CA-6EBA-5BB9FC73F23A}"/>
              </a:ext>
            </a:extLst>
          </p:cNvPr>
          <p:cNvGrpSpPr/>
          <p:nvPr/>
        </p:nvGrpSpPr>
        <p:grpSpPr>
          <a:xfrm>
            <a:off x="4762155" y="4074013"/>
            <a:ext cx="1398351" cy="873660"/>
            <a:chOff x="2672459" y="4020285"/>
            <a:chExt cx="1398351" cy="873660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19D498-0796-8518-4E49-ABEB86F01CB0}"/>
                </a:ext>
              </a:extLst>
            </p:cNvPr>
            <p:cNvCxnSpPr>
              <a:cxnSpLocks/>
            </p:cNvCxnSpPr>
            <p:nvPr/>
          </p:nvCxnSpPr>
          <p:spPr>
            <a:xfrm>
              <a:off x="3319670" y="4395298"/>
              <a:ext cx="531596" cy="498647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B6B77E35-E2F8-6F9D-697B-EC2FF3A4A981}"/>
                    </a:ext>
                  </a:extLst>
                </p:cNvPr>
                <p:cNvSpPr txBox="1"/>
                <p:nvPr/>
              </p:nvSpPr>
              <p:spPr>
                <a:xfrm>
                  <a:off x="2672459" y="4020285"/>
                  <a:ext cx="139835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−1)/</m:t>
                        </m:r>
                        <m:r>
                          <a:rPr lang="en-US" sz="2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22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B6B77E35-E2F8-6F9D-697B-EC2FF3A4A9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2459" y="4020285"/>
                  <a:ext cx="1398351" cy="430887"/>
                </a:xfrm>
                <a:prstGeom prst="rect">
                  <a:avLst/>
                </a:prstGeom>
                <a:blipFill>
                  <a:blip r:embed="rId11"/>
                  <a:stretch>
                    <a:fillRect l="-1304" b="-15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D1AA8D-C82A-B25D-AE59-25D7DC3BF495}"/>
              </a:ext>
            </a:extLst>
          </p:cNvPr>
          <p:cNvGrpSpPr/>
          <p:nvPr/>
        </p:nvGrpSpPr>
        <p:grpSpPr>
          <a:xfrm>
            <a:off x="5940962" y="4507813"/>
            <a:ext cx="722728" cy="607919"/>
            <a:chOff x="3313627" y="4286026"/>
            <a:chExt cx="722728" cy="607919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9FD5BA7-E270-3DC9-FBE2-27F91AD0FE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3627" y="4395298"/>
              <a:ext cx="0" cy="316515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EE6A949-C168-4D3C-BB16-653EF63365D6}"/>
                </a:ext>
              </a:extLst>
            </p:cNvPr>
            <p:cNvCxnSpPr>
              <a:cxnSpLocks/>
            </p:cNvCxnSpPr>
            <p:nvPr/>
          </p:nvCxnSpPr>
          <p:spPr>
            <a:xfrm>
              <a:off x="3319670" y="4395298"/>
              <a:ext cx="531596" cy="498647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41E2D77-1246-5279-F762-22E2D8622A5D}"/>
                    </a:ext>
                  </a:extLst>
                </p:cNvPr>
                <p:cNvSpPr txBox="1"/>
                <p:nvPr/>
              </p:nvSpPr>
              <p:spPr>
                <a:xfrm>
                  <a:off x="3344611" y="4286026"/>
                  <a:ext cx="691744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2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41E2D77-1246-5279-F762-22E2D8622A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611" y="4286026"/>
                  <a:ext cx="691744" cy="43088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81D594D-7066-F39B-2131-3377738C98F1}"/>
              </a:ext>
            </a:extLst>
          </p:cNvPr>
          <p:cNvGrpSpPr/>
          <p:nvPr/>
        </p:nvGrpSpPr>
        <p:grpSpPr>
          <a:xfrm>
            <a:off x="6495070" y="4700888"/>
            <a:ext cx="722728" cy="607919"/>
            <a:chOff x="3313627" y="4286026"/>
            <a:chExt cx="722728" cy="607919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28027DA-E6E7-ACB0-09E9-7DE1E3BF61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3627" y="4395298"/>
              <a:ext cx="0" cy="316515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9D0E7F0-0B5D-429D-6ECE-962C6BB98039}"/>
                </a:ext>
              </a:extLst>
            </p:cNvPr>
            <p:cNvCxnSpPr>
              <a:cxnSpLocks/>
            </p:cNvCxnSpPr>
            <p:nvPr/>
          </p:nvCxnSpPr>
          <p:spPr>
            <a:xfrm>
              <a:off x="3319670" y="4395298"/>
              <a:ext cx="531596" cy="498647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59A7BCB8-72CD-AE17-1CDB-10595C8D6E26}"/>
                    </a:ext>
                  </a:extLst>
                </p:cNvPr>
                <p:cNvSpPr txBox="1"/>
                <p:nvPr/>
              </p:nvSpPr>
              <p:spPr>
                <a:xfrm>
                  <a:off x="3344611" y="4286026"/>
                  <a:ext cx="691744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2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59A7BCB8-72CD-AE17-1CDB-10595C8D6E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611" y="4286026"/>
                  <a:ext cx="691744" cy="43088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F14ABB9-2472-87CD-4503-A9645EB47FA8}"/>
              </a:ext>
            </a:extLst>
          </p:cNvPr>
          <p:cNvGrpSpPr/>
          <p:nvPr/>
        </p:nvGrpSpPr>
        <p:grpSpPr>
          <a:xfrm>
            <a:off x="7032709" y="4996838"/>
            <a:ext cx="979275" cy="892286"/>
            <a:chOff x="3313627" y="4395298"/>
            <a:chExt cx="979275" cy="892286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0B537F-85F7-6F73-B670-A285972E88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3627" y="4395298"/>
              <a:ext cx="0" cy="316515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82699B3-06F8-2FF5-0060-143D383DAAF2}"/>
                </a:ext>
              </a:extLst>
            </p:cNvPr>
            <p:cNvCxnSpPr>
              <a:cxnSpLocks/>
            </p:cNvCxnSpPr>
            <p:nvPr/>
          </p:nvCxnSpPr>
          <p:spPr>
            <a:xfrm>
              <a:off x="3319670" y="4395298"/>
              <a:ext cx="973232" cy="892286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B228FC65-D205-DAB3-A15E-E049A5139936}"/>
                    </a:ext>
                  </a:extLst>
                </p:cNvPr>
                <p:cNvSpPr txBox="1"/>
                <p:nvPr/>
              </p:nvSpPr>
              <p:spPr>
                <a:xfrm>
                  <a:off x="3585233" y="4491823"/>
                  <a:ext cx="691744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2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B228FC65-D205-DAB3-A15E-E049A5139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5233" y="4491823"/>
                  <a:ext cx="691744" cy="43088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362FAD6-87A7-15FB-2EAC-968C3642D17A}"/>
              </a:ext>
            </a:extLst>
          </p:cNvPr>
          <p:cNvGrpSpPr/>
          <p:nvPr/>
        </p:nvGrpSpPr>
        <p:grpSpPr>
          <a:xfrm>
            <a:off x="10390478" y="3951403"/>
            <a:ext cx="691744" cy="1937721"/>
            <a:chOff x="2084245" y="4772902"/>
            <a:chExt cx="691744" cy="1937721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581285B-DCAA-DE93-30B1-4E887DB512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7035" y="5158409"/>
              <a:ext cx="0" cy="155221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88E22DE-AB44-A8A4-A038-64E2582ACCBE}"/>
                </a:ext>
              </a:extLst>
            </p:cNvPr>
            <p:cNvCxnSpPr/>
            <p:nvPr/>
          </p:nvCxnSpPr>
          <p:spPr>
            <a:xfrm>
              <a:off x="2117035" y="5158409"/>
              <a:ext cx="626165" cy="168965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BDEB447D-1509-DDCB-7ADB-5F93073355BB}"/>
                    </a:ext>
                  </a:extLst>
                </p:cNvPr>
                <p:cNvSpPr txBox="1"/>
                <p:nvPr/>
              </p:nvSpPr>
              <p:spPr>
                <a:xfrm>
                  <a:off x="2084245" y="4772902"/>
                  <a:ext cx="691744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sz="2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22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BDEB447D-1509-DDCB-7ADB-5F93073355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4245" y="4772902"/>
                  <a:ext cx="691744" cy="430887"/>
                </a:xfrm>
                <a:prstGeom prst="rect">
                  <a:avLst/>
                </a:prstGeom>
                <a:blipFill>
                  <a:blip r:embed="rId15"/>
                  <a:stretch>
                    <a:fillRect b="-15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1299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57CA8-0B8E-23FB-DA9F-9BD44939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ISQ Lower bounds: Plot</a:t>
            </a:r>
          </a:p>
        </p:txBody>
      </p:sp>
      <p:pic>
        <p:nvPicPr>
          <p:cNvPr id="7" name="Content Placeholder 6" descr="A diagram of a curve&#10;&#10;Description automatically generated">
            <a:extLst>
              <a:ext uri="{FF2B5EF4-FFF2-40B4-BE49-F238E27FC236}">
                <a16:creationId xmlns:a16="http://schemas.microsoft.com/office/drawing/2014/main" id="{0B01BE3D-FB6B-6A16-0E9D-C1B9F5052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68" y="1690688"/>
            <a:ext cx="8806438" cy="466566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242E64-BD08-6136-ECCF-A06FAF155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Seminar - Izzy Grosof - Dec.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6E2F9-D4A5-827F-589C-CAC988D4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3AC9-7610-4083-81AF-1760D8702134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D58E89-0348-748D-497A-28312A9B48EC}"/>
                  </a:ext>
                </a:extLst>
              </p:cNvPr>
              <p:cNvSpPr txBox="1"/>
              <p:nvPr/>
            </p:nvSpPr>
            <p:spPr>
              <a:xfrm>
                <a:off x="3149048" y="1259801"/>
                <a:ext cx="589390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Setting: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200" dirty="0"/>
                  <a:t> servers, Exp(1) job sizes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D58E89-0348-748D-497A-28312A9B4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048" y="1259801"/>
                <a:ext cx="5893904" cy="430887"/>
              </a:xfrm>
              <a:prstGeom prst="rect">
                <a:avLst/>
              </a:prstGeom>
              <a:blipFill>
                <a:blip r:embed="rId3"/>
                <a:stretch>
                  <a:fillRect t="-100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AD9E1345-D55A-2153-BB16-C0A06909B81F}"/>
              </a:ext>
            </a:extLst>
          </p:cNvPr>
          <p:cNvSpPr/>
          <p:nvPr/>
        </p:nvSpPr>
        <p:spPr>
          <a:xfrm>
            <a:off x="2158738" y="1866507"/>
            <a:ext cx="1422663" cy="1131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443030-C549-21D0-FB9C-908F090E200C}"/>
              </a:ext>
            </a:extLst>
          </p:cNvPr>
          <p:cNvGrpSpPr/>
          <p:nvPr/>
        </p:nvGrpSpPr>
        <p:grpSpPr>
          <a:xfrm>
            <a:off x="2350896" y="2022561"/>
            <a:ext cx="5802504" cy="1536481"/>
            <a:chOff x="2350896" y="2022561"/>
            <a:chExt cx="5802504" cy="153648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6DFBEB-8111-71F8-0447-CDBE0AEC6224}"/>
                </a:ext>
              </a:extLst>
            </p:cNvPr>
            <p:cNvSpPr/>
            <p:nvPr/>
          </p:nvSpPr>
          <p:spPr>
            <a:xfrm>
              <a:off x="2350896" y="2022561"/>
              <a:ext cx="1230505" cy="43088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SRPT-2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570BF4D-BDA2-3FA2-B2E1-0FD206946E6D}"/>
                </a:ext>
              </a:extLst>
            </p:cNvPr>
            <p:cNvCxnSpPr>
              <a:stCxn id="10" idx="3"/>
            </p:cNvCxnSpPr>
            <p:nvPr/>
          </p:nvCxnSpPr>
          <p:spPr>
            <a:xfrm>
              <a:off x="3581401" y="2238005"/>
              <a:ext cx="4571999" cy="1321037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FFA22B4-0E08-CFA1-B8B8-02F9850589A6}"/>
              </a:ext>
            </a:extLst>
          </p:cNvPr>
          <p:cNvGrpSpPr/>
          <p:nvPr/>
        </p:nvGrpSpPr>
        <p:grpSpPr>
          <a:xfrm>
            <a:off x="2350896" y="2887317"/>
            <a:ext cx="3584491" cy="2495049"/>
            <a:chOff x="2350896" y="2887317"/>
            <a:chExt cx="3584491" cy="249504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ECF0C2-1185-78F1-0015-0F82493C3E37}"/>
                </a:ext>
              </a:extLst>
            </p:cNvPr>
            <p:cNvSpPr/>
            <p:nvPr/>
          </p:nvSpPr>
          <p:spPr>
            <a:xfrm>
              <a:off x="2350896" y="2887317"/>
              <a:ext cx="1230505" cy="430887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Best prior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B7A3EC7-352A-BF81-A01C-369792C77B3F}"/>
                </a:ext>
              </a:extLst>
            </p:cNvPr>
            <p:cNvCxnSpPr>
              <a:cxnSpLocks/>
            </p:cNvCxnSpPr>
            <p:nvPr/>
          </p:nvCxnSpPr>
          <p:spPr>
            <a:xfrm>
              <a:off x="2966148" y="3312002"/>
              <a:ext cx="2969239" cy="2070364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27E938-946C-68BE-DECE-49A1C2304F02}"/>
              </a:ext>
            </a:extLst>
          </p:cNvPr>
          <p:cNvGrpSpPr/>
          <p:nvPr/>
        </p:nvGrpSpPr>
        <p:grpSpPr>
          <a:xfrm>
            <a:off x="2350896" y="2456430"/>
            <a:ext cx="4279873" cy="2493376"/>
            <a:chOff x="2350896" y="2456430"/>
            <a:chExt cx="4279873" cy="24933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959DB0F-CA4C-B116-D454-7C4FAC50BE6D}"/>
                </a:ext>
              </a:extLst>
            </p:cNvPr>
            <p:cNvSpPr/>
            <p:nvPr/>
          </p:nvSpPr>
          <p:spPr>
            <a:xfrm>
              <a:off x="2350896" y="2456430"/>
              <a:ext cx="1614818" cy="430887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Our bounds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4C364B1-2DDB-EFD0-476F-EC7D4C3F0ABE}"/>
                </a:ext>
              </a:extLst>
            </p:cNvPr>
            <p:cNvCxnSpPr>
              <a:cxnSpLocks/>
            </p:cNvCxnSpPr>
            <p:nvPr/>
          </p:nvCxnSpPr>
          <p:spPr>
            <a:xfrm>
              <a:off x="3970615" y="2887317"/>
              <a:ext cx="2660154" cy="2062489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425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A251-3A7D-C221-5134-8B45DB961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48" y="289385"/>
            <a:ext cx="11718303" cy="1325563"/>
          </a:xfrm>
        </p:spPr>
        <p:txBody>
          <a:bodyPr/>
          <a:lstStyle/>
          <a:p>
            <a:r>
              <a:rPr lang="en-US" dirty="0"/>
              <a:t>Prior Work: Single-server &amp; Multiserver Scheduling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D765E-BDF8-0615-75B2-A0B7AE43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Seminar - Izzy Grosof - Dec. 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647CF-3B70-0300-3305-23672D1BC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EED4EB4-B767-7799-0D97-CD40F82811C1}"/>
              </a:ext>
            </a:extLst>
          </p:cNvPr>
          <p:cNvGrpSpPr/>
          <p:nvPr/>
        </p:nvGrpSpPr>
        <p:grpSpPr>
          <a:xfrm>
            <a:off x="3088107" y="1970110"/>
            <a:ext cx="2123358" cy="734332"/>
            <a:chOff x="4331552" y="3050377"/>
            <a:chExt cx="4279048" cy="123249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F46347F-3001-27B8-8BFE-E2AAB14688AE}"/>
                </a:ext>
              </a:extLst>
            </p:cNvPr>
            <p:cNvGrpSpPr/>
            <p:nvPr/>
          </p:nvGrpSpPr>
          <p:grpSpPr>
            <a:xfrm>
              <a:off x="4331552" y="3080544"/>
              <a:ext cx="3006089" cy="1096645"/>
              <a:chOff x="5630" y="3725"/>
              <a:chExt cx="4734" cy="1727"/>
            </a:xfrm>
          </p:grpSpPr>
          <p:sp>
            <p:nvSpPr>
              <p:cNvPr id="11" name="Rectangles 39">
                <a:extLst>
                  <a:ext uri="{FF2B5EF4-FFF2-40B4-BE49-F238E27FC236}">
                    <a16:creationId xmlns:a16="http://schemas.microsoft.com/office/drawing/2014/main" id="{8E36BF55-DE60-3EFB-9AF8-6CD0ED80E8C6}"/>
                  </a:ext>
                </a:extLst>
              </p:cNvPr>
              <p:cNvSpPr/>
              <p:nvPr/>
            </p:nvSpPr>
            <p:spPr>
              <a:xfrm>
                <a:off x="6596" y="3735"/>
                <a:ext cx="942" cy="17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s 40">
                <a:extLst>
                  <a:ext uri="{FF2B5EF4-FFF2-40B4-BE49-F238E27FC236}">
                    <a16:creationId xmlns:a16="http://schemas.microsoft.com/office/drawing/2014/main" id="{0894CA98-2517-F0C3-20F4-DDA3D08E61E3}"/>
                  </a:ext>
                </a:extLst>
              </p:cNvPr>
              <p:cNvSpPr/>
              <p:nvPr/>
            </p:nvSpPr>
            <p:spPr>
              <a:xfrm>
                <a:off x="7538" y="3735"/>
                <a:ext cx="942" cy="17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s 41">
                <a:extLst>
                  <a:ext uri="{FF2B5EF4-FFF2-40B4-BE49-F238E27FC236}">
                    <a16:creationId xmlns:a16="http://schemas.microsoft.com/office/drawing/2014/main" id="{1E306EFE-C488-541B-2468-603C3C4DDB8A}"/>
                  </a:ext>
                </a:extLst>
              </p:cNvPr>
              <p:cNvSpPr/>
              <p:nvPr/>
            </p:nvSpPr>
            <p:spPr>
              <a:xfrm>
                <a:off x="8480" y="3735"/>
                <a:ext cx="942" cy="17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s 42">
                <a:extLst>
                  <a:ext uri="{FF2B5EF4-FFF2-40B4-BE49-F238E27FC236}">
                    <a16:creationId xmlns:a16="http://schemas.microsoft.com/office/drawing/2014/main" id="{34E0148E-0C00-6417-ED7B-2F409ED67B31}"/>
                  </a:ext>
                </a:extLst>
              </p:cNvPr>
              <p:cNvSpPr/>
              <p:nvPr/>
            </p:nvSpPr>
            <p:spPr>
              <a:xfrm>
                <a:off x="9422" y="3735"/>
                <a:ext cx="942" cy="17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602F6C1-7488-0ADA-45A0-DC79A75CB79F}"/>
                  </a:ext>
                </a:extLst>
              </p:cNvPr>
              <p:cNvCxnSpPr/>
              <p:nvPr/>
            </p:nvCxnSpPr>
            <p:spPr>
              <a:xfrm>
                <a:off x="5630" y="3725"/>
                <a:ext cx="966" cy="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1804823-D42C-D532-8299-37E75A37B9EF}"/>
                  </a:ext>
                </a:extLst>
              </p:cNvPr>
              <p:cNvCxnSpPr/>
              <p:nvPr/>
            </p:nvCxnSpPr>
            <p:spPr>
              <a:xfrm>
                <a:off x="5630" y="5437"/>
                <a:ext cx="966" cy="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D8F826-8DD7-92E9-3AF5-AB9B60C39CE4}"/>
                </a:ext>
              </a:extLst>
            </p:cNvPr>
            <p:cNvSpPr/>
            <p:nvPr/>
          </p:nvSpPr>
          <p:spPr>
            <a:xfrm>
              <a:off x="7337642" y="3050377"/>
              <a:ext cx="1272958" cy="123249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BF0E175-23C1-CB02-5038-A634AAC3F322}"/>
              </a:ext>
            </a:extLst>
          </p:cNvPr>
          <p:cNvCxnSpPr>
            <a:cxnSpLocks/>
          </p:cNvCxnSpPr>
          <p:nvPr/>
        </p:nvCxnSpPr>
        <p:spPr>
          <a:xfrm flipV="1">
            <a:off x="5488659" y="1678317"/>
            <a:ext cx="0" cy="47487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1C17E8F-37D2-B97C-0DF0-4BB79046909B}"/>
              </a:ext>
            </a:extLst>
          </p:cNvPr>
          <p:cNvGrpSpPr/>
          <p:nvPr/>
        </p:nvGrpSpPr>
        <p:grpSpPr>
          <a:xfrm>
            <a:off x="172104" y="1678317"/>
            <a:ext cx="7981296" cy="4748738"/>
            <a:chOff x="172104" y="1678317"/>
            <a:chExt cx="7981296" cy="474873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A17171B-10BC-3DCC-1892-0F58AADCAF32}"/>
                </a:ext>
              </a:extLst>
            </p:cNvPr>
            <p:cNvCxnSpPr>
              <a:cxnSpLocks/>
            </p:cNvCxnSpPr>
            <p:nvPr/>
          </p:nvCxnSpPr>
          <p:spPr>
            <a:xfrm>
              <a:off x="236848" y="2958058"/>
              <a:ext cx="791655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F8D2735-0058-4613-C281-781BB7A515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9234" y="1678317"/>
              <a:ext cx="0" cy="4748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DB53AA4-F7FA-ED11-D606-19AB51D7E7EA}"/>
                    </a:ext>
                  </a:extLst>
                </p:cNvPr>
                <p:cNvSpPr txBox="1"/>
                <p:nvPr/>
              </p:nvSpPr>
              <p:spPr>
                <a:xfrm>
                  <a:off x="172104" y="3055919"/>
                  <a:ext cx="2947481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b="1" dirty="0"/>
                    <a:t>Analysis</a:t>
                  </a:r>
                  <a:r>
                    <a:rPr lang="en-US" sz="2200" dirty="0"/>
                    <a:t>:      Characterize </a:t>
                  </a:r>
                  <a14:m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a14:m>
                  <a:r>
                    <a:rPr lang="en-US" sz="2200" dirty="0"/>
                    <a:t> (mean response time)</a:t>
                  </a: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DB53AA4-F7FA-ED11-D606-19AB51D7E7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104" y="3055919"/>
                  <a:ext cx="2947481" cy="1107996"/>
                </a:xfrm>
                <a:prstGeom prst="rect">
                  <a:avLst/>
                </a:prstGeom>
                <a:blipFill>
                  <a:blip r:embed="rId2"/>
                  <a:stretch>
                    <a:fillRect l="-2686" t="-3297" b="-104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35D9BFA-C070-1927-E36B-3CEFB14048DB}"/>
              </a:ext>
            </a:extLst>
          </p:cNvPr>
          <p:cNvGrpSpPr/>
          <p:nvPr/>
        </p:nvGrpSpPr>
        <p:grpSpPr>
          <a:xfrm>
            <a:off x="140816" y="4574999"/>
            <a:ext cx="8012584" cy="1228698"/>
            <a:chOff x="140816" y="4574999"/>
            <a:chExt cx="8012584" cy="1228698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A090702-FF07-A205-01D5-C00E211C9233}"/>
                </a:ext>
              </a:extLst>
            </p:cNvPr>
            <p:cNvCxnSpPr>
              <a:cxnSpLocks/>
            </p:cNvCxnSpPr>
            <p:nvPr/>
          </p:nvCxnSpPr>
          <p:spPr>
            <a:xfrm>
              <a:off x="203545" y="4574999"/>
              <a:ext cx="794985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7B0E4B6-EA0A-B590-67A7-D279DFEF1E48}"/>
                    </a:ext>
                  </a:extLst>
                </p:cNvPr>
                <p:cNvSpPr txBox="1"/>
                <p:nvPr/>
              </p:nvSpPr>
              <p:spPr>
                <a:xfrm>
                  <a:off x="140816" y="4695701"/>
                  <a:ext cx="2778418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b="1" dirty="0"/>
                    <a:t>Optimization</a:t>
                  </a:r>
                  <a:r>
                    <a:rPr lang="en-US" sz="2200" dirty="0"/>
                    <a:t>:   Minimize </a:t>
                  </a:r>
                  <a14:m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a14:m>
                  <a:r>
                    <a:rPr lang="en-US" sz="2200" dirty="0"/>
                    <a:t>over all scheduling policies.</a:t>
                  </a: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7B0E4B6-EA0A-B590-67A7-D279DFEF1E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816" y="4695701"/>
                  <a:ext cx="2778418" cy="1107996"/>
                </a:xfrm>
                <a:prstGeom prst="rect">
                  <a:avLst/>
                </a:prstGeom>
                <a:blipFill>
                  <a:blip r:embed="rId3"/>
                  <a:stretch>
                    <a:fillRect l="-2851" t="-3297" r="-3509" b="-104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D5331B0-0DB9-FEF3-8990-F6EE27514036}"/>
              </a:ext>
            </a:extLst>
          </p:cNvPr>
          <p:cNvGrpSpPr/>
          <p:nvPr/>
        </p:nvGrpSpPr>
        <p:grpSpPr>
          <a:xfrm>
            <a:off x="2879778" y="2972539"/>
            <a:ext cx="2947208" cy="1486401"/>
            <a:chOff x="3243357" y="3429000"/>
            <a:chExt cx="2947208" cy="148640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669160F-DFF7-FE8F-50F0-307E1938F639}"/>
                </a:ext>
              </a:extLst>
            </p:cNvPr>
            <p:cNvSpPr txBox="1"/>
            <p:nvPr/>
          </p:nvSpPr>
          <p:spPr>
            <a:xfrm>
              <a:off x="3243357" y="3429000"/>
              <a:ext cx="294720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Well understood!       </a:t>
              </a:r>
              <a:r>
                <a:rPr lang="en-US" dirty="0"/>
                <a:t>[</a:t>
              </a:r>
              <a:r>
                <a:rPr lang="en-US" dirty="0" err="1"/>
                <a:t>Pollaczek</a:t>
              </a:r>
              <a:r>
                <a:rPr lang="en-US" dirty="0"/>
                <a:t> ‘30], [Schrage &amp; Miller ‘66], [Scully ‘18].</a:t>
              </a:r>
            </a:p>
          </p:txBody>
        </p:sp>
        <p:sp>
          <p:nvSpPr>
            <p:cNvPr id="54" name="Smiley Face 53">
              <a:extLst>
                <a:ext uri="{FF2B5EF4-FFF2-40B4-BE49-F238E27FC236}">
                  <a16:creationId xmlns:a16="http://schemas.microsoft.com/office/drawing/2014/main" id="{B7C4920A-CA88-0448-CB40-2F48BEF61913}"/>
                </a:ext>
              </a:extLst>
            </p:cNvPr>
            <p:cNvSpPr/>
            <p:nvPr/>
          </p:nvSpPr>
          <p:spPr>
            <a:xfrm>
              <a:off x="4302424" y="4439913"/>
              <a:ext cx="454152" cy="475488"/>
            </a:xfrm>
            <a:prstGeom prst="smileyFace">
              <a:avLst>
                <a:gd name="adj" fmla="val 4653"/>
              </a:avLst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F2EDA0E-7441-5050-E0A8-5CC4A2FDA1EA}"/>
              </a:ext>
            </a:extLst>
          </p:cNvPr>
          <p:cNvGrpSpPr/>
          <p:nvPr/>
        </p:nvGrpSpPr>
        <p:grpSpPr>
          <a:xfrm>
            <a:off x="2919235" y="4584547"/>
            <a:ext cx="2907752" cy="1192795"/>
            <a:chOff x="3243357" y="3429000"/>
            <a:chExt cx="2907752" cy="119279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CFB5E23-2760-DBD5-B868-B9643CDEAB43}"/>
                </a:ext>
              </a:extLst>
            </p:cNvPr>
            <p:cNvSpPr txBox="1"/>
            <p:nvPr/>
          </p:nvSpPr>
          <p:spPr>
            <a:xfrm>
              <a:off x="3243357" y="3429000"/>
              <a:ext cx="29077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SRPT is optimal!  </a:t>
              </a:r>
              <a:r>
                <a:rPr lang="en-US" sz="1800" dirty="0"/>
                <a:t>[Schrage ‘68].</a:t>
              </a:r>
              <a:endParaRPr lang="en-US" dirty="0"/>
            </a:p>
          </p:txBody>
        </p:sp>
        <p:sp>
          <p:nvSpPr>
            <p:cNvPr id="58" name="Smiley Face 57">
              <a:extLst>
                <a:ext uri="{FF2B5EF4-FFF2-40B4-BE49-F238E27FC236}">
                  <a16:creationId xmlns:a16="http://schemas.microsoft.com/office/drawing/2014/main" id="{F4C4B94C-4CB3-8468-46F5-9AB5DAA015C1}"/>
                </a:ext>
              </a:extLst>
            </p:cNvPr>
            <p:cNvSpPr/>
            <p:nvPr/>
          </p:nvSpPr>
          <p:spPr>
            <a:xfrm>
              <a:off x="4262967" y="4146307"/>
              <a:ext cx="454152" cy="475488"/>
            </a:xfrm>
            <a:prstGeom prst="smileyFace">
              <a:avLst>
                <a:gd name="adj" fmla="val 4653"/>
              </a:avLst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68ED5C9-96FB-1B01-8395-674E84C84F28}"/>
              </a:ext>
            </a:extLst>
          </p:cNvPr>
          <p:cNvGrpSpPr/>
          <p:nvPr/>
        </p:nvGrpSpPr>
        <p:grpSpPr>
          <a:xfrm>
            <a:off x="5630038" y="1678316"/>
            <a:ext cx="2428046" cy="1229811"/>
            <a:chOff x="6674799" y="2480305"/>
            <a:chExt cx="2839185" cy="157977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BF43CF5-234F-86B9-A371-546CBEFBBB19}"/>
                </a:ext>
              </a:extLst>
            </p:cNvPr>
            <p:cNvGrpSpPr/>
            <p:nvPr/>
          </p:nvGrpSpPr>
          <p:grpSpPr>
            <a:xfrm>
              <a:off x="6674799" y="2480305"/>
              <a:ext cx="2832343" cy="1579770"/>
              <a:chOff x="10122" y="2278"/>
              <a:chExt cx="5381" cy="3089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9F784502-AA8F-F147-03CB-C4576DC4ED44}"/>
                  </a:ext>
                </a:extLst>
              </p:cNvPr>
              <p:cNvGrpSpPr/>
              <p:nvPr/>
            </p:nvGrpSpPr>
            <p:grpSpPr>
              <a:xfrm>
                <a:off x="10122" y="2278"/>
                <a:ext cx="5381" cy="3089"/>
                <a:chOff x="10105" y="2278"/>
                <a:chExt cx="5381" cy="3089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DE30A98B-05FD-4BDC-6227-3EA68502C18A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B9D1EDE5-93FB-150F-0957-EEB2D64D8793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410529FB-75CE-DF8D-1A2C-9944A80C837B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62530B25-2AF5-C030-FB93-43899214F803}"/>
                    </a:ext>
                  </a:extLst>
                </p:cNvPr>
                <p:cNvSpPr/>
                <p:nvPr/>
              </p:nvSpPr>
              <p:spPr>
                <a:xfrm>
                  <a:off x="14954" y="4910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C30E76B5-35A9-453A-05A8-BC947D704F88}"/>
                    </a:ext>
                  </a:extLst>
                </p:cNvPr>
                <p:cNvSpPr/>
                <p:nvPr/>
              </p:nvSpPr>
              <p:spPr>
                <a:xfrm>
                  <a:off x="14954" y="2278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1DBDAF82-C615-5545-E1C5-13255326F51E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7B4963CF-38C2-3579-1317-5A2507ABE75A}"/>
                    </a:ext>
                  </a:extLst>
                </p:cNvPr>
                <p:cNvGrpSpPr/>
                <p:nvPr/>
              </p:nvGrpSpPr>
              <p:grpSpPr>
                <a:xfrm>
                  <a:off x="10105" y="2989"/>
                  <a:ext cx="5381" cy="1729"/>
                  <a:chOff x="10122" y="2747"/>
                  <a:chExt cx="5381" cy="1729"/>
                </a:xfrm>
              </p:grpSpPr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EB6981E7-F5C9-0881-584B-AA9E39051F60}"/>
                      </a:ext>
                    </a:extLst>
                  </p:cNvPr>
                  <p:cNvGrpSpPr/>
                  <p:nvPr/>
                </p:nvGrpSpPr>
                <p:grpSpPr>
                  <a:xfrm>
                    <a:off x="10122" y="2747"/>
                    <a:ext cx="4734" cy="1729"/>
                    <a:chOff x="5630" y="3721"/>
                    <a:chExt cx="4734" cy="1729"/>
                  </a:xfrm>
                </p:grpSpPr>
                <p:grpSp>
                  <p:nvGrpSpPr>
                    <p:cNvPr id="71" name="Group 70">
                      <a:extLst>
                        <a:ext uri="{FF2B5EF4-FFF2-40B4-BE49-F238E27FC236}">
                          <a16:creationId xmlns:a16="http://schemas.microsoft.com/office/drawing/2014/main" id="{689E2C3F-6FCA-F58A-B099-7499C40E53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721"/>
                      <a:ext cx="4734" cy="1729"/>
                      <a:chOff x="5630" y="3721"/>
                      <a:chExt cx="4734" cy="1729"/>
                    </a:xfrm>
                  </p:grpSpPr>
                  <p:sp>
                    <p:nvSpPr>
                      <p:cNvPr id="77" name="Rectangles 39">
                        <a:extLst>
                          <a:ext uri="{FF2B5EF4-FFF2-40B4-BE49-F238E27FC236}">
                            <a16:creationId xmlns:a16="http://schemas.microsoft.com/office/drawing/2014/main" id="{4DD7DEDF-4D33-8E81-0C6B-149BDA85B5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" name="Rectangles 40">
                        <a:extLst>
                          <a:ext uri="{FF2B5EF4-FFF2-40B4-BE49-F238E27FC236}">
                            <a16:creationId xmlns:a16="http://schemas.microsoft.com/office/drawing/2014/main" id="{6B725A91-F31F-31F4-9948-B9022BFA66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9" name="Rectangles 41">
                        <a:extLst>
                          <a:ext uri="{FF2B5EF4-FFF2-40B4-BE49-F238E27FC236}">
                            <a16:creationId xmlns:a16="http://schemas.microsoft.com/office/drawing/2014/main" id="{66F5E4A2-9A12-5EA5-EA43-AD40474643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0" name="Rectangles 42">
                        <a:extLst>
                          <a:ext uri="{FF2B5EF4-FFF2-40B4-BE49-F238E27FC236}">
                            <a16:creationId xmlns:a16="http://schemas.microsoft.com/office/drawing/2014/main" id="{CBD4B170-2BDC-12CF-EF31-6C450DD275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81" name="Straight Connector 80">
                        <a:extLst>
                          <a:ext uri="{FF2B5EF4-FFF2-40B4-BE49-F238E27FC236}">
                            <a16:creationId xmlns:a16="http://schemas.microsoft.com/office/drawing/2014/main" id="{0CDE5103-840D-0E73-C949-A6B4FD47711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" name="Straight Connector 81">
                        <a:extLst>
                          <a:ext uri="{FF2B5EF4-FFF2-40B4-BE49-F238E27FC236}">
                            <a16:creationId xmlns:a16="http://schemas.microsoft.com/office/drawing/2014/main" id="{4A2094BE-D11E-AB09-C746-A05787ACF7A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72" name="Rectangles 46">
                      <a:extLst>
                        <a:ext uri="{FF2B5EF4-FFF2-40B4-BE49-F238E27FC236}">
                          <a16:creationId xmlns:a16="http://schemas.microsoft.com/office/drawing/2014/main" id="{4B45F922-6F55-CC70-C398-CAFC5C7F9A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52" y="4514"/>
                      <a:ext cx="797" cy="63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Rectangles 47">
                      <a:extLst>
                        <a:ext uri="{FF2B5EF4-FFF2-40B4-BE49-F238E27FC236}">
                          <a16:creationId xmlns:a16="http://schemas.microsoft.com/office/drawing/2014/main" id="{66D7A2C2-5EE7-A5CE-24E4-AEDE050EEC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2" y="4367"/>
                      <a:ext cx="717" cy="763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" name="Rectangles 48">
                      <a:extLst>
                        <a:ext uri="{FF2B5EF4-FFF2-40B4-BE49-F238E27FC236}">
                          <a16:creationId xmlns:a16="http://schemas.microsoft.com/office/drawing/2014/main" id="{55F7629C-9A55-9EEA-35F6-6D0BC1F405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9" y="4551"/>
                      <a:ext cx="724" cy="585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5" name="Rectangles 49">
                      <a:extLst>
                        <a:ext uri="{FF2B5EF4-FFF2-40B4-BE49-F238E27FC236}">
                          <a16:creationId xmlns:a16="http://schemas.microsoft.com/office/drawing/2014/main" id="{8B7FDDFF-5A12-266C-2A8E-C9C5954056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18" y="3792"/>
                      <a:ext cx="756" cy="136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70" name="Rectangles 75">
                    <a:extLst>
                      <a:ext uri="{FF2B5EF4-FFF2-40B4-BE49-F238E27FC236}">
                        <a16:creationId xmlns:a16="http://schemas.microsoft.com/office/drawing/2014/main" id="{57B935E5-55D7-59F5-1EA2-160E4E655F7B}"/>
                      </a:ext>
                    </a:extLst>
                  </p:cNvPr>
                  <p:cNvSpPr/>
                  <p:nvPr/>
                </p:nvSpPr>
                <p:spPr>
                  <a:xfrm>
                    <a:off x="15017" y="3114"/>
                    <a:ext cx="486" cy="38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8" name="Rectangles 60">
                <a:extLst>
                  <a:ext uri="{FF2B5EF4-FFF2-40B4-BE49-F238E27FC236}">
                    <a16:creationId xmlns:a16="http://schemas.microsoft.com/office/drawing/2014/main" id="{CE8B127A-72CA-C9AD-EC92-1C53C51914F3}"/>
                  </a:ext>
                </a:extLst>
              </p:cNvPr>
              <p:cNvSpPr/>
              <p:nvPr/>
            </p:nvSpPr>
            <p:spPr>
              <a:xfrm>
                <a:off x="15030" y="4466"/>
                <a:ext cx="455" cy="24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s 61">
                <a:extLst>
                  <a:ext uri="{FF2B5EF4-FFF2-40B4-BE49-F238E27FC236}">
                    <a16:creationId xmlns:a16="http://schemas.microsoft.com/office/drawing/2014/main" id="{BA7FAFEC-BB13-2FA6-B425-20B0F870B684}"/>
                  </a:ext>
                </a:extLst>
              </p:cNvPr>
              <p:cNvSpPr/>
              <p:nvPr/>
            </p:nvSpPr>
            <p:spPr>
              <a:xfrm>
                <a:off x="14971" y="5035"/>
                <a:ext cx="526" cy="23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Rectangles 60">
              <a:extLst>
                <a:ext uri="{FF2B5EF4-FFF2-40B4-BE49-F238E27FC236}">
                  <a16:creationId xmlns:a16="http://schemas.microsoft.com/office/drawing/2014/main" id="{F8D588AB-1E83-8AAD-D26E-C48BF3DAC646}"/>
                </a:ext>
              </a:extLst>
            </p:cNvPr>
            <p:cNvSpPr/>
            <p:nvPr/>
          </p:nvSpPr>
          <p:spPr>
            <a:xfrm>
              <a:off x="9255016" y="3356877"/>
              <a:ext cx="256074" cy="710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s 75">
              <a:extLst>
                <a:ext uri="{FF2B5EF4-FFF2-40B4-BE49-F238E27FC236}">
                  <a16:creationId xmlns:a16="http://schemas.microsoft.com/office/drawing/2014/main" id="{2641EAFD-E13D-A165-64D2-3A8A650705F8}"/>
                </a:ext>
              </a:extLst>
            </p:cNvPr>
            <p:cNvSpPr/>
            <p:nvPr/>
          </p:nvSpPr>
          <p:spPr>
            <a:xfrm>
              <a:off x="9258173" y="2790248"/>
              <a:ext cx="255811" cy="1974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s 75">
              <a:extLst>
                <a:ext uri="{FF2B5EF4-FFF2-40B4-BE49-F238E27FC236}">
                  <a16:creationId xmlns:a16="http://schemas.microsoft.com/office/drawing/2014/main" id="{CC2EA0BE-3C91-8C5B-E015-9D2B4DD8EE12}"/>
                </a:ext>
              </a:extLst>
            </p:cNvPr>
            <p:cNvSpPr/>
            <p:nvPr/>
          </p:nvSpPr>
          <p:spPr>
            <a:xfrm>
              <a:off x="9258172" y="2544410"/>
              <a:ext cx="255811" cy="1511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Rectangles 46">
            <a:extLst>
              <a:ext uri="{FF2B5EF4-FFF2-40B4-BE49-F238E27FC236}">
                <a16:creationId xmlns:a16="http://schemas.microsoft.com/office/drawing/2014/main" id="{DE397ED5-AEA5-2542-0906-EFD71E7657DB}"/>
              </a:ext>
            </a:extLst>
          </p:cNvPr>
          <p:cNvSpPr/>
          <p:nvPr/>
        </p:nvSpPr>
        <p:spPr>
          <a:xfrm>
            <a:off x="4026524" y="2336179"/>
            <a:ext cx="216066" cy="2524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s 47">
            <a:extLst>
              <a:ext uri="{FF2B5EF4-FFF2-40B4-BE49-F238E27FC236}">
                <a16:creationId xmlns:a16="http://schemas.microsoft.com/office/drawing/2014/main" id="{083D787B-1809-CC89-5773-AD24F2CD908A}"/>
              </a:ext>
            </a:extLst>
          </p:cNvPr>
          <p:cNvSpPr/>
          <p:nvPr/>
        </p:nvSpPr>
        <p:spPr>
          <a:xfrm>
            <a:off x="3744163" y="2277098"/>
            <a:ext cx="194378" cy="3037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s 48">
            <a:extLst>
              <a:ext uri="{FF2B5EF4-FFF2-40B4-BE49-F238E27FC236}">
                <a16:creationId xmlns:a16="http://schemas.microsoft.com/office/drawing/2014/main" id="{045E668D-0ABC-D6D7-2972-2387B3A58876}"/>
              </a:ext>
            </a:extLst>
          </p:cNvPr>
          <p:cNvSpPr/>
          <p:nvPr/>
        </p:nvSpPr>
        <p:spPr>
          <a:xfrm>
            <a:off x="4323349" y="2359457"/>
            <a:ext cx="196275" cy="232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s 49">
            <a:extLst>
              <a:ext uri="{FF2B5EF4-FFF2-40B4-BE49-F238E27FC236}">
                <a16:creationId xmlns:a16="http://schemas.microsoft.com/office/drawing/2014/main" id="{CB3CFA32-08A2-7405-2697-814D229E72BF}"/>
              </a:ext>
            </a:extLst>
          </p:cNvPr>
          <p:cNvSpPr/>
          <p:nvPr/>
        </p:nvSpPr>
        <p:spPr>
          <a:xfrm>
            <a:off x="3437555" y="2048734"/>
            <a:ext cx="204951" cy="5430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s 75">
            <a:extLst>
              <a:ext uri="{FF2B5EF4-FFF2-40B4-BE49-F238E27FC236}">
                <a16:creationId xmlns:a16="http://schemas.microsoft.com/office/drawing/2014/main" id="{4EDD0A6D-4150-CD2B-3526-69A9DB5FAA46}"/>
              </a:ext>
            </a:extLst>
          </p:cNvPr>
          <p:cNvSpPr/>
          <p:nvPr/>
        </p:nvSpPr>
        <p:spPr>
          <a:xfrm>
            <a:off x="4771894" y="2439897"/>
            <a:ext cx="209452" cy="139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4489DBF-ACB8-39D0-CFEB-1DC8D5321597}"/>
              </a:ext>
            </a:extLst>
          </p:cNvPr>
          <p:cNvSpPr txBox="1"/>
          <p:nvPr/>
        </p:nvSpPr>
        <p:spPr>
          <a:xfrm>
            <a:off x="3630347" y="1472459"/>
            <a:ext cx="11166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 server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08CB54F-EA6E-84A0-B97A-D242386E1084}"/>
              </a:ext>
            </a:extLst>
          </p:cNvPr>
          <p:cNvSpPr txBox="1"/>
          <p:nvPr/>
        </p:nvSpPr>
        <p:spPr>
          <a:xfrm>
            <a:off x="6092479" y="1179617"/>
            <a:ext cx="15982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Multiserver 1 server/job</a:t>
            </a:r>
          </a:p>
        </p:txBody>
      </p:sp>
      <p:sp>
        <p:nvSpPr>
          <p:cNvPr id="10" name="Smiley Face 9">
            <a:extLst>
              <a:ext uri="{FF2B5EF4-FFF2-40B4-BE49-F238E27FC236}">
                <a16:creationId xmlns:a16="http://schemas.microsoft.com/office/drawing/2014/main" id="{5E44E3C5-FBC8-B0DD-2C29-57A4AFFEA5F1}"/>
              </a:ext>
            </a:extLst>
          </p:cNvPr>
          <p:cNvSpPr/>
          <p:nvPr/>
        </p:nvSpPr>
        <p:spPr>
          <a:xfrm>
            <a:off x="6225046" y="5792963"/>
            <a:ext cx="454152" cy="475488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miley Face 19">
            <a:extLst>
              <a:ext uri="{FF2B5EF4-FFF2-40B4-BE49-F238E27FC236}">
                <a16:creationId xmlns:a16="http://schemas.microsoft.com/office/drawing/2014/main" id="{40C2DA95-C859-9EB0-CFE1-C515ECE9C1B5}"/>
              </a:ext>
            </a:extLst>
          </p:cNvPr>
          <p:cNvSpPr/>
          <p:nvPr/>
        </p:nvSpPr>
        <p:spPr>
          <a:xfrm>
            <a:off x="6225046" y="3985806"/>
            <a:ext cx="454152" cy="475488"/>
          </a:xfrm>
          <a:prstGeom prst="smileyFace">
            <a:avLst>
              <a:gd name="adj" fmla="val -561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A7E378A-AB5C-CB67-AAE7-80C74DCD706D}"/>
              </a:ext>
            </a:extLst>
          </p:cNvPr>
          <p:cNvGrpSpPr/>
          <p:nvPr/>
        </p:nvGrpSpPr>
        <p:grpSpPr>
          <a:xfrm>
            <a:off x="5952646" y="2999904"/>
            <a:ext cx="2547108" cy="1454394"/>
            <a:chOff x="5571975" y="2987724"/>
            <a:chExt cx="2547108" cy="1454394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A835748-50E2-6D84-E837-B662A6CECB8D}"/>
                </a:ext>
              </a:extLst>
            </p:cNvPr>
            <p:cNvGrpSpPr/>
            <p:nvPr/>
          </p:nvGrpSpPr>
          <p:grpSpPr>
            <a:xfrm>
              <a:off x="5571975" y="2987724"/>
              <a:ext cx="2547108" cy="1454394"/>
              <a:chOff x="5571975" y="2987724"/>
              <a:chExt cx="2547108" cy="1454394"/>
            </a:xfrm>
          </p:grpSpPr>
          <p:sp>
            <p:nvSpPr>
              <p:cNvPr id="137" name="Smiley Face 136">
                <a:extLst>
                  <a:ext uri="{FF2B5EF4-FFF2-40B4-BE49-F238E27FC236}">
                    <a16:creationId xmlns:a16="http://schemas.microsoft.com/office/drawing/2014/main" id="{BC7C8F7F-3E0B-BC6C-65A1-16AE18979A57}"/>
                  </a:ext>
                </a:extLst>
              </p:cNvPr>
              <p:cNvSpPr/>
              <p:nvPr/>
            </p:nvSpPr>
            <p:spPr>
              <a:xfrm>
                <a:off x="6765135" y="3966630"/>
                <a:ext cx="454152" cy="475488"/>
              </a:xfrm>
              <a:prstGeom prst="smileyFace">
                <a:avLst>
                  <a:gd name="adj" fmla="val 4653"/>
                </a:avLst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E56CFC0C-332E-C88F-5C03-228CDAEC00E5}"/>
                      </a:ext>
                    </a:extLst>
                  </p:cNvPr>
                  <p:cNvSpPr txBox="1"/>
                  <p:nvPr/>
                </p:nvSpPr>
                <p:spPr>
                  <a:xfrm>
                    <a:off x="5571975" y="2987724"/>
                    <a:ext cx="2547108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200" dirty="0"/>
                      <a:t>SRPT-k’s </a:t>
                    </a:r>
                    <a14:m>
                      <m:oMath xmlns:m="http://schemas.openxmlformats.org/officeDocument/2006/math"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] </m:t>
                        </m:r>
                      </m:oMath>
                    </a14:m>
                    <a:r>
                      <a:rPr lang="en-US" sz="2200" dirty="0"/>
                      <a:t> bounded!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E56CFC0C-332E-C88F-5C03-228CDAEC00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1975" y="2987724"/>
                    <a:ext cx="2547108" cy="76944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110" t="-5556" b="-158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0C82339-2922-9991-926E-ED7C874B8C24}"/>
                </a:ext>
              </a:extLst>
            </p:cNvPr>
            <p:cNvCxnSpPr>
              <a:cxnSpLocks/>
            </p:cNvCxnSpPr>
            <p:nvPr/>
          </p:nvCxnSpPr>
          <p:spPr>
            <a:xfrm>
              <a:off x="6321467" y="4208184"/>
              <a:ext cx="408867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20AC7C3-1F06-045A-FA5D-FACF23436A47}"/>
              </a:ext>
            </a:extLst>
          </p:cNvPr>
          <p:cNvGrpSpPr/>
          <p:nvPr/>
        </p:nvGrpSpPr>
        <p:grpSpPr>
          <a:xfrm>
            <a:off x="5494796" y="4623622"/>
            <a:ext cx="4114799" cy="1680968"/>
            <a:chOff x="5738280" y="4624541"/>
            <a:chExt cx="4114799" cy="168096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CECCD5D-35C4-21CF-7666-AC34D1FF25B9}"/>
                </a:ext>
              </a:extLst>
            </p:cNvPr>
            <p:cNvGrpSpPr/>
            <p:nvPr/>
          </p:nvGrpSpPr>
          <p:grpSpPr>
            <a:xfrm>
              <a:off x="5738280" y="4624541"/>
              <a:ext cx="4114799" cy="1680968"/>
              <a:chOff x="5432093" y="4597028"/>
              <a:chExt cx="4114799" cy="1680968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8D6D12D-33EE-89B1-3214-D43B5311B964}"/>
                  </a:ext>
                </a:extLst>
              </p:cNvPr>
              <p:cNvSpPr txBox="1"/>
              <p:nvPr/>
            </p:nvSpPr>
            <p:spPr>
              <a:xfrm>
                <a:off x="5432093" y="4597028"/>
                <a:ext cx="411479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SRPT-k in heavy-traffic!</a:t>
                </a:r>
              </a:p>
              <a:p>
                <a:r>
                  <a:rPr lang="en-US" sz="2200" dirty="0"/>
                  <a:t>SEK is even better!</a:t>
                </a:r>
              </a:p>
              <a:p>
                <a:r>
                  <a:rPr lang="en-US" sz="2200" dirty="0"/>
                  <a:t>Stronger lower bound!</a:t>
                </a:r>
                <a:endParaRPr lang="en-US" dirty="0"/>
              </a:p>
            </p:txBody>
          </p:sp>
          <p:sp>
            <p:nvSpPr>
              <p:cNvPr id="24" name="Smiley Face 23">
                <a:extLst>
                  <a:ext uri="{FF2B5EF4-FFF2-40B4-BE49-F238E27FC236}">
                    <a16:creationId xmlns:a16="http://schemas.microsoft.com/office/drawing/2014/main" id="{4A197D0E-E563-30D6-ADDF-26D20B9BDE89}"/>
                  </a:ext>
                </a:extLst>
              </p:cNvPr>
              <p:cNvSpPr/>
              <p:nvPr/>
            </p:nvSpPr>
            <p:spPr>
              <a:xfrm>
                <a:off x="7057639" y="5802508"/>
                <a:ext cx="454152" cy="475488"/>
              </a:xfrm>
              <a:prstGeom prst="smileyFace">
                <a:avLst>
                  <a:gd name="adj" fmla="val 4653"/>
                </a:avLst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204C378-D803-3E5B-9AE7-3B4E25C172F1}"/>
                </a:ext>
              </a:extLst>
            </p:cNvPr>
            <p:cNvCxnSpPr>
              <a:cxnSpLocks/>
            </p:cNvCxnSpPr>
            <p:nvPr/>
          </p:nvCxnSpPr>
          <p:spPr>
            <a:xfrm>
              <a:off x="6918787" y="6048186"/>
              <a:ext cx="408867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737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A251-3A7D-C221-5134-8B45DB961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48" y="289385"/>
            <a:ext cx="11718303" cy="1325563"/>
          </a:xfrm>
        </p:spPr>
        <p:txBody>
          <a:bodyPr/>
          <a:lstStyle/>
          <a:p>
            <a:r>
              <a:rPr lang="en-US" dirty="0"/>
              <a:t>Prior Work: Single-server &amp; Multiserver Scheduling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D765E-BDF8-0615-75B2-A0B7AE43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Seminar - Izzy Grosof - Dec. 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647CF-3B70-0300-3305-23672D1BC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EED4EB4-B767-7799-0D97-CD40F82811C1}"/>
              </a:ext>
            </a:extLst>
          </p:cNvPr>
          <p:cNvGrpSpPr/>
          <p:nvPr/>
        </p:nvGrpSpPr>
        <p:grpSpPr>
          <a:xfrm>
            <a:off x="3088107" y="1970110"/>
            <a:ext cx="2123358" cy="734332"/>
            <a:chOff x="4331552" y="3050377"/>
            <a:chExt cx="4279048" cy="123249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F46347F-3001-27B8-8BFE-E2AAB14688AE}"/>
                </a:ext>
              </a:extLst>
            </p:cNvPr>
            <p:cNvGrpSpPr/>
            <p:nvPr/>
          </p:nvGrpSpPr>
          <p:grpSpPr>
            <a:xfrm>
              <a:off x="4331552" y="3080544"/>
              <a:ext cx="3006089" cy="1096645"/>
              <a:chOff x="5630" y="3725"/>
              <a:chExt cx="4734" cy="1727"/>
            </a:xfrm>
          </p:grpSpPr>
          <p:sp>
            <p:nvSpPr>
              <p:cNvPr id="11" name="Rectangles 39">
                <a:extLst>
                  <a:ext uri="{FF2B5EF4-FFF2-40B4-BE49-F238E27FC236}">
                    <a16:creationId xmlns:a16="http://schemas.microsoft.com/office/drawing/2014/main" id="{8E36BF55-DE60-3EFB-9AF8-6CD0ED80E8C6}"/>
                  </a:ext>
                </a:extLst>
              </p:cNvPr>
              <p:cNvSpPr/>
              <p:nvPr/>
            </p:nvSpPr>
            <p:spPr>
              <a:xfrm>
                <a:off x="6596" y="3735"/>
                <a:ext cx="942" cy="17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s 40">
                <a:extLst>
                  <a:ext uri="{FF2B5EF4-FFF2-40B4-BE49-F238E27FC236}">
                    <a16:creationId xmlns:a16="http://schemas.microsoft.com/office/drawing/2014/main" id="{0894CA98-2517-F0C3-20F4-DDA3D08E61E3}"/>
                  </a:ext>
                </a:extLst>
              </p:cNvPr>
              <p:cNvSpPr/>
              <p:nvPr/>
            </p:nvSpPr>
            <p:spPr>
              <a:xfrm>
                <a:off x="7538" y="3735"/>
                <a:ext cx="942" cy="17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s 41">
                <a:extLst>
                  <a:ext uri="{FF2B5EF4-FFF2-40B4-BE49-F238E27FC236}">
                    <a16:creationId xmlns:a16="http://schemas.microsoft.com/office/drawing/2014/main" id="{1E306EFE-C488-541B-2468-603C3C4DDB8A}"/>
                  </a:ext>
                </a:extLst>
              </p:cNvPr>
              <p:cNvSpPr/>
              <p:nvPr/>
            </p:nvSpPr>
            <p:spPr>
              <a:xfrm>
                <a:off x="8480" y="3735"/>
                <a:ext cx="942" cy="17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s 42">
                <a:extLst>
                  <a:ext uri="{FF2B5EF4-FFF2-40B4-BE49-F238E27FC236}">
                    <a16:creationId xmlns:a16="http://schemas.microsoft.com/office/drawing/2014/main" id="{34E0148E-0C00-6417-ED7B-2F409ED67B31}"/>
                  </a:ext>
                </a:extLst>
              </p:cNvPr>
              <p:cNvSpPr/>
              <p:nvPr/>
            </p:nvSpPr>
            <p:spPr>
              <a:xfrm>
                <a:off x="9422" y="3735"/>
                <a:ext cx="942" cy="17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602F6C1-7488-0ADA-45A0-DC79A75CB79F}"/>
                  </a:ext>
                </a:extLst>
              </p:cNvPr>
              <p:cNvCxnSpPr/>
              <p:nvPr/>
            </p:nvCxnSpPr>
            <p:spPr>
              <a:xfrm>
                <a:off x="5630" y="3725"/>
                <a:ext cx="966" cy="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1804823-D42C-D532-8299-37E75A37B9EF}"/>
                  </a:ext>
                </a:extLst>
              </p:cNvPr>
              <p:cNvCxnSpPr/>
              <p:nvPr/>
            </p:nvCxnSpPr>
            <p:spPr>
              <a:xfrm>
                <a:off x="5630" y="5437"/>
                <a:ext cx="966" cy="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D8F826-8DD7-92E9-3AF5-AB9B60C39CE4}"/>
                </a:ext>
              </a:extLst>
            </p:cNvPr>
            <p:cNvSpPr/>
            <p:nvPr/>
          </p:nvSpPr>
          <p:spPr>
            <a:xfrm>
              <a:off x="7337642" y="3050377"/>
              <a:ext cx="1272958" cy="123249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BF0E175-23C1-CB02-5038-A634AAC3F322}"/>
              </a:ext>
            </a:extLst>
          </p:cNvPr>
          <p:cNvCxnSpPr>
            <a:cxnSpLocks/>
          </p:cNvCxnSpPr>
          <p:nvPr/>
        </p:nvCxnSpPr>
        <p:spPr>
          <a:xfrm flipV="1">
            <a:off x="5488659" y="1678317"/>
            <a:ext cx="0" cy="47487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1C17E8F-37D2-B97C-0DF0-4BB79046909B}"/>
              </a:ext>
            </a:extLst>
          </p:cNvPr>
          <p:cNvGrpSpPr/>
          <p:nvPr/>
        </p:nvGrpSpPr>
        <p:grpSpPr>
          <a:xfrm>
            <a:off x="172104" y="1678317"/>
            <a:ext cx="10937856" cy="4748738"/>
            <a:chOff x="172104" y="1678317"/>
            <a:chExt cx="10937856" cy="474873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A17171B-10BC-3DCC-1892-0F58AADCAF32}"/>
                </a:ext>
              </a:extLst>
            </p:cNvPr>
            <p:cNvCxnSpPr>
              <a:cxnSpLocks/>
            </p:cNvCxnSpPr>
            <p:nvPr/>
          </p:nvCxnSpPr>
          <p:spPr>
            <a:xfrm>
              <a:off x="236848" y="2958058"/>
              <a:ext cx="108731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F8D2735-0058-4613-C281-781BB7A515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9234" y="1678317"/>
              <a:ext cx="0" cy="4748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DB53AA4-F7FA-ED11-D606-19AB51D7E7EA}"/>
                    </a:ext>
                  </a:extLst>
                </p:cNvPr>
                <p:cNvSpPr txBox="1"/>
                <p:nvPr/>
              </p:nvSpPr>
              <p:spPr>
                <a:xfrm>
                  <a:off x="172104" y="3055919"/>
                  <a:ext cx="2947481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b="1" dirty="0"/>
                    <a:t>Analysis</a:t>
                  </a:r>
                  <a:r>
                    <a:rPr lang="en-US" sz="2200" dirty="0"/>
                    <a:t>:      Characterize </a:t>
                  </a:r>
                  <a14:m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a14:m>
                  <a:r>
                    <a:rPr lang="en-US" sz="2200" dirty="0"/>
                    <a:t> (mean response time)</a:t>
                  </a: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DB53AA4-F7FA-ED11-D606-19AB51D7E7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104" y="3055919"/>
                  <a:ext cx="2947481" cy="1107996"/>
                </a:xfrm>
                <a:prstGeom prst="rect">
                  <a:avLst/>
                </a:prstGeom>
                <a:blipFill>
                  <a:blip r:embed="rId2"/>
                  <a:stretch>
                    <a:fillRect l="-2686" t="-3297" b="-104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35D9BFA-C070-1927-E36B-3CEFB14048DB}"/>
              </a:ext>
            </a:extLst>
          </p:cNvPr>
          <p:cNvGrpSpPr/>
          <p:nvPr/>
        </p:nvGrpSpPr>
        <p:grpSpPr>
          <a:xfrm>
            <a:off x="140816" y="4574998"/>
            <a:ext cx="10969144" cy="1228699"/>
            <a:chOff x="140816" y="4574998"/>
            <a:chExt cx="10969144" cy="1228699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A090702-FF07-A205-01D5-C00E211C9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545" y="4574998"/>
              <a:ext cx="10906415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7B0E4B6-EA0A-B590-67A7-D279DFEF1E48}"/>
                    </a:ext>
                  </a:extLst>
                </p:cNvPr>
                <p:cNvSpPr txBox="1"/>
                <p:nvPr/>
              </p:nvSpPr>
              <p:spPr>
                <a:xfrm>
                  <a:off x="140816" y="4695701"/>
                  <a:ext cx="2778418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b="1" dirty="0"/>
                    <a:t>Optimization</a:t>
                  </a:r>
                  <a:r>
                    <a:rPr lang="en-US" sz="2200" dirty="0"/>
                    <a:t>:   Minimize </a:t>
                  </a:r>
                  <a14:m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a14:m>
                  <a:r>
                    <a:rPr lang="en-US" sz="2200" dirty="0"/>
                    <a:t>over all scheduling policies.</a:t>
                  </a: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7B0E4B6-EA0A-B590-67A7-D279DFEF1E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816" y="4695701"/>
                  <a:ext cx="2778418" cy="1107996"/>
                </a:xfrm>
                <a:prstGeom prst="rect">
                  <a:avLst/>
                </a:prstGeom>
                <a:blipFill>
                  <a:blip r:embed="rId3"/>
                  <a:stretch>
                    <a:fillRect l="-2851" t="-3297" r="-3509" b="-104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D5331B0-0DB9-FEF3-8990-F6EE27514036}"/>
              </a:ext>
            </a:extLst>
          </p:cNvPr>
          <p:cNvGrpSpPr/>
          <p:nvPr/>
        </p:nvGrpSpPr>
        <p:grpSpPr>
          <a:xfrm>
            <a:off x="2879778" y="2972539"/>
            <a:ext cx="2947208" cy="1486401"/>
            <a:chOff x="3243357" y="3429000"/>
            <a:chExt cx="2947208" cy="148640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669160F-DFF7-FE8F-50F0-307E1938F639}"/>
                </a:ext>
              </a:extLst>
            </p:cNvPr>
            <p:cNvSpPr txBox="1"/>
            <p:nvPr/>
          </p:nvSpPr>
          <p:spPr>
            <a:xfrm>
              <a:off x="3243357" y="3429000"/>
              <a:ext cx="2947208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Well understood!       </a:t>
              </a:r>
              <a:r>
                <a:rPr lang="en-US" dirty="0"/>
                <a:t>[</a:t>
              </a:r>
              <a:r>
                <a:rPr lang="en-US" dirty="0" err="1"/>
                <a:t>Pollaczek</a:t>
              </a:r>
              <a:r>
                <a:rPr lang="en-US" dirty="0"/>
                <a:t> ‘30], [Schrage &amp; Miller ‘66], [Scully ‘18].</a:t>
              </a:r>
            </a:p>
          </p:txBody>
        </p:sp>
        <p:sp>
          <p:nvSpPr>
            <p:cNvPr id="54" name="Smiley Face 53">
              <a:extLst>
                <a:ext uri="{FF2B5EF4-FFF2-40B4-BE49-F238E27FC236}">
                  <a16:creationId xmlns:a16="http://schemas.microsoft.com/office/drawing/2014/main" id="{B7C4920A-CA88-0448-CB40-2F48BEF61913}"/>
                </a:ext>
              </a:extLst>
            </p:cNvPr>
            <p:cNvSpPr/>
            <p:nvPr/>
          </p:nvSpPr>
          <p:spPr>
            <a:xfrm>
              <a:off x="4302424" y="4439913"/>
              <a:ext cx="454152" cy="475488"/>
            </a:xfrm>
            <a:prstGeom prst="smileyFace">
              <a:avLst>
                <a:gd name="adj" fmla="val 4653"/>
              </a:avLst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F2EDA0E-7441-5050-E0A8-5CC4A2FDA1EA}"/>
              </a:ext>
            </a:extLst>
          </p:cNvPr>
          <p:cNvGrpSpPr/>
          <p:nvPr/>
        </p:nvGrpSpPr>
        <p:grpSpPr>
          <a:xfrm>
            <a:off x="2919235" y="4584547"/>
            <a:ext cx="2907752" cy="1192795"/>
            <a:chOff x="3243357" y="3429000"/>
            <a:chExt cx="2907752" cy="119279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CFB5E23-2760-DBD5-B868-B9643CDEAB43}"/>
                </a:ext>
              </a:extLst>
            </p:cNvPr>
            <p:cNvSpPr txBox="1"/>
            <p:nvPr/>
          </p:nvSpPr>
          <p:spPr>
            <a:xfrm>
              <a:off x="3243357" y="3429000"/>
              <a:ext cx="29077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SRPT is optimal!  </a:t>
              </a:r>
              <a:r>
                <a:rPr lang="en-US" sz="1800" dirty="0"/>
                <a:t>[Schrage ‘68].</a:t>
              </a:r>
              <a:endParaRPr lang="en-US" dirty="0"/>
            </a:p>
          </p:txBody>
        </p:sp>
        <p:sp>
          <p:nvSpPr>
            <p:cNvPr id="58" name="Smiley Face 57">
              <a:extLst>
                <a:ext uri="{FF2B5EF4-FFF2-40B4-BE49-F238E27FC236}">
                  <a16:creationId xmlns:a16="http://schemas.microsoft.com/office/drawing/2014/main" id="{F4C4B94C-4CB3-8468-46F5-9AB5DAA015C1}"/>
                </a:ext>
              </a:extLst>
            </p:cNvPr>
            <p:cNvSpPr/>
            <p:nvPr/>
          </p:nvSpPr>
          <p:spPr>
            <a:xfrm>
              <a:off x="4262967" y="4146307"/>
              <a:ext cx="454152" cy="475488"/>
            </a:xfrm>
            <a:prstGeom prst="smileyFace">
              <a:avLst>
                <a:gd name="adj" fmla="val 4653"/>
              </a:avLst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968ED5C9-96FB-1B01-8395-674E84C84F28}"/>
              </a:ext>
            </a:extLst>
          </p:cNvPr>
          <p:cNvGrpSpPr/>
          <p:nvPr/>
        </p:nvGrpSpPr>
        <p:grpSpPr>
          <a:xfrm>
            <a:off x="5630038" y="1678316"/>
            <a:ext cx="2428046" cy="1229811"/>
            <a:chOff x="6674799" y="2480305"/>
            <a:chExt cx="2839185" cy="157977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BF43CF5-234F-86B9-A371-546CBEFBBB19}"/>
                </a:ext>
              </a:extLst>
            </p:cNvPr>
            <p:cNvGrpSpPr/>
            <p:nvPr/>
          </p:nvGrpSpPr>
          <p:grpSpPr>
            <a:xfrm>
              <a:off x="6674799" y="2480305"/>
              <a:ext cx="2832343" cy="1579770"/>
              <a:chOff x="10122" y="2278"/>
              <a:chExt cx="5381" cy="3089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9F784502-AA8F-F147-03CB-C4576DC4ED44}"/>
                  </a:ext>
                </a:extLst>
              </p:cNvPr>
              <p:cNvGrpSpPr/>
              <p:nvPr/>
            </p:nvGrpSpPr>
            <p:grpSpPr>
              <a:xfrm>
                <a:off x="10122" y="2278"/>
                <a:ext cx="5381" cy="3089"/>
                <a:chOff x="10105" y="2278"/>
                <a:chExt cx="5381" cy="3089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DE30A98B-05FD-4BDC-6227-3EA68502C18A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B9D1EDE5-93FB-150F-0957-EEB2D64D8793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410529FB-75CE-DF8D-1A2C-9944A80C837B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62530B25-2AF5-C030-FB93-43899214F803}"/>
                    </a:ext>
                  </a:extLst>
                </p:cNvPr>
                <p:cNvSpPr/>
                <p:nvPr/>
              </p:nvSpPr>
              <p:spPr>
                <a:xfrm>
                  <a:off x="14954" y="4910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C30E76B5-35A9-453A-05A8-BC947D704F88}"/>
                    </a:ext>
                  </a:extLst>
                </p:cNvPr>
                <p:cNvSpPr/>
                <p:nvPr/>
              </p:nvSpPr>
              <p:spPr>
                <a:xfrm>
                  <a:off x="14954" y="2278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1DBDAF82-C615-5545-E1C5-13255326F51E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7B4963CF-38C2-3579-1317-5A2507ABE75A}"/>
                    </a:ext>
                  </a:extLst>
                </p:cNvPr>
                <p:cNvGrpSpPr/>
                <p:nvPr/>
              </p:nvGrpSpPr>
              <p:grpSpPr>
                <a:xfrm>
                  <a:off x="10105" y="2989"/>
                  <a:ext cx="5381" cy="1729"/>
                  <a:chOff x="10122" y="2747"/>
                  <a:chExt cx="5381" cy="1729"/>
                </a:xfrm>
              </p:grpSpPr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EB6981E7-F5C9-0881-584B-AA9E39051F60}"/>
                      </a:ext>
                    </a:extLst>
                  </p:cNvPr>
                  <p:cNvGrpSpPr/>
                  <p:nvPr/>
                </p:nvGrpSpPr>
                <p:grpSpPr>
                  <a:xfrm>
                    <a:off x="10122" y="2747"/>
                    <a:ext cx="4734" cy="1729"/>
                    <a:chOff x="5630" y="3721"/>
                    <a:chExt cx="4734" cy="1729"/>
                  </a:xfrm>
                </p:grpSpPr>
                <p:grpSp>
                  <p:nvGrpSpPr>
                    <p:cNvPr id="71" name="Group 70">
                      <a:extLst>
                        <a:ext uri="{FF2B5EF4-FFF2-40B4-BE49-F238E27FC236}">
                          <a16:creationId xmlns:a16="http://schemas.microsoft.com/office/drawing/2014/main" id="{689E2C3F-6FCA-F58A-B099-7499C40E53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721"/>
                      <a:ext cx="4734" cy="1729"/>
                      <a:chOff x="5630" y="3721"/>
                      <a:chExt cx="4734" cy="1729"/>
                    </a:xfrm>
                  </p:grpSpPr>
                  <p:sp>
                    <p:nvSpPr>
                      <p:cNvPr id="77" name="Rectangles 39">
                        <a:extLst>
                          <a:ext uri="{FF2B5EF4-FFF2-40B4-BE49-F238E27FC236}">
                            <a16:creationId xmlns:a16="http://schemas.microsoft.com/office/drawing/2014/main" id="{4DD7DEDF-4D33-8E81-0C6B-149BDA85B5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8" name="Rectangles 40">
                        <a:extLst>
                          <a:ext uri="{FF2B5EF4-FFF2-40B4-BE49-F238E27FC236}">
                            <a16:creationId xmlns:a16="http://schemas.microsoft.com/office/drawing/2014/main" id="{6B725A91-F31F-31F4-9948-B9022BFA66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9" name="Rectangles 41">
                        <a:extLst>
                          <a:ext uri="{FF2B5EF4-FFF2-40B4-BE49-F238E27FC236}">
                            <a16:creationId xmlns:a16="http://schemas.microsoft.com/office/drawing/2014/main" id="{66F5E4A2-9A12-5EA5-EA43-AD40474643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0" name="Rectangles 42">
                        <a:extLst>
                          <a:ext uri="{FF2B5EF4-FFF2-40B4-BE49-F238E27FC236}">
                            <a16:creationId xmlns:a16="http://schemas.microsoft.com/office/drawing/2014/main" id="{CBD4B170-2BDC-12CF-EF31-6C450DD275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81" name="Straight Connector 80">
                        <a:extLst>
                          <a:ext uri="{FF2B5EF4-FFF2-40B4-BE49-F238E27FC236}">
                            <a16:creationId xmlns:a16="http://schemas.microsoft.com/office/drawing/2014/main" id="{0CDE5103-840D-0E73-C949-A6B4FD47711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" name="Straight Connector 81">
                        <a:extLst>
                          <a:ext uri="{FF2B5EF4-FFF2-40B4-BE49-F238E27FC236}">
                            <a16:creationId xmlns:a16="http://schemas.microsoft.com/office/drawing/2014/main" id="{4A2094BE-D11E-AB09-C746-A05787ACF7A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72" name="Rectangles 46">
                      <a:extLst>
                        <a:ext uri="{FF2B5EF4-FFF2-40B4-BE49-F238E27FC236}">
                          <a16:creationId xmlns:a16="http://schemas.microsoft.com/office/drawing/2014/main" id="{4B45F922-6F55-CC70-C398-CAFC5C7F9A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52" y="4514"/>
                      <a:ext cx="797" cy="63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Rectangles 47">
                      <a:extLst>
                        <a:ext uri="{FF2B5EF4-FFF2-40B4-BE49-F238E27FC236}">
                          <a16:creationId xmlns:a16="http://schemas.microsoft.com/office/drawing/2014/main" id="{66D7A2C2-5EE7-A5CE-24E4-AEDE050EEC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2" y="4367"/>
                      <a:ext cx="717" cy="763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" name="Rectangles 48">
                      <a:extLst>
                        <a:ext uri="{FF2B5EF4-FFF2-40B4-BE49-F238E27FC236}">
                          <a16:creationId xmlns:a16="http://schemas.microsoft.com/office/drawing/2014/main" id="{55F7629C-9A55-9EEA-35F6-6D0BC1F405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9" y="4551"/>
                      <a:ext cx="724" cy="585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75" name="Rectangles 49">
                      <a:extLst>
                        <a:ext uri="{FF2B5EF4-FFF2-40B4-BE49-F238E27FC236}">
                          <a16:creationId xmlns:a16="http://schemas.microsoft.com/office/drawing/2014/main" id="{8B7FDDFF-5A12-266C-2A8E-C9C5954056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18" y="3792"/>
                      <a:ext cx="756" cy="136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70" name="Rectangles 75">
                    <a:extLst>
                      <a:ext uri="{FF2B5EF4-FFF2-40B4-BE49-F238E27FC236}">
                        <a16:creationId xmlns:a16="http://schemas.microsoft.com/office/drawing/2014/main" id="{57B935E5-55D7-59F5-1EA2-160E4E655F7B}"/>
                      </a:ext>
                    </a:extLst>
                  </p:cNvPr>
                  <p:cNvSpPr/>
                  <p:nvPr/>
                </p:nvSpPr>
                <p:spPr>
                  <a:xfrm>
                    <a:off x="15017" y="3114"/>
                    <a:ext cx="486" cy="38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8" name="Rectangles 60">
                <a:extLst>
                  <a:ext uri="{FF2B5EF4-FFF2-40B4-BE49-F238E27FC236}">
                    <a16:creationId xmlns:a16="http://schemas.microsoft.com/office/drawing/2014/main" id="{CE8B127A-72CA-C9AD-EC92-1C53C51914F3}"/>
                  </a:ext>
                </a:extLst>
              </p:cNvPr>
              <p:cNvSpPr/>
              <p:nvPr/>
            </p:nvSpPr>
            <p:spPr>
              <a:xfrm>
                <a:off x="15030" y="4466"/>
                <a:ext cx="455" cy="24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s 61">
                <a:extLst>
                  <a:ext uri="{FF2B5EF4-FFF2-40B4-BE49-F238E27FC236}">
                    <a16:creationId xmlns:a16="http://schemas.microsoft.com/office/drawing/2014/main" id="{BA7FAFEC-BB13-2FA6-B425-20B0F870B684}"/>
                  </a:ext>
                </a:extLst>
              </p:cNvPr>
              <p:cNvSpPr/>
              <p:nvPr/>
            </p:nvSpPr>
            <p:spPr>
              <a:xfrm>
                <a:off x="14971" y="5035"/>
                <a:ext cx="526" cy="23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Rectangles 60">
              <a:extLst>
                <a:ext uri="{FF2B5EF4-FFF2-40B4-BE49-F238E27FC236}">
                  <a16:creationId xmlns:a16="http://schemas.microsoft.com/office/drawing/2014/main" id="{F8D588AB-1E83-8AAD-D26E-C48BF3DAC646}"/>
                </a:ext>
              </a:extLst>
            </p:cNvPr>
            <p:cNvSpPr/>
            <p:nvPr/>
          </p:nvSpPr>
          <p:spPr>
            <a:xfrm>
              <a:off x="9255016" y="3356877"/>
              <a:ext cx="256074" cy="710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s 75">
              <a:extLst>
                <a:ext uri="{FF2B5EF4-FFF2-40B4-BE49-F238E27FC236}">
                  <a16:creationId xmlns:a16="http://schemas.microsoft.com/office/drawing/2014/main" id="{2641EAFD-E13D-A165-64D2-3A8A650705F8}"/>
                </a:ext>
              </a:extLst>
            </p:cNvPr>
            <p:cNvSpPr/>
            <p:nvPr/>
          </p:nvSpPr>
          <p:spPr>
            <a:xfrm>
              <a:off x="9258173" y="2790248"/>
              <a:ext cx="255811" cy="19740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s 75">
              <a:extLst>
                <a:ext uri="{FF2B5EF4-FFF2-40B4-BE49-F238E27FC236}">
                  <a16:creationId xmlns:a16="http://schemas.microsoft.com/office/drawing/2014/main" id="{CC2EA0BE-3C91-8C5B-E015-9D2B4DD8EE12}"/>
                </a:ext>
              </a:extLst>
            </p:cNvPr>
            <p:cNvSpPr/>
            <p:nvPr/>
          </p:nvSpPr>
          <p:spPr>
            <a:xfrm>
              <a:off x="9258172" y="2544410"/>
              <a:ext cx="255811" cy="1511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0" name="Rectangles 46">
            <a:extLst>
              <a:ext uri="{FF2B5EF4-FFF2-40B4-BE49-F238E27FC236}">
                <a16:creationId xmlns:a16="http://schemas.microsoft.com/office/drawing/2014/main" id="{DE397ED5-AEA5-2542-0906-EFD71E7657DB}"/>
              </a:ext>
            </a:extLst>
          </p:cNvPr>
          <p:cNvSpPr/>
          <p:nvPr/>
        </p:nvSpPr>
        <p:spPr>
          <a:xfrm>
            <a:off x="4026524" y="2336179"/>
            <a:ext cx="216066" cy="2524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s 47">
            <a:extLst>
              <a:ext uri="{FF2B5EF4-FFF2-40B4-BE49-F238E27FC236}">
                <a16:creationId xmlns:a16="http://schemas.microsoft.com/office/drawing/2014/main" id="{083D787B-1809-CC89-5773-AD24F2CD908A}"/>
              </a:ext>
            </a:extLst>
          </p:cNvPr>
          <p:cNvSpPr/>
          <p:nvPr/>
        </p:nvSpPr>
        <p:spPr>
          <a:xfrm>
            <a:off x="3744163" y="2277098"/>
            <a:ext cx="194378" cy="3037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s 48">
            <a:extLst>
              <a:ext uri="{FF2B5EF4-FFF2-40B4-BE49-F238E27FC236}">
                <a16:creationId xmlns:a16="http://schemas.microsoft.com/office/drawing/2014/main" id="{045E668D-0ABC-D6D7-2972-2387B3A58876}"/>
              </a:ext>
            </a:extLst>
          </p:cNvPr>
          <p:cNvSpPr/>
          <p:nvPr/>
        </p:nvSpPr>
        <p:spPr>
          <a:xfrm>
            <a:off x="4323349" y="2359457"/>
            <a:ext cx="196275" cy="232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s 49">
            <a:extLst>
              <a:ext uri="{FF2B5EF4-FFF2-40B4-BE49-F238E27FC236}">
                <a16:creationId xmlns:a16="http://schemas.microsoft.com/office/drawing/2014/main" id="{CB3CFA32-08A2-7405-2697-814D229E72BF}"/>
              </a:ext>
            </a:extLst>
          </p:cNvPr>
          <p:cNvSpPr/>
          <p:nvPr/>
        </p:nvSpPr>
        <p:spPr>
          <a:xfrm>
            <a:off x="3437555" y="2048734"/>
            <a:ext cx="204951" cy="5430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s 75">
            <a:extLst>
              <a:ext uri="{FF2B5EF4-FFF2-40B4-BE49-F238E27FC236}">
                <a16:creationId xmlns:a16="http://schemas.microsoft.com/office/drawing/2014/main" id="{4EDD0A6D-4150-CD2B-3526-69A9DB5FAA46}"/>
              </a:ext>
            </a:extLst>
          </p:cNvPr>
          <p:cNvSpPr/>
          <p:nvPr/>
        </p:nvSpPr>
        <p:spPr>
          <a:xfrm>
            <a:off x="4771894" y="2439897"/>
            <a:ext cx="209452" cy="139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856DDF6-569C-847C-4799-4806760A64D4}"/>
              </a:ext>
            </a:extLst>
          </p:cNvPr>
          <p:cNvCxnSpPr>
            <a:cxnSpLocks/>
          </p:cNvCxnSpPr>
          <p:nvPr/>
        </p:nvCxnSpPr>
        <p:spPr>
          <a:xfrm flipV="1">
            <a:off x="8227707" y="1666928"/>
            <a:ext cx="0" cy="47487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8E78DF5-D7CD-1ED3-5518-C85C85D02FBE}"/>
              </a:ext>
            </a:extLst>
          </p:cNvPr>
          <p:cNvGrpSpPr/>
          <p:nvPr/>
        </p:nvGrpSpPr>
        <p:grpSpPr>
          <a:xfrm>
            <a:off x="8372101" y="1462520"/>
            <a:ext cx="2575081" cy="1430895"/>
            <a:chOff x="6674799" y="2252686"/>
            <a:chExt cx="3011117" cy="1838074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EF175436-DF2E-B809-AFEC-4F2E8A40D8F2}"/>
                </a:ext>
              </a:extLst>
            </p:cNvPr>
            <p:cNvGrpSpPr/>
            <p:nvPr/>
          </p:nvGrpSpPr>
          <p:grpSpPr>
            <a:xfrm>
              <a:off x="6674799" y="2480305"/>
              <a:ext cx="3008674" cy="1610455"/>
              <a:chOff x="10122" y="2278"/>
              <a:chExt cx="5716" cy="3149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EF06D626-7D5F-1070-F134-7A9A8FCA07C5}"/>
                  </a:ext>
                </a:extLst>
              </p:cNvPr>
              <p:cNvGrpSpPr/>
              <p:nvPr/>
            </p:nvGrpSpPr>
            <p:grpSpPr>
              <a:xfrm>
                <a:off x="10122" y="2278"/>
                <a:ext cx="5304" cy="3089"/>
                <a:chOff x="10105" y="2278"/>
                <a:chExt cx="5304" cy="3089"/>
              </a:xfrm>
            </p:grpSpPr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09D04191-2059-2B0E-782A-C45C9D776BA3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6DC0A340-87F3-30E8-FD7E-A81183340CE0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A795B178-17A6-FE4C-D674-E92791092AEF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13B0033E-588C-32AC-CA4C-E2D6E56CE23C}"/>
                    </a:ext>
                  </a:extLst>
                </p:cNvPr>
                <p:cNvSpPr/>
                <p:nvPr/>
              </p:nvSpPr>
              <p:spPr>
                <a:xfrm>
                  <a:off x="14954" y="4910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762241B3-6751-A7DA-4D7C-C09BDA030B02}"/>
                    </a:ext>
                  </a:extLst>
                </p:cNvPr>
                <p:cNvSpPr/>
                <p:nvPr/>
              </p:nvSpPr>
              <p:spPr>
                <a:xfrm>
                  <a:off x="14954" y="2278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4C641B1E-8E9C-A853-B840-C5D38C26E786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829BB577-424A-9508-F07C-833AD34A8FB8}"/>
                    </a:ext>
                  </a:extLst>
                </p:cNvPr>
                <p:cNvGrpSpPr/>
                <p:nvPr/>
              </p:nvGrpSpPr>
              <p:grpSpPr>
                <a:xfrm>
                  <a:off x="10105" y="2989"/>
                  <a:ext cx="4734" cy="1729"/>
                  <a:chOff x="5630" y="3721"/>
                  <a:chExt cx="4734" cy="1729"/>
                </a:xfrm>
              </p:grpSpPr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B37E1289-1575-C066-2FB3-03E55083F7DE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1"/>
                    <a:ext cx="4734" cy="1729"/>
                    <a:chOff x="5630" y="3721"/>
                    <a:chExt cx="4734" cy="1729"/>
                  </a:xfrm>
                </p:grpSpPr>
                <p:sp>
                  <p:nvSpPr>
                    <p:cNvPr id="124" name="Rectangles 39">
                      <a:extLst>
                        <a:ext uri="{FF2B5EF4-FFF2-40B4-BE49-F238E27FC236}">
                          <a16:creationId xmlns:a16="http://schemas.microsoft.com/office/drawing/2014/main" id="{85C58AAA-AC59-47B3-32C9-D07A1C9CC5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" name="Rectangles 40">
                      <a:extLst>
                        <a:ext uri="{FF2B5EF4-FFF2-40B4-BE49-F238E27FC236}">
                          <a16:creationId xmlns:a16="http://schemas.microsoft.com/office/drawing/2014/main" id="{18FBC0C4-70EA-6631-CB6F-E98D30FDB1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" name="Rectangles 41">
                      <a:extLst>
                        <a:ext uri="{FF2B5EF4-FFF2-40B4-BE49-F238E27FC236}">
                          <a16:creationId xmlns:a16="http://schemas.microsoft.com/office/drawing/2014/main" id="{DA2FD066-DC76-C627-84EF-B113656544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" name="Rectangles 42">
                      <a:extLst>
                        <a:ext uri="{FF2B5EF4-FFF2-40B4-BE49-F238E27FC236}">
                          <a16:creationId xmlns:a16="http://schemas.microsoft.com/office/drawing/2014/main" id="{7CCA9F33-9373-AD44-26E0-21ADABD461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8" name="Straight Connector 127">
                      <a:extLst>
                        <a:ext uri="{FF2B5EF4-FFF2-40B4-BE49-F238E27FC236}">
                          <a16:creationId xmlns:a16="http://schemas.microsoft.com/office/drawing/2014/main" id="{2D00EE87-53F9-ADA9-9582-B488223CF72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9" name="Straight Connector 128">
                      <a:extLst>
                        <a:ext uri="{FF2B5EF4-FFF2-40B4-BE49-F238E27FC236}">
                          <a16:creationId xmlns:a16="http://schemas.microsoft.com/office/drawing/2014/main" id="{29D3F081-E2BF-26FC-3307-9754BBE8D70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0" name="Rectangles 46">
                    <a:extLst>
                      <a:ext uri="{FF2B5EF4-FFF2-40B4-BE49-F238E27FC236}">
                        <a16:creationId xmlns:a16="http://schemas.microsoft.com/office/drawing/2014/main" id="{5C081F45-0E2E-757D-66BD-AF8F2482138A}"/>
                      </a:ext>
                    </a:extLst>
                  </p:cNvPr>
                  <p:cNvSpPr/>
                  <p:nvPr/>
                </p:nvSpPr>
                <p:spPr>
                  <a:xfrm>
                    <a:off x="8571" y="4526"/>
                    <a:ext cx="752" cy="63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121" name="Rectangles 47">
                    <a:extLst>
                      <a:ext uri="{FF2B5EF4-FFF2-40B4-BE49-F238E27FC236}">
                        <a16:creationId xmlns:a16="http://schemas.microsoft.com/office/drawing/2014/main" id="{CA9FE756-F6B7-DA48-34F5-73361F61250A}"/>
                      </a:ext>
                    </a:extLst>
                  </p:cNvPr>
                  <p:cNvSpPr/>
                  <p:nvPr/>
                </p:nvSpPr>
                <p:spPr>
                  <a:xfrm>
                    <a:off x="7631" y="4403"/>
                    <a:ext cx="752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122" name="Rectangles 48">
                    <a:extLst>
                      <a:ext uri="{FF2B5EF4-FFF2-40B4-BE49-F238E27FC236}">
                        <a16:creationId xmlns:a16="http://schemas.microsoft.com/office/drawing/2014/main" id="{3C37BFB4-9C62-E39F-0937-D4E450D8CD95}"/>
                      </a:ext>
                    </a:extLst>
                  </p:cNvPr>
                  <p:cNvSpPr/>
                  <p:nvPr/>
                </p:nvSpPr>
                <p:spPr>
                  <a:xfrm>
                    <a:off x="9517" y="4575"/>
                    <a:ext cx="752" cy="585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  <p:sp>
                <p:nvSpPr>
                  <p:cNvPr id="123" name="Rectangles 49">
                    <a:extLst>
                      <a:ext uri="{FF2B5EF4-FFF2-40B4-BE49-F238E27FC236}">
                        <a16:creationId xmlns:a16="http://schemas.microsoft.com/office/drawing/2014/main" id="{ACD03D37-CDCD-BF91-E0A2-9AC2E3033DD9}"/>
                      </a:ext>
                    </a:extLst>
                  </p:cNvPr>
                  <p:cNvSpPr/>
                  <p:nvPr/>
                </p:nvSpPr>
                <p:spPr>
                  <a:xfrm>
                    <a:off x="6695" y="3810"/>
                    <a:ext cx="756" cy="136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</a:t>
                    </a:r>
                  </a:p>
                </p:txBody>
              </p:sp>
            </p:grpSp>
          </p:grpSp>
          <p:sp>
            <p:nvSpPr>
              <p:cNvPr id="108" name="Rectangles 60">
                <a:extLst>
                  <a:ext uri="{FF2B5EF4-FFF2-40B4-BE49-F238E27FC236}">
                    <a16:creationId xmlns:a16="http://schemas.microsoft.com/office/drawing/2014/main" id="{8AAF8AAD-40C9-710A-AB02-A0FB6D88248F}"/>
                  </a:ext>
                </a:extLst>
              </p:cNvPr>
              <p:cNvSpPr/>
              <p:nvPr/>
            </p:nvSpPr>
            <p:spPr>
              <a:xfrm>
                <a:off x="15086" y="4067"/>
                <a:ext cx="752" cy="48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109" name="Rectangles 61">
                <a:extLst>
                  <a:ext uri="{FF2B5EF4-FFF2-40B4-BE49-F238E27FC236}">
                    <a16:creationId xmlns:a16="http://schemas.microsoft.com/office/drawing/2014/main" id="{910BD350-9071-B2AA-4B8C-DAEC32EB29D1}"/>
                  </a:ext>
                </a:extLst>
              </p:cNvPr>
              <p:cNvSpPr/>
              <p:nvPr/>
            </p:nvSpPr>
            <p:spPr>
              <a:xfrm>
                <a:off x="15075" y="4933"/>
                <a:ext cx="752" cy="49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sp>
          <p:nvSpPr>
            <p:cNvPr id="106" name="Rectangles 75">
              <a:extLst>
                <a:ext uri="{FF2B5EF4-FFF2-40B4-BE49-F238E27FC236}">
                  <a16:creationId xmlns:a16="http://schemas.microsoft.com/office/drawing/2014/main" id="{167B4E52-575E-D561-34E1-F50B1B98D3CE}"/>
                </a:ext>
              </a:extLst>
            </p:cNvPr>
            <p:cNvSpPr/>
            <p:nvPr/>
          </p:nvSpPr>
          <p:spPr>
            <a:xfrm>
              <a:off x="9290299" y="2252686"/>
              <a:ext cx="395617" cy="9883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94489DBF-ACB8-39D0-CFEB-1DC8D5321597}"/>
              </a:ext>
            </a:extLst>
          </p:cNvPr>
          <p:cNvSpPr txBox="1"/>
          <p:nvPr/>
        </p:nvSpPr>
        <p:spPr>
          <a:xfrm>
            <a:off x="3630347" y="1472459"/>
            <a:ext cx="11166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1 server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08CB54F-EA6E-84A0-B97A-D242386E1084}"/>
              </a:ext>
            </a:extLst>
          </p:cNvPr>
          <p:cNvSpPr txBox="1"/>
          <p:nvPr/>
        </p:nvSpPr>
        <p:spPr>
          <a:xfrm>
            <a:off x="6092479" y="1179617"/>
            <a:ext cx="15982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Multiserver 1 server/job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91B1F21-CC5E-F8B0-DBDA-C12D6CFA5762}"/>
              </a:ext>
            </a:extLst>
          </p:cNvPr>
          <p:cNvSpPr txBox="1"/>
          <p:nvPr/>
        </p:nvSpPr>
        <p:spPr>
          <a:xfrm>
            <a:off x="8250315" y="1138861"/>
            <a:ext cx="22366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Multiserver  many servers/job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345258-E226-0360-6B8F-D00951E6E175}"/>
              </a:ext>
            </a:extLst>
          </p:cNvPr>
          <p:cNvGrpSpPr/>
          <p:nvPr/>
        </p:nvGrpSpPr>
        <p:grpSpPr>
          <a:xfrm>
            <a:off x="8245061" y="2985722"/>
            <a:ext cx="2330468" cy="1471284"/>
            <a:chOff x="6761734" y="2998790"/>
            <a:chExt cx="2330468" cy="147128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2F6D01-EDA6-266C-C2C5-793BF2DCE87F}"/>
                </a:ext>
              </a:extLst>
            </p:cNvPr>
            <p:cNvSpPr txBox="1"/>
            <p:nvPr/>
          </p:nvSpPr>
          <p:spPr>
            <a:xfrm>
              <a:off x="6761734" y="2998790"/>
              <a:ext cx="23304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No analysis for any scheduling policy.</a:t>
              </a:r>
              <a:endParaRPr lang="en-US" dirty="0"/>
            </a:p>
          </p:txBody>
        </p:sp>
        <p:sp>
          <p:nvSpPr>
            <p:cNvPr id="17" name="Smiley Face 16">
              <a:extLst>
                <a:ext uri="{FF2B5EF4-FFF2-40B4-BE49-F238E27FC236}">
                  <a16:creationId xmlns:a16="http://schemas.microsoft.com/office/drawing/2014/main" id="{B887A0CC-84A1-B3F4-C2CA-E279AFE1BEBA}"/>
                </a:ext>
              </a:extLst>
            </p:cNvPr>
            <p:cNvSpPr/>
            <p:nvPr/>
          </p:nvSpPr>
          <p:spPr>
            <a:xfrm>
              <a:off x="7663049" y="3994586"/>
              <a:ext cx="454152" cy="475488"/>
            </a:xfrm>
            <a:prstGeom prst="smileyFace">
              <a:avLst>
                <a:gd name="adj" fmla="val -4653"/>
              </a:avLst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8594C5-6C75-E820-63D0-7CE76A062F72}"/>
              </a:ext>
            </a:extLst>
          </p:cNvPr>
          <p:cNvGrpSpPr/>
          <p:nvPr/>
        </p:nvGrpSpPr>
        <p:grpSpPr>
          <a:xfrm>
            <a:off x="8489762" y="4941215"/>
            <a:ext cx="2330468" cy="836127"/>
            <a:chOff x="6977577" y="3337344"/>
            <a:chExt cx="2330468" cy="83612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16E538-68A5-BAA3-9E76-9425E32ED50B}"/>
                </a:ext>
              </a:extLst>
            </p:cNvPr>
            <p:cNvSpPr txBox="1"/>
            <p:nvPr/>
          </p:nvSpPr>
          <p:spPr>
            <a:xfrm>
              <a:off x="6977577" y="3337344"/>
              <a:ext cx="233046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Completely open</a:t>
              </a:r>
              <a:endParaRPr lang="en-US" dirty="0"/>
            </a:p>
          </p:txBody>
        </p:sp>
        <p:sp>
          <p:nvSpPr>
            <p:cNvPr id="21" name="Smiley Face 20">
              <a:extLst>
                <a:ext uri="{FF2B5EF4-FFF2-40B4-BE49-F238E27FC236}">
                  <a16:creationId xmlns:a16="http://schemas.microsoft.com/office/drawing/2014/main" id="{3584C8D7-944D-8581-6794-E5D4CD58B896}"/>
                </a:ext>
              </a:extLst>
            </p:cNvPr>
            <p:cNvSpPr/>
            <p:nvPr/>
          </p:nvSpPr>
          <p:spPr>
            <a:xfrm>
              <a:off x="7628191" y="3697983"/>
              <a:ext cx="454152" cy="475488"/>
            </a:xfrm>
            <a:prstGeom prst="smileyFace">
              <a:avLst>
                <a:gd name="adj" fmla="val -4653"/>
              </a:avLst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miley Face 2">
            <a:extLst>
              <a:ext uri="{FF2B5EF4-FFF2-40B4-BE49-F238E27FC236}">
                <a16:creationId xmlns:a16="http://schemas.microsoft.com/office/drawing/2014/main" id="{285AEDCB-AAA9-997F-8076-A85B8BD056A9}"/>
              </a:ext>
            </a:extLst>
          </p:cNvPr>
          <p:cNvSpPr/>
          <p:nvPr/>
        </p:nvSpPr>
        <p:spPr>
          <a:xfrm>
            <a:off x="6225046" y="3985806"/>
            <a:ext cx="454152" cy="475488"/>
          </a:xfrm>
          <a:prstGeom prst="smileyFace">
            <a:avLst>
              <a:gd name="adj" fmla="val -561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A07400C-3252-0590-5296-3A369289A8A2}"/>
              </a:ext>
            </a:extLst>
          </p:cNvPr>
          <p:cNvGrpSpPr/>
          <p:nvPr/>
        </p:nvGrpSpPr>
        <p:grpSpPr>
          <a:xfrm>
            <a:off x="5952646" y="2999904"/>
            <a:ext cx="2547108" cy="1454394"/>
            <a:chOff x="5571975" y="2987724"/>
            <a:chExt cx="2547108" cy="145439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A0C64D0-23FD-E0EA-0B27-BFCEDC794F05}"/>
                </a:ext>
              </a:extLst>
            </p:cNvPr>
            <p:cNvGrpSpPr/>
            <p:nvPr/>
          </p:nvGrpSpPr>
          <p:grpSpPr>
            <a:xfrm>
              <a:off x="5571975" y="2987724"/>
              <a:ext cx="2547108" cy="1454394"/>
              <a:chOff x="5571975" y="2987724"/>
              <a:chExt cx="2547108" cy="1454394"/>
            </a:xfrm>
          </p:grpSpPr>
          <p:sp>
            <p:nvSpPr>
              <p:cNvPr id="50" name="Smiley Face 49">
                <a:extLst>
                  <a:ext uri="{FF2B5EF4-FFF2-40B4-BE49-F238E27FC236}">
                    <a16:creationId xmlns:a16="http://schemas.microsoft.com/office/drawing/2014/main" id="{EA351B29-EA88-4330-5EBE-147A653F2088}"/>
                  </a:ext>
                </a:extLst>
              </p:cNvPr>
              <p:cNvSpPr/>
              <p:nvPr/>
            </p:nvSpPr>
            <p:spPr>
              <a:xfrm>
                <a:off x="6765135" y="3966630"/>
                <a:ext cx="454152" cy="475488"/>
              </a:xfrm>
              <a:prstGeom prst="smileyFace">
                <a:avLst>
                  <a:gd name="adj" fmla="val 4653"/>
                </a:avLst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45511816-6CAC-DC34-9259-B1770C8194FA}"/>
                      </a:ext>
                    </a:extLst>
                  </p:cNvPr>
                  <p:cNvSpPr txBox="1"/>
                  <p:nvPr/>
                </p:nvSpPr>
                <p:spPr>
                  <a:xfrm>
                    <a:off x="5571975" y="2987724"/>
                    <a:ext cx="2547108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200" dirty="0"/>
                      <a:t>SRPT-k’s </a:t>
                    </a:r>
                    <a14:m>
                      <m:oMath xmlns:m="http://schemas.openxmlformats.org/officeDocument/2006/math"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] </m:t>
                        </m:r>
                      </m:oMath>
                    </a14:m>
                    <a:r>
                      <a:rPr lang="en-US" sz="2200" dirty="0"/>
                      <a:t> bounded!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E56CFC0C-332E-C88F-5C03-228CDAEC00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1975" y="2987724"/>
                    <a:ext cx="2547108" cy="76944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110" t="-5556" b="-158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FC96765-97EC-D1ED-E646-C3113BB7F4C1}"/>
                </a:ext>
              </a:extLst>
            </p:cNvPr>
            <p:cNvCxnSpPr>
              <a:cxnSpLocks/>
            </p:cNvCxnSpPr>
            <p:nvPr/>
          </p:nvCxnSpPr>
          <p:spPr>
            <a:xfrm>
              <a:off x="6321467" y="4208184"/>
              <a:ext cx="408867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Smiley Face 61">
            <a:extLst>
              <a:ext uri="{FF2B5EF4-FFF2-40B4-BE49-F238E27FC236}">
                <a16:creationId xmlns:a16="http://schemas.microsoft.com/office/drawing/2014/main" id="{40B7A7D7-55AE-58DE-77D7-41D8B6AC0A6D}"/>
              </a:ext>
            </a:extLst>
          </p:cNvPr>
          <p:cNvSpPr/>
          <p:nvPr/>
        </p:nvSpPr>
        <p:spPr>
          <a:xfrm>
            <a:off x="6225046" y="5792963"/>
            <a:ext cx="454152" cy="475488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A73AA98-0C7C-E6F7-4BBF-E665B9571AC2}"/>
              </a:ext>
            </a:extLst>
          </p:cNvPr>
          <p:cNvGrpSpPr/>
          <p:nvPr/>
        </p:nvGrpSpPr>
        <p:grpSpPr>
          <a:xfrm>
            <a:off x="5494796" y="4623622"/>
            <a:ext cx="4114799" cy="1680968"/>
            <a:chOff x="5738280" y="4624541"/>
            <a:chExt cx="4114799" cy="1680968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C4A7FE7-3A9E-DDD6-DB21-0A8A8CD0A07E}"/>
                </a:ext>
              </a:extLst>
            </p:cNvPr>
            <p:cNvGrpSpPr/>
            <p:nvPr/>
          </p:nvGrpSpPr>
          <p:grpSpPr>
            <a:xfrm>
              <a:off x="5738280" y="4624541"/>
              <a:ext cx="4114799" cy="1680968"/>
              <a:chOff x="5432093" y="4597028"/>
              <a:chExt cx="4114799" cy="1680968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DA688BF-68AB-6F8B-E038-9B27ED3ADF91}"/>
                  </a:ext>
                </a:extLst>
              </p:cNvPr>
              <p:cNvSpPr txBox="1"/>
              <p:nvPr/>
            </p:nvSpPr>
            <p:spPr>
              <a:xfrm>
                <a:off x="5432093" y="4597028"/>
                <a:ext cx="411479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SRPT-k in heavy-traffic!</a:t>
                </a:r>
              </a:p>
              <a:p>
                <a:r>
                  <a:rPr lang="en-US" sz="2200" dirty="0"/>
                  <a:t>SEK is even better!</a:t>
                </a:r>
              </a:p>
              <a:p>
                <a:r>
                  <a:rPr lang="en-US" sz="2200" dirty="0"/>
                  <a:t>Stronger lower bound!</a:t>
                </a:r>
                <a:endParaRPr lang="en-US" dirty="0"/>
              </a:p>
            </p:txBody>
          </p:sp>
          <p:sp>
            <p:nvSpPr>
              <p:cNvPr id="67" name="Smiley Face 66">
                <a:extLst>
                  <a:ext uri="{FF2B5EF4-FFF2-40B4-BE49-F238E27FC236}">
                    <a16:creationId xmlns:a16="http://schemas.microsoft.com/office/drawing/2014/main" id="{A2643A72-EAC6-E2AE-C1A1-59303A432269}"/>
                  </a:ext>
                </a:extLst>
              </p:cNvPr>
              <p:cNvSpPr/>
              <p:nvPr/>
            </p:nvSpPr>
            <p:spPr>
              <a:xfrm>
                <a:off x="7057639" y="5802508"/>
                <a:ext cx="454152" cy="475488"/>
              </a:xfrm>
              <a:prstGeom prst="smileyFace">
                <a:avLst>
                  <a:gd name="adj" fmla="val 4653"/>
                </a:avLst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45AD3A1F-3D44-3F28-7DBE-8B32AA1901F4}"/>
                </a:ext>
              </a:extLst>
            </p:cNvPr>
            <p:cNvCxnSpPr>
              <a:cxnSpLocks/>
            </p:cNvCxnSpPr>
            <p:nvPr/>
          </p:nvCxnSpPr>
          <p:spPr>
            <a:xfrm>
              <a:off x="6918787" y="6048186"/>
              <a:ext cx="408867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851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3126AE8-20A5-5DA2-6E81-9EBE9697C9D8}"/>
              </a:ext>
            </a:extLst>
          </p:cNvPr>
          <p:cNvSpPr/>
          <p:nvPr/>
        </p:nvSpPr>
        <p:spPr>
          <a:xfrm>
            <a:off x="7500468" y="3589856"/>
            <a:ext cx="1962035" cy="41228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Wasted Server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5D1A1-BB6D-8901-47D8-2D79F0CF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Multiserver-job Model for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24A17-4054-31C2-3119-AA98C983B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66654"/>
            <a:ext cx="10515600" cy="32572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Important modeling features:</a:t>
            </a:r>
          </a:p>
          <a:p>
            <a:r>
              <a:rPr lang="en-US" dirty="0"/>
              <a:t>Many servers</a:t>
            </a:r>
          </a:p>
          <a:p>
            <a:r>
              <a:rPr lang="en-US" dirty="0"/>
              <a:t>Jobs have variable server need &amp; service duration</a:t>
            </a:r>
          </a:p>
          <a:p>
            <a:r>
              <a:rPr lang="en-US" dirty="0"/>
              <a:t>Use stochastic models, use real data to calibrate models</a:t>
            </a:r>
          </a:p>
          <a:p>
            <a:r>
              <a:rPr lang="en-US" dirty="0"/>
              <a:t>Sometimes, servers are wasted</a:t>
            </a:r>
          </a:p>
          <a:p>
            <a:r>
              <a:rPr lang="en-US" dirty="0"/>
              <a:t>Preemption? Once we start a job, do we have to finish it?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745D9-1664-699B-3B95-01FE0FCF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CS Seminar - Izzy Grosof - Dec. 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F64D6-FB78-5020-3DB0-9FCE661D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95A5-DA3C-4106-B24D-A158BDCD7BF9}" type="slidenum">
              <a:rPr lang="en-US" smtClean="0"/>
              <a:t>18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7E2B629-D1F6-3549-D5FB-FB6A2A824A2B}"/>
              </a:ext>
            </a:extLst>
          </p:cNvPr>
          <p:cNvGrpSpPr/>
          <p:nvPr/>
        </p:nvGrpSpPr>
        <p:grpSpPr>
          <a:xfrm>
            <a:off x="3847948" y="1287144"/>
            <a:ext cx="4897120" cy="2651125"/>
            <a:chOff x="3847948" y="1287144"/>
            <a:chExt cx="4897120" cy="2651125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DE282A6-BF92-0BD8-611E-AA98310BA701}"/>
                </a:ext>
              </a:extLst>
            </p:cNvPr>
            <p:cNvCxnSpPr/>
            <p:nvPr/>
          </p:nvCxnSpPr>
          <p:spPr>
            <a:xfrm flipV="1">
              <a:off x="8098638" y="2649374"/>
              <a:ext cx="646430" cy="381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8A6612-0EE6-41E6-4A56-F8990308B9A6}"/>
                </a:ext>
              </a:extLst>
            </p:cNvPr>
            <p:cNvGrpSpPr/>
            <p:nvPr/>
          </p:nvGrpSpPr>
          <p:grpSpPr>
            <a:xfrm>
              <a:off x="3847948" y="1287144"/>
              <a:ext cx="4014470" cy="2651125"/>
              <a:chOff x="9087" y="1748"/>
              <a:chExt cx="6322" cy="4175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40F0724-A44B-B43D-20B2-2FA7E19B8E19}"/>
                  </a:ext>
                </a:extLst>
              </p:cNvPr>
              <p:cNvSpPr/>
              <p:nvPr/>
            </p:nvSpPr>
            <p:spPr>
              <a:xfrm>
                <a:off x="14954" y="5466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E916CBC-84A0-82BF-B277-9C9EE022A004}"/>
                  </a:ext>
                </a:extLst>
              </p:cNvPr>
              <p:cNvSpPr/>
              <p:nvPr/>
            </p:nvSpPr>
            <p:spPr>
              <a:xfrm>
                <a:off x="14954" y="3325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5EE3784-9267-6470-3014-6450482B7E0E}"/>
                  </a:ext>
                </a:extLst>
              </p:cNvPr>
              <p:cNvSpPr/>
              <p:nvPr/>
            </p:nvSpPr>
            <p:spPr>
              <a:xfrm>
                <a:off x="14954" y="3837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D188DAD-9704-A1E1-4FBA-0BB9E899EF8C}"/>
                  </a:ext>
                </a:extLst>
              </p:cNvPr>
              <p:cNvSpPr/>
              <p:nvPr/>
            </p:nvSpPr>
            <p:spPr>
              <a:xfrm>
                <a:off x="14954" y="4367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6698404-ED0D-DEB2-A55A-41CD59E5F4BD}"/>
                  </a:ext>
                </a:extLst>
              </p:cNvPr>
              <p:cNvSpPr/>
              <p:nvPr/>
            </p:nvSpPr>
            <p:spPr>
              <a:xfrm>
                <a:off x="14954" y="4910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44EFD6A-DC94-C668-ADCB-B57CDD140230}"/>
                  </a:ext>
                </a:extLst>
              </p:cNvPr>
              <p:cNvSpPr/>
              <p:nvPr/>
            </p:nvSpPr>
            <p:spPr>
              <a:xfrm>
                <a:off x="14954" y="1748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74C824A-CC08-B3B0-ECB5-B354AD5C69E7}"/>
                  </a:ext>
                </a:extLst>
              </p:cNvPr>
              <p:cNvSpPr/>
              <p:nvPr/>
            </p:nvSpPr>
            <p:spPr>
              <a:xfrm>
                <a:off x="14954" y="2278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4F0FD9A-183B-11FA-07C7-C0E901B51D91}"/>
                  </a:ext>
                </a:extLst>
              </p:cNvPr>
              <p:cNvSpPr/>
              <p:nvPr/>
            </p:nvSpPr>
            <p:spPr>
              <a:xfrm>
                <a:off x="14954" y="2821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87EA744-818C-3C2B-DD32-BD32AC44E313}"/>
                  </a:ext>
                </a:extLst>
              </p:cNvPr>
              <p:cNvGrpSpPr/>
              <p:nvPr/>
            </p:nvGrpSpPr>
            <p:grpSpPr>
              <a:xfrm>
                <a:off x="9087" y="2989"/>
                <a:ext cx="5752" cy="1729"/>
                <a:chOff x="4612" y="3721"/>
                <a:chExt cx="5752" cy="1729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35C45CA6-9CCF-623D-55D8-BDA5AB39A016}"/>
                    </a:ext>
                  </a:extLst>
                </p:cNvPr>
                <p:cNvGrpSpPr/>
                <p:nvPr/>
              </p:nvGrpSpPr>
              <p:grpSpPr>
                <a:xfrm>
                  <a:off x="5630" y="3721"/>
                  <a:ext cx="4734" cy="1729"/>
                  <a:chOff x="5630" y="3721"/>
                  <a:chExt cx="4734" cy="1729"/>
                </a:xfrm>
              </p:grpSpPr>
              <p:sp>
                <p:nvSpPr>
                  <p:cNvPr id="18" name="Rectangles 39">
                    <a:extLst>
                      <a:ext uri="{FF2B5EF4-FFF2-40B4-BE49-F238E27FC236}">
                        <a16:creationId xmlns:a16="http://schemas.microsoft.com/office/drawing/2014/main" id="{1464612F-A47A-99CC-55D4-19D37C7CBEA0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s 40">
                    <a:extLst>
                      <a:ext uri="{FF2B5EF4-FFF2-40B4-BE49-F238E27FC236}">
                        <a16:creationId xmlns:a16="http://schemas.microsoft.com/office/drawing/2014/main" id="{4849A16D-BA6E-7368-D5D0-69BE2A269F9D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Rectangles 41">
                    <a:extLst>
                      <a:ext uri="{FF2B5EF4-FFF2-40B4-BE49-F238E27FC236}">
                        <a16:creationId xmlns:a16="http://schemas.microsoft.com/office/drawing/2014/main" id="{3CFD0339-77AD-9B5D-708D-58CCCD68AF54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s 42">
                    <a:extLst>
                      <a:ext uri="{FF2B5EF4-FFF2-40B4-BE49-F238E27FC236}">
                        <a16:creationId xmlns:a16="http://schemas.microsoft.com/office/drawing/2014/main" id="{80DF101C-8792-2C19-75AF-DC6F5059E3E3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CC383157-1A3A-5B72-1AEE-3753796CA685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21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C4EA526A-54D3-76D2-93AC-B19E436AE454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5A23766E-C1EE-5F20-3E19-AAFF7E67622B}"/>
                    </a:ext>
                  </a:extLst>
                </p:cNvPr>
                <p:cNvCxnSpPr/>
                <p:nvPr/>
              </p:nvCxnSpPr>
              <p:spPr>
                <a:xfrm flipV="1">
                  <a:off x="4612" y="4647"/>
                  <a:ext cx="1018" cy="6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6" name="Rectangles 47">
            <a:extLst>
              <a:ext uri="{FF2B5EF4-FFF2-40B4-BE49-F238E27FC236}">
                <a16:creationId xmlns:a16="http://schemas.microsoft.com/office/drawing/2014/main" id="{986360A4-0E05-D122-B8DB-869A3A236D5F}"/>
              </a:ext>
            </a:extLst>
          </p:cNvPr>
          <p:cNvSpPr/>
          <p:nvPr/>
        </p:nvSpPr>
        <p:spPr>
          <a:xfrm>
            <a:off x="7717955" y="1483994"/>
            <a:ext cx="380683" cy="253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Rectangles 60">
            <a:extLst>
              <a:ext uri="{FF2B5EF4-FFF2-40B4-BE49-F238E27FC236}">
                <a16:creationId xmlns:a16="http://schemas.microsoft.com/office/drawing/2014/main" id="{218CFCE5-341C-EE9B-E734-F854CE040E73}"/>
              </a:ext>
            </a:extLst>
          </p:cNvPr>
          <p:cNvSpPr/>
          <p:nvPr/>
        </p:nvSpPr>
        <p:spPr>
          <a:xfrm>
            <a:off x="7717955" y="2057663"/>
            <a:ext cx="380683" cy="7594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8" name="Rectangles 46">
            <a:extLst>
              <a:ext uri="{FF2B5EF4-FFF2-40B4-BE49-F238E27FC236}">
                <a16:creationId xmlns:a16="http://schemas.microsoft.com/office/drawing/2014/main" id="{384EE4DB-0B16-B9AD-EF47-9F869EAA40E5}"/>
              </a:ext>
            </a:extLst>
          </p:cNvPr>
          <p:cNvSpPr/>
          <p:nvPr/>
        </p:nvSpPr>
        <p:spPr>
          <a:xfrm>
            <a:off x="7736977" y="3025457"/>
            <a:ext cx="288925" cy="4845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9" name="Rectangles 48">
            <a:extLst>
              <a:ext uri="{FF2B5EF4-FFF2-40B4-BE49-F238E27FC236}">
                <a16:creationId xmlns:a16="http://schemas.microsoft.com/office/drawing/2014/main" id="{34C699CF-75A4-E3DA-850C-887A5542C51B}"/>
              </a:ext>
            </a:extLst>
          </p:cNvPr>
          <p:cNvSpPr/>
          <p:nvPr/>
        </p:nvSpPr>
        <p:spPr>
          <a:xfrm>
            <a:off x="6374613" y="2702829"/>
            <a:ext cx="457200" cy="3702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0" name="Rectangles 49">
            <a:extLst>
              <a:ext uri="{FF2B5EF4-FFF2-40B4-BE49-F238E27FC236}">
                <a16:creationId xmlns:a16="http://schemas.microsoft.com/office/drawing/2014/main" id="{A6206BD4-398F-9DBB-0541-345F9E53336B}"/>
              </a:ext>
            </a:extLst>
          </p:cNvPr>
          <p:cNvSpPr/>
          <p:nvPr/>
        </p:nvSpPr>
        <p:spPr>
          <a:xfrm>
            <a:off x="6975323" y="2206894"/>
            <a:ext cx="457200" cy="8661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CDF674-C4FD-CAA8-FEE7-8AF48B8CB39E}"/>
              </a:ext>
            </a:extLst>
          </p:cNvPr>
          <p:cNvGrpSpPr/>
          <p:nvPr/>
        </p:nvGrpSpPr>
        <p:grpSpPr>
          <a:xfrm>
            <a:off x="7969465" y="1406893"/>
            <a:ext cx="1398538" cy="769441"/>
            <a:chOff x="7969465" y="1406893"/>
            <a:chExt cx="1398538" cy="769441"/>
          </a:xfrm>
        </p:grpSpPr>
        <p:sp>
          <p:nvSpPr>
            <p:cNvPr id="22" name="Text Box 29">
              <a:extLst>
                <a:ext uri="{FF2B5EF4-FFF2-40B4-BE49-F238E27FC236}">
                  <a16:creationId xmlns:a16="http://schemas.microsoft.com/office/drawing/2014/main" id="{16965E7C-6CBB-3D17-9E71-DD8661CFA06A}"/>
                </a:ext>
              </a:extLst>
            </p:cNvPr>
            <p:cNvSpPr txBox="1"/>
            <p:nvPr/>
          </p:nvSpPr>
          <p:spPr>
            <a:xfrm>
              <a:off x="8430622" y="1406893"/>
              <a:ext cx="937381" cy="76944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Server need</a:t>
              </a:r>
              <a:endParaRPr lang="en-US" sz="2200" dirty="0">
                <a:solidFill>
                  <a:srgbClr val="C00000"/>
                </a:solidFill>
                <a:latin typeface="DejaVu Math TeX Gyre" panose="02000503000000000000" charset="0"/>
                <a:cs typeface="DejaVu Math TeX Gyre" panose="02000503000000000000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520E659-0B30-08BC-3432-3AD766709A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69465" y="1625159"/>
              <a:ext cx="46115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249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" grpId="0" uiExpand="1" build="p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C65F-EF86-8DAF-AE40-AA7793F23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MSJ projects (from PhD)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30C707-3DAC-2C9D-12DC-63DA374FC1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667249" cy="47919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First-Come First-Served: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analysis!</a:t>
                </a:r>
              </a:p>
              <a:p>
                <a:pPr marL="0" indent="0">
                  <a:buNone/>
                </a:pPr>
                <a:r>
                  <a:rPr lang="en-US" dirty="0" err="1"/>
                  <a:t>ServerFilling</a:t>
                </a:r>
                <a:r>
                  <a:rPr lang="en-US" dirty="0"/>
                  <a:t>: Analysis &amp; throughput optimality</a:t>
                </a:r>
              </a:p>
              <a:p>
                <a:pPr marL="0" indent="0">
                  <a:buNone/>
                </a:pPr>
                <a:r>
                  <a:rPr lang="en-US" dirty="0" err="1"/>
                  <a:t>ServerFillingSRPT</a:t>
                </a:r>
                <a:r>
                  <a:rPr lang="en-US" dirty="0"/>
                  <a:t>: Heavy-traffic optimal mean response time!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But: </a:t>
                </a:r>
                <a:r>
                  <a:rPr lang="en-US" dirty="0" err="1"/>
                  <a:t>ServerFilling</a:t>
                </a:r>
                <a:r>
                  <a:rPr lang="en-US" dirty="0"/>
                  <a:t> and </a:t>
                </a:r>
                <a:r>
                  <a:rPr lang="en-US" dirty="0" err="1"/>
                  <a:t>ServerFillingSRPT</a:t>
                </a:r>
                <a:r>
                  <a:rPr lang="en-US" dirty="0"/>
                  <a:t> are preemptive &amp; restricted settings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30C707-3DAC-2C9D-12DC-63DA374FC1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667249" cy="4791987"/>
              </a:xfrm>
              <a:blipFill>
                <a:blip r:embed="rId3"/>
                <a:stretch>
                  <a:fillRect l="-1325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02B9B-AD22-B3B0-3894-081201A83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Seminar - Izzy Grosof - Dec.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A5BEA-6DFE-0BB5-71FE-9BA80588B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3AC9-7610-4083-81AF-1760D8702134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B020C78-FA60-17BE-AB42-0B4EB4BCE3E8}"/>
              </a:ext>
            </a:extLst>
          </p:cNvPr>
          <p:cNvGrpSpPr/>
          <p:nvPr/>
        </p:nvGrpSpPr>
        <p:grpSpPr>
          <a:xfrm>
            <a:off x="520163" y="3146034"/>
            <a:ext cx="11107466" cy="2651125"/>
            <a:chOff x="557871" y="1109844"/>
            <a:chExt cx="11107466" cy="26511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0D99099-4C31-28DC-6D32-F3B3E9042477}"/>
                </a:ext>
              </a:extLst>
            </p:cNvPr>
            <p:cNvGrpSpPr/>
            <p:nvPr/>
          </p:nvGrpSpPr>
          <p:grpSpPr>
            <a:xfrm>
              <a:off x="557871" y="1109844"/>
              <a:ext cx="11107466" cy="2651125"/>
              <a:chOff x="557871" y="1109844"/>
              <a:chExt cx="11107466" cy="265112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A99D70C-79F8-52ED-39DC-69A8B6309AD6}"/>
                  </a:ext>
                </a:extLst>
              </p:cNvPr>
              <p:cNvGrpSpPr/>
              <p:nvPr/>
            </p:nvGrpSpPr>
            <p:grpSpPr>
              <a:xfrm>
                <a:off x="557871" y="1109844"/>
                <a:ext cx="10563858" cy="2651125"/>
                <a:chOff x="522360" y="2059754"/>
                <a:chExt cx="10563858" cy="2651125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34F96C5C-D615-E327-BCDE-E3819E3CB17C}"/>
                    </a:ext>
                  </a:extLst>
                </p:cNvPr>
                <p:cNvGrpSpPr/>
                <p:nvPr/>
              </p:nvGrpSpPr>
              <p:grpSpPr>
                <a:xfrm>
                  <a:off x="522360" y="2759171"/>
                  <a:ext cx="9985286" cy="1243376"/>
                  <a:chOff x="522360" y="2759171"/>
                  <a:chExt cx="9985286" cy="1243376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A66CB3C5-A235-D352-1CFB-03E5E96C4A1F}"/>
                      </a:ext>
                    </a:extLst>
                  </p:cNvPr>
                  <p:cNvGrpSpPr/>
                  <p:nvPr/>
                </p:nvGrpSpPr>
                <p:grpSpPr>
                  <a:xfrm>
                    <a:off x="522360" y="2759171"/>
                    <a:ext cx="3969619" cy="1239223"/>
                    <a:chOff x="1586087" y="1805933"/>
                    <a:chExt cx="6090356" cy="2082801"/>
                  </a:xfrm>
                </p:grpSpPr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618F149-133B-B1AD-A0B6-B6C60CC550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586087" y="2277601"/>
                      <a:ext cx="1128890" cy="1024175"/>
                      <a:chOff x="928508" y="2360959"/>
                      <a:chExt cx="1128890" cy="1024175"/>
                    </a:xfrm>
                  </p:grpSpPr>
                  <p:cxnSp>
                    <p:nvCxnSpPr>
                      <p:cNvPr id="52" name="Straight Connector 51">
                        <a:extLst>
                          <a:ext uri="{FF2B5EF4-FFF2-40B4-BE49-F238E27FC236}">
                            <a16:creationId xmlns:a16="http://schemas.microsoft.com/office/drawing/2014/main" id="{C317957B-132B-7218-627F-64FB0EDA248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402644" y="2360959"/>
                        <a:ext cx="654754" cy="575733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Straight Connector 52">
                        <a:extLst>
                          <a:ext uri="{FF2B5EF4-FFF2-40B4-BE49-F238E27FC236}">
                            <a16:creationId xmlns:a16="http://schemas.microsoft.com/office/drawing/2014/main" id="{B8778764-C759-F0CB-99DA-9F2BB818AE65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359653" y="2936693"/>
                        <a:ext cx="697744" cy="448441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>
                        <a:extLst>
                          <a:ext uri="{FF2B5EF4-FFF2-40B4-BE49-F238E27FC236}">
                            <a16:creationId xmlns:a16="http://schemas.microsoft.com/office/drawing/2014/main" id="{F6E33A98-F7B2-0512-5D30-1D8474358E9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928509" y="2648825"/>
                        <a:ext cx="80151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Straight Connector 54">
                        <a:extLst>
                          <a:ext uri="{FF2B5EF4-FFF2-40B4-BE49-F238E27FC236}">
                            <a16:creationId xmlns:a16="http://schemas.microsoft.com/office/drawing/2014/main" id="{F2F81CA9-821E-5965-AC08-6B25A449FBD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928508" y="3157346"/>
                        <a:ext cx="80151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41" name="Group 40">
                      <a:extLst>
                        <a:ext uri="{FF2B5EF4-FFF2-40B4-BE49-F238E27FC236}">
                          <a16:creationId xmlns:a16="http://schemas.microsoft.com/office/drawing/2014/main" id="{990E4903-D631-F3A3-C1D9-DAA4097615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86843" y="1805933"/>
                      <a:ext cx="5689600" cy="2082801"/>
                      <a:chOff x="1817511" y="2178755"/>
                      <a:chExt cx="5689600" cy="2082801"/>
                    </a:xfrm>
                  </p:grpSpPr>
                  <p:cxnSp>
                    <p:nvCxnSpPr>
                      <p:cNvPr id="42" name="Straight Connector 41">
                        <a:extLst>
                          <a:ext uri="{FF2B5EF4-FFF2-40B4-BE49-F238E27FC236}">
                            <a16:creationId xmlns:a16="http://schemas.microsoft.com/office/drawing/2014/main" id="{A8B9477A-1835-4840-26A8-F95CFE4DBF2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817511" y="2178756"/>
                        <a:ext cx="5689600" cy="0"/>
                      </a:xfrm>
                      <a:prstGeom prst="line">
                        <a:avLst/>
                      </a:prstGeom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Straight Connector 42">
                        <a:extLst>
                          <a:ext uri="{FF2B5EF4-FFF2-40B4-BE49-F238E27FC236}">
                            <a16:creationId xmlns:a16="http://schemas.microsoft.com/office/drawing/2014/main" id="{0297FF66-DED6-3F35-859E-0BE92CE6702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817511" y="4261556"/>
                        <a:ext cx="5689600" cy="0"/>
                      </a:xfrm>
                      <a:prstGeom prst="line">
                        <a:avLst/>
                      </a:prstGeom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4" name="Rectangle 43">
                        <a:extLst>
                          <a:ext uri="{FF2B5EF4-FFF2-40B4-BE49-F238E27FC236}">
                            <a16:creationId xmlns:a16="http://schemas.microsoft.com/office/drawing/2014/main" id="{402E092C-E033-00CF-D223-22AFBF9B87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79822" y="2178756"/>
                        <a:ext cx="1027289" cy="208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5" name="Rectangle 44">
                        <a:extLst>
                          <a:ext uri="{FF2B5EF4-FFF2-40B4-BE49-F238E27FC236}">
                            <a16:creationId xmlns:a16="http://schemas.microsoft.com/office/drawing/2014/main" id="{907B2316-25F6-6CB2-7FF0-9DE71299A6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52533" y="2178756"/>
                        <a:ext cx="1027289" cy="208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6" name="Rectangle 45">
                        <a:extLst>
                          <a:ext uri="{FF2B5EF4-FFF2-40B4-BE49-F238E27FC236}">
                            <a16:creationId xmlns:a16="http://schemas.microsoft.com/office/drawing/2014/main" id="{A9088F79-BC8E-402B-066E-586E1D75D6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25244" y="2178756"/>
                        <a:ext cx="1027289" cy="208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7" name="Rectangle 46">
                        <a:extLst>
                          <a:ext uri="{FF2B5EF4-FFF2-40B4-BE49-F238E27FC236}">
                            <a16:creationId xmlns:a16="http://schemas.microsoft.com/office/drawing/2014/main" id="{8D1EE6B8-BFB1-B570-BCA1-2D44F2E9AC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7955" y="2178755"/>
                        <a:ext cx="1027289" cy="208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8" name="Rectangle 47">
                        <a:extLst>
                          <a:ext uri="{FF2B5EF4-FFF2-40B4-BE49-F238E27FC236}">
                            <a16:creationId xmlns:a16="http://schemas.microsoft.com/office/drawing/2014/main" id="{6684DB3A-47F3-70CB-CD3A-CBE432407A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32933" y="2395712"/>
                        <a:ext cx="799659" cy="1658544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p:txBody>
                  </p:sp>
                  <p:sp>
                    <p:nvSpPr>
                      <p:cNvPr id="49" name="Rectangle 48">
                        <a:extLst>
                          <a:ext uri="{FF2B5EF4-FFF2-40B4-BE49-F238E27FC236}">
                            <a16:creationId xmlns:a16="http://schemas.microsoft.com/office/drawing/2014/main" id="{44751FB1-2C6A-1905-A540-9437941CC8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48048" y="2456743"/>
                        <a:ext cx="799659" cy="1597502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4</a:t>
                        </a:r>
                      </a:p>
                    </p:txBody>
                  </p:sp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748E602C-4E4C-1A9C-81E8-6A657F9773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51364" y="2527798"/>
                        <a:ext cx="799659" cy="1528471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1</a:t>
                        </a:r>
                      </a:p>
                    </p:txBody>
                  </p:sp>
                  <p:sp>
                    <p:nvSpPr>
                      <p:cNvPr id="51" name="Rectangle 50">
                        <a:extLst>
                          <a:ext uri="{FF2B5EF4-FFF2-40B4-BE49-F238E27FC236}">
                            <a16:creationId xmlns:a16="http://schemas.microsoft.com/office/drawing/2014/main" id="{15A3D17C-D06F-E279-93A6-22E1A01189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81214" y="2597282"/>
                        <a:ext cx="799659" cy="1458984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p:txBody>
                  </p:sp>
                </p:grpSp>
              </p:grp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3069BA2E-CCED-D601-824A-69D26D4519BA}"/>
                      </a:ext>
                    </a:extLst>
                  </p:cNvPr>
                  <p:cNvSpPr/>
                  <p:nvPr/>
                </p:nvSpPr>
                <p:spPr>
                  <a:xfrm>
                    <a:off x="6498465" y="2762742"/>
                    <a:ext cx="669574" cy="123922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2BA61003-6318-6489-D730-73D93FEE5626}"/>
                      </a:ext>
                    </a:extLst>
                  </p:cNvPr>
                  <p:cNvSpPr/>
                  <p:nvPr/>
                </p:nvSpPr>
                <p:spPr>
                  <a:xfrm>
                    <a:off x="5828890" y="2762742"/>
                    <a:ext cx="669574" cy="1239222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B5685F8C-2CFD-3131-8211-233B41930F49}"/>
                      </a:ext>
                    </a:extLst>
                  </p:cNvPr>
                  <p:cNvSpPr/>
                  <p:nvPr/>
                </p:nvSpPr>
                <p:spPr>
                  <a:xfrm>
                    <a:off x="5159316" y="2762742"/>
                    <a:ext cx="669574" cy="1239222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E4C3BA24-D62A-259B-92E4-2E8E92DAADA7}"/>
                      </a:ext>
                    </a:extLst>
                  </p:cNvPr>
                  <p:cNvSpPr/>
                  <p:nvPr/>
                </p:nvSpPr>
                <p:spPr>
                  <a:xfrm>
                    <a:off x="4489742" y="2762741"/>
                    <a:ext cx="669574" cy="1239222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CB040B20-6117-E4F5-03D8-86379A216F72}"/>
                      </a:ext>
                    </a:extLst>
                  </p:cNvPr>
                  <p:cNvSpPr/>
                  <p:nvPr/>
                </p:nvSpPr>
                <p:spPr>
                  <a:xfrm>
                    <a:off x="9170461" y="2762742"/>
                    <a:ext cx="669574" cy="123922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531FF1C9-87B0-299E-0C28-D15686CD4EA9}"/>
                      </a:ext>
                    </a:extLst>
                  </p:cNvPr>
                  <p:cNvSpPr/>
                  <p:nvPr/>
                </p:nvSpPr>
                <p:spPr>
                  <a:xfrm>
                    <a:off x="8500886" y="2762742"/>
                    <a:ext cx="669574" cy="123922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A2AB560E-D0CC-DDD1-DA56-B04466D7096B}"/>
                      </a:ext>
                    </a:extLst>
                  </p:cNvPr>
                  <p:cNvSpPr/>
                  <p:nvPr/>
                </p:nvSpPr>
                <p:spPr>
                  <a:xfrm>
                    <a:off x="7831312" y="2762742"/>
                    <a:ext cx="669574" cy="123922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AAEF613D-AC86-E40B-C130-7DB0379A8BDE}"/>
                      </a:ext>
                    </a:extLst>
                  </p:cNvPr>
                  <p:cNvSpPr/>
                  <p:nvPr/>
                </p:nvSpPr>
                <p:spPr>
                  <a:xfrm>
                    <a:off x="7161738" y="2762741"/>
                    <a:ext cx="669574" cy="123922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F92BBC24-C0D1-FA90-9BEB-5F5853A51090}"/>
                      </a:ext>
                    </a:extLst>
                  </p:cNvPr>
                  <p:cNvSpPr/>
                  <p:nvPr/>
                </p:nvSpPr>
                <p:spPr>
                  <a:xfrm>
                    <a:off x="9838072" y="2763325"/>
                    <a:ext cx="669574" cy="1239222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A3F16AEA-C460-BE52-C324-F920445ED327}"/>
                    </a:ext>
                  </a:extLst>
                </p:cNvPr>
                <p:cNvGrpSpPr/>
                <p:nvPr/>
              </p:nvGrpSpPr>
              <p:grpSpPr>
                <a:xfrm>
                  <a:off x="10797293" y="2059754"/>
                  <a:ext cx="288925" cy="2651125"/>
                  <a:chOff x="11142728" y="136525"/>
                  <a:chExt cx="288925" cy="2651125"/>
                </a:xfrm>
              </p:grpSpPr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93C68E99-5BD8-29CE-0875-256816532E93}"/>
                      </a:ext>
                    </a:extLst>
                  </p:cNvPr>
                  <p:cNvSpPr/>
                  <p:nvPr/>
                </p:nvSpPr>
                <p:spPr>
                  <a:xfrm>
                    <a:off x="11142728" y="2497455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05365602-D8B0-1843-58F1-A225D155286F}"/>
                      </a:ext>
                    </a:extLst>
                  </p:cNvPr>
                  <p:cNvSpPr/>
                  <p:nvPr/>
                </p:nvSpPr>
                <p:spPr>
                  <a:xfrm>
                    <a:off x="11142728" y="1137920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F046C702-2322-5E5B-7073-B8B5CC36DEDD}"/>
                      </a:ext>
                    </a:extLst>
                  </p:cNvPr>
                  <p:cNvSpPr/>
                  <p:nvPr/>
                </p:nvSpPr>
                <p:spPr>
                  <a:xfrm>
                    <a:off x="11142728" y="1463040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27181E99-4554-F854-FF8D-F3F07545292D}"/>
                      </a:ext>
                    </a:extLst>
                  </p:cNvPr>
                  <p:cNvSpPr/>
                  <p:nvPr/>
                </p:nvSpPr>
                <p:spPr>
                  <a:xfrm>
                    <a:off x="11142728" y="1799590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4784FC00-4329-3407-1440-8F86C9E89A1D}"/>
                      </a:ext>
                    </a:extLst>
                  </p:cNvPr>
                  <p:cNvSpPr/>
                  <p:nvPr/>
                </p:nvSpPr>
                <p:spPr>
                  <a:xfrm>
                    <a:off x="11142728" y="2144395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908D3254-B4CB-704C-8869-6FDF3DA2FDD7}"/>
                      </a:ext>
                    </a:extLst>
                  </p:cNvPr>
                  <p:cNvSpPr/>
                  <p:nvPr/>
                </p:nvSpPr>
                <p:spPr>
                  <a:xfrm>
                    <a:off x="11142728" y="136525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9BB78F2A-2821-71DF-760C-27148A031CF9}"/>
                      </a:ext>
                    </a:extLst>
                  </p:cNvPr>
                  <p:cNvSpPr/>
                  <p:nvPr/>
                </p:nvSpPr>
                <p:spPr>
                  <a:xfrm>
                    <a:off x="11142728" y="473075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1E7A66E1-3024-5182-E8A5-B8F891C2AA51}"/>
                      </a:ext>
                    </a:extLst>
                  </p:cNvPr>
                  <p:cNvSpPr/>
                  <p:nvPr/>
                </p:nvSpPr>
                <p:spPr>
                  <a:xfrm>
                    <a:off x="11142728" y="817880"/>
                    <a:ext cx="288925" cy="29019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28C4C4F-D2C4-BABD-6670-D5388246EE5C}"/>
                    </a:ext>
                  </a:extLst>
                </p:cNvPr>
                <p:cNvSpPr/>
                <p:nvPr/>
              </p:nvSpPr>
              <p:spPr>
                <a:xfrm>
                  <a:off x="7239071" y="3528804"/>
                  <a:ext cx="521208" cy="34800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2EF9DEA6-6DAB-2E6C-D17F-7A005F80B1D3}"/>
                    </a:ext>
                  </a:extLst>
                </p:cNvPr>
                <p:cNvSpPr/>
                <p:nvPr/>
              </p:nvSpPr>
              <p:spPr>
                <a:xfrm>
                  <a:off x="4562058" y="3037724"/>
                  <a:ext cx="521208" cy="83908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8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43B7B374-A770-94F9-2D4D-367E57D61F82}"/>
                    </a:ext>
                  </a:extLst>
                </p:cNvPr>
                <p:cNvSpPr/>
                <p:nvPr/>
              </p:nvSpPr>
              <p:spPr>
                <a:xfrm>
                  <a:off x="5227640" y="3083371"/>
                  <a:ext cx="521208" cy="7945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57F65C2-CF35-C0A9-EFC3-2FB96BD4221A}"/>
                    </a:ext>
                  </a:extLst>
                </p:cNvPr>
                <p:cNvSpPr/>
                <p:nvPr/>
              </p:nvSpPr>
              <p:spPr>
                <a:xfrm>
                  <a:off x="8565362" y="3590292"/>
                  <a:ext cx="521208" cy="28652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B27F408-67F4-7C78-3FFF-A11ADB615B70}"/>
                    </a:ext>
                  </a:extLst>
                </p:cNvPr>
                <p:cNvSpPr/>
                <p:nvPr/>
              </p:nvSpPr>
              <p:spPr>
                <a:xfrm>
                  <a:off x="7906470" y="3562141"/>
                  <a:ext cx="521208" cy="31052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4DDD7E8C-3C0F-8EFE-624B-F9B8404B7BC0}"/>
                    </a:ext>
                  </a:extLst>
                </p:cNvPr>
                <p:cNvSpPr/>
                <p:nvPr/>
              </p:nvSpPr>
              <p:spPr>
                <a:xfrm>
                  <a:off x="9240814" y="3631420"/>
                  <a:ext cx="521208" cy="24539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C7DF58F-5B9C-9326-5982-ED40F691AEA1}"/>
                    </a:ext>
                  </a:extLst>
                </p:cNvPr>
                <p:cNvSpPr/>
                <p:nvPr/>
              </p:nvSpPr>
              <p:spPr>
                <a:xfrm>
                  <a:off x="9913053" y="3663997"/>
                  <a:ext cx="521208" cy="21710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C546C43-A554-6877-459A-F5A31E4042DF}"/>
                    </a:ext>
                  </a:extLst>
                </p:cNvPr>
                <p:cNvSpPr/>
                <p:nvPr/>
              </p:nvSpPr>
              <p:spPr>
                <a:xfrm>
                  <a:off x="5898448" y="3185718"/>
                  <a:ext cx="521208" cy="69109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96AECB70-F859-054E-BC4B-2AD59493C425}"/>
                    </a:ext>
                  </a:extLst>
                </p:cNvPr>
                <p:cNvSpPr/>
                <p:nvPr/>
              </p:nvSpPr>
              <p:spPr>
                <a:xfrm>
                  <a:off x="6569496" y="3382353"/>
                  <a:ext cx="521208" cy="4944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DE5C9B-ABE6-48AB-8271-F38DFD8B839D}"/>
                  </a:ext>
                </a:extLst>
              </p:cNvPr>
              <p:cNvSpPr txBox="1"/>
              <p:nvPr/>
            </p:nvSpPr>
            <p:spPr>
              <a:xfrm>
                <a:off x="11135681" y="2102306"/>
                <a:ext cx="529656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k=8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0D3D78-DEF7-B2FD-6AE8-A015ADF41F4F}"/>
                </a:ext>
              </a:extLst>
            </p:cNvPr>
            <p:cNvSpPr txBox="1"/>
            <p:nvPr/>
          </p:nvSpPr>
          <p:spPr>
            <a:xfrm>
              <a:off x="1048825" y="1379741"/>
              <a:ext cx="3163508" cy="4308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Least remaining size order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E9664F3-BC29-0B77-625E-4B7E6A9B2D97}"/>
              </a:ext>
            </a:extLst>
          </p:cNvPr>
          <p:cNvGrpSpPr/>
          <p:nvPr/>
        </p:nvGrpSpPr>
        <p:grpSpPr>
          <a:xfrm>
            <a:off x="7175474" y="4564584"/>
            <a:ext cx="3336951" cy="533762"/>
            <a:chOff x="7175474" y="4564584"/>
            <a:chExt cx="3336951" cy="533762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9E224DC2-687F-4813-E92F-B5462AE98A82}"/>
                </a:ext>
              </a:extLst>
            </p:cNvPr>
            <p:cNvSpPr/>
            <p:nvPr/>
          </p:nvSpPr>
          <p:spPr>
            <a:xfrm>
              <a:off x="9864264" y="4574395"/>
              <a:ext cx="648161" cy="523951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4A75C26-78B7-4CEB-0A03-FAF4C8873ECE}"/>
                </a:ext>
              </a:extLst>
            </p:cNvPr>
            <p:cNvSpPr/>
            <p:nvPr/>
          </p:nvSpPr>
          <p:spPr>
            <a:xfrm>
              <a:off x="9192183" y="4564584"/>
              <a:ext cx="648161" cy="523951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79C6EDDF-3ED6-26A3-91E6-9F1D8DD680C0}"/>
                </a:ext>
              </a:extLst>
            </p:cNvPr>
            <p:cNvSpPr/>
            <p:nvPr/>
          </p:nvSpPr>
          <p:spPr>
            <a:xfrm>
              <a:off x="7175474" y="4567107"/>
              <a:ext cx="648161" cy="523951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B56F8380-9ACE-3A7C-3E51-FCB19AFC8C59}"/>
                </a:ext>
              </a:extLst>
            </p:cNvPr>
            <p:cNvSpPr/>
            <p:nvPr/>
          </p:nvSpPr>
          <p:spPr>
            <a:xfrm>
              <a:off x="8506890" y="4569637"/>
              <a:ext cx="648161" cy="523951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123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2EC08-4CA0-565A-16E3-1A47C362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Large-Scale Computing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F21A1-0221-E4F7-AD52-2B1CB4175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Datacenters, Supercomputers</a:t>
            </a:r>
          </a:p>
          <a:p>
            <a:pPr marL="0" indent="0">
              <a:buNone/>
            </a:pPr>
            <a:r>
              <a:rPr lang="en-US" dirty="0"/>
              <a:t>1% of world’s electricity</a:t>
            </a:r>
          </a:p>
          <a:p>
            <a:pPr marL="0" indent="0">
              <a:buNone/>
            </a:pPr>
            <a:r>
              <a:rPr lang="en-US" dirty="0"/>
              <a:t>205 </a:t>
            </a:r>
            <a:r>
              <a:rPr lang="en-US" dirty="0" err="1"/>
              <a:t>TWh</a:t>
            </a:r>
            <a:r>
              <a:rPr lang="en-US" dirty="0"/>
              <a:t>, 140 Mt CO</a:t>
            </a:r>
            <a:r>
              <a:rPr lang="en-US" baseline="-25000" dirty="0"/>
              <a:t>2</a:t>
            </a:r>
            <a:r>
              <a:rPr lang="en-US" dirty="0"/>
              <a:t>, $320B.</a:t>
            </a:r>
          </a:p>
          <a:p>
            <a:pPr marL="0" indent="0">
              <a:buNone/>
            </a:pPr>
            <a:r>
              <a:rPr lang="en-US" dirty="0"/>
              <a:t>Need systems to be:</a:t>
            </a:r>
          </a:p>
          <a:p>
            <a:r>
              <a:rPr lang="en-US" dirty="0"/>
              <a:t>Fast: low response time</a:t>
            </a:r>
          </a:p>
          <a:p>
            <a:r>
              <a:rPr lang="en-US" dirty="0"/>
              <a:t>Efficient: minimal resources</a:t>
            </a:r>
          </a:p>
          <a:p>
            <a:pPr marL="0" indent="0">
              <a:buNone/>
            </a:pPr>
            <a:r>
              <a:rPr lang="en-US" dirty="0"/>
              <a:t>Scheduling is a key tool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60156-19E2-E4F6-90FE-E322EFA6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Seminar - Izzy Grosof - Dec.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951371-1403-E19A-9A89-E1A62C0D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3AC9-7610-4083-81AF-1760D8702134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 descr="Datacenter">
            <a:extLst>
              <a:ext uri="{FF2B5EF4-FFF2-40B4-BE49-F238E27FC236}">
                <a16:creationId xmlns:a16="http://schemas.microsoft.com/office/drawing/2014/main" id="{C3FE1942-E748-47FC-7F26-64FA2C5B6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741" y="1756361"/>
            <a:ext cx="5446427" cy="363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09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 descr="Chart, line chart&#10;&#10;Description automatically generated">
            <a:extLst>
              <a:ext uri="{FF2B5EF4-FFF2-40B4-BE49-F238E27FC236}">
                <a16:creationId xmlns:a16="http://schemas.microsoft.com/office/drawing/2014/main" id="{C7A1DD9C-887E-DE9E-D1C2-8B8FA9EA73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5" t="5983" r="4443" b="20411"/>
          <a:stretch/>
        </p:blipFill>
        <p:spPr>
          <a:xfrm>
            <a:off x="1288033" y="1760332"/>
            <a:ext cx="5309268" cy="30733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65C929-367D-386C-0B07-E61EF65DD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Impact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C3491-9CAB-203B-3041-1DC4954FE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EAD2241-B302-3907-5FF4-9E97C4168200}"/>
              </a:ext>
            </a:extLst>
          </p:cNvPr>
          <p:cNvGrpSpPr/>
          <p:nvPr/>
        </p:nvGrpSpPr>
        <p:grpSpPr>
          <a:xfrm>
            <a:off x="241982" y="1555750"/>
            <a:ext cx="6666842" cy="4035973"/>
            <a:chOff x="241982" y="1555750"/>
            <a:chExt cx="6666842" cy="403597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FE1D485-EC09-8484-C5AE-EEF546675FBA}"/>
                </a:ext>
              </a:extLst>
            </p:cNvPr>
            <p:cNvGrpSpPr/>
            <p:nvPr/>
          </p:nvGrpSpPr>
          <p:grpSpPr>
            <a:xfrm>
              <a:off x="1101592" y="4865558"/>
              <a:ext cx="5807232" cy="726165"/>
              <a:chOff x="2866847" y="4812083"/>
              <a:chExt cx="6335643" cy="72616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0943ED9-5FC1-65D6-DE75-2C2317339FB4}"/>
                  </a:ext>
                </a:extLst>
              </p:cNvPr>
              <p:cNvGrpSpPr/>
              <p:nvPr/>
            </p:nvGrpSpPr>
            <p:grpSpPr>
              <a:xfrm>
                <a:off x="2866847" y="4812083"/>
                <a:ext cx="6335643" cy="726165"/>
                <a:chOff x="2866847" y="4812083"/>
                <a:chExt cx="6335643" cy="726165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FC6385AB-0538-DC97-E4FE-3B6AE1216B2F}"/>
                    </a:ext>
                  </a:extLst>
                </p:cNvPr>
                <p:cNvGrpSpPr/>
                <p:nvPr/>
              </p:nvGrpSpPr>
              <p:grpSpPr>
                <a:xfrm>
                  <a:off x="2866847" y="4812083"/>
                  <a:ext cx="5995774" cy="726165"/>
                  <a:chOff x="606715" y="6128110"/>
                  <a:chExt cx="5995774" cy="726165"/>
                </a:xfrm>
              </p:grpSpPr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43426645-F7E2-EC44-EB19-0D242D3C02D5}"/>
                      </a:ext>
                    </a:extLst>
                  </p:cNvPr>
                  <p:cNvGrpSpPr/>
                  <p:nvPr/>
                </p:nvGrpSpPr>
                <p:grpSpPr>
                  <a:xfrm>
                    <a:off x="606715" y="6188557"/>
                    <a:ext cx="5161491" cy="411571"/>
                    <a:chOff x="606715" y="6242605"/>
                    <a:chExt cx="5161491" cy="411571"/>
                  </a:xfrm>
                </p:grpSpPr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28152612-D95A-5932-E4A4-F66713094D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6715" y="6272210"/>
                      <a:ext cx="40179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0</a:t>
                      </a:r>
                    </a:p>
                  </p:txBody>
                </p:sp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D62CAD9B-FC67-FF9D-4651-F2F0C24132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96658" y="6242605"/>
                      <a:ext cx="5918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0.2</a:t>
                      </a:r>
                    </a:p>
                  </p:txBody>
                </p:sp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27F9860D-9C57-A504-0F5C-4D9692CD90A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40073" y="6276532"/>
                      <a:ext cx="5918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0.4</a:t>
                      </a:r>
                    </a:p>
                  </p:txBody>
                </p:sp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7DECA55B-B018-4EA1-26E3-688D1B1377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14225" y="6270918"/>
                      <a:ext cx="5918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0.6</a:t>
                      </a:r>
                    </a:p>
                  </p:txBody>
                </p:sp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72B57378-63B7-995D-63BC-73BDA3CA8C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76316" y="6284844"/>
                      <a:ext cx="5918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0.8</a:t>
                      </a:r>
                    </a:p>
                  </p:txBody>
                </p:sp>
              </p:grpSp>
              <p:sp>
                <p:nvSpPr>
                  <p:cNvPr id="16" name="Freeform: Shape 15">
                    <a:extLst>
                      <a:ext uri="{FF2B5EF4-FFF2-40B4-BE49-F238E27FC236}">
                        <a16:creationId xmlns:a16="http://schemas.microsoft.com/office/drawing/2014/main" id="{28F8D23C-E92F-A00D-D3AE-D85757FEC0CE}"/>
                      </a:ext>
                    </a:extLst>
                  </p:cNvPr>
                  <p:cNvSpPr/>
                  <p:nvPr/>
                </p:nvSpPr>
                <p:spPr>
                  <a:xfrm flipV="1">
                    <a:off x="776318" y="6128110"/>
                    <a:ext cx="5826171" cy="45719"/>
                  </a:xfrm>
                  <a:custGeom>
                    <a:avLst/>
                    <a:gdLst>
                      <a:gd name="connsiteX0" fmla="*/ 0 w 4800600"/>
                      <a:gd name="connsiteY0" fmla="*/ 0 h 9525"/>
                      <a:gd name="connsiteX1" fmla="*/ 4800600 w 4800600"/>
                      <a:gd name="connsiteY1" fmla="*/ 0 h 9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800600" h="9525">
                        <a:moveTo>
                          <a:pt x="0" y="0"/>
                        </a:moveTo>
                        <a:lnTo>
                          <a:pt x="4800600" y="0"/>
                        </a:lnTo>
                      </a:path>
                    </a:pathLst>
                  </a:custGeom>
                  <a:noFill/>
                  <a:ln w="50800" cap="flat">
                    <a:solidFill>
                      <a:srgbClr val="333333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2E7E13E4-BD68-5618-3B85-F4DCAD17F8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50124" y="6392610"/>
                        <a:ext cx="1192038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dirty="0"/>
                          <a:t>Load </a:t>
                        </a:r>
                        <a14:m>
                          <m:oMath xmlns:m="http://schemas.openxmlformats.org/officeDocument/2006/math">
                            <m:r>
                              <a:rPr lang="el-GR" sz="2400" i="1" dirty="0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oMath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2E7E13E4-BD68-5618-3B85-F4DCAD17F86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50124" y="6392610"/>
                        <a:ext cx="1192038" cy="46166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8380" t="-10667" b="-30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0464412-FCB0-FDAA-D7AF-3276222946CC}"/>
                    </a:ext>
                  </a:extLst>
                </p:cNvPr>
                <p:cNvSpPr txBox="1"/>
                <p:nvPr/>
              </p:nvSpPr>
              <p:spPr>
                <a:xfrm>
                  <a:off x="8610600" y="4872530"/>
                  <a:ext cx="5918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1.0</a:t>
                  </a:r>
                </a:p>
              </p:txBody>
            </p:sp>
          </p:grp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C793D33-E54F-BC4D-98B1-CC5BC222E7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5359" y="4854332"/>
                <a:ext cx="0" cy="1561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33E7D18-7A23-746B-AEFC-BA00A3E3EF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87409" y="4854332"/>
                <a:ext cx="0" cy="1561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1E2D7E1-59F3-74C0-C932-0AB97CBAD4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30409" y="4863949"/>
                <a:ext cx="0" cy="1561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CC36934B-E85A-074A-6DDA-CDFB2A07C2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04242" y="4854332"/>
                <a:ext cx="0" cy="1561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FC6709D-9839-64B3-9A69-9D310DF3AB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73559" y="4854332"/>
                <a:ext cx="0" cy="1561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3D69A57-D791-ADFA-DF35-2746DBA8AE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62621" y="4872530"/>
                <a:ext cx="0" cy="1561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511F3A79-14BE-DC4A-0780-5FEEE15BD9AE}"/>
                </a:ext>
              </a:extLst>
            </p:cNvPr>
            <p:cNvGrpSpPr/>
            <p:nvPr/>
          </p:nvGrpSpPr>
          <p:grpSpPr>
            <a:xfrm>
              <a:off x="241982" y="1555750"/>
              <a:ext cx="1108802" cy="3685491"/>
              <a:chOff x="2408912" y="1409940"/>
              <a:chExt cx="1108802" cy="4005977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E632904-EDE4-A235-B5D4-147EE82BFE7A}"/>
                  </a:ext>
                </a:extLst>
              </p:cNvPr>
              <p:cNvGrpSpPr/>
              <p:nvPr/>
            </p:nvGrpSpPr>
            <p:grpSpPr>
              <a:xfrm>
                <a:off x="2408912" y="1409940"/>
                <a:ext cx="1108802" cy="4005977"/>
                <a:chOff x="1997706" y="1221606"/>
                <a:chExt cx="1108802" cy="4005977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B73B351B-6903-F4EA-3FBA-637B2F605464}"/>
                    </a:ext>
                  </a:extLst>
                </p:cNvPr>
                <p:cNvGrpSpPr/>
                <p:nvPr/>
              </p:nvGrpSpPr>
              <p:grpSpPr>
                <a:xfrm>
                  <a:off x="1997706" y="1221606"/>
                  <a:ext cx="1108802" cy="4005977"/>
                  <a:chOff x="1997706" y="1221606"/>
                  <a:chExt cx="1108802" cy="4005977"/>
                </a:xfrm>
              </p:grpSpPr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EB342623-DB60-67C1-237C-15B97EF6CD32}"/>
                      </a:ext>
                    </a:extLst>
                  </p:cNvPr>
                  <p:cNvGrpSpPr/>
                  <p:nvPr/>
                </p:nvGrpSpPr>
                <p:grpSpPr>
                  <a:xfrm>
                    <a:off x="1997706" y="1221606"/>
                    <a:ext cx="1108802" cy="4005977"/>
                    <a:chOff x="-270288" y="3781885"/>
                    <a:chExt cx="1108802" cy="2678880"/>
                  </a:xfrm>
                </p:grpSpPr>
                <p:grpSp>
                  <p:nvGrpSpPr>
                    <p:cNvPr id="34" name="Group 33">
                      <a:extLst>
                        <a:ext uri="{FF2B5EF4-FFF2-40B4-BE49-F238E27FC236}">
                          <a16:creationId xmlns:a16="http://schemas.microsoft.com/office/drawing/2014/main" id="{50A9502A-0815-002A-F831-F801184F3F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5154" y="3781885"/>
                      <a:ext cx="453360" cy="2678880"/>
                      <a:chOff x="385154" y="3781885"/>
                      <a:chExt cx="453360" cy="2678880"/>
                    </a:xfrm>
                  </p:grpSpPr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0139A885-0FED-8F1E-B400-17C324D2A2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2238" y="3781885"/>
                        <a:ext cx="273638" cy="2469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5</a:t>
                        </a:r>
                      </a:p>
                    </p:txBody>
                  </p:sp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B890F35F-384B-60F8-D9F6-C72069ACAB1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2238" y="4252333"/>
                        <a:ext cx="325949" cy="2469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4</a:t>
                        </a:r>
                      </a:p>
                    </p:txBody>
                  </p:sp>
                  <p:sp>
                    <p:nvSpPr>
                      <p:cNvPr id="39" name="TextBox 38">
                        <a:extLst>
                          <a:ext uri="{FF2B5EF4-FFF2-40B4-BE49-F238E27FC236}">
                            <a16:creationId xmlns:a16="http://schemas.microsoft.com/office/drawing/2014/main" id="{B3DFBB7C-0AD9-E9A4-9A4D-B118834EA7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5154" y="4703830"/>
                        <a:ext cx="331566" cy="2469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3</a:t>
                        </a:r>
                      </a:p>
                    </p:txBody>
                  </p:sp>
                  <p:sp>
                    <p:nvSpPr>
                      <p:cNvPr id="40" name="TextBox 39">
                        <a:extLst>
                          <a:ext uri="{FF2B5EF4-FFF2-40B4-BE49-F238E27FC236}">
                            <a16:creationId xmlns:a16="http://schemas.microsoft.com/office/drawing/2014/main" id="{EC75ACBE-1EBA-4448-334A-9A689F287EA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8587" y="5167020"/>
                        <a:ext cx="280867" cy="24698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2</a:t>
                        </a:r>
                      </a:p>
                    </p:txBody>
                  </p:sp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4BBB4705-5BE1-35EB-B7A7-EC9055FE1F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8581" y="6091433"/>
                        <a:ext cx="43993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0</a:t>
                        </a:r>
                      </a:p>
                    </p:txBody>
                  </p:sp>
                </p:grpSp>
                <p:sp>
                  <p:nvSpPr>
                    <p:cNvPr id="35" name="Freeform: Shape 34">
                      <a:extLst>
                        <a:ext uri="{FF2B5EF4-FFF2-40B4-BE49-F238E27FC236}">
                          <a16:creationId xmlns:a16="http://schemas.microsoft.com/office/drawing/2014/main" id="{952DE4F4-160C-80DF-6EBD-01D59C8E1A0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92468" y="3897355"/>
                      <a:ext cx="45719" cy="2313809"/>
                    </a:xfrm>
                    <a:custGeom>
                      <a:avLst/>
                      <a:gdLst>
                        <a:gd name="connsiteX0" fmla="*/ 0 w 9525"/>
                        <a:gd name="connsiteY0" fmla="*/ 0 h 2276475"/>
                        <a:gd name="connsiteX1" fmla="*/ 0 w 9525"/>
                        <a:gd name="connsiteY1" fmla="*/ 2276475 h 2276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525" h="2276475">
                          <a:moveTo>
                            <a:pt x="0" y="0"/>
                          </a:moveTo>
                          <a:lnTo>
                            <a:pt x="0" y="2276475"/>
                          </a:lnTo>
                        </a:path>
                      </a:pathLst>
                    </a:custGeom>
                    <a:noFill/>
                    <a:ln w="50800" cap="flat">
                      <a:solidFill>
                        <a:srgbClr val="333333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6" name="TextBox 35">
                          <a:extLst>
                            <a:ext uri="{FF2B5EF4-FFF2-40B4-BE49-F238E27FC236}">
                              <a16:creationId xmlns:a16="http://schemas.microsoft.com/office/drawing/2014/main" id="{9B3408BA-4D3A-915B-3DB4-20DF69CDB4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-270288" y="4879664"/>
                          <a:ext cx="682526" cy="33557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p:txBody>
                    </p:sp>
                  </mc:Choice>
                  <mc:Fallback xmlns="">
                    <p:sp>
                      <p:nvSpPr>
                        <p:cNvPr id="36" name="TextBox 35">
                          <a:extLst>
                            <a:ext uri="{FF2B5EF4-FFF2-40B4-BE49-F238E27FC236}">
                              <a16:creationId xmlns:a16="http://schemas.microsoft.com/office/drawing/2014/main" id="{9B3408BA-4D3A-915B-3DB4-20DF69CDB4A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-270288" y="4879664"/>
                          <a:ext cx="682526" cy="335571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2679" r="-22321" b="-1710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D7426A5A-996F-D704-A040-722AAE81E3BD}"/>
                      </a:ext>
                    </a:extLst>
                  </p:cNvPr>
                  <p:cNvSpPr txBox="1"/>
                  <p:nvPr/>
                </p:nvSpPr>
                <p:spPr>
                  <a:xfrm>
                    <a:off x="2653148" y="4002642"/>
                    <a:ext cx="3110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9FC9FDBB-EBA9-EEED-2BCF-1B058879175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897031" y="1394279"/>
                    <a:ext cx="10915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CD7EC424-7388-26C2-E2C2-E84BCCA66CB5}"/>
                    </a:ext>
                  </a:extLst>
                </p:cNvPr>
                <p:cNvCxnSpPr/>
                <p:nvPr/>
              </p:nvCxnSpPr>
              <p:spPr>
                <a:xfrm flipH="1">
                  <a:off x="2899295" y="4863949"/>
                  <a:ext cx="1091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06002BD-35F0-914B-C4F7-4DA15E0E2FEF}"/>
                  </a:ext>
                </a:extLst>
              </p:cNvPr>
              <p:cNvCxnSpPr/>
              <p:nvPr/>
            </p:nvCxnSpPr>
            <p:spPr>
              <a:xfrm flipH="1">
                <a:off x="3300374" y="2298110"/>
                <a:ext cx="1091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A291197-D94F-AB03-40F9-476DA814FC57}"/>
                  </a:ext>
                </a:extLst>
              </p:cNvPr>
              <p:cNvCxnSpPr/>
              <p:nvPr/>
            </p:nvCxnSpPr>
            <p:spPr>
              <a:xfrm flipH="1">
                <a:off x="3308237" y="2983502"/>
                <a:ext cx="1091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8F01635-0BA9-DE3A-0367-A5843E3739CC}"/>
                  </a:ext>
                </a:extLst>
              </p:cNvPr>
              <p:cNvCxnSpPr/>
              <p:nvPr/>
            </p:nvCxnSpPr>
            <p:spPr>
              <a:xfrm flipH="1">
                <a:off x="3308237" y="3683396"/>
                <a:ext cx="1091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10A623E-78ED-378F-0F4D-D40AB2170B44}"/>
                  </a:ext>
                </a:extLst>
              </p:cNvPr>
              <p:cNvCxnSpPr/>
              <p:nvPr/>
            </p:nvCxnSpPr>
            <p:spPr>
              <a:xfrm flipH="1">
                <a:off x="3308237" y="4372914"/>
                <a:ext cx="1091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73D9442-BD82-EA23-D01F-0A9ED4841ED4}"/>
                  </a:ext>
                </a:extLst>
              </p:cNvPr>
              <p:cNvSpPr txBox="1"/>
              <p:nvPr/>
            </p:nvSpPr>
            <p:spPr>
              <a:xfrm>
                <a:off x="6841184" y="1381185"/>
                <a:ext cx="5350816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Setting: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sz="2800" dirty="0"/>
                  <a:t>, server need uniform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[1, 2, 4, 8],</m:t>
                    </m:r>
                  </m:oMath>
                </a14:m>
                <a:r>
                  <a:rPr lang="en-US" sz="2800" dirty="0"/>
                  <a:t> size </a:t>
                </a:r>
                <a:r>
                  <a:rPr lang="en-US" sz="2800" dirty="0" err="1"/>
                  <a:t>Hyperexp</a:t>
                </a:r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≈10</m:t>
                    </m:r>
                  </m:oMath>
                </a14:m>
                <a:r>
                  <a:rPr lang="en-US" sz="2800" dirty="0"/>
                  <a:t>, independent of server need.</a:t>
                </a:r>
              </a:p>
              <a:p>
                <a:r>
                  <a:rPr lang="en-US" sz="2800" dirty="0"/>
                  <a:t>Target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]=1.</m:t>
                    </m:r>
                  </m:oMath>
                </a14:m>
                <a:r>
                  <a:rPr lang="en-US" sz="2800" dirty="0"/>
                  <a:t>5</a:t>
                </a:r>
              </a:p>
              <a:p>
                <a:r>
                  <a:rPr lang="en-US" sz="2800" dirty="0"/>
                  <a:t>Greedy-SRPT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ServerFilling</a:t>
                </a:r>
                <a:r>
                  <a:rPr lang="en-US" sz="2800" dirty="0"/>
                  <a:t>-SRPT: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=0.56⇒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=0.97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b="1" dirty="0"/>
                  <a:t>73%</a:t>
                </a:r>
                <a:r>
                  <a:rPr lang="en-US" sz="2800" dirty="0"/>
                  <a:t> higher completion rate, same resources, same response time.</a:t>
                </a:r>
              </a:p>
              <a:p>
                <a:r>
                  <a:rPr lang="en-US" sz="2800" dirty="0"/>
                  <a:t>Even more </a:t>
                </a:r>
                <a:r>
                  <a:rPr lang="en-US" sz="2800" dirty="0" err="1"/>
                  <a:t>TWh</a:t>
                </a:r>
                <a:r>
                  <a:rPr lang="en-US" sz="2800" dirty="0"/>
                  <a:t>, Mt CO</a:t>
                </a:r>
                <a:r>
                  <a:rPr lang="en-US" sz="2800" baseline="-25000" dirty="0"/>
                  <a:t>2</a:t>
                </a:r>
                <a:r>
                  <a:rPr lang="en-US" sz="2800" dirty="0"/>
                  <a:t>, $B.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73D9442-BD82-EA23-D01F-0A9ED4841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184" y="1381185"/>
                <a:ext cx="5350816" cy="3970318"/>
              </a:xfrm>
              <a:prstGeom prst="rect">
                <a:avLst/>
              </a:prstGeom>
              <a:blipFill>
                <a:blip r:embed="rId6"/>
                <a:stretch>
                  <a:fillRect l="-2278" t="-1536" r="-3759" b="-3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A0C6BD-218C-82AD-5466-92104A5E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Seminar - Izzy Grosof - Dec. 2</a:t>
            </a:r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297FD09-2400-86C6-B036-1DE503295466}"/>
              </a:ext>
            </a:extLst>
          </p:cNvPr>
          <p:cNvCxnSpPr>
            <a:cxnSpLocks/>
          </p:cNvCxnSpPr>
          <p:nvPr/>
        </p:nvCxnSpPr>
        <p:spPr>
          <a:xfrm>
            <a:off x="1008475" y="3973607"/>
            <a:ext cx="55888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0D74DB3-26A1-1E74-0AD8-C0102D38EC02}"/>
              </a:ext>
            </a:extLst>
          </p:cNvPr>
          <p:cNvGrpSpPr/>
          <p:nvPr/>
        </p:nvGrpSpPr>
        <p:grpSpPr>
          <a:xfrm>
            <a:off x="4164013" y="3875107"/>
            <a:ext cx="2366185" cy="197492"/>
            <a:chOff x="3868166" y="3924312"/>
            <a:chExt cx="2556384" cy="18356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931DF3E-F905-03EE-F1F4-364AEEE8A06D}"/>
                </a:ext>
              </a:extLst>
            </p:cNvPr>
            <p:cNvSpPr/>
            <p:nvPr/>
          </p:nvSpPr>
          <p:spPr>
            <a:xfrm>
              <a:off x="3868166" y="3924312"/>
              <a:ext cx="205509" cy="18356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11174C6-2CF8-2E97-EBA8-E868353BCF55}"/>
                </a:ext>
              </a:extLst>
            </p:cNvPr>
            <p:cNvSpPr/>
            <p:nvPr/>
          </p:nvSpPr>
          <p:spPr>
            <a:xfrm>
              <a:off x="6219041" y="3924312"/>
              <a:ext cx="205509" cy="18356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521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69CEB-5A0C-7E80-D79C-36CFD41E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MSJ projects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5F9CD8-26AC-3DAB-465F-50F297ACA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Seminar - Izzy Grosof - Dec.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0FD26-9013-0144-437D-28590D58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3AC9-7610-4083-81AF-1760D870213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A66973-4F01-BDF4-C01A-8FD91CFF4B5A}"/>
              </a:ext>
            </a:extLst>
          </p:cNvPr>
          <p:cNvSpPr/>
          <p:nvPr/>
        </p:nvSpPr>
        <p:spPr>
          <a:xfrm>
            <a:off x="1203629" y="1608342"/>
            <a:ext cx="3701746" cy="4748008"/>
          </a:xfrm>
          <a:prstGeom prst="roundRect">
            <a:avLst/>
          </a:prstGeom>
          <a:solidFill>
            <a:srgbClr val="CC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sz="2800" u="sng" dirty="0">
                <a:solidFill>
                  <a:schemeClr val="tx1"/>
                </a:solidFill>
              </a:rPr>
              <a:t>General server needs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 Heavy traffic optimality, unrestricted server needs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Idea: Serve small jobs, while also balancing # of jobs of each server need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Smallest Equalizing Bucket (SEB)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w/ </a:t>
            </a:r>
            <a:r>
              <a:rPr lang="en-US" sz="2400" dirty="0" err="1">
                <a:solidFill>
                  <a:schemeClr val="tx1"/>
                </a:solidFill>
              </a:rPr>
              <a:t>Runhan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Xie</a:t>
            </a:r>
            <a:r>
              <a:rPr lang="en-US" sz="2400" dirty="0">
                <a:solidFill>
                  <a:schemeClr val="tx1"/>
                </a:solidFill>
              </a:rPr>
              <a:t> (Berkeley) and Ziv Scully (Cornell)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E523C62-1C70-E441-ACCB-3F8CED3C0610}"/>
              </a:ext>
            </a:extLst>
          </p:cNvPr>
          <p:cNvSpPr/>
          <p:nvPr/>
        </p:nvSpPr>
        <p:spPr>
          <a:xfrm>
            <a:off x="5723579" y="1611945"/>
            <a:ext cx="4267499" cy="4778697"/>
          </a:xfrm>
          <a:prstGeom prst="roundRect">
            <a:avLst/>
          </a:prstGeom>
          <a:solidFill>
            <a:srgbClr val="FFCC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sz="2800" u="sng" dirty="0">
                <a:solidFill>
                  <a:schemeClr val="tx1"/>
                </a:solidFill>
              </a:rPr>
              <a:t>No preemption, or preemption overhead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Need to control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i="1" dirty="0">
                <a:solidFill>
                  <a:schemeClr val="tx1"/>
                </a:solidFill>
              </a:rPr>
              <a:t>switching frequency</a:t>
            </a:r>
          </a:p>
          <a:p>
            <a:pPr algn="ctr"/>
            <a:endParaRPr lang="en-US" sz="2400" i="1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2 approaches: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SMASH (window-based) </a:t>
            </a:r>
            <a:r>
              <a:rPr lang="en-US" sz="2400" dirty="0" err="1">
                <a:solidFill>
                  <a:schemeClr val="tx1"/>
                </a:solidFill>
              </a:rPr>
              <a:t>Diletta</a:t>
            </a:r>
            <a:r>
              <a:rPr lang="en-US" sz="2400" dirty="0">
                <a:solidFill>
                  <a:schemeClr val="tx1"/>
                </a:solidFill>
              </a:rPr>
              <a:t>, Andrea, Marco, </a:t>
            </a:r>
            <a:r>
              <a:rPr lang="en-US" sz="2400" dirty="0" err="1">
                <a:solidFill>
                  <a:schemeClr val="tx1"/>
                </a:solidFill>
              </a:rPr>
              <a:t>Adityo</a:t>
            </a:r>
            <a:r>
              <a:rPr lang="en-US" sz="2400" dirty="0">
                <a:solidFill>
                  <a:schemeClr val="tx1"/>
                </a:solidFill>
              </a:rPr>
              <a:t> (Italy)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MSR (timer-based)                 Ben Berg &amp; </a:t>
            </a:r>
            <a:r>
              <a:rPr lang="en-US" sz="2400" dirty="0" err="1">
                <a:solidFill>
                  <a:schemeClr val="tx1"/>
                </a:solidFill>
              </a:rPr>
              <a:t>Zhongrui</a:t>
            </a:r>
            <a:r>
              <a:rPr lang="en-US" sz="2400" dirty="0">
                <a:solidFill>
                  <a:schemeClr val="tx1"/>
                </a:solidFill>
              </a:rPr>
              <a:t> Chen (UNC)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45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8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03E4-B235-FCF3-E716-967478329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MSJ: Switching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C2F86-0F39-031A-97F7-E58DEB0CD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Simple MSJ example: Jobs need 1 or all servers.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Too frequent switching: Too much waste, bad performance.</a:t>
            </a:r>
          </a:p>
          <a:p>
            <a:pPr marL="0" indent="0">
              <a:buNone/>
            </a:pPr>
            <a:r>
              <a:rPr lang="en-US" dirty="0"/>
              <a:t>Too rare switching: Highly variable completion rate, bad performance.</a:t>
            </a:r>
          </a:p>
          <a:p>
            <a:pPr marL="0" indent="0">
              <a:buNone/>
            </a:pPr>
            <a:r>
              <a:rPr lang="en-US" dirty="0"/>
              <a:t>Switch on timer (UNC) or on window of jobs (Italy)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255A4-137A-8026-BBB9-6145C2D9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Seminar - Izzy Grosof - Dec.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E2DAD-4BCD-E4E5-9087-A51B14F9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3AC9-7610-4083-81AF-1760D870213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97F108-8B18-C3BA-C167-E94E5DB893FE}"/>
              </a:ext>
            </a:extLst>
          </p:cNvPr>
          <p:cNvSpPr/>
          <p:nvPr/>
        </p:nvSpPr>
        <p:spPr>
          <a:xfrm>
            <a:off x="1527144" y="2366128"/>
            <a:ext cx="669303" cy="1885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0AB2EC-2689-0505-87F6-E2F89F163670}"/>
              </a:ext>
            </a:extLst>
          </p:cNvPr>
          <p:cNvSpPr/>
          <p:nvPr/>
        </p:nvSpPr>
        <p:spPr>
          <a:xfrm>
            <a:off x="2348847" y="2366128"/>
            <a:ext cx="669303" cy="1885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6A53C3-56B5-065F-56B2-6F56D0EBD8ED}"/>
              </a:ext>
            </a:extLst>
          </p:cNvPr>
          <p:cNvSpPr/>
          <p:nvPr/>
        </p:nvSpPr>
        <p:spPr>
          <a:xfrm>
            <a:off x="3170550" y="2366128"/>
            <a:ext cx="669303" cy="1885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4E6FA4-4C3F-7A07-2FAD-8D2241EFD22F}"/>
              </a:ext>
            </a:extLst>
          </p:cNvPr>
          <p:cNvGrpSpPr/>
          <p:nvPr/>
        </p:nvGrpSpPr>
        <p:grpSpPr>
          <a:xfrm>
            <a:off x="3992252" y="2366127"/>
            <a:ext cx="669304" cy="1885362"/>
            <a:chOff x="5010345" y="2366127"/>
            <a:chExt cx="669304" cy="188536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48F17C-E484-4B71-7BB5-820A6004E258}"/>
                </a:ext>
              </a:extLst>
            </p:cNvPr>
            <p:cNvSpPr/>
            <p:nvPr/>
          </p:nvSpPr>
          <p:spPr>
            <a:xfrm>
              <a:off x="5010346" y="2366127"/>
              <a:ext cx="669303" cy="405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F0F874-CB6A-DDDF-C52F-4677422CC312}"/>
                </a:ext>
              </a:extLst>
            </p:cNvPr>
            <p:cNvSpPr/>
            <p:nvPr/>
          </p:nvSpPr>
          <p:spPr>
            <a:xfrm>
              <a:off x="5010346" y="2903455"/>
              <a:ext cx="669303" cy="405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5B7D7D7-207E-EBD0-5B49-E2DADB11E895}"/>
                </a:ext>
              </a:extLst>
            </p:cNvPr>
            <p:cNvSpPr/>
            <p:nvPr/>
          </p:nvSpPr>
          <p:spPr>
            <a:xfrm>
              <a:off x="5010345" y="3381865"/>
              <a:ext cx="669303" cy="405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319A00-24F6-09E3-DFF2-45EF9CAADAAE}"/>
                </a:ext>
              </a:extLst>
            </p:cNvPr>
            <p:cNvSpPr/>
            <p:nvPr/>
          </p:nvSpPr>
          <p:spPr>
            <a:xfrm>
              <a:off x="5010345" y="3883844"/>
              <a:ext cx="669303" cy="3676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E50C2A-BA94-04EE-7BCD-C3EA98D7F22A}"/>
              </a:ext>
            </a:extLst>
          </p:cNvPr>
          <p:cNvGrpSpPr/>
          <p:nvPr/>
        </p:nvGrpSpPr>
        <p:grpSpPr>
          <a:xfrm>
            <a:off x="4775070" y="2366127"/>
            <a:ext cx="669304" cy="1885362"/>
            <a:chOff x="5010345" y="2366127"/>
            <a:chExt cx="669304" cy="188536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C54DAE-2204-4D07-5566-41AD9AE68928}"/>
                </a:ext>
              </a:extLst>
            </p:cNvPr>
            <p:cNvSpPr/>
            <p:nvPr/>
          </p:nvSpPr>
          <p:spPr>
            <a:xfrm>
              <a:off x="5010346" y="2366127"/>
              <a:ext cx="669303" cy="405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5490B10-6AA6-A105-2CA5-B2E999BA2A7B}"/>
                </a:ext>
              </a:extLst>
            </p:cNvPr>
            <p:cNvSpPr/>
            <p:nvPr/>
          </p:nvSpPr>
          <p:spPr>
            <a:xfrm>
              <a:off x="5010346" y="2903455"/>
              <a:ext cx="669303" cy="405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3A8A3AE-2C50-70F7-5127-D10360916F34}"/>
                </a:ext>
              </a:extLst>
            </p:cNvPr>
            <p:cNvSpPr/>
            <p:nvPr/>
          </p:nvSpPr>
          <p:spPr>
            <a:xfrm>
              <a:off x="5010345" y="3381865"/>
              <a:ext cx="669303" cy="405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4C83E-54A6-83CE-30A5-70BBC3CC5B83}"/>
                </a:ext>
              </a:extLst>
            </p:cNvPr>
            <p:cNvSpPr/>
            <p:nvPr/>
          </p:nvSpPr>
          <p:spPr>
            <a:xfrm>
              <a:off x="5010345" y="3883844"/>
              <a:ext cx="669303" cy="3676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F92D0D-AEA2-403E-77C3-08B16C20BDB9}"/>
              </a:ext>
            </a:extLst>
          </p:cNvPr>
          <p:cNvGrpSpPr/>
          <p:nvPr/>
        </p:nvGrpSpPr>
        <p:grpSpPr>
          <a:xfrm>
            <a:off x="5572420" y="2366127"/>
            <a:ext cx="669304" cy="1885362"/>
            <a:chOff x="5010345" y="2366127"/>
            <a:chExt cx="669304" cy="188536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6AA57AA-32FD-23F8-6F4E-30896B5CCBCF}"/>
                </a:ext>
              </a:extLst>
            </p:cNvPr>
            <p:cNvSpPr/>
            <p:nvPr/>
          </p:nvSpPr>
          <p:spPr>
            <a:xfrm>
              <a:off x="5010346" y="2366127"/>
              <a:ext cx="669303" cy="405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BC94A90-5AAE-A94D-70B3-8CAD7D42804A}"/>
                </a:ext>
              </a:extLst>
            </p:cNvPr>
            <p:cNvSpPr/>
            <p:nvPr/>
          </p:nvSpPr>
          <p:spPr>
            <a:xfrm>
              <a:off x="5010346" y="2903455"/>
              <a:ext cx="669303" cy="405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4773999-0F23-DE73-2397-9C9160E3673C}"/>
                </a:ext>
              </a:extLst>
            </p:cNvPr>
            <p:cNvSpPr/>
            <p:nvPr/>
          </p:nvSpPr>
          <p:spPr>
            <a:xfrm>
              <a:off x="5010345" y="3381865"/>
              <a:ext cx="669303" cy="405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B2A8F0D-7EC4-C14E-AB91-BE694157F6F4}"/>
                </a:ext>
              </a:extLst>
            </p:cNvPr>
            <p:cNvSpPr/>
            <p:nvPr/>
          </p:nvSpPr>
          <p:spPr>
            <a:xfrm>
              <a:off x="5010345" y="3883844"/>
              <a:ext cx="669303" cy="3676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439C890-8531-1769-1A67-CF0EB929C8CD}"/>
              </a:ext>
            </a:extLst>
          </p:cNvPr>
          <p:cNvGrpSpPr/>
          <p:nvPr/>
        </p:nvGrpSpPr>
        <p:grpSpPr>
          <a:xfrm>
            <a:off x="6368593" y="2366127"/>
            <a:ext cx="669304" cy="1421091"/>
            <a:chOff x="5010345" y="2366127"/>
            <a:chExt cx="669304" cy="142109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4979E91-FECE-1242-FFF7-441169DD7A1E}"/>
                </a:ext>
              </a:extLst>
            </p:cNvPr>
            <p:cNvSpPr/>
            <p:nvPr/>
          </p:nvSpPr>
          <p:spPr>
            <a:xfrm>
              <a:off x="5010346" y="2366127"/>
              <a:ext cx="669303" cy="405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5D44CB0-28F2-96F2-B6D8-00019D246418}"/>
                </a:ext>
              </a:extLst>
            </p:cNvPr>
            <p:cNvSpPr/>
            <p:nvPr/>
          </p:nvSpPr>
          <p:spPr>
            <a:xfrm>
              <a:off x="5010346" y="2903455"/>
              <a:ext cx="669303" cy="405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97F1D0-0126-825B-F3B3-41CC1F6DE43C}"/>
                </a:ext>
              </a:extLst>
            </p:cNvPr>
            <p:cNvSpPr/>
            <p:nvPr/>
          </p:nvSpPr>
          <p:spPr>
            <a:xfrm>
              <a:off x="5010345" y="3381865"/>
              <a:ext cx="669303" cy="405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BA718C2-3884-070A-7A0E-237B93CDDA94}"/>
              </a:ext>
            </a:extLst>
          </p:cNvPr>
          <p:cNvGrpSpPr/>
          <p:nvPr/>
        </p:nvGrpSpPr>
        <p:grpSpPr>
          <a:xfrm>
            <a:off x="7164767" y="2366127"/>
            <a:ext cx="669303" cy="942681"/>
            <a:chOff x="5010346" y="2366127"/>
            <a:chExt cx="669303" cy="94268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FB3B4A7-ECEA-133D-BE6B-34A808A5CF34}"/>
                </a:ext>
              </a:extLst>
            </p:cNvPr>
            <p:cNvSpPr/>
            <p:nvPr/>
          </p:nvSpPr>
          <p:spPr>
            <a:xfrm>
              <a:off x="5010346" y="2366127"/>
              <a:ext cx="669303" cy="405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6D42E12-BB4C-FC83-D935-C393A3A4E091}"/>
                </a:ext>
              </a:extLst>
            </p:cNvPr>
            <p:cNvSpPr/>
            <p:nvPr/>
          </p:nvSpPr>
          <p:spPr>
            <a:xfrm>
              <a:off x="5010346" y="2903455"/>
              <a:ext cx="669303" cy="405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1B2D8E58-7388-6A0A-1C6C-AC7900C1505F}"/>
              </a:ext>
            </a:extLst>
          </p:cNvPr>
          <p:cNvSpPr/>
          <p:nvPr/>
        </p:nvSpPr>
        <p:spPr>
          <a:xfrm>
            <a:off x="7966045" y="2366127"/>
            <a:ext cx="669303" cy="40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786F68F-73AA-7906-05B7-38C25AC47E2A}"/>
              </a:ext>
            </a:extLst>
          </p:cNvPr>
          <p:cNvSpPr/>
          <p:nvPr/>
        </p:nvSpPr>
        <p:spPr>
          <a:xfrm>
            <a:off x="8816224" y="2366127"/>
            <a:ext cx="669303" cy="1885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859080-8D87-35F2-A50E-E8DDDCD21CC0}"/>
              </a:ext>
            </a:extLst>
          </p:cNvPr>
          <p:cNvSpPr/>
          <p:nvPr/>
        </p:nvSpPr>
        <p:spPr>
          <a:xfrm>
            <a:off x="9696649" y="2366127"/>
            <a:ext cx="669303" cy="1885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D23CE43-2386-6125-5D57-E27373F8CF29}"/>
              </a:ext>
            </a:extLst>
          </p:cNvPr>
          <p:cNvGrpSpPr/>
          <p:nvPr/>
        </p:nvGrpSpPr>
        <p:grpSpPr>
          <a:xfrm>
            <a:off x="848021" y="4572000"/>
            <a:ext cx="10227885" cy="369332"/>
            <a:chOff x="848021" y="4572000"/>
            <a:chExt cx="10227885" cy="369332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2E139D3-0E74-08BB-A31D-24F4EDE4B64C}"/>
                </a:ext>
              </a:extLst>
            </p:cNvPr>
            <p:cNvCxnSpPr/>
            <p:nvPr/>
          </p:nvCxnSpPr>
          <p:spPr>
            <a:xfrm>
              <a:off x="848021" y="4572000"/>
              <a:ext cx="1022788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3F70A24-AA8D-59E1-CFF9-74AF690C88DC}"/>
                </a:ext>
              </a:extLst>
            </p:cNvPr>
            <p:cNvSpPr txBox="1"/>
            <p:nvPr/>
          </p:nvSpPr>
          <p:spPr>
            <a:xfrm>
              <a:off x="4775070" y="4572000"/>
              <a:ext cx="2389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Time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9C6FD67-AC5E-AFE6-0CCA-82CAF87997E0}"/>
              </a:ext>
            </a:extLst>
          </p:cNvPr>
          <p:cNvGrpSpPr/>
          <p:nvPr/>
        </p:nvGrpSpPr>
        <p:grpSpPr>
          <a:xfrm>
            <a:off x="6303027" y="2441124"/>
            <a:ext cx="2961858" cy="2158707"/>
            <a:chOff x="6303027" y="2441123"/>
            <a:chExt cx="2961858" cy="2586787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621FDA9-A348-D29D-F848-709B7752859F}"/>
                </a:ext>
              </a:extLst>
            </p:cNvPr>
            <p:cNvSpPr/>
            <p:nvPr/>
          </p:nvSpPr>
          <p:spPr>
            <a:xfrm rot="19562004">
              <a:off x="6303027" y="3192705"/>
              <a:ext cx="2961858" cy="1835205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03AA217-C648-098E-BD15-D3D4D8A70599}"/>
                </a:ext>
              </a:extLst>
            </p:cNvPr>
            <p:cNvSpPr txBox="1"/>
            <p:nvPr/>
          </p:nvSpPr>
          <p:spPr>
            <a:xfrm>
              <a:off x="7519627" y="2441123"/>
              <a:ext cx="1061281" cy="43088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Waste!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921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39" grpId="0" animBg="1"/>
      <p:bldP spid="41" grpId="0" animBg="1"/>
      <p:bldP spid="4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07A8-2A30-4B46-2182-588A6D8A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Tandem 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073B0-F92C-CB81-F8B6-7DC5D690C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7991"/>
            <a:ext cx="10515600" cy="28289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Model for web requests, especially microservices architectures &amp; RPCs</a:t>
            </a:r>
          </a:p>
          <a:p>
            <a:pPr marL="0" indent="0">
              <a:buNone/>
            </a:pPr>
            <a:r>
              <a:rPr lang="en-US" dirty="0"/>
              <a:t>Jobs often time-sensitive. Model with abandonment</a:t>
            </a:r>
          </a:p>
          <a:p>
            <a:pPr marL="0" indent="0">
              <a:buNone/>
            </a:pPr>
            <a:r>
              <a:rPr lang="en-US" dirty="0"/>
              <a:t>Past works: either no abandonment or all abandonment.</a:t>
            </a:r>
          </a:p>
          <a:p>
            <a:pPr marL="0" indent="0">
              <a:buNone/>
            </a:pPr>
            <a:r>
              <a:rPr lang="en-US" dirty="0"/>
              <a:t>Important to model hybrid abandonment </a:t>
            </a:r>
            <a:br>
              <a:rPr lang="en-US" dirty="0"/>
            </a:br>
            <a:r>
              <a:rPr lang="en-US" dirty="0"/>
              <a:t>Transaction model, critical segments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97AAE-DF50-CEB4-CC3C-73D49CA08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Seminar - Izzy Grosof - Dec.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2D58D-5C1C-F62A-9F84-A50083B4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3AC9-7610-4083-81AF-1760D8702134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23AED27-B9B6-DC56-C665-326FF0E388E0}"/>
              </a:ext>
            </a:extLst>
          </p:cNvPr>
          <p:cNvGrpSpPr/>
          <p:nvPr/>
        </p:nvGrpSpPr>
        <p:grpSpPr>
          <a:xfrm>
            <a:off x="2314720" y="1412868"/>
            <a:ext cx="2745030" cy="877855"/>
            <a:chOff x="2314720" y="1412868"/>
            <a:chExt cx="2745030" cy="877855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0E5F8C26-179F-01C2-C73E-BC7C7348C5BC}"/>
                </a:ext>
              </a:extLst>
            </p:cNvPr>
            <p:cNvSpPr/>
            <p:nvPr/>
          </p:nvSpPr>
          <p:spPr>
            <a:xfrm>
              <a:off x="2314720" y="1412868"/>
              <a:ext cx="1488332" cy="877855"/>
            </a:xfrm>
            <a:prstGeom prst="arc">
              <a:avLst/>
            </a:prstGeom>
            <a:ln w="25400">
              <a:solidFill>
                <a:schemeClr val="tx1"/>
              </a:solidFill>
              <a:headEnd type="triangl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51F923-08B1-733D-7D06-415C794FB44D}"/>
                </a:ext>
              </a:extLst>
            </p:cNvPr>
            <p:cNvSpPr txBox="1"/>
            <p:nvPr/>
          </p:nvSpPr>
          <p:spPr>
            <a:xfrm>
              <a:off x="3803052" y="1422403"/>
              <a:ext cx="1256698" cy="4308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Abandon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E9FC938-218E-7014-65DE-DC27138A138F}"/>
              </a:ext>
            </a:extLst>
          </p:cNvPr>
          <p:cNvGrpSpPr/>
          <p:nvPr/>
        </p:nvGrpSpPr>
        <p:grpSpPr>
          <a:xfrm>
            <a:off x="1509585" y="1851795"/>
            <a:ext cx="9172830" cy="1098550"/>
            <a:chOff x="1780600" y="4161129"/>
            <a:chExt cx="9172830" cy="109855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E75D600-B56E-DF4C-E318-6FCE9A4EA862}"/>
                </a:ext>
              </a:extLst>
            </p:cNvPr>
            <p:cNvGrpSpPr/>
            <p:nvPr/>
          </p:nvGrpSpPr>
          <p:grpSpPr>
            <a:xfrm>
              <a:off x="1780600" y="4161129"/>
              <a:ext cx="9172830" cy="1098550"/>
              <a:chOff x="1756253" y="4508227"/>
              <a:chExt cx="9172830" cy="1098550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4CA61265-AC85-D376-A461-3B9E5A10D813}"/>
                  </a:ext>
                </a:extLst>
              </p:cNvPr>
              <p:cNvGrpSpPr/>
              <p:nvPr/>
            </p:nvGrpSpPr>
            <p:grpSpPr>
              <a:xfrm>
                <a:off x="1756253" y="4508862"/>
                <a:ext cx="4587986" cy="1097915"/>
                <a:chOff x="1756253" y="4508862"/>
                <a:chExt cx="4587986" cy="1097915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3967DEFF-36D4-5DAC-6B78-1F393A4C6496}"/>
                    </a:ext>
                  </a:extLst>
                </p:cNvPr>
                <p:cNvGrpSpPr/>
                <p:nvPr/>
              </p:nvGrpSpPr>
              <p:grpSpPr>
                <a:xfrm>
                  <a:off x="1756253" y="4508862"/>
                  <a:ext cx="4587986" cy="1097915"/>
                  <a:chOff x="3685121" y="3078004"/>
                  <a:chExt cx="4587986" cy="1097915"/>
                </a:xfrm>
              </p:grpSpPr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C12C24FA-DCC7-8A0C-6062-102C62584B8A}"/>
                      </a:ext>
                    </a:extLst>
                  </p:cNvPr>
                  <p:cNvGrpSpPr/>
                  <p:nvPr/>
                </p:nvGrpSpPr>
                <p:grpSpPr>
                  <a:xfrm>
                    <a:off x="3685121" y="3078004"/>
                    <a:ext cx="3652520" cy="1097915"/>
                    <a:chOff x="4612" y="3721"/>
                    <a:chExt cx="5752" cy="1729"/>
                  </a:xfrm>
                </p:grpSpPr>
                <p:grpSp>
                  <p:nvGrpSpPr>
                    <p:cNvPr id="71" name="Group 70">
                      <a:extLst>
                        <a:ext uri="{FF2B5EF4-FFF2-40B4-BE49-F238E27FC236}">
                          <a16:creationId xmlns:a16="http://schemas.microsoft.com/office/drawing/2014/main" id="{2271F6B3-E407-285C-C07D-A310A60D79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721"/>
                      <a:ext cx="4734" cy="1729"/>
                      <a:chOff x="5630" y="3721"/>
                      <a:chExt cx="4734" cy="1729"/>
                    </a:xfrm>
                  </p:grpSpPr>
                  <p:sp>
                    <p:nvSpPr>
                      <p:cNvPr id="73" name="Rectangles 39">
                        <a:extLst>
                          <a:ext uri="{FF2B5EF4-FFF2-40B4-BE49-F238E27FC236}">
                            <a16:creationId xmlns:a16="http://schemas.microsoft.com/office/drawing/2014/main" id="{C4784041-B5CE-C1D4-26DF-0CDAD79835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4" name="Rectangles 40">
                        <a:extLst>
                          <a:ext uri="{FF2B5EF4-FFF2-40B4-BE49-F238E27FC236}">
                            <a16:creationId xmlns:a16="http://schemas.microsoft.com/office/drawing/2014/main" id="{2C9D8FDD-05E1-FB2B-6B62-D10683C6A4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" name="Rectangles 41">
                        <a:extLst>
                          <a:ext uri="{FF2B5EF4-FFF2-40B4-BE49-F238E27FC236}">
                            <a16:creationId xmlns:a16="http://schemas.microsoft.com/office/drawing/2014/main" id="{1C8BC20E-E177-45E4-0BC9-2E67C305AC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6" name="Rectangles 42">
                        <a:extLst>
                          <a:ext uri="{FF2B5EF4-FFF2-40B4-BE49-F238E27FC236}">
                            <a16:creationId xmlns:a16="http://schemas.microsoft.com/office/drawing/2014/main" id="{E604242B-2BF5-07E0-F690-1D286B332E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7" name="Straight Connector 76">
                        <a:extLst>
                          <a:ext uri="{FF2B5EF4-FFF2-40B4-BE49-F238E27FC236}">
                            <a16:creationId xmlns:a16="http://schemas.microsoft.com/office/drawing/2014/main" id="{5F90B57B-0DE6-88A0-8048-C2378003314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8" name="Straight Connector 77">
                        <a:extLst>
                          <a:ext uri="{FF2B5EF4-FFF2-40B4-BE49-F238E27FC236}">
                            <a16:creationId xmlns:a16="http://schemas.microsoft.com/office/drawing/2014/main" id="{D1AB861B-7FEF-0521-55DC-E6F641FB872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72" name="Straight Arrow Connector 71">
                      <a:extLst>
                        <a:ext uri="{FF2B5EF4-FFF2-40B4-BE49-F238E27FC236}">
                          <a16:creationId xmlns:a16="http://schemas.microsoft.com/office/drawing/2014/main" id="{B50705D4-68DC-7489-1F67-8F95832840E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612" y="4647"/>
                      <a:ext cx="1018" cy="6"/>
                    </a:xfrm>
                    <a:prstGeom prst="straightConnector1">
                      <a:avLst/>
                    </a:prstGeom>
                    <a:ln w="63500">
                      <a:solidFill>
                        <a:schemeClr val="tx1"/>
                      </a:solidFill>
                      <a:tailEnd type="arrow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7214E004-98AC-8BB3-FF3B-88037FB8936C}"/>
                      </a:ext>
                    </a:extLst>
                  </p:cNvPr>
                  <p:cNvSpPr/>
                  <p:nvPr/>
                </p:nvSpPr>
                <p:spPr>
                  <a:xfrm>
                    <a:off x="7337641" y="3228589"/>
                    <a:ext cx="935466" cy="8959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49E9E356-077A-8DA1-1171-091AD55499E4}"/>
                    </a:ext>
                  </a:extLst>
                </p:cNvPr>
                <p:cNvGrpSpPr/>
                <p:nvPr/>
              </p:nvGrpSpPr>
              <p:grpSpPr>
                <a:xfrm>
                  <a:off x="4289791" y="4786437"/>
                  <a:ext cx="1815954" cy="705529"/>
                  <a:chOff x="6113355" y="2543694"/>
                  <a:chExt cx="1815954" cy="705529"/>
                </a:xfrm>
              </p:grpSpPr>
              <p:sp>
                <p:nvSpPr>
                  <p:cNvPr id="66" name="Rectangles 47">
                    <a:extLst>
                      <a:ext uri="{FF2B5EF4-FFF2-40B4-BE49-F238E27FC236}">
                        <a16:creationId xmlns:a16="http://schemas.microsoft.com/office/drawing/2014/main" id="{7D660A6C-1B6D-0431-C5C2-467A9B493397}"/>
                      </a:ext>
                    </a:extLst>
                  </p:cNvPr>
                  <p:cNvSpPr/>
                  <p:nvPr/>
                </p:nvSpPr>
                <p:spPr>
                  <a:xfrm>
                    <a:off x="6113355" y="2543694"/>
                    <a:ext cx="458478" cy="69282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7" name="Rectangles 47">
                    <a:extLst>
                      <a:ext uri="{FF2B5EF4-FFF2-40B4-BE49-F238E27FC236}">
                        <a16:creationId xmlns:a16="http://schemas.microsoft.com/office/drawing/2014/main" id="{FFB0FE52-0C9D-8C0D-2B2E-55DBB4A1B3A2}"/>
                      </a:ext>
                    </a:extLst>
                  </p:cNvPr>
                  <p:cNvSpPr/>
                  <p:nvPr/>
                </p:nvSpPr>
                <p:spPr>
                  <a:xfrm>
                    <a:off x="6709812" y="2901243"/>
                    <a:ext cx="458478" cy="347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8" name="Rectangles 47">
                    <a:extLst>
                      <a:ext uri="{FF2B5EF4-FFF2-40B4-BE49-F238E27FC236}">
                        <a16:creationId xmlns:a16="http://schemas.microsoft.com/office/drawing/2014/main" id="{47ECC4D6-DB0A-4371-DCF5-1D7E8BFCD076}"/>
                      </a:ext>
                    </a:extLst>
                  </p:cNvPr>
                  <p:cNvSpPr/>
                  <p:nvPr/>
                </p:nvSpPr>
                <p:spPr>
                  <a:xfrm>
                    <a:off x="7470831" y="2854128"/>
                    <a:ext cx="458478" cy="33961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E3058308-3A65-35CF-B8E0-7A1424B24370}"/>
                  </a:ext>
                </a:extLst>
              </p:cNvPr>
              <p:cNvGrpSpPr/>
              <p:nvPr/>
            </p:nvGrpSpPr>
            <p:grpSpPr>
              <a:xfrm>
                <a:off x="6341097" y="4508227"/>
                <a:ext cx="4587986" cy="1097915"/>
                <a:chOff x="1756253" y="4508862"/>
                <a:chExt cx="4587986" cy="1097915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B9DA173D-3680-0AAC-B97B-4EDE7DDE6E3A}"/>
                    </a:ext>
                  </a:extLst>
                </p:cNvPr>
                <p:cNvGrpSpPr/>
                <p:nvPr/>
              </p:nvGrpSpPr>
              <p:grpSpPr>
                <a:xfrm>
                  <a:off x="1756253" y="4508862"/>
                  <a:ext cx="4587986" cy="1097915"/>
                  <a:chOff x="3685121" y="3078004"/>
                  <a:chExt cx="4587986" cy="1097915"/>
                </a:xfrm>
              </p:grpSpPr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8D2C32AE-1483-9AAA-070F-BB9C5E41CF71}"/>
                      </a:ext>
                    </a:extLst>
                  </p:cNvPr>
                  <p:cNvGrpSpPr/>
                  <p:nvPr/>
                </p:nvGrpSpPr>
                <p:grpSpPr>
                  <a:xfrm>
                    <a:off x="3685121" y="3078004"/>
                    <a:ext cx="3652520" cy="1097915"/>
                    <a:chOff x="4612" y="3721"/>
                    <a:chExt cx="5752" cy="1729"/>
                  </a:xfrm>
                </p:grpSpPr>
                <p:grpSp>
                  <p:nvGrpSpPr>
                    <p:cNvPr id="56" name="Group 55">
                      <a:extLst>
                        <a:ext uri="{FF2B5EF4-FFF2-40B4-BE49-F238E27FC236}">
                          <a16:creationId xmlns:a16="http://schemas.microsoft.com/office/drawing/2014/main" id="{C7E56FEA-CAD9-4BEE-AC0B-5EB25E53F4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721"/>
                      <a:ext cx="4734" cy="1729"/>
                      <a:chOff x="5630" y="3721"/>
                      <a:chExt cx="4734" cy="1729"/>
                    </a:xfrm>
                  </p:grpSpPr>
                  <p:sp>
                    <p:nvSpPr>
                      <p:cNvPr id="58" name="Rectangles 39">
                        <a:extLst>
                          <a:ext uri="{FF2B5EF4-FFF2-40B4-BE49-F238E27FC236}">
                            <a16:creationId xmlns:a16="http://schemas.microsoft.com/office/drawing/2014/main" id="{8A8AADCA-81A8-FB77-812F-6CE88E29F5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" name="Rectangles 40">
                        <a:extLst>
                          <a:ext uri="{FF2B5EF4-FFF2-40B4-BE49-F238E27FC236}">
                            <a16:creationId xmlns:a16="http://schemas.microsoft.com/office/drawing/2014/main" id="{406F99A3-9389-6FD8-72B5-C19847FE98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0" name="Rectangles 41">
                        <a:extLst>
                          <a:ext uri="{FF2B5EF4-FFF2-40B4-BE49-F238E27FC236}">
                            <a16:creationId xmlns:a16="http://schemas.microsoft.com/office/drawing/2014/main" id="{D45FDB2F-79D9-1BF6-5B85-9C061DB698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1" name="Rectangles 42">
                        <a:extLst>
                          <a:ext uri="{FF2B5EF4-FFF2-40B4-BE49-F238E27FC236}">
                            <a16:creationId xmlns:a16="http://schemas.microsoft.com/office/drawing/2014/main" id="{8259BCA1-CC92-F698-5CCD-8D1A09EDCA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2" name="Straight Connector 61">
                        <a:extLst>
                          <a:ext uri="{FF2B5EF4-FFF2-40B4-BE49-F238E27FC236}">
                            <a16:creationId xmlns:a16="http://schemas.microsoft.com/office/drawing/2014/main" id="{F490AE5E-AD95-0B42-D880-8F46F95A42E1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Straight Connector 62">
                        <a:extLst>
                          <a:ext uri="{FF2B5EF4-FFF2-40B4-BE49-F238E27FC236}">
                            <a16:creationId xmlns:a16="http://schemas.microsoft.com/office/drawing/2014/main" id="{9050BEF2-9E58-A7B4-50AB-6A332C2CC68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7" name="Straight Arrow Connector 56">
                      <a:extLst>
                        <a:ext uri="{FF2B5EF4-FFF2-40B4-BE49-F238E27FC236}">
                          <a16:creationId xmlns:a16="http://schemas.microsoft.com/office/drawing/2014/main" id="{D97EC7BF-6A71-F633-BF91-880BA1101DB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612" y="4647"/>
                      <a:ext cx="1018" cy="6"/>
                    </a:xfrm>
                    <a:prstGeom prst="straightConnector1">
                      <a:avLst/>
                    </a:prstGeom>
                    <a:ln w="63500">
                      <a:solidFill>
                        <a:schemeClr val="tx1"/>
                      </a:solidFill>
                      <a:tailEnd type="arrow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5B551407-538B-E123-26F2-3AF846D56D82}"/>
                      </a:ext>
                    </a:extLst>
                  </p:cNvPr>
                  <p:cNvSpPr/>
                  <p:nvPr/>
                </p:nvSpPr>
                <p:spPr>
                  <a:xfrm>
                    <a:off x="7337641" y="3228589"/>
                    <a:ext cx="935466" cy="8959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CE1DB51C-0F8E-20C7-C0FB-013616AA7D87}"/>
                    </a:ext>
                  </a:extLst>
                </p:cNvPr>
                <p:cNvGrpSpPr/>
                <p:nvPr/>
              </p:nvGrpSpPr>
              <p:grpSpPr>
                <a:xfrm>
                  <a:off x="3668883" y="4816597"/>
                  <a:ext cx="2436862" cy="692829"/>
                  <a:chOff x="5492447" y="2573854"/>
                  <a:chExt cx="2436862" cy="692829"/>
                </a:xfrm>
              </p:grpSpPr>
              <p:sp>
                <p:nvSpPr>
                  <p:cNvPr id="51" name="Rectangles 47">
                    <a:extLst>
                      <a:ext uri="{FF2B5EF4-FFF2-40B4-BE49-F238E27FC236}">
                        <a16:creationId xmlns:a16="http://schemas.microsoft.com/office/drawing/2014/main" id="{2C4FAD21-F6EE-9A56-7669-87F1DB2A3F39}"/>
                      </a:ext>
                    </a:extLst>
                  </p:cNvPr>
                  <p:cNvSpPr/>
                  <p:nvPr/>
                </p:nvSpPr>
                <p:spPr>
                  <a:xfrm>
                    <a:off x="5492447" y="2573854"/>
                    <a:ext cx="458478" cy="69282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2" name="Rectangles 47">
                    <a:extLst>
                      <a:ext uri="{FF2B5EF4-FFF2-40B4-BE49-F238E27FC236}">
                        <a16:creationId xmlns:a16="http://schemas.microsoft.com/office/drawing/2014/main" id="{4502C24F-95C6-963B-9AD0-234110BC5743}"/>
                      </a:ext>
                    </a:extLst>
                  </p:cNvPr>
                  <p:cNvSpPr/>
                  <p:nvPr/>
                </p:nvSpPr>
                <p:spPr>
                  <a:xfrm>
                    <a:off x="6719239" y="2901243"/>
                    <a:ext cx="458478" cy="347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" name="Rectangles 47">
                    <a:extLst>
                      <a:ext uri="{FF2B5EF4-FFF2-40B4-BE49-F238E27FC236}">
                        <a16:creationId xmlns:a16="http://schemas.microsoft.com/office/drawing/2014/main" id="{157E8A52-0A41-537B-2F61-1F2AD9F4B3D1}"/>
                      </a:ext>
                    </a:extLst>
                  </p:cNvPr>
                  <p:cNvSpPr/>
                  <p:nvPr/>
                </p:nvSpPr>
                <p:spPr>
                  <a:xfrm>
                    <a:off x="7470831" y="2854128"/>
                    <a:ext cx="458478" cy="33961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sp>
          <p:nvSpPr>
            <p:cNvPr id="45" name="Rectangles 47">
              <a:extLst>
                <a:ext uri="{FF2B5EF4-FFF2-40B4-BE49-F238E27FC236}">
                  <a16:creationId xmlns:a16="http://schemas.microsoft.com/office/drawing/2014/main" id="{60DE9159-A154-E1CB-D1CF-486458F7E70D}"/>
                </a:ext>
              </a:extLst>
            </p:cNvPr>
            <p:cNvSpPr/>
            <p:nvPr/>
          </p:nvSpPr>
          <p:spPr>
            <a:xfrm>
              <a:off x="8876244" y="4662875"/>
              <a:ext cx="458478" cy="4762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143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07A8-2A30-4B46-2182-588A6D8A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Tandem queues: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073B0-F92C-CB81-F8B6-7DC5D690C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7991"/>
            <a:ext cx="10515600" cy="28289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 Cameron Curtis (IEMS PhD Student) and </a:t>
            </a:r>
            <a:r>
              <a:rPr lang="en-US" dirty="0" err="1"/>
              <a:t>Seyed</a:t>
            </a:r>
            <a:r>
              <a:rPr lang="en-US" dirty="0"/>
              <a:t> </a:t>
            </a:r>
            <a:r>
              <a:rPr lang="en-US" dirty="0" err="1"/>
              <a:t>Iravani</a:t>
            </a:r>
            <a:r>
              <a:rPr lang="en-US" dirty="0"/>
              <a:t> (IEMS Prof.)</a:t>
            </a:r>
          </a:p>
          <a:p>
            <a:pPr marL="0" indent="0">
              <a:buNone/>
            </a:pPr>
            <a:r>
              <a:rPr lang="en-US" dirty="0"/>
              <a:t>Mean response time analysis</a:t>
            </a:r>
          </a:p>
          <a:p>
            <a:pPr marL="0" indent="0">
              <a:buNone/>
            </a:pPr>
            <a:r>
              <a:rPr lang="en-US" dirty="0"/>
              <a:t>Full distributional analysis (Moment generating function)</a:t>
            </a:r>
          </a:p>
          <a:p>
            <a:pPr marL="0" indent="0">
              <a:buNone/>
            </a:pPr>
            <a:r>
              <a:rPr lang="en-US" dirty="0"/>
              <a:t>Theoretical guarantees in heavy traffic (2</a:t>
            </a:r>
            <a:r>
              <a:rPr lang="en-US" baseline="30000" dirty="0"/>
              <a:t>nd</a:t>
            </a:r>
            <a:r>
              <a:rPr lang="en-US" dirty="0"/>
              <a:t> queue at capacity)</a:t>
            </a:r>
          </a:p>
          <a:p>
            <a:pPr marL="0" indent="0">
              <a:buNone/>
            </a:pPr>
            <a:r>
              <a:rPr lang="en-US" dirty="0"/>
              <a:t>Empirically tight at all loads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97AAE-DF50-CEB4-CC3C-73D49CA08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Seminar - Izzy Grosof - Dec.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2D58D-5C1C-F62A-9F84-A50083B4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3AC9-7610-4083-81AF-1760D8702134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23AED27-B9B6-DC56-C665-326FF0E388E0}"/>
              </a:ext>
            </a:extLst>
          </p:cNvPr>
          <p:cNvGrpSpPr/>
          <p:nvPr/>
        </p:nvGrpSpPr>
        <p:grpSpPr>
          <a:xfrm>
            <a:off x="2314720" y="1412868"/>
            <a:ext cx="2745030" cy="877855"/>
            <a:chOff x="2314720" y="1412868"/>
            <a:chExt cx="2745030" cy="877855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0E5F8C26-179F-01C2-C73E-BC7C7348C5BC}"/>
                </a:ext>
              </a:extLst>
            </p:cNvPr>
            <p:cNvSpPr/>
            <p:nvPr/>
          </p:nvSpPr>
          <p:spPr>
            <a:xfrm>
              <a:off x="2314720" y="1412868"/>
              <a:ext cx="1488332" cy="877855"/>
            </a:xfrm>
            <a:prstGeom prst="arc">
              <a:avLst/>
            </a:prstGeom>
            <a:ln w="25400">
              <a:solidFill>
                <a:schemeClr val="tx1"/>
              </a:solidFill>
              <a:headEnd type="triangle" w="lg" len="lg"/>
              <a:tailEnd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51F923-08B1-733D-7D06-415C794FB44D}"/>
                </a:ext>
              </a:extLst>
            </p:cNvPr>
            <p:cNvSpPr txBox="1"/>
            <p:nvPr/>
          </p:nvSpPr>
          <p:spPr>
            <a:xfrm>
              <a:off x="3803052" y="1422403"/>
              <a:ext cx="1256698" cy="4308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Abandon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E9FC938-218E-7014-65DE-DC27138A138F}"/>
              </a:ext>
            </a:extLst>
          </p:cNvPr>
          <p:cNvGrpSpPr/>
          <p:nvPr/>
        </p:nvGrpSpPr>
        <p:grpSpPr>
          <a:xfrm>
            <a:off x="1509585" y="1851795"/>
            <a:ext cx="9172830" cy="1098550"/>
            <a:chOff x="1780600" y="4161129"/>
            <a:chExt cx="9172830" cy="109855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E75D600-B56E-DF4C-E318-6FCE9A4EA862}"/>
                </a:ext>
              </a:extLst>
            </p:cNvPr>
            <p:cNvGrpSpPr/>
            <p:nvPr/>
          </p:nvGrpSpPr>
          <p:grpSpPr>
            <a:xfrm>
              <a:off x="1780600" y="4161129"/>
              <a:ext cx="9172830" cy="1098550"/>
              <a:chOff x="1756253" y="4508227"/>
              <a:chExt cx="9172830" cy="1098550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4CA61265-AC85-D376-A461-3B9E5A10D813}"/>
                  </a:ext>
                </a:extLst>
              </p:cNvPr>
              <p:cNvGrpSpPr/>
              <p:nvPr/>
            </p:nvGrpSpPr>
            <p:grpSpPr>
              <a:xfrm>
                <a:off x="1756253" y="4508862"/>
                <a:ext cx="4587986" cy="1097915"/>
                <a:chOff x="1756253" y="4508862"/>
                <a:chExt cx="4587986" cy="1097915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3967DEFF-36D4-5DAC-6B78-1F393A4C6496}"/>
                    </a:ext>
                  </a:extLst>
                </p:cNvPr>
                <p:cNvGrpSpPr/>
                <p:nvPr/>
              </p:nvGrpSpPr>
              <p:grpSpPr>
                <a:xfrm>
                  <a:off x="1756253" y="4508862"/>
                  <a:ext cx="4587986" cy="1097915"/>
                  <a:chOff x="3685121" y="3078004"/>
                  <a:chExt cx="4587986" cy="1097915"/>
                </a:xfrm>
              </p:grpSpPr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C12C24FA-DCC7-8A0C-6062-102C62584B8A}"/>
                      </a:ext>
                    </a:extLst>
                  </p:cNvPr>
                  <p:cNvGrpSpPr/>
                  <p:nvPr/>
                </p:nvGrpSpPr>
                <p:grpSpPr>
                  <a:xfrm>
                    <a:off x="3685121" y="3078004"/>
                    <a:ext cx="3652520" cy="1097915"/>
                    <a:chOff x="4612" y="3721"/>
                    <a:chExt cx="5752" cy="1729"/>
                  </a:xfrm>
                </p:grpSpPr>
                <p:grpSp>
                  <p:nvGrpSpPr>
                    <p:cNvPr id="71" name="Group 70">
                      <a:extLst>
                        <a:ext uri="{FF2B5EF4-FFF2-40B4-BE49-F238E27FC236}">
                          <a16:creationId xmlns:a16="http://schemas.microsoft.com/office/drawing/2014/main" id="{2271F6B3-E407-285C-C07D-A310A60D79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721"/>
                      <a:ext cx="4734" cy="1729"/>
                      <a:chOff x="5630" y="3721"/>
                      <a:chExt cx="4734" cy="1729"/>
                    </a:xfrm>
                  </p:grpSpPr>
                  <p:sp>
                    <p:nvSpPr>
                      <p:cNvPr id="73" name="Rectangles 39">
                        <a:extLst>
                          <a:ext uri="{FF2B5EF4-FFF2-40B4-BE49-F238E27FC236}">
                            <a16:creationId xmlns:a16="http://schemas.microsoft.com/office/drawing/2014/main" id="{C4784041-B5CE-C1D4-26DF-0CDAD79835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4" name="Rectangles 40">
                        <a:extLst>
                          <a:ext uri="{FF2B5EF4-FFF2-40B4-BE49-F238E27FC236}">
                            <a16:creationId xmlns:a16="http://schemas.microsoft.com/office/drawing/2014/main" id="{2C9D8FDD-05E1-FB2B-6B62-D10683C6A4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" name="Rectangles 41">
                        <a:extLst>
                          <a:ext uri="{FF2B5EF4-FFF2-40B4-BE49-F238E27FC236}">
                            <a16:creationId xmlns:a16="http://schemas.microsoft.com/office/drawing/2014/main" id="{1C8BC20E-E177-45E4-0BC9-2E67C305AC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6" name="Rectangles 42">
                        <a:extLst>
                          <a:ext uri="{FF2B5EF4-FFF2-40B4-BE49-F238E27FC236}">
                            <a16:creationId xmlns:a16="http://schemas.microsoft.com/office/drawing/2014/main" id="{E604242B-2BF5-07E0-F690-1D286B332E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7" name="Straight Connector 76">
                        <a:extLst>
                          <a:ext uri="{FF2B5EF4-FFF2-40B4-BE49-F238E27FC236}">
                            <a16:creationId xmlns:a16="http://schemas.microsoft.com/office/drawing/2014/main" id="{5F90B57B-0DE6-88A0-8048-C2378003314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8" name="Straight Connector 77">
                        <a:extLst>
                          <a:ext uri="{FF2B5EF4-FFF2-40B4-BE49-F238E27FC236}">
                            <a16:creationId xmlns:a16="http://schemas.microsoft.com/office/drawing/2014/main" id="{D1AB861B-7FEF-0521-55DC-E6F641FB872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72" name="Straight Arrow Connector 71">
                      <a:extLst>
                        <a:ext uri="{FF2B5EF4-FFF2-40B4-BE49-F238E27FC236}">
                          <a16:creationId xmlns:a16="http://schemas.microsoft.com/office/drawing/2014/main" id="{B50705D4-68DC-7489-1F67-8F95832840E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612" y="4647"/>
                      <a:ext cx="1018" cy="6"/>
                    </a:xfrm>
                    <a:prstGeom prst="straightConnector1">
                      <a:avLst/>
                    </a:prstGeom>
                    <a:ln w="63500">
                      <a:solidFill>
                        <a:schemeClr val="tx1"/>
                      </a:solidFill>
                      <a:tailEnd type="arrow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7214E004-98AC-8BB3-FF3B-88037FB8936C}"/>
                      </a:ext>
                    </a:extLst>
                  </p:cNvPr>
                  <p:cNvSpPr/>
                  <p:nvPr/>
                </p:nvSpPr>
                <p:spPr>
                  <a:xfrm>
                    <a:off x="7337641" y="3228589"/>
                    <a:ext cx="935466" cy="8959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49E9E356-077A-8DA1-1171-091AD55499E4}"/>
                    </a:ext>
                  </a:extLst>
                </p:cNvPr>
                <p:cNvGrpSpPr/>
                <p:nvPr/>
              </p:nvGrpSpPr>
              <p:grpSpPr>
                <a:xfrm>
                  <a:off x="4289791" y="4786437"/>
                  <a:ext cx="1815954" cy="705529"/>
                  <a:chOff x="6113355" y="2543694"/>
                  <a:chExt cx="1815954" cy="705529"/>
                </a:xfrm>
              </p:grpSpPr>
              <p:sp>
                <p:nvSpPr>
                  <p:cNvPr id="66" name="Rectangles 47">
                    <a:extLst>
                      <a:ext uri="{FF2B5EF4-FFF2-40B4-BE49-F238E27FC236}">
                        <a16:creationId xmlns:a16="http://schemas.microsoft.com/office/drawing/2014/main" id="{7D660A6C-1B6D-0431-C5C2-467A9B493397}"/>
                      </a:ext>
                    </a:extLst>
                  </p:cNvPr>
                  <p:cNvSpPr/>
                  <p:nvPr/>
                </p:nvSpPr>
                <p:spPr>
                  <a:xfrm>
                    <a:off x="6113355" y="2543694"/>
                    <a:ext cx="458478" cy="69282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7" name="Rectangles 47">
                    <a:extLst>
                      <a:ext uri="{FF2B5EF4-FFF2-40B4-BE49-F238E27FC236}">
                        <a16:creationId xmlns:a16="http://schemas.microsoft.com/office/drawing/2014/main" id="{FFB0FE52-0C9D-8C0D-2B2E-55DBB4A1B3A2}"/>
                      </a:ext>
                    </a:extLst>
                  </p:cNvPr>
                  <p:cNvSpPr/>
                  <p:nvPr/>
                </p:nvSpPr>
                <p:spPr>
                  <a:xfrm>
                    <a:off x="6709812" y="2901243"/>
                    <a:ext cx="458478" cy="347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8" name="Rectangles 47">
                    <a:extLst>
                      <a:ext uri="{FF2B5EF4-FFF2-40B4-BE49-F238E27FC236}">
                        <a16:creationId xmlns:a16="http://schemas.microsoft.com/office/drawing/2014/main" id="{47ECC4D6-DB0A-4371-DCF5-1D7E8BFCD076}"/>
                      </a:ext>
                    </a:extLst>
                  </p:cNvPr>
                  <p:cNvSpPr/>
                  <p:nvPr/>
                </p:nvSpPr>
                <p:spPr>
                  <a:xfrm>
                    <a:off x="7470831" y="2854128"/>
                    <a:ext cx="458478" cy="33961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E3058308-3A65-35CF-B8E0-7A1424B24370}"/>
                  </a:ext>
                </a:extLst>
              </p:cNvPr>
              <p:cNvGrpSpPr/>
              <p:nvPr/>
            </p:nvGrpSpPr>
            <p:grpSpPr>
              <a:xfrm>
                <a:off x="6341097" y="4508227"/>
                <a:ext cx="4587986" cy="1097915"/>
                <a:chOff x="1756253" y="4508862"/>
                <a:chExt cx="4587986" cy="1097915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B9DA173D-3680-0AAC-B97B-4EDE7DDE6E3A}"/>
                    </a:ext>
                  </a:extLst>
                </p:cNvPr>
                <p:cNvGrpSpPr/>
                <p:nvPr/>
              </p:nvGrpSpPr>
              <p:grpSpPr>
                <a:xfrm>
                  <a:off x="1756253" y="4508862"/>
                  <a:ext cx="4587986" cy="1097915"/>
                  <a:chOff x="3685121" y="3078004"/>
                  <a:chExt cx="4587986" cy="1097915"/>
                </a:xfrm>
              </p:grpSpPr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8D2C32AE-1483-9AAA-070F-BB9C5E41CF71}"/>
                      </a:ext>
                    </a:extLst>
                  </p:cNvPr>
                  <p:cNvGrpSpPr/>
                  <p:nvPr/>
                </p:nvGrpSpPr>
                <p:grpSpPr>
                  <a:xfrm>
                    <a:off x="3685121" y="3078004"/>
                    <a:ext cx="3652520" cy="1097915"/>
                    <a:chOff x="4612" y="3721"/>
                    <a:chExt cx="5752" cy="1729"/>
                  </a:xfrm>
                </p:grpSpPr>
                <p:grpSp>
                  <p:nvGrpSpPr>
                    <p:cNvPr id="56" name="Group 55">
                      <a:extLst>
                        <a:ext uri="{FF2B5EF4-FFF2-40B4-BE49-F238E27FC236}">
                          <a16:creationId xmlns:a16="http://schemas.microsoft.com/office/drawing/2014/main" id="{C7E56FEA-CAD9-4BEE-AC0B-5EB25E53F4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721"/>
                      <a:ext cx="4734" cy="1729"/>
                      <a:chOff x="5630" y="3721"/>
                      <a:chExt cx="4734" cy="1729"/>
                    </a:xfrm>
                  </p:grpSpPr>
                  <p:sp>
                    <p:nvSpPr>
                      <p:cNvPr id="58" name="Rectangles 39">
                        <a:extLst>
                          <a:ext uri="{FF2B5EF4-FFF2-40B4-BE49-F238E27FC236}">
                            <a16:creationId xmlns:a16="http://schemas.microsoft.com/office/drawing/2014/main" id="{8A8AADCA-81A8-FB77-812F-6CE88E29F5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" name="Rectangles 40">
                        <a:extLst>
                          <a:ext uri="{FF2B5EF4-FFF2-40B4-BE49-F238E27FC236}">
                            <a16:creationId xmlns:a16="http://schemas.microsoft.com/office/drawing/2014/main" id="{406F99A3-9389-6FD8-72B5-C19847FE98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0" name="Rectangles 41">
                        <a:extLst>
                          <a:ext uri="{FF2B5EF4-FFF2-40B4-BE49-F238E27FC236}">
                            <a16:creationId xmlns:a16="http://schemas.microsoft.com/office/drawing/2014/main" id="{D45FDB2F-79D9-1BF6-5B85-9C061DB698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1" name="Rectangles 42">
                        <a:extLst>
                          <a:ext uri="{FF2B5EF4-FFF2-40B4-BE49-F238E27FC236}">
                            <a16:creationId xmlns:a16="http://schemas.microsoft.com/office/drawing/2014/main" id="{8259BCA1-CC92-F698-5CCD-8D1A09EDCA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2" name="Straight Connector 61">
                        <a:extLst>
                          <a:ext uri="{FF2B5EF4-FFF2-40B4-BE49-F238E27FC236}">
                            <a16:creationId xmlns:a16="http://schemas.microsoft.com/office/drawing/2014/main" id="{F490AE5E-AD95-0B42-D880-8F46F95A42E1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" name="Straight Connector 62">
                        <a:extLst>
                          <a:ext uri="{FF2B5EF4-FFF2-40B4-BE49-F238E27FC236}">
                            <a16:creationId xmlns:a16="http://schemas.microsoft.com/office/drawing/2014/main" id="{9050BEF2-9E58-A7B4-50AB-6A332C2CC68D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7" name="Straight Arrow Connector 56">
                      <a:extLst>
                        <a:ext uri="{FF2B5EF4-FFF2-40B4-BE49-F238E27FC236}">
                          <a16:creationId xmlns:a16="http://schemas.microsoft.com/office/drawing/2014/main" id="{D97EC7BF-6A71-F633-BF91-880BA1101DB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612" y="4647"/>
                      <a:ext cx="1018" cy="6"/>
                    </a:xfrm>
                    <a:prstGeom prst="straightConnector1">
                      <a:avLst/>
                    </a:prstGeom>
                    <a:ln w="63500">
                      <a:solidFill>
                        <a:schemeClr val="tx1"/>
                      </a:solidFill>
                      <a:tailEnd type="arrow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5B551407-538B-E123-26F2-3AF846D56D82}"/>
                      </a:ext>
                    </a:extLst>
                  </p:cNvPr>
                  <p:cNvSpPr/>
                  <p:nvPr/>
                </p:nvSpPr>
                <p:spPr>
                  <a:xfrm>
                    <a:off x="7337641" y="3228589"/>
                    <a:ext cx="935466" cy="8959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CE1DB51C-0F8E-20C7-C0FB-013616AA7D87}"/>
                    </a:ext>
                  </a:extLst>
                </p:cNvPr>
                <p:cNvGrpSpPr/>
                <p:nvPr/>
              </p:nvGrpSpPr>
              <p:grpSpPr>
                <a:xfrm>
                  <a:off x="3668883" y="4816597"/>
                  <a:ext cx="2436862" cy="692829"/>
                  <a:chOff x="5492447" y="2573854"/>
                  <a:chExt cx="2436862" cy="692829"/>
                </a:xfrm>
              </p:grpSpPr>
              <p:sp>
                <p:nvSpPr>
                  <p:cNvPr id="51" name="Rectangles 47">
                    <a:extLst>
                      <a:ext uri="{FF2B5EF4-FFF2-40B4-BE49-F238E27FC236}">
                        <a16:creationId xmlns:a16="http://schemas.microsoft.com/office/drawing/2014/main" id="{2C4FAD21-F6EE-9A56-7669-87F1DB2A3F39}"/>
                      </a:ext>
                    </a:extLst>
                  </p:cNvPr>
                  <p:cNvSpPr/>
                  <p:nvPr/>
                </p:nvSpPr>
                <p:spPr>
                  <a:xfrm>
                    <a:off x="5492447" y="2573854"/>
                    <a:ext cx="458478" cy="69282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2" name="Rectangles 47">
                    <a:extLst>
                      <a:ext uri="{FF2B5EF4-FFF2-40B4-BE49-F238E27FC236}">
                        <a16:creationId xmlns:a16="http://schemas.microsoft.com/office/drawing/2014/main" id="{4502C24F-95C6-963B-9AD0-234110BC5743}"/>
                      </a:ext>
                    </a:extLst>
                  </p:cNvPr>
                  <p:cNvSpPr/>
                  <p:nvPr/>
                </p:nvSpPr>
                <p:spPr>
                  <a:xfrm>
                    <a:off x="6719239" y="2901243"/>
                    <a:ext cx="458478" cy="347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" name="Rectangles 47">
                    <a:extLst>
                      <a:ext uri="{FF2B5EF4-FFF2-40B4-BE49-F238E27FC236}">
                        <a16:creationId xmlns:a16="http://schemas.microsoft.com/office/drawing/2014/main" id="{157E8A52-0A41-537B-2F61-1F2AD9F4B3D1}"/>
                      </a:ext>
                    </a:extLst>
                  </p:cNvPr>
                  <p:cNvSpPr/>
                  <p:nvPr/>
                </p:nvSpPr>
                <p:spPr>
                  <a:xfrm>
                    <a:off x="7470831" y="2854128"/>
                    <a:ext cx="458478" cy="33961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sp>
          <p:nvSpPr>
            <p:cNvPr id="45" name="Rectangles 47">
              <a:extLst>
                <a:ext uri="{FF2B5EF4-FFF2-40B4-BE49-F238E27FC236}">
                  <a16:creationId xmlns:a16="http://schemas.microsoft.com/office/drawing/2014/main" id="{60DE9159-A154-E1CB-D1CF-486458F7E70D}"/>
                </a:ext>
              </a:extLst>
            </p:cNvPr>
            <p:cNvSpPr/>
            <p:nvPr/>
          </p:nvSpPr>
          <p:spPr>
            <a:xfrm>
              <a:off x="8876244" y="4662875"/>
              <a:ext cx="458478" cy="4762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4446433-A440-C5E1-ADC8-A56FF69EC3AD}"/>
              </a:ext>
            </a:extLst>
          </p:cNvPr>
          <p:cNvGrpSpPr/>
          <p:nvPr/>
        </p:nvGrpSpPr>
        <p:grpSpPr>
          <a:xfrm>
            <a:off x="8671753" y="-14554"/>
            <a:ext cx="3479120" cy="1787438"/>
            <a:chOff x="8671753" y="-14554"/>
            <a:chExt cx="3479120" cy="1787438"/>
          </a:xfrm>
        </p:grpSpPr>
        <p:pic>
          <p:nvPicPr>
            <p:cNvPr id="8" name="Picture 7" descr="A person with black hair wearing a sweater&#10;&#10;Description automatically generated">
              <a:extLst>
                <a:ext uri="{FF2B5EF4-FFF2-40B4-BE49-F238E27FC236}">
                  <a16:creationId xmlns:a16="http://schemas.microsoft.com/office/drawing/2014/main" id="{BE7B64E3-6E8A-9E1F-5617-BF9883C7F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5394" y="-14554"/>
              <a:ext cx="1225479" cy="1787438"/>
            </a:xfrm>
            <a:prstGeom prst="rect">
              <a:avLst/>
            </a:prstGeom>
          </p:spPr>
        </p:pic>
        <p:pic>
          <p:nvPicPr>
            <p:cNvPr id="11" name="Picture 10" descr="A person smiling for a picture&#10;&#10;Description automatically generated">
              <a:extLst>
                <a:ext uri="{FF2B5EF4-FFF2-40B4-BE49-F238E27FC236}">
                  <a16:creationId xmlns:a16="http://schemas.microsoft.com/office/drawing/2014/main" id="{81D23D6B-01C6-3D37-8780-F703ED008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1753" y="40523"/>
              <a:ext cx="1686841" cy="16868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904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E9683-1F3D-9FA6-392D-BA9F45D8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direction: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79598-FCC8-4EC3-09B8-70BAAF0C1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want to model, analyze, and optimize the computing systems &amp; networks that you’re working on!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 they look like these models? Or do they look fully different?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techniques are widely applicable!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C8364-8A97-7761-C983-1E298C15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Seminar - Izzy Grosof - Dec.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DD89E-3CD5-37A0-2130-172C13F5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3AC9-7610-4083-81AF-1760D870213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6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BC863-FBAD-7A00-5331-8162B5A0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 Multiserver Analysis &amp; Optimality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28324-A8AA-5F75-937A-352429C9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Seminar - Izzy Grosof - Dec.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0F5DA-E895-5CCF-1605-F0183083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3AC9-7610-4083-81AF-1760D8702134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75A4C1-ADD9-BA2C-113B-53D328071511}"/>
              </a:ext>
            </a:extLst>
          </p:cNvPr>
          <p:cNvGrpSpPr/>
          <p:nvPr/>
        </p:nvGrpSpPr>
        <p:grpSpPr>
          <a:xfrm>
            <a:off x="1021977" y="1786180"/>
            <a:ext cx="4605655" cy="1883132"/>
            <a:chOff x="1021977" y="1786180"/>
            <a:chExt cx="4605655" cy="188313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4BD29EB-6D43-115D-F054-085AF6302F23}"/>
                </a:ext>
              </a:extLst>
            </p:cNvPr>
            <p:cNvGrpSpPr/>
            <p:nvPr/>
          </p:nvGrpSpPr>
          <p:grpSpPr>
            <a:xfrm>
              <a:off x="1021977" y="1858292"/>
              <a:ext cx="4605655" cy="1811020"/>
              <a:chOff x="541" y="2495"/>
              <a:chExt cx="7253" cy="2852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A2EB438-AD63-4F7D-2541-97D458103936}"/>
                  </a:ext>
                </a:extLst>
              </p:cNvPr>
              <p:cNvGrpSpPr/>
              <p:nvPr/>
            </p:nvGrpSpPr>
            <p:grpSpPr>
              <a:xfrm>
                <a:off x="541" y="2495"/>
                <a:ext cx="7253" cy="2852"/>
                <a:chOff x="541" y="2495"/>
                <a:chExt cx="7253" cy="2852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D796CF40-0272-AB26-C2CB-316A86A0A49D}"/>
                    </a:ext>
                  </a:extLst>
                </p:cNvPr>
                <p:cNvSpPr/>
                <p:nvPr/>
              </p:nvSpPr>
              <p:spPr>
                <a:xfrm>
                  <a:off x="6630" y="3477"/>
                  <a:ext cx="827" cy="88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92C48C97-D41E-0883-67B6-EA71405A0228}"/>
                    </a:ext>
                  </a:extLst>
                </p:cNvPr>
                <p:cNvGrpSpPr/>
                <p:nvPr/>
              </p:nvGrpSpPr>
              <p:grpSpPr>
                <a:xfrm>
                  <a:off x="541" y="2495"/>
                  <a:ext cx="7253" cy="2281"/>
                  <a:chOff x="4612" y="3169"/>
                  <a:chExt cx="7253" cy="2281"/>
                </a:xfrm>
              </p:grpSpPr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116FE196-998A-C44F-8942-2781BBB7C7DC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169"/>
                    <a:ext cx="5898" cy="2281"/>
                    <a:chOff x="5630" y="3169"/>
                    <a:chExt cx="5898" cy="2281"/>
                  </a:xfrm>
                </p:grpSpPr>
                <p:sp>
                  <p:nvSpPr>
                    <p:cNvPr id="30" name="Rectangles 8">
                      <a:extLst>
                        <a:ext uri="{FF2B5EF4-FFF2-40B4-BE49-F238E27FC236}">
                          <a16:creationId xmlns:a16="http://schemas.microsoft.com/office/drawing/2014/main" id="{42FF6D9C-70CC-BF75-570D-2024E6C8D9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Rectangles 9">
                      <a:extLst>
                        <a:ext uri="{FF2B5EF4-FFF2-40B4-BE49-F238E27FC236}">
                          <a16:creationId xmlns:a16="http://schemas.microsoft.com/office/drawing/2014/main" id="{1571D9B5-8705-7988-9B5B-1F9641FBFA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Rectangles 10">
                      <a:extLst>
                        <a:ext uri="{FF2B5EF4-FFF2-40B4-BE49-F238E27FC236}">
                          <a16:creationId xmlns:a16="http://schemas.microsoft.com/office/drawing/2014/main" id="{6AB1F1DD-0544-B8BE-E982-6796F52C1D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Rectangles 11">
                      <a:extLst>
                        <a:ext uri="{FF2B5EF4-FFF2-40B4-BE49-F238E27FC236}">
                          <a16:creationId xmlns:a16="http://schemas.microsoft.com/office/drawing/2014/main" id="{C56429C6-6E1D-33F2-6139-FA1CBEB28F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8ADB6A36-8358-DD80-E84E-8B58103018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01" y="3169"/>
                      <a:ext cx="827" cy="88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5" name="Straight Connector 34">
                      <a:extLst>
                        <a:ext uri="{FF2B5EF4-FFF2-40B4-BE49-F238E27FC236}">
                          <a16:creationId xmlns:a16="http://schemas.microsoft.com/office/drawing/2014/main" id="{16580259-3208-1108-A67B-B5B2C825893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>
                      <a:extLst>
                        <a:ext uri="{FF2B5EF4-FFF2-40B4-BE49-F238E27FC236}">
                          <a16:creationId xmlns:a16="http://schemas.microsoft.com/office/drawing/2014/main" id="{AACE96F4-5168-DAAA-EE7F-BC97A7B8700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3" name="Rectangles 16">
                    <a:extLst>
                      <a:ext uri="{FF2B5EF4-FFF2-40B4-BE49-F238E27FC236}">
                        <a16:creationId xmlns:a16="http://schemas.microsoft.com/office/drawing/2014/main" id="{97094144-9D40-3A19-2C0B-7D7DFF82245F}"/>
                      </a:ext>
                    </a:extLst>
                  </p:cNvPr>
                  <p:cNvSpPr/>
                  <p:nvPr/>
                </p:nvSpPr>
                <p:spPr>
                  <a:xfrm>
                    <a:off x="7611" y="4738"/>
                    <a:ext cx="797" cy="40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" name="Rectangles 18">
                    <a:extLst>
                      <a:ext uri="{FF2B5EF4-FFF2-40B4-BE49-F238E27FC236}">
                        <a16:creationId xmlns:a16="http://schemas.microsoft.com/office/drawing/2014/main" id="{69670B79-0CED-C1CB-5EE9-71B5EE53AACA}"/>
                      </a:ext>
                    </a:extLst>
                  </p:cNvPr>
                  <p:cNvSpPr/>
                  <p:nvPr/>
                </p:nvSpPr>
                <p:spPr>
                  <a:xfrm>
                    <a:off x="9495" y="4283"/>
                    <a:ext cx="797" cy="8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s 19">
                    <a:extLst>
                      <a:ext uri="{FF2B5EF4-FFF2-40B4-BE49-F238E27FC236}">
                        <a16:creationId xmlns:a16="http://schemas.microsoft.com/office/drawing/2014/main" id="{330993F1-D2DC-681E-4223-A5A53C4A2AAA}"/>
                      </a:ext>
                    </a:extLst>
                  </p:cNvPr>
                  <p:cNvSpPr/>
                  <p:nvPr/>
                </p:nvSpPr>
                <p:spPr>
                  <a:xfrm>
                    <a:off x="6668" y="4160"/>
                    <a:ext cx="79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Rectangles 20">
                    <a:extLst>
                      <a:ext uri="{FF2B5EF4-FFF2-40B4-BE49-F238E27FC236}">
                        <a16:creationId xmlns:a16="http://schemas.microsoft.com/office/drawing/2014/main" id="{20F9D960-EFBA-AA8B-7CF0-A8DA38C41DB8}"/>
                      </a:ext>
                    </a:extLst>
                  </p:cNvPr>
                  <p:cNvSpPr/>
                  <p:nvPr/>
                </p:nvSpPr>
                <p:spPr>
                  <a:xfrm>
                    <a:off x="8553" y="4483"/>
                    <a:ext cx="797" cy="6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Rectangles 21">
                    <a:extLst>
                      <a:ext uri="{FF2B5EF4-FFF2-40B4-BE49-F238E27FC236}">
                        <a16:creationId xmlns:a16="http://schemas.microsoft.com/office/drawing/2014/main" id="{A910A413-1B67-34E9-0818-0F2C544692C9}"/>
                      </a:ext>
                    </a:extLst>
                  </p:cNvPr>
                  <p:cNvSpPr/>
                  <p:nvPr/>
                </p:nvSpPr>
                <p:spPr>
                  <a:xfrm>
                    <a:off x="10818" y="4207"/>
                    <a:ext cx="594" cy="53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AB4967D5-357F-F9B7-E0D7-F938D780A07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1528" y="3606"/>
                    <a:ext cx="337" cy="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7913B815-614A-4E18-1F98-1C9A53F8FA8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12" y="4647"/>
                    <a:ext cx="1018" cy="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6488C64D-F96E-7DF1-3BD7-81F283D90EBE}"/>
                    </a:ext>
                  </a:extLst>
                </p:cNvPr>
                <p:cNvCxnSpPr/>
                <p:nvPr/>
              </p:nvCxnSpPr>
              <p:spPr>
                <a:xfrm flipV="1">
                  <a:off x="7457" y="3914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37367A9-7162-0647-892F-6EB8E88185E2}"/>
                    </a:ext>
                  </a:extLst>
                </p:cNvPr>
                <p:cNvSpPr/>
                <p:nvPr/>
              </p:nvSpPr>
              <p:spPr>
                <a:xfrm>
                  <a:off x="6630" y="4466"/>
                  <a:ext cx="827" cy="88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1F2B5627-4774-AB8F-7D2C-73C0AF31F50B}"/>
                    </a:ext>
                  </a:extLst>
                </p:cNvPr>
                <p:cNvCxnSpPr/>
                <p:nvPr/>
              </p:nvCxnSpPr>
              <p:spPr>
                <a:xfrm flipV="1">
                  <a:off x="7457" y="4903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s 17">
                  <a:extLst>
                    <a:ext uri="{FF2B5EF4-FFF2-40B4-BE49-F238E27FC236}">
                      <a16:creationId xmlns:a16="http://schemas.microsoft.com/office/drawing/2014/main" id="{32218754-F78C-CC18-0A65-58CBBE228C69}"/>
                    </a:ext>
                  </a:extLst>
                </p:cNvPr>
                <p:cNvSpPr/>
                <p:nvPr/>
              </p:nvSpPr>
              <p:spPr>
                <a:xfrm>
                  <a:off x="6746" y="2885"/>
                  <a:ext cx="594" cy="19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s 25">
                  <a:extLst>
                    <a:ext uri="{FF2B5EF4-FFF2-40B4-BE49-F238E27FC236}">
                      <a16:creationId xmlns:a16="http://schemas.microsoft.com/office/drawing/2014/main" id="{D9278086-ED23-7622-85F7-D0B241527364}"/>
                    </a:ext>
                  </a:extLst>
                </p:cNvPr>
                <p:cNvSpPr/>
                <p:nvPr/>
              </p:nvSpPr>
              <p:spPr>
                <a:xfrm>
                  <a:off x="6747" y="4775"/>
                  <a:ext cx="594" cy="38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6B6780A-06D9-C67A-4C7B-1DD7803A22DC}"/>
                  </a:ext>
                </a:extLst>
              </p:cNvPr>
              <p:cNvCxnSpPr/>
              <p:nvPr/>
            </p:nvCxnSpPr>
            <p:spPr>
              <a:xfrm flipV="1">
                <a:off x="6308" y="3016"/>
                <a:ext cx="305" cy="323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0314C8A-54C4-F284-F5C2-686EBF93D496}"/>
                  </a:ext>
                </a:extLst>
              </p:cNvPr>
              <p:cNvCxnSpPr>
                <a:endCxn id="15" idx="2"/>
              </p:cNvCxnSpPr>
              <p:nvPr/>
            </p:nvCxnSpPr>
            <p:spPr>
              <a:xfrm flipV="1">
                <a:off x="6308" y="3918"/>
                <a:ext cx="322" cy="6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6E5CD20-D924-6C29-2983-30DB7BF6A8B2}"/>
                  </a:ext>
                </a:extLst>
              </p:cNvPr>
              <p:cNvCxnSpPr>
                <a:endCxn id="18" idx="2"/>
              </p:cNvCxnSpPr>
              <p:nvPr/>
            </p:nvCxnSpPr>
            <p:spPr>
              <a:xfrm>
                <a:off x="6308" y="4472"/>
                <a:ext cx="322" cy="435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3DDEC5-77FF-D62F-657F-D18AD17F8CF9}"/>
                </a:ext>
              </a:extLst>
            </p:cNvPr>
            <p:cNvSpPr txBox="1"/>
            <p:nvPr/>
          </p:nvSpPr>
          <p:spPr>
            <a:xfrm>
              <a:off x="1668407" y="1786180"/>
              <a:ext cx="3010926" cy="4308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Parallel, one server/job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AF1E684-5B8F-2052-736E-44EB27F08908}"/>
              </a:ext>
            </a:extLst>
          </p:cNvPr>
          <p:cNvGrpSpPr/>
          <p:nvPr/>
        </p:nvGrpSpPr>
        <p:grpSpPr>
          <a:xfrm>
            <a:off x="6681732" y="1433794"/>
            <a:ext cx="4289425" cy="2651125"/>
            <a:chOff x="6681732" y="1433794"/>
            <a:chExt cx="4289425" cy="265112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6BB2D0A-4F37-58F5-88F3-79BAEF9A52E7}"/>
                </a:ext>
              </a:extLst>
            </p:cNvPr>
            <p:cNvGrpSpPr/>
            <p:nvPr/>
          </p:nvGrpSpPr>
          <p:grpSpPr>
            <a:xfrm>
              <a:off x="6681732" y="1433794"/>
              <a:ext cx="4289425" cy="2651125"/>
              <a:chOff x="9104" y="1748"/>
              <a:chExt cx="6755" cy="417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AF24FB32-663C-F7BF-C473-AE6335C7B698}"/>
                  </a:ext>
                </a:extLst>
              </p:cNvPr>
              <p:cNvGrpSpPr/>
              <p:nvPr/>
            </p:nvGrpSpPr>
            <p:grpSpPr>
              <a:xfrm>
                <a:off x="9104" y="1748"/>
                <a:ext cx="6755" cy="4175"/>
                <a:chOff x="9087" y="1748"/>
                <a:chExt cx="6755" cy="4175"/>
              </a:xfrm>
            </p:grpSpPr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03FD083A-70D3-BD56-F573-33D2E94EBD53}"/>
                    </a:ext>
                  </a:extLst>
                </p:cNvPr>
                <p:cNvSpPr/>
                <p:nvPr/>
              </p:nvSpPr>
              <p:spPr>
                <a:xfrm>
                  <a:off x="14954" y="5466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056D6FE8-DCC2-A5E5-FAC1-252F87F597D2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EFB2967B-7A71-2BF0-7519-D8B638C69AF0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CFC5124-22EA-5F4F-EEC4-CF026C0610C4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2AA3EAA-B923-C6DD-2794-1A2B1E18143E}"/>
                    </a:ext>
                  </a:extLst>
                </p:cNvPr>
                <p:cNvSpPr/>
                <p:nvPr/>
              </p:nvSpPr>
              <p:spPr>
                <a:xfrm>
                  <a:off x="14954" y="4910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A4C9F7F6-93CA-8572-3F19-10F3B05A71A2}"/>
                    </a:ext>
                  </a:extLst>
                </p:cNvPr>
                <p:cNvSpPr/>
                <p:nvPr/>
              </p:nvSpPr>
              <p:spPr>
                <a:xfrm>
                  <a:off x="14954" y="1748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12C39820-8627-F219-E2E1-97441D5AF40C}"/>
                    </a:ext>
                  </a:extLst>
                </p:cNvPr>
                <p:cNvSpPr/>
                <p:nvPr/>
              </p:nvSpPr>
              <p:spPr>
                <a:xfrm>
                  <a:off x="14954" y="2278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C1B59BD9-9A2D-C887-2FFA-5A43564F5F6C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5C267C1D-A823-D893-5EB8-DD1F501CF7B8}"/>
                    </a:ext>
                  </a:extLst>
                </p:cNvPr>
                <p:cNvGrpSpPr/>
                <p:nvPr/>
              </p:nvGrpSpPr>
              <p:grpSpPr>
                <a:xfrm>
                  <a:off x="9087" y="1796"/>
                  <a:ext cx="6755" cy="2922"/>
                  <a:chOff x="9104" y="1554"/>
                  <a:chExt cx="6755" cy="2922"/>
                </a:xfrm>
              </p:grpSpPr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D327E0FD-AB35-7D4E-FD44-21B6B979E4AC}"/>
                      </a:ext>
                    </a:extLst>
                  </p:cNvPr>
                  <p:cNvGrpSpPr/>
                  <p:nvPr/>
                </p:nvGrpSpPr>
                <p:grpSpPr>
                  <a:xfrm>
                    <a:off x="9104" y="2747"/>
                    <a:ext cx="5752" cy="1729"/>
                    <a:chOff x="4612" y="3721"/>
                    <a:chExt cx="5752" cy="1729"/>
                  </a:xfrm>
                </p:grpSpPr>
                <p:grpSp>
                  <p:nvGrpSpPr>
                    <p:cNvPr id="54" name="Group 53">
                      <a:extLst>
                        <a:ext uri="{FF2B5EF4-FFF2-40B4-BE49-F238E27FC236}">
                          <a16:creationId xmlns:a16="http://schemas.microsoft.com/office/drawing/2014/main" id="{AC8D2E21-BA18-6021-13D1-3F672119F8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721"/>
                      <a:ext cx="4734" cy="1729"/>
                      <a:chOff x="5630" y="3721"/>
                      <a:chExt cx="4734" cy="1729"/>
                    </a:xfrm>
                  </p:grpSpPr>
                  <p:sp>
                    <p:nvSpPr>
                      <p:cNvPr id="60" name="Rectangles 39">
                        <a:extLst>
                          <a:ext uri="{FF2B5EF4-FFF2-40B4-BE49-F238E27FC236}">
                            <a16:creationId xmlns:a16="http://schemas.microsoft.com/office/drawing/2014/main" id="{D24E1936-16C1-E6AF-382F-A7F9B6F9DF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1" name="Rectangles 40">
                        <a:extLst>
                          <a:ext uri="{FF2B5EF4-FFF2-40B4-BE49-F238E27FC236}">
                            <a16:creationId xmlns:a16="http://schemas.microsoft.com/office/drawing/2014/main" id="{95336334-FD21-C86D-82C8-CA88F083C9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2" name="Rectangles 41">
                        <a:extLst>
                          <a:ext uri="{FF2B5EF4-FFF2-40B4-BE49-F238E27FC236}">
                            <a16:creationId xmlns:a16="http://schemas.microsoft.com/office/drawing/2014/main" id="{49E287DC-F023-C0ED-E2FF-1759E5BD53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" name="Rectangles 42">
                        <a:extLst>
                          <a:ext uri="{FF2B5EF4-FFF2-40B4-BE49-F238E27FC236}">
                            <a16:creationId xmlns:a16="http://schemas.microsoft.com/office/drawing/2014/main" id="{103C0DDD-22A8-4153-CCA9-7AEC102E5E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4" name="Straight Connector 63">
                        <a:extLst>
                          <a:ext uri="{FF2B5EF4-FFF2-40B4-BE49-F238E27FC236}">
                            <a16:creationId xmlns:a16="http://schemas.microsoft.com/office/drawing/2014/main" id="{7C9C4C7F-AA15-4E77-E737-1D9DEE4F610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5" name="Straight Connector 64">
                        <a:extLst>
                          <a:ext uri="{FF2B5EF4-FFF2-40B4-BE49-F238E27FC236}">
                            <a16:creationId xmlns:a16="http://schemas.microsoft.com/office/drawing/2014/main" id="{C04B1C5C-BB4E-5D15-5E39-8EF22E35B1A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5" name="Rectangles 46">
                      <a:extLst>
                        <a:ext uri="{FF2B5EF4-FFF2-40B4-BE49-F238E27FC236}">
                          <a16:creationId xmlns:a16="http://schemas.microsoft.com/office/drawing/2014/main" id="{5D886853-77E5-743B-155F-66CE1EF165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53" y="4294"/>
                      <a:ext cx="720" cy="865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p:txBody>
                </p:sp>
                <p:sp>
                  <p:nvSpPr>
                    <p:cNvPr id="56" name="Rectangles 47">
                      <a:extLst>
                        <a:ext uri="{FF2B5EF4-FFF2-40B4-BE49-F238E27FC236}">
                          <a16:creationId xmlns:a16="http://schemas.microsoft.com/office/drawing/2014/main" id="{5269E1D0-6E40-4E64-869B-3EEEC026F7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37" y="4294"/>
                      <a:ext cx="720" cy="865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p:txBody>
                </p:sp>
                <p:sp>
                  <p:nvSpPr>
                    <p:cNvPr id="57" name="Rectangles 48">
                      <a:extLst>
                        <a:ext uri="{FF2B5EF4-FFF2-40B4-BE49-F238E27FC236}">
                          <a16:creationId xmlns:a16="http://schemas.microsoft.com/office/drawing/2014/main" id="{5ACD5E7D-3B5A-8026-0C4A-465526680D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" y="4275"/>
                      <a:ext cx="720" cy="88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p:txBody>
                </p:sp>
                <p:sp>
                  <p:nvSpPr>
                    <p:cNvPr id="58" name="Rectangles 49">
                      <a:extLst>
                        <a:ext uri="{FF2B5EF4-FFF2-40B4-BE49-F238E27FC236}">
                          <a16:creationId xmlns:a16="http://schemas.microsoft.com/office/drawing/2014/main" id="{047763D5-0C57-09AD-6D45-EE67086F5A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77" y="4707"/>
                      <a:ext cx="720" cy="45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p:txBody>
                </p:sp>
                <p:cxnSp>
                  <p:nvCxnSpPr>
                    <p:cNvPr id="59" name="Straight Arrow Connector 58">
                      <a:extLst>
                        <a:ext uri="{FF2B5EF4-FFF2-40B4-BE49-F238E27FC236}">
                          <a16:creationId xmlns:a16="http://schemas.microsoft.com/office/drawing/2014/main" id="{A68801CF-42A9-B591-1DDD-1F41614CA2D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612" y="4647"/>
                      <a:ext cx="1018" cy="6"/>
                    </a:xfrm>
                    <a:prstGeom prst="straightConnector1">
                      <a:avLst/>
                    </a:prstGeom>
                    <a:ln w="63500">
                      <a:solidFill>
                        <a:schemeClr val="tx1"/>
                      </a:solidFill>
                      <a:tailEnd type="arrow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3" name="Rectangles 75">
                    <a:extLst>
                      <a:ext uri="{FF2B5EF4-FFF2-40B4-BE49-F238E27FC236}">
                        <a16:creationId xmlns:a16="http://schemas.microsoft.com/office/drawing/2014/main" id="{31663642-ADA2-E8C5-25FD-21C34DECAF68}"/>
                      </a:ext>
                    </a:extLst>
                  </p:cNvPr>
                  <p:cNvSpPr/>
                  <p:nvPr/>
                </p:nvSpPr>
                <p:spPr>
                  <a:xfrm>
                    <a:off x="15139" y="1554"/>
                    <a:ext cx="720" cy="145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</a:t>
                    </a:r>
                  </a:p>
                </p:txBody>
              </p:sp>
            </p:grpSp>
          </p:grpSp>
          <p:sp>
            <p:nvSpPr>
              <p:cNvPr id="41" name="Rectangles 60">
                <a:extLst>
                  <a:ext uri="{FF2B5EF4-FFF2-40B4-BE49-F238E27FC236}">
                    <a16:creationId xmlns:a16="http://schemas.microsoft.com/office/drawing/2014/main" id="{57F663CE-45B6-CF87-315F-BA88ECB5BA1C}"/>
                  </a:ext>
                </a:extLst>
              </p:cNvPr>
              <p:cNvSpPr/>
              <p:nvPr/>
            </p:nvSpPr>
            <p:spPr>
              <a:xfrm>
                <a:off x="15139" y="3676"/>
                <a:ext cx="720" cy="7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42" name="Rectangles 61">
                <a:extLst>
                  <a:ext uri="{FF2B5EF4-FFF2-40B4-BE49-F238E27FC236}">
                    <a16:creationId xmlns:a16="http://schemas.microsoft.com/office/drawing/2014/main" id="{1F3B9F6E-832F-068F-C7D2-CBEC7FA59B37}"/>
                  </a:ext>
                </a:extLst>
              </p:cNvPr>
              <p:cNvSpPr/>
              <p:nvPr/>
            </p:nvSpPr>
            <p:spPr>
              <a:xfrm>
                <a:off x="15139" y="4838"/>
                <a:ext cx="720" cy="59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0208D83-78B7-49BC-7AC1-BE1F4EEDE358}"/>
                </a:ext>
              </a:extLst>
            </p:cNvPr>
            <p:cNvSpPr txBox="1"/>
            <p:nvPr/>
          </p:nvSpPr>
          <p:spPr>
            <a:xfrm>
              <a:off x="7310574" y="1805034"/>
              <a:ext cx="3010926" cy="4308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Multiple servers/job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3F71843-08CD-707C-F508-705EC97A7D7D}"/>
              </a:ext>
            </a:extLst>
          </p:cNvPr>
          <p:cNvGrpSpPr/>
          <p:nvPr/>
        </p:nvGrpSpPr>
        <p:grpSpPr>
          <a:xfrm>
            <a:off x="1549727" y="4450713"/>
            <a:ext cx="9172830" cy="1528619"/>
            <a:chOff x="1780600" y="3731060"/>
            <a:chExt cx="9172830" cy="1528619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DD0369B7-F7F1-6DD4-4B81-F84AE9073B1E}"/>
                </a:ext>
              </a:extLst>
            </p:cNvPr>
            <p:cNvGrpSpPr/>
            <p:nvPr/>
          </p:nvGrpSpPr>
          <p:grpSpPr>
            <a:xfrm>
              <a:off x="1780600" y="3731060"/>
              <a:ext cx="9172830" cy="1528619"/>
              <a:chOff x="1756253" y="4078158"/>
              <a:chExt cx="9172830" cy="1528619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FEF672B6-AAA3-E5FA-E050-26AD699FD3CC}"/>
                  </a:ext>
                </a:extLst>
              </p:cNvPr>
              <p:cNvGrpSpPr/>
              <p:nvPr/>
            </p:nvGrpSpPr>
            <p:grpSpPr>
              <a:xfrm>
                <a:off x="1756253" y="4508862"/>
                <a:ext cx="4587986" cy="1097915"/>
                <a:chOff x="1756253" y="4508862"/>
                <a:chExt cx="4587986" cy="1097915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15D9A7A0-8094-382C-1DE3-C8EE6A4B146F}"/>
                    </a:ext>
                  </a:extLst>
                </p:cNvPr>
                <p:cNvGrpSpPr/>
                <p:nvPr/>
              </p:nvGrpSpPr>
              <p:grpSpPr>
                <a:xfrm>
                  <a:off x="1756253" y="4508862"/>
                  <a:ext cx="4587986" cy="1097915"/>
                  <a:chOff x="3685121" y="3078004"/>
                  <a:chExt cx="4587986" cy="1097915"/>
                </a:xfrm>
              </p:grpSpPr>
              <p:grpSp>
                <p:nvGrpSpPr>
                  <p:cNvPr id="166" name="Group 165">
                    <a:extLst>
                      <a:ext uri="{FF2B5EF4-FFF2-40B4-BE49-F238E27FC236}">
                        <a16:creationId xmlns:a16="http://schemas.microsoft.com/office/drawing/2014/main" id="{EF8BA73F-D749-E7EF-F4DE-EBA6EE306CDD}"/>
                      </a:ext>
                    </a:extLst>
                  </p:cNvPr>
                  <p:cNvGrpSpPr/>
                  <p:nvPr/>
                </p:nvGrpSpPr>
                <p:grpSpPr>
                  <a:xfrm>
                    <a:off x="3685121" y="3078004"/>
                    <a:ext cx="3652520" cy="1097915"/>
                    <a:chOff x="4612" y="3721"/>
                    <a:chExt cx="5752" cy="1729"/>
                  </a:xfrm>
                </p:grpSpPr>
                <p:grpSp>
                  <p:nvGrpSpPr>
                    <p:cNvPr id="168" name="Group 167">
                      <a:extLst>
                        <a:ext uri="{FF2B5EF4-FFF2-40B4-BE49-F238E27FC236}">
                          <a16:creationId xmlns:a16="http://schemas.microsoft.com/office/drawing/2014/main" id="{1C3DABBB-C324-3B96-49BB-DC62FB2262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721"/>
                      <a:ext cx="4734" cy="1729"/>
                      <a:chOff x="5630" y="3721"/>
                      <a:chExt cx="4734" cy="1729"/>
                    </a:xfrm>
                  </p:grpSpPr>
                  <p:sp>
                    <p:nvSpPr>
                      <p:cNvPr id="170" name="Rectangles 39">
                        <a:extLst>
                          <a:ext uri="{FF2B5EF4-FFF2-40B4-BE49-F238E27FC236}">
                            <a16:creationId xmlns:a16="http://schemas.microsoft.com/office/drawing/2014/main" id="{9795DF0E-9112-3DB5-21CF-9F1C6B7BA6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1" name="Rectangles 40">
                        <a:extLst>
                          <a:ext uri="{FF2B5EF4-FFF2-40B4-BE49-F238E27FC236}">
                            <a16:creationId xmlns:a16="http://schemas.microsoft.com/office/drawing/2014/main" id="{C4B7A6C5-7165-25F4-C97A-89331B7B5B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2" name="Rectangles 41">
                        <a:extLst>
                          <a:ext uri="{FF2B5EF4-FFF2-40B4-BE49-F238E27FC236}">
                            <a16:creationId xmlns:a16="http://schemas.microsoft.com/office/drawing/2014/main" id="{6AE83CF9-E302-94E5-F0C1-B1C669C0C3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3" name="Rectangles 42">
                        <a:extLst>
                          <a:ext uri="{FF2B5EF4-FFF2-40B4-BE49-F238E27FC236}">
                            <a16:creationId xmlns:a16="http://schemas.microsoft.com/office/drawing/2014/main" id="{85F24A7E-8E57-7D3C-DDC5-1B38CBAF87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74" name="Straight Connector 173">
                        <a:extLst>
                          <a:ext uri="{FF2B5EF4-FFF2-40B4-BE49-F238E27FC236}">
                            <a16:creationId xmlns:a16="http://schemas.microsoft.com/office/drawing/2014/main" id="{15FC73F7-194B-19B8-0F64-599F395AB23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5" name="Straight Connector 174">
                        <a:extLst>
                          <a:ext uri="{FF2B5EF4-FFF2-40B4-BE49-F238E27FC236}">
                            <a16:creationId xmlns:a16="http://schemas.microsoft.com/office/drawing/2014/main" id="{6B9D28BE-AC4A-6F83-098A-2332D354B79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69" name="Straight Arrow Connector 168">
                      <a:extLst>
                        <a:ext uri="{FF2B5EF4-FFF2-40B4-BE49-F238E27FC236}">
                          <a16:creationId xmlns:a16="http://schemas.microsoft.com/office/drawing/2014/main" id="{6FF74181-B6F8-7D8C-C8DE-EC3CC1FE804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612" y="4647"/>
                      <a:ext cx="1018" cy="6"/>
                    </a:xfrm>
                    <a:prstGeom prst="straightConnector1">
                      <a:avLst/>
                    </a:prstGeom>
                    <a:ln w="63500">
                      <a:solidFill>
                        <a:schemeClr val="tx1"/>
                      </a:solidFill>
                      <a:tailEnd type="arrow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7" name="Oval 166">
                    <a:extLst>
                      <a:ext uri="{FF2B5EF4-FFF2-40B4-BE49-F238E27FC236}">
                        <a16:creationId xmlns:a16="http://schemas.microsoft.com/office/drawing/2014/main" id="{FD6FB099-D924-6C4B-4250-6CF2DDF038E9}"/>
                      </a:ext>
                    </a:extLst>
                  </p:cNvPr>
                  <p:cNvSpPr/>
                  <p:nvPr/>
                </p:nvSpPr>
                <p:spPr>
                  <a:xfrm>
                    <a:off x="7337641" y="3228589"/>
                    <a:ext cx="935466" cy="8959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E118D810-DCF4-3FE5-B407-2069F998E180}"/>
                    </a:ext>
                  </a:extLst>
                </p:cNvPr>
                <p:cNvGrpSpPr/>
                <p:nvPr/>
              </p:nvGrpSpPr>
              <p:grpSpPr>
                <a:xfrm>
                  <a:off x="4289791" y="4786437"/>
                  <a:ext cx="1815954" cy="705529"/>
                  <a:chOff x="6113355" y="2543694"/>
                  <a:chExt cx="1815954" cy="705529"/>
                </a:xfrm>
              </p:grpSpPr>
              <p:sp>
                <p:nvSpPr>
                  <p:cNvPr id="163" name="Rectangles 47">
                    <a:extLst>
                      <a:ext uri="{FF2B5EF4-FFF2-40B4-BE49-F238E27FC236}">
                        <a16:creationId xmlns:a16="http://schemas.microsoft.com/office/drawing/2014/main" id="{65CF38CA-3E74-A911-7DEE-88BD72880ACF}"/>
                      </a:ext>
                    </a:extLst>
                  </p:cNvPr>
                  <p:cNvSpPr/>
                  <p:nvPr/>
                </p:nvSpPr>
                <p:spPr>
                  <a:xfrm>
                    <a:off x="6113355" y="2543694"/>
                    <a:ext cx="458478" cy="69282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4" name="Rectangles 47">
                    <a:extLst>
                      <a:ext uri="{FF2B5EF4-FFF2-40B4-BE49-F238E27FC236}">
                        <a16:creationId xmlns:a16="http://schemas.microsoft.com/office/drawing/2014/main" id="{D5B451E8-49A2-CFED-6C5F-175F4770317B}"/>
                      </a:ext>
                    </a:extLst>
                  </p:cNvPr>
                  <p:cNvSpPr/>
                  <p:nvPr/>
                </p:nvSpPr>
                <p:spPr>
                  <a:xfrm>
                    <a:off x="6709812" y="2901243"/>
                    <a:ext cx="458478" cy="347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5" name="Rectangles 47">
                    <a:extLst>
                      <a:ext uri="{FF2B5EF4-FFF2-40B4-BE49-F238E27FC236}">
                        <a16:creationId xmlns:a16="http://schemas.microsoft.com/office/drawing/2014/main" id="{198DA553-4C9A-D0C4-8906-58AEC5B1E8F3}"/>
                      </a:ext>
                    </a:extLst>
                  </p:cNvPr>
                  <p:cNvSpPr/>
                  <p:nvPr/>
                </p:nvSpPr>
                <p:spPr>
                  <a:xfrm>
                    <a:off x="7470831" y="2854128"/>
                    <a:ext cx="458478" cy="33961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BFBCEB0D-3788-B031-6E4E-0E9C3A04C076}"/>
                  </a:ext>
                </a:extLst>
              </p:cNvPr>
              <p:cNvGrpSpPr/>
              <p:nvPr/>
            </p:nvGrpSpPr>
            <p:grpSpPr>
              <a:xfrm>
                <a:off x="6341097" y="4508227"/>
                <a:ext cx="4587986" cy="1097915"/>
                <a:chOff x="1756253" y="4508862"/>
                <a:chExt cx="4587986" cy="1097915"/>
              </a:xfrm>
            </p:grpSpPr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1A486835-7558-A1A0-2167-B76C150E7A0F}"/>
                    </a:ext>
                  </a:extLst>
                </p:cNvPr>
                <p:cNvGrpSpPr/>
                <p:nvPr/>
              </p:nvGrpSpPr>
              <p:grpSpPr>
                <a:xfrm>
                  <a:off x="1756253" y="4508862"/>
                  <a:ext cx="4587986" cy="1097915"/>
                  <a:chOff x="3685121" y="3078004"/>
                  <a:chExt cx="4587986" cy="1097915"/>
                </a:xfrm>
              </p:grpSpPr>
              <p:grpSp>
                <p:nvGrpSpPr>
                  <p:cNvPr id="151" name="Group 150">
                    <a:extLst>
                      <a:ext uri="{FF2B5EF4-FFF2-40B4-BE49-F238E27FC236}">
                        <a16:creationId xmlns:a16="http://schemas.microsoft.com/office/drawing/2014/main" id="{3A5E801D-6B98-7396-665A-89802A9E3352}"/>
                      </a:ext>
                    </a:extLst>
                  </p:cNvPr>
                  <p:cNvGrpSpPr/>
                  <p:nvPr/>
                </p:nvGrpSpPr>
                <p:grpSpPr>
                  <a:xfrm>
                    <a:off x="3685121" y="3078004"/>
                    <a:ext cx="3652520" cy="1097915"/>
                    <a:chOff x="4612" y="3721"/>
                    <a:chExt cx="5752" cy="1729"/>
                  </a:xfrm>
                </p:grpSpPr>
                <p:grpSp>
                  <p:nvGrpSpPr>
                    <p:cNvPr id="153" name="Group 152">
                      <a:extLst>
                        <a:ext uri="{FF2B5EF4-FFF2-40B4-BE49-F238E27FC236}">
                          <a16:creationId xmlns:a16="http://schemas.microsoft.com/office/drawing/2014/main" id="{DFF966C4-C621-439A-5E35-136A880F28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721"/>
                      <a:ext cx="4734" cy="1729"/>
                      <a:chOff x="5630" y="3721"/>
                      <a:chExt cx="4734" cy="1729"/>
                    </a:xfrm>
                  </p:grpSpPr>
                  <p:sp>
                    <p:nvSpPr>
                      <p:cNvPr id="155" name="Rectangles 39">
                        <a:extLst>
                          <a:ext uri="{FF2B5EF4-FFF2-40B4-BE49-F238E27FC236}">
                            <a16:creationId xmlns:a16="http://schemas.microsoft.com/office/drawing/2014/main" id="{1371F9C9-4A23-407A-1130-CCD5485E0F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6" name="Rectangles 40">
                        <a:extLst>
                          <a:ext uri="{FF2B5EF4-FFF2-40B4-BE49-F238E27FC236}">
                            <a16:creationId xmlns:a16="http://schemas.microsoft.com/office/drawing/2014/main" id="{D64F8F53-A021-35B6-1815-42BE240991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7" name="Rectangles 41">
                        <a:extLst>
                          <a:ext uri="{FF2B5EF4-FFF2-40B4-BE49-F238E27FC236}">
                            <a16:creationId xmlns:a16="http://schemas.microsoft.com/office/drawing/2014/main" id="{CF4CA904-9B51-AEF8-9A5A-4FE63C10A8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8" name="Rectangles 42">
                        <a:extLst>
                          <a:ext uri="{FF2B5EF4-FFF2-40B4-BE49-F238E27FC236}">
                            <a16:creationId xmlns:a16="http://schemas.microsoft.com/office/drawing/2014/main" id="{22D9F526-7458-822D-6CCE-07A6B87024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59" name="Straight Connector 158">
                        <a:extLst>
                          <a:ext uri="{FF2B5EF4-FFF2-40B4-BE49-F238E27FC236}">
                            <a16:creationId xmlns:a16="http://schemas.microsoft.com/office/drawing/2014/main" id="{4A43C572-AA91-A8D8-3DC3-D1E992577CD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0" name="Straight Connector 159">
                        <a:extLst>
                          <a:ext uri="{FF2B5EF4-FFF2-40B4-BE49-F238E27FC236}">
                            <a16:creationId xmlns:a16="http://schemas.microsoft.com/office/drawing/2014/main" id="{73676988-526C-55AB-1CA2-5334B0EA419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54" name="Straight Arrow Connector 153">
                      <a:extLst>
                        <a:ext uri="{FF2B5EF4-FFF2-40B4-BE49-F238E27FC236}">
                          <a16:creationId xmlns:a16="http://schemas.microsoft.com/office/drawing/2014/main" id="{35FB4D1B-F1A3-08EA-721B-643BBF676FF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612" y="4647"/>
                      <a:ext cx="1018" cy="6"/>
                    </a:xfrm>
                    <a:prstGeom prst="straightConnector1">
                      <a:avLst/>
                    </a:prstGeom>
                    <a:ln w="63500">
                      <a:solidFill>
                        <a:schemeClr val="tx1"/>
                      </a:solidFill>
                      <a:tailEnd type="arrow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2" name="Oval 151">
                    <a:extLst>
                      <a:ext uri="{FF2B5EF4-FFF2-40B4-BE49-F238E27FC236}">
                        <a16:creationId xmlns:a16="http://schemas.microsoft.com/office/drawing/2014/main" id="{75A7410C-5876-8D8C-18C4-030445704CDF}"/>
                      </a:ext>
                    </a:extLst>
                  </p:cNvPr>
                  <p:cNvSpPr/>
                  <p:nvPr/>
                </p:nvSpPr>
                <p:spPr>
                  <a:xfrm>
                    <a:off x="7337641" y="3228589"/>
                    <a:ext cx="935466" cy="8959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853D4A3D-B401-5372-FAB7-037D92E91EFD}"/>
                    </a:ext>
                  </a:extLst>
                </p:cNvPr>
                <p:cNvGrpSpPr/>
                <p:nvPr/>
              </p:nvGrpSpPr>
              <p:grpSpPr>
                <a:xfrm>
                  <a:off x="3668883" y="4816597"/>
                  <a:ext cx="2436862" cy="692829"/>
                  <a:chOff x="5492447" y="2573854"/>
                  <a:chExt cx="2436862" cy="692829"/>
                </a:xfrm>
              </p:grpSpPr>
              <p:sp>
                <p:nvSpPr>
                  <p:cNvPr id="148" name="Rectangles 47">
                    <a:extLst>
                      <a:ext uri="{FF2B5EF4-FFF2-40B4-BE49-F238E27FC236}">
                        <a16:creationId xmlns:a16="http://schemas.microsoft.com/office/drawing/2014/main" id="{76A3C7FA-45CC-1503-7E7B-CAD26EA622E0}"/>
                      </a:ext>
                    </a:extLst>
                  </p:cNvPr>
                  <p:cNvSpPr/>
                  <p:nvPr/>
                </p:nvSpPr>
                <p:spPr>
                  <a:xfrm>
                    <a:off x="5492447" y="2573854"/>
                    <a:ext cx="458478" cy="69282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9" name="Rectangles 47">
                    <a:extLst>
                      <a:ext uri="{FF2B5EF4-FFF2-40B4-BE49-F238E27FC236}">
                        <a16:creationId xmlns:a16="http://schemas.microsoft.com/office/drawing/2014/main" id="{9E39C7F1-62A0-293A-2DB9-A6F30542E6CA}"/>
                      </a:ext>
                    </a:extLst>
                  </p:cNvPr>
                  <p:cNvSpPr/>
                  <p:nvPr/>
                </p:nvSpPr>
                <p:spPr>
                  <a:xfrm>
                    <a:off x="6719239" y="2901243"/>
                    <a:ext cx="458478" cy="347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0" name="Rectangles 47">
                    <a:extLst>
                      <a:ext uri="{FF2B5EF4-FFF2-40B4-BE49-F238E27FC236}">
                        <a16:creationId xmlns:a16="http://schemas.microsoft.com/office/drawing/2014/main" id="{09F06FE8-88D4-AD2E-09DB-D5B22563CE4E}"/>
                      </a:ext>
                    </a:extLst>
                  </p:cNvPr>
                  <p:cNvSpPr/>
                  <p:nvPr/>
                </p:nvSpPr>
                <p:spPr>
                  <a:xfrm>
                    <a:off x="7470831" y="2854128"/>
                    <a:ext cx="458478" cy="33961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CAF49D99-3362-8EE5-0B0C-023C2127A190}"/>
                  </a:ext>
                </a:extLst>
              </p:cNvPr>
              <p:cNvSpPr txBox="1"/>
              <p:nvPr/>
            </p:nvSpPr>
            <p:spPr>
              <a:xfrm>
                <a:off x="4157140" y="4078158"/>
                <a:ext cx="4674642" cy="43088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Multiple stages of processing (Tandem)</a:t>
                </a:r>
              </a:p>
            </p:txBody>
          </p:sp>
        </p:grpSp>
        <p:sp>
          <p:nvSpPr>
            <p:cNvPr id="142" name="Rectangles 47">
              <a:extLst>
                <a:ext uri="{FF2B5EF4-FFF2-40B4-BE49-F238E27FC236}">
                  <a16:creationId xmlns:a16="http://schemas.microsoft.com/office/drawing/2014/main" id="{3BB43E4D-88E6-DF49-7CA7-FB96F86B0239}"/>
                </a:ext>
              </a:extLst>
            </p:cNvPr>
            <p:cNvSpPr/>
            <p:nvPr/>
          </p:nvSpPr>
          <p:spPr>
            <a:xfrm>
              <a:off x="8876244" y="4662875"/>
              <a:ext cx="458478" cy="4762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246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71D98-2533-7F0C-CC0E-95DB18D72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Model: Queueing Theory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226C0-C1CF-9285-208E-694FFCDE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Seminar - Izzy Grosof - Dec.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594DE-F343-90E1-3978-00AC7DFC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3AC9-7610-4083-81AF-1760D8702134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631CC6-18FE-5709-95B9-B2245BF3F57A}"/>
              </a:ext>
            </a:extLst>
          </p:cNvPr>
          <p:cNvGrpSpPr/>
          <p:nvPr/>
        </p:nvGrpSpPr>
        <p:grpSpPr>
          <a:xfrm>
            <a:off x="3433506" y="2055550"/>
            <a:ext cx="4925479" cy="1250906"/>
            <a:chOff x="3685121" y="3078004"/>
            <a:chExt cx="4925479" cy="125090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0978ED2-94D6-CEAF-C039-D6A90E4F524A}"/>
                </a:ext>
              </a:extLst>
            </p:cNvPr>
            <p:cNvGrpSpPr/>
            <p:nvPr/>
          </p:nvGrpSpPr>
          <p:grpSpPr>
            <a:xfrm>
              <a:off x="3685121" y="3078004"/>
              <a:ext cx="3652520" cy="1097915"/>
              <a:chOff x="4612" y="3721"/>
              <a:chExt cx="5752" cy="1729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23B5AA7-AFFA-AA57-D344-E12002691764}"/>
                  </a:ext>
                </a:extLst>
              </p:cNvPr>
              <p:cNvGrpSpPr/>
              <p:nvPr/>
            </p:nvGrpSpPr>
            <p:grpSpPr>
              <a:xfrm>
                <a:off x="5630" y="3721"/>
                <a:ext cx="4734" cy="1729"/>
                <a:chOff x="5630" y="3721"/>
                <a:chExt cx="4734" cy="1729"/>
              </a:xfrm>
            </p:grpSpPr>
            <p:sp>
              <p:nvSpPr>
                <p:cNvPr id="11" name="Rectangles 39">
                  <a:extLst>
                    <a:ext uri="{FF2B5EF4-FFF2-40B4-BE49-F238E27FC236}">
                      <a16:creationId xmlns:a16="http://schemas.microsoft.com/office/drawing/2014/main" id="{BF750A9A-4203-AAF1-F402-4FB86FD069D7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s 40">
                  <a:extLst>
                    <a:ext uri="{FF2B5EF4-FFF2-40B4-BE49-F238E27FC236}">
                      <a16:creationId xmlns:a16="http://schemas.microsoft.com/office/drawing/2014/main" id="{B86CE1A8-D32C-D78C-4807-7AD9DF467E3A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s 41">
                  <a:extLst>
                    <a:ext uri="{FF2B5EF4-FFF2-40B4-BE49-F238E27FC236}">
                      <a16:creationId xmlns:a16="http://schemas.microsoft.com/office/drawing/2014/main" id="{D90CF356-96C6-7908-CC74-9E1386FB1F67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s 42">
                  <a:extLst>
                    <a:ext uri="{FF2B5EF4-FFF2-40B4-BE49-F238E27FC236}">
                      <a16:creationId xmlns:a16="http://schemas.microsoft.com/office/drawing/2014/main" id="{E83AFE92-01FA-A1E5-15EE-BA7490438351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DDE12B5-6436-D7BF-12A8-2BFD12FB273B}"/>
                    </a:ext>
                  </a:extLst>
                </p:cNvPr>
                <p:cNvCxnSpPr/>
                <p:nvPr/>
              </p:nvCxnSpPr>
              <p:spPr>
                <a:xfrm>
                  <a:off x="5630" y="3721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3EC3A140-FE26-B96A-C51F-93078122BB99}"/>
                    </a:ext>
                  </a:extLst>
                </p:cNvPr>
                <p:cNvCxnSpPr/>
                <p:nvPr/>
              </p:nvCxnSpPr>
              <p:spPr>
                <a:xfrm>
                  <a:off x="5630" y="5435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4D16707-3034-4696-6BBF-CF343CF24F64}"/>
                  </a:ext>
                </a:extLst>
              </p:cNvPr>
              <p:cNvCxnSpPr/>
              <p:nvPr/>
            </p:nvCxnSpPr>
            <p:spPr>
              <a:xfrm flipV="1">
                <a:off x="4612" y="4647"/>
                <a:ext cx="1018" cy="6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69434E7-5FC3-78C1-C3CA-90BD561B2DC5}"/>
                </a:ext>
              </a:extLst>
            </p:cNvPr>
            <p:cNvSpPr/>
            <p:nvPr/>
          </p:nvSpPr>
          <p:spPr>
            <a:xfrm>
              <a:off x="7337641" y="3096419"/>
              <a:ext cx="1272959" cy="123249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F880F2-E868-EBC6-58FB-F57F2D7CCE7B}"/>
              </a:ext>
            </a:extLst>
          </p:cNvPr>
          <p:cNvGrpSpPr/>
          <p:nvPr/>
        </p:nvGrpSpPr>
        <p:grpSpPr>
          <a:xfrm>
            <a:off x="5964658" y="2381397"/>
            <a:ext cx="2016740" cy="705529"/>
            <a:chOff x="6151063" y="2543694"/>
            <a:chExt cx="2016740" cy="705529"/>
          </a:xfrm>
        </p:grpSpPr>
        <p:sp>
          <p:nvSpPr>
            <p:cNvPr id="18" name="Rectangles 47">
              <a:extLst>
                <a:ext uri="{FF2B5EF4-FFF2-40B4-BE49-F238E27FC236}">
                  <a16:creationId xmlns:a16="http://schemas.microsoft.com/office/drawing/2014/main" id="{C309AADE-8DA2-6178-51A1-3AE3CFFF84DA}"/>
                </a:ext>
              </a:extLst>
            </p:cNvPr>
            <p:cNvSpPr/>
            <p:nvPr/>
          </p:nvSpPr>
          <p:spPr>
            <a:xfrm>
              <a:off x="6151063" y="2543694"/>
              <a:ext cx="458478" cy="6928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s 47">
              <a:extLst>
                <a:ext uri="{FF2B5EF4-FFF2-40B4-BE49-F238E27FC236}">
                  <a16:creationId xmlns:a16="http://schemas.microsoft.com/office/drawing/2014/main" id="{A8F8F930-5BCC-E85C-2663-2F98C1B987BA}"/>
                </a:ext>
              </a:extLst>
            </p:cNvPr>
            <p:cNvSpPr/>
            <p:nvPr/>
          </p:nvSpPr>
          <p:spPr>
            <a:xfrm>
              <a:off x="6747520" y="2901243"/>
              <a:ext cx="458478" cy="3479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s 47">
              <a:extLst>
                <a:ext uri="{FF2B5EF4-FFF2-40B4-BE49-F238E27FC236}">
                  <a16:creationId xmlns:a16="http://schemas.microsoft.com/office/drawing/2014/main" id="{B3346508-0158-B3AE-27BF-4D109DBE77F3}"/>
                </a:ext>
              </a:extLst>
            </p:cNvPr>
            <p:cNvSpPr/>
            <p:nvPr/>
          </p:nvSpPr>
          <p:spPr>
            <a:xfrm>
              <a:off x="7709325" y="2664229"/>
              <a:ext cx="458478" cy="5849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FE4E155-4035-5B53-85B4-0674F5603A4F}"/>
              </a:ext>
            </a:extLst>
          </p:cNvPr>
          <p:cNvSpPr txBox="1"/>
          <p:nvPr/>
        </p:nvSpPr>
        <p:spPr>
          <a:xfrm>
            <a:off x="2402279" y="2428116"/>
            <a:ext cx="1040860" cy="4308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Arrivals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A0E50E9-36FF-46D5-54FD-82B09B000610}"/>
              </a:ext>
            </a:extLst>
          </p:cNvPr>
          <p:cNvGrpSpPr/>
          <p:nvPr/>
        </p:nvGrpSpPr>
        <p:grpSpPr>
          <a:xfrm>
            <a:off x="3946297" y="3254849"/>
            <a:ext cx="4393673" cy="875030"/>
            <a:chOff x="5521" y="4476"/>
            <a:chExt cx="7182" cy="1378"/>
          </a:xfrm>
        </p:grpSpPr>
        <p:sp>
          <p:nvSpPr>
            <p:cNvPr id="24" name="Left Brace 23">
              <a:extLst>
                <a:ext uri="{FF2B5EF4-FFF2-40B4-BE49-F238E27FC236}">
                  <a16:creationId xmlns:a16="http://schemas.microsoft.com/office/drawing/2014/main" id="{4A79AE83-CDE1-2FAA-7C36-BF7099A0CFF0}"/>
                </a:ext>
              </a:extLst>
            </p:cNvPr>
            <p:cNvSpPr/>
            <p:nvPr/>
          </p:nvSpPr>
          <p:spPr>
            <a:xfrm rot="16200000">
              <a:off x="8721" y="1276"/>
              <a:ext cx="781" cy="7182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29">
                  <a:extLst>
                    <a:ext uri="{FF2B5EF4-FFF2-40B4-BE49-F238E27FC236}">
                      <a16:creationId xmlns:a16="http://schemas.microsoft.com/office/drawing/2014/main" id="{CF6C26A1-3CB6-5AEE-9B20-3DB853DC721A}"/>
                    </a:ext>
                  </a:extLst>
                </p:cNvPr>
                <p:cNvSpPr txBox="1"/>
                <p:nvPr/>
              </p:nvSpPr>
              <p:spPr>
                <a:xfrm>
                  <a:off x="7557" y="5175"/>
                  <a:ext cx="3582" cy="67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/>
                    <a:t>Response time: </a:t>
                  </a:r>
                  <a14:m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endParaRPr lang="en-US" sz="2200" dirty="0">
                    <a:solidFill>
                      <a:srgbClr val="C00000"/>
                    </a:solidFill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31" name="Text Box 29">
                  <a:extLst>
                    <a:ext uri="{FF2B5EF4-FFF2-40B4-BE49-F238E27FC236}">
                      <a16:creationId xmlns:a16="http://schemas.microsoft.com/office/drawing/2014/main" id="{02C226E9-A11C-FF74-7048-4C44DA656B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7" y="5175"/>
                  <a:ext cx="3582" cy="679"/>
                </a:xfrm>
                <a:prstGeom prst="rect">
                  <a:avLst/>
                </a:prstGeom>
                <a:blipFill>
                  <a:blip r:embed="rId3"/>
                  <a:stretch>
                    <a:fillRect l="-2740" t="-5263" b="-22368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8D133653-1080-7F9E-BCA6-D1D2465CE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31695"/>
            <a:ext cx="10515600" cy="2363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Varying job sizes (inherent work of a job)</a:t>
            </a:r>
          </a:p>
          <a:p>
            <a:pPr marL="0" indent="0">
              <a:buNone/>
            </a:pPr>
            <a:r>
              <a:rPr lang="en-US" dirty="0"/>
              <a:t>Arrivals are a stochastic process</a:t>
            </a:r>
          </a:p>
          <a:p>
            <a:pPr marL="0" indent="0">
              <a:buNone/>
            </a:pPr>
            <a:r>
              <a:rPr lang="en-US" dirty="0"/>
              <a:t>Scheduling policy preemptively determines which job to serve</a:t>
            </a:r>
          </a:p>
          <a:p>
            <a:pPr marL="0" indent="0">
              <a:buNone/>
            </a:pPr>
            <a:r>
              <a:rPr lang="en-US" dirty="0"/>
              <a:t>Modern computing systems: many servers.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E965765-13BD-6550-E501-22C403E6C018}"/>
              </a:ext>
            </a:extLst>
          </p:cNvPr>
          <p:cNvGrpSpPr/>
          <p:nvPr/>
        </p:nvGrpSpPr>
        <p:grpSpPr>
          <a:xfrm>
            <a:off x="7817575" y="3345688"/>
            <a:ext cx="4014470" cy="2651125"/>
            <a:chOff x="9087" y="1748"/>
            <a:chExt cx="6322" cy="4175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E76784F-2F74-DB36-6107-942AAC8E5D46}"/>
                </a:ext>
              </a:extLst>
            </p:cNvPr>
            <p:cNvSpPr/>
            <p:nvPr/>
          </p:nvSpPr>
          <p:spPr>
            <a:xfrm>
              <a:off x="14954" y="5466"/>
              <a:ext cx="455" cy="4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925AD50-2948-A5A0-AE80-6B648263E63F}"/>
                </a:ext>
              </a:extLst>
            </p:cNvPr>
            <p:cNvSpPr/>
            <p:nvPr/>
          </p:nvSpPr>
          <p:spPr>
            <a:xfrm>
              <a:off x="14954" y="3325"/>
              <a:ext cx="455" cy="4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3210FE2-4D5B-B842-6699-1795FEB65307}"/>
                </a:ext>
              </a:extLst>
            </p:cNvPr>
            <p:cNvSpPr/>
            <p:nvPr/>
          </p:nvSpPr>
          <p:spPr>
            <a:xfrm>
              <a:off x="14954" y="3837"/>
              <a:ext cx="455" cy="4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201E8E4-BCE3-D4A5-542B-4FF9DD4490E9}"/>
                </a:ext>
              </a:extLst>
            </p:cNvPr>
            <p:cNvSpPr/>
            <p:nvPr/>
          </p:nvSpPr>
          <p:spPr>
            <a:xfrm>
              <a:off x="14954" y="4367"/>
              <a:ext cx="455" cy="4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36BD796-662A-C1EE-1B3D-80BA8B187ABA}"/>
                </a:ext>
              </a:extLst>
            </p:cNvPr>
            <p:cNvSpPr/>
            <p:nvPr/>
          </p:nvSpPr>
          <p:spPr>
            <a:xfrm>
              <a:off x="14954" y="4910"/>
              <a:ext cx="455" cy="4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9688101-C06D-3926-F30F-05FF5BB99AF6}"/>
                </a:ext>
              </a:extLst>
            </p:cNvPr>
            <p:cNvSpPr/>
            <p:nvPr/>
          </p:nvSpPr>
          <p:spPr>
            <a:xfrm>
              <a:off x="14954" y="1748"/>
              <a:ext cx="455" cy="4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D541838-B0B3-0ED6-FB7C-7CEC8A1E7E33}"/>
                </a:ext>
              </a:extLst>
            </p:cNvPr>
            <p:cNvSpPr/>
            <p:nvPr/>
          </p:nvSpPr>
          <p:spPr>
            <a:xfrm>
              <a:off x="14954" y="2278"/>
              <a:ext cx="455" cy="4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6627B2B-BFA0-AE11-69EB-DA3E7482DA4E}"/>
                </a:ext>
              </a:extLst>
            </p:cNvPr>
            <p:cNvSpPr/>
            <p:nvPr/>
          </p:nvSpPr>
          <p:spPr>
            <a:xfrm>
              <a:off x="14954" y="2821"/>
              <a:ext cx="455" cy="4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724A8D1-5F72-FC8E-0DD2-222A42D6D682}"/>
                </a:ext>
              </a:extLst>
            </p:cNvPr>
            <p:cNvGrpSpPr/>
            <p:nvPr/>
          </p:nvGrpSpPr>
          <p:grpSpPr>
            <a:xfrm>
              <a:off x="9087" y="2989"/>
              <a:ext cx="5752" cy="1729"/>
              <a:chOff x="4612" y="3721"/>
              <a:chExt cx="5752" cy="1729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E67165A-4E8F-D673-F35F-251199C7B490}"/>
                  </a:ext>
                </a:extLst>
              </p:cNvPr>
              <p:cNvGrpSpPr/>
              <p:nvPr/>
            </p:nvGrpSpPr>
            <p:grpSpPr>
              <a:xfrm>
                <a:off x="5630" y="3721"/>
                <a:ext cx="4734" cy="1729"/>
                <a:chOff x="5630" y="3721"/>
                <a:chExt cx="4734" cy="1729"/>
              </a:xfrm>
            </p:grpSpPr>
            <p:sp>
              <p:nvSpPr>
                <p:cNvPr id="42" name="Rectangles 39">
                  <a:extLst>
                    <a:ext uri="{FF2B5EF4-FFF2-40B4-BE49-F238E27FC236}">
                      <a16:creationId xmlns:a16="http://schemas.microsoft.com/office/drawing/2014/main" id="{90F129FE-5C6D-742C-A331-AD05AB14E1F6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s 40">
                  <a:extLst>
                    <a:ext uri="{FF2B5EF4-FFF2-40B4-BE49-F238E27FC236}">
                      <a16:creationId xmlns:a16="http://schemas.microsoft.com/office/drawing/2014/main" id="{C667FFD2-FF83-790D-4647-8BE852C1A916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s 41">
                  <a:extLst>
                    <a:ext uri="{FF2B5EF4-FFF2-40B4-BE49-F238E27FC236}">
                      <a16:creationId xmlns:a16="http://schemas.microsoft.com/office/drawing/2014/main" id="{AB92D63D-C626-9FE8-E81E-3669E9DF12B1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s 42">
                  <a:extLst>
                    <a:ext uri="{FF2B5EF4-FFF2-40B4-BE49-F238E27FC236}">
                      <a16:creationId xmlns:a16="http://schemas.microsoft.com/office/drawing/2014/main" id="{40E41790-FF7B-D531-445B-13D245735AC8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CFC794D4-AF1B-F83B-DB44-5D7CF0D03A90}"/>
                    </a:ext>
                  </a:extLst>
                </p:cNvPr>
                <p:cNvCxnSpPr/>
                <p:nvPr/>
              </p:nvCxnSpPr>
              <p:spPr>
                <a:xfrm>
                  <a:off x="5630" y="3721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864D82E-FA5F-895A-89DD-49E60BE88F14}"/>
                    </a:ext>
                  </a:extLst>
                </p:cNvPr>
                <p:cNvCxnSpPr/>
                <p:nvPr/>
              </p:nvCxnSpPr>
              <p:spPr>
                <a:xfrm>
                  <a:off x="5630" y="5435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2EAF58E3-6277-5872-8862-7D98D55E4B7A}"/>
                  </a:ext>
                </a:extLst>
              </p:cNvPr>
              <p:cNvCxnSpPr/>
              <p:nvPr/>
            </p:nvCxnSpPr>
            <p:spPr>
              <a:xfrm flipV="1">
                <a:off x="4612" y="4647"/>
                <a:ext cx="1018" cy="6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FCCF7ED-9A8C-DD00-0D59-BDCB7CCB5796}"/>
              </a:ext>
            </a:extLst>
          </p:cNvPr>
          <p:cNvGrpSpPr/>
          <p:nvPr/>
        </p:nvGrpSpPr>
        <p:grpSpPr>
          <a:xfrm>
            <a:off x="4970457" y="2339179"/>
            <a:ext cx="1024089" cy="756920"/>
            <a:chOff x="6946" y="2794"/>
            <a:chExt cx="1674" cy="1192"/>
          </a:xfrm>
        </p:grpSpPr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7B62B837-D8AB-9CBD-531D-86DDE679857D}"/>
                </a:ext>
              </a:extLst>
            </p:cNvPr>
            <p:cNvSpPr/>
            <p:nvPr/>
          </p:nvSpPr>
          <p:spPr>
            <a:xfrm>
              <a:off x="7809" y="2794"/>
              <a:ext cx="811" cy="1192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 Box 29">
              <a:extLst>
                <a:ext uri="{FF2B5EF4-FFF2-40B4-BE49-F238E27FC236}">
                  <a16:creationId xmlns:a16="http://schemas.microsoft.com/office/drawing/2014/main" id="{880AAD38-9F1D-25B4-3274-B8B45001E60A}"/>
                </a:ext>
              </a:extLst>
            </p:cNvPr>
            <p:cNvSpPr txBox="1"/>
            <p:nvPr/>
          </p:nvSpPr>
          <p:spPr>
            <a:xfrm>
              <a:off x="6946" y="3093"/>
              <a:ext cx="1028" cy="67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Size</a:t>
              </a:r>
              <a:endParaRPr lang="en-US" sz="2200" dirty="0">
                <a:solidFill>
                  <a:srgbClr val="C00000"/>
                </a:solidFill>
                <a:latin typeface="DejaVu Math TeX Gyre" panose="02000503000000000000" charset="0"/>
                <a:cs typeface="DejaVu Math TeX Gyre" panose="0200050300000000000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049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5BE8-EB63-4604-5002-A6A78FAC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multiserver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EBA22-DC59-9A79-22DC-E19F771D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Seminar - Izzy Grosof - Dec.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F727E-25A9-ED7C-3D05-B8B16F71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3AC9-7610-4083-81AF-1760D8702134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AAF9531-7BAB-7C46-50A4-D07DDEFB951C}"/>
              </a:ext>
            </a:extLst>
          </p:cNvPr>
          <p:cNvGrpSpPr/>
          <p:nvPr/>
        </p:nvGrpSpPr>
        <p:grpSpPr>
          <a:xfrm>
            <a:off x="1021977" y="1786180"/>
            <a:ext cx="4605655" cy="1883132"/>
            <a:chOff x="1021977" y="1786180"/>
            <a:chExt cx="4605655" cy="188313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6E0947F-9FB6-2B7E-4EA0-A0A64EC362FE}"/>
                </a:ext>
              </a:extLst>
            </p:cNvPr>
            <p:cNvGrpSpPr/>
            <p:nvPr/>
          </p:nvGrpSpPr>
          <p:grpSpPr>
            <a:xfrm>
              <a:off x="1021977" y="1858292"/>
              <a:ext cx="4605655" cy="1811020"/>
              <a:chOff x="541" y="2495"/>
              <a:chExt cx="7253" cy="2852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9BCB441-8934-9DF4-0EEB-A0E4DFEF266F}"/>
                  </a:ext>
                </a:extLst>
              </p:cNvPr>
              <p:cNvGrpSpPr/>
              <p:nvPr/>
            </p:nvGrpSpPr>
            <p:grpSpPr>
              <a:xfrm>
                <a:off x="541" y="2495"/>
                <a:ext cx="7253" cy="2852"/>
                <a:chOff x="541" y="2495"/>
                <a:chExt cx="7253" cy="2852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008796F1-2055-DA2F-5D90-77A62853A1F6}"/>
                    </a:ext>
                  </a:extLst>
                </p:cNvPr>
                <p:cNvSpPr/>
                <p:nvPr/>
              </p:nvSpPr>
              <p:spPr>
                <a:xfrm>
                  <a:off x="6630" y="3477"/>
                  <a:ext cx="827" cy="88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E5F7CC11-83B0-3350-DA66-8A7FCAFAFC64}"/>
                    </a:ext>
                  </a:extLst>
                </p:cNvPr>
                <p:cNvGrpSpPr/>
                <p:nvPr/>
              </p:nvGrpSpPr>
              <p:grpSpPr>
                <a:xfrm>
                  <a:off x="541" y="2495"/>
                  <a:ext cx="7253" cy="2281"/>
                  <a:chOff x="4612" y="3169"/>
                  <a:chExt cx="7253" cy="2281"/>
                </a:xfrm>
              </p:grpSpPr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E25AB035-C7DB-8199-9C86-43DDA40BF3EC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169"/>
                    <a:ext cx="5898" cy="2281"/>
                    <a:chOff x="5630" y="3169"/>
                    <a:chExt cx="5898" cy="2281"/>
                  </a:xfrm>
                </p:grpSpPr>
                <p:sp>
                  <p:nvSpPr>
                    <p:cNvPr id="26" name="Rectangles 8">
                      <a:extLst>
                        <a:ext uri="{FF2B5EF4-FFF2-40B4-BE49-F238E27FC236}">
                          <a16:creationId xmlns:a16="http://schemas.microsoft.com/office/drawing/2014/main" id="{7F4C23B7-D834-AF00-6CC6-D1241E4B64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Rectangles 9">
                      <a:extLst>
                        <a:ext uri="{FF2B5EF4-FFF2-40B4-BE49-F238E27FC236}">
                          <a16:creationId xmlns:a16="http://schemas.microsoft.com/office/drawing/2014/main" id="{6732CA2A-BB7F-A04B-0FD4-B71DDA23E2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Rectangles 10">
                      <a:extLst>
                        <a:ext uri="{FF2B5EF4-FFF2-40B4-BE49-F238E27FC236}">
                          <a16:creationId xmlns:a16="http://schemas.microsoft.com/office/drawing/2014/main" id="{1AC7AB50-FD89-620E-FD27-C944A85896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Rectangles 11">
                      <a:extLst>
                        <a:ext uri="{FF2B5EF4-FFF2-40B4-BE49-F238E27FC236}">
                          <a16:creationId xmlns:a16="http://schemas.microsoft.com/office/drawing/2014/main" id="{3ED6840B-7864-0801-8D8A-F1B219C959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Oval 29">
                      <a:extLst>
                        <a:ext uri="{FF2B5EF4-FFF2-40B4-BE49-F238E27FC236}">
                          <a16:creationId xmlns:a16="http://schemas.microsoft.com/office/drawing/2014/main" id="{C3D4FFC9-5D38-4801-158C-210756AAC6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01" y="3169"/>
                      <a:ext cx="827" cy="88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1" name="Straight Connector 30">
                      <a:extLst>
                        <a:ext uri="{FF2B5EF4-FFF2-40B4-BE49-F238E27FC236}">
                          <a16:creationId xmlns:a16="http://schemas.microsoft.com/office/drawing/2014/main" id="{CFC75734-09C2-12EA-7E86-FF355B34DB9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33ABAFFE-320A-2964-7837-21FCC22AA3E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9" name="Rectangles 16">
                    <a:extLst>
                      <a:ext uri="{FF2B5EF4-FFF2-40B4-BE49-F238E27FC236}">
                        <a16:creationId xmlns:a16="http://schemas.microsoft.com/office/drawing/2014/main" id="{CE9FC060-C94E-E307-C9CA-AE870048115B}"/>
                      </a:ext>
                    </a:extLst>
                  </p:cNvPr>
                  <p:cNvSpPr/>
                  <p:nvPr/>
                </p:nvSpPr>
                <p:spPr>
                  <a:xfrm>
                    <a:off x="7611" y="4738"/>
                    <a:ext cx="797" cy="40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Rectangles 18">
                    <a:extLst>
                      <a:ext uri="{FF2B5EF4-FFF2-40B4-BE49-F238E27FC236}">
                        <a16:creationId xmlns:a16="http://schemas.microsoft.com/office/drawing/2014/main" id="{0926A205-85EB-0BB6-3BA5-1B38724BF0B1}"/>
                      </a:ext>
                    </a:extLst>
                  </p:cNvPr>
                  <p:cNvSpPr/>
                  <p:nvPr/>
                </p:nvSpPr>
                <p:spPr>
                  <a:xfrm>
                    <a:off x="9495" y="4283"/>
                    <a:ext cx="797" cy="8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s 19">
                    <a:extLst>
                      <a:ext uri="{FF2B5EF4-FFF2-40B4-BE49-F238E27FC236}">
                        <a16:creationId xmlns:a16="http://schemas.microsoft.com/office/drawing/2014/main" id="{F91AA479-CF75-E833-22B3-19BCB3092F76}"/>
                      </a:ext>
                    </a:extLst>
                  </p:cNvPr>
                  <p:cNvSpPr/>
                  <p:nvPr/>
                </p:nvSpPr>
                <p:spPr>
                  <a:xfrm>
                    <a:off x="6668" y="4160"/>
                    <a:ext cx="79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Rectangles 20">
                    <a:extLst>
                      <a:ext uri="{FF2B5EF4-FFF2-40B4-BE49-F238E27FC236}">
                        <a16:creationId xmlns:a16="http://schemas.microsoft.com/office/drawing/2014/main" id="{BA2ECFB2-EDC7-DEBF-A0A6-32AEB6ECFCC9}"/>
                      </a:ext>
                    </a:extLst>
                  </p:cNvPr>
                  <p:cNvSpPr/>
                  <p:nvPr/>
                </p:nvSpPr>
                <p:spPr>
                  <a:xfrm>
                    <a:off x="8553" y="4483"/>
                    <a:ext cx="797" cy="6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Rectangles 21">
                    <a:extLst>
                      <a:ext uri="{FF2B5EF4-FFF2-40B4-BE49-F238E27FC236}">
                        <a16:creationId xmlns:a16="http://schemas.microsoft.com/office/drawing/2014/main" id="{DA150921-9C2F-7258-AC56-67B0A1B9B5C8}"/>
                      </a:ext>
                    </a:extLst>
                  </p:cNvPr>
                  <p:cNvSpPr/>
                  <p:nvPr/>
                </p:nvSpPr>
                <p:spPr>
                  <a:xfrm>
                    <a:off x="10818" y="4207"/>
                    <a:ext cx="594" cy="53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Arrow Connector 23">
                    <a:extLst>
                      <a:ext uri="{FF2B5EF4-FFF2-40B4-BE49-F238E27FC236}">
                        <a16:creationId xmlns:a16="http://schemas.microsoft.com/office/drawing/2014/main" id="{1D1E3356-DAD4-27D5-2F8E-28D4C97B127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1528" y="3606"/>
                    <a:ext cx="337" cy="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>
                    <a:extLst>
                      <a:ext uri="{FF2B5EF4-FFF2-40B4-BE49-F238E27FC236}">
                        <a16:creationId xmlns:a16="http://schemas.microsoft.com/office/drawing/2014/main" id="{D5F559DB-C0D9-C382-ED94-3B1D176EDE6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12" y="4647"/>
                    <a:ext cx="1018" cy="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7500EF48-08A5-CA20-8D4D-6A6D24C1B6D2}"/>
                    </a:ext>
                  </a:extLst>
                </p:cNvPr>
                <p:cNvCxnSpPr/>
                <p:nvPr/>
              </p:nvCxnSpPr>
              <p:spPr>
                <a:xfrm flipV="1">
                  <a:off x="7457" y="3914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9FA24223-5754-0691-18E2-EFDD9E6E22EE}"/>
                    </a:ext>
                  </a:extLst>
                </p:cNvPr>
                <p:cNvSpPr/>
                <p:nvPr/>
              </p:nvSpPr>
              <p:spPr>
                <a:xfrm>
                  <a:off x="6630" y="4466"/>
                  <a:ext cx="827" cy="88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E5C0052-CB2C-46AC-E5D5-775BEE7722C7}"/>
                    </a:ext>
                  </a:extLst>
                </p:cNvPr>
                <p:cNvCxnSpPr/>
                <p:nvPr/>
              </p:nvCxnSpPr>
              <p:spPr>
                <a:xfrm flipV="1">
                  <a:off x="7457" y="4903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s 17">
                  <a:extLst>
                    <a:ext uri="{FF2B5EF4-FFF2-40B4-BE49-F238E27FC236}">
                      <a16:creationId xmlns:a16="http://schemas.microsoft.com/office/drawing/2014/main" id="{A8CCA43D-4351-CCDA-F5AE-7837DD9E8633}"/>
                    </a:ext>
                  </a:extLst>
                </p:cNvPr>
                <p:cNvSpPr/>
                <p:nvPr/>
              </p:nvSpPr>
              <p:spPr>
                <a:xfrm>
                  <a:off x="6746" y="2885"/>
                  <a:ext cx="594" cy="19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s 25">
                  <a:extLst>
                    <a:ext uri="{FF2B5EF4-FFF2-40B4-BE49-F238E27FC236}">
                      <a16:creationId xmlns:a16="http://schemas.microsoft.com/office/drawing/2014/main" id="{6C6F6ED0-7211-48F9-BFE8-89B3AACE59B1}"/>
                    </a:ext>
                  </a:extLst>
                </p:cNvPr>
                <p:cNvSpPr/>
                <p:nvPr/>
              </p:nvSpPr>
              <p:spPr>
                <a:xfrm>
                  <a:off x="6747" y="4775"/>
                  <a:ext cx="594" cy="38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E8FCC9F-2CCB-CD4D-1839-81594F4A2308}"/>
                  </a:ext>
                </a:extLst>
              </p:cNvPr>
              <p:cNvCxnSpPr/>
              <p:nvPr/>
            </p:nvCxnSpPr>
            <p:spPr>
              <a:xfrm flipV="1">
                <a:off x="6308" y="3016"/>
                <a:ext cx="305" cy="323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9EB4389-32E1-B9D7-3E3D-2DC759FA5BA0}"/>
                  </a:ext>
                </a:extLst>
              </p:cNvPr>
              <p:cNvCxnSpPr>
                <a:endCxn id="11" idx="2"/>
              </p:cNvCxnSpPr>
              <p:nvPr/>
            </p:nvCxnSpPr>
            <p:spPr>
              <a:xfrm flipV="1">
                <a:off x="6308" y="3918"/>
                <a:ext cx="322" cy="6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A42964A-E806-087E-B021-D35E43995CCF}"/>
                  </a:ext>
                </a:extLst>
              </p:cNvPr>
              <p:cNvCxnSpPr>
                <a:endCxn id="14" idx="2"/>
              </p:cNvCxnSpPr>
              <p:nvPr/>
            </p:nvCxnSpPr>
            <p:spPr>
              <a:xfrm>
                <a:off x="6308" y="4472"/>
                <a:ext cx="322" cy="435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AB1755E-DE44-E856-8B62-03A19E6219EA}"/>
                </a:ext>
              </a:extLst>
            </p:cNvPr>
            <p:cNvSpPr txBox="1"/>
            <p:nvPr/>
          </p:nvSpPr>
          <p:spPr>
            <a:xfrm>
              <a:off x="1668407" y="1786180"/>
              <a:ext cx="3010926" cy="4308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Parallel, one server/job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FB580C5-DF14-8C5B-030B-C8B87C70E395}"/>
              </a:ext>
            </a:extLst>
          </p:cNvPr>
          <p:cNvGrpSpPr/>
          <p:nvPr/>
        </p:nvGrpSpPr>
        <p:grpSpPr>
          <a:xfrm>
            <a:off x="6681732" y="1433794"/>
            <a:ext cx="4289425" cy="2651125"/>
            <a:chOff x="6681732" y="1433794"/>
            <a:chExt cx="4289425" cy="265112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D839264-57A1-B8CF-FF93-10DA03E24E97}"/>
                </a:ext>
              </a:extLst>
            </p:cNvPr>
            <p:cNvGrpSpPr/>
            <p:nvPr/>
          </p:nvGrpSpPr>
          <p:grpSpPr>
            <a:xfrm>
              <a:off x="6681732" y="1433794"/>
              <a:ext cx="4289425" cy="2651125"/>
              <a:chOff x="9104" y="1748"/>
              <a:chExt cx="6755" cy="4175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B43755B-3202-B857-6073-57B6A578760C}"/>
                  </a:ext>
                </a:extLst>
              </p:cNvPr>
              <p:cNvGrpSpPr/>
              <p:nvPr/>
            </p:nvGrpSpPr>
            <p:grpSpPr>
              <a:xfrm>
                <a:off x="9104" y="1748"/>
                <a:ext cx="6755" cy="4175"/>
                <a:chOff x="9087" y="1748"/>
                <a:chExt cx="6755" cy="4175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35546E24-7CA8-4AB6-1148-65D8C12AE25A}"/>
                    </a:ext>
                  </a:extLst>
                </p:cNvPr>
                <p:cNvSpPr/>
                <p:nvPr/>
              </p:nvSpPr>
              <p:spPr>
                <a:xfrm>
                  <a:off x="14954" y="5466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68D5C227-53D3-85AB-830E-9DE0494AD05E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F5F43E1-34C7-A492-6C6D-8653DC8E602B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99194939-FE00-AF68-70BD-792ADFC0D615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399568AF-3CE3-F3F2-58CF-BB227F7E175C}"/>
                    </a:ext>
                  </a:extLst>
                </p:cNvPr>
                <p:cNvSpPr/>
                <p:nvPr/>
              </p:nvSpPr>
              <p:spPr>
                <a:xfrm>
                  <a:off x="14954" y="4910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279EFF5-682B-4DA1-7F86-E7179C5DC5D4}"/>
                    </a:ext>
                  </a:extLst>
                </p:cNvPr>
                <p:cNvSpPr/>
                <p:nvPr/>
              </p:nvSpPr>
              <p:spPr>
                <a:xfrm>
                  <a:off x="14954" y="1748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271A8989-06A1-73FA-A86A-F0E2DF9C441D}"/>
                    </a:ext>
                  </a:extLst>
                </p:cNvPr>
                <p:cNvSpPr/>
                <p:nvPr/>
              </p:nvSpPr>
              <p:spPr>
                <a:xfrm>
                  <a:off x="14954" y="2278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BA355E51-8E62-422B-F818-9AFD97EA8B59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9C1D7433-52BF-102E-5577-240BF6C194D3}"/>
                    </a:ext>
                  </a:extLst>
                </p:cNvPr>
                <p:cNvGrpSpPr/>
                <p:nvPr/>
              </p:nvGrpSpPr>
              <p:grpSpPr>
                <a:xfrm>
                  <a:off x="9087" y="1796"/>
                  <a:ext cx="6755" cy="2922"/>
                  <a:chOff x="9104" y="1554"/>
                  <a:chExt cx="6755" cy="2922"/>
                </a:xfrm>
              </p:grpSpPr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AF95A331-C2D8-8413-6DD3-5CABEA64081D}"/>
                      </a:ext>
                    </a:extLst>
                  </p:cNvPr>
                  <p:cNvGrpSpPr/>
                  <p:nvPr/>
                </p:nvGrpSpPr>
                <p:grpSpPr>
                  <a:xfrm>
                    <a:off x="9104" y="2747"/>
                    <a:ext cx="5752" cy="1729"/>
                    <a:chOff x="4612" y="3721"/>
                    <a:chExt cx="5752" cy="1729"/>
                  </a:xfrm>
                </p:grpSpPr>
                <p:grpSp>
                  <p:nvGrpSpPr>
                    <p:cNvPr id="48" name="Group 47">
                      <a:extLst>
                        <a:ext uri="{FF2B5EF4-FFF2-40B4-BE49-F238E27FC236}">
                          <a16:creationId xmlns:a16="http://schemas.microsoft.com/office/drawing/2014/main" id="{02F442E3-829A-2739-08B1-5792129089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721"/>
                      <a:ext cx="4734" cy="1729"/>
                      <a:chOff x="5630" y="3721"/>
                      <a:chExt cx="4734" cy="1729"/>
                    </a:xfrm>
                  </p:grpSpPr>
                  <p:sp>
                    <p:nvSpPr>
                      <p:cNvPr id="54" name="Rectangles 39">
                        <a:extLst>
                          <a:ext uri="{FF2B5EF4-FFF2-40B4-BE49-F238E27FC236}">
                            <a16:creationId xmlns:a16="http://schemas.microsoft.com/office/drawing/2014/main" id="{8A3BF363-0C7A-8331-9FC9-B804E84A16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5" name="Rectangles 40">
                        <a:extLst>
                          <a:ext uri="{FF2B5EF4-FFF2-40B4-BE49-F238E27FC236}">
                            <a16:creationId xmlns:a16="http://schemas.microsoft.com/office/drawing/2014/main" id="{8294FB09-3A86-F870-D519-AB609E20C3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6" name="Rectangles 41">
                        <a:extLst>
                          <a:ext uri="{FF2B5EF4-FFF2-40B4-BE49-F238E27FC236}">
                            <a16:creationId xmlns:a16="http://schemas.microsoft.com/office/drawing/2014/main" id="{2546A6BA-7152-493D-6C25-27CB06959B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" name="Rectangles 42">
                        <a:extLst>
                          <a:ext uri="{FF2B5EF4-FFF2-40B4-BE49-F238E27FC236}">
                            <a16:creationId xmlns:a16="http://schemas.microsoft.com/office/drawing/2014/main" id="{08C3E099-1D11-6DF3-A230-5AC6E97A30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8" name="Straight Connector 57">
                        <a:extLst>
                          <a:ext uri="{FF2B5EF4-FFF2-40B4-BE49-F238E27FC236}">
                            <a16:creationId xmlns:a16="http://schemas.microsoft.com/office/drawing/2014/main" id="{2A53F9C3-DBEB-D0B5-9F17-02E349EA94B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" name="Straight Connector 58">
                        <a:extLst>
                          <a:ext uri="{FF2B5EF4-FFF2-40B4-BE49-F238E27FC236}">
                            <a16:creationId xmlns:a16="http://schemas.microsoft.com/office/drawing/2014/main" id="{94770245-F274-F767-DA5F-0B83A7DE47D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9" name="Rectangles 46">
                      <a:extLst>
                        <a:ext uri="{FF2B5EF4-FFF2-40B4-BE49-F238E27FC236}">
                          <a16:creationId xmlns:a16="http://schemas.microsoft.com/office/drawing/2014/main" id="{470D7D9B-8C48-366B-8390-238107A0DA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53" y="4294"/>
                      <a:ext cx="720" cy="865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p:txBody>
                </p:sp>
                <p:sp>
                  <p:nvSpPr>
                    <p:cNvPr id="50" name="Rectangles 47">
                      <a:extLst>
                        <a:ext uri="{FF2B5EF4-FFF2-40B4-BE49-F238E27FC236}">
                          <a16:creationId xmlns:a16="http://schemas.microsoft.com/office/drawing/2014/main" id="{0256F9B1-9C91-D8DB-AD1B-EA55815ADD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37" y="4294"/>
                      <a:ext cx="720" cy="865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p:txBody>
                </p:sp>
                <p:sp>
                  <p:nvSpPr>
                    <p:cNvPr id="51" name="Rectangles 48">
                      <a:extLst>
                        <a:ext uri="{FF2B5EF4-FFF2-40B4-BE49-F238E27FC236}">
                          <a16:creationId xmlns:a16="http://schemas.microsoft.com/office/drawing/2014/main" id="{36630F32-BC3A-0BDC-A03E-7C95A4D29B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1" y="4275"/>
                      <a:ext cx="720" cy="88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p:txBody>
                </p:sp>
                <p:sp>
                  <p:nvSpPr>
                    <p:cNvPr id="52" name="Rectangles 49">
                      <a:extLst>
                        <a:ext uri="{FF2B5EF4-FFF2-40B4-BE49-F238E27FC236}">
                          <a16:creationId xmlns:a16="http://schemas.microsoft.com/office/drawing/2014/main" id="{2B52395C-0138-8508-A10C-BA02A495F5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77" y="4707"/>
                      <a:ext cx="720" cy="45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p:txBody>
                </p:sp>
                <p:cxnSp>
                  <p:nvCxnSpPr>
                    <p:cNvPr id="53" name="Straight Arrow Connector 52">
                      <a:extLst>
                        <a:ext uri="{FF2B5EF4-FFF2-40B4-BE49-F238E27FC236}">
                          <a16:creationId xmlns:a16="http://schemas.microsoft.com/office/drawing/2014/main" id="{C3990679-4727-3152-FE54-E1D54E329A5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612" y="4647"/>
                      <a:ext cx="1018" cy="6"/>
                    </a:xfrm>
                    <a:prstGeom prst="straightConnector1">
                      <a:avLst/>
                    </a:prstGeom>
                    <a:ln w="63500">
                      <a:solidFill>
                        <a:schemeClr val="tx1"/>
                      </a:solidFill>
                      <a:tailEnd type="arrow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7" name="Rectangles 75">
                    <a:extLst>
                      <a:ext uri="{FF2B5EF4-FFF2-40B4-BE49-F238E27FC236}">
                        <a16:creationId xmlns:a16="http://schemas.microsoft.com/office/drawing/2014/main" id="{B65A24AE-673C-E4DA-B00E-CC5862CB09E5}"/>
                      </a:ext>
                    </a:extLst>
                  </p:cNvPr>
                  <p:cNvSpPr/>
                  <p:nvPr/>
                </p:nvSpPr>
                <p:spPr>
                  <a:xfrm>
                    <a:off x="15139" y="1554"/>
                    <a:ext cx="720" cy="145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</a:t>
                    </a:r>
                  </a:p>
                </p:txBody>
              </p:sp>
            </p:grpSp>
          </p:grpSp>
          <p:sp>
            <p:nvSpPr>
              <p:cNvPr id="35" name="Rectangles 60">
                <a:extLst>
                  <a:ext uri="{FF2B5EF4-FFF2-40B4-BE49-F238E27FC236}">
                    <a16:creationId xmlns:a16="http://schemas.microsoft.com/office/drawing/2014/main" id="{4B269679-0BC2-17A3-FA5D-84040ABEBB6B}"/>
                  </a:ext>
                </a:extLst>
              </p:cNvPr>
              <p:cNvSpPr/>
              <p:nvPr/>
            </p:nvSpPr>
            <p:spPr>
              <a:xfrm>
                <a:off x="15139" y="3676"/>
                <a:ext cx="720" cy="76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6" name="Rectangles 61">
                <a:extLst>
                  <a:ext uri="{FF2B5EF4-FFF2-40B4-BE49-F238E27FC236}">
                    <a16:creationId xmlns:a16="http://schemas.microsoft.com/office/drawing/2014/main" id="{6110CABA-0816-696E-3188-50E9122E5C6F}"/>
                  </a:ext>
                </a:extLst>
              </p:cNvPr>
              <p:cNvSpPr/>
              <p:nvPr/>
            </p:nvSpPr>
            <p:spPr>
              <a:xfrm>
                <a:off x="15139" y="4838"/>
                <a:ext cx="720" cy="59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3729B3F-3977-C4E4-86A1-53EF1EEBD13B}"/>
                </a:ext>
              </a:extLst>
            </p:cNvPr>
            <p:cNvSpPr txBox="1"/>
            <p:nvPr/>
          </p:nvSpPr>
          <p:spPr>
            <a:xfrm>
              <a:off x="7310574" y="1805034"/>
              <a:ext cx="3010926" cy="4308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Multiple servers/job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C277AD8-575E-9A71-A1C9-448F0C821705}"/>
              </a:ext>
            </a:extLst>
          </p:cNvPr>
          <p:cNvGrpSpPr/>
          <p:nvPr/>
        </p:nvGrpSpPr>
        <p:grpSpPr>
          <a:xfrm>
            <a:off x="1549727" y="4460238"/>
            <a:ext cx="9172830" cy="1519094"/>
            <a:chOff x="1780600" y="3740585"/>
            <a:chExt cx="9172830" cy="1519094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393852A-EC71-9A1E-135D-B387AEA58F05}"/>
                </a:ext>
              </a:extLst>
            </p:cNvPr>
            <p:cNvGrpSpPr/>
            <p:nvPr/>
          </p:nvGrpSpPr>
          <p:grpSpPr>
            <a:xfrm>
              <a:off x="1780600" y="3740585"/>
              <a:ext cx="9172830" cy="1519094"/>
              <a:chOff x="1756253" y="4087683"/>
              <a:chExt cx="9172830" cy="1519094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0918347C-C484-3526-6861-43883F9F5067}"/>
                  </a:ext>
                </a:extLst>
              </p:cNvPr>
              <p:cNvGrpSpPr/>
              <p:nvPr/>
            </p:nvGrpSpPr>
            <p:grpSpPr>
              <a:xfrm>
                <a:off x="1756253" y="4508862"/>
                <a:ext cx="4587986" cy="1097915"/>
                <a:chOff x="1756253" y="4508862"/>
                <a:chExt cx="4587986" cy="1097915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BB386C3B-9682-2E7F-B476-7EB681F3ED3A}"/>
                    </a:ext>
                  </a:extLst>
                </p:cNvPr>
                <p:cNvGrpSpPr/>
                <p:nvPr/>
              </p:nvGrpSpPr>
              <p:grpSpPr>
                <a:xfrm>
                  <a:off x="1756253" y="4508862"/>
                  <a:ext cx="4587986" cy="1097915"/>
                  <a:chOff x="3685121" y="3078004"/>
                  <a:chExt cx="4587986" cy="1097915"/>
                </a:xfrm>
              </p:grpSpPr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A28249D9-E1C3-861A-99C5-EBEB95BF497F}"/>
                      </a:ext>
                    </a:extLst>
                  </p:cNvPr>
                  <p:cNvGrpSpPr/>
                  <p:nvPr/>
                </p:nvGrpSpPr>
                <p:grpSpPr>
                  <a:xfrm>
                    <a:off x="3685121" y="3078004"/>
                    <a:ext cx="3652520" cy="1097915"/>
                    <a:chOff x="4612" y="3721"/>
                    <a:chExt cx="5752" cy="1729"/>
                  </a:xfrm>
                </p:grpSpPr>
                <p:grpSp>
                  <p:nvGrpSpPr>
                    <p:cNvPr id="67" name="Group 66">
                      <a:extLst>
                        <a:ext uri="{FF2B5EF4-FFF2-40B4-BE49-F238E27FC236}">
                          <a16:creationId xmlns:a16="http://schemas.microsoft.com/office/drawing/2014/main" id="{144F2E9D-CC82-A9FA-4C6E-EE2DF4A29C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721"/>
                      <a:ext cx="4734" cy="1729"/>
                      <a:chOff x="5630" y="3721"/>
                      <a:chExt cx="4734" cy="1729"/>
                    </a:xfrm>
                  </p:grpSpPr>
                  <p:sp>
                    <p:nvSpPr>
                      <p:cNvPr id="69" name="Rectangles 39">
                        <a:extLst>
                          <a:ext uri="{FF2B5EF4-FFF2-40B4-BE49-F238E27FC236}">
                            <a16:creationId xmlns:a16="http://schemas.microsoft.com/office/drawing/2014/main" id="{ED7FB2E7-15A0-13FE-C794-7ABA9774E8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" name="Rectangles 40">
                        <a:extLst>
                          <a:ext uri="{FF2B5EF4-FFF2-40B4-BE49-F238E27FC236}">
                            <a16:creationId xmlns:a16="http://schemas.microsoft.com/office/drawing/2014/main" id="{D8BFDC33-C822-5251-BA29-CDE92EBECE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" name="Rectangles 41">
                        <a:extLst>
                          <a:ext uri="{FF2B5EF4-FFF2-40B4-BE49-F238E27FC236}">
                            <a16:creationId xmlns:a16="http://schemas.microsoft.com/office/drawing/2014/main" id="{0234B176-238F-9091-E6E2-A3C4705A20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2" name="Rectangles 42">
                        <a:extLst>
                          <a:ext uri="{FF2B5EF4-FFF2-40B4-BE49-F238E27FC236}">
                            <a16:creationId xmlns:a16="http://schemas.microsoft.com/office/drawing/2014/main" id="{ADEA78F4-68DA-319F-9904-297B1ABBF9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3" name="Straight Connector 72">
                        <a:extLst>
                          <a:ext uri="{FF2B5EF4-FFF2-40B4-BE49-F238E27FC236}">
                            <a16:creationId xmlns:a16="http://schemas.microsoft.com/office/drawing/2014/main" id="{4F317C57-E4D5-9E7A-DC9A-CA88716DCC2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" name="Straight Connector 73">
                        <a:extLst>
                          <a:ext uri="{FF2B5EF4-FFF2-40B4-BE49-F238E27FC236}">
                            <a16:creationId xmlns:a16="http://schemas.microsoft.com/office/drawing/2014/main" id="{0D36ADEF-ECC4-635D-CC6F-CB282952C9F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8" name="Straight Arrow Connector 67">
                      <a:extLst>
                        <a:ext uri="{FF2B5EF4-FFF2-40B4-BE49-F238E27FC236}">
                          <a16:creationId xmlns:a16="http://schemas.microsoft.com/office/drawing/2014/main" id="{9950D0E6-71DF-88A5-96BA-87315708E32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612" y="4647"/>
                      <a:ext cx="1018" cy="6"/>
                    </a:xfrm>
                    <a:prstGeom prst="straightConnector1">
                      <a:avLst/>
                    </a:prstGeom>
                    <a:ln w="63500">
                      <a:solidFill>
                        <a:schemeClr val="tx1"/>
                      </a:solidFill>
                      <a:tailEnd type="arrow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A9699C27-E932-C0C7-55F6-BBC65DE1BEDC}"/>
                      </a:ext>
                    </a:extLst>
                  </p:cNvPr>
                  <p:cNvSpPr/>
                  <p:nvPr/>
                </p:nvSpPr>
                <p:spPr>
                  <a:xfrm>
                    <a:off x="7337641" y="3228589"/>
                    <a:ext cx="935466" cy="8959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6C6A9DF3-1517-B3A6-963D-BB3894C04B2E}"/>
                    </a:ext>
                  </a:extLst>
                </p:cNvPr>
                <p:cNvGrpSpPr/>
                <p:nvPr/>
              </p:nvGrpSpPr>
              <p:grpSpPr>
                <a:xfrm>
                  <a:off x="4289791" y="4786437"/>
                  <a:ext cx="1815954" cy="705529"/>
                  <a:chOff x="6113355" y="2543694"/>
                  <a:chExt cx="1815954" cy="705529"/>
                </a:xfrm>
              </p:grpSpPr>
              <p:sp>
                <p:nvSpPr>
                  <p:cNvPr id="76" name="Rectangles 47">
                    <a:extLst>
                      <a:ext uri="{FF2B5EF4-FFF2-40B4-BE49-F238E27FC236}">
                        <a16:creationId xmlns:a16="http://schemas.microsoft.com/office/drawing/2014/main" id="{ACBF741B-4ACB-81BC-4835-319D1F7D6CDD}"/>
                      </a:ext>
                    </a:extLst>
                  </p:cNvPr>
                  <p:cNvSpPr/>
                  <p:nvPr/>
                </p:nvSpPr>
                <p:spPr>
                  <a:xfrm>
                    <a:off x="6113355" y="2543694"/>
                    <a:ext cx="458478" cy="69282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7" name="Rectangles 47">
                    <a:extLst>
                      <a:ext uri="{FF2B5EF4-FFF2-40B4-BE49-F238E27FC236}">
                        <a16:creationId xmlns:a16="http://schemas.microsoft.com/office/drawing/2014/main" id="{32086735-B33B-CD7F-9C37-72D3CB4B8288}"/>
                      </a:ext>
                    </a:extLst>
                  </p:cNvPr>
                  <p:cNvSpPr/>
                  <p:nvPr/>
                </p:nvSpPr>
                <p:spPr>
                  <a:xfrm>
                    <a:off x="6709812" y="2901243"/>
                    <a:ext cx="458478" cy="347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8" name="Rectangles 47">
                    <a:extLst>
                      <a:ext uri="{FF2B5EF4-FFF2-40B4-BE49-F238E27FC236}">
                        <a16:creationId xmlns:a16="http://schemas.microsoft.com/office/drawing/2014/main" id="{44DA418E-88DD-391F-9A10-8E682F311957}"/>
                      </a:ext>
                    </a:extLst>
                  </p:cNvPr>
                  <p:cNvSpPr/>
                  <p:nvPr/>
                </p:nvSpPr>
                <p:spPr>
                  <a:xfrm>
                    <a:off x="7470831" y="2854128"/>
                    <a:ext cx="458478" cy="33961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25E43709-60FD-48DD-12B0-3908D2068194}"/>
                  </a:ext>
                </a:extLst>
              </p:cNvPr>
              <p:cNvGrpSpPr/>
              <p:nvPr/>
            </p:nvGrpSpPr>
            <p:grpSpPr>
              <a:xfrm>
                <a:off x="6341097" y="4508227"/>
                <a:ext cx="4587986" cy="1097915"/>
                <a:chOff x="1756253" y="4508862"/>
                <a:chExt cx="4587986" cy="1097915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DC94CD32-2921-D4CB-3149-92D350BE65B8}"/>
                    </a:ext>
                  </a:extLst>
                </p:cNvPr>
                <p:cNvGrpSpPr/>
                <p:nvPr/>
              </p:nvGrpSpPr>
              <p:grpSpPr>
                <a:xfrm>
                  <a:off x="1756253" y="4508862"/>
                  <a:ext cx="4587986" cy="1097915"/>
                  <a:chOff x="3685121" y="3078004"/>
                  <a:chExt cx="4587986" cy="1097915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0BDAEDE1-0E24-EC9D-634E-ED6872BF94AD}"/>
                      </a:ext>
                    </a:extLst>
                  </p:cNvPr>
                  <p:cNvGrpSpPr/>
                  <p:nvPr/>
                </p:nvGrpSpPr>
                <p:grpSpPr>
                  <a:xfrm>
                    <a:off x="3685121" y="3078004"/>
                    <a:ext cx="3652520" cy="1097915"/>
                    <a:chOff x="4612" y="3721"/>
                    <a:chExt cx="5752" cy="1729"/>
                  </a:xfrm>
                </p:grpSpPr>
                <p:grpSp>
                  <p:nvGrpSpPr>
                    <p:cNvPr id="88" name="Group 87">
                      <a:extLst>
                        <a:ext uri="{FF2B5EF4-FFF2-40B4-BE49-F238E27FC236}">
                          <a16:creationId xmlns:a16="http://schemas.microsoft.com/office/drawing/2014/main" id="{299C20B7-66BB-5761-3303-E9F047ED97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721"/>
                      <a:ext cx="4734" cy="1729"/>
                      <a:chOff x="5630" y="3721"/>
                      <a:chExt cx="4734" cy="1729"/>
                    </a:xfrm>
                  </p:grpSpPr>
                  <p:sp>
                    <p:nvSpPr>
                      <p:cNvPr id="90" name="Rectangles 39">
                        <a:extLst>
                          <a:ext uri="{FF2B5EF4-FFF2-40B4-BE49-F238E27FC236}">
                            <a16:creationId xmlns:a16="http://schemas.microsoft.com/office/drawing/2014/main" id="{80B2101D-A95A-A200-7C31-773ABFA2E2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1" name="Rectangles 40">
                        <a:extLst>
                          <a:ext uri="{FF2B5EF4-FFF2-40B4-BE49-F238E27FC236}">
                            <a16:creationId xmlns:a16="http://schemas.microsoft.com/office/drawing/2014/main" id="{ACAA4E5F-21E0-CC8A-1608-5E925DFEDC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2" name="Rectangles 41">
                        <a:extLst>
                          <a:ext uri="{FF2B5EF4-FFF2-40B4-BE49-F238E27FC236}">
                            <a16:creationId xmlns:a16="http://schemas.microsoft.com/office/drawing/2014/main" id="{BA5FD77B-6068-3F91-2922-FA679FBBB7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3" name="Rectangles 42">
                        <a:extLst>
                          <a:ext uri="{FF2B5EF4-FFF2-40B4-BE49-F238E27FC236}">
                            <a16:creationId xmlns:a16="http://schemas.microsoft.com/office/drawing/2014/main" id="{B6725F9B-D124-B192-3C2A-637BD534BC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4" name="Straight Connector 93">
                        <a:extLst>
                          <a:ext uri="{FF2B5EF4-FFF2-40B4-BE49-F238E27FC236}">
                            <a16:creationId xmlns:a16="http://schemas.microsoft.com/office/drawing/2014/main" id="{2963550C-4279-1A02-4D9D-4B984527224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5" name="Straight Connector 94">
                        <a:extLst>
                          <a:ext uri="{FF2B5EF4-FFF2-40B4-BE49-F238E27FC236}">
                            <a16:creationId xmlns:a16="http://schemas.microsoft.com/office/drawing/2014/main" id="{A727B966-6047-6FAF-7C87-F5DD848F464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89" name="Straight Arrow Connector 88">
                      <a:extLst>
                        <a:ext uri="{FF2B5EF4-FFF2-40B4-BE49-F238E27FC236}">
                          <a16:creationId xmlns:a16="http://schemas.microsoft.com/office/drawing/2014/main" id="{47C4286A-3189-E546-552B-DC3FCC46719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612" y="4647"/>
                      <a:ext cx="1018" cy="6"/>
                    </a:xfrm>
                    <a:prstGeom prst="straightConnector1">
                      <a:avLst/>
                    </a:prstGeom>
                    <a:ln w="63500">
                      <a:solidFill>
                        <a:schemeClr val="tx1"/>
                      </a:solidFill>
                      <a:tailEnd type="arrow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87" name="Oval 86">
                    <a:extLst>
                      <a:ext uri="{FF2B5EF4-FFF2-40B4-BE49-F238E27FC236}">
                        <a16:creationId xmlns:a16="http://schemas.microsoft.com/office/drawing/2014/main" id="{46BD612D-E051-F9E1-DCE9-7E50AB55C7AF}"/>
                      </a:ext>
                    </a:extLst>
                  </p:cNvPr>
                  <p:cNvSpPr/>
                  <p:nvPr/>
                </p:nvSpPr>
                <p:spPr>
                  <a:xfrm>
                    <a:off x="7337641" y="3228589"/>
                    <a:ext cx="935466" cy="8959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2F665F92-1A50-C104-D0D0-643E08B1A89A}"/>
                    </a:ext>
                  </a:extLst>
                </p:cNvPr>
                <p:cNvGrpSpPr/>
                <p:nvPr/>
              </p:nvGrpSpPr>
              <p:grpSpPr>
                <a:xfrm>
                  <a:off x="3668883" y="4816597"/>
                  <a:ext cx="2436862" cy="692829"/>
                  <a:chOff x="5492447" y="2573854"/>
                  <a:chExt cx="2436862" cy="692829"/>
                </a:xfrm>
              </p:grpSpPr>
              <p:sp>
                <p:nvSpPr>
                  <p:cNvPr id="83" name="Rectangles 47">
                    <a:extLst>
                      <a:ext uri="{FF2B5EF4-FFF2-40B4-BE49-F238E27FC236}">
                        <a16:creationId xmlns:a16="http://schemas.microsoft.com/office/drawing/2014/main" id="{298CBA85-C3BD-5363-9051-08D729F50167}"/>
                      </a:ext>
                    </a:extLst>
                  </p:cNvPr>
                  <p:cNvSpPr/>
                  <p:nvPr/>
                </p:nvSpPr>
                <p:spPr>
                  <a:xfrm>
                    <a:off x="5492447" y="2573854"/>
                    <a:ext cx="458478" cy="69282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4" name="Rectangles 47">
                    <a:extLst>
                      <a:ext uri="{FF2B5EF4-FFF2-40B4-BE49-F238E27FC236}">
                        <a16:creationId xmlns:a16="http://schemas.microsoft.com/office/drawing/2014/main" id="{FE03DB79-2FD6-7118-DD0A-7E68AFD19948}"/>
                      </a:ext>
                    </a:extLst>
                  </p:cNvPr>
                  <p:cNvSpPr/>
                  <p:nvPr/>
                </p:nvSpPr>
                <p:spPr>
                  <a:xfrm>
                    <a:off x="6719239" y="2901243"/>
                    <a:ext cx="458478" cy="347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5" name="Rectangles 47">
                    <a:extLst>
                      <a:ext uri="{FF2B5EF4-FFF2-40B4-BE49-F238E27FC236}">
                        <a16:creationId xmlns:a16="http://schemas.microsoft.com/office/drawing/2014/main" id="{E5D7B62B-161E-9D83-83EC-9FB0B0B4B2E4}"/>
                      </a:ext>
                    </a:extLst>
                  </p:cNvPr>
                  <p:cNvSpPr/>
                  <p:nvPr/>
                </p:nvSpPr>
                <p:spPr>
                  <a:xfrm>
                    <a:off x="7470831" y="2854128"/>
                    <a:ext cx="458478" cy="33961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6460B1A-82BF-3F2C-EC22-0EEC4F94FDF6}"/>
                  </a:ext>
                </a:extLst>
              </p:cNvPr>
              <p:cNvSpPr txBox="1"/>
              <p:nvPr/>
            </p:nvSpPr>
            <p:spPr>
              <a:xfrm>
                <a:off x="4157140" y="4087683"/>
                <a:ext cx="4674642" cy="43088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Multiple stages of processing (Tandem)</a:t>
                </a:r>
              </a:p>
            </p:txBody>
          </p:sp>
        </p:grpSp>
        <p:sp>
          <p:nvSpPr>
            <p:cNvPr id="96" name="Rectangles 47">
              <a:extLst>
                <a:ext uri="{FF2B5EF4-FFF2-40B4-BE49-F238E27FC236}">
                  <a16:creationId xmlns:a16="http://schemas.microsoft.com/office/drawing/2014/main" id="{2CBFB3F1-5D08-CA0C-E8E6-9A03E356E1D3}"/>
                </a:ext>
              </a:extLst>
            </p:cNvPr>
            <p:cNvSpPr/>
            <p:nvPr/>
          </p:nvSpPr>
          <p:spPr>
            <a:xfrm>
              <a:off x="8876244" y="4662875"/>
              <a:ext cx="458478" cy="47627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9DC74D0-5785-BB4E-F535-4F356EC8B4BE}"/>
              </a:ext>
            </a:extLst>
          </p:cNvPr>
          <p:cNvGrpSpPr/>
          <p:nvPr/>
        </p:nvGrpSpPr>
        <p:grpSpPr>
          <a:xfrm>
            <a:off x="838200" y="1433794"/>
            <a:ext cx="4893297" cy="2754948"/>
            <a:chOff x="838200" y="1433794"/>
            <a:chExt cx="4893297" cy="2754948"/>
          </a:xfrm>
        </p:grpSpPr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72D51C05-6423-0230-D5C0-DC0612A13C86}"/>
                </a:ext>
              </a:extLst>
            </p:cNvPr>
            <p:cNvSpPr/>
            <p:nvPr/>
          </p:nvSpPr>
          <p:spPr>
            <a:xfrm>
              <a:off x="838200" y="1433794"/>
              <a:ext cx="4893297" cy="2315335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7C35471-42BA-C678-DE55-C9AB424E21F9}"/>
                </a:ext>
              </a:extLst>
            </p:cNvPr>
            <p:cNvSpPr txBox="1"/>
            <p:nvPr/>
          </p:nvSpPr>
          <p:spPr>
            <a:xfrm>
              <a:off x="1238570" y="3757855"/>
              <a:ext cx="1321905" cy="430887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Start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586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FA251-3A7D-C221-5134-8B45DB961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48" y="289385"/>
            <a:ext cx="11718303" cy="1325563"/>
          </a:xfrm>
        </p:spPr>
        <p:txBody>
          <a:bodyPr/>
          <a:lstStyle/>
          <a:p>
            <a:r>
              <a:rPr lang="en-US" dirty="0"/>
              <a:t>Prior work: Single-server &amp; Multiserver Scheduling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D765E-BDF8-0615-75B2-A0B7AE43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Seminar - Izzy Grosof - Dec. 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647CF-3B70-0300-3305-23672D1BC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1C17E8F-37D2-B97C-0DF0-4BB79046909B}"/>
              </a:ext>
            </a:extLst>
          </p:cNvPr>
          <p:cNvGrpSpPr/>
          <p:nvPr/>
        </p:nvGrpSpPr>
        <p:grpSpPr>
          <a:xfrm>
            <a:off x="436384" y="1665242"/>
            <a:ext cx="9928202" cy="4748738"/>
            <a:chOff x="436384" y="1665242"/>
            <a:chExt cx="9928202" cy="4748738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A17171B-10BC-3DCC-1892-0F58AADCAF32}"/>
                </a:ext>
              </a:extLst>
            </p:cNvPr>
            <p:cNvCxnSpPr>
              <a:cxnSpLocks/>
            </p:cNvCxnSpPr>
            <p:nvPr/>
          </p:nvCxnSpPr>
          <p:spPr>
            <a:xfrm>
              <a:off x="436384" y="2949507"/>
              <a:ext cx="99282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F8D2735-0058-4613-C281-781BB7A515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3356" y="1665242"/>
              <a:ext cx="0" cy="4748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DB53AA4-F7FA-ED11-D606-19AB51D7E7EA}"/>
                    </a:ext>
                  </a:extLst>
                </p:cNvPr>
                <p:cNvSpPr txBox="1"/>
                <p:nvPr/>
              </p:nvSpPr>
              <p:spPr>
                <a:xfrm>
                  <a:off x="436384" y="3054022"/>
                  <a:ext cx="2947481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b="1" dirty="0"/>
                    <a:t>Analysis</a:t>
                  </a:r>
                  <a:r>
                    <a:rPr lang="en-US" sz="2200" dirty="0"/>
                    <a:t>:      Characterize </a:t>
                  </a:r>
                  <a14:m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a14:m>
                  <a:r>
                    <a:rPr lang="en-US" sz="2200" dirty="0"/>
                    <a:t> (mean response time)</a:t>
                  </a: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DB53AA4-F7FA-ED11-D606-19AB51D7E7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384" y="3054022"/>
                  <a:ext cx="2947481" cy="1107996"/>
                </a:xfrm>
                <a:prstGeom prst="rect">
                  <a:avLst/>
                </a:prstGeom>
                <a:blipFill>
                  <a:blip r:embed="rId3"/>
                  <a:stretch>
                    <a:fillRect l="-2692" t="-3846" b="-98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35D9BFA-C070-1927-E36B-3CEFB14048DB}"/>
              </a:ext>
            </a:extLst>
          </p:cNvPr>
          <p:cNvGrpSpPr/>
          <p:nvPr/>
        </p:nvGrpSpPr>
        <p:grpSpPr>
          <a:xfrm>
            <a:off x="369651" y="4531873"/>
            <a:ext cx="9994935" cy="1214883"/>
            <a:chOff x="369651" y="4531873"/>
            <a:chExt cx="9994935" cy="1214883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A090702-FF07-A205-01D5-C00E211C9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384" y="4531873"/>
              <a:ext cx="9928202" cy="4357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7B0E4B6-EA0A-B590-67A7-D279DFEF1E48}"/>
                    </a:ext>
                  </a:extLst>
                </p:cNvPr>
                <p:cNvSpPr txBox="1"/>
                <p:nvPr/>
              </p:nvSpPr>
              <p:spPr>
                <a:xfrm>
                  <a:off x="369651" y="4638760"/>
                  <a:ext cx="2947481" cy="1107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b="1" dirty="0"/>
                    <a:t>Optimization</a:t>
                  </a:r>
                  <a:r>
                    <a:rPr lang="en-US" sz="2200" dirty="0"/>
                    <a:t>:   Minimize </a:t>
                  </a:r>
                  <a14:m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a14:m>
                  <a:r>
                    <a:rPr lang="en-US" sz="2200" dirty="0"/>
                    <a:t>over all scheduling policies.</a:t>
                  </a: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7B0E4B6-EA0A-B590-67A7-D279DFEF1E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651" y="4638760"/>
                  <a:ext cx="2947481" cy="1107996"/>
                </a:xfrm>
                <a:prstGeom prst="rect">
                  <a:avLst/>
                </a:prstGeom>
                <a:blipFill>
                  <a:blip r:embed="rId4"/>
                  <a:stretch>
                    <a:fillRect l="-2692" t="-3846" b="-98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D5331B0-0DB9-FEF3-8990-F6EE27514036}"/>
              </a:ext>
            </a:extLst>
          </p:cNvPr>
          <p:cNvGrpSpPr/>
          <p:nvPr/>
        </p:nvGrpSpPr>
        <p:grpSpPr>
          <a:xfrm>
            <a:off x="3243356" y="2990805"/>
            <a:ext cx="3600375" cy="1490774"/>
            <a:chOff x="3243356" y="3429000"/>
            <a:chExt cx="3468199" cy="1490774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669160F-DFF7-FE8F-50F0-307E1938F639}"/>
                </a:ext>
              </a:extLst>
            </p:cNvPr>
            <p:cNvSpPr txBox="1"/>
            <p:nvPr/>
          </p:nvSpPr>
          <p:spPr>
            <a:xfrm>
              <a:off x="3243356" y="3429000"/>
              <a:ext cx="3468199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Well understood!         </a:t>
              </a:r>
              <a:r>
                <a:rPr lang="en-US" dirty="0"/>
                <a:t>[</a:t>
              </a:r>
              <a:r>
                <a:rPr lang="en-US" dirty="0" err="1"/>
                <a:t>Pollaczek</a:t>
              </a:r>
              <a:r>
                <a:rPr lang="en-US" dirty="0"/>
                <a:t> ‘30], [Schrage &amp; Miller ‘66], [Scully ‘18].</a:t>
              </a:r>
            </a:p>
          </p:txBody>
        </p:sp>
        <p:sp>
          <p:nvSpPr>
            <p:cNvPr id="54" name="Smiley Face 53">
              <a:extLst>
                <a:ext uri="{FF2B5EF4-FFF2-40B4-BE49-F238E27FC236}">
                  <a16:creationId xmlns:a16="http://schemas.microsoft.com/office/drawing/2014/main" id="{B7C4920A-CA88-0448-CB40-2F48BEF61913}"/>
                </a:ext>
              </a:extLst>
            </p:cNvPr>
            <p:cNvSpPr/>
            <p:nvPr/>
          </p:nvSpPr>
          <p:spPr>
            <a:xfrm>
              <a:off x="4713494" y="4444286"/>
              <a:ext cx="454152" cy="475488"/>
            </a:xfrm>
            <a:prstGeom prst="smileyFace">
              <a:avLst>
                <a:gd name="adj" fmla="val 4653"/>
              </a:avLst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F2EDA0E-7441-5050-E0A8-5CC4A2FDA1EA}"/>
              </a:ext>
            </a:extLst>
          </p:cNvPr>
          <p:cNvGrpSpPr/>
          <p:nvPr/>
        </p:nvGrpSpPr>
        <p:grpSpPr>
          <a:xfrm>
            <a:off x="3280246" y="4684790"/>
            <a:ext cx="3468199" cy="1515723"/>
            <a:chOff x="3243356" y="3421551"/>
            <a:chExt cx="3468199" cy="1515723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CFB5E23-2760-DBD5-B868-B9643CDEAB43}"/>
                </a:ext>
              </a:extLst>
            </p:cNvPr>
            <p:cNvSpPr txBox="1"/>
            <p:nvPr/>
          </p:nvSpPr>
          <p:spPr>
            <a:xfrm>
              <a:off x="3243356" y="3421551"/>
              <a:ext cx="346819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Shortest Remaining Processing Time (SRPT) is optimal! </a:t>
              </a:r>
              <a:r>
                <a:rPr lang="en-US" sz="1800" dirty="0"/>
                <a:t>[Schrage ‘68].</a:t>
              </a:r>
              <a:endParaRPr lang="en-US" dirty="0"/>
            </a:p>
          </p:txBody>
        </p:sp>
        <p:sp>
          <p:nvSpPr>
            <p:cNvPr id="58" name="Smiley Face 57">
              <a:extLst>
                <a:ext uri="{FF2B5EF4-FFF2-40B4-BE49-F238E27FC236}">
                  <a16:creationId xmlns:a16="http://schemas.microsoft.com/office/drawing/2014/main" id="{F4C4B94C-4CB3-8468-46F5-9AB5DAA015C1}"/>
                </a:ext>
              </a:extLst>
            </p:cNvPr>
            <p:cNvSpPr/>
            <p:nvPr/>
          </p:nvSpPr>
          <p:spPr>
            <a:xfrm>
              <a:off x="4676604" y="4461786"/>
              <a:ext cx="454152" cy="475488"/>
            </a:xfrm>
            <a:prstGeom prst="smileyFace">
              <a:avLst>
                <a:gd name="adj" fmla="val 4653"/>
              </a:avLst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DF13A70-32A2-06EE-9674-AF29B8AF7B9E}"/>
              </a:ext>
            </a:extLst>
          </p:cNvPr>
          <p:cNvGrpSpPr/>
          <p:nvPr/>
        </p:nvGrpSpPr>
        <p:grpSpPr>
          <a:xfrm>
            <a:off x="6773145" y="4669017"/>
            <a:ext cx="3369725" cy="1531037"/>
            <a:chOff x="6648051" y="3043298"/>
            <a:chExt cx="3369725" cy="153103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45FC2E9-F8F8-093C-47B1-3D51CC71AA05}"/>
                </a:ext>
              </a:extLst>
            </p:cNvPr>
            <p:cNvSpPr txBox="1"/>
            <p:nvPr/>
          </p:nvSpPr>
          <p:spPr>
            <a:xfrm>
              <a:off x="6648051" y="3043298"/>
              <a:ext cx="336972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Entirely open.            Negative worst-case results </a:t>
              </a:r>
              <a:r>
                <a:rPr lang="en-US" dirty="0"/>
                <a:t>[Leonardi &amp; Raz ‘97]</a:t>
              </a:r>
              <a:r>
                <a:rPr lang="en-US" sz="2200" dirty="0"/>
                <a:t>.</a:t>
              </a:r>
              <a:endParaRPr lang="en-US" dirty="0"/>
            </a:p>
          </p:txBody>
        </p:sp>
        <p:sp>
          <p:nvSpPr>
            <p:cNvPr id="62" name="Smiley Face 61">
              <a:extLst>
                <a:ext uri="{FF2B5EF4-FFF2-40B4-BE49-F238E27FC236}">
                  <a16:creationId xmlns:a16="http://schemas.microsoft.com/office/drawing/2014/main" id="{8A9DA0DE-C332-A910-BBFB-8EC963D62C75}"/>
                </a:ext>
              </a:extLst>
            </p:cNvPr>
            <p:cNvSpPr/>
            <p:nvPr/>
          </p:nvSpPr>
          <p:spPr>
            <a:xfrm>
              <a:off x="8339978" y="4098847"/>
              <a:ext cx="454152" cy="475488"/>
            </a:xfrm>
            <a:prstGeom prst="smileyFace">
              <a:avLst>
                <a:gd name="adj" fmla="val -4653"/>
              </a:avLst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71DCBA3-C6CC-341B-55DA-A3662E0521BB}"/>
              </a:ext>
            </a:extLst>
          </p:cNvPr>
          <p:cNvGrpSpPr/>
          <p:nvPr/>
        </p:nvGrpSpPr>
        <p:grpSpPr>
          <a:xfrm>
            <a:off x="6843734" y="3005511"/>
            <a:ext cx="4776765" cy="1482789"/>
            <a:chOff x="6761733" y="2998790"/>
            <a:chExt cx="4776765" cy="1482789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F1A1D3C-C52A-A8FB-BBC7-CC3D8B3DE53D}"/>
                </a:ext>
              </a:extLst>
            </p:cNvPr>
            <p:cNvSpPr txBox="1"/>
            <p:nvPr/>
          </p:nvSpPr>
          <p:spPr>
            <a:xfrm>
              <a:off x="6761733" y="2998790"/>
              <a:ext cx="477676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Analysis only for First-Come First-Served (FCFS) </a:t>
              </a:r>
              <a:r>
                <a:rPr lang="en-US" dirty="0"/>
                <a:t>[</a:t>
              </a:r>
              <a:r>
                <a:rPr lang="en-US" dirty="0" err="1"/>
                <a:t>K</a:t>
              </a:r>
              <a:r>
                <a:rPr lang="en-US" i="0" dirty="0" err="1">
                  <a:solidFill>
                    <a:srgbClr val="202122"/>
                  </a:solidFill>
                  <a:effectLst/>
                </a:rPr>
                <a:t>ö</a:t>
              </a:r>
              <a:r>
                <a:rPr lang="en-US" dirty="0" err="1"/>
                <a:t>llerstr</a:t>
              </a:r>
              <a:r>
                <a:rPr lang="en-US" i="0" dirty="0" err="1">
                  <a:solidFill>
                    <a:srgbClr val="202122"/>
                  </a:solidFill>
                  <a:effectLst/>
                </a:rPr>
                <a:t>ö</a:t>
              </a:r>
              <a:r>
                <a:rPr lang="en-US" dirty="0" err="1"/>
                <a:t>m</a:t>
              </a:r>
              <a:r>
                <a:rPr lang="en-US" dirty="0"/>
                <a:t> ‘74 &amp; ‘79]</a:t>
              </a:r>
              <a:r>
                <a:rPr lang="en-US" sz="2200" dirty="0"/>
                <a:t>. Nothing for complex scheduling policies.</a:t>
              </a:r>
              <a:endParaRPr lang="en-US" dirty="0"/>
            </a:p>
          </p:txBody>
        </p:sp>
        <p:sp>
          <p:nvSpPr>
            <p:cNvPr id="66" name="Smiley Face 65">
              <a:extLst>
                <a:ext uri="{FF2B5EF4-FFF2-40B4-BE49-F238E27FC236}">
                  <a16:creationId xmlns:a16="http://schemas.microsoft.com/office/drawing/2014/main" id="{40A4B643-50E1-19D9-1879-184CD9F4A0FB}"/>
                </a:ext>
              </a:extLst>
            </p:cNvPr>
            <p:cNvSpPr/>
            <p:nvPr/>
          </p:nvSpPr>
          <p:spPr>
            <a:xfrm>
              <a:off x="8383524" y="4006091"/>
              <a:ext cx="454152" cy="475488"/>
            </a:xfrm>
            <a:prstGeom prst="smileyFace">
              <a:avLst>
                <a:gd name="adj" fmla="val -561"/>
              </a:avLst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E683C07-6655-A5CB-968D-E0BEC1E509C8}"/>
              </a:ext>
            </a:extLst>
          </p:cNvPr>
          <p:cNvGrpSpPr/>
          <p:nvPr/>
        </p:nvGrpSpPr>
        <p:grpSpPr>
          <a:xfrm>
            <a:off x="3638512" y="1276670"/>
            <a:ext cx="6219912" cy="5162756"/>
            <a:chOff x="3638512" y="1276670"/>
            <a:chExt cx="6219912" cy="516275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5520B4-EACA-B794-8164-B09045AF04F9}"/>
                </a:ext>
              </a:extLst>
            </p:cNvPr>
            <p:cNvGrpSpPr/>
            <p:nvPr/>
          </p:nvGrpSpPr>
          <p:grpSpPr>
            <a:xfrm>
              <a:off x="7346312" y="1464944"/>
              <a:ext cx="2512112" cy="1442255"/>
              <a:chOff x="10105" y="2278"/>
              <a:chExt cx="5304" cy="3089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B1DCE8B-A90D-31FB-B978-6DAB19FD4E19}"/>
                  </a:ext>
                </a:extLst>
              </p:cNvPr>
              <p:cNvSpPr/>
              <p:nvPr/>
            </p:nvSpPr>
            <p:spPr>
              <a:xfrm>
                <a:off x="14954" y="3325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900BECE-F43C-08EF-47F1-E405C2DA95BC}"/>
                  </a:ext>
                </a:extLst>
              </p:cNvPr>
              <p:cNvSpPr/>
              <p:nvPr/>
            </p:nvSpPr>
            <p:spPr>
              <a:xfrm>
                <a:off x="14954" y="3837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C596E88-D34F-C9F4-052B-6C14D56DF9AB}"/>
                  </a:ext>
                </a:extLst>
              </p:cNvPr>
              <p:cNvSpPr/>
              <p:nvPr/>
            </p:nvSpPr>
            <p:spPr>
              <a:xfrm>
                <a:off x="14954" y="4367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2C047F2-4C0C-4C66-9F06-14AAD2F71249}"/>
                  </a:ext>
                </a:extLst>
              </p:cNvPr>
              <p:cNvSpPr/>
              <p:nvPr/>
            </p:nvSpPr>
            <p:spPr>
              <a:xfrm>
                <a:off x="14954" y="4910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05C0744-DC90-CB5A-8642-C122CA934F3A}"/>
                  </a:ext>
                </a:extLst>
              </p:cNvPr>
              <p:cNvSpPr/>
              <p:nvPr/>
            </p:nvSpPr>
            <p:spPr>
              <a:xfrm>
                <a:off x="14954" y="2278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1484190-DC90-133C-BD89-7A7EEBED857B}"/>
                  </a:ext>
                </a:extLst>
              </p:cNvPr>
              <p:cNvSpPr/>
              <p:nvPr/>
            </p:nvSpPr>
            <p:spPr>
              <a:xfrm>
                <a:off x="14954" y="2821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B305A99-1C7E-CC1A-93F9-8CCBF8E0D1CF}"/>
                  </a:ext>
                </a:extLst>
              </p:cNvPr>
              <p:cNvGrpSpPr/>
              <p:nvPr/>
            </p:nvGrpSpPr>
            <p:grpSpPr>
              <a:xfrm>
                <a:off x="10105" y="2989"/>
                <a:ext cx="4734" cy="1729"/>
                <a:chOff x="5630" y="3721"/>
                <a:chExt cx="4734" cy="1729"/>
              </a:xfrm>
            </p:grpSpPr>
            <p:sp>
              <p:nvSpPr>
                <p:cNvPr id="29" name="Rectangles 39">
                  <a:extLst>
                    <a:ext uri="{FF2B5EF4-FFF2-40B4-BE49-F238E27FC236}">
                      <a16:creationId xmlns:a16="http://schemas.microsoft.com/office/drawing/2014/main" id="{C2885CC5-8FAE-397B-B7A3-0411DD2A1E29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s 40">
                  <a:extLst>
                    <a:ext uri="{FF2B5EF4-FFF2-40B4-BE49-F238E27FC236}">
                      <a16:creationId xmlns:a16="http://schemas.microsoft.com/office/drawing/2014/main" id="{A0034C0F-ED99-BF1D-7B27-3C1616F8DCC9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s 41">
                  <a:extLst>
                    <a:ext uri="{FF2B5EF4-FFF2-40B4-BE49-F238E27FC236}">
                      <a16:creationId xmlns:a16="http://schemas.microsoft.com/office/drawing/2014/main" id="{9019A2D3-C092-6966-DAB7-19C5AF578437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s 42">
                  <a:extLst>
                    <a:ext uri="{FF2B5EF4-FFF2-40B4-BE49-F238E27FC236}">
                      <a16:creationId xmlns:a16="http://schemas.microsoft.com/office/drawing/2014/main" id="{A3998EAF-CEB6-9E32-9023-1AFF42F906A1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F8459FEC-39A8-9D99-4AD2-3FB82015F22E}"/>
                    </a:ext>
                  </a:extLst>
                </p:cNvPr>
                <p:cNvCxnSpPr/>
                <p:nvPr/>
              </p:nvCxnSpPr>
              <p:spPr>
                <a:xfrm>
                  <a:off x="5630" y="3721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4B51C0D6-63FE-A7C5-294E-7321D45BFD45}"/>
                    </a:ext>
                  </a:extLst>
                </p:cNvPr>
                <p:cNvCxnSpPr/>
                <p:nvPr/>
              </p:nvCxnSpPr>
              <p:spPr>
                <a:xfrm>
                  <a:off x="5630" y="5435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F0E175-23C1-CB02-5038-A634AAC3F3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1558" y="1690688"/>
              <a:ext cx="0" cy="47487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3FE8A3C-2874-E07A-EDC2-0816EAAE3C8D}"/>
                </a:ext>
              </a:extLst>
            </p:cNvPr>
            <p:cNvSpPr txBox="1"/>
            <p:nvPr/>
          </p:nvSpPr>
          <p:spPr>
            <a:xfrm>
              <a:off x="4329466" y="1280662"/>
              <a:ext cx="111661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1 server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7556422-C3F7-7D7C-C2F1-753B044D0F6D}"/>
                </a:ext>
              </a:extLst>
            </p:cNvPr>
            <p:cNvSpPr txBox="1"/>
            <p:nvPr/>
          </p:nvSpPr>
          <p:spPr>
            <a:xfrm>
              <a:off x="7780278" y="1276670"/>
              <a:ext cx="164920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Multiserver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62CB1BD-6735-E1FC-6D3E-B39BE53E4861}"/>
                </a:ext>
              </a:extLst>
            </p:cNvPr>
            <p:cNvGrpSpPr/>
            <p:nvPr/>
          </p:nvGrpSpPr>
          <p:grpSpPr>
            <a:xfrm>
              <a:off x="3638512" y="1865562"/>
              <a:ext cx="2677891" cy="847152"/>
              <a:chOff x="4331552" y="3050377"/>
              <a:chExt cx="4279048" cy="1232492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D6488365-B298-5CE7-89A7-946839285AD1}"/>
                  </a:ext>
                </a:extLst>
              </p:cNvPr>
              <p:cNvGrpSpPr/>
              <p:nvPr/>
            </p:nvGrpSpPr>
            <p:grpSpPr>
              <a:xfrm>
                <a:off x="4331552" y="3080544"/>
                <a:ext cx="3006089" cy="1096645"/>
                <a:chOff x="5630" y="3725"/>
                <a:chExt cx="4734" cy="1727"/>
              </a:xfrm>
            </p:grpSpPr>
            <p:sp>
              <p:nvSpPr>
                <p:cNvPr id="44" name="Rectangles 39">
                  <a:extLst>
                    <a:ext uri="{FF2B5EF4-FFF2-40B4-BE49-F238E27FC236}">
                      <a16:creationId xmlns:a16="http://schemas.microsoft.com/office/drawing/2014/main" id="{4674B392-D684-81F1-FB6C-D1BA989C5EEF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s 40">
                  <a:extLst>
                    <a:ext uri="{FF2B5EF4-FFF2-40B4-BE49-F238E27FC236}">
                      <a16:creationId xmlns:a16="http://schemas.microsoft.com/office/drawing/2014/main" id="{C9436453-E53E-1C7F-14B1-DB414EBC57C3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s 41">
                  <a:extLst>
                    <a:ext uri="{FF2B5EF4-FFF2-40B4-BE49-F238E27FC236}">
                      <a16:creationId xmlns:a16="http://schemas.microsoft.com/office/drawing/2014/main" id="{18AEB74B-E6BC-BB55-1E77-0784E435D7C2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s 42">
                  <a:extLst>
                    <a:ext uri="{FF2B5EF4-FFF2-40B4-BE49-F238E27FC236}">
                      <a16:creationId xmlns:a16="http://schemas.microsoft.com/office/drawing/2014/main" id="{A91A684C-64F9-C9EF-A0F7-F73F51FC347D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A295560F-9B9D-5FD2-45DC-1BA1644E104F}"/>
                    </a:ext>
                  </a:extLst>
                </p:cNvPr>
                <p:cNvCxnSpPr/>
                <p:nvPr/>
              </p:nvCxnSpPr>
              <p:spPr>
                <a:xfrm>
                  <a:off x="5630" y="3725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050376F4-FD9F-E2E9-ED52-201A6B0047F6}"/>
                    </a:ext>
                  </a:extLst>
                </p:cNvPr>
                <p:cNvCxnSpPr/>
                <p:nvPr/>
              </p:nvCxnSpPr>
              <p:spPr>
                <a:xfrm>
                  <a:off x="5630" y="5437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61E883F3-3526-CD8A-0BF0-470B125A93D8}"/>
                  </a:ext>
                </a:extLst>
              </p:cNvPr>
              <p:cNvSpPr/>
              <p:nvPr/>
            </p:nvSpPr>
            <p:spPr>
              <a:xfrm>
                <a:off x="7337642" y="3050377"/>
                <a:ext cx="1272958" cy="1232492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E49054A-75C0-BE5A-A21A-ED9900D5A658}"/>
              </a:ext>
            </a:extLst>
          </p:cNvPr>
          <p:cNvGrpSpPr/>
          <p:nvPr/>
        </p:nvGrpSpPr>
        <p:grpSpPr>
          <a:xfrm>
            <a:off x="4051481" y="1974672"/>
            <a:ext cx="2025813" cy="626475"/>
            <a:chOff x="1043590" y="1902453"/>
            <a:chExt cx="1656162" cy="626475"/>
          </a:xfrm>
        </p:grpSpPr>
        <p:sp>
          <p:nvSpPr>
            <p:cNvPr id="61" name="Rectangles 46">
              <a:extLst>
                <a:ext uri="{FF2B5EF4-FFF2-40B4-BE49-F238E27FC236}">
                  <a16:creationId xmlns:a16="http://schemas.microsoft.com/office/drawing/2014/main" id="{D08B80C2-A3A2-7836-5ABF-0371131135FB}"/>
                </a:ext>
              </a:extLst>
            </p:cNvPr>
            <p:cNvSpPr/>
            <p:nvPr/>
          </p:nvSpPr>
          <p:spPr>
            <a:xfrm>
              <a:off x="1654073" y="2235079"/>
              <a:ext cx="252021" cy="2911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s 47">
              <a:extLst>
                <a:ext uri="{FF2B5EF4-FFF2-40B4-BE49-F238E27FC236}">
                  <a16:creationId xmlns:a16="http://schemas.microsoft.com/office/drawing/2014/main" id="{8A41C205-6990-A623-5428-27D3311AC557}"/>
                </a:ext>
              </a:extLst>
            </p:cNvPr>
            <p:cNvSpPr/>
            <p:nvPr/>
          </p:nvSpPr>
          <p:spPr>
            <a:xfrm>
              <a:off x="1364033" y="2178488"/>
              <a:ext cx="245141" cy="350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s 48">
              <a:extLst>
                <a:ext uri="{FF2B5EF4-FFF2-40B4-BE49-F238E27FC236}">
                  <a16:creationId xmlns:a16="http://schemas.microsoft.com/office/drawing/2014/main" id="{C38260B3-B583-D6F1-715A-1AEEFBADB550}"/>
                </a:ext>
              </a:extLst>
            </p:cNvPr>
            <p:cNvSpPr/>
            <p:nvPr/>
          </p:nvSpPr>
          <p:spPr>
            <a:xfrm>
              <a:off x="1964597" y="2252707"/>
              <a:ext cx="247534" cy="2686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ectangles 49">
              <a:extLst>
                <a:ext uri="{FF2B5EF4-FFF2-40B4-BE49-F238E27FC236}">
                  <a16:creationId xmlns:a16="http://schemas.microsoft.com/office/drawing/2014/main" id="{13A72CDE-78B1-219E-8D6B-4F53CF139987}"/>
                </a:ext>
              </a:extLst>
            </p:cNvPr>
            <p:cNvSpPr/>
            <p:nvPr/>
          </p:nvSpPr>
          <p:spPr>
            <a:xfrm>
              <a:off x="1043590" y="1902453"/>
              <a:ext cx="258476" cy="6264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s 75">
              <a:extLst>
                <a:ext uri="{FF2B5EF4-FFF2-40B4-BE49-F238E27FC236}">
                  <a16:creationId xmlns:a16="http://schemas.microsoft.com/office/drawing/2014/main" id="{0F9DC53F-51F2-7DF9-FED9-F0AF33833467}"/>
                </a:ext>
              </a:extLst>
            </p:cNvPr>
            <p:cNvSpPr/>
            <p:nvPr/>
          </p:nvSpPr>
          <p:spPr>
            <a:xfrm>
              <a:off x="2435600" y="2353708"/>
              <a:ext cx="264152" cy="1607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921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A344-6DB1-461A-CD5E-CD49F80D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server/job (M/G/k) model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D506D62-EBC9-DA5B-7A4C-4ED6060C5287}"/>
              </a:ext>
            </a:extLst>
          </p:cNvPr>
          <p:cNvGrpSpPr/>
          <p:nvPr/>
        </p:nvGrpSpPr>
        <p:grpSpPr>
          <a:xfrm>
            <a:off x="3630866" y="1825625"/>
            <a:ext cx="4605655" cy="1811020"/>
            <a:chOff x="541" y="2495"/>
            <a:chExt cx="7253" cy="285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F4783C5-3A21-FA83-D502-E2DA438BD54B}"/>
                </a:ext>
              </a:extLst>
            </p:cNvPr>
            <p:cNvGrpSpPr/>
            <p:nvPr/>
          </p:nvGrpSpPr>
          <p:grpSpPr>
            <a:xfrm>
              <a:off x="541" y="2495"/>
              <a:ext cx="7253" cy="2852"/>
              <a:chOff x="541" y="2495"/>
              <a:chExt cx="7253" cy="2852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4358C75-2AF1-E948-9B42-F7522BD3A468}"/>
                  </a:ext>
                </a:extLst>
              </p:cNvPr>
              <p:cNvSpPr/>
              <p:nvPr/>
            </p:nvSpPr>
            <p:spPr>
              <a:xfrm>
                <a:off x="6630" y="3477"/>
                <a:ext cx="827" cy="8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CB001A9-2BF7-1CCD-8F5D-DB7A31C7F0A9}"/>
                  </a:ext>
                </a:extLst>
              </p:cNvPr>
              <p:cNvGrpSpPr/>
              <p:nvPr/>
            </p:nvGrpSpPr>
            <p:grpSpPr>
              <a:xfrm>
                <a:off x="541" y="2495"/>
                <a:ext cx="7253" cy="2281"/>
                <a:chOff x="4612" y="3169"/>
                <a:chExt cx="7253" cy="2281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F3577F42-1A53-70EE-B50E-C565AF921DE8}"/>
                    </a:ext>
                  </a:extLst>
                </p:cNvPr>
                <p:cNvGrpSpPr/>
                <p:nvPr/>
              </p:nvGrpSpPr>
              <p:grpSpPr>
                <a:xfrm>
                  <a:off x="5630" y="3169"/>
                  <a:ext cx="5898" cy="2281"/>
                  <a:chOff x="5630" y="3169"/>
                  <a:chExt cx="5898" cy="2281"/>
                </a:xfrm>
              </p:grpSpPr>
              <p:sp>
                <p:nvSpPr>
                  <p:cNvPr id="24" name="Rectangles 8">
                    <a:extLst>
                      <a:ext uri="{FF2B5EF4-FFF2-40B4-BE49-F238E27FC236}">
                        <a16:creationId xmlns:a16="http://schemas.microsoft.com/office/drawing/2014/main" id="{576A20D8-834E-E57E-93FE-92BE671C0150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s 9">
                    <a:extLst>
                      <a:ext uri="{FF2B5EF4-FFF2-40B4-BE49-F238E27FC236}">
                        <a16:creationId xmlns:a16="http://schemas.microsoft.com/office/drawing/2014/main" id="{709B6459-AFBC-A337-DEE8-11C04B70B2EE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Rectangles 10">
                    <a:extLst>
                      <a:ext uri="{FF2B5EF4-FFF2-40B4-BE49-F238E27FC236}">
                        <a16:creationId xmlns:a16="http://schemas.microsoft.com/office/drawing/2014/main" id="{148A0208-0190-8E70-42D5-3444753DD570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Rectangles 11">
                    <a:extLst>
                      <a:ext uri="{FF2B5EF4-FFF2-40B4-BE49-F238E27FC236}">
                        <a16:creationId xmlns:a16="http://schemas.microsoft.com/office/drawing/2014/main" id="{09D74B92-886F-46F3-E066-25EC4E517152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D3FAAFBF-B99E-F4E2-DAC6-C55B5989C45E}"/>
                      </a:ext>
                    </a:extLst>
                  </p:cNvPr>
                  <p:cNvSpPr/>
                  <p:nvPr/>
                </p:nvSpPr>
                <p:spPr>
                  <a:xfrm>
                    <a:off x="10701" y="3169"/>
                    <a:ext cx="827" cy="88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9265E16D-1FCD-A37C-D3D5-55FF9DC0BC89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21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F79CD0B4-4449-5BBF-7D17-3D18981970E8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Rectangles 16">
                  <a:extLst>
                    <a:ext uri="{FF2B5EF4-FFF2-40B4-BE49-F238E27FC236}">
                      <a16:creationId xmlns:a16="http://schemas.microsoft.com/office/drawing/2014/main" id="{6C00E6E7-58FB-E7BB-91D0-72BE44980E7D}"/>
                    </a:ext>
                  </a:extLst>
                </p:cNvPr>
                <p:cNvSpPr/>
                <p:nvPr/>
              </p:nvSpPr>
              <p:spPr>
                <a:xfrm>
                  <a:off x="7611" y="4738"/>
                  <a:ext cx="797" cy="40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Rectangles 18">
                  <a:extLst>
                    <a:ext uri="{FF2B5EF4-FFF2-40B4-BE49-F238E27FC236}">
                      <a16:creationId xmlns:a16="http://schemas.microsoft.com/office/drawing/2014/main" id="{94988544-6051-C1AD-D058-119BE96CBD37}"/>
                    </a:ext>
                  </a:extLst>
                </p:cNvPr>
                <p:cNvSpPr/>
                <p:nvPr/>
              </p:nvSpPr>
              <p:spPr>
                <a:xfrm>
                  <a:off x="9495" y="4283"/>
                  <a:ext cx="797" cy="8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s 19">
                  <a:extLst>
                    <a:ext uri="{FF2B5EF4-FFF2-40B4-BE49-F238E27FC236}">
                      <a16:creationId xmlns:a16="http://schemas.microsoft.com/office/drawing/2014/main" id="{FD4B195A-5EBF-20C8-8A96-A9CFED5FDA65}"/>
                    </a:ext>
                  </a:extLst>
                </p:cNvPr>
                <p:cNvSpPr/>
                <p:nvPr/>
              </p:nvSpPr>
              <p:spPr>
                <a:xfrm>
                  <a:off x="6668" y="4160"/>
                  <a:ext cx="797" cy="9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s 20">
                  <a:extLst>
                    <a:ext uri="{FF2B5EF4-FFF2-40B4-BE49-F238E27FC236}">
                      <a16:creationId xmlns:a16="http://schemas.microsoft.com/office/drawing/2014/main" id="{FE348CE9-5572-C11B-320F-6E13914ABDBE}"/>
                    </a:ext>
                  </a:extLst>
                </p:cNvPr>
                <p:cNvSpPr/>
                <p:nvPr/>
              </p:nvSpPr>
              <p:spPr>
                <a:xfrm>
                  <a:off x="8553" y="4483"/>
                  <a:ext cx="797" cy="6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s 21">
                  <a:extLst>
                    <a:ext uri="{FF2B5EF4-FFF2-40B4-BE49-F238E27FC236}">
                      <a16:creationId xmlns:a16="http://schemas.microsoft.com/office/drawing/2014/main" id="{C7E4A314-AE49-2CA7-27BF-06992229D0E7}"/>
                    </a:ext>
                  </a:extLst>
                </p:cNvPr>
                <p:cNvSpPr/>
                <p:nvPr/>
              </p:nvSpPr>
              <p:spPr>
                <a:xfrm>
                  <a:off x="10818" y="4207"/>
                  <a:ext cx="594" cy="53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00A09B3F-3BAC-7224-D61F-6E08EA919CEA}"/>
                    </a:ext>
                  </a:extLst>
                </p:cNvPr>
                <p:cNvCxnSpPr/>
                <p:nvPr/>
              </p:nvCxnSpPr>
              <p:spPr>
                <a:xfrm flipV="1">
                  <a:off x="11528" y="3606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94A9F1DB-1351-B549-0E71-C11BF08B6A1C}"/>
                    </a:ext>
                  </a:extLst>
                </p:cNvPr>
                <p:cNvCxnSpPr/>
                <p:nvPr/>
              </p:nvCxnSpPr>
              <p:spPr>
                <a:xfrm flipV="1">
                  <a:off x="4612" y="4647"/>
                  <a:ext cx="1018" cy="6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2D4CE21-24AD-8AB4-439E-53173BD71F71}"/>
                  </a:ext>
                </a:extLst>
              </p:cNvPr>
              <p:cNvCxnSpPr/>
              <p:nvPr/>
            </p:nvCxnSpPr>
            <p:spPr>
              <a:xfrm flipV="1">
                <a:off x="7457" y="3914"/>
                <a:ext cx="337" cy="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F1A2F35-D5E8-3626-26A7-127E90EE5EA8}"/>
                  </a:ext>
                </a:extLst>
              </p:cNvPr>
              <p:cNvSpPr/>
              <p:nvPr/>
            </p:nvSpPr>
            <p:spPr>
              <a:xfrm>
                <a:off x="6630" y="4466"/>
                <a:ext cx="827" cy="8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8F80EE1-85B4-F8C2-7879-A2C8420E47B2}"/>
                  </a:ext>
                </a:extLst>
              </p:cNvPr>
              <p:cNvCxnSpPr/>
              <p:nvPr/>
            </p:nvCxnSpPr>
            <p:spPr>
              <a:xfrm flipV="1">
                <a:off x="7457" y="4903"/>
                <a:ext cx="337" cy="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s 17">
                <a:extLst>
                  <a:ext uri="{FF2B5EF4-FFF2-40B4-BE49-F238E27FC236}">
                    <a16:creationId xmlns:a16="http://schemas.microsoft.com/office/drawing/2014/main" id="{308DBCC3-9BEB-A92A-F640-0CFD90BB121F}"/>
                  </a:ext>
                </a:extLst>
              </p:cNvPr>
              <p:cNvSpPr/>
              <p:nvPr/>
            </p:nvSpPr>
            <p:spPr>
              <a:xfrm>
                <a:off x="6746" y="2885"/>
                <a:ext cx="594" cy="19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s 25">
                <a:extLst>
                  <a:ext uri="{FF2B5EF4-FFF2-40B4-BE49-F238E27FC236}">
                    <a16:creationId xmlns:a16="http://schemas.microsoft.com/office/drawing/2014/main" id="{1E19BFC1-F3D8-41CC-74D4-CDC67CAD8362}"/>
                  </a:ext>
                </a:extLst>
              </p:cNvPr>
              <p:cNvSpPr/>
              <p:nvPr/>
            </p:nvSpPr>
            <p:spPr>
              <a:xfrm>
                <a:off x="6747" y="4775"/>
                <a:ext cx="594" cy="38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25B2C1A-DA20-5642-FFF5-CC51BEF93736}"/>
                </a:ext>
              </a:extLst>
            </p:cNvPr>
            <p:cNvCxnSpPr/>
            <p:nvPr/>
          </p:nvCxnSpPr>
          <p:spPr>
            <a:xfrm flipV="1">
              <a:off x="6308" y="3016"/>
              <a:ext cx="305" cy="323"/>
            </a:xfrm>
            <a:prstGeom prst="line">
              <a:avLst/>
            </a:prstGeom>
            <a:ln w="38100">
              <a:solidFill>
                <a:srgbClr val="202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4C2EDA8-3B95-EE98-D0E2-3A2F64654BDC}"/>
                </a:ext>
              </a:extLst>
            </p:cNvPr>
            <p:cNvCxnSpPr>
              <a:endCxn id="9" idx="2"/>
            </p:cNvCxnSpPr>
            <p:nvPr/>
          </p:nvCxnSpPr>
          <p:spPr>
            <a:xfrm flipV="1">
              <a:off x="6308" y="3918"/>
              <a:ext cx="322" cy="6"/>
            </a:xfrm>
            <a:prstGeom prst="line">
              <a:avLst/>
            </a:prstGeom>
            <a:ln w="38100">
              <a:solidFill>
                <a:srgbClr val="202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889FB6D-3B7B-867E-002F-F014F029975D}"/>
                </a:ext>
              </a:extLst>
            </p:cNvPr>
            <p:cNvCxnSpPr>
              <a:endCxn id="12" idx="2"/>
            </p:cNvCxnSpPr>
            <p:nvPr/>
          </p:nvCxnSpPr>
          <p:spPr>
            <a:xfrm>
              <a:off x="6308" y="4472"/>
              <a:ext cx="322" cy="435"/>
            </a:xfrm>
            <a:prstGeom prst="line">
              <a:avLst/>
            </a:prstGeom>
            <a:ln w="38100">
              <a:solidFill>
                <a:srgbClr val="202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EDD11ED-43D1-93C0-2EAD-80976BD88712}"/>
              </a:ext>
            </a:extLst>
          </p:cNvPr>
          <p:cNvSpPr txBox="1"/>
          <p:nvPr/>
        </p:nvSpPr>
        <p:spPr>
          <a:xfrm>
            <a:off x="8433457" y="2500918"/>
            <a:ext cx="1332712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k </a:t>
            </a:r>
            <a:r>
              <a:rPr lang="en-US" sz="2400" dirty="0"/>
              <a:t>servers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1800653-6EAA-92E6-C9CA-26B9DC44EA9E}"/>
                  </a:ext>
                </a:extLst>
              </p:cNvPr>
              <p:cNvSpPr txBox="1"/>
              <p:nvPr/>
            </p:nvSpPr>
            <p:spPr>
              <a:xfrm>
                <a:off x="2229357" y="2538509"/>
                <a:ext cx="1391984" cy="43088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Poisson(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𝜆</m:t>
                    </m:r>
                  </m:oMath>
                </a14:m>
                <a:r>
                  <a:rPr lang="en-US" sz="2200" dirty="0"/>
                  <a:t>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1800653-6EAA-92E6-C9CA-26B9DC44E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357" y="2538509"/>
                <a:ext cx="1391984" cy="430887"/>
              </a:xfrm>
              <a:prstGeom prst="rect">
                <a:avLst/>
              </a:prstGeom>
              <a:blipFill>
                <a:blip r:embed="rId3"/>
                <a:stretch>
                  <a:fillRect l="-5702" t="-8451" r="-3947" b="-2816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AE6543E-A6F9-0B99-28C3-FB4649C57CC6}"/>
                  </a:ext>
                </a:extLst>
              </p:cNvPr>
              <p:cNvSpPr txBox="1"/>
              <p:nvPr/>
            </p:nvSpPr>
            <p:spPr>
              <a:xfrm>
                <a:off x="4277296" y="1617445"/>
                <a:ext cx="1598929" cy="430887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Size: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200" dirty="0"/>
                  <a:t>, </a:t>
                </a:r>
                <a:r>
                  <a:rPr lang="en-US" sz="2200" dirty="0" err="1"/>
                  <a:t>i.i.d.</a:t>
                </a:r>
                <a:endParaRPr lang="en-US" sz="2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AE6543E-A6F9-0B99-28C3-FB4649C57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296" y="1617445"/>
                <a:ext cx="1598929" cy="430887"/>
              </a:xfrm>
              <a:prstGeom prst="rect">
                <a:avLst/>
              </a:prstGeom>
              <a:blipFill>
                <a:blip r:embed="rId4"/>
                <a:stretch>
                  <a:fillRect l="-3731" t="-3896" r="-373" b="-2207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89F8927-8ED8-64E1-D6C3-B89A43C07990}"/>
                  </a:ext>
                </a:extLst>
              </p:cNvPr>
              <p:cNvSpPr txBox="1"/>
              <p:nvPr/>
            </p:nvSpPr>
            <p:spPr>
              <a:xfrm>
                <a:off x="8093518" y="1300249"/>
                <a:ext cx="2529085" cy="43088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Load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𝜌</m:t>
                    </m:r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𝜆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𝑆</m:t>
                        </m:r>
                      </m:e>
                    </m:d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&lt;1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89F8927-8ED8-64E1-D6C3-B89A43C07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518" y="1300249"/>
                <a:ext cx="2529085" cy="430887"/>
              </a:xfrm>
              <a:prstGeom prst="rect">
                <a:avLst/>
              </a:prstGeom>
              <a:blipFill>
                <a:blip r:embed="rId5"/>
                <a:stretch>
                  <a:fillRect l="-2375" t="-3896" b="-2207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id="{339E90D1-66DD-969B-24CD-D4445956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t>6</a:t>
            </a:fld>
            <a:endParaRPr lang="en-US"/>
          </a:p>
        </p:txBody>
      </p:sp>
      <p:sp>
        <p:nvSpPr>
          <p:cNvPr id="42" name="Footer Placeholder 41">
            <a:extLst>
              <a:ext uri="{FF2B5EF4-FFF2-40B4-BE49-F238E27FC236}">
                <a16:creationId xmlns:a16="http://schemas.microsoft.com/office/drawing/2014/main" id="{FEBE2467-C32A-4759-3202-42569EA3D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Seminar - Izzy Grosof - Dec. 2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3D2C74-D846-48BB-07F7-A21C21EE993C}"/>
              </a:ext>
            </a:extLst>
          </p:cNvPr>
          <p:cNvSpPr txBox="1"/>
          <p:nvPr/>
        </p:nvSpPr>
        <p:spPr>
          <a:xfrm>
            <a:off x="6165469" y="1755263"/>
            <a:ext cx="980122" cy="4308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SRPT-k</a:t>
            </a:r>
          </a:p>
        </p:txBody>
      </p:sp>
    </p:spTree>
    <p:extLst>
      <p:ext uri="{BB962C8B-B14F-4D97-AF65-F5344CB8AC3E}">
        <p14:creationId xmlns:p14="http://schemas.microsoft.com/office/powerpoint/2010/main" val="20671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6" grpId="0" animBg="1"/>
      <p:bldP spid="39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A344-6DB1-461A-CD5E-CD49F80D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server/job (M/G/k)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2E6E7-7072-A6E5-2ED8-F28441D9E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5695"/>
            <a:ext cx="9622536" cy="2407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models:</a:t>
            </a:r>
          </a:p>
          <a:p>
            <a:pPr marL="0" indent="0">
              <a:buNone/>
            </a:pPr>
            <a:r>
              <a:rPr lang="en-US" dirty="0"/>
              <a:t>Free preemption, preempt w/ overhead, no preemption?</a:t>
            </a:r>
          </a:p>
          <a:p>
            <a:pPr marL="0" indent="0">
              <a:buNone/>
            </a:pPr>
            <a:r>
              <a:rPr lang="en-US" dirty="0"/>
              <a:t>Known size, estimate, no info?</a:t>
            </a:r>
          </a:p>
          <a:p>
            <a:pPr marL="0" indent="0">
              <a:buNone/>
            </a:pPr>
            <a:r>
              <a:rPr lang="en-US" dirty="0"/>
              <a:t>This section: Free preemption, known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1800653-6EAA-92E6-C9CA-26B9DC44EA9E}"/>
                  </a:ext>
                </a:extLst>
              </p:cNvPr>
              <p:cNvSpPr txBox="1"/>
              <p:nvPr/>
            </p:nvSpPr>
            <p:spPr>
              <a:xfrm>
                <a:off x="2229357" y="2538509"/>
                <a:ext cx="1391984" cy="43088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Poisson(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𝜆</m:t>
                    </m:r>
                  </m:oMath>
                </a14:m>
                <a:r>
                  <a:rPr lang="en-US" sz="2200" dirty="0"/>
                  <a:t>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1800653-6EAA-92E6-C9CA-26B9DC44E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357" y="2538509"/>
                <a:ext cx="1391984" cy="430887"/>
              </a:xfrm>
              <a:prstGeom prst="rect">
                <a:avLst/>
              </a:prstGeom>
              <a:blipFill>
                <a:blip r:embed="rId3"/>
                <a:stretch>
                  <a:fillRect l="-5702" t="-8451" r="-3947" b="-2816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AE6543E-A6F9-0B99-28C3-FB4649C57CC6}"/>
                  </a:ext>
                </a:extLst>
              </p:cNvPr>
              <p:cNvSpPr txBox="1"/>
              <p:nvPr/>
            </p:nvSpPr>
            <p:spPr>
              <a:xfrm>
                <a:off x="4277296" y="1617445"/>
                <a:ext cx="1598929" cy="430887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Size: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200" dirty="0"/>
                  <a:t>, </a:t>
                </a:r>
                <a:r>
                  <a:rPr lang="en-US" sz="2200" dirty="0" err="1"/>
                  <a:t>i.i.d.</a:t>
                </a:r>
                <a:endParaRPr lang="en-US" sz="2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AE6543E-A6F9-0B99-28C3-FB4649C57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296" y="1617445"/>
                <a:ext cx="1598929" cy="430887"/>
              </a:xfrm>
              <a:prstGeom prst="rect">
                <a:avLst/>
              </a:prstGeom>
              <a:blipFill>
                <a:blip r:embed="rId4"/>
                <a:stretch>
                  <a:fillRect l="-3731" t="-3896" r="-373" b="-2207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89F8927-8ED8-64E1-D6C3-B89A43C07990}"/>
                  </a:ext>
                </a:extLst>
              </p:cNvPr>
              <p:cNvSpPr txBox="1"/>
              <p:nvPr/>
            </p:nvSpPr>
            <p:spPr>
              <a:xfrm>
                <a:off x="8093518" y="1300249"/>
                <a:ext cx="2529085" cy="43088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Load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𝜌</m:t>
                    </m:r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𝜆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𝑆</m:t>
                        </m:r>
                      </m:e>
                    </m:d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&lt;1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89F8927-8ED8-64E1-D6C3-B89A43C07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518" y="1300249"/>
                <a:ext cx="2529085" cy="430887"/>
              </a:xfrm>
              <a:prstGeom prst="rect">
                <a:avLst/>
              </a:prstGeom>
              <a:blipFill>
                <a:blip r:embed="rId5"/>
                <a:stretch>
                  <a:fillRect l="-2375" t="-3896" b="-2207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id="{339E90D1-66DD-969B-24CD-D4445956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t>7</a:t>
            </a:fld>
            <a:endParaRPr lang="en-US"/>
          </a:p>
        </p:txBody>
      </p:sp>
      <p:sp>
        <p:nvSpPr>
          <p:cNvPr id="42" name="Footer Placeholder 41">
            <a:extLst>
              <a:ext uri="{FF2B5EF4-FFF2-40B4-BE49-F238E27FC236}">
                <a16:creationId xmlns:a16="http://schemas.microsoft.com/office/drawing/2014/main" id="{FEBE2467-C32A-4759-3202-42569EA3D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Seminar - Izzy Grosof - Dec. 2</a:t>
            </a:r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94AC068-B4B6-B022-063D-713645DC1BD3}"/>
              </a:ext>
            </a:extLst>
          </p:cNvPr>
          <p:cNvGrpSpPr/>
          <p:nvPr/>
        </p:nvGrpSpPr>
        <p:grpSpPr>
          <a:xfrm>
            <a:off x="3630866" y="1825625"/>
            <a:ext cx="4605655" cy="1811020"/>
            <a:chOff x="3630866" y="1825625"/>
            <a:chExt cx="4605655" cy="181102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D506D62-EBC9-DA5B-7A4C-4ED6060C5287}"/>
                </a:ext>
              </a:extLst>
            </p:cNvPr>
            <p:cNvGrpSpPr/>
            <p:nvPr/>
          </p:nvGrpSpPr>
          <p:grpSpPr>
            <a:xfrm>
              <a:off x="3630866" y="1825625"/>
              <a:ext cx="4605655" cy="1811020"/>
              <a:chOff x="541" y="2495"/>
              <a:chExt cx="7253" cy="2852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F4783C5-3A21-FA83-D502-E2DA438BD54B}"/>
                  </a:ext>
                </a:extLst>
              </p:cNvPr>
              <p:cNvGrpSpPr/>
              <p:nvPr/>
            </p:nvGrpSpPr>
            <p:grpSpPr>
              <a:xfrm>
                <a:off x="541" y="2495"/>
                <a:ext cx="7253" cy="2852"/>
                <a:chOff x="541" y="2495"/>
                <a:chExt cx="7253" cy="2852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C4358C75-2AF1-E948-9B42-F7522BD3A468}"/>
                    </a:ext>
                  </a:extLst>
                </p:cNvPr>
                <p:cNvSpPr/>
                <p:nvPr/>
              </p:nvSpPr>
              <p:spPr>
                <a:xfrm>
                  <a:off x="6630" y="3477"/>
                  <a:ext cx="827" cy="88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8CB001A9-2BF7-1CCD-8F5D-DB7A31C7F0A9}"/>
                    </a:ext>
                  </a:extLst>
                </p:cNvPr>
                <p:cNvGrpSpPr/>
                <p:nvPr/>
              </p:nvGrpSpPr>
              <p:grpSpPr>
                <a:xfrm>
                  <a:off x="541" y="2495"/>
                  <a:ext cx="7253" cy="2281"/>
                  <a:chOff x="4612" y="3169"/>
                  <a:chExt cx="7253" cy="2281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F3577F42-1A53-70EE-B50E-C565AF921DE8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169"/>
                    <a:ext cx="5898" cy="2281"/>
                    <a:chOff x="5630" y="3169"/>
                    <a:chExt cx="5898" cy="2281"/>
                  </a:xfrm>
                </p:grpSpPr>
                <p:sp>
                  <p:nvSpPr>
                    <p:cNvPr id="24" name="Rectangles 8">
                      <a:extLst>
                        <a:ext uri="{FF2B5EF4-FFF2-40B4-BE49-F238E27FC236}">
                          <a16:creationId xmlns:a16="http://schemas.microsoft.com/office/drawing/2014/main" id="{576A20D8-834E-E57E-93FE-92BE671C01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Rectangles 9">
                      <a:extLst>
                        <a:ext uri="{FF2B5EF4-FFF2-40B4-BE49-F238E27FC236}">
                          <a16:creationId xmlns:a16="http://schemas.microsoft.com/office/drawing/2014/main" id="{709B6459-AFBC-A337-DEE8-11C04B70B2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Rectangles 10">
                      <a:extLst>
                        <a:ext uri="{FF2B5EF4-FFF2-40B4-BE49-F238E27FC236}">
                          <a16:creationId xmlns:a16="http://schemas.microsoft.com/office/drawing/2014/main" id="{148A0208-0190-8E70-42D5-3444753DD5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Rectangles 11">
                      <a:extLst>
                        <a:ext uri="{FF2B5EF4-FFF2-40B4-BE49-F238E27FC236}">
                          <a16:creationId xmlns:a16="http://schemas.microsoft.com/office/drawing/2014/main" id="{09D74B92-886F-46F3-E066-25EC4E5171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Oval 27">
                      <a:extLst>
                        <a:ext uri="{FF2B5EF4-FFF2-40B4-BE49-F238E27FC236}">
                          <a16:creationId xmlns:a16="http://schemas.microsoft.com/office/drawing/2014/main" id="{D3FAAFBF-B99E-F4E2-DAC6-C55B5989C4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01" y="3169"/>
                      <a:ext cx="827" cy="88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9" name="Straight Connector 28">
                      <a:extLst>
                        <a:ext uri="{FF2B5EF4-FFF2-40B4-BE49-F238E27FC236}">
                          <a16:creationId xmlns:a16="http://schemas.microsoft.com/office/drawing/2014/main" id="{9265E16D-1FCD-A37C-D3D5-55FF9DC0BC8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:a16="http://schemas.microsoft.com/office/drawing/2014/main" id="{F79CD0B4-4449-5BBF-7D17-3D18981970E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" name="Rectangles 18">
                    <a:extLst>
                      <a:ext uri="{FF2B5EF4-FFF2-40B4-BE49-F238E27FC236}">
                        <a16:creationId xmlns:a16="http://schemas.microsoft.com/office/drawing/2014/main" id="{94988544-6051-C1AD-D058-119BE96CBD37}"/>
                      </a:ext>
                    </a:extLst>
                  </p:cNvPr>
                  <p:cNvSpPr/>
                  <p:nvPr/>
                </p:nvSpPr>
                <p:spPr>
                  <a:xfrm>
                    <a:off x="7606" y="4279"/>
                    <a:ext cx="797" cy="8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s 19">
                    <a:extLst>
                      <a:ext uri="{FF2B5EF4-FFF2-40B4-BE49-F238E27FC236}">
                        <a16:creationId xmlns:a16="http://schemas.microsoft.com/office/drawing/2014/main" id="{FD4B195A-5EBF-20C8-8A96-A9CFED5FDA65}"/>
                      </a:ext>
                    </a:extLst>
                  </p:cNvPr>
                  <p:cNvSpPr/>
                  <p:nvPr/>
                </p:nvSpPr>
                <p:spPr>
                  <a:xfrm>
                    <a:off x="6668" y="4160"/>
                    <a:ext cx="79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Rectangles 20">
                    <a:extLst>
                      <a:ext uri="{FF2B5EF4-FFF2-40B4-BE49-F238E27FC236}">
                        <a16:creationId xmlns:a16="http://schemas.microsoft.com/office/drawing/2014/main" id="{FE348CE9-5572-C11B-320F-6E13914ABDBE}"/>
                      </a:ext>
                    </a:extLst>
                  </p:cNvPr>
                  <p:cNvSpPr/>
                  <p:nvPr/>
                </p:nvSpPr>
                <p:spPr>
                  <a:xfrm>
                    <a:off x="8553" y="4483"/>
                    <a:ext cx="797" cy="6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s 21">
                    <a:extLst>
                      <a:ext uri="{FF2B5EF4-FFF2-40B4-BE49-F238E27FC236}">
                        <a16:creationId xmlns:a16="http://schemas.microsoft.com/office/drawing/2014/main" id="{C7E4A314-AE49-2CA7-27BF-06992229D0E7}"/>
                      </a:ext>
                    </a:extLst>
                  </p:cNvPr>
                  <p:cNvSpPr/>
                  <p:nvPr/>
                </p:nvSpPr>
                <p:spPr>
                  <a:xfrm>
                    <a:off x="9494" y="4605"/>
                    <a:ext cx="793" cy="53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0A09B3F-3BAC-7224-D61F-6E08EA919CE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1528" y="3606"/>
                    <a:ext cx="337" cy="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94A9F1DB-1351-B549-0E71-C11BF08B6A1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12" y="4647"/>
                    <a:ext cx="1018" cy="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72D4CE21-24AD-8AB4-439E-53173BD71F71}"/>
                    </a:ext>
                  </a:extLst>
                </p:cNvPr>
                <p:cNvCxnSpPr/>
                <p:nvPr/>
              </p:nvCxnSpPr>
              <p:spPr>
                <a:xfrm flipV="1">
                  <a:off x="7457" y="3914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2F1A2F35-D5E8-3626-26A7-127E90EE5EA8}"/>
                    </a:ext>
                  </a:extLst>
                </p:cNvPr>
                <p:cNvSpPr/>
                <p:nvPr/>
              </p:nvSpPr>
              <p:spPr>
                <a:xfrm>
                  <a:off x="6630" y="4466"/>
                  <a:ext cx="827" cy="88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48F80EE1-85B4-F8C2-7879-A2C8420E47B2}"/>
                    </a:ext>
                  </a:extLst>
                </p:cNvPr>
                <p:cNvCxnSpPr/>
                <p:nvPr/>
              </p:nvCxnSpPr>
              <p:spPr>
                <a:xfrm flipV="1">
                  <a:off x="7457" y="4903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tangles 17">
                  <a:extLst>
                    <a:ext uri="{FF2B5EF4-FFF2-40B4-BE49-F238E27FC236}">
                      <a16:creationId xmlns:a16="http://schemas.microsoft.com/office/drawing/2014/main" id="{308DBCC3-9BEB-A92A-F640-0CFD90BB121F}"/>
                    </a:ext>
                  </a:extLst>
                </p:cNvPr>
                <p:cNvSpPr/>
                <p:nvPr/>
              </p:nvSpPr>
              <p:spPr>
                <a:xfrm>
                  <a:off x="6746" y="2885"/>
                  <a:ext cx="594" cy="19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s 25">
                  <a:extLst>
                    <a:ext uri="{FF2B5EF4-FFF2-40B4-BE49-F238E27FC236}">
                      <a16:creationId xmlns:a16="http://schemas.microsoft.com/office/drawing/2014/main" id="{1E19BFC1-F3D8-41CC-74D4-CDC67CAD8362}"/>
                    </a:ext>
                  </a:extLst>
                </p:cNvPr>
                <p:cNvSpPr/>
                <p:nvPr/>
              </p:nvSpPr>
              <p:spPr>
                <a:xfrm>
                  <a:off x="6746" y="3743"/>
                  <a:ext cx="594" cy="38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25B2C1A-DA20-5642-FFF5-CC51BEF93736}"/>
                  </a:ext>
                </a:extLst>
              </p:cNvPr>
              <p:cNvCxnSpPr/>
              <p:nvPr/>
            </p:nvCxnSpPr>
            <p:spPr>
              <a:xfrm flipV="1">
                <a:off x="6308" y="3016"/>
                <a:ext cx="305" cy="323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4C2EDA8-3B95-EE98-D0E2-3A2F64654BDC}"/>
                  </a:ext>
                </a:extLst>
              </p:cNvPr>
              <p:cNvCxnSpPr>
                <a:endCxn id="9" idx="2"/>
              </p:cNvCxnSpPr>
              <p:nvPr/>
            </p:nvCxnSpPr>
            <p:spPr>
              <a:xfrm flipV="1">
                <a:off x="6308" y="3918"/>
                <a:ext cx="322" cy="6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889FB6D-3B7B-867E-002F-F014F029975D}"/>
                  </a:ext>
                </a:extLst>
              </p:cNvPr>
              <p:cNvCxnSpPr>
                <a:endCxn id="12" idx="2"/>
              </p:cNvCxnSpPr>
              <p:nvPr/>
            </p:nvCxnSpPr>
            <p:spPr>
              <a:xfrm>
                <a:off x="6308" y="4472"/>
                <a:ext cx="322" cy="435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s 16">
              <a:extLst>
                <a:ext uri="{FF2B5EF4-FFF2-40B4-BE49-F238E27FC236}">
                  <a16:creationId xmlns:a16="http://schemas.microsoft.com/office/drawing/2014/main" id="{B7251967-2FC7-A1ED-FBED-807F764F542D}"/>
                </a:ext>
              </a:extLst>
            </p:cNvPr>
            <p:cNvSpPr/>
            <p:nvPr/>
          </p:nvSpPr>
          <p:spPr>
            <a:xfrm>
              <a:off x="7573581" y="3238818"/>
              <a:ext cx="372110" cy="2552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B366BC9-5CEE-7E29-2BFD-E7465C141138}"/>
              </a:ext>
            </a:extLst>
          </p:cNvPr>
          <p:cNvSpPr txBox="1"/>
          <p:nvPr/>
        </p:nvSpPr>
        <p:spPr>
          <a:xfrm>
            <a:off x="6165469" y="1755263"/>
            <a:ext cx="980122" cy="4308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SRPT-k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0D6FF3-26BB-245D-63FC-7E1C489C0C80}"/>
              </a:ext>
            </a:extLst>
          </p:cNvPr>
          <p:cNvSpPr txBox="1"/>
          <p:nvPr/>
        </p:nvSpPr>
        <p:spPr>
          <a:xfrm>
            <a:off x="8433457" y="2500918"/>
            <a:ext cx="1332712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k </a:t>
            </a:r>
            <a:r>
              <a:rPr lang="en-US" sz="2400" dirty="0"/>
              <a:t>servers</a:t>
            </a:r>
          </a:p>
        </p:txBody>
      </p:sp>
    </p:spTree>
    <p:extLst>
      <p:ext uri="{BB962C8B-B14F-4D97-AF65-F5344CB8AC3E}">
        <p14:creationId xmlns:p14="http://schemas.microsoft.com/office/powerpoint/2010/main" val="411929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A344-6DB1-461A-CD5E-CD49F80D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server/job (M/G/k)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2E6E7-7072-A6E5-2ED8-F28441D9E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5695"/>
            <a:ext cx="9622536" cy="2407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“SRPT for Multiserver Systems”. Grosof, Scully, </a:t>
            </a:r>
            <a:r>
              <a:rPr lang="en-US" dirty="0" err="1"/>
              <a:t>Harchol</a:t>
            </a:r>
            <a:r>
              <a:rPr lang="en-US" dirty="0"/>
              <a:t>-Balter.               IFIP Performance ’18.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Better scheduling: </a:t>
            </a:r>
            <a:r>
              <a:rPr lang="en-US" b="1" dirty="0"/>
              <a:t>37% higher completion rate</a:t>
            </a:r>
            <a:r>
              <a:rPr lang="en-US" dirty="0"/>
              <a:t>, same resources,  same response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1800653-6EAA-92E6-C9CA-26B9DC44EA9E}"/>
                  </a:ext>
                </a:extLst>
              </p:cNvPr>
              <p:cNvSpPr txBox="1"/>
              <p:nvPr/>
            </p:nvSpPr>
            <p:spPr>
              <a:xfrm>
                <a:off x="2229357" y="2538509"/>
                <a:ext cx="1391984" cy="43088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Poisson(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𝜆</m:t>
                    </m:r>
                  </m:oMath>
                </a14:m>
                <a:r>
                  <a:rPr lang="en-US" sz="2200" dirty="0"/>
                  <a:t>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1800653-6EAA-92E6-C9CA-26B9DC44E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357" y="2538509"/>
                <a:ext cx="1391984" cy="430887"/>
              </a:xfrm>
              <a:prstGeom prst="rect">
                <a:avLst/>
              </a:prstGeom>
              <a:blipFill>
                <a:blip r:embed="rId3"/>
                <a:stretch>
                  <a:fillRect l="-5702" t="-8451" r="-3947" b="-2816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AE6543E-A6F9-0B99-28C3-FB4649C57CC6}"/>
                  </a:ext>
                </a:extLst>
              </p:cNvPr>
              <p:cNvSpPr txBox="1"/>
              <p:nvPr/>
            </p:nvSpPr>
            <p:spPr>
              <a:xfrm>
                <a:off x="4277296" y="1617445"/>
                <a:ext cx="1598929" cy="430887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Size: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200" dirty="0"/>
                  <a:t>, </a:t>
                </a:r>
                <a:r>
                  <a:rPr lang="en-US" sz="2200" dirty="0" err="1"/>
                  <a:t>i.i.d.</a:t>
                </a:r>
                <a:endParaRPr lang="en-US" sz="2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AE6543E-A6F9-0B99-28C3-FB4649C57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296" y="1617445"/>
                <a:ext cx="1598929" cy="430887"/>
              </a:xfrm>
              <a:prstGeom prst="rect">
                <a:avLst/>
              </a:prstGeom>
              <a:blipFill>
                <a:blip r:embed="rId4"/>
                <a:stretch>
                  <a:fillRect l="-3731" t="-3896" r="-373" b="-22078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89F8927-8ED8-64E1-D6C3-B89A43C07990}"/>
                  </a:ext>
                </a:extLst>
              </p:cNvPr>
              <p:cNvSpPr txBox="1"/>
              <p:nvPr/>
            </p:nvSpPr>
            <p:spPr>
              <a:xfrm>
                <a:off x="8093518" y="1300249"/>
                <a:ext cx="2529085" cy="43088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Load </a:t>
                </a:r>
                <a14:m>
                  <m:oMath xmlns:m="http://schemas.openxmlformats.org/officeDocument/2006/math">
                    <m:r>
                      <a:rPr lang="en-US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𝜌</m:t>
                    </m:r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=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𝜆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𝑆</m:t>
                        </m:r>
                      </m:e>
                    </m:d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&lt;1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89F8927-8ED8-64E1-D6C3-B89A43C07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518" y="1300249"/>
                <a:ext cx="2529085" cy="430887"/>
              </a:xfrm>
              <a:prstGeom prst="rect">
                <a:avLst/>
              </a:prstGeom>
              <a:blipFill>
                <a:blip r:embed="rId5"/>
                <a:stretch>
                  <a:fillRect l="-2375" t="-3896" b="-2207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id="{339E90D1-66DD-969B-24CD-D4445956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t>8</a:t>
            </a:fld>
            <a:endParaRPr lang="en-US"/>
          </a:p>
        </p:txBody>
      </p:sp>
      <p:sp>
        <p:nvSpPr>
          <p:cNvPr id="42" name="Footer Placeholder 41">
            <a:extLst>
              <a:ext uri="{FF2B5EF4-FFF2-40B4-BE49-F238E27FC236}">
                <a16:creationId xmlns:a16="http://schemas.microsoft.com/office/drawing/2014/main" id="{FEBE2467-C32A-4759-3202-42569EA3D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Seminar - Izzy Grosof - Dec. 2</a:t>
            </a:r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94AC068-B4B6-B022-063D-713645DC1BD3}"/>
              </a:ext>
            </a:extLst>
          </p:cNvPr>
          <p:cNvGrpSpPr/>
          <p:nvPr/>
        </p:nvGrpSpPr>
        <p:grpSpPr>
          <a:xfrm>
            <a:off x="3630866" y="1825625"/>
            <a:ext cx="4605655" cy="1811020"/>
            <a:chOff x="3630866" y="1825625"/>
            <a:chExt cx="4605655" cy="181102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D506D62-EBC9-DA5B-7A4C-4ED6060C5287}"/>
                </a:ext>
              </a:extLst>
            </p:cNvPr>
            <p:cNvGrpSpPr/>
            <p:nvPr/>
          </p:nvGrpSpPr>
          <p:grpSpPr>
            <a:xfrm>
              <a:off x="3630866" y="1825625"/>
              <a:ext cx="4605655" cy="1811020"/>
              <a:chOff x="541" y="2495"/>
              <a:chExt cx="7253" cy="2852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F4783C5-3A21-FA83-D502-E2DA438BD54B}"/>
                  </a:ext>
                </a:extLst>
              </p:cNvPr>
              <p:cNvGrpSpPr/>
              <p:nvPr/>
            </p:nvGrpSpPr>
            <p:grpSpPr>
              <a:xfrm>
                <a:off x="541" y="2495"/>
                <a:ext cx="7253" cy="2852"/>
                <a:chOff x="541" y="2495"/>
                <a:chExt cx="7253" cy="2852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C4358C75-2AF1-E948-9B42-F7522BD3A468}"/>
                    </a:ext>
                  </a:extLst>
                </p:cNvPr>
                <p:cNvSpPr/>
                <p:nvPr/>
              </p:nvSpPr>
              <p:spPr>
                <a:xfrm>
                  <a:off x="6630" y="3477"/>
                  <a:ext cx="827" cy="88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8CB001A9-2BF7-1CCD-8F5D-DB7A31C7F0A9}"/>
                    </a:ext>
                  </a:extLst>
                </p:cNvPr>
                <p:cNvGrpSpPr/>
                <p:nvPr/>
              </p:nvGrpSpPr>
              <p:grpSpPr>
                <a:xfrm>
                  <a:off x="541" y="2495"/>
                  <a:ext cx="7253" cy="2281"/>
                  <a:chOff x="4612" y="3169"/>
                  <a:chExt cx="7253" cy="2281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F3577F42-1A53-70EE-B50E-C565AF921DE8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169"/>
                    <a:ext cx="5898" cy="2281"/>
                    <a:chOff x="5630" y="3169"/>
                    <a:chExt cx="5898" cy="2281"/>
                  </a:xfrm>
                </p:grpSpPr>
                <p:sp>
                  <p:nvSpPr>
                    <p:cNvPr id="24" name="Rectangles 8">
                      <a:extLst>
                        <a:ext uri="{FF2B5EF4-FFF2-40B4-BE49-F238E27FC236}">
                          <a16:creationId xmlns:a16="http://schemas.microsoft.com/office/drawing/2014/main" id="{576A20D8-834E-E57E-93FE-92BE671C01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Rectangles 9">
                      <a:extLst>
                        <a:ext uri="{FF2B5EF4-FFF2-40B4-BE49-F238E27FC236}">
                          <a16:creationId xmlns:a16="http://schemas.microsoft.com/office/drawing/2014/main" id="{709B6459-AFBC-A337-DEE8-11C04B70B2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Rectangles 10">
                      <a:extLst>
                        <a:ext uri="{FF2B5EF4-FFF2-40B4-BE49-F238E27FC236}">
                          <a16:creationId xmlns:a16="http://schemas.microsoft.com/office/drawing/2014/main" id="{148A0208-0190-8E70-42D5-3444753DD5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Rectangles 11">
                      <a:extLst>
                        <a:ext uri="{FF2B5EF4-FFF2-40B4-BE49-F238E27FC236}">
                          <a16:creationId xmlns:a16="http://schemas.microsoft.com/office/drawing/2014/main" id="{09D74B92-886F-46F3-E066-25EC4E5171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Oval 27">
                      <a:extLst>
                        <a:ext uri="{FF2B5EF4-FFF2-40B4-BE49-F238E27FC236}">
                          <a16:creationId xmlns:a16="http://schemas.microsoft.com/office/drawing/2014/main" id="{D3FAAFBF-B99E-F4E2-DAC6-C55B5989C4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01" y="3169"/>
                      <a:ext cx="827" cy="88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9" name="Straight Connector 28">
                      <a:extLst>
                        <a:ext uri="{FF2B5EF4-FFF2-40B4-BE49-F238E27FC236}">
                          <a16:creationId xmlns:a16="http://schemas.microsoft.com/office/drawing/2014/main" id="{9265E16D-1FCD-A37C-D3D5-55FF9DC0BC8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:a16="http://schemas.microsoft.com/office/drawing/2014/main" id="{F79CD0B4-4449-5BBF-7D17-3D18981970E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8" name="Rectangles 18">
                    <a:extLst>
                      <a:ext uri="{FF2B5EF4-FFF2-40B4-BE49-F238E27FC236}">
                        <a16:creationId xmlns:a16="http://schemas.microsoft.com/office/drawing/2014/main" id="{94988544-6051-C1AD-D058-119BE96CBD37}"/>
                      </a:ext>
                    </a:extLst>
                  </p:cNvPr>
                  <p:cNvSpPr/>
                  <p:nvPr/>
                </p:nvSpPr>
                <p:spPr>
                  <a:xfrm>
                    <a:off x="7606" y="4279"/>
                    <a:ext cx="797" cy="8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s 19">
                    <a:extLst>
                      <a:ext uri="{FF2B5EF4-FFF2-40B4-BE49-F238E27FC236}">
                        <a16:creationId xmlns:a16="http://schemas.microsoft.com/office/drawing/2014/main" id="{FD4B195A-5EBF-20C8-8A96-A9CFED5FDA65}"/>
                      </a:ext>
                    </a:extLst>
                  </p:cNvPr>
                  <p:cNvSpPr/>
                  <p:nvPr/>
                </p:nvSpPr>
                <p:spPr>
                  <a:xfrm>
                    <a:off x="6668" y="4160"/>
                    <a:ext cx="79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Rectangles 20">
                    <a:extLst>
                      <a:ext uri="{FF2B5EF4-FFF2-40B4-BE49-F238E27FC236}">
                        <a16:creationId xmlns:a16="http://schemas.microsoft.com/office/drawing/2014/main" id="{FE348CE9-5572-C11B-320F-6E13914ABDBE}"/>
                      </a:ext>
                    </a:extLst>
                  </p:cNvPr>
                  <p:cNvSpPr/>
                  <p:nvPr/>
                </p:nvSpPr>
                <p:spPr>
                  <a:xfrm>
                    <a:off x="8553" y="4483"/>
                    <a:ext cx="797" cy="6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s 21">
                    <a:extLst>
                      <a:ext uri="{FF2B5EF4-FFF2-40B4-BE49-F238E27FC236}">
                        <a16:creationId xmlns:a16="http://schemas.microsoft.com/office/drawing/2014/main" id="{C7E4A314-AE49-2CA7-27BF-06992229D0E7}"/>
                      </a:ext>
                    </a:extLst>
                  </p:cNvPr>
                  <p:cNvSpPr/>
                  <p:nvPr/>
                </p:nvSpPr>
                <p:spPr>
                  <a:xfrm>
                    <a:off x="9494" y="4605"/>
                    <a:ext cx="793" cy="53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00A09B3F-3BAC-7224-D61F-6E08EA919CE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1528" y="3606"/>
                    <a:ext cx="337" cy="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94A9F1DB-1351-B549-0E71-C11BF08B6A1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12" y="4647"/>
                    <a:ext cx="1018" cy="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72D4CE21-24AD-8AB4-439E-53173BD71F71}"/>
                    </a:ext>
                  </a:extLst>
                </p:cNvPr>
                <p:cNvCxnSpPr/>
                <p:nvPr/>
              </p:nvCxnSpPr>
              <p:spPr>
                <a:xfrm flipV="1">
                  <a:off x="7457" y="3914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2F1A2F35-D5E8-3626-26A7-127E90EE5EA8}"/>
                    </a:ext>
                  </a:extLst>
                </p:cNvPr>
                <p:cNvSpPr/>
                <p:nvPr/>
              </p:nvSpPr>
              <p:spPr>
                <a:xfrm>
                  <a:off x="6630" y="4466"/>
                  <a:ext cx="827" cy="88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48F80EE1-85B4-F8C2-7879-A2C8420E47B2}"/>
                    </a:ext>
                  </a:extLst>
                </p:cNvPr>
                <p:cNvCxnSpPr/>
                <p:nvPr/>
              </p:nvCxnSpPr>
              <p:spPr>
                <a:xfrm flipV="1">
                  <a:off x="7457" y="4903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Rectangles 17">
                  <a:extLst>
                    <a:ext uri="{FF2B5EF4-FFF2-40B4-BE49-F238E27FC236}">
                      <a16:creationId xmlns:a16="http://schemas.microsoft.com/office/drawing/2014/main" id="{308DBCC3-9BEB-A92A-F640-0CFD90BB121F}"/>
                    </a:ext>
                  </a:extLst>
                </p:cNvPr>
                <p:cNvSpPr/>
                <p:nvPr/>
              </p:nvSpPr>
              <p:spPr>
                <a:xfrm>
                  <a:off x="6746" y="2885"/>
                  <a:ext cx="594" cy="19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s 25">
                  <a:extLst>
                    <a:ext uri="{FF2B5EF4-FFF2-40B4-BE49-F238E27FC236}">
                      <a16:creationId xmlns:a16="http://schemas.microsoft.com/office/drawing/2014/main" id="{1E19BFC1-F3D8-41CC-74D4-CDC67CAD8362}"/>
                    </a:ext>
                  </a:extLst>
                </p:cNvPr>
                <p:cNvSpPr/>
                <p:nvPr/>
              </p:nvSpPr>
              <p:spPr>
                <a:xfrm>
                  <a:off x="6746" y="3743"/>
                  <a:ext cx="594" cy="38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B25B2C1A-DA20-5642-FFF5-CC51BEF93736}"/>
                  </a:ext>
                </a:extLst>
              </p:cNvPr>
              <p:cNvCxnSpPr/>
              <p:nvPr/>
            </p:nvCxnSpPr>
            <p:spPr>
              <a:xfrm flipV="1">
                <a:off x="6308" y="3016"/>
                <a:ext cx="305" cy="323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4C2EDA8-3B95-EE98-D0E2-3A2F64654BDC}"/>
                  </a:ext>
                </a:extLst>
              </p:cNvPr>
              <p:cNvCxnSpPr>
                <a:endCxn id="9" idx="2"/>
              </p:cNvCxnSpPr>
              <p:nvPr/>
            </p:nvCxnSpPr>
            <p:spPr>
              <a:xfrm flipV="1">
                <a:off x="6308" y="3918"/>
                <a:ext cx="322" cy="6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889FB6D-3B7B-867E-002F-F014F029975D}"/>
                  </a:ext>
                </a:extLst>
              </p:cNvPr>
              <p:cNvCxnSpPr>
                <a:endCxn id="12" idx="2"/>
              </p:cNvCxnSpPr>
              <p:nvPr/>
            </p:nvCxnSpPr>
            <p:spPr>
              <a:xfrm>
                <a:off x="6308" y="4472"/>
                <a:ext cx="322" cy="435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s 16">
              <a:extLst>
                <a:ext uri="{FF2B5EF4-FFF2-40B4-BE49-F238E27FC236}">
                  <a16:creationId xmlns:a16="http://schemas.microsoft.com/office/drawing/2014/main" id="{B7251967-2FC7-A1ED-FBED-807F764F542D}"/>
                </a:ext>
              </a:extLst>
            </p:cNvPr>
            <p:cNvSpPr/>
            <p:nvPr/>
          </p:nvSpPr>
          <p:spPr>
            <a:xfrm>
              <a:off x="7573581" y="3238818"/>
              <a:ext cx="372110" cy="2552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B366BC9-5CEE-7E29-2BFD-E7465C141138}"/>
              </a:ext>
            </a:extLst>
          </p:cNvPr>
          <p:cNvSpPr txBox="1"/>
          <p:nvPr/>
        </p:nvSpPr>
        <p:spPr>
          <a:xfrm>
            <a:off x="6165469" y="1755263"/>
            <a:ext cx="980122" cy="4308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SRPT-k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0D6FF3-26BB-245D-63FC-7E1C489C0C80}"/>
              </a:ext>
            </a:extLst>
          </p:cNvPr>
          <p:cNvSpPr txBox="1"/>
          <p:nvPr/>
        </p:nvSpPr>
        <p:spPr>
          <a:xfrm>
            <a:off x="8433457" y="2500918"/>
            <a:ext cx="1332712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k </a:t>
            </a:r>
            <a:r>
              <a:rPr lang="en-US" sz="2400" dirty="0"/>
              <a:t>servers</a:t>
            </a:r>
          </a:p>
        </p:txBody>
      </p:sp>
    </p:spTree>
    <p:extLst>
      <p:ext uri="{BB962C8B-B14F-4D97-AF65-F5344CB8AC3E}">
        <p14:creationId xmlns:p14="http://schemas.microsoft.com/office/powerpoint/2010/main" val="316712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2C85-A02F-69A5-27E8-1FAF6ED2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SRPT-k Optimality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3961A5-2A97-A6DE-0DD1-D7D6835054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1500"/>
                  </a:spcBef>
                  <a:buNone/>
                </a:pPr>
                <a:r>
                  <a:rPr lang="en-US" b="0" dirty="0"/>
                  <a:t>Theorem (GSH ‘18)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𝑆𝑅𝑃𝑇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𝑂𝑃𝑇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  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SRPT-k yields asymptotically </a:t>
                </a:r>
                <a:r>
                  <a:rPr lang="en-US" b="1" dirty="0"/>
                  <a:t>optimal</a:t>
                </a:r>
                <a:r>
                  <a:rPr lang="en-US" dirty="0"/>
                  <a:t> mean response time!</a:t>
                </a:r>
              </a:p>
              <a:p>
                <a:pPr marL="0" indent="0">
                  <a:buNone/>
                </a:pPr>
                <a:r>
                  <a:rPr lang="en-US" b="1" dirty="0"/>
                  <a:t>First optimality</a:t>
                </a:r>
                <a:r>
                  <a:rPr lang="en-US" dirty="0"/>
                  <a:t> result in the M/G/k!</a:t>
                </a:r>
              </a:p>
              <a:p>
                <a:pPr marL="0" indent="0">
                  <a:buNone/>
                </a:pPr>
                <a:r>
                  <a:rPr lang="en-US" dirty="0"/>
                  <a:t>We don’t even know what OPT-k is, so how did we prove this?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3961A5-2A97-A6DE-0DD1-D7D6835054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45AF8-9679-C3C3-1B80-98394BE9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CF7490-0AA6-FF06-8D17-BFC74188379D}"/>
              </a:ext>
            </a:extLst>
          </p:cNvPr>
          <p:cNvGrpSpPr/>
          <p:nvPr/>
        </p:nvGrpSpPr>
        <p:grpSpPr>
          <a:xfrm>
            <a:off x="8145226" y="136525"/>
            <a:ext cx="3959225" cy="1823347"/>
            <a:chOff x="1540368" y="2020277"/>
            <a:chExt cx="3959225" cy="182334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F2D1DDC-8254-6F0D-C393-0E5D7B6E5894}"/>
                </a:ext>
              </a:extLst>
            </p:cNvPr>
            <p:cNvGrpSpPr/>
            <p:nvPr/>
          </p:nvGrpSpPr>
          <p:grpSpPr>
            <a:xfrm>
              <a:off x="1540368" y="2032604"/>
              <a:ext cx="3959225" cy="1811020"/>
              <a:chOff x="1559" y="2495"/>
              <a:chExt cx="6235" cy="2852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A959FF5-FAD9-2B7D-DC79-7F1835BF0123}"/>
                  </a:ext>
                </a:extLst>
              </p:cNvPr>
              <p:cNvGrpSpPr/>
              <p:nvPr/>
            </p:nvGrpSpPr>
            <p:grpSpPr>
              <a:xfrm>
                <a:off x="1559" y="2495"/>
                <a:ext cx="6235" cy="2852"/>
                <a:chOff x="1559" y="2495"/>
                <a:chExt cx="6235" cy="2852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667766B5-2160-A0C6-AD6B-842C50CAB5F9}"/>
                    </a:ext>
                  </a:extLst>
                </p:cNvPr>
                <p:cNvSpPr/>
                <p:nvPr/>
              </p:nvSpPr>
              <p:spPr>
                <a:xfrm>
                  <a:off x="6630" y="3477"/>
                  <a:ext cx="827" cy="88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F1E90714-8B7A-C5A2-79C4-B44FFD8CDA10}"/>
                    </a:ext>
                  </a:extLst>
                </p:cNvPr>
                <p:cNvGrpSpPr/>
                <p:nvPr/>
              </p:nvGrpSpPr>
              <p:grpSpPr>
                <a:xfrm>
                  <a:off x="1559" y="2495"/>
                  <a:ext cx="6235" cy="2281"/>
                  <a:chOff x="5630" y="3169"/>
                  <a:chExt cx="6235" cy="2281"/>
                </a:xfrm>
              </p:grpSpPr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419FED8F-EA1D-8505-B1D8-9E8D3FC7D919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169"/>
                    <a:ext cx="5898" cy="2281"/>
                    <a:chOff x="5630" y="3169"/>
                    <a:chExt cx="5898" cy="2281"/>
                  </a:xfrm>
                </p:grpSpPr>
                <p:sp>
                  <p:nvSpPr>
                    <p:cNvPr id="29" name="Rectangles 8">
                      <a:extLst>
                        <a:ext uri="{FF2B5EF4-FFF2-40B4-BE49-F238E27FC236}">
                          <a16:creationId xmlns:a16="http://schemas.microsoft.com/office/drawing/2014/main" id="{2DB746EF-820F-DE63-649C-19DD0EFF92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Rectangles 9">
                      <a:extLst>
                        <a:ext uri="{FF2B5EF4-FFF2-40B4-BE49-F238E27FC236}">
                          <a16:creationId xmlns:a16="http://schemas.microsoft.com/office/drawing/2014/main" id="{D432A00E-D9E7-8340-3F52-677C08F07A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Rectangles 10">
                      <a:extLst>
                        <a:ext uri="{FF2B5EF4-FFF2-40B4-BE49-F238E27FC236}">
                          <a16:creationId xmlns:a16="http://schemas.microsoft.com/office/drawing/2014/main" id="{66B749D7-6AA9-4292-68BC-C23F6A40FA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Rectangles 11">
                      <a:extLst>
                        <a:ext uri="{FF2B5EF4-FFF2-40B4-BE49-F238E27FC236}">
                          <a16:creationId xmlns:a16="http://schemas.microsoft.com/office/drawing/2014/main" id="{37AF770D-66AA-952A-102C-46F588AB33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7A146A54-5F12-C665-8A61-3DBAB08DE4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01" y="3169"/>
                      <a:ext cx="827" cy="88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4" name="Straight Connector 33">
                      <a:extLst>
                        <a:ext uri="{FF2B5EF4-FFF2-40B4-BE49-F238E27FC236}">
                          <a16:creationId xmlns:a16="http://schemas.microsoft.com/office/drawing/2014/main" id="{0386E1CB-DAD8-E2D5-D3A8-3886E0E15C9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Connector 34">
                      <a:extLst>
                        <a:ext uri="{FF2B5EF4-FFF2-40B4-BE49-F238E27FC236}">
                          <a16:creationId xmlns:a16="http://schemas.microsoft.com/office/drawing/2014/main" id="{64989549-1C1C-75AF-820B-64F253426FC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3" name="Rectangles 16">
                    <a:extLst>
                      <a:ext uri="{FF2B5EF4-FFF2-40B4-BE49-F238E27FC236}">
                        <a16:creationId xmlns:a16="http://schemas.microsoft.com/office/drawing/2014/main" id="{5CF4EF43-7266-D409-EF56-06D91026253B}"/>
                      </a:ext>
                    </a:extLst>
                  </p:cNvPr>
                  <p:cNvSpPr/>
                  <p:nvPr/>
                </p:nvSpPr>
                <p:spPr>
                  <a:xfrm>
                    <a:off x="10818" y="4431"/>
                    <a:ext cx="593" cy="40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" name="Rectangles 18">
                    <a:extLst>
                      <a:ext uri="{FF2B5EF4-FFF2-40B4-BE49-F238E27FC236}">
                        <a16:creationId xmlns:a16="http://schemas.microsoft.com/office/drawing/2014/main" id="{5094E3CE-9B2B-F038-027E-78EE0C23DC02}"/>
                      </a:ext>
                    </a:extLst>
                  </p:cNvPr>
                  <p:cNvSpPr/>
                  <p:nvPr/>
                </p:nvSpPr>
                <p:spPr>
                  <a:xfrm>
                    <a:off x="7624" y="4283"/>
                    <a:ext cx="797" cy="8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s 19">
                    <a:extLst>
                      <a:ext uri="{FF2B5EF4-FFF2-40B4-BE49-F238E27FC236}">
                        <a16:creationId xmlns:a16="http://schemas.microsoft.com/office/drawing/2014/main" id="{0D799AAC-E911-C9CC-2AF6-F0B0925D6D47}"/>
                      </a:ext>
                    </a:extLst>
                  </p:cNvPr>
                  <p:cNvSpPr/>
                  <p:nvPr/>
                </p:nvSpPr>
                <p:spPr>
                  <a:xfrm>
                    <a:off x="6668" y="4160"/>
                    <a:ext cx="79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6" name="Rectangles 20">
                    <a:extLst>
                      <a:ext uri="{FF2B5EF4-FFF2-40B4-BE49-F238E27FC236}">
                        <a16:creationId xmlns:a16="http://schemas.microsoft.com/office/drawing/2014/main" id="{3E1BA0C3-9F1A-927A-2F0C-F8B4A24CC4A6}"/>
                      </a:ext>
                    </a:extLst>
                  </p:cNvPr>
                  <p:cNvSpPr/>
                  <p:nvPr/>
                </p:nvSpPr>
                <p:spPr>
                  <a:xfrm>
                    <a:off x="8553" y="4483"/>
                    <a:ext cx="797" cy="6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Rectangles 21">
                    <a:extLst>
                      <a:ext uri="{FF2B5EF4-FFF2-40B4-BE49-F238E27FC236}">
                        <a16:creationId xmlns:a16="http://schemas.microsoft.com/office/drawing/2014/main" id="{4B0AB54C-7BD5-D524-A184-CBB6B9D1B3C2}"/>
                      </a:ext>
                    </a:extLst>
                  </p:cNvPr>
                  <p:cNvSpPr/>
                  <p:nvPr/>
                </p:nvSpPr>
                <p:spPr>
                  <a:xfrm>
                    <a:off x="9520" y="4609"/>
                    <a:ext cx="649" cy="53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8" name="Straight Arrow Connector 27">
                    <a:extLst>
                      <a:ext uri="{FF2B5EF4-FFF2-40B4-BE49-F238E27FC236}">
                        <a16:creationId xmlns:a16="http://schemas.microsoft.com/office/drawing/2014/main" id="{D4E4F016-4356-3758-E5A4-FA1256A855E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1528" y="3606"/>
                    <a:ext cx="337" cy="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135DCC31-5582-9C7E-DF3D-242C70092CC0}"/>
                    </a:ext>
                  </a:extLst>
                </p:cNvPr>
                <p:cNvCxnSpPr/>
                <p:nvPr/>
              </p:nvCxnSpPr>
              <p:spPr>
                <a:xfrm flipV="1">
                  <a:off x="7457" y="3914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DA319265-D735-3993-0126-A8823CE9615B}"/>
                    </a:ext>
                  </a:extLst>
                </p:cNvPr>
                <p:cNvSpPr/>
                <p:nvPr/>
              </p:nvSpPr>
              <p:spPr>
                <a:xfrm>
                  <a:off x="6630" y="4466"/>
                  <a:ext cx="827" cy="88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CA753353-82AE-9AB0-AFBA-D77974053F4A}"/>
                    </a:ext>
                  </a:extLst>
                </p:cNvPr>
                <p:cNvCxnSpPr/>
                <p:nvPr/>
              </p:nvCxnSpPr>
              <p:spPr>
                <a:xfrm flipV="1">
                  <a:off x="7457" y="4903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Rectangles 17">
                  <a:extLst>
                    <a:ext uri="{FF2B5EF4-FFF2-40B4-BE49-F238E27FC236}">
                      <a16:creationId xmlns:a16="http://schemas.microsoft.com/office/drawing/2014/main" id="{5E2A797E-57F4-2557-9F2C-7E4F24CDB3D1}"/>
                    </a:ext>
                  </a:extLst>
                </p:cNvPr>
                <p:cNvSpPr/>
                <p:nvPr/>
              </p:nvSpPr>
              <p:spPr>
                <a:xfrm>
                  <a:off x="6746" y="2885"/>
                  <a:ext cx="594" cy="19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s 25">
                  <a:extLst>
                    <a:ext uri="{FF2B5EF4-FFF2-40B4-BE49-F238E27FC236}">
                      <a16:creationId xmlns:a16="http://schemas.microsoft.com/office/drawing/2014/main" id="{CF9B663D-14EA-0BE2-268B-1F380305CE16}"/>
                    </a:ext>
                  </a:extLst>
                </p:cNvPr>
                <p:cNvSpPr/>
                <p:nvPr/>
              </p:nvSpPr>
              <p:spPr>
                <a:xfrm>
                  <a:off x="6747" y="4775"/>
                  <a:ext cx="594" cy="38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6844F3C-8E8F-B965-BB93-E293E629485A}"/>
                  </a:ext>
                </a:extLst>
              </p:cNvPr>
              <p:cNvCxnSpPr/>
              <p:nvPr/>
            </p:nvCxnSpPr>
            <p:spPr>
              <a:xfrm flipV="1">
                <a:off x="6308" y="3016"/>
                <a:ext cx="305" cy="323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BDDA267-9994-A99D-F773-370D06185B34}"/>
                  </a:ext>
                </a:extLst>
              </p:cNvPr>
              <p:cNvCxnSpPr>
                <a:endCxn id="15" idx="2"/>
              </p:cNvCxnSpPr>
              <p:nvPr/>
            </p:nvCxnSpPr>
            <p:spPr>
              <a:xfrm flipV="1">
                <a:off x="6308" y="3918"/>
                <a:ext cx="322" cy="6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195D45E-62E6-9AB9-249C-FE932D745B4D}"/>
                  </a:ext>
                </a:extLst>
              </p:cNvPr>
              <p:cNvCxnSpPr>
                <a:endCxn id="18" idx="2"/>
              </p:cNvCxnSpPr>
              <p:nvPr/>
            </p:nvCxnSpPr>
            <p:spPr>
              <a:xfrm>
                <a:off x="6308" y="4472"/>
                <a:ext cx="322" cy="435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DC441E-1724-1199-9802-02DFCB616DC9}"/>
                </a:ext>
              </a:extLst>
            </p:cNvPr>
            <p:cNvSpPr txBox="1"/>
            <p:nvPr/>
          </p:nvSpPr>
          <p:spPr>
            <a:xfrm>
              <a:off x="2926711" y="2020277"/>
              <a:ext cx="860242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SRPT-k</a:t>
              </a:r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0BB0-BA38-8BF9-2BAB-3F5545EC7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Seminar - Izzy Grosof - Dec. 2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200E10-AFB9-5E82-AAC1-093CC61189DD}"/>
              </a:ext>
            </a:extLst>
          </p:cNvPr>
          <p:cNvSpPr txBox="1"/>
          <p:nvPr/>
        </p:nvSpPr>
        <p:spPr>
          <a:xfrm>
            <a:off x="838200" y="1718253"/>
            <a:ext cx="5698067" cy="95721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no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380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2211</Words>
  <Application>Microsoft Office PowerPoint</Application>
  <PresentationFormat>Widescreen</PresentationFormat>
  <Paragraphs>411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DejaVu Math TeX Gyre</vt:lpstr>
      <vt:lpstr>Office Theme</vt:lpstr>
      <vt:lpstr>Multiserver Stochastic Scheduling for Large-Scale Computing</vt:lpstr>
      <vt:lpstr>Theory of Large-Scale Computing Systems</vt:lpstr>
      <vt:lpstr>Abstract Model: Queueing Theory</vt:lpstr>
      <vt:lpstr>Three multiserver models</vt:lpstr>
      <vt:lpstr>Prior work: Single-server &amp; Multiserver Scheduling</vt:lpstr>
      <vt:lpstr>One server/job (M/G/k) model</vt:lpstr>
      <vt:lpstr>One server/job (M/G/k) model</vt:lpstr>
      <vt:lpstr>One server/job (M/G/k) model</vt:lpstr>
      <vt:lpstr>SRPT-k Optimality</vt:lpstr>
      <vt:lpstr>Proof idea: Compare to resource pooled</vt:lpstr>
      <vt:lpstr>Empirical Impact</vt:lpstr>
      <vt:lpstr>New direction: Medium load</vt:lpstr>
      <vt:lpstr>Improve on SRPT-k: SRPT-Except-k+1</vt:lpstr>
      <vt:lpstr>Increasing Speed Queue (ISQ)</vt:lpstr>
      <vt:lpstr>ISQ Lower bounds: Plot</vt:lpstr>
      <vt:lpstr>Prior Work: Single-server &amp; Multiserver Scheduling</vt:lpstr>
      <vt:lpstr>Prior Work: Single-server &amp; Multiserver Scheduling</vt:lpstr>
      <vt:lpstr>Multiserver-job Model for Computing</vt:lpstr>
      <vt:lpstr>Prior MSJ projects (from PhD)</vt:lpstr>
      <vt:lpstr>Empirical Impact</vt:lpstr>
      <vt:lpstr>New MSJ projects</vt:lpstr>
      <vt:lpstr>MSJ: Switching frequency</vt:lpstr>
      <vt:lpstr>Tandem queues</vt:lpstr>
      <vt:lpstr>Tandem queues: Results</vt:lpstr>
      <vt:lpstr>Future direction: Collaboration</vt:lpstr>
      <vt:lpstr>Conclusion: Multiserver Analysis &amp; Optimality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Multiserver Stochastic Scheduling</dc:title>
  <dc:creator>Izzy Grosof</dc:creator>
  <cp:lastModifiedBy>Izzy Grosof</cp:lastModifiedBy>
  <cp:revision>69</cp:revision>
  <dcterms:created xsi:type="dcterms:W3CDTF">2024-09-30T02:08:06Z</dcterms:created>
  <dcterms:modified xsi:type="dcterms:W3CDTF">2024-12-02T05:03:00Z</dcterms:modified>
</cp:coreProperties>
</file>