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FD166-D476-4B5F-861E-A43ABA6666B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01FEE-75B5-4501-854F-D1C1852D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3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Mor’s</a:t>
            </a:r>
            <a:r>
              <a:rPr lang="en-US" dirty="0"/>
              <a:t> already summarized this, so breeze through first part.</a:t>
            </a:r>
          </a:p>
          <a:p>
            <a:r>
              <a:rPr lang="en-US" dirty="0"/>
              <a:t>Size units time by fraction of the k servers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01FEE-75B5-4501-854F-D1C1852D6D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1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focus on settings where full stability region is possible. Even here, these goals are open.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01FEE-75B5-4501-854F-D1C1852D6D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0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851A-943B-4AE6-8BF2-C448EDCA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467CD-733C-4216-86C5-7AD26C46F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D7BF-4AD3-4AAE-9EF6-9B3D7BA6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CFED-CE21-4BF8-B9ED-AB5AD110EE70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DB9AC-D83E-4650-8250-D7B69179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A96D-E071-4579-B1AC-C1BB3639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BE5-4116-4AA1-A9DB-3464C06D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320BA-3319-4092-824C-9237D5664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153FF-6708-4918-87CE-0E3F144B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C97-2528-4E44-8EB6-EF30C55CA252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631F-3B2B-44D4-8E8B-FE508D62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5C-366E-4FDE-AD8A-31F01B7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2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FF43B-C0FA-454A-AC4B-FA4EDBFC0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9987A-AAC6-4009-8379-0F9EC5DF9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99F72-3548-473A-86D4-6946C7AF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0D53-0C0A-42E9-99ED-3AFC05E8DD2E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5609-E7FD-4E8F-AE79-5C2E2463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DA0CA-9816-4EE1-AE7A-F49BDF44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2C22-4668-4320-B78F-0D2DC936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AD76-DB03-4736-9735-B69BDEE8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C7A01-6E45-4DD0-8A08-68BCC33C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D5A2-779E-4D2E-8369-B5BE8E89EBE2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65AE-0F57-4FAB-8F36-024B7A72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6D23-DBAD-4B4B-8558-7ED6EDC2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8AE0-8A92-4BC5-9207-92477C06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FF612-E4F9-4FF6-A021-DBBC5F680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5628-4A03-4B77-8C5A-B7749CF2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C64E-FB70-495E-AFC5-CC7F7F9F8543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2C1D-E026-428C-A92F-D35842F6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63FB6-616E-4333-93FA-7561AEAB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1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C832-8D49-4800-A78B-9125E309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6FA6-8C06-4BD3-9439-2170E2AF3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A2367-3E5C-4805-BC9F-69FE14FF7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83D41-A0E9-4A7B-968A-4758AF0B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7A12-79AF-4E01-881E-39DAD30D2FE6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B61E4-7891-4A1A-976A-A5E6B3E5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95044-96CB-4C63-8047-64E63ED4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6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0250-301A-487C-B494-FD56C737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DF851-AC7F-45F0-8460-6EEAF5F6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512D1-A6EF-4CCE-B175-CFA0A18A4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F7231-6BCB-4506-94C9-EC2270BA2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45427-643E-4DF7-BC16-F32CFF3C8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66AB8-7840-4B78-830A-82C1CFC8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DB3-1EC3-4D6F-9A9D-5D8F6D728A77}" type="datetime1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8A742-0A0C-4C8C-AD68-77677D1F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1A610-B79E-4C2D-9F8D-B4BC427E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AE4D-8A68-40A5-920C-BD129FDA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F559A-B69D-4486-878C-4D61E5D8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1A02-4E75-441A-BD39-27C8799C8BF7}" type="datetime1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5D812-A9B5-4A6F-8E89-8E673C3E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A8BC0-4C25-49A2-B643-0D273DD5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C7D58-FB9C-40F3-BA63-BBA495AB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250-D565-46B5-A364-E4BCDDFE6618}" type="datetime1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63BCC-86BB-4213-8343-839579DC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3F3BA-BAE9-479A-8301-2F474BFE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1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6853-25BF-46B7-BF54-B5579D06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85FF-D23E-4BB5-839D-74931B64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00A01-B886-4F29-940B-1DCC5ED69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25AF6-D14F-4205-808F-A23CC6F0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CEDD-BE9A-49E1-8897-D4001D47D076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78350-B59C-4BF4-92E6-D7A72A4C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D6E7C-3147-4AF0-BA71-CF9995E3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09EC-F5D1-4A75-AC25-DA47D09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70725-E531-4ACE-AA3D-D19F3CECC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C0C6F-494B-4A85-A6C5-E017136D8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434DE-00FF-4B31-AC1E-11BA4180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5C8C-BC1D-487B-BF95-5EB1473667ED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0BA0-C738-4A5B-A7A2-50D17DFB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D1235-71E3-4CDB-A3AE-445B4BAB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1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64AC4-7CCA-4793-BBF6-8E4B5F74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F5DE5-12F8-4C00-8771-7F53F427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7E3BF-0F9F-4035-BCBC-C8217EEED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7FCF-EDC3-4802-8E41-00991CC69D2C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E1A65-EEAC-49DF-B0DB-F6AF20B55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638F4-9DB2-4F48-B707-F3B0FB514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8593B545-D408-44C8-8A6D-29AB822B4C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0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88E1-CCFF-41CD-8DF0-4D53D83D8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Multiserver-Job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EFC3C-DC83-445B-A3CA-928395AE1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34594"/>
          </a:xfrm>
        </p:spPr>
        <p:txBody>
          <a:bodyPr>
            <a:normAutofit/>
          </a:bodyPr>
          <a:lstStyle/>
          <a:p>
            <a:r>
              <a:rPr lang="en-US" b="1" dirty="0"/>
              <a:t>Isaac Grosof</a:t>
            </a:r>
          </a:p>
          <a:p>
            <a:r>
              <a:rPr lang="en-US" dirty="0" err="1"/>
              <a:t>Mor</a:t>
            </a:r>
            <a:r>
              <a:rPr lang="en-US" dirty="0"/>
              <a:t> </a:t>
            </a:r>
            <a:r>
              <a:rPr lang="en-US" dirty="0" err="1"/>
              <a:t>Harchol</a:t>
            </a:r>
            <a:r>
              <a:rPr lang="en-US" dirty="0"/>
              <a:t>-Balter</a:t>
            </a:r>
          </a:p>
          <a:p>
            <a:r>
              <a:rPr lang="en-US" dirty="0"/>
              <a:t>Alan </a:t>
            </a:r>
            <a:r>
              <a:rPr lang="en-US" dirty="0" err="1"/>
              <a:t>Scheller</a:t>
            </a:r>
            <a:r>
              <a:rPr lang="en-US" dirty="0"/>
              <a:t>-Wolf</a:t>
            </a:r>
          </a:p>
          <a:p>
            <a:r>
              <a:rPr lang="en-US" dirty="0"/>
              <a:t>Carnegie Mellon University</a:t>
            </a:r>
          </a:p>
          <a:p>
            <a:endParaRPr lang="en-US" dirty="0"/>
          </a:p>
          <a:p>
            <a:r>
              <a:rPr lang="en-US" dirty="0"/>
              <a:t>INFORMS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4F2AE-621A-4ED1-AAB5-C6D01043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6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8363-7B94-4177-A8CA-A326BE27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5E23-AB7B-4D18-871E-DF61D3CF5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46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insights: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leave in near-FCFS order: Completions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old-jobs set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“Work conserving”: Fills all k servers whenever a job is in queue.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4513A-D554-4F3F-ADE5-730608C9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10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D7E494-6703-4BC5-B7E1-184E8A25F58B}"/>
              </a:ext>
            </a:extLst>
          </p:cNvPr>
          <p:cNvGrpSpPr/>
          <p:nvPr/>
        </p:nvGrpSpPr>
        <p:grpSpPr>
          <a:xfrm>
            <a:off x="490726" y="3572761"/>
            <a:ext cx="6042049" cy="2604202"/>
            <a:chOff x="490726" y="2649619"/>
            <a:chExt cx="6042049" cy="35273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E0EFFA-36F0-4D6C-84DF-A8BBC346A3F9}"/>
                </a:ext>
              </a:extLst>
            </p:cNvPr>
            <p:cNvGrpSpPr/>
            <p:nvPr/>
          </p:nvGrpSpPr>
          <p:grpSpPr>
            <a:xfrm>
              <a:off x="490726" y="3320807"/>
              <a:ext cx="5413622" cy="2766620"/>
              <a:chOff x="344811" y="1704109"/>
              <a:chExt cx="5413622" cy="276662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3ADAFB0-7364-4D1C-B711-1F8DC2C24894}"/>
                  </a:ext>
                </a:extLst>
              </p:cNvPr>
              <p:cNvGrpSpPr/>
              <p:nvPr/>
            </p:nvGrpSpPr>
            <p:grpSpPr>
              <a:xfrm>
                <a:off x="894283" y="2378348"/>
                <a:ext cx="3989001" cy="1291703"/>
                <a:chOff x="3568334" y="2178754"/>
                <a:chExt cx="5467233" cy="2082801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D6170CEE-C412-460F-985D-5BA4E09CE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8334" y="2178754"/>
                  <a:ext cx="5059947" cy="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BD37B79-6EBF-4E79-903A-8DD87CAF24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8334" y="4261554"/>
                  <a:ext cx="5059947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AC3FDD2-977E-4495-A0CE-F4D16ED0D78D}"/>
                    </a:ext>
                  </a:extLst>
                </p:cNvPr>
                <p:cNvSpPr/>
                <p:nvPr/>
              </p:nvSpPr>
              <p:spPr>
                <a:xfrm>
                  <a:off x="7600992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4F6460E-9BA4-408A-B7C2-4180D1AECE52}"/>
                    </a:ext>
                  </a:extLst>
                </p:cNvPr>
                <p:cNvSpPr/>
                <p:nvPr/>
              </p:nvSpPr>
              <p:spPr>
                <a:xfrm>
                  <a:off x="6573703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776D2DA-09B4-419F-B9F9-3588D41FDEBD}"/>
                    </a:ext>
                  </a:extLst>
                </p:cNvPr>
                <p:cNvSpPr/>
                <p:nvPr/>
              </p:nvSpPr>
              <p:spPr>
                <a:xfrm>
                  <a:off x="5546414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4741EC0-571E-4619-BCF6-8457393E38F7}"/>
                    </a:ext>
                  </a:extLst>
                </p:cNvPr>
                <p:cNvSpPr/>
                <p:nvPr/>
              </p:nvSpPr>
              <p:spPr>
                <a:xfrm>
                  <a:off x="4519125" y="2178754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E3AEA45-3066-4DB6-82B8-6B3D06448E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8280" y="3261294"/>
                  <a:ext cx="4072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42AA484-E3D6-40E6-9135-46F359E52F4E}"/>
                  </a:ext>
                </a:extLst>
              </p:cNvPr>
              <p:cNvGrpSpPr/>
              <p:nvPr/>
            </p:nvGrpSpPr>
            <p:grpSpPr>
              <a:xfrm>
                <a:off x="344811" y="2747409"/>
                <a:ext cx="585052" cy="622702"/>
                <a:chOff x="6343324" y="2219808"/>
                <a:chExt cx="585052" cy="761159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82940CA-44A3-4B88-AB29-B60CCC334D88}"/>
                    </a:ext>
                  </a:extLst>
                </p:cNvPr>
                <p:cNvCxnSpPr/>
                <p:nvPr/>
              </p:nvCxnSpPr>
              <p:spPr>
                <a:xfrm>
                  <a:off x="6589046" y="2219808"/>
                  <a:ext cx="339330" cy="4278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9CD2018-61BA-43FC-B9E1-A01C0AAA3478}"/>
                    </a:ext>
                  </a:extLst>
                </p:cNvPr>
                <p:cNvCxnSpPr/>
                <p:nvPr/>
              </p:nvCxnSpPr>
              <p:spPr>
                <a:xfrm flipV="1">
                  <a:off x="6566767" y="2647689"/>
                  <a:ext cx="361609" cy="33327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036BE63-3511-4AC9-80FA-A8150DBE3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3324" y="2433748"/>
                  <a:ext cx="4153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38140D7-802D-409E-BD2C-174DCBEA40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3324" y="2811677"/>
                  <a:ext cx="4153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26DD646-2710-4300-B9A4-CDBAEDED2BD3}"/>
                  </a:ext>
                </a:extLst>
              </p:cNvPr>
              <p:cNvGrpSpPr/>
              <p:nvPr/>
            </p:nvGrpSpPr>
            <p:grpSpPr>
              <a:xfrm>
                <a:off x="5203028" y="1704109"/>
                <a:ext cx="555405" cy="2766620"/>
                <a:chOff x="5036457" y="1690688"/>
                <a:chExt cx="555405" cy="2766620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F9E6F6F-DFAA-40FB-8392-1CCDC32A7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5786" y="1693684"/>
                  <a:ext cx="52545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2B0A4AB9-9917-4AA7-8514-E8BFBEF0A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6457" y="4457308"/>
                  <a:ext cx="52545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1C7701C-F041-4565-BDB4-E8D847FF9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1242" y="1690688"/>
                  <a:ext cx="0" cy="276662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A4911B0-8A09-4D3C-981D-146EAE5D6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5613" y="2015766"/>
                  <a:ext cx="376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6B2CE74-7583-4FF1-8DE1-B195E2B51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5040" y="2367658"/>
                  <a:ext cx="376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A74AD3A-48CD-4124-8F47-64E52EAB3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4367" y="2724336"/>
                  <a:ext cx="376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98AE66A-87ED-4FEE-8A1C-53E4A1A23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4367" y="3064595"/>
                  <a:ext cx="376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6FAD12A-B053-475D-8FAD-6BE2E92D9A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5662" y="3415605"/>
                  <a:ext cx="376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063989D-251F-4B30-AD8F-6EE96CA012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4989" y="3772283"/>
                  <a:ext cx="376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B451067-9CF3-4E69-BD4E-97AD6E25A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4989" y="4112542"/>
                  <a:ext cx="376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61600B-4924-4CB6-866C-B2A290C2C729}"/>
                </a:ext>
              </a:extLst>
            </p:cNvPr>
            <p:cNvSpPr/>
            <p:nvPr/>
          </p:nvSpPr>
          <p:spPr>
            <a:xfrm>
              <a:off x="4017554" y="4445171"/>
              <a:ext cx="678194" cy="4990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F48B8-5CC9-4D3D-BE6D-B24BC2205074}"/>
                </a:ext>
              </a:extLst>
            </p:cNvPr>
            <p:cNvSpPr/>
            <p:nvPr/>
          </p:nvSpPr>
          <p:spPr>
            <a:xfrm>
              <a:off x="3453589" y="4560140"/>
              <a:ext cx="376874" cy="269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9D596C-352B-45C5-B8FA-2B3F318931EB}"/>
                </a:ext>
              </a:extLst>
            </p:cNvPr>
            <p:cNvSpPr/>
            <p:nvPr/>
          </p:nvSpPr>
          <p:spPr>
            <a:xfrm>
              <a:off x="5244356" y="4819579"/>
              <a:ext cx="566238" cy="111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B1369E-EF1E-4770-A3AD-0BEB0BC77BCD}"/>
                </a:ext>
              </a:extLst>
            </p:cNvPr>
            <p:cNvSpPr txBox="1"/>
            <p:nvPr/>
          </p:nvSpPr>
          <p:spPr>
            <a:xfrm>
              <a:off x="5444378" y="2785322"/>
              <a:ext cx="588858" cy="54194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bIns="45720" rtlCol="0">
              <a:spAutoFit/>
            </a:bodyPr>
            <a:lstStyle/>
            <a:p>
              <a:r>
                <a:rPr lang="en-US" sz="2000" dirty="0"/>
                <a:t>k=8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46186A-E5AF-4ADA-BEFB-00FFECBE76CF}"/>
                </a:ext>
              </a:extLst>
            </p:cNvPr>
            <p:cNvSpPr/>
            <p:nvPr/>
          </p:nvSpPr>
          <p:spPr>
            <a:xfrm>
              <a:off x="5462749" y="3465629"/>
              <a:ext cx="329432" cy="111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8378F9-7B5B-4A26-8346-FC5E0DCE0F40}"/>
                </a:ext>
              </a:extLst>
            </p:cNvPr>
            <p:cNvSpPr/>
            <p:nvPr/>
          </p:nvSpPr>
          <p:spPr>
            <a:xfrm>
              <a:off x="2556578" y="4428821"/>
              <a:ext cx="580190" cy="4990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DADC18C-4750-4DC8-BDAA-1EA2051BB1E7}"/>
                </a:ext>
              </a:extLst>
            </p:cNvPr>
            <p:cNvSpPr/>
            <p:nvPr/>
          </p:nvSpPr>
          <p:spPr>
            <a:xfrm>
              <a:off x="1930307" y="4579166"/>
              <a:ext cx="376874" cy="269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E864BE9-D699-4E4E-993B-2C594E0BCDF2}"/>
                </a:ext>
              </a:extLst>
            </p:cNvPr>
            <p:cNvSpPr/>
            <p:nvPr/>
          </p:nvSpPr>
          <p:spPr>
            <a:xfrm>
              <a:off x="3324521" y="2649619"/>
              <a:ext cx="3208254" cy="3527345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53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7EEE-E2A6-42B7-B121-C5CB7BB1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BE28-CBD0-4D97-A7C1-C95567E3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Work-based analysis:</a:t>
            </a:r>
          </a:p>
          <a:p>
            <a:pPr marL="0" indent="0">
              <a:buNone/>
            </a:pPr>
            <a:r>
              <a:rPr lang="en-US" dirty="0"/>
              <a:t>Work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is the total remaining size of all jobs.</a:t>
            </a:r>
          </a:p>
          <a:p>
            <a:pPr marL="0" indent="0">
              <a:buNone/>
            </a:pPr>
            <a:r>
              <a:rPr lang="en-US" dirty="0"/>
              <a:t>If all servers are full, W falls at rate 1.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Bound E[T] relative to E[W] using near-FCFS property.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Bound E[W] using work-conserving property.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AE290-EF67-42A2-AE96-EFFBBB75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14C683-CFF2-4A4A-8AE2-6B0D4D517A2F}"/>
              </a:ext>
            </a:extLst>
          </p:cNvPr>
          <p:cNvGrpSpPr/>
          <p:nvPr/>
        </p:nvGrpSpPr>
        <p:grpSpPr>
          <a:xfrm>
            <a:off x="8610600" y="681037"/>
            <a:ext cx="2933697" cy="1817056"/>
            <a:chOff x="7296152" y="1668741"/>
            <a:chExt cx="2933697" cy="18170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078495-FCCA-4E5C-BE4A-1FE6403B40C3}"/>
                </a:ext>
              </a:extLst>
            </p:cNvPr>
            <p:cNvGrpSpPr/>
            <p:nvPr/>
          </p:nvGrpSpPr>
          <p:grpSpPr>
            <a:xfrm>
              <a:off x="7296152" y="2261994"/>
              <a:ext cx="1693535" cy="707886"/>
              <a:chOff x="7296152" y="2261994"/>
              <a:chExt cx="1693535" cy="707886"/>
            </a:xfrm>
          </p:grpSpPr>
          <p:sp>
            <p:nvSpPr>
              <p:cNvPr id="6" name="Left Brace 5">
                <a:extLst>
                  <a:ext uri="{FF2B5EF4-FFF2-40B4-BE49-F238E27FC236}">
                    <a16:creationId xmlns:a16="http://schemas.microsoft.com/office/drawing/2014/main" id="{BF7959E8-9483-4409-9068-542634124E22}"/>
                  </a:ext>
                </a:extLst>
              </p:cNvPr>
              <p:cNvSpPr/>
              <p:nvPr/>
            </p:nvSpPr>
            <p:spPr>
              <a:xfrm>
                <a:off x="8700941" y="2310315"/>
                <a:ext cx="288746" cy="499084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EC5E5B-135C-49B3-A611-CDF12FBD2E0E}"/>
                  </a:ext>
                </a:extLst>
              </p:cNvPr>
              <p:cNvSpPr txBox="1"/>
              <p:nvPr/>
            </p:nvSpPr>
            <p:spPr>
              <a:xfrm>
                <a:off x="7296152" y="2261994"/>
                <a:ext cx="1404787" cy="707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Number of servers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V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14C888-5B53-4CA8-8E88-21A72541105B}"/>
                </a:ext>
              </a:extLst>
            </p:cNvPr>
            <p:cNvGrpSpPr/>
            <p:nvPr/>
          </p:nvGrpSpPr>
          <p:grpSpPr>
            <a:xfrm>
              <a:off x="8553769" y="2802918"/>
              <a:ext cx="1676080" cy="682879"/>
              <a:chOff x="6939455" y="1695081"/>
              <a:chExt cx="1676080" cy="682879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23267BF1-00EB-471D-B37D-EC1CF8F33118}"/>
                  </a:ext>
                </a:extLst>
              </p:cNvPr>
              <p:cNvSpPr/>
              <p:nvPr/>
            </p:nvSpPr>
            <p:spPr>
              <a:xfrm rot="16200000">
                <a:off x="7461625" y="1608829"/>
                <a:ext cx="288746" cy="461250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842088-68CF-4EE5-B46C-7366FF7E28F6}"/>
                  </a:ext>
                </a:extLst>
              </p:cNvPr>
              <p:cNvSpPr txBox="1"/>
              <p:nvPr/>
            </p:nvSpPr>
            <p:spPr>
              <a:xfrm>
                <a:off x="6939455" y="1977850"/>
                <a:ext cx="1676080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Service time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X</a:t>
                </a:r>
                <a:endParaRPr lang="en-US" sz="2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3AD02B-48EF-4D65-BA1E-991B0425CC02}"/>
                </a:ext>
              </a:extLst>
            </p:cNvPr>
            <p:cNvSpPr txBox="1"/>
            <p:nvPr/>
          </p:nvSpPr>
          <p:spPr>
            <a:xfrm>
              <a:off x="8320858" y="1668741"/>
              <a:ext cx="179890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Size </a:t>
              </a:r>
              <a:r>
                <a:rPr lang="en-US" sz="2400" dirty="0">
                  <a:solidFill>
                    <a:srgbClr val="FF0000"/>
                  </a:solidFill>
                </a:rPr>
                <a:t>S</a:t>
              </a:r>
              <a:r>
                <a:rPr lang="en-US" sz="2400" dirty="0"/>
                <a:t> = VX/k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4E036D-5C7A-4715-A980-7F9555D9AB6B}"/>
                </a:ext>
              </a:extLst>
            </p:cNvPr>
            <p:cNvSpPr/>
            <p:nvPr/>
          </p:nvSpPr>
          <p:spPr>
            <a:xfrm>
              <a:off x="8989687" y="2310315"/>
              <a:ext cx="461250" cy="4990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A37E24-AC71-4B06-AA3B-DF34060CEB46}"/>
              </a:ext>
            </a:extLst>
          </p:cNvPr>
          <p:cNvSpPr/>
          <p:nvPr/>
        </p:nvSpPr>
        <p:spPr>
          <a:xfrm>
            <a:off x="1360627" y="4296661"/>
            <a:ext cx="6605022" cy="609600"/>
          </a:xfrm>
          <a:prstGeom prst="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5714-1BE6-408E-A366-A689BBB0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6F6C6-44D0-4B5D-ADE5-83A7FB92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12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0A6088-163D-4D69-84D9-AA0D3B003F8D}"/>
              </a:ext>
            </a:extLst>
          </p:cNvPr>
          <p:cNvGrpSpPr/>
          <p:nvPr/>
        </p:nvGrpSpPr>
        <p:grpSpPr>
          <a:xfrm>
            <a:off x="989814" y="2102177"/>
            <a:ext cx="5844619" cy="3553905"/>
            <a:chOff x="989814" y="2102177"/>
            <a:chExt cx="5844619" cy="355390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719A26-648C-4DF5-A717-BEC251F3F7C1}"/>
                </a:ext>
              </a:extLst>
            </p:cNvPr>
            <p:cNvCxnSpPr/>
            <p:nvPr/>
          </p:nvCxnSpPr>
          <p:spPr>
            <a:xfrm flipV="1">
              <a:off x="989814" y="2102177"/>
              <a:ext cx="0" cy="355390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F3C3CB-8A8E-4A24-8C99-3FCC934F9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814" y="5656081"/>
              <a:ext cx="5844619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A49912-1BA1-434B-AF67-EA849AFC1932}"/>
              </a:ext>
            </a:extLst>
          </p:cNvPr>
          <p:cNvSpPr txBox="1"/>
          <p:nvPr/>
        </p:nvSpPr>
        <p:spPr>
          <a:xfrm>
            <a:off x="84849" y="3274383"/>
            <a:ext cx="904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Work 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EB973-5BF5-4E4E-BD7A-778A822056F9}"/>
              </a:ext>
            </a:extLst>
          </p:cNvPr>
          <p:cNvSpPr txBox="1"/>
          <p:nvPr/>
        </p:nvSpPr>
        <p:spPr>
          <a:xfrm>
            <a:off x="3459641" y="5656081"/>
            <a:ext cx="90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10DE89-50AB-4A36-B2A5-CDA9C77DAAB2}"/>
              </a:ext>
            </a:extLst>
          </p:cNvPr>
          <p:cNvGrpSpPr/>
          <p:nvPr/>
        </p:nvGrpSpPr>
        <p:grpSpPr>
          <a:xfrm>
            <a:off x="989814" y="3343372"/>
            <a:ext cx="5731497" cy="2084897"/>
            <a:chOff x="989814" y="3343372"/>
            <a:chExt cx="5731497" cy="208489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D691A04-48F1-4DD6-A4A6-30BD865200E6}"/>
                </a:ext>
              </a:extLst>
            </p:cNvPr>
            <p:cNvCxnSpPr/>
            <p:nvPr/>
          </p:nvCxnSpPr>
          <p:spPr>
            <a:xfrm>
              <a:off x="1923068" y="3343372"/>
              <a:ext cx="933254" cy="87669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B4710E-C8BF-4517-AA5A-9E569236B0E4}"/>
                </a:ext>
              </a:extLst>
            </p:cNvPr>
            <p:cNvCxnSpPr>
              <a:cxnSpLocks/>
            </p:cNvCxnSpPr>
            <p:nvPr/>
          </p:nvCxnSpPr>
          <p:spPr>
            <a:xfrm>
              <a:off x="989814" y="4674907"/>
              <a:ext cx="556189" cy="52633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9A8A2A-6816-41C2-B4BB-19861D8FB418}"/>
                </a:ext>
              </a:extLst>
            </p:cNvPr>
            <p:cNvCxnSpPr>
              <a:cxnSpLocks/>
            </p:cNvCxnSpPr>
            <p:nvPr/>
          </p:nvCxnSpPr>
          <p:spPr>
            <a:xfrm>
              <a:off x="2856321" y="3869705"/>
              <a:ext cx="1522429" cy="143758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C17BB7-F902-4409-898B-1096F86AC235}"/>
                </a:ext>
              </a:extLst>
            </p:cNvPr>
            <p:cNvCxnSpPr>
              <a:cxnSpLocks/>
            </p:cNvCxnSpPr>
            <p:nvPr/>
          </p:nvCxnSpPr>
          <p:spPr>
            <a:xfrm>
              <a:off x="4378750" y="5297864"/>
              <a:ext cx="400640" cy="1131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3582C5-5725-4CCB-9397-940F58B4AAE6}"/>
                </a:ext>
              </a:extLst>
            </p:cNvPr>
            <p:cNvCxnSpPr>
              <a:cxnSpLocks/>
            </p:cNvCxnSpPr>
            <p:nvPr/>
          </p:nvCxnSpPr>
          <p:spPr>
            <a:xfrm>
              <a:off x="1522428" y="5184742"/>
              <a:ext cx="400640" cy="1131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B9BCC2E-E31A-4700-9F45-673DD622D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4780" y="3343372"/>
              <a:ext cx="0" cy="194388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DEC865-5341-4B92-86A3-4BB99EB1C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321" y="3869705"/>
              <a:ext cx="0" cy="35036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0135C9-03A3-452E-951A-43480F3A1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9390" y="4044885"/>
              <a:ext cx="0" cy="138338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3C860E-5152-41AB-83C4-1A19D48BBD81}"/>
                </a:ext>
              </a:extLst>
            </p:cNvPr>
            <p:cNvCxnSpPr>
              <a:cxnSpLocks/>
            </p:cNvCxnSpPr>
            <p:nvPr/>
          </p:nvCxnSpPr>
          <p:spPr>
            <a:xfrm>
              <a:off x="4779390" y="4039387"/>
              <a:ext cx="1121789" cy="103223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F21EDD8-CF85-436A-AA92-5AAD14FD9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179" y="4039387"/>
              <a:ext cx="0" cy="103387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A5753C-9B6F-43C2-8A43-BF543CC71CDE}"/>
                </a:ext>
              </a:extLst>
            </p:cNvPr>
            <p:cNvCxnSpPr>
              <a:cxnSpLocks/>
            </p:cNvCxnSpPr>
            <p:nvPr/>
          </p:nvCxnSpPr>
          <p:spPr>
            <a:xfrm>
              <a:off x="5901178" y="4037743"/>
              <a:ext cx="820133" cy="900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1A21180-9CB5-4E88-8B08-DB850ED266F1}"/>
              </a:ext>
            </a:extLst>
          </p:cNvPr>
          <p:cNvGrpSpPr/>
          <p:nvPr/>
        </p:nvGrpSpPr>
        <p:grpSpPr>
          <a:xfrm>
            <a:off x="1923068" y="1932495"/>
            <a:ext cx="2783269" cy="2707603"/>
            <a:chOff x="1923068" y="1932495"/>
            <a:chExt cx="2783269" cy="270760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445D430-2B5F-4EF3-A721-C1712F98A9D9}"/>
                </a:ext>
              </a:extLst>
            </p:cNvPr>
            <p:cNvSpPr txBox="1"/>
            <p:nvPr/>
          </p:nvSpPr>
          <p:spPr>
            <a:xfrm>
              <a:off x="1923068" y="1932495"/>
              <a:ext cx="2064470" cy="369332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Job arrives: +S work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84F3E35-726B-4572-8624-14C1FF400BF0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1923068" y="2301827"/>
              <a:ext cx="1032235" cy="156787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AEE850A-682B-4178-A696-6DF0E1628E21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2955303" y="2301827"/>
              <a:ext cx="1751034" cy="2338271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1A1397-2818-4E50-ABE1-451AB06CFABA}"/>
              </a:ext>
            </a:extLst>
          </p:cNvPr>
          <p:cNvGrpSpPr/>
          <p:nvPr/>
        </p:nvGrpSpPr>
        <p:grpSpPr>
          <a:xfrm>
            <a:off x="4633283" y="2402629"/>
            <a:ext cx="2210578" cy="1965660"/>
            <a:chOff x="4633283" y="2402629"/>
            <a:chExt cx="2210578" cy="196566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9CFDC4D-F7B5-49D6-83A8-6013231EDED2}"/>
                </a:ext>
              </a:extLst>
            </p:cNvPr>
            <p:cNvGrpSpPr/>
            <p:nvPr/>
          </p:nvGrpSpPr>
          <p:grpSpPr>
            <a:xfrm>
              <a:off x="4633283" y="2402629"/>
              <a:ext cx="2210578" cy="1817436"/>
              <a:chOff x="2280916" y="2354588"/>
              <a:chExt cx="2210578" cy="1817436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83B254D-FDE7-45E0-A55F-74997610FCA1}"/>
                  </a:ext>
                </a:extLst>
              </p:cNvPr>
              <p:cNvSpPr txBox="1"/>
              <p:nvPr/>
            </p:nvSpPr>
            <p:spPr>
              <a:xfrm>
                <a:off x="2280916" y="2354588"/>
                <a:ext cx="2210578" cy="36933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All servers full: rate 1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4A31235-7668-44CC-AC65-2A3E76A8E6C4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 flipH="1">
                <a:off x="2827664" y="2723920"/>
                <a:ext cx="558541" cy="144810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AD23B10-4400-4172-8645-FBF5754B94B6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5738572" y="2771961"/>
              <a:ext cx="594669" cy="159632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585E9-771A-4D87-8302-360816DC48E6}"/>
              </a:ext>
            </a:extLst>
          </p:cNvPr>
          <p:cNvGrpSpPr/>
          <p:nvPr/>
        </p:nvGrpSpPr>
        <p:grpSpPr>
          <a:xfrm>
            <a:off x="881398" y="5352710"/>
            <a:ext cx="3497352" cy="1021494"/>
            <a:chOff x="1923068" y="1280333"/>
            <a:chExt cx="3497352" cy="102149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C024D8-92CC-499D-B970-85DA40C64478}"/>
                </a:ext>
              </a:extLst>
            </p:cNvPr>
            <p:cNvSpPr txBox="1"/>
            <p:nvPr/>
          </p:nvSpPr>
          <p:spPr>
            <a:xfrm>
              <a:off x="1923068" y="1932495"/>
              <a:ext cx="2499756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 few jobs: lower rate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9E5394E-8014-4734-9266-9B010089DF2E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2764420" y="1280333"/>
              <a:ext cx="408526" cy="6521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5D87637-1652-42DC-B516-B1BF59F1AF9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3172946" y="1338609"/>
              <a:ext cx="2247474" cy="5938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7195C95-EB48-464B-85F5-663C8D47699A}"/>
                  </a:ext>
                </a:extLst>
              </p:cNvPr>
              <p:cNvSpPr txBox="1"/>
              <p:nvPr/>
            </p:nvSpPr>
            <p:spPr>
              <a:xfrm>
                <a:off x="6907486" y="5031719"/>
                <a:ext cx="5028352" cy="1321131"/>
              </a:xfrm>
              <a:prstGeom prst="rect">
                <a:avLst/>
              </a:prstGeom>
              <a:noFill/>
              <a:ln w="635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Full floor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𝑓𝑙𝑜𝑜𝑟</m:t>
                        </m:r>
                      </m:sub>
                    </m:sSub>
                  </m:oMath>
                </a14:m>
                <a:r>
                  <a:rPr lang="en-US" sz="2400" dirty="0"/>
                  <a:t>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𝑓𝑙𝑜𝑜𝑟</m:t>
                        </m:r>
                      </m:sub>
                    </m:sSub>
                  </m:oMath>
                </a14:m>
                <a:r>
                  <a:rPr lang="en-US" sz="2400" dirty="0"/>
                  <a:t>, rate 1.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𝑓𝑙𝑜𝑜𝑟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rem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7195C95-EB48-464B-85F5-663C8D476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486" y="5031719"/>
                <a:ext cx="5028352" cy="1321131"/>
              </a:xfrm>
              <a:prstGeom prst="rect">
                <a:avLst/>
              </a:prstGeom>
              <a:blipFill>
                <a:blip r:embed="rId2"/>
                <a:stretch>
                  <a:fillRect l="-1198" t="-881" r="-599"/>
                </a:stretch>
              </a:blipFill>
              <a:ln w="635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F32D0AF-00D4-4ABF-B41A-54DD3B53060F}"/>
              </a:ext>
            </a:extLst>
          </p:cNvPr>
          <p:cNvGrpSpPr/>
          <p:nvPr/>
        </p:nvGrpSpPr>
        <p:grpSpPr>
          <a:xfrm>
            <a:off x="7096018" y="1861971"/>
            <a:ext cx="4106168" cy="3147301"/>
            <a:chOff x="7096018" y="1861971"/>
            <a:chExt cx="4106168" cy="3147301"/>
          </a:xfrm>
        </p:grpSpPr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1182D294-A66D-4BC9-81D8-3B5C8B3AB31E}"/>
                </a:ext>
              </a:extLst>
            </p:cNvPr>
            <p:cNvSpPr/>
            <p:nvPr/>
          </p:nvSpPr>
          <p:spPr>
            <a:xfrm>
              <a:off x="7096018" y="1982753"/>
              <a:ext cx="1370030" cy="302651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11C62F7-1648-4927-8B6D-7E90F872F4F8}"/>
                </a:ext>
              </a:extLst>
            </p:cNvPr>
            <p:cNvSpPr txBox="1"/>
            <p:nvPr/>
          </p:nvSpPr>
          <p:spPr>
            <a:xfrm>
              <a:off x="8458989" y="3198167"/>
              <a:ext cx="2743197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Identical to M/G/1!</a:t>
              </a:r>
            </a:p>
          </p:txBody>
        </p:sp>
        <p:pic>
          <p:nvPicPr>
            <p:cNvPr id="114" name="Graphic 113" descr="Lights On with solid fill">
              <a:extLst>
                <a:ext uri="{FF2B5EF4-FFF2-40B4-BE49-F238E27FC236}">
                  <a16:creationId xmlns:a16="http://schemas.microsoft.com/office/drawing/2014/main" id="{92E0D1AC-3B3D-4F33-9D40-C8C5FC186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66237" y="1861971"/>
              <a:ext cx="1325563" cy="1325563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4A3EF59-C9A9-4354-A914-6ABE300FB240}"/>
              </a:ext>
            </a:extLst>
          </p:cNvPr>
          <p:cNvGrpSpPr/>
          <p:nvPr/>
        </p:nvGrpSpPr>
        <p:grpSpPr>
          <a:xfrm>
            <a:off x="173212" y="4760536"/>
            <a:ext cx="6849753" cy="391582"/>
            <a:chOff x="173212" y="4760536"/>
            <a:chExt cx="6849753" cy="391582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0878521-3E14-4A02-A84D-E6F021175567}"/>
                </a:ext>
              </a:extLst>
            </p:cNvPr>
            <p:cNvCxnSpPr>
              <a:cxnSpLocks/>
            </p:cNvCxnSpPr>
            <p:nvPr/>
          </p:nvCxnSpPr>
          <p:spPr>
            <a:xfrm>
              <a:off x="989813" y="4993822"/>
              <a:ext cx="6033152" cy="51457"/>
            </a:xfrm>
            <a:prstGeom prst="line">
              <a:avLst/>
            </a:prstGeom>
            <a:ln w="635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E1CB187-7675-4FD2-8AB5-C1BDF26B7DAE}"/>
                    </a:ext>
                  </a:extLst>
                </p:cNvPr>
                <p:cNvSpPr txBox="1"/>
                <p:nvPr/>
              </p:nvSpPr>
              <p:spPr>
                <a:xfrm>
                  <a:off x="173212" y="4760536"/>
                  <a:ext cx="788314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𝑓𝑙𝑜𝑜𝑟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E1CB187-7675-4FD2-8AB5-C1BDF26B7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12" y="4760536"/>
                  <a:ext cx="788314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42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6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9CF2-C40E-4B21-90AB-6DB79443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 work relative to M/G/1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FDC03-570B-41BF-8C15-F88CAAC7D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bound work: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𝑆𝑒𝑟𝑣𝑒𝑟𝐹𝑖𝑙𝑙𝑖𝑛𝑔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𝑓𝑙𝑜𝑜𝑟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lit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r>
                              <m:rPr>
                                <m:lit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Intuitively: </a:t>
                </a:r>
                <a:r>
                  <a:rPr lang="en-US" dirty="0" err="1"/>
                  <a:t>ServerFilling</a:t>
                </a:r>
                <a:r>
                  <a:rPr lang="en-US" dirty="0"/>
                  <a:t> has essentially the same work as M/G/1.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FDC03-570B-41BF-8C15-F88CAAC7D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67DD5-9B3F-4C81-A7AF-8E0787FA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7739-919A-4E55-B775-B765C8F0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83EB4-DA19-4E83-BBFE-D517FE59C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𝑓𝑙𝑜𝑜𝑟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𝑓𝑙𝑜𝑜𝑟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First bounds on mean response time for any Multiserver-Job policy.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Additively tight bounds.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83EB4-DA19-4E83-BBFE-D517FE59C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65D78-2B6C-49C4-94B7-2EA7A640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8EDB9283-92AA-48EC-B5E5-3CD59383BD98}"/>
              </a:ext>
            </a:extLst>
          </p:cNvPr>
          <p:cNvGrpSpPr/>
          <p:nvPr/>
        </p:nvGrpSpPr>
        <p:grpSpPr>
          <a:xfrm>
            <a:off x="2064470" y="1414021"/>
            <a:ext cx="6542197" cy="4053525"/>
            <a:chOff x="2064470" y="1414021"/>
            <a:chExt cx="6542197" cy="4053525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18F0F2-A7CC-4915-8D33-F8205E900338}"/>
                </a:ext>
              </a:extLst>
            </p:cNvPr>
            <p:cNvSpPr/>
            <p:nvPr/>
          </p:nvSpPr>
          <p:spPr>
            <a:xfrm>
              <a:off x="2064470" y="1414021"/>
              <a:ext cx="5231876" cy="4053525"/>
            </a:xfrm>
            <a:custGeom>
              <a:avLst/>
              <a:gdLst>
                <a:gd name="connsiteX0" fmla="*/ 0 w 5231876"/>
                <a:gd name="connsiteY0" fmla="*/ 3619892 h 4053525"/>
                <a:gd name="connsiteX1" fmla="*/ 1348033 w 5231876"/>
                <a:gd name="connsiteY1" fmla="*/ 3478490 h 4053525"/>
                <a:gd name="connsiteX2" fmla="*/ 2601798 w 5231876"/>
                <a:gd name="connsiteY2" fmla="*/ 3186259 h 4053525"/>
                <a:gd name="connsiteX3" fmla="*/ 3242821 w 5231876"/>
                <a:gd name="connsiteY3" fmla="*/ 2969443 h 4053525"/>
                <a:gd name="connsiteX4" fmla="*/ 3657600 w 5231876"/>
                <a:gd name="connsiteY4" fmla="*/ 2743200 h 4053525"/>
                <a:gd name="connsiteX5" fmla="*/ 4044099 w 5231876"/>
                <a:gd name="connsiteY5" fmla="*/ 2469822 h 4053525"/>
                <a:gd name="connsiteX6" fmla="*/ 4355184 w 5231876"/>
                <a:gd name="connsiteY6" fmla="*/ 2111604 h 4053525"/>
                <a:gd name="connsiteX7" fmla="*/ 4515439 w 5231876"/>
                <a:gd name="connsiteY7" fmla="*/ 1894787 h 4053525"/>
                <a:gd name="connsiteX8" fmla="*/ 4703975 w 5231876"/>
                <a:gd name="connsiteY8" fmla="*/ 1517715 h 4053525"/>
                <a:gd name="connsiteX9" fmla="*/ 4854804 w 5231876"/>
                <a:gd name="connsiteY9" fmla="*/ 1140643 h 4053525"/>
                <a:gd name="connsiteX10" fmla="*/ 4958499 w 5231876"/>
                <a:gd name="connsiteY10" fmla="*/ 763571 h 4053525"/>
                <a:gd name="connsiteX11" fmla="*/ 5071621 w 5231876"/>
                <a:gd name="connsiteY11" fmla="*/ 320511 h 4053525"/>
                <a:gd name="connsiteX12" fmla="*/ 5156462 w 5231876"/>
                <a:gd name="connsiteY12" fmla="*/ 0 h 4053525"/>
                <a:gd name="connsiteX13" fmla="*/ 5231876 w 5231876"/>
                <a:gd name="connsiteY13" fmla="*/ 9426 h 4053525"/>
                <a:gd name="connsiteX14" fmla="*/ 5194169 w 5231876"/>
                <a:gd name="connsiteY14" fmla="*/ 273377 h 4053525"/>
                <a:gd name="connsiteX15" fmla="*/ 5137608 w 5231876"/>
                <a:gd name="connsiteY15" fmla="*/ 584461 h 4053525"/>
                <a:gd name="connsiteX16" fmla="*/ 5052767 w 5231876"/>
                <a:gd name="connsiteY16" fmla="*/ 942680 h 4053525"/>
                <a:gd name="connsiteX17" fmla="*/ 4967926 w 5231876"/>
                <a:gd name="connsiteY17" fmla="*/ 1263191 h 4053525"/>
                <a:gd name="connsiteX18" fmla="*/ 4854804 w 5231876"/>
                <a:gd name="connsiteY18" fmla="*/ 1574276 h 4053525"/>
                <a:gd name="connsiteX19" fmla="*/ 4751109 w 5231876"/>
                <a:gd name="connsiteY19" fmla="*/ 1857080 h 4053525"/>
                <a:gd name="connsiteX20" fmla="*/ 4609707 w 5231876"/>
                <a:gd name="connsiteY20" fmla="*/ 2215299 h 4053525"/>
                <a:gd name="connsiteX21" fmla="*/ 4402318 w 5231876"/>
                <a:gd name="connsiteY21" fmla="*/ 2498103 h 4053525"/>
                <a:gd name="connsiteX22" fmla="*/ 4232635 w 5231876"/>
                <a:gd name="connsiteY22" fmla="*/ 2686639 h 4053525"/>
                <a:gd name="connsiteX23" fmla="*/ 4053526 w 5231876"/>
                <a:gd name="connsiteY23" fmla="*/ 2894028 h 4053525"/>
                <a:gd name="connsiteX24" fmla="*/ 3780149 w 5231876"/>
                <a:gd name="connsiteY24" fmla="*/ 3110845 h 4053525"/>
                <a:gd name="connsiteX25" fmla="*/ 3535052 w 5231876"/>
                <a:gd name="connsiteY25" fmla="*/ 3252247 h 4053525"/>
                <a:gd name="connsiteX26" fmla="*/ 3318235 w 5231876"/>
                <a:gd name="connsiteY26" fmla="*/ 3374795 h 4053525"/>
                <a:gd name="connsiteX27" fmla="*/ 3073138 w 5231876"/>
                <a:gd name="connsiteY27" fmla="*/ 3478490 h 4053525"/>
                <a:gd name="connsiteX28" fmla="*/ 2809188 w 5231876"/>
                <a:gd name="connsiteY28" fmla="*/ 3572758 h 4053525"/>
                <a:gd name="connsiteX29" fmla="*/ 2516957 w 5231876"/>
                <a:gd name="connsiteY29" fmla="*/ 3667026 h 4053525"/>
                <a:gd name="connsiteX30" fmla="*/ 2149311 w 5231876"/>
                <a:gd name="connsiteY30" fmla="*/ 3742441 h 4053525"/>
                <a:gd name="connsiteX31" fmla="*/ 1809946 w 5231876"/>
                <a:gd name="connsiteY31" fmla="*/ 3817855 h 4053525"/>
                <a:gd name="connsiteX32" fmla="*/ 1244338 w 5231876"/>
                <a:gd name="connsiteY32" fmla="*/ 3912123 h 4053525"/>
                <a:gd name="connsiteX33" fmla="*/ 697584 w 5231876"/>
                <a:gd name="connsiteY33" fmla="*/ 3978111 h 4053525"/>
                <a:gd name="connsiteX34" fmla="*/ 18854 w 5231876"/>
                <a:gd name="connsiteY34" fmla="*/ 4053525 h 4053525"/>
                <a:gd name="connsiteX35" fmla="*/ 0 w 5231876"/>
                <a:gd name="connsiteY35" fmla="*/ 3619892 h 405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31876" h="4053525">
                  <a:moveTo>
                    <a:pt x="0" y="3619892"/>
                  </a:moveTo>
                  <a:lnTo>
                    <a:pt x="1348033" y="3478490"/>
                  </a:lnTo>
                  <a:lnTo>
                    <a:pt x="2601798" y="3186259"/>
                  </a:lnTo>
                  <a:lnTo>
                    <a:pt x="3242821" y="2969443"/>
                  </a:lnTo>
                  <a:lnTo>
                    <a:pt x="3657600" y="2743200"/>
                  </a:lnTo>
                  <a:lnTo>
                    <a:pt x="4044099" y="2469822"/>
                  </a:lnTo>
                  <a:lnTo>
                    <a:pt x="4355184" y="2111604"/>
                  </a:lnTo>
                  <a:lnTo>
                    <a:pt x="4515439" y="1894787"/>
                  </a:lnTo>
                  <a:lnTo>
                    <a:pt x="4703975" y="1517715"/>
                  </a:lnTo>
                  <a:lnTo>
                    <a:pt x="4854804" y="1140643"/>
                  </a:lnTo>
                  <a:lnTo>
                    <a:pt x="4958499" y="763571"/>
                  </a:lnTo>
                  <a:lnTo>
                    <a:pt x="5071621" y="320511"/>
                  </a:lnTo>
                  <a:lnTo>
                    <a:pt x="5156462" y="0"/>
                  </a:lnTo>
                  <a:lnTo>
                    <a:pt x="5231876" y="9426"/>
                  </a:lnTo>
                  <a:lnTo>
                    <a:pt x="5194169" y="273377"/>
                  </a:lnTo>
                  <a:lnTo>
                    <a:pt x="5137608" y="584461"/>
                  </a:lnTo>
                  <a:lnTo>
                    <a:pt x="5052767" y="942680"/>
                  </a:lnTo>
                  <a:lnTo>
                    <a:pt x="4967926" y="1263191"/>
                  </a:lnTo>
                  <a:lnTo>
                    <a:pt x="4854804" y="1574276"/>
                  </a:lnTo>
                  <a:lnTo>
                    <a:pt x="4751109" y="1857080"/>
                  </a:lnTo>
                  <a:lnTo>
                    <a:pt x="4609707" y="2215299"/>
                  </a:lnTo>
                  <a:lnTo>
                    <a:pt x="4402318" y="2498103"/>
                  </a:lnTo>
                  <a:lnTo>
                    <a:pt x="4232635" y="2686639"/>
                  </a:lnTo>
                  <a:lnTo>
                    <a:pt x="4053526" y="2894028"/>
                  </a:lnTo>
                  <a:lnTo>
                    <a:pt x="3780149" y="3110845"/>
                  </a:lnTo>
                  <a:lnTo>
                    <a:pt x="3535052" y="3252247"/>
                  </a:lnTo>
                  <a:lnTo>
                    <a:pt x="3318235" y="3374795"/>
                  </a:lnTo>
                  <a:lnTo>
                    <a:pt x="3073138" y="3478490"/>
                  </a:lnTo>
                  <a:lnTo>
                    <a:pt x="2809188" y="3572758"/>
                  </a:lnTo>
                  <a:lnTo>
                    <a:pt x="2516957" y="3667026"/>
                  </a:lnTo>
                  <a:lnTo>
                    <a:pt x="2149311" y="3742441"/>
                  </a:lnTo>
                  <a:lnTo>
                    <a:pt x="1809946" y="3817855"/>
                  </a:lnTo>
                  <a:lnTo>
                    <a:pt x="1244338" y="3912123"/>
                  </a:lnTo>
                  <a:lnTo>
                    <a:pt x="697584" y="3978111"/>
                  </a:lnTo>
                  <a:lnTo>
                    <a:pt x="18854" y="4053525"/>
                  </a:lnTo>
                  <a:lnTo>
                    <a:pt x="0" y="361989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487A55-996A-444A-A498-74F3A8F00303}"/>
                </a:ext>
              </a:extLst>
            </p:cNvPr>
            <p:cNvSpPr txBox="1"/>
            <p:nvPr/>
          </p:nvSpPr>
          <p:spPr>
            <a:xfrm>
              <a:off x="7203651" y="1977121"/>
              <a:ext cx="1403016" cy="646331"/>
            </a:xfrm>
            <a:prstGeom prst="rect">
              <a:avLst/>
            </a:prstGeom>
            <a:noFill/>
            <a:ln w="25400"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Bounds on </a:t>
              </a:r>
              <a:r>
                <a:rPr lang="en-US" dirty="0" err="1"/>
                <a:t>ServerFillling</a:t>
              </a:r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1F8939-B0F6-4AC6-BEEB-DF838F3B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Simulation and Bounds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EB1B7-1E22-40B4-9CB1-CA2C31C5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15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059FAB1-0327-4A79-BBB2-631EA2E08ED7}"/>
              </a:ext>
            </a:extLst>
          </p:cNvPr>
          <p:cNvGrpSpPr/>
          <p:nvPr/>
        </p:nvGrpSpPr>
        <p:grpSpPr>
          <a:xfrm>
            <a:off x="2078182" y="1395167"/>
            <a:ext cx="5878286" cy="4376241"/>
            <a:chOff x="2078182" y="1395167"/>
            <a:chExt cx="5878286" cy="437624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8F6511E-2BAB-4903-90E5-F0ECD3845578}"/>
                </a:ext>
              </a:extLst>
            </p:cNvPr>
            <p:cNvCxnSpPr/>
            <p:nvPr/>
          </p:nvCxnSpPr>
          <p:spPr>
            <a:xfrm>
              <a:off x="2078182" y="5771408"/>
              <a:ext cx="5878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5DB222-216B-4F58-AD7C-4B0182C9B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8182" y="1395167"/>
              <a:ext cx="0" cy="43762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5E00E1-1795-41CF-9FE0-D6EDF72553B4}"/>
              </a:ext>
            </a:extLst>
          </p:cNvPr>
          <p:cNvGrpSpPr/>
          <p:nvPr/>
        </p:nvGrpSpPr>
        <p:grpSpPr>
          <a:xfrm>
            <a:off x="915098" y="1215847"/>
            <a:ext cx="1238312" cy="4727204"/>
            <a:chOff x="915098" y="1215847"/>
            <a:chExt cx="1238312" cy="472720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562099-7CF4-463E-834E-D95907F6AC1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900" y="5771408"/>
              <a:ext cx="16428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E697DD8-62D0-4BAD-B851-18C99D3A637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900" y="4924567"/>
              <a:ext cx="16428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18CD70C-09CB-4E75-B8FE-3EB6DB831D4A}"/>
                </a:ext>
              </a:extLst>
            </p:cNvPr>
            <p:cNvCxnSpPr>
              <a:cxnSpLocks/>
            </p:cNvCxnSpPr>
            <p:nvPr/>
          </p:nvCxnSpPr>
          <p:spPr>
            <a:xfrm>
              <a:off x="1913900" y="4011739"/>
              <a:ext cx="16428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CD9977-1E3D-4849-AFD3-C2BFFBB3C02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030" y="3135045"/>
              <a:ext cx="16428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C0B901-2095-4729-96FD-775E77623C2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030" y="2267779"/>
              <a:ext cx="16428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482C0C-FA8E-4977-90B3-D87D5515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030" y="1400513"/>
              <a:ext cx="16428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475693-3401-41EB-9630-CD01F4792FC7}"/>
                </a:ext>
              </a:extLst>
            </p:cNvPr>
            <p:cNvSpPr txBox="1"/>
            <p:nvPr/>
          </p:nvSpPr>
          <p:spPr>
            <a:xfrm>
              <a:off x="1514410" y="1215847"/>
              <a:ext cx="480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19D80B-CBD6-4F3E-9B71-1E4BE0F0E709}"/>
                </a:ext>
              </a:extLst>
            </p:cNvPr>
            <p:cNvSpPr txBox="1"/>
            <p:nvPr/>
          </p:nvSpPr>
          <p:spPr>
            <a:xfrm>
              <a:off x="1514409" y="2092541"/>
              <a:ext cx="480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DB6F1E-A58D-4BCB-9668-393EAABEF8F8}"/>
                </a:ext>
              </a:extLst>
            </p:cNvPr>
            <p:cNvSpPr txBox="1"/>
            <p:nvPr/>
          </p:nvSpPr>
          <p:spPr>
            <a:xfrm>
              <a:off x="1514409" y="2971439"/>
              <a:ext cx="480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50295B-0E7A-4451-87E8-B83C42C40B94}"/>
                </a:ext>
              </a:extLst>
            </p:cNvPr>
            <p:cNvSpPr txBox="1"/>
            <p:nvPr/>
          </p:nvSpPr>
          <p:spPr>
            <a:xfrm>
              <a:off x="1514409" y="3827073"/>
              <a:ext cx="480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5E0D86-FC07-403E-BA87-99AFA2B87AC4}"/>
                </a:ext>
              </a:extLst>
            </p:cNvPr>
            <p:cNvSpPr txBox="1"/>
            <p:nvPr/>
          </p:nvSpPr>
          <p:spPr>
            <a:xfrm>
              <a:off x="1520523" y="4722379"/>
              <a:ext cx="480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EA289D-415C-46C7-B938-22D2F0CEF42E}"/>
                </a:ext>
              </a:extLst>
            </p:cNvPr>
            <p:cNvSpPr txBox="1"/>
            <p:nvPr/>
          </p:nvSpPr>
          <p:spPr>
            <a:xfrm>
              <a:off x="1672649" y="5573719"/>
              <a:ext cx="480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758AF4-147C-455E-9D6B-3D478D7C3DD1}"/>
                </a:ext>
              </a:extLst>
            </p:cNvPr>
            <p:cNvSpPr txBox="1"/>
            <p:nvPr/>
          </p:nvSpPr>
          <p:spPr>
            <a:xfrm>
              <a:off x="915098" y="3371550"/>
              <a:ext cx="6762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E[T]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8BFC919-2E1A-44E1-96C5-6AD4AD9EC07E}"/>
              </a:ext>
            </a:extLst>
          </p:cNvPr>
          <p:cNvGrpSpPr/>
          <p:nvPr/>
        </p:nvGrpSpPr>
        <p:grpSpPr>
          <a:xfrm>
            <a:off x="1855857" y="5755912"/>
            <a:ext cx="6233690" cy="888489"/>
            <a:chOff x="1855857" y="5755912"/>
            <a:chExt cx="6233690" cy="88848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95BE8C-7A95-486B-B1D5-F5AB3502B101}"/>
                </a:ext>
              </a:extLst>
            </p:cNvPr>
            <p:cNvSpPr txBox="1"/>
            <p:nvPr/>
          </p:nvSpPr>
          <p:spPr>
            <a:xfrm>
              <a:off x="4581427" y="6213514"/>
              <a:ext cx="10369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Load </a:t>
              </a:r>
              <a:r>
                <a:rPr lang="el-GR" sz="2200" dirty="0"/>
                <a:t>ρ</a:t>
              </a:r>
              <a:endParaRPr lang="en-US" sz="22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7C2F6FC-B44A-4F8B-82C5-15C1749B207B}"/>
                </a:ext>
              </a:extLst>
            </p:cNvPr>
            <p:cNvGrpSpPr/>
            <p:nvPr/>
          </p:nvGrpSpPr>
          <p:grpSpPr>
            <a:xfrm>
              <a:off x="1855857" y="5755912"/>
              <a:ext cx="6233690" cy="576522"/>
              <a:chOff x="1855857" y="5755912"/>
              <a:chExt cx="6233690" cy="576522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559457A-7C82-4208-9994-6E5474E5F9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6811" y="5758385"/>
                <a:ext cx="0" cy="1495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C9BEA64-1930-4E68-AA26-A3A0AC24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0304" y="5771408"/>
                <a:ext cx="0" cy="1495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8E75749-24CC-4FA9-843D-7E34CD0165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6238" y="5758385"/>
                <a:ext cx="0" cy="1495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51F5D3B-867B-42E0-91CF-2B99503E0E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8362" y="5756363"/>
                <a:ext cx="0" cy="1495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71FC8CE-B956-4D9E-8429-D53305820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6468" y="5755912"/>
                <a:ext cx="0" cy="1495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9909E2-392F-4825-AD62-68EAFE8CCD05}"/>
                  </a:ext>
                </a:extLst>
              </p:cNvPr>
              <p:cNvSpPr txBox="1"/>
              <p:nvPr/>
            </p:nvSpPr>
            <p:spPr>
              <a:xfrm>
                <a:off x="1855857" y="5958096"/>
                <a:ext cx="480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0.7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E4DA63-2A87-408D-8113-730E0B09AA46}"/>
                  </a:ext>
                </a:extLst>
              </p:cNvPr>
              <p:cNvSpPr txBox="1"/>
              <p:nvPr/>
            </p:nvSpPr>
            <p:spPr>
              <a:xfrm>
                <a:off x="3807825" y="5963102"/>
                <a:ext cx="480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0.8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D57807-BA0A-4F17-8B2B-BBB16C798FA8}"/>
                  </a:ext>
                </a:extLst>
              </p:cNvPr>
              <p:cNvSpPr txBox="1"/>
              <p:nvPr/>
            </p:nvSpPr>
            <p:spPr>
              <a:xfrm>
                <a:off x="5767981" y="5960921"/>
                <a:ext cx="480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0.9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F605592-7887-4852-B3C4-69EAF4CDCAF9}"/>
                  </a:ext>
                </a:extLst>
              </p:cNvPr>
              <p:cNvSpPr txBox="1"/>
              <p:nvPr/>
            </p:nvSpPr>
            <p:spPr>
              <a:xfrm>
                <a:off x="7823389" y="5846193"/>
                <a:ext cx="266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E6D160D-E7FA-409D-9860-1732EFFD77F7}"/>
              </a:ext>
            </a:extLst>
          </p:cNvPr>
          <p:cNvGrpSpPr/>
          <p:nvPr/>
        </p:nvGrpSpPr>
        <p:grpSpPr>
          <a:xfrm>
            <a:off x="2064470" y="1395167"/>
            <a:ext cx="6542200" cy="3874417"/>
            <a:chOff x="2064470" y="1395167"/>
            <a:chExt cx="6542200" cy="3874417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34DF7AD-0504-4B42-88EA-D76D6369B1BB}"/>
                </a:ext>
              </a:extLst>
            </p:cNvPr>
            <p:cNvSpPr/>
            <p:nvPr/>
          </p:nvSpPr>
          <p:spPr>
            <a:xfrm>
              <a:off x="2064470" y="1395167"/>
              <a:ext cx="5184742" cy="3874417"/>
            </a:xfrm>
            <a:custGeom>
              <a:avLst/>
              <a:gdLst>
                <a:gd name="connsiteX0" fmla="*/ 0 w 5184742"/>
                <a:gd name="connsiteY0" fmla="*/ 3874417 h 3874417"/>
                <a:gd name="connsiteX1" fmla="*/ 329938 w 5184742"/>
                <a:gd name="connsiteY1" fmla="*/ 3836709 h 3874417"/>
                <a:gd name="connsiteX2" fmla="*/ 791852 w 5184742"/>
                <a:gd name="connsiteY2" fmla="*/ 3799002 h 3874417"/>
                <a:gd name="connsiteX3" fmla="*/ 1527142 w 5184742"/>
                <a:gd name="connsiteY3" fmla="*/ 3685880 h 3874417"/>
                <a:gd name="connsiteX4" fmla="*/ 2243579 w 5184742"/>
                <a:gd name="connsiteY4" fmla="*/ 3544478 h 3874417"/>
                <a:gd name="connsiteX5" fmla="*/ 2724346 w 5184742"/>
                <a:gd name="connsiteY5" fmla="*/ 3403076 h 3874417"/>
                <a:gd name="connsiteX6" fmla="*/ 3120272 w 5184742"/>
                <a:gd name="connsiteY6" fmla="*/ 3271101 h 3874417"/>
                <a:gd name="connsiteX7" fmla="*/ 3506771 w 5184742"/>
                <a:gd name="connsiteY7" fmla="*/ 3091992 h 3874417"/>
                <a:gd name="connsiteX8" fmla="*/ 3780149 w 5184742"/>
                <a:gd name="connsiteY8" fmla="*/ 2922309 h 3874417"/>
                <a:gd name="connsiteX9" fmla="*/ 4091233 w 5184742"/>
                <a:gd name="connsiteY9" fmla="*/ 2667786 h 3874417"/>
                <a:gd name="connsiteX10" fmla="*/ 4411744 w 5184742"/>
                <a:gd name="connsiteY10" fmla="*/ 2300140 h 3874417"/>
                <a:gd name="connsiteX11" fmla="*/ 4572000 w 5184742"/>
                <a:gd name="connsiteY11" fmla="*/ 2064470 h 3874417"/>
                <a:gd name="connsiteX12" fmla="*/ 4779390 w 5184742"/>
                <a:gd name="connsiteY12" fmla="*/ 1621410 h 3874417"/>
                <a:gd name="connsiteX13" fmla="*/ 4873658 w 5184742"/>
                <a:gd name="connsiteY13" fmla="*/ 1338606 h 3874417"/>
                <a:gd name="connsiteX14" fmla="*/ 4977353 w 5184742"/>
                <a:gd name="connsiteY14" fmla="*/ 1018095 h 3874417"/>
                <a:gd name="connsiteX15" fmla="*/ 5052767 w 5184742"/>
                <a:gd name="connsiteY15" fmla="*/ 659876 h 3874417"/>
                <a:gd name="connsiteX16" fmla="*/ 5137608 w 5184742"/>
                <a:gd name="connsiteY16" fmla="*/ 339365 h 3874417"/>
                <a:gd name="connsiteX17" fmla="*/ 5184742 w 5184742"/>
                <a:gd name="connsiteY17" fmla="*/ 0 h 3874417"/>
                <a:gd name="connsiteX0" fmla="*/ 0 w 5184742"/>
                <a:gd name="connsiteY0" fmla="*/ 3874417 h 3874417"/>
                <a:gd name="connsiteX1" fmla="*/ 329938 w 5184742"/>
                <a:gd name="connsiteY1" fmla="*/ 3836709 h 3874417"/>
                <a:gd name="connsiteX2" fmla="*/ 791852 w 5184742"/>
                <a:gd name="connsiteY2" fmla="*/ 3799002 h 3874417"/>
                <a:gd name="connsiteX3" fmla="*/ 1527142 w 5184742"/>
                <a:gd name="connsiteY3" fmla="*/ 3685880 h 3874417"/>
                <a:gd name="connsiteX4" fmla="*/ 2243579 w 5184742"/>
                <a:gd name="connsiteY4" fmla="*/ 3544478 h 3874417"/>
                <a:gd name="connsiteX5" fmla="*/ 2724346 w 5184742"/>
                <a:gd name="connsiteY5" fmla="*/ 3403076 h 3874417"/>
                <a:gd name="connsiteX6" fmla="*/ 3120272 w 5184742"/>
                <a:gd name="connsiteY6" fmla="*/ 3271101 h 3874417"/>
                <a:gd name="connsiteX7" fmla="*/ 3506771 w 5184742"/>
                <a:gd name="connsiteY7" fmla="*/ 3091992 h 3874417"/>
                <a:gd name="connsiteX8" fmla="*/ 3780149 w 5184742"/>
                <a:gd name="connsiteY8" fmla="*/ 2922309 h 3874417"/>
                <a:gd name="connsiteX9" fmla="*/ 4091233 w 5184742"/>
                <a:gd name="connsiteY9" fmla="*/ 2667786 h 3874417"/>
                <a:gd name="connsiteX10" fmla="*/ 4411744 w 5184742"/>
                <a:gd name="connsiteY10" fmla="*/ 2300140 h 3874417"/>
                <a:gd name="connsiteX11" fmla="*/ 4572000 w 5184742"/>
                <a:gd name="connsiteY11" fmla="*/ 2064470 h 3874417"/>
                <a:gd name="connsiteX12" fmla="*/ 4779390 w 5184742"/>
                <a:gd name="connsiteY12" fmla="*/ 1621410 h 3874417"/>
                <a:gd name="connsiteX13" fmla="*/ 4873658 w 5184742"/>
                <a:gd name="connsiteY13" fmla="*/ 1338606 h 3874417"/>
                <a:gd name="connsiteX14" fmla="*/ 4977353 w 5184742"/>
                <a:gd name="connsiteY14" fmla="*/ 1018095 h 3874417"/>
                <a:gd name="connsiteX15" fmla="*/ 5081048 w 5184742"/>
                <a:gd name="connsiteY15" fmla="*/ 659876 h 3874417"/>
                <a:gd name="connsiteX16" fmla="*/ 5137608 w 5184742"/>
                <a:gd name="connsiteY16" fmla="*/ 339365 h 3874417"/>
                <a:gd name="connsiteX17" fmla="*/ 5184742 w 5184742"/>
                <a:gd name="connsiteY17" fmla="*/ 0 h 3874417"/>
                <a:gd name="connsiteX0" fmla="*/ 0 w 5184742"/>
                <a:gd name="connsiteY0" fmla="*/ 3874417 h 3874417"/>
                <a:gd name="connsiteX1" fmla="*/ 329938 w 5184742"/>
                <a:gd name="connsiteY1" fmla="*/ 3836709 h 3874417"/>
                <a:gd name="connsiteX2" fmla="*/ 791852 w 5184742"/>
                <a:gd name="connsiteY2" fmla="*/ 3799002 h 3874417"/>
                <a:gd name="connsiteX3" fmla="*/ 1527142 w 5184742"/>
                <a:gd name="connsiteY3" fmla="*/ 3685880 h 3874417"/>
                <a:gd name="connsiteX4" fmla="*/ 2243579 w 5184742"/>
                <a:gd name="connsiteY4" fmla="*/ 3544478 h 3874417"/>
                <a:gd name="connsiteX5" fmla="*/ 2724346 w 5184742"/>
                <a:gd name="connsiteY5" fmla="*/ 3403076 h 3874417"/>
                <a:gd name="connsiteX6" fmla="*/ 3120272 w 5184742"/>
                <a:gd name="connsiteY6" fmla="*/ 3271101 h 3874417"/>
                <a:gd name="connsiteX7" fmla="*/ 3506771 w 5184742"/>
                <a:gd name="connsiteY7" fmla="*/ 3091992 h 3874417"/>
                <a:gd name="connsiteX8" fmla="*/ 3780149 w 5184742"/>
                <a:gd name="connsiteY8" fmla="*/ 2922309 h 3874417"/>
                <a:gd name="connsiteX9" fmla="*/ 4091233 w 5184742"/>
                <a:gd name="connsiteY9" fmla="*/ 2667786 h 3874417"/>
                <a:gd name="connsiteX10" fmla="*/ 4411744 w 5184742"/>
                <a:gd name="connsiteY10" fmla="*/ 2300140 h 3874417"/>
                <a:gd name="connsiteX11" fmla="*/ 4572000 w 5184742"/>
                <a:gd name="connsiteY11" fmla="*/ 2064470 h 3874417"/>
                <a:gd name="connsiteX12" fmla="*/ 4779390 w 5184742"/>
                <a:gd name="connsiteY12" fmla="*/ 1621410 h 3874417"/>
                <a:gd name="connsiteX13" fmla="*/ 4873658 w 5184742"/>
                <a:gd name="connsiteY13" fmla="*/ 1338606 h 3874417"/>
                <a:gd name="connsiteX14" fmla="*/ 4977353 w 5184742"/>
                <a:gd name="connsiteY14" fmla="*/ 1018095 h 3874417"/>
                <a:gd name="connsiteX15" fmla="*/ 5081048 w 5184742"/>
                <a:gd name="connsiteY15" fmla="*/ 659876 h 3874417"/>
                <a:gd name="connsiteX16" fmla="*/ 5137608 w 5184742"/>
                <a:gd name="connsiteY16" fmla="*/ 339365 h 3874417"/>
                <a:gd name="connsiteX17" fmla="*/ 5184742 w 5184742"/>
                <a:gd name="connsiteY17" fmla="*/ 0 h 387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84742" h="3874417">
                  <a:moveTo>
                    <a:pt x="0" y="3874417"/>
                  </a:moveTo>
                  <a:cubicBezTo>
                    <a:pt x="98981" y="3861847"/>
                    <a:pt x="197963" y="3849278"/>
                    <a:pt x="329938" y="3836709"/>
                  </a:cubicBezTo>
                  <a:cubicBezTo>
                    <a:pt x="461913" y="3824140"/>
                    <a:pt x="592318" y="3824140"/>
                    <a:pt x="791852" y="3799002"/>
                  </a:cubicBezTo>
                  <a:cubicBezTo>
                    <a:pt x="991386" y="3773864"/>
                    <a:pt x="1285188" y="3728301"/>
                    <a:pt x="1527142" y="3685880"/>
                  </a:cubicBezTo>
                  <a:cubicBezTo>
                    <a:pt x="1769097" y="3643459"/>
                    <a:pt x="2044045" y="3591612"/>
                    <a:pt x="2243579" y="3544478"/>
                  </a:cubicBezTo>
                  <a:cubicBezTo>
                    <a:pt x="2443113" y="3497344"/>
                    <a:pt x="2578231" y="3448639"/>
                    <a:pt x="2724346" y="3403076"/>
                  </a:cubicBezTo>
                  <a:cubicBezTo>
                    <a:pt x="2870461" y="3357513"/>
                    <a:pt x="2989868" y="3322948"/>
                    <a:pt x="3120272" y="3271101"/>
                  </a:cubicBezTo>
                  <a:cubicBezTo>
                    <a:pt x="3250676" y="3219254"/>
                    <a:pt x="3396792" y="3150124"/>
                    <a:pt x="3506771" y="3091992"/>
                  </a:cubicBezTo>
                  <a:cubicBezTo>
                    <a:pt x="3616751" y="3033860"/>
                    <a:pt x="3682739" y="2993010"/>
                    <a:pt x="3780149" y="2922309"/>
                  </a:cubicBezTo>
                  <a:cubicBezTo>
                    <a:pt x="3877559" y="2851608"/>
                    <a:pt x="3985967" y="2771481"/>
                    <a:pt x="4091233" y="2667786"/>
                  </a:cubicBezTo>
                  <a:cubicBezTo>
                    <a:pt x="4196499" y="2564091"/>
                    <a:pt x="4331616" y="2400693"/>
                    <a:pt x="4411744" y="2300140"/>
                  </a:cubicBezTo>
                  <a:cubicBezTo>
                    <a:pt x="4491872" y="2199587"/>
                    <a:pt x="4510726" y="2177591"/>
                    <a:pt x="4572000" y="2064470"/>
                  </a:cubicBezTo>
                  <a:cubicBezTo>
                    <a:pt x="4633274" y="1951349"/>
                    <a:pt x="4729114" y="1742387"/>
                    <a:pt x="4779390" y="1621410"/>
                  </a:cubicBezTo>
                  <a:cubicBezTo>
                    <a:pt x="4829666" y="1500433"/>
                    <a:pt x="4840664" y="1439158"/>
                    <a:pt x="4873658" y="1338606"/>
                  </a:cubicBezTo>
                  <a:cubicBezTo>
                    <a:pt x="4906652" y="1238054"/>
                    <a:pt x="4942788" y="1131217"/>
                    <a:pt x="4977353" y="1018095"/>
                  </a:cubicBezTo>
                  <a:cubicBezTo>
                    <a:pt x="5011918" y="904973"/>
                    <a:pt x="5063766" y="754144"/>
                    <a:pt x="5081048" y="659876"/>
                  </a:cubicBezTo>
                  <a:cubicBezTo>
                    <a:pt x="5098330" y="565608"/>
                    <a:pt x="5115612" y="449344"/>
                    <a:pt x="5137608" y="339365"/>
                  </a:cubicBezTo>
                  <a:cubicBezTo>
                    <a:pt x="5159604" y="229386"/>
                    <a:pt x="5172173" y="114693"/>
                    <a:pt x="5184742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93E2104-A6EE-4367-A57F-C3FDBC03AB89}"/>
                </a:ext>
              </a:extLst>
            </p:cNvPr>
            <p:cNvSpPr txBox="1"/>
            <p:nvPr/>
          </p:nvSpPr>
          <p:spPr>
            <a:xfrm>
              <a:off x="7258639" y="1404595"/>
              <a:ext cx="134803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ServerFilling</a:t>
              </a:r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E351D74-5492-4547-AEB9-05BD2AEB7D3D}"/>
              </a:ext>
            </a:extLst>
          </p:cNvPr>
          <p:cNvGrpSpPr/>
          <p:nvPr/>
        </p:nvGrpSpPr>
        <p:grpSpPr>
          <a:xfrm>
            <a:off x="2073897" y="1404594"/>
            <a:ext cx="3959258" cy="3855563"/>
            <a:chOff x="2073897" y="1404594"/>
            <a:chExt cx="3959258" cy="385556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430CFFD-91DF-4918-80DB-5CD49055784A}"/>
                </a:ext>
              </a:extLst>
            </p:cNvPr>
            <p:cNvSpPr/>
            <p:nvPr/>
          </p:nvSpPr>
          <p:spPr>
            <a:xfrm>
              <a:off x="2073897" y="1404594"/>
              <a:ext cx="3959258" cy="3855563"/>
            </a:xfrm>
            <a:custGeom>
              <a:avLst/>
              <a:gdLst>
                <a:gd name="connsiteX0" fmla="*/ 0 w 3959258"/>
                <a:gd name="connsiteY0" fmla="*/ 3855563 h 3855563"/>
                <a:gd name="connsiteX1" fmla="*/ 537328 w 3959258"/>
                <a:gd name="connsiteY1" fmla="*/ 3761295 h 3855563"/>
                <a:gd name="connsiteX2" fmla="*/ 980388 w 3959258"/>
                <a:gd name="connsiteY2" fmla="*/ 3676453 h 3855563"/>
                <a:gd name="connsiteX3" fmla="*/ 1640264 w 3959258"/>
                <a:gd name="connsiteY3" fmla="*/ 3497344 h 3855563"/>
                <a:gd name="connsiteX4" fmla="*/ 2337847 w 3959258"/>
                <a:gd name="connsiteY4" fmla="*/ 3205113 h 3855563"/>
                <a:gd name="connsiteX5" fmla="*/ 2856322 w 3959258"/>
                <a:gd name="connsiteY5" fmla="*/ 2799761 h 3855563"/>
                <a:gd name="connsiteX6" fmla="*/ 3242821 w 3959258"/>
                <a:gd name="connsiteY6" fmla="*/ 2328420 h 3855563"/>
                <a:gd name="connsiteX7" fmla="*/ 3591612 w 3959258"/>
                <a:gd name="connsiteY7" fmla="*/ 1545996 h 3855563"/>
                <a:gd name="connsiteX8" fmla="*/ 3959258 w 3959258"/>
                <a:gd name="connsiteY8" fmla="*/ 0 h 3855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9258" h="3855563">
                  <a:moveTo>
                    <a:pt x="0" y="3855563"/>
                  </a:moveTo>
                  <a:lnTo>
                    <a:pt x="537328" y="3761295"/>
                  </a:lnTo>
                  <a:cubicBezTo>
                    <a:pt x="700726" y="3731443"/>
                    <a:pt x="796565" y="3720445"/>
                    <a:pt x="980388" y="3676453"/>
                  </a:cubicBezTo>
                  <a:cubicBezTo>
                    <a:pt x="1164211" y="3632461"/>
                    <a:pt x="1414021" y="3575901"/>
                    <a:pt x="1640264" y="3497344"/>
                  </a:cubicBezTo>
                  <a:cubicBezTo>
                    <a:pt x="1866507" y="3418787"/>
                    <a:pt x="2135171" y="3321377"/>
                    <a:pt x="2337847" y="3205113"/>
                  </a:cubicBezTo>
                  <a:cubicBezTo>
                    <a:pt x="2540523" y="3088849"/>
                    <a:pt x="2705493" y="2945876"/>
                    <a:pt x="2856322" y="2799761"/>
                  </a:cubicBezTo>
                  <a:cubicBezTo>
                    <a:pt x="3007151" y="2653645"/>
                    <a:pt x="3120273" y="2537381"/>
                    <a:pt x="3242821" y="2328420"/>
                  </a:cubicBezTo>
                  <a:cubicBezTo>
                    <a:pt x="3365369" y="2119459"/>
                    <a:pt x="3472206" y="1934066"/>
                    <a:pt x="3591612" y="1545996"/>
                  </a:cubicBezTo>
                  <a:cubicBezTo>
                    <a:pt x="3711018" y="1157926"/>
                    <a:pt x="3835138" y="578963"/>
                    <a:pt x="3959258" y="0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AD94E5-C248-4769-BBC6-C35937765182}"/>
                </a:ext>
              </a:extLst>
            </p:cNvPr>
            <p:cNvSpPr txBox="1"/>
            <p:nvPr/>
          </p:nvSpPr>
          <p:spPr>
            <a:xfrm>
              <a:off x="5312006" y="1429948"/>
              <a:ext cx="626882" cy="369332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FCFS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A0C804D-1523-4087-9006-9C5680AA761F}"/>
              </a:ext>
            </a:extLst>
          </p:cNvPr>
          <p:cNvSpPr txBox="1"/>
          <p:nvPr/>
        </p:nvSpPr>
        <p:spPr>
          <a:xfrm>
            <a:off x="9005167" y="2623452"/>
            <a:ext cx="2743200" cy="17851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Setting: k=4 servers, (V, X)=</a:t>
            </a:r>
          </a:p>
          <a:p>
            <a:r>
              <a:rPr lang="en-US" sz="2200" dirty="0"/>
              <a:t>Prob 1/3: (1, Exp(5)) </a:t>
            </a:r>
          </a:p>
          <a:p>
            <a:r>
              <a:rPr lang="en-US" sz="2200" dirty="0"/>
              <a:t>Prob 1/3: (2, Exp(2))  </a:t>
            </a:r>
          </a:p>
          <a:p>
            <a:r>
              <a:rPr lang="en-US" sz="2200" dirty="0"/>
              <a:t>Prob 1/3: (4, Exp(1/2))  </a:t>
            </a:r>
          </a:p>
        </p:txBody>
      </p:sp>
    </p:spTree>
    <p:extLst>
      <p:ext uri="{BB962C8B-B14F-4D97-AF65-F5344CB8AC3E}">
        <p14:creationId xmlns:p14="http://schemas.microsoft.com/office/powerpoint/2010/main" val="380179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6792-A12D-449B-BB8F-2CF741B2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075A-84A2-4291-BD23-18241380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policies which are “near-SRPT” rather than “near-FCFS”?</a:t>
            </a:r>
          </a:p>
          <a:p>
            <a:r>
              <a:rPr lang="en-US" dirty="0"/>
              <a:t>Analyze non-work-conserving policies, such as FCFS?</a:t>
            </a:r>
          </a:p>
          <a:p>
            <a:r>
              <a:rPr lang="en-US" dirty="0"/>
              <a:t>Characterize tail behavior of </a:t>
            </a:r>
            <a:r>
              <a:rPr lang="en-US" dirty="0" err="1"/>
              <a:t>ServerFilling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7CBDB-7299-45CC-B561-5177EA4A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E7AD-E803-46C5-A8A8-4CFDB4E0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B9DE-3609-4D5D-9F7D-1FB40B6D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policy for multiserver-job scheduling: </a:t>
            </a:r>
            <a:r>
              <a:rPr lang="en-US" dirty="0" err="1"/>
              <a:t>ServerFilling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First mean response time bounds on any multiserver-job policy</a:t>
            </a:r>
          </a:p>
          <a:p>
            <a:pPr marL="0" indent="0">
              <a:buNone/>
            </a:pPr>
            <a:r>
              <a:rPr lang="en-US" dirty="0"/>
              <a:t>Tight in heavy-traffic: Additively-tight bounds</a:t>
            </a:r>
          </a:p>
          <a:p>
            <a:pPr marL="0" indent="0">
              <a:buNone/>
            </a:pPr>
            <a:r>
              <a:rPr lang="en-US" dirty="0"/>
              <a:t>Key properties: near-FCFS, work-conserving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B3AA7-3849-44C2-B5B7-A9A3988A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17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D5EA49-5814-41EA-946E-D2415285ED27}"/>
              </a:ext>
            </a:extLst>
          </p:cNvPr>
          <p:cNvGrpSpPr/>
          <p:nvPr/>
        </p:nvGrpSpPr>
        <p:grpSpPr>
          <a:xfrm>
            <a:off x="2663394" y="4051172"/>
            <a:ext cx="6499657" cy="2750472"/>
            <a:chOff x="343911" y="1178787"/>
            <a:chExt cx="11313348" cy="59699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598014-CD67-4641-8927-44B14D1A7E87}"/>
                </a:ext>
              </a:extLst>
            </p:cNvPr>
            <p:cNvGrpSpPr/>
            <p:nvPr/>
          </p:nvGrpSpPr>
          <p:grpSpPr>
            <a:xfrm>
              <a:off x="2064470" y="1414021"/>
              <a:ext cx="9592789" cy="4053525"/>
              <a:chOff x="2064470" y="1414021"/>
              <a:chExt cx="9592789" cy="4053525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0FA3024-D594-417B-A66A-B1DD0D42130A}"/>
                  </a:ext>
                </a:extLst>
              </p:cNvPr>
              <p:cNvSpPr/>
              <p:nvPr/>
            </p:nvSpPr>
            <p:spPr>
              <a:xfrm>
                <a:off x="2064470" y="1414021"/>
                <a:ext cx="5231876" cy="4053525"/>
              </a:xfrm>
              <a:custGeom>
                <a:avLst/>
                <a:gdLst>
                  <a:gd name="connsiteX0" fmla="*/ 0 w 5231876"/>
                  <a:gd name="connsiteY0" fmla="*/ 3619892 h 4053525"/>
                  <a:gd name="connsiteX1" fmla="*/ 1348033 w 5231876"/>
                  <a:gd name="connsiteY1" fmla="*/ 3478490 h 4053525"/>
                  <a:gd name="connsiteX2" fmla="*/ 2601798 w 5231876"/>
                  <a:gd name="connsiteY2" fmla="*/ 3186259 h 4053525"/>
                  <a:gd name="connsiteX3" fmla="*/ 3242821 w 5231876"/>
                  <a:gd name="connsiteY3" fmla="*/ 2969443 h 4053525"/>
                  <a:gd name="connsiteX4" fmla="*/ 3657600 w 5231876"/>
                  <a:gd name="connsiteY4" fmla="*/ 2743200 h 4053525"/>
                  <a:gd name="connsiteX5" fmla="*/ 4044099 w 5231876"/>
                  <a:gd name="connsiteY5" fmla="*/ 2469822 h 4053525"/>
                  <a:gd name="connsiteX6" fmla="*/ 4355184 w 5231876"/>
                  <a:gd name="connsiteY6" fmla="*/ 2111604 h 4053525"/>
                  <a:gd name="connsiteX7" fmla="*/ 4515439 w 5231876"/>
                  <a:gd name="connsiteY7" fmla="*/ 1894787 h 4053525"/>
                  <a:gd name="connsiteX8" fmla="*/ 4703975 w 5231876"/>
                  <a:gd name="connsiteY8" fmla="*/ 1517715 h 4053525"/>
                  <a:gd name="connsiteX9" fmla="*/ 4854804 w 5231876"/>
                  <a:gd name="connsiteY9" fmla="*/ 1140643 h 4053525"/>
                  <a:gd name="connsiteX10" fmla="*/ 4958499 w 5231876"/>
                  <a:gd name="connsiteY10" fmla="*/ 763571 h 4053525"/>
                  <a:gd name="connsiteX11" fmla="*/ 5071621 w 5231876"/>
                  <a:gd name="connsiteY11" fmla="*/ 320511 h 4053525"/>
                  <a:gd name="connsiteX12" fmla="*/ 5156462 w 5231876"/>
                  <a:gd name="connsiteY12" fmla="*/ 0 h 4053525"/>
                  <a:gd name="connsiteX13" fmla="*/ 5231876 w 5231876"/>
                  <a:gd name="connsiteY13" fmla="*/ 9426 h 4053525"/>
                  <a:gd name="connsiteX14" fmla="*/ 5194169 w 5231876"/>
                  <a:gd name="connsiteY14" fmla="*/ 273377 h 4053525"/>
                  <a:gd name="connsiteX15" fmla="*/ 5137608 w 5231876"/>
                  <a:gd name="connsiteY15" fmla="*/ 584461 h 4053525"/>
                  <a:gd name="connsiteX16" fmla="*/ 5052767 w 5231876"/>
                  <a:gd name="connsiteY16" fmla="*/ 942680 h 4053525"/>
                  <a:gd name="connsiteX17" fmla="*/ 4967926 w 5231876"/>
                  <a:gd name="connsiteY17" fmla="*/ 1263191 h 4053525"/>
                  <a:gd name="connsiteX18" fmla="*/ 4854804 w 5231876"/>
                  <a:gd name="connsiteY18" fmla="*/ 1574276 h 4053525"/>
                  <a:gd name="connsiteX19" fmla="*/ 4751109 w 5231876"/>
                  <a:gd name="connsiteY19" fmla="*/ 1857080 h 4053525"/>
                  <a:gd name="connsiteX20" fmla="*/ 4609707 w 5231876"/>
                  <a:gd name="connsiteY20" fmla="*/ 2215299 h 4053525"/>
                  <a:gd name="connsiteX21" fmla="*/ 4402318 w 5231876"/>
                  <a:gd name="connsiteY21" fmla="*/ 2498103 h 4053525"/>
                  <a:gd name="connsiteX22" fmla="*/ 4232635 w 5231876"/>
                  <a:gd name="connsiteY22" fmla="*/ 2686639 h 4053525"/>
                  <a:gd name="connsiteX23" fmla="*/ 4053526 w 5231876"/>
                  <a:gd name="connsiteY23" fmla="*/ 2894028 h 4053525"/>
                  <a:gd name="connsiteX24" fmla="*/ 3780149 w 5231876"/>
                  <a:gd name="connsiteY24" fmla="*/ 3110845 h 4053525"/>
                  <a:gd name="connsiteX25" fmla="*/ 3535052 w 5231876"/>
                  <a:gd name="connsiteY25" fmla="*/ 3252247 h 4053525"/>
                  <a:gd name="connsiteX26" fmla="*/ 3318235 w 5231876"/>
                  <a:gd name="connsiteY26" fmla="*/ 3374795 h 4053525"/>
                  <a:gd name="connsiteX27" fmla="*/ 3073138 w 5231876"/>
                  <a:gd name="connsiteY27" fmla="*/ 3478490 h 4053525"/>
                  <a:gd name="connsiteX28" fmla="*/ 2809188 w 5231876"/>
                  <a:gd name="connsiteY28" fmla="*/ 3572758 h 4053525"/>
                  <a:gd name="connsiteX29" fmla="*/ 2516957 w 5231876"/>
                  <a:gd name="connsiteY29" fmla="*/ 3667026 h 4053525"/>
                  <a:gd name="connsiteX30" fmla="*/ 2149311 w 5231876"/>
                  <a:gd name="connsiteY30" fmla="*/ 3742441 h 4053525"/>
                  <a:gd name="connsiteX31" fmla="*/ 1809946 w 5231876"/>
                  <a:gd name="connsiteY31" fmla="*/ 3817855 h 4053525"/>
                  <a:gd name="connsiteX32" fmla="*/ 1244338 w 5231876"/>
                  <a:gd name="connsiteY32" fmla="*/ 3912123 h 4053525"/>
                  <a:gd name="connsiteX33" fmla="*/ 697584 w 5231876"/>
                  <a:gd name="connsiteY33" fmla="*/ 3978111 h 4053525"/>
                  <a:gd name="connsiteX34" fmla="*/ 18854 w 5231876"/>
                  <a:gd name="connsiteY34" fmla="*/ 4053525 h 4053525"/>
                  <a:gd name="connsiteX35" fmla="*/ 0 w 5231876"/>
                  <a:gd name="connsiteY35" fmla="*/ 3619892 h 405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31876" h="4053525">
                    <a:moveTo>
                      <a:pt x="0" y="3619892"/>
                    </a:moveTo>
                    <a:lnTo>
                      <a:pt x="1348033" y="3478490"/>
                    </a:lnTo>
                    <a:lnTo>
                      <a:pt x="2601798" y="3186259"/>
                    </a:lnTo>
                    <a:lnTo>
                      <a:pt x="3242821" y="2969443"/>
                    </a:lnTo>
                    <a:lnTo>
                      <a:pt x="3657600" y="2743200"/>
                    </a:lnTo>
                    <a:lnTo>
                      <a:pt x="4044099" y="2469822"/>
                    </a:lnTo>
                    <a:lnTo>
                      <a:pt x="4355184" y="2111604"/>
                    </a:lnTo>
                    <a:lnTo>
                      <a:pt x="4515439" y="1894787"/>
                    </a:lnTo>
                    <a:lnTo>
                      <a:pt x="4703975" y="1517715"/>
                    </a:lnTo>
                    <a:lnTo>
                      <a:pt x="4854804" y="1140643"/>
                    </a:lnTo>
                    <a:lnTo>
                      <a:pt x="4958499" y="763571"/>
                    </a:lnTo>
                    <a:lnTo>
                      <a:pt x="5071621" y="320511"/>
                    </a:lnTo>
                    <a:lnTo>
                      <a:pt x="5156462" y="0"/>
                    </a:lnTo>
                    <a:lnTo>
                      <a:pt x="5231876" y="9426"/>
                    </a:lnTo>
                    <a:lnTo>
                      <a:pt x="5194169" y="273377"/>
                    </a:lnTo>
                    <a:lnTo>
                      <a:pt x="5137608" y="584461"/>
                    </a:lnTo>
                    <a:lnTo>
                      <a:pt x="5052767" y="942680"/>
                    </a:lnTo>
                    <a:lnTo>
                      <a:pt x="4967926" y="1263191"/>
                    </a:lnTo>
                    <a:lnTo>
                      <a:pt x="4854804" y="1574276"/>
                    </a:lnTo>
                    <a:lnTo>
                      <a:pt x="4751109" y="1857080"/>
                    </a:lnTo>
                    <a:lnTo>
                      <a:pt x="4609707" y="2215299"/>
                    </a:lnTo>
                    <a:lnTo>
                      <a:pt x="4402318" y="2498103"/>
                    </a:lnTo>
                    <a:lnTo>
                      <a:pt x="4232635" y="2686639"/>
                    </a:lnTo>
                    <a:lnTo>
                      <a:pt x="4053526" y="2894028"/>
                    </a:lnTo>
                    <a:lnTo>
                      <a:pt x="3780149" y="3110845"/>
                    </a:lnTo>
                    <a:lnTo>
                      <a:pt x="3535052" y="3252247"/>
                    </a:lnTo>
                    <a:lnTo>
                      <a:pt x="3318235" y="3374795"/>
                    </a:lnTo>
                    <a:lnTo>
                      <a:pt x="3073138" y="3478490"/>
                    </a:lnTo>
                    <a:lnTo>
                      <a:pt x="2809188" y="3572758"/>
                    </a:lnTo>
                    <a:lnTo>
                      <a:pt x="2516957" y="3667026"/>
                    </a:lnTo>
                    <a:lnTo>
                      <a:pt x="2149311" y="3742441"/>
                    </a:lnTo>
                    <a:lnTo>
                      <a:pt x="1809946" y="3817855"/>
                    </a:lnTo>
                    <a:lnTo>
                      <a:pt x="1244338" y="3912123"/>
                    </a:lnTo>
                    <a:lnTo>
                      <a:pt x="697584" y="3978111"/>
                    </a:lnTo>
                    <a:lnTo>
                      <a:pt x="18854" y="4053525"/>
                    </a:lnTo>
                    <a:lnTo>
                      <a:pt x="0" y="3619892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ED460-E796-412A-8024-6A5C04987A67}"/>
                  </a:ext>
                </a:extLst>
              </p:cNvPr>
              <p:cNvSpPr txBox="1"/>
              <p:nvPr/>
            </p:nvSpPr>
            <p:spPr>
              <a:xfrm>
                <a:off x="7203652" y="2039145"/>
                <a:ext cx="4453607" cy="80164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Bounds on </a:t>
                </a:r>
                <a:r>
                  <a:rPr lang="en-US" dirty="0" err="1"/>
                  <a:t>ServerFillling</a:t>
                </a:r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2BC3156-9D79-407F-92C9-3B254140C446}"/>
                </a:ext>
              </a:extLst>
            </p:cNvPr>
            <p:cNvGrpSpPr/>
            <p:nvPr/>
          </p:nvGrpSpPr>
          <p:grpSpPr>
            <a:xfrm>
              <a:off x="2078182" y="1395167"/>
              <a:ext cx="5878286" cy="4376241"/>
              <a:chOff x="2078182" y="1395167"/>
              <a:chExt cx="5878286" cy="4376241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29FE8F8-B0C1-453E-A776-C37EAB99F1FD}"/>
                  </a:ext>
                </a:extLst>
              </p:cNvPr>
              <p:cNvCxnSpPr/>
              <p:nvPr/>
            </p:nvCxnSpPr>
            <p:spPr>
              <a:xfrm>
                <a:off x="2078182" y="5771408"/>
                <a:ext cx="5878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A718AB7-991A-4DEB-9944-D6679F0614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182" y="1395167"/>
                <a:ext cx="0" cy="43762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07425E4-6CF9-414A-8EB0-6AA93928262B}"/>
                </a:ext>
              </a:extLst>
            </p:cNvPr>
            <p:cNvGrpSpPr/>
            <p:nvPr/>
          </p:nvGrpSpPr>
          <p:grpSpPr>
            <a:xfrm>
              <a:off x="343911" y="1215847"/>
              <a:ext cx="1858140" cy="5037518"/>
              <a:chOff x="343911" y="1215847"/>
              <a:chExt cx="1858140" cy="5037518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62D1328-B9AD-403C-BD9F-770C34EEEB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900" y="5771408"/>
                <a:ext cx="16428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8935172-20DD-4845-9D0C-B3950540E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900" y="4924567"/>
                <a:ext cx="16428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08041F4-0C66-4616-820C-F822B46AA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900" y="4011739"/>
                <a:ext cx="16428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49E95C6-E78B-40AC-86FD-6A635FA17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030" y="3135045"/>
                <a:ext cx="16428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483C588-1B5D-402C-B201-174C1670B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030" y="2267779"/>
                <a:ext cx="16428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B64916E-A7C1-45A0-B397-618F16350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030" y="1400513"/>
                <a:ext cx="16428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5DB062-E050-4F17-800F-7D2727462907}"/>
                  </a:ext>
                </a:extLst>
              </p:cNvPr>
              <p:cNvSpPr txBox="1"/>
              <p:nvPr/>
            </p:nvSpPr>
            <p:spPr>
              <a:xfrm>
                <a:off x="1262057" y="1215847"/>
                <a:ext cx="733116" cy="801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CDE844-7B7F-43F7-92F0-3504655526D7}"/>
                  </a:ext>
                </a:extLst>
              </p:cNvPr>
              <p:cNvSpPr txBox="1"/>
              <p:nvPr/>
            </p:nvSpPr>
            <p:spPr>
              <a:xfrm>
                <a:off x="1262055" y="2092542"/>
                <a:ext cx="733116" cy="801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9A1E00-BA36-4851-8017-D8BEF439DA59}"/>
                  </a:ext>
                </a:extLst>
              </p:cNvPr>
              <p:cNvSpPr txBox="1"/>
              <p:nvPr/>
            </p:nvSpPr>
            <p:spPr>
              <a:xfrm>
                <a:off x="1262055" y="2971440"/>
                <a:ext cx="733116" cy="801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EABB13-C87D-44D3-8F16-4F0BB3F9B1F0}"/>
                  </a:ext>
                </a:extLst>
              </p:cNvPr>
              <p:cNvSpPr txBox="1"/>
              <p:nvPr/>
            </p:nvSpPr>
            <p:spPr>
              <a:xfrm>
                <a:off x="1262055" y="3827074"/>
                <a:ext cx="733116" cy="801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BC89EB-91BD-4159-A5D3-9A853CAA74D3}"/>
                  </a:ext>
                </a:extLst>
              </p:cNvPr>
              <p:cNvSpPr txBox="1"/>
              <p:nvPr/>
            </p:nvSpPr>
            <p:spPr>
              <a:xfrm>
                <a:off x="1268170" y="4722379"/>
                <a:ext cx="733116" cy="801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A3415-8EAE-4886-B69D-E6DB73FCB920}"/>
                  </a:ext>
                </a:extLst>
              </p:cNvPr>
              <p:cNvSpPr txBox="1"/>
              <p:nvPr/>
            </p:nvSpPr>
            <p:spPr>
              <a:xfrm>
                <a:off x="1492198" y="5451719"/>
                <a:ext cx="709853" cy="80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FDAEA-6B87-44EA-BA01-5FE9C5E1AD15}"/>
                  </a:ext>
                </a:extLst>
              </p:cNvPr>
              <p:cNvSpPr txBox="1"/>
              <p:nvPr/>
            </p:nvSpPr>
            <p:spPr>
              <a:xfrm>
                <a:off x="343911" y="3371549"/>
                <a:ext cx="1247394" cy="93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E[T]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C77C0EF-BDA2-4422-A6C2-C76E21641D5D}"/>
                </a:ext>
              </a:extLst>
            </p:cNvPr>
            <p:cNvGrpSpPr/>
            <p:nvPr/>
          </p:nvGrpSpPr>
          <p:grpSpPr>
            <a:xfrm>
              <a:off x="1855857" y="5755912"/>
              <a:ext cx="6233690" cy="1392859"/>
              <a:chOff x="1855857" y="5755912"/>
              <a:chExt cx="6233690" cy="139285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42675F-D06E-4169-AD6C-6365AEDC7355}"/>
                  </a:ext>
                </a:extLst>
              </p:cNvPr>
              <p:cNvSpPr txBox="1"/>
              <p:nvPr/>
            </p:nvSpPr>
            <p:spPr>
              <a:xfrm>
                <a:off x="4357738" y="6213518"/>
                <a:ext cx="1803619" cy="93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Load </a:t>
                </a:r>
                <a:r>
                  <a:rPr lang="el-GR" sz="2200" dirty="0"/>
                  <a:t>ρ</a:t>
                </a:r>
                <a:endParaRPr lang="en-US" sz="2200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58E0F73-9754-4934-8DA8-93385B560A9B}"/>
                  </a:ext>
                </a:extLst>
              </p:cNvPr>
              <p:cNvGrpSpPr/>
              <p:nvPr/>
            </p:nvGrpSpPr>
            <p:grpSpPr>
              <a:xfrm>
                <a:off x="1855857" y="5755912"/>
                <a:ext cx="6233690" cy="1008836"/>
                <a:chOff x="1855857" y="5755912"/>
                <a:chExt cx="6233690" cy="1008836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23227A1-FD29-40CC-B81A-3A2D5DE993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6811" y="5758385"/>
                  <a:ext cx="0" cy="1495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A703596-2A6F-4E54-ABBF-18E54EE5D5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0304" y="5771408"/>
                  <a:ext cx="0" cy="1495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49FDFE9-7BAF-40CC-8388-30C9AECC4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96238" y="5758385"/>
                  <a:ext cx="0" cy="1495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6211AF6-2534-4A7B-A26D-41B1ABCFD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08362" y="5756363"/>
                  <a:ext cx="0" cy="1495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426AAF7-5463-4A8E-8CB4-C3470046E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56468" y="5755912"/>
                  <a:ext cx="0" cy="1495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DA646E9-CEFA-46B5-834C-844727BF75C3}"/>
                    </a:ext>
                  </a:extLst>
                </p:cNvPr>
                <p:cNvSpPr txBox="1"/>
                <p:nvPr/>
              </p:nvSpPr>
              <p:spPr>
                <a:xfrm>
                  <a:off x="1855857" y="5958095"/>
                  <a:ext cx="874136" cy="80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0.7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E59C270-1866-4A76-8FBE-30598A203939}"/>
                    </a:ext>
                  </a:extLst>
                </p:cNvPr>
                <p:cNvSpPr txBox="1"/>
                <p:nvPr/>
              </p:nvSpPr>
              <p:spPr>
                <a:xfrm>
                  <a:off x="3807824" y="5963102"/>
                  <a:ext cx="882326" cy="80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0.8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C9F6C35-B45D-4EB3-A287-AE8CD77CFC74}"/>
                    </a:ext>
                  </a:extLst>
                </p:cNvPr>
                <p:cNvSpPr txBox="1"/>
                <p:nvPr/>
              </p:nvSpPr>
              <p:spPr>
                <a:xfrm>
                  <a:off x="5767981" y="5960923"/>
                  <a:ext cx="882328" cy="8016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0.9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85C391A-633C-4404-972D-BBA32DE4E840}"/>
                    </a:ext>
                  </a:extLst>
                </p:cNvPr>
                <p:cNvSpPr txBox="1"/>
                <p:nvPr/>
              </p:nvSpPr>
              <p:spPr>
                <a:xfrm>
                  <a:off x="7823389" y="5846193"/>
                  <a:ext cx="2661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79ACE4-3F1F-4FE3-B73D-9B0F6A6943EB}"/>
                </a:ext>
              </a:extLst>
            </p:cNvPr>
            <p:cNvGrpSpPr/>
            <p:nvPr/>
          </p:nvGrpSpPr>
          <p:grpSpPr>
            <a:xfrm>
              <a:off x="2064470" y="1178787"/>
              <a:ext cx="7852284" cy="4090797"/>
              <a:chOff x="2064470" y="1178787"/>
              <a:chExt cx="7852284" cy="4090797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71F99CA-0C3B-44A1-858A-71CA1A4A84CB}"/>
                  </a:ext>
                </a:extLst>
              </p:cNvPr>
              <p:cNvSpPr/>
              <p:nvPr/>
            </p:nvSpPr>
            <p:spPr>
              <a:xfrm>
                <a:off x="2064470" y="1395167"/>
                <a:ext cx="5184742" cy="3874417"/>
              </a:xfrm>
              <a:custGeom>
                <a:avLst/>
                <a:gdLst>
                  <a:gd name="connsiteX0" fmla="*/ 0 w 5184742"/>
                  <a:gd name="connsiteY0" fmla="*/ 3874417 h 3874417"/>
                  <a:gd name="connsiteX1" fmla="*/ 329938 w 5184742"/>
                  <a:gd name="connsiteY1" fmla="*/ 3836709 h 3874417"/>
                  <a:gd name="connsiteX2" fmla="*/ 791852 w 5184742"/>
                  <a:gd name="connsiteY2" fmla="*/ 3799002 h 3874417"/>
                  <a:gd name="connsiteX3" fmla="*/ 1527142 w 5184742"/>
                  <a:gd name="connsiteY3" fmla="*/ 3685880 h 3874417"/>
                  <a:gd name="connsiteX4" fmla="*/ 2243579 w 5184742"/>
                  <a:gd name="connsiteY4" fmla="*/ 3544478 h 3874417"/>
                  <a:gd name="connsiteX5" fmla="*/ 2724346 w 5184742"/>
                  <a:gd name="connsiteY5" fmla="*/ 3403076 h 3874417"/>
                  <a:gd name="connsiteX6" fmla="*/ 3120272 w 5184742"/>
                  <a:gd name="connsiteY6" fmla="*/ 3271101 h 3874417"/>
                  <a:gd name="connsiteX7" fmla="*/ 3506771 w 5184742"/>
                  <a:gd name="connsiteY7" fmla="*/ 3091992 h 3874417"/>
                  <a:gd name="connsiteX8" fmla="*/ 3780149 w 5184742"/>
                  <a:gd name="connsiteY8" fmla="*/ 2922309 h 3874417"/>
                  <a:gd name="connsiteX9" fmla="*/ 4091233 w 5184742"/>
                  <a:gd name="connsiteY9" fmla="*/ 2667786 h 3874417"/>
                  <a:gd name="connsiteX10" fmla="*/ 4411744 w 5184742"/>
                  <a:gd name="connsiteY10" fmla="*/ 2300140 h 3874417"/>
                  <a:gd name="connsiteX11" fmla="*/ 4572000 w 5184742"/>
                  <a:gd name="connsiteY11" fmla="*/ 2064470 h 3874417"/>
                  <a:gd name="connsiteX12" fmla="*/ 4779390 w 5184742"/>
                  <a:gd name="connsiteY12" fmla="*/ 1621410 h 3874417"/>
                  <a:gd name="connsiteX13" fmla="*/ 4873658 w 5184742"/>
                  <a:gd name="connsiteY13" fmla="*/ 1338606 h 3874417"/>
                  <a:gd name="connsiteX14" fmla="*/ 4977353 w 5184742"/>
                  <a:gd name="connsiteY14" fmla="*/ 1018095 h 3874417"/>
                  <a:gd name="connsiteX15" fmla="*/ 5052767 w 5184742"/>
                  <a:gd name="connsiteY15" fmla="*/ 659876 h 3874417"/>
                  <a:gd name="connsiteX16" fmla="*/ 5137608 w 5184742"/>
                  <a:gd name="connsiteY16" fmla="*/ 339365 h 3874417"/>
                  <a:gd name="connsiteX17" fmla="*/ 5184742 w 5184742"/>
                  <a:gd name="connsiteY17" fmla="*/ 0 h 3874417"/>
                  <a:gd name="connsiteX0" fmla="*/ 0 w 5184742"/>
                  <a:gd name="connsiteY0" fmla="*/ 3874417 h 3874417"/>
                  <a:gd name="connsiteX1" fmla="*/ 329938 w 5184742"/>
                  <a:gd name="connsiteY1" fmla="*/ 3836709 h 3874417"/>
                  <a:gd name="connsiteX2" fmla="*/ 791852 w 5184742"/>
                  <a:gd name="connsiteY2" fmla="*/ 3799002 h 3874417"/>
                  <a:gd name="connsiteX3" fmla="*/ 1527142 w 5184742"/>
                  <a:gd name="connsiteY3" fmla="*/ 3685880 h 3874417"/>
                  <a:gd name="connsiteX4" fmla="*/ 2243579 w 5184742"/>
                  <a:gd name="connsiteY4" fmla="*/ 3544478 h 3874417"/>
                  <a:gd name="connsiteX5" fmla="*/ 2724346 w 5184742"/>
                  <a:gd name="connsiteY5" fmla="*/ 3403076 h 3874417"/>
                  <a:gd name="connsiteX6" fmla="*/ 3120272 w 5184742"/>
                  <a:gd name="connsiteY6" fmla="*/ 3271101 h 3874417"/>
                  <a:gd name="connsiteX7" fmla="*/ 3506771 w 5184742"/>
                  <a:gd name="connsiteY7" fmla="*/ 3091992 h 3874417"/>
                  <a:gd name="connsiteX8" fmla="*/ 3780149 w 5184742"/>
                  <a:gd name="connsiteY8" fmla="*/ 2922309 h 3874417"/>
                  <a:gd name="connsiteX9" fmla="*/ 4091233 w 5184742"/>
                  <a:gd name="connsiteY9" fmla="*/ 2667786 h 3874417"/>
                  <a:gd name="connsiteX10" fmla="*/ 4411744 w 5184742"/>
                  <a:gd name="connsiteY10" fmla="*/ 2300140 h 3874417"/>
                  <a:gd name="connsiteX11" fmla="*/ 4572000 w 5184742"/>
                  <a:gd name="connsiteY11" fmla="*/ 2064470 h 3874417"/>
                  <a:gd name="connsiteX12" fmla="*/ 4779390 w 5184742"/>
                  <a:gd name="connsiteY12" fmla="*/ 1621410 h 3874417"/>
                  <a:gd name="connsiteX13" fmla="*/ 4873658 w 5184742"/>
                  <a:gd name="connsiteY13" fmla="*/ 1338606 h 3874417"/>
                  <a:gd name="connsiteX14" fmla="*/ 4977353 w 5184742"/>
                  <a:gd name="connsiteY14" fmla="*/ 1018095 h 3874417"/>
                  <a:gd name="connsiteX15" fmla="*/ 5081048 w 5184742"/>
                  <a:gd name="connsiteY15" fmla="*/ 659876 h 3874417"/>
                  <a:gd name="connsiteX16" fmla="*/ 5137608 w 5184742"/>
                  <a:gd name="connsiteY16" fmla="*/ 339365 h 3874417"/>
                  <a:gd name="connsiteX17" fmla="*/ 5184742 w 5184742"/>
                  <a:gd name="connsiteY17" fmla="*/ 0 h 3874417"/>
                  <a:gd name="connsiteX0" fmla="*/ 0 w 5184742"/>
                  <a:gd name="connsiteY0" fmla="*/ 3874417 h 3874417"/>
                  <a:gd name="connsiteX1" fmla="*/ 329938 w 5184742"/>
                  <a:gd name="connsiteY1" fmla="*/ 3836709 h 3874417"/>
                  <a:gd name="connsiteX2" fmla="*/ 791852 w 5184742"/>
                  <a:gd name="connsiteY2" fmla="*/ 3799002 h 3874417"/>
                  <a:gd name="connsiteX3" fmla="*/ 1527142 w 5184742"/>
                  <a:gd name="connsiteY3" fmla="*/ 3685880 h 3874417"/>
                  <a:gd name="connsiteX4" fmla="*/ 2243579 w 5184742"/>
                  <a:gd name="connsiteY4" fmla="*/ 3544478 h 3874417"/>
                  <a:gd name="connsiteX5" fmla="*/ 2724346 w 5184742"/>
                  <a:gd name="connsiteY5" fmla="*/ 3403076 h 3874417"/>
                  <a:gd name="connsiteX6" fmla="*/ 3120272 w 5184742"/>
                  <a:gd name="connsiteY6" fmla="*/ 3271101 h 3874417"/>
                  <a:gd name="connsiteX7" fmla="*/ 3506771 w 5184742"/>
                  <a:gd name="connsiteY7" fmla="*/ 3091992 h 3874417"/>
                  <a:gd name="connsiteX8" fmla="*/ 3780149 w 5184742"/>
                  <a:gd name="connsiteY8" fmla="*/ 2922309 h 3874417"/>
                  <a:gd name="connsiteX9" fmla="*/ 4091233 w 5184742"/>
                  <a:gd name="connsiteY9" fmla="*/ 2667786 h 3874417"/>
                  <a:gd name="connsiteX10" fmla="*/ 4411744 w 5184742"/>
                  <a:gd name="connsiteY10" fmla="*/ 2300140 h 3874417"/>
                  <a:gd name="connsiteX11" fmla="*/ 4572000 w 5184742"/>
                  <a:gd name="connsiteY11" fmla="*/ 2064470 h 3874417"/>
                  <a:gd name="connsiteX12" fmla="*/ 4779390 w 5184742"/>
                  <a:gd name="connsiteY12" fmla="*/ 1621410 h 3874417"/>
                  <a:gd name="connsiteX13" fmla="*/ 4873658 w 5184742"/>
                  <a:gd name="connsiteY13" fmla="*/ 1338606 h 3874417"/>
                  <a:gd name="connsiteX14" fmla="*/ 4977353 w 5184742"/>
                  <a:gd name="connsiteY14" fmla="*/ 1018095 h 3874417"/>
                  <a:gd name="connsiteX15" fmla="*/ 5081048 w 5184742"/>
                  <a:gd name="connsiteY15" fmla="*/ 659876 h 3874417"/>
                  <a:gd name="connsiteX16" fmla="*/ 5137608 w 5184742"/>
                  <a:gd name="connsiteY16" fmla="*/ 339365 h 3874417"/>
                  <a:gd name="connsiteX17" fmla="*/ 5184742 w 5184742"/>
                  <a:gd name="connsiteY17" fmla="*/ 0 h 3874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84742" h="3874417">
                    <a:moveTo>
                      <a:pt x="0" y="3874417"/>
                    </a:moveTo>
                    <a:cubicBezTo>
                      <a:pt x="98981" y="3861847"/>
                      <a:pt x="197963" y="3849278"/>
                      <a:pt x="329938" y="3836709"/>
                    </a:cubicBezTo>
                    <a:cubicBezTo>
                      <a:pt x="461913" y="3824140"/>
                      <a:pt x="592318" y="3824140"/>
                      <a:pt x="791852" y="3799002"/>
                    </a:cubicBezTo>
                    <a:cubicBezTo>
                      <a:pt x="991386" y="3773864"/>
                      <a:pt x="1285188" y="3728301"/>
                      <a:pt x="1527142" y="3685880"/>
                    </a:cubicBezTo>
                    <a:cubicBezTo>
                      <a:pt x="1769097" y="3643459"/>
                      <a:pt x="2044045" y="3591612"/>
                      <a:pt x="2243579" y="3544478"/>
                    </a:cubicBezTo>
                    <a:cubicBezTo>
                      <a:pt x="2443113" y="3497344"/>
                      <a:pt x="2578231" y="3448639"/>
                      <a:pt x="2724346" y="3403076"/>
                    </a:cubicBezTo>
                    <a:cubicBezTo>
                      <a:pt x="2870461" y="3357513"/>
                      <a:pt x="2989868" y="3322948"/>
                      <a:pt x="3120272" y="3271101"/>
                    </a:cubicBezTo>
                    <a:cubicBezTo>
                      <a:pt x="3250676" y="3219254"/>
                      <a:pt x="3396792" y="3150124"/>
                      <a:pt x="3506771" y="3091992"/>
                    </a:cubicBezTo>
                    <a:cubicBezTo>
                      <a:pt x="3616751" y="3033860"/>
                      <a:pt x="3682739" y="2993010"/>
                      <a:pt x="3780149" y="2922309"/>
                    </a:cubicBezTo>
                    <a:cubicBezTo>
                      <a:pt x="3877559" y="2851608"/>
                      <a:pt x="3985967" y="2771481"/>
                      <a:pt x="4091233" y="2667786"/>
                    </a:cubicBezTo>
                    <a:cubicBezTo>
                      <a:pt x="4196499" y="2564091"/>
                      <a:pt x="4331616" y="2400693"/>
                      <a:pt x="4411744" y="2300140"/>
                    </a:cubicBezTo>
                    <a:cubicBezTo>
                      <a:pt x="4491872" y="2199587"/>
                      <a:pt x="4510726" y="2177591"/>
                      <a:pt x="4572000" y="2064470"/>
                    </a:cubicBezTo>
                    <a:cubicBezTo>
                      <a:pt x="4633274" y="1951349"/>
                      <a:pt x="4729114" y="1742387"/>
                      <a:pt x="4779390" y="1621410"/>
                    </a:cubicBezTo>
                    <a:cubicBezTo>
                      <a:pt x="4829666" y="1500433"/>
                      <a:pt x="4840664" y="1439158"/>
                      <a:pt x="4873658" y="1338606"/>
                    </a:cubicBezTo>
                    <a:cubicBezTo>
                      <a:pt x="4906652" y="1238054"/>
                      <a:pt x="4942788" y="1131217"/>
                      <a:pt x="4977353" y="1018095"/>
                    </a:cubicBezTo>
                    <a:cubicBezTo>
                      <a:pt x="5011918" y="904973"/>
                      <a:pt x="5063766" y="754144"/>
                      <a:pt x="5081048" y="659876"/>
                    </a:cubicBezTo>
                    <a:cubicBezTo>
                      <a:pt x="5098330" y="565608"/>
                      <a:pt x="5115612" y="449344"/>
                      <a:pt x="5137608" y="339365"/>
                    </a:cubicBezTo>
                    <a:cubicBezTo>
                      <a:pt x="5159604" y="229386"/>
                      <a:pt x="5172173" y="114693"/>
                      <a:pt x="5184742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BB5454-C930-4115-A2BD-A500A47F1F40}"/>
                  </a:ext>
                </a:extLst>
              </p:cNvPr>
              <p:cNvSpPr txBox="1"/>
              <p:nvPr/>
            </p:nvSpPr>
            <p:spPr>
              <a:xfrm>
                <a:off x="7242381" y="1178787"/>
                <a:ext cx="2674373" cy="801646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ServerFilling</a:t>
                </a:r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1AF17B6-7E10-471A-BAFE-A914EA707F65}"/>
                </a:ext>
              </a:extLst>
            </p:cNvPr>
            <p:cNvGrpSpPr/>
            <p:nvPr/>
          </p:nvGrpSpPr>
          <p:grpSpPr>
            <a:xfrm>
              <a:off x="2073897" y="1404594"/>
              <a:ext cx="3959258" cy="3855563"/>
              <a:chOff x="2073897" y="1404594"/>
              <a:chExt cx="3959258" cy="3855563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619DC78-0A61-43B8-9F3E-3612C89832BB}"/>
                  </a:ext>
                </a:extLst>
              </p:cNvPr>
              <p:cNvSpPr/>
              <p:nvPr/>
            </p:nvSpPr>
            <p:spPr>
              <a:xfrm>
                <a:off x="2073897" y="1404594"/>
                <a:ext cx="3959258" cy="3855563"/>
              </a:xfrm>
              <a:custGeom>
                <a:avLst/>
                <a:gdLst>
                  <a:gd name="connsiteX0" fmla="*/ 0 w 3959258"/>
                  <a:gd name="connsiteY0" fmla="*/ 3855563 h 3855563"/>
                  <a:gd name="connsiteX1" fmla="*/ 537328 w 3959258"/>
                  <a:gd name="connsiteY1" fmla="*/ 3761295 h 3855563"/>
                  <a:gd name="connsiteX2" fmla="*/ 980388 w 3959258"/>
                  <a:gd name="connsiteY2" fmla="*/ 3676453 h 3855563"/>
                  <a:gd name="connsiteX3" fmla="*/ 1640264 w 3959258"/>
                  <a:gd name="connsiteY3" fmla="*/ 3497344 h 3855563"/>
                  <a:gd name="connsiteX4" fmla="*/ 2337847 w 3959258"/>
                  <a:gd name="connsiteY4" fmla="*/ 3205113 h 3855563"/>
                  <a:gd name="connsiteX5" fmla="*/ 2856322 w 3959258"/>
                  <a:gd name="connsiteY5" fmla="*/ 2799761 h 3855563"/>
                  <a:gd name="connsiteX6" fmla="*/ 3242821 w 3959258"/>
                  <a:gd name="connsiteY6" fmla="*/ 2328420 h 3855563"/>
                  <a:gd name="connsiteX7" fmla="*/ 3591612 w 3959258"/>
                  <a:gd name="connsiteY7" fmla="*/ 1545996 h 3855563"/>
                  <a:gd name="connsiteX8" fmla="*/ 3959258 w 3959258"/>
                  <a:gd name="connsiteY8" fmla="*/ 0 h 385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59258" h="3855563">
                    <a:moveTo>
                      <a:pt x="0" y="3855563"/>
                    </a:moveTo>
                    <a:lnTo>
                      <a:pt x="537328" y="3761295"/>
                    </a:lnTo>
                    <a:cubicBezTo>
                      <a:pt x="700726" y="3731443"/>
                      <a:pt x="796565" y="3720445"/>
                      <a:pt x="980388" y="3676453"/>
                    </a:cubicBezTo>
                    <a:cubicBezTo>
                      <a:pt x="1164211" y="3632461"/>
                      <a:pt x="1414021" y="3575901"/>
                      <a:pt x="1640264" y="3497344"/>
                    </a:cubicBezTo>
                    <a:cubicBezTo>
                      <a:pt x="1866507" y="3418787"/>
                      <a:pt x="2135171" y="3321377"/>
                      <a:pt x="2337847" y="3205113"/>
                    </a:cubicBezTo>
                    <a:cubicBezTo>
                      <a:pt x="2540523" y="3088849"/>
                      <a:pt x="2705493" y="2945876"/>
                      <a:pt x="2856322" y="2799761"/>
                    </a:cubicBezTo>
                    <a:cubicBezTo>
                      <a:pt x="3007151" y="2653645"/>
                      <a:pt x="3120273" y="2537381"/>
                      <a:pt x="3242821" y="2328420"/>
                    </a:cubicBezTo>
                    <a:cubicBezTo>
                      <a:pt x="3365369" y="2119459"/>
                      <a:pt x="3472206" y="1934066"/>
                      <a:pt x="3591612" y="1545996"/>
                    </a:cubicBezTo>
                    <a:cubicBezTo>
                      <a:pt x="3711018" y="1157926"/>
                      <a:pt x="3835138" y="578963"/>
                      <a:pt x="3959258" y="0"/>
                    </a:cubicBezTo>
                  </a:path>
                </a:pathLst>
              </a:cu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B4A397-6779-4B2D-977E-BDD5DF4F3729}"/>
                  </a:ext>
                </a:extLst>
              </p:cNvPr>
              <p:cNvSpPr txBox="1"/>
              <p:nvPr/>
            </p:nvSpPr>
            <p:spPr>
              <a:xfrm>
                <a:off x="4743727" y="1429948"/>
                <a:ext cx="1112265" cy="801646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FCFS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868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A5B6-CDEC-4622-94AF-05B3F4F0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Multiserver-Job Model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66DBCBC-F16A-4E04-8BAC-7112678142EC}"/>
              </a:ext>
            </a:extLst>
          </p:cNvPr>
          <p:cNvGrpSpPr/>
          <p:nvPr/>
        </p:nvGrpSpPr>
        <p:grpSpPr>
          <a:xfrm>
            <a:off x="344811" y="1704109"/>
            <a:ext cx="5413622" cy="2766620"/>
            <a:chOff x="344811" y="1704109"/>
            <a:chExt cx="5413622" cy="27666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C8B59C-F454-459C-9C1C-C12C88EF879C}"/>
                </a:ext>
              </a:extLst>
            </p:cNvPr>
            <p:cNvGrpSpPr/>
            <p:nvPr/>
          </p:nvGrpSpPr>
          <p:grpSpPr>
            <a:xfrm>
              <a:off x="894283" y="2378348"/>
              <a:ext cx="3989001" cy="1291703"/>
              <a:chOff x="3568334" y="2178754"/>
              <a:chExt cx="5467233" cy="208280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AF382B9-FAA2-40D4-9014-032B5A825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2178754"/>
                <a:ext cx="5059947" cy="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3BFB8E6-B98E-47E1-9A02-AF589018B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4261554"/>
                <a:ext cx="5059947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E2829D-08C7-4BFB-81F7-876771EDAEB8}"/>
                  </a:ext>
                </a:extLst>
              </p:cNvPr>
              <p:cNvSpPr/>
              <p:nvPr/>
            </p:nvSpPr>
            <p:spPr>
              <a:xfrm>
                <a:off x="7600992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4EA9728-1199-4E8E-8ADA-679896AE721A}"/>
                  </a:ext>
                </a:extLst>
              </p:cNvPr>
              <p:cNvSpPr/>
              <p:nvPr/>
            </p:nvSpPr>
            <p:spPr>
              <a:xfrm>
                <a:off x="6573703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E93BAB3-7365-4FBC-AFAA-FFDB663E6566}"/>
                  </a:ext>
                </a:extLst>
              </p:cNvPr>
              <p:cNvSpPr/>
              <p:nvPr/>
            </p:nvSpPr>
            <p:spPr>
              <a:xfrm>
                <a:off x="5546414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778DEC2-01BD-4FBD-AD2F-D9C3077A3AEA}"/>
                  </a:ext>
                </a:extLst>
              </p:cNvPr>
              <p:cNvSpPr/>
              <p:nvPr/>
            </p:nvSpPr>
            <p:spPr>
              <a:xfrm>
                <a:off x="4519125" y="2178754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94675B3-4D6E-4E32-9022-66C144DBB6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8280" y="3261294"/>
                <a:ext cx="407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AB3453-E14E-4D6C-94E3-05D306A40E2E}"/>
                </a:ext>
              </a:extLst>
            </p:cNvPr>
            <p:cNvSpPr/>
            <p:nvPr/>
          </p:nvSpPr>
          <p:spPr>
            <a:xfrm>
              <a:off x="2407467" y="2490435"/>
              <a:ext cx="566238" cy="111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082371-38C9-44B8-9F2A-B131AB3D0F24}"/>
                </a:ext>
              </a:extLst>
            </p:cNvPr>
            <p:cNvSpPr/>
            <p:nvPr/>
          </p:nvSpPr>
          <p:spPr>
            <a:xfrm>
              <a:off x="3963410" y="3327393"/>
              <a:ext cx="461250" cy="269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7E9778-A7EE-4515-B004-744BF4312D2A}"/>
                </a:ext>
              </a:extLst>
            </p:cNvPr>
            <p:cNvGrpSpPr/>
            <p:nvPr/>
          </p:nvGrpSpPr>
          <p:grpSpPr>
            <a:xfrm>
              <a:off x="344811" y="2747409"/>
              <a:ext cx="585052" cy="622702"/>
              <a:chOff x="6343324" y="2219808"/>
              <a:chExt cx="585052" cy="761159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3A2C53A-393B-400E-9335-5107BF1A7C23}"/>
                  </a:ext>
                </a:extLst>
              </p:cNvPr>
              <p:cNvCxnSpPr/>
              <p:nvPr/>
            </p:nvCxnSpPr>
            <p:spPr>
              <a:xfrm>
                <a:off x="6589046" y="2219808"/>
                <a:ext cx="339330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402823C-2C6F-4697-9D24-A7D4B4FE2096}"/>
                  </a:ext>
                </a:extLst>
              </p:cNvPr>
              <p:cNvCxnSpPr/>
              <p:nvPr/>
            </p:nvCxnSpPr>
            <p:spPr>
              <a:xfrm flipV="1">
                <a:off x="6566767" y="2647689"/>
                <a:ext cx="361609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54C4660-CAE2-406B-A378-3FBB913CA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433748"/>
                <a:ext cx="4153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69B9627-C1E5-4FE5-AB1C-EE8D7D1B2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811677"/>
                <a:ext cx="41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A1591E-AA23-4950-9A91-B92F0EEBE6A3}"/>
                </a:ext>
              </a:extLst>
            </p:cNvPr>
            <p:cNvGrpSpPr/>
            <p:nvPr/>
          </p:nvGrpSpPr>
          <p:grpSpPr>
            <a:xfrm>
              <a:off x="4988282" y="1704109"/>
              <a:ext cx="770151" cy="2766620"/>
              <a:chOff x="4821711" y="1690688"/>
              <a:chExt cx="770151" cy="276662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D4C87B9-15B0-4E82-928C-61067F64C7BC}"/>
                  </a:ext>
                </a:extLst>
              </p:cNvPr>
              <p:cNvGrpSpPr/>
              <p:nvPr/>
            </p:nvGrpSpPr>
            <p:grpSpPr>
              <a:xfrm>
                <a:off x="5036457" y="1690688"/>
                <a:ext cx="555405" cy="2766620"/>
                <a:chOff x="5036457" y="1690688"/>
                <a:chExt cx="555405" cy="2766620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8151FF4D-9052-491B-A9EA-0B8E6637D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5786" y="1693684"/>
                  <a:ext cx="52545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3301BF8-7761-49B7-979A-764171BF4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6457" y="4457308"/>
                  <a:ext cx="52545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FBD9C70-F17F-4E06-9401-20ED527C94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1242" y="1690688"/>
                  <a:ext cx="0" cy="276662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3B6C47A-76FE-4ACB-AEE1-B5E29DEC1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5613" y="2015766"/>
                  <a:ext cx="376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874A766B-B9D0-45B2-90A9-378A6FEF73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5040" y="2367658"/>
                  <a:ext cx="376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BA03BFB-2EF2-46FE-A138-91F28CFB1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4367" y="2724336"/>
                  <a:ext cx="376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A3B2778-B2EF-43BA-8FB7-9A1611A4A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4367" y="3064595"/>
                  <a:ext cx="376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C55200F-7709-485A-82C9-887417B047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5662" y="3415605"/>
                  <a:ext cx="376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92CA97CD-5FF1-4BCD-A02C-0809A163B9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4989" y="3772283"/>
                  <a:ext cx="376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369F141-91F2-4FA5-9C58-8C24DC3DB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4989" y="4112542"/>
                  <a:ext cx="376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2724280-13F5-439A-9AC6-634A320B652C}"/>
                  </a:ext>
                </a:extLst>
              </p:cNvPr>
              <p:cNvSpPr/>
              <p:nvPr/>
            </p:nvSpPr>
            <p:spPr>
              <a:xfrm>
                <a:off x="5164321" y="1830144"/>
                <a:ext cx="310560" cy="11185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83C26D-1B93-48CE-A5EF-C878EC58A16C}"/>
                  </a:ext>
                </a:extLst>
              </p:cNvPr>
              <p:cNvSpPr/>
              <p:nvPr/>
            </p:nvSpPr>
            <p:spPr>
              <a:xfrm>
                <a:off x="4821711" y="3180492"/>
                <a:ext cx="678194" cy="4990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CC89BBD-2D4D-4695-89EC-25D961AC6C52}"/>
                  </a:ext>
                </a:extLst>
              </p:cNvPr>
              <p:cNvSpPr/>
              <p:nvPr/>
            </p:nvSpPr>
            <p:spPr>
              <a:xfrm>
                <a:off x="5123031" y="3800102"/>
                <a:ext cx="376874" cy="2691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F055192-F91A-4B69-9A12-0CCFEB628988}"/>
                  </a:ext>
                </a:extLst>
              </p:cNvPr>
              <p:cNvSpPr/>
              <p:nvPr/>
            </p:nvSpPr>
            <p:spPr>
              <a:xfrm>
                <a:off x="5061812" y="4150352"/>
                <a:ext cx="461250" cy="2691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2EA2F11-63ED-4509-BCCB-F7F4B8807DB4}"/>
                </a:ext>
              </a:extLst>
            </p:cNvPr>
            <p:cNvSpPr/>
            <p:nvPr/>
          </p:nvSpPr>
          <p:spPr>
            <a:xfrm>
              <a:off x="3323569" y="3085687"/>
              <a:ext cx="259970" cy="4990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6EBC16-DEDB-45BA-BC4A-A1EC64322843}"/>
                </a:ext>
              </a:extLst>
            </p:cNvPr>
            <p:cNvSpPr/>
            <p:nvPr/>
          </p:nvSpPr>
          <p:spPr>
            <a:xfrm>
              <a:off x="1710626" y="3134211"/>
              <a:ext cx="461250" cy="4990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1F76BF0-E28B-459E-AEBF-004CC2128659}"/>
              </a:ext>
            </a:extLst>
          </p:cNvPr>
          <p:cNvGrpSpPr/>
          <p:nvPr/>
        </p:nvGrpSpPr>
        <p:grpSpPr>
          <a:xfrm>
            <a:off x="7263388" y="1437220"/>
            <a:ext cx="3665593" cy="1372179"/>
            <a:chOff x="7263388" y="1437220"/>
            <a:chExt cx="3665593" cy="137217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C7E088-CDEF-4DB3-9881-4A11561BFB06}"/>
                </a:ext>
              </a:extLst>
            </p:cNvPr>
            <p:cNvSpPr/>
            <p:nvPr/>
          </p:nvSpPr>
          <p:spPr>
            <a:xfrm>
              <a:off x="8989687" y="2310315"/>
              <a:ext cx="461250" cy="4990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4756068-4DE3-436F-9165-58886E599099}"/>
                </a:ext>
              </a:extLst>
            </p:cNvPr>
            <p:cNvSpPr txBox="1"/>
            <p:nvPr/>
          </p:nvSpPr>
          <p:spPr>
            <a:xfrm>
              <a:off x="7263388" y="1437220"/>
              <a:ext cx="3665593" cy="46166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Two job requirements, </a:t>
              </a:r>
              <a:r>
                <a:rPr lang="en-US" sz="2400" dirty="0" err="1"/>
                <a:t>i.i.d</a:t>
              </a:r>
              <a:r>
                <a:rPr lang="en-US" sz="2400" dirty="0"/>
                <a:t>.: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61934DB-9C29-4FE4-89AC-8C47347A4FC0}"/>
              </a:ext>
            </a:extLst>
          </p:cNvPr>
          <p:cNvGrpSpPr/>
          <p:nvPr/>
        </p:nvGrpSpPr>
        <p:grpSpPr>
          <a:xfrm>
            <a:off x="7296152" y="2261994"/>
            <a:ext cx="1693535" cy="707886"/>
            <a:chOff x="7296152" y="2261994"/>
            <a:chExt cx="1693535" cy="707886"/>
          </a:xfrm>
        </p:grpSpPr>
        <p:sp>
          <p:nvSpPr>
            <p:cNvPr id="60" name="Left Brace 59">
              <a:extLst>
                <a:ext uri="{FF2B5EF4-FFF2-40B4-BE49-F238E27FC236}">
                  <a16:creationId xmlns:a16="http://schemas.microsoft.com/office/drawing/2014/main" id="{B48B6653-020C-487F-AC35-7C28B2D28CEB}"/>
                </a:ext>
              </a:extLst>
            </p:cNvPr>
            <p:cNvSpPr/>
            <p:nvPr/>
          </p:nvSpPr>
          <p:spPr>
            <a:xfrm>
              <a:off x="8700941" y="2310315"/>
              <a:ext cx="288746" cy="499084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1B046E-8B16-4FFB-B36A-5FF6C897F1A7}"/>
                </a:ext>
              </a:extLst>
            </p:cNvPr>
            <p:cNvSpPr txBox="1"/>
            <p:nvPr/>
          </p:nvSpPr>
          <p:spPr>
            <a:xfrm>
              <a:off x="7296152" y="2261994"/>
              <a:ext cx="1404787" cy="7078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Number of servers </a:t>
              </a:r>
              <a:r>
                <a:rPr lang="en-US" sz="2000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BD89C0-1CE5-43AF-854A-B2D00E698C78}"/>
              </a:ext>
            </a:extLst>
          </p:cNvPr>
          <p:cNvGrpSpPr/>
          <p:nvPr/>
        </p:nvGrpSpPr>
        <p:grpSpPr>
          <a:xfrm>
            <a:off x="8553769" y="2802918"/>
            <a:ext cx="1676080" cy="682879"/>
            <a:chOff x="6939455" y="1695081"/>
            <a:chExt cx="1676080" cy="682879"/>
          </a:xfrm>
        </p:grpSpPr>
        <p:sp>
          <p:nvSpPr>
            <p:cNvPr id="64" name="Left Brace 63">
              <a:extLst>
                <a:ext uri="{FF2B5EF4-FFF2-40B4-BE49-F238E27FC236}">
                  <a16:creationId xmlns:a16="http://schemas.microsoft.com/office/drawing/2014/main" id="{1B3AB551-728B-42F1-BCAA-9DBA59586381}"/>
                </a:ext>
              </a:extLst>
            </p:cNvPr>
            <p:cNvSpPr/>
            <p:nvPr/>
          </p:nvSpPr>
          <p:spPr>
            <a:xfrm rot="16200000">
              <a:off x="7461625" y="1608829"/>
              <a:ext cx="288746" cy="46125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20FD33C-B282-4D9D-9B06-8982891C1826}"/>
                </a:ext>
              </a:extLst>
            </p:cNvPr>
            <p:cNvSpPr txBox="1"/>
            <p:nvPr/>
          </p:nvSpPr>
          <p:spPr>
            <a:xfrm>
              <a:off x="6939455" y="1977850"/>
              <a:ext cx="167608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Service time </a:t>
              </a:r>
              <a:r>
                <a:rPr lang="en-US" sz="2000" dirty="0">
                  <a:solidFill>
                    <a:srgbClr val="FF0000"/>
                  </a:solidFill>
                </a:rPr>
                <a:t>X</a:t>
              </a:r>
              <a:endParaRPr lang="en-US" sz="20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8E51F8F-B4A7-4788-9426-C77D079D06E2}"/>
              </a:ext>
            </a:extLst>
          </p:cNvPr>
          <p:cNvSpPr txBox="1"/>
          <p:nvPr/>
        </p:nvSpPr>
        <p:spPr>
          <a:xfrm>
            <a:off x="91822" y="1884270"/>
            <a:ext cx="2044833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Arrival: Poisson(</a:t>
            </a:r>
            <a:r>
              <a:rPr lang="en-US" sz="2000" dirty="0">
                <a:solidFill>
                  <a:srgbClr val="FF0000"/>
                </a:solidFill>
              </a:rPr>
              <a:t>λ</a:t>
            </a:r>
            <a:r>
              <a:rPr lang="en-US" sz="2000" dirty="0"/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F984A2-B2DF-422A-9E7B-BC9E85B3512A}"/>
              </a:ext>
            </a:extLst>
          </p:cNvPr>
          <p:cNvSpPr txBox="1"/>
          <p:nvPr/>
        </p:nvSpPr>
        <p:spPr>
          <a:xfrm>
            <a:off x="4943914" y="1297289"/>
            <a:ext cx="1252163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Servers: 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7ABEA-A37D-491D-89A3-D3018C52859A}"/>
              </a:ext>
            </a:extLst>
          </p:cNvPr>
          <p:cNvSpPr txBox="1"/>
          <p:nvPr/>
        </p:nvSpPr>
        <p:spPr>
          <a:xfrm>
            <a:off x="6056913" y="3770193"/>
            <a:ext cx="6058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Size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 = VX/k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Load/Utilization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958565-0CAD-452C-85EB-171B3C6B04B9}"/>
                  </a:ext>
                </a:extLst>
              </p:cNvPr>
              <p:cNvSpPr txBox="1"/>
              <p:nvPr/>
            </p:nvSpPr>
            <p:spPr>
              <a:xfrm>
                <a:off x="7820703" y="4332433"/>
                <a:ext cx="3433598" cy="965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958565-0CAD-452C-85EB-171B3C6B0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03" y="4332433"/>
                <a:ext cx="3433598" cy="965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23F944DE-035D-4E67-92F6-6A37553DDFD0}"/>
              </a:ext>
            </a:extLst>
          </p:cNvPr>
          <p:cNvSpPr/>
          <p:nvPr/>
        </p:nvSpPr>
        <p:spPr>
          <a:xfrm>
            <a:off x="5968920" y="3660441"/>
            <a:ext cx="4960061" cy="14762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F4113AA-6489-421E-93D8-1CFFC63FC27F}"/>
              </a:ext>
            </a:extLst>
          </p:cNvPr>
          <p:cNvGrpSpPr/>
          <p:nvPr/>
        </p:nvGrpSpPr>
        <p:grpSpPr>
          <a:xfrm>
            <a:off x="344811" y="4574531"/>
            <a:ext cx="5527747" cy="688856"/>
            <a:chOff x="568255" y="4971891"/>
            <a:chExt cx="5527747" cy="68885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086C65-B403-4424-910A-59EEA25D3368}"/>
                </a:ext>
              </a:extLst>
            </p:cNvPr>
            <p:cNvSpPr txBox="1"/>
            <p:nvPr/>
          </p:nvSpPr>
          <p:spPr>
            <a:xfrm>
              <a:off x="2064642" y="5260637"/>
              <a:ext cx="2044833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Response time: </a:t>
              </a:r>
              <a:r>
                <a:rPr lang="en-US" sz="2000" dirty="0">
                  <a:solidFill>
                    <a:srgbClr val="FF0000"/>
                  </a:solidFill>
                </a:rPr>
                <a:t>T</a:t>
              </a:r>
              <a:endParaRPr lang="en-US" sz="2000" dirty="0"/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7D059014-5752-429C-A9CA-628D0FFB553E}"/>
                </a:ext>
              </a:extLst>
            </p:cNvPr>
            <p:cNvSpPr/>
            <p:nvPr/>
          </p:nvSpPr>
          <p:spPr>
            <a:xfrm rot="16200000">
              <a:off x="3187756" y="2352390"/>
              <a:ext cx="288746" cy="5527747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D71C3E3A-06EA-4A66-BED8-CE65DF21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69" grpId="0" uiExpand="1" build="p"/>
      <p:bldP spid="71" grpId="0"/>
      <p:bldP spid="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0F7222B8-ABD1-40F9-92E6-43F570A6B255}"/>
              </a:ext>
            </a:extLst>
          </p:cNvPr>
          <p:cNvGrpSpPr/>
          <p:nvPr/>
        </p:nvGrpSpPr>
        <p:grpSpPr>
          <a:xfrm>
            <a:off x="344811" y="1704109"/>
            <a:ext cx="5413622" cy="2766620"/>
            <a:chOff x="344811" y="1704109"/>
            <a:chExt cx="5413622" cy="276662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86B58A2-3BFE-4F13-8A2E-F6AE406E5E9E}"/>
                </a:ext>
              </a:extLst>
            </p:cNvPr>
            <p:cNvGrpSpPr/>
            <p:nvPr/>
          </p:nvGrpSpPr>
          <p:grpSpPr>
            <a:xfrm>
              <a:off x="894283" y="2378348"/>
              <a:ext cx="3989001" cy="1291703"/>
              <a:chOff x="3568334" y="2178754"/>
              <a:chExt cx="5467233" cy="2082801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EFF65E8-8017-4860-9E48-FD4C479B0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2178754"/>
                <a:ext cx="5059947" cy="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FB80598-B4DB-4BA7-AB1D-E0C61AC55B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4261554"/>
                <a:ext cx="5059947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899F8C1-BB6A-4DA7-9BDD-B172D5F3702B}"/>
                  </a:ext>
                </a:extLst>
              </p:cNvPr>
              <p:cNvSpPr/>
              <p:nvPr/>
            </p:nvSpPr>
            <p:spPr>
              <a:xfrm>
                <a:off x="7600992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4426F2-1287-4C71-B1CD-3FD2A2354D06}"/>
                  </a:ext>
                </a:extLst>
              </p:cNvPr>
              <p:cNvSpPr/>
              <p:nvPr/>
            </p:nvSpPr>
            <p:spPr>
              <a:xfrm>
                <a:off x="6573703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976C19D-F352-49F8-B3B7-7A0CA0E80BB6}"/>
                  </a:ext>
                </a:extLst>
              </p:cNvPr>
              <p:cNvSpPr/>
              <p:nvPr/>
            </p:nvSpPr>
            <p:spPr>
              <a:xfrm>
                <a:off x="5546414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3AC47A3-8777-4793-A376-66F437A4FCCC}"/>
                  </a:ext>
                </a:extLst>
              </p:cNvPr>
              <p:cNvSpPr/>
              <p:nvPr/>
            </p:nvSpPr>
            <p:spPr>
              <a:xfrm>
                <a:off x="4519125" y="2178754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3A387AA-C38C-4C50-A49C-ECF98BCC6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8280" y="3261294"/>
                <a:ext cx="407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2E0913F-124D-400A-8A06-41B984BA37C7}"/>
                </a:ext>
              </a:extLst>
            </p:cNvPr>
            <p:cNvGrpSpPr/>
            <p:nvPr/>
          </p:nvGrpSpPr>
          <p:grpSpPr>
            <a:xfrm>
              <a:off x="344811" y="2747409"/>
              <a:ext cx="585052" cy="622702"/>
              <a:chOff x="6343324" y="2219808"/>
              <a:chExt cx="585052" cy="761159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515D003-2119-4EF2-8050-22A70680A26B}"/>
                  </a:ext>
                </a:extLst>
              </p:cNvPr>
              <p:cNvCxnSpPr/>
              <p:nvPr/>
            </p:nvCxnSpPr>
            <p:spPr>
              <a:xfrm>
                <a:off x="6589046" y="2219808"/>
                <a:ext cx="339330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8C1E7B9-4FB1-4FD8-B0C1-38A756BC84C5}"/>
                  </a:ext>
                </a:extLst>
              </p:cNvPr>
              <p:cNvCxnSpPr/>
              <p:nvPr/>
            </p:nvCxnSpPr>
            <p:spPr>
              <a:xfrm flipV="1">
                <a:off x="6566767" y="2647689"/>
                <a:ext cx="361609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FC9CB41-F854-441D-A903-E8E0E1951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433748"/>
                <a:ext cx="4153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01233CB-306C-4F1D-A4A1-8C712D939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811677"/>
                <a:ext cx="41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DEAB2FC-3B4A-4AA5-8E0C-17472CF7C844}"/>
                </a:ext>
              </a:extLst>
            </p:cNvPr>
            <p:cNvGrpSpPr/>
            <p:nvPr/>
          </p:nvGrpSpPr>
          <p:grpSpPr>
            <a:xfrm>
              <a:off x="5203028" y="1704109"/>
              <a:ext cx="555405" cy="2766620"/>
              <a:chOff x="5036457" y="1690688"/>
              <a:chExt cx="555405" cy="276662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21C6784-6606-438D-A471-CF5C67B48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5786" y="1693684"/>
                <a:ext cx="52545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A96B6CB-D3D4-487B-9AE9-A91B984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457" y="4457308"/>
                <a:ext cx="52545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A904503-74F8-4F8C-A8E0-F34F4FC2A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1242" y="1690688"/>
                <a:ext cx="0" cy="276662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361224-7C40-4ADC-8CB4-01757CDCC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5613" y="2015766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6632033-4721-4344-A34A-BC3A06DB8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5040" y="2367658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6E5A83F-7033-4AE8-A5EC-D13FE4FAF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367" y="2724336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AF150DC-DB0D-41A2-ACC1-C8645ECC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367" y="3064595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79F7ED0-5631-4DD1-9D9B-569850F3E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662" y="3415605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3094A07-7011-4B05-96E8-C67FD6174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4989" y="3772283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A64FBD8-E7E2-4B5E-B05D-00859BB88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4989" y="4112542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9B878C8-B828-47B9-9381-B15EB39D4E03}"/>
              </a:ext>
            </a:extLst>
          </p:cNvPr>
          <p:cNvSpPr/>
          <p:nvPr/>
        </p:nvSpPr>
        <p:spPr>
          <a:xfrm>
            <a:off x="4993709" y="1808573"/>
            <a:ext cx="678194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C8ACC9-1153-46F8-ABFB-AD2CD59F520A}"/>
              </a:ext>
            </a:extLst>
          </p:cNvPr>
          <p:cNvSpPr/>
          <p:nvPr/>
        </p:nvSpPr>
        <p:spPr>
          <a:xfrm>
            <a:off x="5286648" y="2417766"/>
            <a:ext cx="376874" cy="26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A7E68-3438-4796-80FF-36CA57B3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Default: FCFS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D7601E-A7F1-4271-B8C5-81CBF923963A}"/>
              </a:ext>
            </a:extLst>
          </p:cNvPr>
          <p:cNvSpPr/>
          <p:nvPr/>
        </p:nvSpPr>
        <p:spPr>
          <a:xfrm>
            <a:off x="3916372" y="2463365"/>
            <a:ext cx="566238" cy="111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8A7F3E-E3BB-410F-9254-BAACC78E8F9A}"/>
              </a:ext>
            </a:extLst>
          </p:cNvPr>
          <p:cNvSpPr/>
          <p:nvPr/>
        </p:nvSpPr>
        <p:spPr>
          <a:xfrm>
            <a:off x="2481669" y="3323242"/>
            <a:ext cx="461250" cy="26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69B8E9-7B74-4F77-847F-01569C831A76}"/>
              </a:ext>
            </a:extLst>
          </p:cNvPr>
          <p:cNvSpPr/>
          <p:nvPr/>
        </p:nvSpPr>
        <p:spPr>
          <a:xfrm>
            <a:off x="5381560" y="2833850"/>
            <a:ext cx="259970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7E4054-70E6-4399-8F0D-3203FE3EE9F0}"/>
              </a:ext>
            </a:extLst>
          </p:cNvPr>
          <p:cNvSpPr/>
          <p:nvPr/>
        </p:nvSpPr>
        <p:spPr>
          <a:xfrm>
            <a:off x="3227039" y="3112158"/>
            <a:ext cx="461250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55AD7F-CF94-41CF-B5E9-0A1B320B9FDA}"/>
              </a:ext>
            </a:extLst>
          </p:cNvPr>
          <p:cNvGrpSpPr/>
          <p:nvPr/>
        </p:nvGrpSpPr>
        <p:grpSpPr>
          <a:xfrm>
            <a:off x="5749108" y="3592389"/>
            <a:ext cx="3613968" cy="830997"/>
            <a:chOff x="5774869" y="3105242"/>
            <a:chExt cx="3613968" cy="83099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FCF387C-598C-4BDF-8D96-7D35A02A877E}"/>
                </a:ext>
              </a:extLst>
            </p:cNvPr>
            <p:cNvSpPr txBox="1"/>
            <p:nvPr/>
          </p:nvSpPr>
          <p:spPr>
            <a:xfrm>
              <a:off x="7165769" y="3105242"/>
              <a:ext cx="2223068" cy="830997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Wasted Servers: Poor utilization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058CBEA-7602-41B3-A0CD-83039C53A7B2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H="1">
              <a:off x="5774869" y="3520741"/>
              <a:ext cx="13909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6D0051D-7487-4159-95A0-2E605F01D7C6}"/>
                  </a:ext>
                </a:extLst>
              </p:cNvPr>
              <p:cNvSpPr txBox="1"/>
              <p:nvPr/>
            </p:nvSpPr>
            <p:spPr>
              <a:xfrm>
                <a:off x="4151493" y="4992202"/>
                <a:ext cx="4100049" cy="461665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FCFS only stable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6D0051D-7487-4159-95A0-2E605F01D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493" y="4992202"/>
                <a:ext cx="4100049" cy="461665"/>
              </a:xfrm>
              <a:prstGeom prst="rect">
                <a:avLst/>
              </a:prstGeom>
              <a:blipFill>
                <a:blip r:embed="rId2"/>
                <a:stretch>
                  <a:fillRect l="-1615" t="-4762" b="-21429"/>
                </a:stretch>
              </a:blipFill>
              <a:ln w="508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F7B8E47E-3A8A-4D5C-88D4-48864612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0" grpId="0" animBg="1"/>
      <p:bldP spid="41" grpId="0" animBg="1"/>
      <p:bldP spid="44" grpId="0" animBg="1"/>
      <p:bldP spid="45" grpId="0" animBg="1"/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A628-0984-498E-AE93-690C11D2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Better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AA815-DB7B-4717-AA5B-D8A33815A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21055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Want a scheduling policy with: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Full stability region: stable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Simple implementation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Mean response time E[T] analysis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Challenge: No response time analysis known for </a:t>
                </a:r>
                <a:r>
                  <a:rPr lang="en-US" b="1" dirty="0"/>
                  <a:t>any</a:t>
                </a:r>
                <a:r>
                  <a:rPr lang="en-US" dirty="0"/>
                  <a:t> multiserver-job policies.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Challenge: Full stability region not possible for some V.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AA815-DB7B-4717-AA5B-D8A33815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210550" cy="4351338"/>
              </a:xfrm>
              <a:blipFill>
                <a:blip r:embed="rId3"/>
                <a:stretch>
                  <a:fillRect l="-1560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CB9AB-7511-44FF-9731-E73AEBE6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8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B413-BBEC-4F42-B04F-B20E592D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Results: “</a:t>
            </a:r>
            <a:r>
              <a:rPr lang="en-US" sz="3600" b="0" i="0" dirty="0">
                <a:solidFill>
                  <a:srgbClr val="222222"/>
                </a:solidFill>
                <a:effectLst/>
              </a:rPr>
              <a:t>The Finite-Skip Method for Multiserver Analysis</a:t>
            </a:r>
            <a:r>
              <a:rPr lang="en-US" sz="3600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EE67-75D4-47BD-B477-FB977064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Introduce </a:t>
            </a:r>
            <a:r>
              <a:rPr lang="en-US" dirty="0" err="1"/>
              <a:t>ServerFilling</a:t>
            </a:r>
            <a:r>
              <a:rPr lang="en-US" dirty="0"/>
              <a:t> Policy</a:t>
            </a:r>
          </a:p>
          <a:p>
            <a:pPr marL="0" indent="0">
              <a:buNone/>
            </a:pPr>
            <a:r>
              <a:rPr lang="en-US" dirty="0"/>
              <a:t>Bound mean response time E[T]</a:t>
            </a:r>
          </a:p>
          <a:p>
            <a:pPr marL="0" indent="0">
              <a:buNone/>
            </a:pPr>
            <a:r>
              <a:rPr lang="en-US" dirty="0"/>
              <a:t>First analytic bounds on E[T] for any Multiserver-Job Policy</a:t>
            </a:r>
          </a:p>
          <a:p>
            <a:pPr marL="0" indent="0">
              <a:buNone/>
            </a:pPr>
            <a:r>
              <a:rPr lang="en-US" dirty="0"/>
              <a:t>Tight heavy-traffic characterization: additively-tight bounds</a:t>
            </a:r>
          </a:p>
          <a:p>
            <a:pPr marL="0" indent="0">
              <a:buNone/>
            </a:pPr>
            <a:r>
              <a:rPr lang="en-US" dirty="0"/>
              <a:t>First simple policy with full stability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B5DF-3A8A-4ADF-B25A-90C651D3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FFF-A9F3-4A94-B4C0-E2BD26B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Policy: </a:t>
            </a:r>
            <a:r>
              <a:rPr lang="en-US" dirty="0" err="1"/>
              <a:t>ServerFilling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760E-5448-4B5A-A5AF-129F683E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idea: Fill all servers whenever possible, using preemption.</a:t>
            </a:r>
          </a:p>
          <a:p>
            <a:pPr marL="0" indent="0">
              <a:buNone/>
            </a:pPr>
            <a:r>
              <a:rPr lang="en-US" dirty="0"/>
              <a:t>Setting: Server requirement V always power of 2, k power of 2.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E11825-F947-4A84-8E3C-64A7950FBB51}"/>
              </a:ext>
            </a:extLst>
          </p:cNvPr>
          <p:cNvGrpSpPr/>
          <p:nvPr/>
        </p:nvGrpSpPr>
        <p:grpSpPr>
          <a:xfrm>
            <a:off x="490726" y="3320807"/>
            <a:ext cx="5413622" cy="2766620"/>
            <a:chOff x="344811" y="1704109"/>
            <a:chExt cx="5413622" cy="27666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F7E995-FD99-4195-92B2-2324A341604A}"/>
                </a:ext>
              </a:extLst>
            </p:cNvPr>
            <p:cNvGrpSpPr/>
            <p:nvPr/>
          </p:nvGrpSpPr>
          <p:grpSpPr>
            <a:xfrm>
              <a:off x="894283" y="2378348"/>
              <a:ext cx="3989001" cy="1291703"/>
              <a:chOff x="3568334" y="2178754"/>
              <a:chExt cx="5467233" cy="208280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7A2D0CC-906E-4A2C-894E-36B01A492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2178754"/>
                <a:ext cx="5059947" cy="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07139D2-1A67-4630-A32E-2B01E6F58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4261554"/>
                <a:ext cx="5059947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7549B72-2AEB-43FD-95CC-13D73FCEE11B}"/>
                  </a:ext>
                </a:extLst>
              </p:cNvPr>
              <p:cNvSpPr/>
              <p:nvPr/>
            </p:nvSpPr>
            <p:spPr>
              <a:xfrm>
                <a:off x="7600992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ADD855-4060-440F-BE9F-BE935363F302}"/>
                  </a:ext>
                </a:extLst>
              </p:cNvPr>
              <p:cNvSpPr/>
              <p:nvPr/>
            </p:nvSpPr>
            <p:spPr>
              <a:xfrm>
                <a:off x="6573703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3742A70-D968-4D45-9F79-A6630F80B847}"/>
                  </a:ext>
                </a:extLst>
              </p:cNvPr>
              <p:cNvSpPr/>
              <p:nvPr/>
            </p:nvSpPr>
            <p:spPr>
              <a:xfrm>
                <a:off x="5546414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71BF94-EA15-4EE2-8E5F-F057AEE25B71}"/>
                  </a:ext>
                </a:extLst>
              </p:cNvPr>
              <p:cNvSpPr/>
              <p:nvPr/>
            </p:nvSpPr>
            <p:spPr>
              <a:xfrm>
                <a:off x="4519125" y="2178754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3DCDF55-8213-47D1-9B52-C51221AE1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8280" y="3261294"/>
                <a:ext cx="407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EDB2CD-046A-45D3-B7FB-478A025F7D57}"/>
                </a:ext>
              </a:extLst>
            </p:cNvPr>
            <p:cNvGrpSpPr/>
            <p:nvPr/>
          </p:nvGrpSpPr>
          <p:grpSpPr>
            <a:xfrm>
              <a:off x="344811" y="2747409"/>
              <a:ext cx="585052" cy="622702"/>
              <a:chOff x="6343324" y="2219808"/>
              <a:chExt cx="585052" cy="761159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BFB65DD-E680-4195-9226-58A2A534A4D8}"/>
                  </a:ext>
                </a:extLst>
              </p:cNvPr>
              <p:cNvCxnSpPr/>
              <p:nvPr/>
            </p:nvCxnSpPr>
            <p:spPr>
              <a:xfrm>
                <a:off x="6589046" y="2219808"/>
                <a:ext cx="339330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722A7FD-C154-4D44-A004-2B490EFC09AA}"/>
                  </a:ext>
                </a:extLst>
              </p:cNvPr>
              <p:cNvCxnSpPr/>
              <p:nvPr/>
            </p:nvCxnSpPr>
            <p:spPr>
              <a:xfrm flipV="1">
                <a:off x="6566767" y="2647689"/>
                <a:ext cx="361609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275D551-E61D-44CF-BBB0-1A5D067E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433748"/>
                <a:ext cx="4153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0D6EF08-5D08-411D-9803-7F23D3D5E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811677"/>
                <a:ext cx="41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BA6372-F79B-4088-9810-35FD35E73011}"/>
                </a:ext>
              </a:extLst>
            </p:cNvPr>
            <p:cNvGrpSpPr/>
            <p:nvPr/>
          </p:nvGrpSpPr>
          <p:grpSpPr>
            <a:xfrm>
              <a:off x="5203028" y="1704109"/>
              <a:ext cx="555405" cy="2766620"/>
              <a:chOff x="5036457" y="1690688"/>
              <a:chExt cx="555405" cy="276662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92B366C-9A22-4FB5-A048-2D8F1216B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5786" y="1693684"/>
                <a:ext cx="52545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75CDD83-C8C6-4EBD-9F30-86F751A4E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457" y="4457308"/>
                <a:ext cx="52545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0237E6D-4232-4E97-A7D0-33CB68776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1242" y="1690688"/>
                <a:ext cx="0" cy="276662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792E10-B399-4E47-A736-0F91756BA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5613" y="2015766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4393CB-CBB2-4A3E-9D14-2626C125B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5040" y="2367658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D125D2D-36ED-46AD-B5DB-A332FC6AB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367" y="2724336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BC59C80-400A-4E2A-84DA-BC9B6B4B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367" y="3064595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A45120-A991-4CAD-98C9-27656D715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662" y="3415605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0ECB320-E201-4B71-976D-55D9D50C2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4989" y="3772283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5AE924-FF57-40AA-B0FD-53902812E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4989" y="4112542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03E9C63-DDCE-4AE8-8F9A-466A31C53B59}"/>
              </a:ext>
            </a:extLst>
          </p:cNvPr>
          <p:cNvSpPr/>
          <p:nvPr/>
        </p:nvSpPr>
        <p:spPr>
          <a:xfrm>
            <a:off x="5156124" y="3423121"/>
            <a:ext cx="678194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92150E-482B-4DD8-916A-906630285701}"/>
              </a:ext>
            </a:extLst>
          </p:cNvPr>
          <p:cNvSpPr/>
          <p:nvPr/>
        </p:nvSpPr>
        <p:spPr>
          <a:xfrm>
            <a:off x="5444378" y="4059482"/>
            <a:ext cx="376874" cy="26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CC127C-2D47-4CF4-9F4E-822243853AD1}"/>
              </a:ext>
            </a:extLst>
          </p:cNvPr>
          <p:cNvSpPr/>
          <p:nvPr/>
        </p:nvSpPr>
        <p:spPr>
          <a:xfrm>
            <a:off x="2894879" y="2796301"/>
            <a:ext cx="566238" cy="111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0EFF87-6BBF-47E3-82D2-766E97D4DC3E}"/>
              </a:ext>
            </a:extLst>
          </p:cNvPr>
          <p:cNvSpPr/>
          <p:nvPr/>
        </p:nvSpPr>
        <p:spPr>
          <a:xfrm>
            <a:off x="5533807" y="4477914"/>
            <a:ext cx="259970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4EDBA4-5DC2-44C8-AF2D-7E9C67A4E263}"/>
              </a:ext>
            </a:extLst>
          </p:cNvPr>
          <p:cNvSpPr txBox="1"/>
          <p:nvPr/>
        </p:nvSpPr>
        <p:spPr>
          <a:xfrm>
            <a:off x="5444378" y="2912643"/>
            <a:ext cx="588858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k=8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DA23CB2-860F-4C93-8A4D-308ECB24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6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DED525-C370-4BF2-B9FB-75D2B5000C6A}"/>
              </a:ext>
            </a:extLst>
          </p:cNvPr>
          <p:cNvGrpSpPr/>
          <p:nvPr/>
        </p:nvGrpSpPr>
        <p:grpSpPr>
          <a:xfrm>
            <a:off x="3499595" y="3544746"/>
            <a:ext cx="1944783" cy="1714012"/>
            <a:chOff x="3886298" y="4354456"/>
            <a:chExt cx="1944783" cy="171401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0D2F4D0-15E2-42B7-80B1-0D8C08C42841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98" y="4354456"/>
              <a:ext cx="1944783" cy="17140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C58C352-E93C-4EA7-AD5C-C274769B4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8557" y="5025819"/>
              <a:ext cx="1012434" cy="4223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13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  <p:bldP spid="30" grpId="0" animBg="1"/>
      <p:bldP spid="31" grpId="0" animBg="1"/>
      <p:bldP spid="33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FFF-A9F3-4A94-B4C0-E2BD26B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Policy: </a:t>
            </a:r>
            <a:r>
              <a:rPr lang="en-US" dirty="0" err="1"/>
              <a:t>ServerFilling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760E-5448-4B5A-A5AF-129F683E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idea: Fill all servers whenever possible, using preemption.</a:t>
            </a:r>
          </a:p>
          <a:p>
            <a:pPr marL="0" indent="0">
              <a:buNone/>
            </a:pPr>
            <a:r>
              <a:rPr lang="en-US" dirty="0"/>
              <a:t>Setting: Server requirement V always power of 2, k power of 2.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E11825-F947-4A84-8E3C-64A7950FBB51}"/>
              </a:ext>
            </a:extLst>
          </p:cNvPr>
          <p:cNvGrpSpPr/>
          <p:nvPr/>
        </p:nvGrpSpPr>
        <p:grpSpPr>
          <a:xfrm>
            <a:off x="490726" y="3320807"/>
            <a:ext cx="5413622" cy="2766620"/>
            <a:chOff x="344811" y="1704109"/>
            <a:chExt cx="5413622" cy="27666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F7E995-FD99-4195-92B2-2324A341604A}"/>
                </a:ext>
              </a:extLst>
            </p:cNvPr>
            <p:cNvGrpSpPr/>
            <p:nvPr/>
          </p:nvGrpSpPr>
          <p:grpSpPr>
            <a:xfrm>
              <a:off x="894283" y="2378348"/>
              <a:ext cx="3989001" cy="1291703"/>
              <a:chOff x="3568334" y="2178754"/>
              <a:chExt cx="5467233" cy="208280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7A2D0CC-906E-4A2C-894E-36B01A492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2178754"/>
                <a:ext cx="5059947" cy="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07139D2-1A67-4630-A32E-2B01E6F58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4261554"/>
                <a:ext cx="5059947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7549B72-2AEB-43FD-95CC-13D73FCEE11B}"/>
                  </a:ext>
                </a:extLst>
              </p:cNvPr>
              <p:cNvSpPr/>
              <p:nvPr/>
            </p:nvSpPr>
            <p:spPr>
              <a:xfrm>
                <a:off x="7600992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ADD855-4060-440F-BE9F-BE935363F302}"/>
                  </a:ext>
                </a:extLst>
              </p:cNvPr>
              <p:cNvSpPr/>
              <p:nvPr/>
            </p:nvSpPr>
            <p:spPr>
              <a:xfrm>
                <a:off x="6573703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3742A70-D968-4D45-9F79-A6630F80B847}"/>
                  </a:ext>
                </a:extLst>
              </p:cNvPr>
              <p:cNvSpPr/>
              <p:nvPr/>
            </p:nvSpPr>
            <p:spPr>
              <a:xfrm>
                <a:off x="5546414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71BF94-EA15-4EE2-8E5F-F057AEE25B71}"/>
                  </a:ext>
                </a:extLst>
              </p:cNvPr>
              <p:cNvSpPr/>
              <p:nvPr/>
            </p:nvSpPr>
            <p:spPr>
              <a:xfrm>
                <a:off x="4519125" y="2178754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3DCDF55-8213-47D1-9B52-C51221AE1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8280" y="3261294"/>
                <a:ext cx="407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EDB2CD-046A-45D3-B7FB-478A025F7D57}"/>
                </a:ext>
              </a:extLst>
            </p:cNvPr>
            <p:cNvGrpSpPr/>
            <p:nvPr/>
          </p:nvGrpSpPr>
          <p:grpSpPr>
            <a:xfrm>
              <a:off x="344811" y="2747409"/>
              <a:ext cx="585052" cy="622702"/>
              <a:chOff x="6343324" y="2219808"/>
              <a:chExt cx="585052" cy="761159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BFB65DD-E680-4195-9226-58A2A534A4D8}"/>
                  </a:ext>
                </a:extLst>
              </p:cNvPr>
              <p:cNvCxnSpPr/>
              <p:nvPr/>
            </p:nvCxnSpPr>
            <p:spPr>
              <a:xfrm>
                <a:off x="6589046" y="2219808"/>
                <a:ext cx="339330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722A7FD-C154-4D44-A004-2B490EFC09AA}"/>
                  </a:ext>
                </a:extLst>
              </p:cNvPr>
              <p:cNvCxnSpPr/>
              <p:nvPr/>
            </p:nvCxnSpPr>
            <p:spPr>
              <a:xfrm flipV="1">
                <a:off x="6566767" y="2647689"/>
                <a:ext cx="361609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275D551-E61D-44CF-BBB0-1A5D067E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433748"/>
                <a:ext cx="4153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0D6EF08-5D08-411D-9803-7F23D3D5E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811677"/>
                <a:ext cx="41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BA6372-F79B-4088-9810-35FD35E73011}"/>
                </a:ext>
              </a:extLst>
            </p:cNvPr>
            <p:cNvGrpSpPr/>
            <p:nvPr/>
          </p:nvGrpSpPr>
          <p:grpSpPr>
            <a:xfrm>
              <a:off x="5203028" y="1704109"/>
              <a:ext cx="555405" cy="2766620"/>
              <a:chOff x="5036457" y="1690688"/>
              <a:chExt cx="555405" cy="276662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92B366C-9A22-4FB5-A048-2D8F1216B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5786" y="1693684"/>
                <a:ext cx="52545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75CDD83-C8C6-4EBD-9F30-86F751A4E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457" y="4457308"/>
                <a:ext cx="52545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0237E6D-4232-4E97-A7D0-33CB68776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1242" y="1690688"/>
                <a:ext cx="0" cy="276662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792E10-B399-4E47-A736-0F91756BA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5613" y="2015766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4393CB-CBB2-4A3E-9D14-2626C125B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5040" y="2367658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D125D2D-36ED-46AD-B5DB-A332FC6AB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367" y="2724336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BC59C80-400A-4E2A-84DA-BC9B6B4B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367" y="3064595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A45120-A991-4CAD-98C9-27656D715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662" y="3415605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0ECB320-E201-4B71-976D-55D9D50C2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4989" y="3772283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5AE924-FF57-40AA-B0FD-53902812E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4989" y="4112542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03E9C63-DDCE-4AE8-8F9A-466A31C53B59}"/>
              </a:ext>
            </a:extLst>
          </p:cNvPr>
          <p:cNvSpPr/>
          <p:nvPr/>
        </p:nvSpPr>
        <p:spPr>
          <a:xfrm>
            <a:off x="5156124" y="3423121"/>
            <a:ext cx="678194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92150E-482B-4DD8-916A-906630285701}"/>
              </a:ext>
            </a:extLst>
          </p:cNvPr>
          <p:cNvSpPr/>
          <p:nvPr/>
        </p:nvSpPr>
        <p:spPr>
          <a:xfrm>
            <a:off x="4178795" y="4567641"/>
            <a:ext cx="376874" cy="26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CC127C-2D47-4CF4-9F4E-822243853AD1}"/>
              </a:ext>
            </a:extLst>
          </p:cNvPr>
          <p:cNvSpPr/>
          <p:nvPr/>
        </p:nvSpPr>
        <p:spPr>
          <a:xfrm>
            <a:off x="5244356" y="4819579"/>
            <a:ext cx="566238" cy="111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4EDBA4-5DC2-44C8-AF2D-7E9C67A4E263}"/>
              </a:ext>
            </a:extLst>
          </p:cNvPr>
          <p:cNvSpPr txBox="1"/>
          <p:nvPr/>
        </p:nvSpPr>
        <p:spPr>
          <a:xfrm>
            <a:off x="5444378" y="2912643"/>
            <a:ext cx="588858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k=8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8BF26FDF-FCC4-4457-9826-B1E288D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7</a:t>
            </a:fld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17294B-F73F-4711-9C0E-7D223E323F23}"/>
              </a:ext>
            </a:extLst>
          </p:cNvPr>
          <p:cNvSpPr/>
          <p:nvPr/>
        </p:nvSpPr>
        <p:spPr>
          <a:xfrm>
            <a:off x="3556866" y="4119086"/>
            <a:ext cx="329432" cy="111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BCD5DB-DFB4-4518-B2B6-B5FE0E841E0D}"/>
              </a:ext>
            </a:extLst>
          </p:cNvPr>
          <p:cNvSpPr/>
          <p:nvPr/>
        </p:nvSpPr>
        <p:spPr>
          <a:xfrm>
            <a:off x="2556578" y="4428821"/>
            <a:ext cx="580190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55727F-23E7-4A39-BC67-5348107F60F6}"/>
              </a:ext>
            </a:extLst>
          </p:cNvPr>
          <p:cNvSpPr/>
          <p:nvPr/>
        </p:nvSpPr>
        <p:spPr>
          <a:xfrm>
            <a:off x="1930307" y="4579166"/>
            <a:ext cx="376874" cy="26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372B2E-49BB-47A0-B194-615CEFB81574}"/>
              </a:ext>
            </a:extLst>
          </p:cNvPr>
          <p:cNvSpPr/>
          <p:nvPr/>
        </p:nvSpPr>
        <p:spPr>
          <a:xfrm>
            <a:off x="5565304" y="4106095"/>
            <a:ext cx="259970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734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FFF-A9F3-4A94-B4C0-E2BD26B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Policy: </a:t>
            </a:r>
            <a:r>
              <a:rPr lang="en-US" dirty="0" err="1"/>
              <a:t>ServerFilling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760E-5448-4B5A-A5AF-129F683E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idea: Fill all servers whenever possible, using preemption.</a:t>
            </a:r>
          </a:p>
          <a:p>
            <a:pPr marL="0" indent="0">
              <a:buNone/>
            </a:pPr>
            <a:r>
              <a:rPr lang="en-US" dirty="0"/>
              <a:t>Setting: Server requirement V always power of 2, k power of 2.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E11825-F947-4A84-8E3C-64A7950FBB51}"/>
              </a:ext>
            </a:extLst>
          </p:cNvPr>
          <p:cNvGrpSpPr/>
          <p:nvPr/>
        </p:nvGrpSpPr>
        <p:grpSpPr>
          <a:xfrm>
            <a:off x="490726" y="3320807"/>
            <a:ext cx="5413622" cy="2766620"/>
            <a:chOff x="344811" y="1704109"/>
            <a:chExt cx="5413622" cy="27666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F7E995-FD99-4195-92B2-2324A341604A}"/>
                </a:ext>
              </a:extLst>
            </p:cNvPr>
            <p:cNvGrpSpPr/>
            <p:nvPr/>
          </p:nvGrpSpPr>
          <p:grpSpPr>
            <a:xfrm>
              <a:off x="894283" y="2378348"/>
              <a:ext cx="3989001" cy="1291703"/>
              <a:chOff x="3568334" y="2178754"/>
              <a:chExt cx="5467233" cy="208280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7A2D0CC-906E-4A2C-894E-36B01A492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2178754"/>
                <a:ext cx="5059947" cy="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07139D2-1A67-4630-A32E-2B01E6F58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4261554"/>
                <a:ext cx="5059947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7549B72-2AEB-43FD-95CC-13D73FCEE11B}"/>
                  </a:ext>
                </a:extLst>
              </p:cNvPr>
              <p:cNvSpPr/>
              <p:nvPr/>
            </p:nvSpPr>
            <p:spPr>
              <a:xfrm>
                <a:off x="7600992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ADD855-4060-440F-BE9F-BE935363F302}"/>
                  </a:ext>
                </a:extLst>
              </p:cNvPr>
              <p:cNvSpPr/>
              <p:nvPr/>
            </p:nvSpPr>
            <p:spPr>
              <a:xfrm>
                <a:off x="6573703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3742A70-D968-4D45-9F79-A6630F80B847}"/>
                  </a:ext>
                </a:extLst>
              </p:cNvPr>
              <p:cNvSpPr/>
              <p:nvPr/>
            </p:nvSpPr>
            <p:spPr>
              <a:xfrm>
                <a:off x="5546414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71BF94-EA15-4EE2-8E5F-F057AEE25B71}"/>
                  </a:ext>
                </a:extLst>
              </p:cNvPr>
              <p:cNvSpPr/>
              <p:nvPr/>
            </p:nvSpPr>
            <p:spPr>
              <a:xfrm>
                <a:off x="4519125" y="2178754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3DCDF55-8213-47D1-9B52-C51221AE1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8280" y="3261294"/>
                <a:ext cx="407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EDB2CD-046A-45D3-B7FB-478A025F7D57}"/>
                </a:ext>
              </a:extLst>
            </p:cNvPr>
            <p:cNvGrpSpPr/>
            <p:nvPr/>
          </p:nvGrpSpPr>
          <p:grpSpPr>
            <a:xfrm>
              <a:off x="344811" y="2747409"/>
              <a:ext cx="585052" cy="622702"/>
              <a:chOff x="6343324" y="2219808"/>
              <a:chExt cx="585052" cy="761159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BFB65DD-E680-4195-9226-58A2A534A4D8}"/>
                  </a:ext>
                </a:extLst>
              </p:cNvPr>
              <p:cNvCxnSpPr/>
              <p:nvPr/>
            </p:nvCxnSpPr>
            <p:spPr>
              <a:xfrm>
                <a:off x="6589046" y="2219808"/>
                <a:ext cx="339330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722A7FD-C154-4D44-A004-2B490EFC09AA}"/>
                  </a:ext>
                </a:extLst>
              </p:cNvPr>
              <p:cNvCxnSpPr/>
              <p:nvPr/>
            </p:nvCxnSpPr>
            <p:spPr>
              <a:xfrm flipV="1">
                <a:off x="6566767" y="2647689"/>
                <a:ext cx="361609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275D551-E61D-44CF-BBB0-1A5D067E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433748"/>
                <a:ext cx="4153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0D6EF08-5D08-411D-9803-7F23D3D5E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811677"/>
                <a:ext cx="41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BA6372-F79B-4088-9810-35FD35E73011}"/>
                </a:ext>
              </a:extLst>
            </p:cNvPr>
            <p:cNvGrpSpPr/>
            <p:nvPr/>
          </p:nvGrpSpPr>
          <p:grpSpPr>
            <a:xfrm>
              <a:off x="5203028" y="1704109"/>
              <a:ext cx="555405" cy="2766620"/>
              <a:chOff x="5036457" y="1690688"/>
              <a:chExt cx="555405" cy="276662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92B366C-9A22-4FB5-A048-2D8F1216B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5786" y="1693684"/>
                <a:ext cx="52545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75CDD83-C8C6-4EBD-9F30-86F751A4E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457" y="4457308"/>
                <a:ext cx="52545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0237E6D-4232-4E97-A7D0-33CB68776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1242" y="1690688"/>
                <a:ext cx="0" cy="276662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792E10-B399-4E47-A736-0F91756BA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5613" y="2015766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4393CB-CBB2-4A3E-9D14-2626C125B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5040" y="2367658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D125D2D-36ED-46AD-B5DB-A332FC6AB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367" y="2724336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BC59C80-400A-4E2A-84DA-BC9B6B4B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367" y="3064595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A45120-A991-4CAD-98C9-27656D715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662" y="3415605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0ECB320-E201-4B71-976D-55D9D50C2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4989" y="3772283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5AE924-FF57-40AA-B0FD-53902812E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4989" y="4112542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03E9C63-DDCE-4AE8-8F9A-466A31C53B59}"/>
              </a:ext>
            </a:extLst>
          </p:cNvPr>
          <p:cNvSpPr/>
          <p:nvPr/>
        </p:nvSpPr>
        <p:spPr>
          <a:xfrm>
            <a:off x="5156124" y="3423121"/>
            <a:ext cx="678194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92150E-482B-4DD8-916A-906630285701}"/>
              </a:ext>
            </a:extLst>
          </p:cNvPr>
          <p:cNvSpPr/>
          <p:nvPr/>
        </p:nvSpPr>
        <p:spPr>
          <a:xfrm>
            <a:off x="4178795" y="4567641"/>
            <a:ext cx="376874" cy="26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CC127C-2D47-4CF4-9F4E-822243853AD1}"/>
              </a:ext>
            </a:extLst>
          </p:cNvPr>
          <p:cNvSpPr/>
          <p:nvPr/>
        </p:nvSpPr>
        <p:spPr>
          <a:xfrm>
            <a:off x="5244356" y="4819579"/>
            <a:ext cx="566238" cy="111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4EDBA4-5DC2-44C8-AF2D-7E9C67A4E263}"/>
              </a:ext>
            </a:extLst>
          </p:cNvPr>
          <p:cNvSpPr txBox="1"/>
          <p:nvPr/>
        </p:nvSpPr>
        <p:spPr>
          <a:xfrm>
            <a:off x="5444378" y="2912643"/>
            <a:ext cx="588858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k=8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8BF26FDF-FCC4-4457-9826-B1E288D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8</a:t>
            </a:fld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17294B-F73F-4711-9C0E-7D223E323F23}"/>
              </a:ext>
            </a:extLst>
          </p:cNvPr>
          <p:cNvSpPr/>
          <p:nvPr/>
        </p:nvSpPr>
        <p:spPr>
          <a:xfrm>
            <a:off x="3556866" y="4119086"/>
            <a:ext cx="329432" cy="111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BCD5DB-DFB4-4518-B2B6-B5FE0E841E0D}"/>
              </a:ext>
            </a:extLst>
          </p:cNvPr>
          <p:cNvSpPr/>
          <p:nvPr/>
        </p:nvSpPr>
        <p:spPr>
          <a:xfrm>
            <a:off x="2556578" y="4428821"/>
            <a:ext cx="580190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55727F-23E7-4A39-BC67-5348107F60F6}"/>
              </a:ext>
            </a:extLst>
          </p:cNvPr>
          <p:cNvSpPr/>
          <p:nvPr/>
        </p:nvSpPr>
        <p:spPr>
          <a:xfrm>
            <a:off x="1930307" y="4579166"/>
            <a:ext cx="376874" cy="26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24FB6B-15BD-430B-8669-15B9A3101F58}"/>
              </a:ext>
            </a:extLst>
          </p:cNvPr>
          <p:cNvGrpSpPr/>
          <p:nvPr/>
        </p:nvGrpSpPr>
        <p:grpSpPr>
          <a:xfrm>
            <a:off x="3886298" y="3672663"/>
            <a:ext cx="1462645" cy="681792"/>
            <a:chOff x="3886298" y="3672663"/>
            <a:chExt cx="1462645" cy="68179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BBFF98D-C59D-4E42-9D8C-1CBD8B34FF85}"/>
                </a:ext>
              </a:extLst>
            </p:cNvPr>
            <p:cNvCxnSpPr/>
            <p:nvPr/>
          </p:nvCxnSpPr>
          <p:spPr>
            <a:xfrm flipV="1">
              <a:off x="3886298" y="4119086"/>
              <a:ext cx="1462645" cy="235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0400891-2F07-415D-AA3C-F7DC8DD26CA3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4367232" y="3672663"/>
              <a:ext cx="788892" cy="3070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215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FFF-A9F3-4A94-B4C0-E2BD26B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Policy: </a:t>
            </a:r>
            <a:r>
              <a:rPr lang="en-US" dirty="0" err="1"/>
              <a:t>ServerFilling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760E-5448-4B5A-A5AF-129F683E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idea: Fill all servers whenever possible, using preemption.</a:t>
            </a:r>
          </a:p>
          <a:p>
            <a:pPr marL="0" indent="0">
              <a:buNone/>
            </a:pPr>
            <a:r>
              <a:rPr lang="en-US" dirty="0"/>
              <a:t>Setting: Server requirement V always power of 2, k power of 2.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E11825-F947-4A84-8E3C-64A7950FBB51}"/>
              </a:ext>
            </a:extLst>
          </p:cNvPr>
          <p:cNvGrpSpPr/>
          <p:nvPr/>
        </p:nvGrpSpPr>
        <p:grpSpPr>
          <a:xfrm>
            <a:off x="490726" y="3320807"/>
            <a:ext cx="5413622" cy="2766620"/>
            <a:chOff x="344811" y="1704109"/>
            <a:chExt cx="5413622" cy="27666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F7E995-FD99-4195-92B2-2324A341604A}"/>
                </a:ext>
              </a:extLst>
            </p:cNvPr>
            <p:cNvGrpSpPr/>
            <p:nvPr/>
          </p:nvGrpSpPr>
          <p:grpSpPr>
            <a:xfrm>
              <a:off x="894283" y="2378348"/>
              <a:ext cx="3989001" cy="1291703"/>
              <a:chOff x="3568334" y="2178754"/>
              <a:chExt cx="5467233" cy="208280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7A2D0CC-906E-4A2C-894E-36B01A492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2178754"/>
                <a:ext cx="5059947" cy="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07139D2-1A67-4630-A32E-2B01E6F58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4261554"/>
                <a:ext cx="5059947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7549B72-2AEB-43FD-95CC-13D73FCEE11B}"/>
                  </a:ext>
                </a:extLst>
              </p:cNvPr>
              <p:cNvSpPr/>
              <p:nvPr/>
            </p:nvSpPr>
            <p:spPr>
              <a:xfrm>
                <a:off x="7600992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ADD855-4060-440F-BE9F-BE935363F302}"/>
                  </a:ext>
                </a:extLst>
              </p:cNvPr>
              <p:cNvSpPr/>
              <p:nvPr/>
            </p:nvSpPr>
            <p:spPr>
              <a:xfrm>
                <a:off x="6573703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3742A70-D968-4D45-9F79-A6630F80B847}"/>
                  </a:ext>
                </a:extLst>
              </p:cNvPr>
              <p:cNvSpPr/>
              <p:nvPr/>
            </p:nvSpPr>
            <p:spPr>
              <a:xfrm>
                <a:off x="5546414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71BF94-EA15-4EE2-8E5F-F057AEE25B71}"/>
                  </a:ext>
                </a:extLst>
              </p:cNvPr>
              <p:cNvSpPr/>
              <p:nvPr/>
            </p:nvSpPr>
            <p:spPr>
              <a:xfrm>
                <a:off x="4519125" y="2178754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3DCDF55-8213-47D1-9B52-C51221AE1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8280" y="3261294"/>
                <a:ext cx="407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EDB2CD-046A-45D3-B7FB-478A025F7D57}"/>
                </a:ext>
              </a:extLst>
            </p:cNvPr>
            <p:cNvGrpSpPr/>
            <p:nvPr/>
          </p:nvGrpSpPr>
          <p:grpSpPr>
            <a:xfrm>
              <a:off x="344811" y="2747409"/>
              <a:ext cx="585052" cy="622702"/>
              <a:chOff x="6343324" y="2219808"/>
              <a:chExt cx="585052" cy="761159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BFB65DD-E680-4195-9226-58A2A534A4D8}"/>
                  </a:ext>
                </a:extLst>
              </p:cNvPr>
              <p:cNvCxnSpPr/>
              <p:nvPr/>
            </p:nvCxnSpPr>
            <p:spPr>
              <a:xfrm>
                <a:off x="6589046" y="2219808"/>
                <a:ext cx="339330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722A7FD-C154-4D44-A004-2B490EFC09AA}"/>
                  </a:ext>
                </a:extLst>
              </p:cNvPr>
              <p:cNvCxnSpPr/>
              <p:nvPr/>
            </p:nvCxnSpPr>
            <p:spPr>
              <a:xfrm flipV="1">
                <a:off x="6566767" y="2647689"/>
                <a:ext cx="361609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275D551-E61D-44CF-BBB0-1A5D067E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433748"/>
                <a:ext cx="4153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0D6EF08-5D08-411D-9803-7F23D3D5E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811677"/>
                <a:ext cx="41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BA6372-F79B-4088-9810-35FD35E73011}"/>
                </a:ext>
              </a:extLst>
            </p:cNvPr>
            <p:cNvGrpSpPr/>
            <p:nvPr/>
          </p:nvGrpSpPr>
          <p:grpSpPr>
            <a:xfrm>
              <a:off x="5203028" y="1704109"/>
              <a:ext cx="555405" cy="2766620"/>
              <a:chOff x="5036457" y="1690688"/>
              <a:chExt cx="555405" cy="276662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92B366C-9A22-4FB5-A048-2D8F1216B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5786" y="1693684"/>
                <a:ext cx="52545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75CDD83-C8C6-4EBD-9F30-86F751A4E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457" y="4457308"/>
                <a:ext cx="52545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0237E6D-4232-4E97-A7D0-33CB68776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1242" y="1690688"/>
                <a:ext cx="0" cy="276662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792E10-B399-4E47-A736-0F91756BA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5613" y="2015766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4393CB-CBB2-4A3E-9D14-2626C125B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5040" y="2367658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D125D2D-36ED-46AD-B5DB-A332FC6AB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367" y="2724336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BC59C80-400A-4E2A-84DA-BC9B6B4B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367" y="3064595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A45120-A991-4CAD-98C9-27656D715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662" y="3415605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0ECB320-E201-4B71-976D-55D9D50C2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4989" y="3772283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5AE924-FF57-40AA-B0FD-53902812E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4989" y="4112542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03E9C63-DDCE-4AE8-8F9A-466A31C53B59}"/>
              </a:ext>
            </a:extLst>
          </p:cNvPr>
          <p:cNvSpPr/>
          <p:nvPr/>
        </p:nvSpPr>
        <p:spPr>
          <a:xfrm>
            <a:off x="4017554" y="4445171"/>
            <a:ext cx="678194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92150E-482B-4DD8-916A-906630285701}"/>
              </a:ext>
            </a:extLst>
          </p:cNvPr>
          <p:cNvSpPr/>
          <p:nvPr/>
        </p:nvSpPr>
        <p:spPr>
          <a:xfrm>
            <a:off x="3453589" y="4560140"/>
            <a:ext cx="376874" cy="26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4EDBA4-5DC2-44C8-AF2D-7E9C67A4E263}"/>
              </a:ext>
            </a:extLst>
          </p:cNvPr>
          <p:cNvSpPr txBox="1"/>
          <p:nvPr/>
        </p:nvSpPr>
        <p:spPr>
          <a:xfrm>
            <a:off x="5444378" y="2912643"/>
            <a:ext cx="588858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k=8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8BF26FDF-FCC4-4457-9826-B1E288D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9</a:t>
            </a:fld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BCD5DB-DFB4-4518-B2B6-B5FE0E841E0D}"/>
              </a:ext>
            </a:extLst>
          </p:cNvPr>
          <p:cNvSpPr/>
          <p:nvPr/>
        </p:nvSpPr>
        <p:spPr>
          <a:xfrm>
            <a:off x="2556578" y="4428821"/>
            <a:ext cx="580190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55727F-23E7-4A39-BC67-5348107F60F6}"/>
              </a:ext>
            </a:extLst>
          </p:cNvPr>
          <p:cNvSpPr/>
          <p:nvPr/>
        </p:nvSpPr>
        <p:spPr>
          <a:xfrm>
            <a:off x="1930307" y="4579166"/>
            <a:ext cx="376874" cy="26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046872-1060-4048-A73B-095A6BD706CF}"/>
                  </a:ext>
                </a:extLst>
              </p:cNvPr>
              <p:cNvSpPr txBox="1"/>
              <p:nvPr/>
            </p:nvSpPr>
            <p:spPr>
              <a:xfrm>
                <a:off x="6957202" y="3465629"/>
                <a:ext cx="4702885" cy="17851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err="1"/>
                  <a:t>ServerFilling</a:t>
                </a:r>
                <a:r>
                  <a:rPr lang="en-US" sz="2200" dirty="0"/>
                  <a:t> Details:</a:t>
                </a:r>
              </a:p>
              <a:p>
                <a:r>
                  <a:rPr lang="en-US" sz="2200" dirty="0"/>
                  <a:t>Looking in arrival order, find minimal </a:t>
                </a: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set of old jobs </a:t>
                </a:r>
                <a:r>
                  <a:rPr lang="en-US" sz="2200" dirty="0"/>
                  <a:t>requiring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servers.</a:t>
                </a:r>
              </a:p>
              <a:p>
                <a:r>
                  <a:rPr lang="en-US" sz="2200" dirty="0"/>
                  <a:t>Always exists </a:t>
                </a:r>
                <a:r>
                  <a:rPr lang="en-US" sz="2200" dirty="0">
                    <a:solidFill>
                      <a:srgbClr val="7030A0"/>
                    </a:solidFill>
                  </a:rPr>
                  <a:t>subset</a:t>
                </a:r>
                <a:r>
                  <a:rPr lang="en-US" sz="2200" dirty="0"/>
                  <a:t> requiring exactly k.</a:t>
                </a:r>
              </a:p>
              <a:p>
                <a:r>
                  <a:rPr lang="en-US" sz="2200" dirty="0"/>
                  <a:t>Serve that subset, break ties FCFS.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046872-1060-4048-A73B-095A6BD70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202" y="3465629"/>
                <a:ext cx="4702885" cy="1785104"/>
              </a:xfrm>
              <a:prstGeom prst="rect">
                <a:avLst/>
              </a:prstGeom>
              <a:blipFill>
                <a:blip r:embed="rId2"/>
                <a:stretch>
                  <a:fillRect l="-1285" t="-1342" r="-514" b="-50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A045DB1-7784-4BCE-AE1A-0C8698555E69}"/>
              </a:ext>
            </a:extLst>
          </p:cNvPr>
          <p:cNvSpPr/>
          <p:nvPr/>
        </p:nvSpPr>
        <p:spPr>
          <a:xfrm>
            <a:off x="5156462" y="3413345"/>
            <a:ext cx="839433" cy="2584541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A12D7C-FAD0-4E33-80CF-3C26D6C8CEF7}"/>
              </a:ext>
            </a:extLst>
          </p:cNvPr>
          <p:cNvGrpSpPr/>
          <p:nvPr/>
        </p:nvGrpSpPr>
        <p:grpSpPr>
          <a:xfrm>
            <a:off x="1968988" y="4527130"/>
            <a:ext cx="3796129" cy="1710687"/>
            <a:chOff x="1968988" y="4527130"/>
            <a:chExt cx="3796129" cy="171068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95E3E4-4924-4CD7-AB81-98B389631E56}"/>
                </a:ext>
              </a:extLst>
            </p:cNvPr>
            <p:cNvSpPr txBox="1"/>
            <p:nvPr/>
          </p:nvSpPr>
          <p:spPr>
            <a:xfrm>
              <a:off x="1968988" y="4779286"/>
              <a:ext cx="255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779FA9-1603-4B93-8595-572CC89FBCC1}"/>
                </a:ext>
              </a:extLst>
            </p:cNvPr>
            <p:cNvSpPr txBox="1"/>
            <p:nvPr/>
          </p:nvSpPr>
          <p:spPr>
            <a:xfrm>
              <a:off x="2693964" y="4873352"/>
              <a:ext cx="255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02EFD20-B490-4DEA-A561-7352AA393753}"/>
                </a:ext>
              </a:extLst>
            </p:cNvPr>
            <p:cNvSpPr txBox="1"/>
            <p:nvPr/>
          </p:nvSpPr>
          <p:spPr>
            <a:xfrm>
              <a:off x="3475393" y="4779286"/>
              <a:ext cx="255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D3B8C4-B15D-4226-9A5D-1A1C484DDE63}"/>
                </a:ext>
              </a:extLst>
            </p:cNvPr>
            <p:cNvSpPr txBox="1"/>
            <p:nvPr/>
          </p:nvSpPr>
          <p:spPr>
            <a:xfrm>
              <a:off x="4219404" y="4875693"/>
              <a:ext cx="255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44DEEF-E51B-4304-B7F2-37AA95A928E1}"/>
                </a:ext>
              </a:extLst>
            </p:cNvPr>
            <p:cNvSpPr txBox="1"/>
            <p:nvPr/>
          </p:nvSpPr>
          <p:spPr>
            <a:xfrm>
              <a:off x="5509144" y="4527130"/>
              <a:ext cx="2559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75DECC5-C617-4FF1-A011-8E28825A5ABC}"/>
                </a:ext>
              </a:extLst>
            </p:cNvPr>
            <p:cNvSpPr txBox="1"/>
            <p:nvPr/>
          </p:nvSpPr>
          <p:spPr>
            <a:xfrm>
              <a:off x="5462749" y="5868485"/>
              <a:ext cx="2559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8CC127C-2D47-4CF4-9F4E-822243853AD1}"/>
              </a:ext>
            </a:extLst>
          </p:cNvPr>
          <p:cNvSpPr/>
          <p:nvPr/>
        </p:nvSpPr>
        <p:spPr>
          <a:xfrm>
            <a:off x="5244356" y="4819579"/>
            <a:ext cx="566238" cy="111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F672E9-1C72-4F3E-913E-373315741E7F}"/>
              </a:ext>
            </a:extLst>
          </p:cNvPr>
          <p:cNvSpPr/>
          <p:nvPr/>
        </p:nvSpPr>
        <p:spPr>
          <a:xfrm>
            <a:off x="3324521" y="2790334"/>
            <a:ext cx="3208254" cy="3447483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17294B-F73F-4711-9C0E-7D223E323F23}"/>
              </a:ext>
            </a:extLst>
          </p:cNvPr>
          <p:cNvSpPr/>
          <p:nvPr/>
        </p:nvSpPr>
        <p:spPr>
          <a:xfrm>
            <a:off x="5462749" y="3465629"/>
            <a:ext cx="329432" cy="111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70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 animBg="1"/>
      <p:bldP spid="42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30540</TotalTime>
  <Words>840</Words>
  <Application>Microsoft Office PowerPoint</Application>
  <PresentationFormat>Widescreen</PresentationFormat>
  <Paragraphs>209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Multiserver-Job Systems</vt:lpstr>
      <vt:lpstr>Multiserver-Job Model</vt:lpstr>
      <vt:lpstr>Default: FCFS Service</vt:lpstr>
      <vt:lpstr>Goal: Better Scheduling</vt:lpstr>
      <vt:lpstr>Results: “The Finite-Skip Method for Multiserver Analysis”</vt:lpstr>
      <vt:lpstr>Policy: ServerFilling</vt:lpstr>
      <vt:lpstr>Policy: ServerFilling</vt:lpstr>
      <vt:lpstr>Policy: ServerFilling</vt:lpstr>
      <vt:lpstr>Policy: ServerFilling</vt:lpstr>
      <vt:lpstr>Response Time Analysis</vt:lpstr>
      <vt:lpstr>Response Time Analysis</vt:lpstr>
      <vt:lpstr>Work Analysis</vt:lpstr>
      <vt:lpstr>Bound work relative to M/G/1</vt:lpstr>
      <vt:lpstr>Response time bounds</vt:lpstr>
      <vt:lpstr>Plot of Simulation and Bounds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Multiserver-Job Systems</dc:title>
  <dc:creator>Isaac Grosof</dc:creator>
  <cp:lastModifiedBy>Isaac Grosof</cp:lastModifiedBy>
  <cp:revision>25</cp:revision>
  <dcterms:created xsi:type="dcterms:W3CDTF">2021-09-07T16:39:07Z</dcterms:created>
  <dcterms:modified xsi:type="dcterms:W3CDTF">2022-01-25T02:55:48Z</dcterms:modified>
</cp:coreProperties>
</file>