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60" r:id="rId4"/>
    <p:sldId id="282" r:id="rId5"/>
    <p:sldId id="261" r:id="rId6"/>
    <p:sldId id="262" r:id="rId7"/>
    <p:sldId id="283" r:id="rId8"/>
    <p:sldId id="263" r:id="rId9"/>
    <p:sldId id="264" r:id="rId10"/>
    <p:sldId id="266" r:id="rId11"/>
    <p:sldId id="268" r:id="rId12"/>
    <p:sldId id="305" r:id="rId13"/>
    <p:sldId id="286" r:id="rId14"/>
    <p:sldId id="287" r:id="rId15"/>
    <p:sldId id="290" r:id="rId16"/>
    <p:sldId id="288" r:id="rId17"/>
    <p:sldId id="289" r:id="rId18"/>
    <p:sldId id="291" r:id="rId19"/>
    <p:sldId id="292" r:id="rId20"/>
    <p:sldId id="293" r:id="rId21"/>
    <p:sldId id="295" r:id="rId22"/>
    <p:sldId id="296" r:id="rId23"/>
    <p:sldId id="297" r:id="rId24"/>
    <p:sldId id="302" r:id="rId25"/>
    <p:sldId id="276" r:id="rId26"/>
    <p:sldId id="275" r:id="rId27"/>
    <p:sldId id="299" r:id="rId28"/>
    <p:sldId id="307" r:id="rId29"/>
    <p:sldId id="279" r:id="rId30"/>
    <p:sldId id="301" r:id="rId31"/>
    <p:sldId id="280" r:id="rId32"/>
    <p:sldId id="306" r:id="rId33"/>
    <p:sldId id="265" r:id="rId34"/>
    <p:sldId id="267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8394" autoAdjust="0"/>
  </p:normalViewPr>
  <p:slideViewPr>
    <p:cSldViewPr snapToGrid="0">
      <p:cViewPr varScale="1">
        <p:scale>
          <a:sx n="105" d="100"/>
          <a:sy n="105" d="100"/>
        </p:scale>
        <p:origin x="13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B2C30-3E48-4BDB-B083-AA871B6347E9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62E5A-F512-4A98-A32B-1D757D373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We’re going to talk about </a:t>
            </a:r>
            <a:r>
              <a:rPr lang="en-US" dirty="0" err="1"/>
              <a:t>Multiserver</a:t>
            </a:r>
            <a:r>
              <a:rPr lang="en-US" dirty="0"/>
              <a:t> systems</a:t>
            </a:r>
          </a:p>
          <a:p>
            <a:r>
              <a:rPr lang="en-US" dirty="0"/>
              <a:t>Stability – doesn’t explode</a:t>
            </a:r>
          </a:p>
          <a:p>
            <a:r>
              <a:rPr lang="en-US" dirty="0"/>
              <a:t>Before we get into that, I need to tell you about the framework I’m using stochastic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class 2 happens to take longer than class 1 on average, but that’s not required – just n_2 &gt; n_1.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5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4 and why 7, to explain the setting.</a:t>
            </a:r>
          </a:p>
          <a:p>
            <a:r>
              <a:rPr lang="en-US" dirty="0"/>
              <a:t>“After 5 arrivals: at this point, the server is saturated: Further arrivals won’t change what’s in service – only completions will.”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4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2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9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3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Servers can be saturated only in certain states.</a:t>
            </a:r>
          </a:p>
          <a:p>
            <a:r>
              <a:rPr lang="en-US" dirty="0"/>
              <a:t>In order to formalize this insight, define a new system around these saturated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66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blocking job is always a class 2 job.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87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Throughput is the long-run average completion rate</a:t>
            </a:r>
          </a:p>
          <a:p>
            <a:r>
              <a:rPr lang="en-US" dirty="0"/>
              <a:t>Not covering proof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1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call that specific state s_1(a)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6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 all notation.</a:t>
            </a:r>
          </a:p>
          <a:p>
            <a:r>
              <a:rPr lang="en-US" dirty="0"/>
              <a:t>F2 same as f1</a:t>
            </a:r>
          </a:p>
          <a:p>
            <a:r>
              <a:rPr lang="en-US" dirty="0"/>
              <a:t>P1 same as p2</a:t>
            </a:r>
          </a:p>
          <a:p>
            <a:r>
              <a:rPr lang="en-US" dirty="0"/>
              <a:t>“Product form, prettiest kind of solution”</a:t>
            </a:r>
          </a:p>
          <a:p>
            <a:r>
              <a:rPr lang="en-US" dirty="0"/>
              <a:t>As beautiful and simple as it gets in queueing theory.</a:t>
            </a:r>
          </a:p>
          <a:p>
            <a:r>
              <a:rPr lang="en-US" dirty="0"/>
              <a:t>Formula is uniform over all possible choices of system parameter. As clean as possible.</a:t>
            </a:r>
          </a:p>
          <a:p>
            <a:r>
              <a:rPr lang="en-US" dirty="0"/>
              <a:t>Insight was defining the state space the right way: saturated system, discrete process</a:t>
            </a:r>
          </a:p>
          <a:p>
            <a:r>
              <a:rPr lang="en-US" dirty="0"/>
              <a:t>Mu_1 and mu_2 in f_1 and f_2, while n_1, n_2, k show up in which states exist, and s_1 and s_2.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2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Theorem labels from our paper</a:t>
            </a:r>
          </a:p>
          <a:p>
            <a:r>
              <a:rPr lang="en-US" dirty="0"/>
              <a:t>Proof is very nice, but I don’t have time to tell you about it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0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80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wiggles – 3 class 2s fit in the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9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Poisson: Image time broken into tiny steps, flip a coin at each step to see if you get an arrival</a:t>
            </a:r>
          </a:p>
          <a:p>
            <a:r>
              <a:rPr lang="en-US" dirty="0"/>
              <a:t>Width is duration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Jobs may require concurrent service at several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Remember, the M/G/k has 1 server/job</a:t>
            </a:r>
          </a:p>
          <a:p>
            <a:r>
              <a:rPr lang="en-US" dirty="0"/>
              <a:t>Note that in contrast, the M/G/k never has any wasted servers, makes it so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stable arrival rate</a:t>
            </a:r>
          </a:p>
          <a:p>
            <a:r>
              <a:rPr lang="en-US" dirty="0"/>
              <a:t>At this point we’ll have finished introducing everything.</a:t>
            </a:r>
          </a:p>
          <a:p>
            <a:r>
              <a:rPr lang="en-US" dirty="0"/>
              <a:t>Now we’ll start talking about our actual results.</a:t>
            </a:r>
          </a:p>
          <a:p>
            <a:r>
              <a:rPr lang="en-US" dirty="0"/>
              <a:t>Turns out this system on the right admits these really beautiful results</a:t>
            </a:r>
          </a:p>
          <a:p>
            <a:r>
              <a:rPr lang="en-US" dirty="0"/>
              <a:t>We’ll then translate these to the system on the left.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0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little prior work on understanding stability and waste. Let me tell you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2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Ugly Quartic</a:t>
            </a:r>
          </a:p>
          <a:p>
            <a:r>
              <a:rPr lang="en-US" dirty="0"/>
              <a:t>Correlations are common in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result outside of the single-distribution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62E5A-F512-4A98-A32B-1D757D3734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9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F137-C456-42FD-98E8-3634C0D04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F6B53-743C-4284-968F-BCB7BD7C0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16308-D095-4708-8BAF-8399E33C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2DEC-684B-44E0-B036-127640DA4F9E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7D6E-E026-4D1A-8604-5131103F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0090-9CCF-4B61-8277-BA074B50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fld id="{F891AC9F-004D-4304-AB9F-5C51B1CDD5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1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1AC3-9ADB-4AB4-A963-3CABA227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2C877-BB6B-469C-8B79-E07983DF8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60D4-BD73-43C5-891A-04BC27C1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1E6A-38EB-40E3-B5C8-34CCB7F8D098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19E92-EE52-4337-8F81-FA1E2C88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25E8-BBED-4DB6-824C-15E61C20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A3762-3CDC-43E9-A40C-52BA9B49B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2FA07-22C2-46DF-B4B2-FD591D9CA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93C7-212B-4403-BA4B-DA5662D9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59A8-CA5C-4D49-8F59-DF368B77997F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C8A1-F564-4783-939B-9450E705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2859-765E-47F7-9CDB-04E0E75E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5F8A-66C7-4E89-85B0-C3DF0F4D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2DD2-D1B8-4075-9367-E78604B3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6DDB-C1C7-4633-B089-B010AC4D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C8ED-95AF-4868-9FAE-37DDAC044E2E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7092A-982D-40C1-BECC-020A3FFC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75E7-E0F5-4261-8099-685095BC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891AC9F-004D-4304-AB9F-5C51B1CDD52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6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85EF-B78B-47F4-A999-C9971876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1A628-7766-4F8C-AE7F-E8E0895F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4B12A-5792-4942-A96B-C078CDAB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9B524-91EE-4D41-A32D-255E1B1BBF73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F29D-C89F-4707-B23B-5BE040AF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088D-1598-44A5-B0C0-9A93F913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2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1659-0D3A-4010-B9F4-BC130C36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4F45-948A-4336-914E-14B098B74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2E6DA-513F-4326-8DEF-E3B4CE211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B3413-BA85-41D7-BF44-26375AF4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5759-AAAF-4A0F-82F1-738753550410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8D343-74B0-4DD9-8B91-6CA86017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AF092-323F-418E-918F-45176AB5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6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3D60-14C6-4631-88FD-7E4B7B8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FEB29-C069-4463-A3F6-1779D414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BDA04-8637-46AE-B164-70F1C3CD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11FB9-B6E6-4A4B-8C0A-B7F4C1037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7A334-5F6C-44B1-8929-53D76EA5E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7A422-BBAA-4479-9DE9-FC7AC4BF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77FE-3B32-40E0-98E8-BEEC77A4A704}" type="datetime1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4F43A-FEEC-46CB-AF34-546A427E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61B82-746A-43A7-9A6D-368EC8B6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06F9-9DF4-4788-97DD-607D9FCE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316A9-C6A1-43B6-B8BC-0BA8B889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7365-F500-44D6-88F4-5A0353BE99A2}" type="datetime1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6161D-1275-45FA-9A0A-DB7B728E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C0305-D34C-49B7-AF48-28CB4ED2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B598E-3860-4798-8B71-C2E44030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3920-A6BE-406D-8940-EEEB05A18E03}" type="datetime1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53C73-9EA1-42B8-ACD3-DEC64B5C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DAFD-DBCE-4E30-B5CA-EFC07F95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4966-D8FA-4F5D-8C73-E75C94C3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600B-AE63-426C-9FE8-879FC2490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B1F5E-3F36-4D87-95CB-E756CF531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78BB-1251-44AC-9B10-EF6DB0AB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093C-9EB8-4911-AE72-9AFABFF8951C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F1A85-64A9-4590-99B2-2DD9D088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875CD-080B-4D49-8951-B3CB1452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7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3886-ADED-4CC8-B6A1-93787520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6432C-AA4F-4735-AF04-D24FD5D46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83F7-5D29-4439-8BFA-585929296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42B9B-B0E3-45DE-AF11-79BAC9EB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42A1-D6FA-4F63-85E6-AED9164EF08B}" type="datetime1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4D99E-B331-4109-8E06-93D0E112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373E-50CB-430F-A26D-B2F13E7E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5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D8BC1-D846-4DD2-9894-FA443D1B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722D6-0E3C-41F9-8D5A-C82F83A0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DD6A-2B6E-44FE-B6EF-075CA366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665F5-DF7E-473D-AB14-254121C94D13}" type="datetime1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6B688-90AC-459A-9AAC-7240B9715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29F81-8AED-43F9-88D1-C73580F6E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1AC9F-004D-4304-AB9F-5C51B1CD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100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0.png"/><Relationship Id="rId7" Type="http://schemas.openxmlformats.org/officeDocument/2006/relationships/image" Target="../media/image11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23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0.png"/><Relationship Id="rId4" Type="http://schemas.openxmlformats.org/officeDocument/2006/relationships/image" Target="../media/image28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9FA3-E678-480C-8965-AD58D13B7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Stability for Two-Class </a:t>
            </a:r>
            <a:r>
              <a:rPr lang="en-US" dirty="0" err="1"/>
              <a:t>Multiserver</a:t>
            </a:r>
            <a:r>
              <a:rPr lang="en-US" dirty="0"/>
              <a:t>-job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00825-EBDB-4A0C-965B-0DBF2AE5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0844"/>
            <a:ext cx="9144000" cy="2938748"/>
          </a:xfrm>
        </p:spPr>
        <p:txBody>
          <a:bodyPr>
            <a:normAutofit/>
          </a:bodyPr>
          <a:lstStyle/>
          <a:p>
            <a:r>
              <a:rPr lang="en-US" sz="3200" b="1" dirty="0"/>
              <a:t>Isaac Grosof</a:t>
            </a:r>
          </a:p>
          <a:p>
            <a:r>
              <a:rPr lang="en-US" sz="3200" dirty="0" err="1"/>
              <a:t>Mor</a:t>
            </a:r>
            <a:r>
              <a:rPr lang="en-US" sz="3200" dirty="0"/>
              <a:t> </a:t>
            </a:r>
            <a:r>
              <a:rPr lang="en-US" sz="3200" dirty="0" err="1"/>
              <a:t>Harchol-Balter</a:t>
            </a:r>
            <a:endParaRPr lang="en-US" sz="3200" dirty="0"/>
          </a:p>
          <a:p>
            <a:r>
              <a:rPr lang="en-US" sz="3200" dirty="0"/>
              <a:t>Alan </a:t>
            </a:r>
            <a:r>
              <a:rPr lang="en-US" sz="3200" dirty="0" err="1"/>
              <a:t>Scheller</a:t>
            </a:r>
            <a:r>
              <a:rPr lang="en-US" sz="3200" dirty="0"/>
              <a:t>-Wolf</a:t>
            </a:r>
          </a:p>
          <a:p>
            <a:endParaRPr lang="en-US" dirty="0"/>
          </a:p>
          <a:p>
            <a:r>
              <a:rPr lang="en-US" dirty="0"/>
              <a:t>Speaking Skills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D9A4C-B3E8-4A94-9319-13A5FF6E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9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2A51-4998-45B6-9E73-9A3D535F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B544-9F42-44FB-ABE1-D4E7E083C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037" y="1577975"/>
            <a:ext cx="64398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Derive first analytical formula for stability for the two-class </a:t>
            </a:r>
            <a:r>
              <a:rPr lang="en-US" dirty="0" err="1"/>
              <a:t>multiserver</a:t>
            </a:r>
            <a:r>
              <a:rPr lang="en-US" dirty="0"/>
              <a:t>-job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Introduce a novel technique for analyzing </a:t>
            </a:r>
            <a:r>
              <a:rPr lang="en-US" dirty="0" err="1"/>
              <a:t>multiserver</a:t>
            </a:r>
            <a:r>
              <a:rPr lang="en-US" dirty="0"/>
              <a:t>-job systems: Saturated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F2DE-9CC8-403D-A230-40345D6A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E79BA-EF85-45BF-9343-D60579ED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 Model Specifics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41C8F-E615-4C99-AAC1-1DFD7865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881BDE5-04B4-44FF-8696-F513B68C7A02}"/>
              </a:ext>
            </a:extLst>
          </p:cNvPr>
          <p:cNvGrpSpPr/>
          <p:nvPr/>
        </p:nvGrpSpPr>
        <p:grpSpPr>
          <a:xfrm>
            <a:off x="961863" y="983190"/>
            <a:ext cx="9465665" cy="3519016"/>
            <a:chOff x="1190463" y="983190"/>
            <a:chExt cx="9465665" cy="351901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B50C19-89ED-4636-BFF0-E6DBBDE71E70}"/>
                </a:ext>
              </a:extLst>
            </p:cNvPr>
            <p:cNvSpPr/>
            <p:nvPr/>
          </p:nvSpPr>
          <p:spPr>
            <a:xfrm>
              <a:off x="9893971" y="983190"/>
              <a:ext cx="726142" cy="3844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E52095-442F-4145-BF08-832CD1C24762}"/>
                </a:ext>
              </a:extLst>
            </p:cNvPr>
            <p:cNvSpPr/>
            <p:nvPr/>
          </p:nvSpPr>
          <p:spPr>
            <a:xfrm>
              <a:off x="9893971" y="1461298"/>
              <a:ext cx="726142" cy="3844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FD8694-6A7A-4322-BD40-E75C88A0EFE9}"/>
                </a:ext>
              </a:extLst>
            </p:cNvPr>
            <p:cNvSpPr/>
            <p:nvPr/>
          </p:nvSpPr>
          <p:spPr>
            <a:xfrm>
              <a:off x="9884404" y="2007350"/>
              <a:ext cx="726142" cy="3844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39C66C-CFDD-49ED-88D6-469E5A639F32}"/>
                </a:ext>
              </a:extLst>
            </p:cNvPr>
            <p:cNvSpPr/>
            <p:nvPr/>
          </p:nvSpPr>
          <p:spPr>
            <a:xfrm>
              <a:off x="9893971" y="2512954"/>
              <a:ext cx="726142" cy="3844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6E6244-9D0E-455E-9EDB-654EB5CF3F2F}"/>
                </a:ext>
              </a:extLst>
            </p:cNvPr>
            <p:cNvSpPr/>
            <p:nvPr/>
          </p:nvSpPr>
          <p:spPr>
            <a:xfrm>
              <a:off x="9884404" y="2998384"/>
              <a:ext cx="726142" cy="3844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9C2F54E-0901-4114-9772-E5F2B4882802}"/>
                </a:ext>
              </a:extLst>
            </p:cNvPr>
            <p:cNvSpPr/>
            <p:nvPr/>
          </p:nvSpPr>
          <p:spPr>
            <a:xfrm>
              <a:off x="9914623" y="3582839"/>
              <a:ext cx="726142" cy="3844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46ACD57-76B2-43FF-99D0-CBD03A631A1A}"/>
                </a:ext>
              </a:extLst>
            </p:cNvPr>
            <p:cNvGrpSpPr/>
            <p:nvPr/>
          </p:nvGrpSpPr>
          <p:grpSpPr>
            <a:xfrm>
              <a:off x="1190463" y="1135528"/>
              <a:ext cx="9465665" cy="3366678"/>
              <a:chOff x="822601" y="2039417"/>
              <a:chExt cx="9465665" cy="336667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8E480E6-B149-4E09-BCFF-5E8628DE13BF}"/>
                  </a:ext>
                </a:extLst>
              </p:cNvPr>
              <p:cNvGrpSpPr/>
              <p:nvPr/>
            </p:nvGrpSpPr>
            <p:grpSpPr>
              <a:xfrm>
                <a:off x="822601" y="2039417"/>
                <a:ext cx="9465665" cy="3366678"/>
                <a:chOff x="822601" y="2039417"/>
                <a:chExt cx="9465665" cy="336667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5688B55-0685-45D6-8C96-40EF063EBE23}"/>
                    </a:ext>
                  </a:extLst>
                </p:cNvPr>
                <p:cNvGrpSpPr/>
                <p:nvPr/>
              </p:nvGrpSpPr>
              <p:grpSpPr>
                <a:xfrm>
                  <a:off x="1357357" y="2039417"/>
                  <a:ext cx="8930909" cy="3366678"/>
                  <a:chOff x="1490922" y="2516415"/>
                  <a:chExt cx="8930909" cy="3366678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039F0C1D-6AB2-4C32-8124-57827CAEDB24}"/>
                      </a:ext>
                    </a:extLst>
                  </p:cNvPr>
                  <p:cNvGrpSpPr/>
                  <p:nvPr/>
                </p:nvGrpSpPr>
                <p:grpSpPr>
                  <a:xfrm>
                    <a:off x="1490922" y="2556302"/>
                    <a:ext cx="8930909" cy="3326791"/>
                    <a:chOff x="1490922" y="2556302"/>
                    <a:chExt cx="8930909" cy="3326791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CCBBF88F-EC31-4DF6-BCE7-482311BB5A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0922" y="3430800"/>
                      <a:ext cx="1128890" cy="1072444"/>
                      <a:chOff x="1685613" y="2743199"/>
                      <a:chExt cx="1128890" cy="1072444"/>
                    </a:xfrm>
                  </p:grpSpPr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B4777A64-AE92-46ED-B5BC-46E739886D2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2159748" y="2743199"/>
                        <a:ext cx="654755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E354E406-A4FF-4526-B083-294943C355C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159748" y="3318932"/>
                        <a:ext cx="654755" cy="49671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18F6A05C-3E5D-4139-990E-00BA86F6273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685614" y="3031065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829B4FF0-5EAC-4B98-B15A-51555EA6E04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685613" y="3567287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6BECC374-DC8B-48C5-8697-56FC517351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92843" y="2556302"/>
                      <a:ext cx="7728988" cy="3326791"/>
                      <a:chOff x="2489923" y="1769321"/>
                      <a:chExt cx="7728988" cy="3326791"/>
                    </a:xfrm>
                  </p:grpSpPr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F5E11FED-9160-4362-A6E7-13AB600DAE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90952" y="2532993"/>
                        <a:ext cx="6495397" cy="3876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Connector 18">
                        <a:extLst>
                          <a:ext uri="{FF2B5EF4-FFF2-40B4-BE49-F238E27FC236}">
                            <a16:creationId xmlns:a16="http://schemas.microsoft.com/office/drawing/2014/main" id="{295A4B5D-77AF-4375-A1B7-68B85F8DFC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489923" y="4592010"/>
                        <a:ext cx="6495397" cy="6875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1F5A6ED6-3A27-4674-96C2-1F6A10D604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985320" y="2532993"/>
                        <a:ext cx="1029" cy="2059017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9559A0ED-3519-42AD-9CE8-66F7739A23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85764" y="1769321"/>
                        <a:ext cx="1233147" cy="3326791"/>
                        <a:chOff x="8792133" y="3066581"/>
                        <a:chExt cx="1233147" cy="3326791"/>
                      </a:xfrm>
                    </p:grpSpPr>
                    <p:sp>
                      <p:nvSpPr>
                        <p:cNvPr id="32" name="Oval 31">
                          <a:extLst>
                            <a:ext uri="{FF2B5EF4-FFF2-40B4-BE49-F238E27FC236}">
                              <a16:creationId xmlns:a16="http://schemas.microsoft.com/office/drawing/2014/main" id="{B78DF68C-5DDE-4CC0-B087-1665325957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99138" y="6008923"/>
                          <a:ext cx="726142" cy="384449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33" name="Straight Connector 32">
                          <a:extLst>
                            <a:ext uri="{FF2B5EF4-FFF2-40B4-BE49-F238E27FC236}">
                              <a16:creationId xmlns:a16="http://schemas.microsoft.com/office/drawing/2014/main" id="{D1CE4879-3191-40EA-8A5B-9654E990EA54}"/>
                            </a:ext>
                          </a:extLst>
                        </p:cNvPr>
                        <p:cNvCxnSpPr>
                          <a:cxnSpLocks/>
                          <a:endCxn id="9" idx="2"/>
                        </p:cNvCxnSpPr>
                        <p:nvPr/>
                      </p:nvCxnSpPr>
                      <p:spPr>
                        <a:xfrm flipV="1">
                          <a:off x="8799170" y="3066581"/>
                          <a:ext cx="463953" cy="834418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>
                          <a:extLst>
                            <a:ext uri="{FF2B5EF4-FFF2-40B4-BE49-F238E27FC236}">
                              <a16:creationId xmlns:a16="http://schemas.microsoft.com/office/drawing/2014/main" id="{AE0D7F30-C583-49B4-95E6-633F5453EE0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792718" y="4048400"/>
                          <a:ext cx="463340" cy="15720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Straight Connector 34">
                          <a:extLst>
                            <a:ext uri="{FF2B5EF4-FFF2-40B4-BE49-F238E27FC236}">
                              <a16:creationId xmlns:a16="http://schemas.microsoft.com/office/drawing/2014/main" id="{A9BD8703-A8A8-44A0-AFD8-98B286AF4564}"/>
                            </a:ext>
                          </a:extLst>
                        </p:cNvPr>
                        <p:cNvCxnSpPr>
                          <a:cxnSpLocks/>
                          <a:endCxn id="13" idx="2"/>
                        </p:cNvCxnSpPr>
                        <p:nvPr/>
                      </p:nvCxnSpPr>
                      <p:spPr>
                        <a:xfrm>
                          <a:off x="8815294" y="4761587"/>
                          <a:ext cx="438262" cy="320188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6" name="Straight Connector 35">
                          <a:extLst>
                            <a:ext uri="{FF2B5EF4-FFF2-40B4-BE49-F238E27FC236}">
                              <a16:creationId xmlns:a16="http://schemas.microsoft.com/office/drawing/2014/main" id="{8DD38ACB-893A-419E-A2C9-58BFE6FFAF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792133" y="5075728"/>
                          <a:ext cx="491642" cy="63652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393F82C2-6BC2-4213-AB7F-9541E95951C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035162" y="2532993"/>
                        <a:ext cx="0" cy="2059017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621D05DD-A1BA-42A2-8448-84B3C5D247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083975" y="2536805"/>
                        <a:ext cx="0" cy="2055205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2D876C6E-E55A-47C1-AD37-56629D81DC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32788" y="2532993"/>
                        <a:ext cx="0" cy="2065892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Connector 24">
                        <a:extLst>
                          <a:ext uri="{FF2B5EF4-FFF2-40B4-BE49-F238E27FC236}">
                            <a16:creationId xmlns:a16="http://schemas.microsoft.com/office/drawing/2014/main" id="{8D716D4A-79A3-49F0-BB38-341E6D6725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1601" y="2536805"/>
                        <a:ext cx="0" cy="1245475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7285EE64-514A-4796-9339-68F162BF78F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1601" y="2543680"/>
                        <a:ext cx="0" cy="2055205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>
                        <a:extLst>
                          <a:ext uri="{FF2B5EF4-FFF2-40B4-BE49-F238E27FC236}">
                            <a16:creationId xmlns:a16="http://schemas.microsoft.com/office/drawing/2014/main" id="{A4D6FDE9-9CF1-4A99-9140-05ACC1377CA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30414" y="2539868"/>
                        <a:ext cx="0" cy="2059017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9A574B84-CED7-4E8F-B621-D8B18BB365F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279227" y="2543680"/>
                        <a:ext cx="0" cy="204833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37C4006-4B18-4EB0-8990-41E40C327247}"/>
                      </a:ext>
                    </a:extLst>
                  </p:cNvPr>
                  <p:cNvSpPr/>
                  <p:nvPr/>
                </p:nvSpPr>
                <p:spPr>
                  <a:xfrm>
                    <a:off x="9916071" y="2516415"/>
                    <a:ext cx="142689" cy="48670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1375844-49E2-4686-B05E-493963479127}"/>
                      </a:ext>
                    </a:extLst>
                  </p:cNvPr>
                  <p:cNvSpPr/>
                  <p:nvPr/>
                </p:nvSpPr>
                <p:spPr>
                  <a:xfrm>
                    <a:off x="9800664" y="3334936"/>
                    <a:ext cx="425028" cy="147414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8905CDE-61C1-4BA6-B50D-269512613EF2}"/>
                    </a:ext>
                  </a:extLst>
                </p:cNvPr>
                <p:cNvSpPr txBox="1"/>
                <p:nvPr/>
              </p:nvSpPr>
              <p:spPr>
                <a:xfrm>
                  <a:off x="822601" y="3218332"/>
                  <a:ext cx="500034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l-GR" sz="3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λ</a:t>
                  </a:r>
                  <a:endParaRPr lang="en-US" sz="36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0A7158F-5DF9-4218-9739-61AEC3A0061E}"/>
                  </a:ext>
                </a:extLst>
              </p:cNvPr>
              <p:cNvSpPr/>
              <p:nvPr/>
            </p:nvSpPr>
            <p:spPr>
              <a:xfrm>
                <a:off x="8197880" y="3113064"/>
                <a:ext cx="782231" cy="14741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8A614BA-0CA6-4D81-89C9-21EB6D3E1BD8}"/>
                  </a:ext>
                </a:extLst>
              </p:cNvPr>
              <p:cNvSpPr/>
              <p:nvPr/>
            </p:nvSpPr>
            <p:spPr>
              <a:xfrm>
                <a:off x="6528129" y="3146946"/>
                <a:ext cx="398008" cy="14741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7E1A2AE-7D82-4F08-8E90-738F1A2D4B0C}"/>
                  </a:ext>
                </a:extLst>
              </p:cNvPr>
              <p:cNvSpPr/>
              <p:nvPr/>
            </p:nvSpPr>
            <p:spPr>
              <a:xfrm>
                <a:off x="5468338" y="3146946"/>
                <a:ext cx="543896" cy="14741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0451E49-401A-4BAF-9E4D-42E62C1DF0CA}"/>
                  </a:ext>
                </a:extLst>
              </p:cNvPr>
              <p:cNvSpPr/>
              <p:nvPr/>
            </p:nvSpPr>
            <p:spPr>
              <a:xfrm>
                <a:off x="7510150" y="3547315"/>
                <a:ext cx="217325" cy="486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9E77310-BAFF-4068-9645-74093DBE5E94}"/>
                  </a:ext>
                </a:extLst>
              </p:cNvPr>
              <p:cNvSpPr/>
              <p:nvPr/>
            </p:nvSpPr>
            <p:spPr>
              <a:xfrm>
                <a:off x="4676812" y="3541496"/>
                <a:ext cx="83087" cy="486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B808E6D-79FF-4686-85BE-983BE0A479DA}"/>
                  </a:ext>
                </a:extLst>
              </p:cNvPr>
              <p:cNvSpPr txBox="1"/>
              <p:nvPr/>
            </p:nvSpPr>
            <p:spPr>
              <a:xfrm>
                <a:off x="8759975" y="4621859"/>
                <a:ext cx="2975001" cy="83099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 err="1"/>
                  <a:t>w.l.o.g</a:t>
                </a:r>
                <a:r>
                  <a:rPr lang="en-US" sz="2400" dirty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B808E6D-79FF-4686-85BE-983BE0A47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975" y="4621859"/>
                <a:ext cx="2975001" cy="830997"/>
              </a:xfrm>
              <a:prstGeom prst="rect">
                <a:avLst/>
              </a:prstGeom>
              <a:blipFill>
                <a:blip r:embed="rId3"/>
                <a:stretch>
                  <a:fillRect b="-11644"/>
                </a:stretch>
              </a:blipFill>
              <a:ln w="635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442A1E4-6973-454D-A39A-5E9CD85C852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9175727" y="1653523"/>
            <a:ext cx="489644" cy="5586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82FA417-0A06-4CD0-975C-E2CBC3835E8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9193715" y="2621537"/>
            <a:ext cx="471656" cy="836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27178D-BE64-4708-AA39-787506EB21DE}"/>
              </a:ext>
            </a:extLst>
          </p:cNvPr>
          <p:cNvCxnSpPr>
            <a:cxnSpLocks/>
          </p:cNvCxnSpPr>
          <p:nvPr/>
        </p:nvCxnSpPr>
        <p:spPr>
          <a:xfrm>
            <a:off x="9217922" y="3615590"/>
            <a:ext cx="491642" cy="6365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58C902-C8B7-4751-9CE2-206C51F269C9}"/>
              </a:ext>
            </a:extLst>
          </p:cNvPr>
          <p:cNvGrpSpPr/>
          <p:nvPr/>
        </p:nvGrpSpPr>
        <p:grpSpPr>
          <a:xfrm>
            <a:off x="821812" y="4162492"/>
            <a:ext cx="7177308" cy="2295839"/>
            <a:chOff x="821812" y="4162492"/>
            <a:chExt cx="7177308" cy="229583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E2A9DFA-F162-4DF7-8868-C4E010BBFA92}"/>
                </a:ext>
              </a:extLst>
            </p:cNvPr>
            <p:cNvGrpSpPr/>
            <p:nvPr/>
          </p:nvGrpSpPr>
          <p:grpSpPr>
            <a:xfrm>
              <a:off x="821812" y="4162492"/>
              <a:ext cx="7177308" cy="2295839"/>
              <a:chOff x="821812" y="4162492"/>
              <a:chExt cx="7177308" cy="229583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66A76EE-4E8D-4BA3-82A8-4EFA784F8100}"/>
                  </a:ext>
                </a:extLst>
              </p:cNvPr>
              <p:cNvSpPr txBox="1"/>
              <p:nvPr/>
            </p:nvSpPr>
            <p:spPr>
              <a:xfrm>
                <a:off x="821812" y="4836115"/>
                <a:ext cx="23753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Job requirements distribution:</a:t>
                </a: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4F334B0-05EE-41A6-9245-577DE9351632}"/>
                  </a:ext>
                </a:extLst>
              </p:cNvPr>
              <p:cNvGrpSpPr/>
              <p:nvPr/>
            </p:nvGrpSpPr>
            <p:grpSpPr>
              <a:xfrm>
                <a:off x="3312136" y="4162492"/>
                <a:ext cx="4686984" cy="2295839"/>
                <a:chOff x="4359606" y="4118835"/>
                <a:chExt cx="4686984" cy="2295839"/>
              </a:xfrm>
            </p:grpSpPr>
            <p:sp>
              <p:nvSpPr>
                <p:cNvPr id="91" name="Left Brace 90">
                  <a:extLst>
                    <a:ext uri="{FF2B5EF4-FFF2-40B4-BE49-F238E27FC236}">
                      <a16:creationId xmlns:a16="http://schemas.microsoft.com/office/drawing/2014/main" id="{2C1E6604-C6FE-453D-8623-D8E745042AC8}"/>
                    </a:ext>
                  </a:extLst>
                </p:cNvPr>
                <p:cNvSpPr/>
                <p:nvPr/>
              </p:nvSpPr>
              <p:spPr>
                <a:xfrm>
                  <a:off x="4359606" y="4472778"/>
                  <a:ext cx="599083" cy="1941896"/>
                </a:xfrm>
                <a:prstGeom prst="leftBrac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EB23125B-4688-4A41-8724-D5E77814D7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51841" y="4798537"/>
                      <a:ext cx="599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EB23125B-4688-4A41-8724-D5E77814D7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51841" y="4798537"/>
                      <a:ext cx="599083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4ADDE5C0-F123-4823-A88F-B4D83BF231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7501" y="5607661"/>
                      <a:ext cx="182776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4ADDE5C0-F123-4823-A88F-B4D83BF231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7501" y="5607661"/>
                      <a:ext cx="182776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ECCDD742-5ECD-4DC9-AC6B-C72A9DAB18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0888" y="4814709"/>
                      <a:ext cx="599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ECCDD742-5ECD-4DC9-AC6B-C72A9DAB18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0888" y="4814709"/>
                      <a:ext cx="599083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587BF94F-C484-496B-9EBD-2788F817C8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0888" y="5607660"/>
                      <a:ext cx="599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587BF94F-C484-496B-9EBD-2788F817C8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0888" y="5607660"/>
                      <a:ext cx="599083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31B860A3-9FBA-4256-B593-1A2EF76322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6970" y="4764690"/>
                      <a:ext cx="119136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b="0" dirty="0"/>
                        <a:t>Exp</a:t>
                      </a:r>
                      <a14:m>
                        <m:oMath xmlns:m="http://schemas.openxmlformats.org/officeDocument/2006/math"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31B860A3-9FBA-4256-B593-1A2EF76322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66970" y="4764690"/>
                      <a:ext cx="1191369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205" t="-10526" r="-3590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C5E63176-1756-4BB1-8FB2-642B0DA2A0A2}"/>
                    </a:ext>
                  </a:extLst>
                </p:cNvPr>
                <p:cNvSpPr txBox="1"/>
                <p:nvPr/>
              </p:nvSpPr>
              <p:spPr>
                <a:xfrm>
                  <a:off x="4957856" y="4378047"/>
                  <a:ext cx="80181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Prob.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F3A77727-D885-4DCE-942D-D3EFD1EA5BDC}"/>
                    </a:ext>
                  </a:extLst>
                </p:cNvPr>
                <p:cNvSpPr txBox="1"/>
                <p:nvPr/>
              </p:nvSpPr>
              <p:spPr>
                <a:xfrm>
                  <a:off x="6015457" y="4118835"/>
                  <a:ext cx="11435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# servers required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6E0C2BF-926B-471A-834B-9E4D0268C8BD}"/>
                    </a:ext>
                  </a:extLst>
                </p:cNvPr>
                <p:cNvSpPr txBox="1"/>
                <p:nvPr/>
              </p:nvSpPr>
              <p:spPr>
                <a:xfrm>
                  <a:off x="7414793" y="4128125"/>
                  <a:ext cx="11435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Service duration</a:t>
                  </a:r>
                </a:p>
              </p:txBody>
            </p:sp>
            <p:sp>
              <p:nvSpPr>
                <p:cNvPr id="113" name="Left Brace 112">
                  <a:extLst>
                    <a:ext uri="{FF2B5EF4-FFF2-40B4-BE49-F238E27FC236}">
                      <a16:creationId xmlns:a16="http://schemas.microsoft.com/office/drawing/2014/main" id="{D933484D-6F59-48DF-81D0-C52A1EB9386C}"/>
                    </a:ext>
                  </a:extLst>
                </p:cNvPr>
                <p:cNvSpPr/>
                <p:nvPr/>
              </p:nvSpPr>
              <p:spPr>
                <a:xfrm rot="10800000">
                  <a:off x="8447507" y="4472778"/>
                  <a:ext cx="599083" cy="1941896"/>
                </a:xfrm>
                <a:prstGeom prst="leftBrac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7731EFA-9276-4CA2-9BFA-D14836CEB78F}"/>
                    </a:ext>
                  </a:extLst>
                </p:cNvPr>
                <p:cNvSpPr txBox="1"/>
                <p:nvPr/>
              </p:nvSpPr>
              <p:spPr>
                <a:xfrm>
                  <a:off x="6321218" y="5651316"/>
                  <a:ext cx="11913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Exp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7731EFA-9276-4CA2-9BFA-D14836CEB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218" y="5651316"/>
                  <a:ext cx="1191369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8205" t="-10526" r="-410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914554-6822-4799-AB17-DEDD67FA773B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15125BA-3325-4D9F-92C0-06E3C58749E3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CAFAE92-23D5-4C52-8112-96C51B62BDCC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81" name="Left Brace 80">
                <a:extLst>
                  <a:ext uri="{FF2B5EF4-FFF2-40B4-BE49-F238E27FC236}">
                    <a16:creationId xmlns:a16="http://schemas.microsoft.com/office/drawing/2014/main" id="{EBD53492-BAED-4291-B1F1-FFF99DB2946F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529E66D-874A-4F25-91D7-0F22CADD7CF6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529E66D-874A-4F25-91D7-0F22CADD7C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10662E7-96AA-4B79-98F2-87781A599BF6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78" name="Left Brace 77">
                <a:extLst>
                  <a:ext uri="{FF2B5EF4-FFF2-40B4-BE49-F238E27FC236}">
                    <a16:creationId xmlns:a16="http://schemas.microsoft.com/office/drawing/2014/main" id="{2FE7935C-A148-47C1-9BA2-DCE32DA8CDD0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051A9BC-4C0A-441D-A765-02653967A5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051A9BC-4C0A-441D-A765-02653967A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997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Explosion">
            <a:extLst>
              <a:ext uri="{FF2B5EF4-FFF2-40B4-BE49-F238E27FC236}">
                <a16:creationId xmlns:a16="http://schemas.microsoft.com/office/drawing/2014/main" id="{399DCF88-8F66-4E78-A809-44E64A96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261" y="1985875"/>
            <a:ext cx="1867597" cy="1796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373A-B6F1-4F29-87F5-32CEF28A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D22D-5B57-4888-881F-BF2EAC3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B476B-77ED-477F-935C-C5DC328684E0}"/>
              </a:ext>
            </a:extLst>
          </p:cNvPr>
          <p:cNvGrpSpPr/>
          <p:nvPr/>
        </p:nvGrpSpPr>
        <p:grpSpPr>
          <a:xfrm>
            <a:off x="6029079" y="397893"/>
            <a:ext cx="2373489" cy="1995339"/>
            <a:chOff x="6237111" y="981075"/>
            <a:chExt cx="2373489" cy="19953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65B1FE-4115-4923-B56F-76D15C07B7E8}"/>
                </a:ext>
              </a:extLst>
            </p:cNvPr>
            <p:cNvSpPr/>
            <p:nvPr/>
          </p:nvSpPr>
          <p:spPr>
            <a:xfrm>
              <a:off x="6237111" y="1808629"/>
              <a:ext cx="632178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D09AB6-7105-4AD9-A59C-52EA1BE038F0}"/>
                </a:ext>
              </a:extLst>
            </p:cNvPr>
            <p:cNvSpPr/>
            <p:nvPr/>
          </p:nvSpPr>
          <p:spPr>
            <a:xfrm>
              <a:off x="7255447" y="1314911"/>
              <a:ext cx="264389" cy="14741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534BBE-41C7-45D5-A0D3-4F7C32C387D9}"/>
                </a:ext>
              </a:extLst>
            </p:cNvPr>
            <p:cNvSpPr/>
            <p:nvPr/>
          </p:nvSpPr>
          <p:spPr>
            <a:xfrm>
              <a:off x="7978422" y="981075"/>
              <a:ext cx="632178" cy="19953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1AB41CF4-D40E-4B6C-A09D-D33B71F9B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38" y="1225447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CE9BED-8CFD-469C-8676-CB80D5975170}"/>
              </a:ext>
            </a:extLst>
          </p:cNvPr>
          <p:cNvGrpSpPr/>
          <p:nvPr/>
        </p:nvGrpSpPr>
        <p:grpSpPr>
          <a:xfrm>
            <a:off x="5481169" y="3092839"/>
            <a:ext cx="5458269" cy="2291650"/>
            <a:chOff x="5401907" y="3025309"/>
            <a:chExt cx="5458269" cy="22916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0C317F4-D878-47C2-8946-6022D1D70DCA}"/>
                </a:ext>
              </a:extLst>
            </p:cNvPr>
            <p:cNvGrpSpPr/>
            <p:nvPr/>
          </p:nvGrpSpPr>
          <p:grpSpPr>
            <a:xfrm>
              <a:off x="9824936" y="3603909"/>
              <a:ext cx="1035240" cy="1620450"/>
              <a:chOff x="8177927" y="2687097"/>
              <a:chExt cx="1035240" cy="162045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8CF3E8-EB4F-455C-8464-0E38827E2A31}"/>
                  </a:ext>
                </a:extLst>
              </p:cNvPr>
              <p:cNvGrpSpPr/>
              <p:nvPr/>
            </p:nvGrpSpPr>
            <p:grpSpPr>
              <a:xfrm>
                <a:off x="8177927" y="2687097"/>
                <a:ext cx="1035240" cy="1620450"/>
                <a:chOff x="2998666" y="2718775"/>
                <a:chExt cx="1035240" cy="162045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FFF3D5-B1C6-40F5-8FC7-89FDA51C4151}"/>
                    </a:ext>
                  </a:extLst>
                </p:cNvPr>
                <p:cNvGrpSpPr/>
                <p:nvPr/>
              </p:nvGrpSpPr>
              <p:grpSpPr>
                <a:xfrm>
                  <a:off x="2998666" y="2718775"/>
                  <a:ext cx="1035240" cy="1620450"/>
                  <a:chOff x="9893194" y="4229076"/>
                  <a:chExt cx="1035240" cy="162045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01B46B8-92A4-406C-9EEB-E97494BEF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3194" y="4791920"/>
                    <a:ext cx="431424" cy="578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E299FA7B-EFE9-4DA8-917C-9B0D8D484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8284" y="5395737"/>
                    <a:ext cx="416692" cy="1157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568476-9348-47BA-B392-50879DA4FDE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720CFD83-8D77-49D3-BD49-06F41B731B0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CEA3ED5-4AEF-4B07-BD18-85E2B1B1BE30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5ABDB9E-E0C6-40F4-905D-1D18E035E9E8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BF0C7CA-62C8-4FA4-992B-35A22930A46E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8EAE3CC9-11E6-419B-87C4-D8209980581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B8921993-D009-460C-9F08-7C4FAEB013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CF7C8264-93EE-4080-8063-ED0CD1BBFED6}"/>
                      </a:ext>
                    </a:extLst>
                  </p:cNvPr>
                  <p:cNvCxnSpPr>
                    <a:endCxn id="66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6089A43A-7783-406D-9505-B6CFF00FA211}"/>
                      </a:ext>
                    </a:extLst>
                  </p:cNvPr>
                  <p:cNvCxnSpPr>
                    <a:endCxn id="63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2690F122-8558-4F93-91B9-8C229023023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5C0226A-2E51-446A-A073-F1170C0F5977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D3D82D1-59F8-42F4-ACA6-1CE4C5749F79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6B15CBA-C803-4D9B-AE39-A06751D159F9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889F62-E41A-4390-8773-A0B6DC852F7E}"/>
                </a:ext>
              </a:extLst>
            </p:cNvPr>
            <p:cNvGrpSpPr/>
            <p:nvPr/>
          </p:nvGrpSpPr>
          <p:grpSpPr>
            <a:xfrm>
              <a:off x="5401907" y="3696509"/>
              <a:ext cx="2766349" cy="1620450"/>
              <a:chOff x="6446818" y="2687097"/>
              <a:chExt cx="2766349" cy="162045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E7A37CC-E3D6-4B87-A0B4-967F3AFE92B8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05491812-D97C-446D-A6D4-621F88860E1E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E0890550-7F1D-4B08-B3F5-F0317B4572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F3E4E8C0-5F0A-4DB0-A645-2CC1BC8E4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CD8C5700-12D0-4F5D-90DD-5724FC36E71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9B54BFF5-6475-4B9C-B89A-48E5ADB6B6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72F87C75-9194-46A2-8E5E-FAB1E6EDD4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7F0E863A-2F53-4699-9FAE-C42A488F59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FFD2968-19E1-49B4-92EB-64AE859123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56FC9AE6-963B-4274-9E9D-AA6CE414FEEE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CEB604D1-30DC-4C1A-BD86-09FA50416FE4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25FB966-70F3-4478-B974-BC125042FE44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79FF25CE-A256-4DA4-961C-A7081E877C10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8D8FF383-7FDB-44BA-B415-D9CE8749C1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9DA99D4E-60E0-4CA7-9969-9AEC370AED0D}"/>
                      </a:ext>
                    </a:extLst>
                  </p:cNvPr>
                  <p:cNvCxnSpPr>
                    <a:endCxn id="99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B5E39B5B-5F24-44AF-A5D4-2C03AA22C3CD}"/>
                      </a:ext>
                    </a:extLst>
                  </p:cNvPr>
                  <p:cNvCxnSpPr>
                    <a:endCxn id="96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B7D44945-31E2-4629-A434-C1978B3BA226}"/>
                      </a:ext>
                    </a:extLst>
                  </p:cNvPr>
                  <p:cNvCxnSpPr>
                    <a:endCxn id="97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768B700-716B-4C16-9CA4-B5D4C0076EA4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9C3C51C-393A-4C8D-B4EA-CB82F63FEC50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7CE9F37-93E0-4F90-B16A-D1451F6F698E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F529E0E-5C88-4149-B059-BDF42E418D5D}"/>
                    </a:ext>
                  </a:extLst>
                </p:cNvPr>
                <p:cNvSpPr/>
                <p:nvPr/>
              </p:nvSpPr>
              <p:spPr>
                <a:xfrm>
                  <a:off x="1787703" y="348627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C08F7D-03D5-4844-92EE-6CC1D1F65509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5A84CCB-DCD1-435A-A7AD-A5D37FB8168E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DCA99E8-C969-4A54-924B-FD9A441B7B53}"/>
                    </a:ext>
                  </a:extLst>
                </p:cNvPr>
                <p:cNvSpPr txBox="1"/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US" sz="10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oMath>
                    </m:oMathPara>
                  </a14:m>
                  <a:endParaRPr lang="en-US" sz="10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DCA99E8-C969-4A54-924B-FD9A441B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132145-DEE6-4C45-8795-759F8EBB99C2}"/>
              </a:ext>
            </a:extLst>
          </p:cNvPr>
          <p:cNvGrpSpPr/>
          <p:nvPr/>
        </p:nvGrpSpPr>
        <p:grpSpPr>
          <a:xfrm>
            <a:off x="5381898" y="5170066"/>
            <a:ext cx="2111524" cy="1231903"/>
            <a:chOff x="5562600" y="5224359"/>
            <a:chExt cx="1417321" cy="787612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D0AF490-6E7F-41A0-B08B-3DFE01ABB942}"/>
                </a:ext>
              </a:extLst>
            </p:cNvPr>
            <p:cNvCxnSpPr/>
            <p:nvPr/>
          </p:nvCxnSpPr>
          <p:spPr>
            <a:xfrm flipV="1">
              <a:off x="5562600" y="5224359"/>
              <a:ext cx="0" cy="7876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03ADA82-333F-4137-95A2-2A20B4739B1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5994203"/>
              <a:ext cx="1417321" cy="17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055BCEB-0B71-4AB6-BC08-4AADCA3B48AA}"/>
                </a:ext>
              </a:extLst>
            </p:cNvPr>
            <p:cNvSpPr/>
            <p:nvPr/>
          </p:nvSpPr>
          <p:spPr>
            <a:xfrm>
              <a:off x="5565913" y="5286603"/>
              <a:ext cx="1311965" cy="706693"/>
            </a:xfrm>
            <a:custGeom>
              <a:avLst/>
              <a:gdLst>
                <a:gd name="connsiteX0" fmla="*/ 0 w 1311965"/>
                <a:gd name="connsiteY0" fmla="*/ 706693 h 706693"/>
                <a:gd name="connsiteX1" fmla="*/ 318052 w 1311965"/>
                <a:gd name="connsiteY1" fmla="*/ 110345 h 706693"/>
                <a:gd name="connsiteX2" fmla="*/ 477078 w 1311965"/>
                <a:gd name="connsiteY2" fmla="*/ 507910 h 706693"/>
                <a:gd name="connsiteX3" fmla="*/ 665922 w 1311965"/>
                <a:gd name="connsiteY3" fmla="*/ 150101 h 706693"/>
                <a:gd name="connsiteX4" fmla="*/ 864704 w 1311965"/>
                <a:gd name="connsiteY4" fmla="*/ 507910 h 706693"/>
                <a:gd name="connsiteX5" fmla="*/ 1003852 w 1311965"/>
                <a:gd name="connsiteY5" fmla="*/ 70588 h 706693"/>
                <a:gd name="connsiteX6" fmla="*/ 1311965 w 1311965"/>
                <a:gd name="connsiteY6" fmla="*/ 1014 h 706693"/>
                <a:gd name="connsiteX7" fmla="*/ 1311965 w 1311965"/>
                <a:gd name="connsiteY7" fmla="*/ 1014 h 70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1965" h="706693">
                  <a:moveTo>
                    <a:pt x="0" y="706693"/>
                  </a:moveTo>
                  <a:cubicBezTo>
                    <a:pt x="119269" y="425084"/>
                    <a:pt x="238539" y="143475"/>
                    <a:pt x="318052" y="110345"/>
                  </a:cubicBezTo>
                  <a:cubicBezTo>
                    <a:pt x="397565" y="77215"/>
                    <a:pt x="419100" y="501284"/>
                    <a:pt x="477078" y="507910"/>
                  </a:cubicBezTo>
                  <a:cubicBezTo>
                    <a:pt x="535056" y="514536"/>
                    <a:pt x="601318" y="150101"/>
                    <a:pt x="665922" y="150101"/>
                  </a:cubicBezTo>
                  <a:cubicBezTo>
                    <a:pt x="730526" y="150101"/>
                    <a:pt x="808382" y="521162"/>
                    <a:pt x="864704" y="507910"/>
                  </a:cubicBezTo>
                  <a:cubicBezTo>
                    <a:pt x="921026" y="494658"/>
                    <a:pt x="929309" y="155071"/>
                    <a:pt x="1003852" y="70588"/>
                  </a:cubicBezTo>
                  <a:cubicBezTo>
                    <a:pt x="1078396" y="-13895"/>
                    <a:pt x="1311965" y="1014"/>
                    <a:pt x="1311965" y="1014"/>
                  </a:cubicBezTo>
                  <a:lnTo>
                    <a:pt x="1311965" y="1014"/>
                  </a:ln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05D58-53BF-4A7B-8B11-D49743B38955}"/>
              </a:ext>
            </a:extLst>
          </p:cNvPr>
          <p:cNvGrpSpPr/>
          <p:nvPr/>
        </p:nvGrpSpPr>
        <p:grpSpPr>
          <a:xfrm>
            <a:off x="8577437" y="1806864"/>
            <a:ext cx="3015605" cy="1753754"/>
            <a:chOff x="5521911" y="2687097"/>
            <a:chExt cx="3015605" cy="175375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1219EDA-C90E-4F5E-AB4C-E879616F0991}"/>
                </a:ext>
              </a:extLst>
            </p:cNvPr>
            <p:cNvGrpSpPr/>
            <p:nvPr/>
          </p:nvGrpSpPr>
          <p:grpSpPr>
            <a:xfrm>
              <a:off x="5521911" y="2687097"/>
              <a:ext cx="2766349" cy="1620450"/>
              <a:chOff x="6446818" y="2687097"/>
              <a:chExt cx="2766349" cy="162045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0A1AA0B-2290-4C08-A697-82DD6A12B045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209603B-F516-4918-80CD-FC5E958E6843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2D14BBE-4C2D-4691-95E5-E163D16F86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AF825E0A-EF77-47B1-B642-159403EF56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5C82F9B9-E16A-4587-845D-F7F65C8C6C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2F7978E1-4DBC-454E-866C-1AF305431E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8F1522CD-BE56-4841-A786-C9D67415BD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8F679AD8-8C2F-4B5D-8630-F053B837C2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BA3D5D74-1448-4F68-8A87-935778D1C3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05543EC-428C-4058-8E81-B7A7047EB436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15B76A9-4B55-47E7-98E3-6358A46F3597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7E944B1D-EE33-4A80-A33F-9E9E43A0E733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73C38B9-A65B-4893-B5CA-FC5F8548140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EB58F91F-BF3B-451D-9F56-50F45C21A3C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AC22C52-2A06-4134-8EE2-FA96D2FD1433}"/>
                      </a:ext>
                    </a:extLst>
                  </p:cNvPr>
                  <p:cNvCxnSpPr>
                    <a:endCxn id="121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42FD92A8-135A-4098-8895-0BABAED0BEF3}"/>
                      </a:ext>
                    </a:extLst>
                  </p:cNvPr>
                  <p:cNvCxnSpPr>
                    <a:endCxn id="118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01319B2E-5F4E-4D51-8679-F5D3B01D5168}"/>
                      </a:ext>
                    </a:extLst>
                  </p:cNvPr>
                  <p:cNvCxnSpPr>
                    <a:endCxn id="119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2A3C022-0ABB-4DC7-A265-76D1A21BFE1B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A293E2C-45CE-4F35-8B1F-31F0B4C73F1C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A4A56C7-AE63-4FAC-B3D2-6D64E34B7E5C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3198A10-3EAA-4051-BF53-13A5A4C7A2E0}"/>
                    </a:ext>
                  </a:extLst>
                </p:cNvPr>
                <p:cNvSpPr/>
                <p:nvPr/>
              </p:nvSpPr>
              <p:spPr>
                <a:xfrm>
                  <a:off x="1787703" y="348627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E0738E-EBC2-4643-93AC-7FFE79EF4BAF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B6E248-CD7F-4357-AC3B-7235C8C4DBED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E06E262-2083-45B6-AF37-7048A3979271}"/>
                </a:ext>
              </a:extLst>
            </p:cNvPr>
            <p:cNvSpPr/>
            <p:nvPr/>
          </p:nvSpPr>
          <p:spPr>
            <a:xfrm>
              <a:off x="7768117" y="3931430"/>
              <a:ext cx="769399" cy="509421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9" name="Graphic 128" descr="Checkmark">
            <a:extLst>
              <a:ext uri="{FF2B5EF4-FFF2-40B4-BE49-F238E27FC236}">
                <a16:creationId xmlns:a16="http://schemas.microsoft.com/office/drawing/2014/main" id="{3D855710-DB55-48D6-84ED-80B585315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84" y="1758539"/>
            <a:ext cx="914400" cy="914400"/>
          </a:xfrm>
          <a:prstGeom prst="rect">
            <a:avLst/>
          </a:prstGeom>
        </p:spPr>
      </p:pic>
      <p:pic>
        <p:nvPicPr>
          <p:cNvPr id="126" name="Graphic 125" descr="Checkmark">
            <a:extLst>
              <a:ext uri="{FF2B5EF4-FFF2-40B4-BE49-F238E27FC236}">
                <a16:creationId xmlns:a16="http://schemas.microsoft.com/office/drawing/2014/main" id="{7D62153E-BD11-4E84-BBF1-7F842D1FF2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459" y="2252489"/>
            <a:ext cx="914400" cy="914400"/>
          </a:xfrm>
          <a:prstGeom prst="rect">
            <a:avLst/>
          </a:prstGeom>
        </p:spPr>
      </p:pic>
      <p:pic>
        <p:nvPicPr>
          <p:cNvPr id="128" name="Graphic 127" descr="Checkmark">
            <a:extLst>
              <a:ext uri="{FF2B5EF4-FFF2-40B4-BE49-F238E27FC236}">
                <a16:creationId xmlns:a16="http://schemas.microsoft.com/office/drawing/2014/main" id="{58B040E1-AB27-4689-A3DD-83AB293F6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237" y="2760812"/>
            <a:ext cx="914400" cy="914400"/>
          </a:xfrm>
          <a:prstGeom prst="rect">
            <a:avLst/>
          </a:prstGeom>
        </p:spPr>
      </p:pic>
      <p:pic>
        <p:nvPicPr>
          <p:cNvPr id="130" name="Graphic 129" descr="Checkmark">
            <a:extLst>
              <a:ext uri="{FF2B5EF4-FFF2-40B4-BE49-F238E27FC236}">
                <a16:creationId xmlns:a16="http://schemas.microsoft.com/office/drawing/2014/main" id="{5C437D08-C02B-43DC-93AD-ED67F7882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237" y="3313221"/>
            <a:ext cx="914400" cy="914400"/>
          </a:xfrm>
          <a:prstGeom prst="rect">
            <a:avLst/>
          </a:prstGeom>
        </p:spPr>
      </p:pic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3FE2C929-99FE-48ED-82F9-549B4F8A1DF2}"/>
              </a:ext>
            </a:extLst>
          </p:cNvPr>
          <p:cNvSpPr txBox="1">
            <a:spLocks/>
          </p:cNvSpPr>
          <p:nvPr/>
        </p:nvSpPr>
        <p:spPr>
          <a:xfrm>
            <a:off x="829170" y="1526982"/>
            <a:ext cx="4902994" cy="457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Introduce multiserver-job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Introduce stability 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Discuss waste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Prior results on stability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Introduce our specific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Key idea: Saturated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Elegant analytical results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Insights from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F87258-46C6-4D2A-9E82-51BB7AA72E61}"/>
              </a:ext>
            </a:extLst>
          </p:cNvPr>
          <p:cNvSpPr/>
          <p:nvPr/>
        </p:nvSpPr>
        <p:spPr>
          <a:xfrm>
            <a:off x="9000374" y="2216353"/>
            <a:ext cx="217325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2" name="Oval 311">
            <a:extLst>
              <a:ext uri="{FF2B5EF4-FFF2-40B4-BE49-F238E27FC236}">
                <a16:creationId xmlns:a16="http://schemas.microsoft.com/office/drawing/2014/main" id="{4B0DB30C-8CB2-44A7-9A01-980830399CE0}"/>
              </a:ext>
            </a:extLst>
          </p:cNvPr>
          <p:cNvSpPr/>
          <p:nvPr/>
        </p:nvSpPr>
        <p:spPr>
          <a:xfrm>
            <a:off x="3780844" y="5619816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D3EE3D4F-F34A-49F6-82FA-98910725BA41}"/>
              </a:ext>
            </a:extLst>
          </p:cNvPr>
          <p:cNvSpPr/>
          <p:nvPr/>
        </p:nvSpPr>
        <p:spPr>
          <a:xfrm>
            <a:off x="3782352" y="5143851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stCxn id="312" idx="0"/>
            <a:endCxn id="313" idx="4"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2C3AE798-DCC8-4250-9E9B-E13011BC91AE}"/>
              </a:ext>
            </a:extLst>
          </p:cNvPr>
          <p:cNvSpPr/>
          <p:nvPr/>
        </p:nvSpPr>
        <p:spPr>
          <a:xfrm>
            <a:off x="4284545" y="5143851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  <a:endCxn id="316" idx="2"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04D3028D-552E-41B8-A283-6279EB94C969}"/>
              </a:ext>
            </a:extLst>
          </p:cNvPr>
          <p:cNvSpPr/>
          <p:nvPr/>
        </p:nvSpPr>
        <p:spPr>
          <a:xfrm>
            <a:off x="8943688" y="2530108"/>
            <a:ext cx="343602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EEBEC14-D0F6-401F-896C-FD97178828B9}"/>
              </a:ext>
            </a:extLst>
          </p:cNvPr>
          <p:cNvSpPr/>
          <p:nvPr/>
        </p:nvSpPr>
        <p:spPr>
          <a:xfrm>
            <a:off x="8943688" y="3016126"/>
            <a:ext cx="343602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6A9B8D9-CDB4-447E-B9ED-D45DA325975E}"/>
              </a:ext>
            </a:extLst>
          </p:cNvPr>
          <p:cNvSpPr/>
          <p:nvPr/>
        </p:nvSpPr>
        <p:spPr>
          <a:xfrm>
            <a:off x="9029517" y="3456678"/>
            <a:ext cx="14305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2261DE0-7D87-4CC9-923E-B2B9EA6500E2}"/>
              </a:ext>
            </a:extLst>
          </p:cNvPr>
          <p:cNvSpPr/>
          <p:nvPr/>
        </p:nvSpPr>
        <p:spPr>
          <a:xfrm>
            <a:off x="4277470" y="4639776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endCxn id="322" idx="4"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35E2A963-3D09-439F-9004-A77B787C6203}"/>
              </a:ext>
            </a:extLst>
          </p:cNvPr>
          <p:cNvSpPr/>
          <p:nvPr/>
        </p:nvSpPr>
        <p:spPr>
          <a:xfrm>
            <a:off x="4286995" y="4142128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endCxn id="324" idx="4"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47BEB727-03F9-4C46-8B4B-1F1CD8C70E8A}"/>
              </a:ext>
            </a:extLst>
          </p:cNvPr>
          <p:cNvSpPr/>
          <p:nvPr/>
        </p:nvSpPr>
        <p:spPr>
          <a:xfrm>
            <a:off x="4759411" y="4134730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  <a:stCxn id="324" idx="6"/>
            <a:endCxn id="326" idx="2"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7696008" y="2574554"/>
            <a:ext cx="497317" cy="52754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743303B-AAB7-4C0B-AAB0-603A61EA2C6B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6E6C63B-2B37-4AD9-8D27-442D541DD431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0B3F9D-984E-473C-81D5-D89B2E1D05AD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3" name="Left Brace 122">
                <a:extLst>
                  <a:ext uri="{FF2B5EF4-FFF2-40B4-BE49-F238E27FC236}">
                    <a16:creationId xmlns:a16="http://schemas.microsoft.com/office/drawing/2014/main" id="{BD214162-F8E5-44BB-BDC0-D723787C774C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F71F844-C465-4687-84A9-3C98B45EAB15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F71F844-C465-4687-84A9-3C98B45EA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9A53C30-9BD9-4AD5-B53C-81B4AEE7DAFC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1" name="Left Brace 120">
                <a:extLst>
                  <a:ext uri="{FF2B5EF4-FFF2-40B4-BE49-F238E27FC236}">
                    <a16:creationId xmlns:a16="http://schemas.microsoft.com/office/drawing/2014/main" id="{3EA6872F-F143-491F-8B53-793FCC0E4B1C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29A9F39C-89DA-4B08-8801-255448548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29A9F39C-89DA-4B08-8801-2554485487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392E6DF-F717-4E1C-AE61-BAE4C653280C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1269F17-6014-4970-A6D9-2BB52DEFCED5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6D5701F-7A97-4DE3-8E20-E6A084522C28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58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7" grpId="0" animBg="1"/>
      <p:bldP spid="69" grpId="0" animBg="1"/>
      <p:bldP spid="312" grpId="0" animBg="1"/>
      <p:bldP spid="312" grpId="1" animBg="1"/>
      <p:bldP spid="313" grpId="0" animBg="1"/>
      <p:bldP spid="313" grpId="1" animBg="1"/>
      <p:bldP spid="316" grpId="0" animBg="1"/>
      <p:bldP spid="316" grpId="1" animBg="1"/>
      <p:bldP spid="319" grpId="0" animBg="1"/>
      <p:bldP spid="320" grpId="0" animBg="1"/>
      <p:bldP spid="321" grpId="0" animBg="1"/>
      <p:bldP spid="321" grpId="1" animBg="1"/>
      <p:bldP spid="322" grpId="0" animBg="1"/>
      <p:bldP spid="322" grpId="1" animBg="1"/>
      <p:bldP spid="324" grpId="0" animBg="1"/>
      <p:bldP spid="324" grpId="1" animBg="1"/>
      <p:bldP spid="326" grpId="0" animBg="1"/>
      <p:bldP spid="3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F87258-46C6-4D2A-9E82-51BB7AA72E61}"/>
              </a:ext>
            </a:extLst>
          </p:cNvPr>
          <p:cNvSpPr/>
          <p:nvPr/>
        </p:nvSpPr>
        <p:spPr>
          <a:xfrm>
            <a:off x="9000374" y="2216353"/>
            <a:ext cx="217325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cxnSpLocks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04D3028D-552E-41B8-A283-6279EB94C969}"/>
              </a:ext>
            </a:extLst>
          </p:cNvPr>
          <p:cNvSpPr/>
          <p:nvPr/>
        </p:nvSpPr>
        <p:spPr>
          <a:xfrm>
            <a:off x="8943688" y="2530108"/>
            <a:ext cx="343602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EEBEC14-D0F6-401F-896C-FD97178828B9}"/>
              </a:ext>
            </a:extLst>
          </p:cNvPr>
          <p:cNvSpPr/>
          <p:nvPr/>
        </p:nvSpPr>
        <p:spPr>
          <a:xfrm>
            <a:off x="8943688" y="3016126"/>
            <a:ext cx="343602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cxnSpLocks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cxnSpLocks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8846004" y="3480125"/>
            <a:ext cx="497317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200A6B-0828-4075-BCAC-6317D37940BC}"/>
              </a:ext>
            </a:extLst>
          </p:cNvPr>
          <p:cNvSpPr/>
          <p:nvPr/>
        </p:nvSpPr>
        <p:spPr>
          <a:xfrm>
            <a:off x="4272912" y="3657509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FB49BA-6CD8-4659-B8E3-FA977F7BF9ED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4483922" y="3881976"/>
            <a:ext cx="287932" cy="267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91F8083-E418-4908-A896-4E2F99410AC6}"/>
              </a:ext>
            </a:extLst>
          </p:cNvPr>
          <p:cNvSpPr/>
          <p:nvPr/>
        </p:nvSpPr>
        <p:spPr>
          <a:xfrm>
            <a:off x="7801232" y="2538055"/>
            <a:ext cx="309364" cy="5225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6567C4-FEF0-4BA1-81E9-86BA83F21650}"/>
              </a:ext>
            </a:extLst>
          </p:cNvPr>
          <p:cNvSpPr/>
          <p:nvPr/>
        </p:nvSpPr>
        <p:spPr>
          <a:xfrm>
            <a:off x="3777731" y="3667228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65C226-1173-4DAA-945A-9D7C0664CBAA}"/>
              </a:ext>
            </a:extLst>
          </p:cNvPr>
          <p:cNvCxnSpPr>
            <a:cxnSpLocks/>
            <a:stCxn id="3" idx="2"/>
            <a:endCxn id="14" idx="6"/>
          </p:cNvCxnSpPr>
          <p:nvPr/>
        </p:nvCxnSpPr>
        <p:spPr>
          <a:xfrm flipH="1">
            <a:off x="4024945" y="3788999"/>
            <a:ext cx="247967" cy="9719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6EFC21-FAB3-44FA-9833-1495DDAEA373}"/>
              </a:ext>
            </a:extLst>
          </p:cNvPr>
          <p:cNvSpPr/>
          <p:nvPr/>
        </p:nvSpPr>
        <p:spPr>
          <a:xfrm>
            <a:off x="6743785" y="2695549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0846C5-60C6-4FD8-883B-B618AF0C6AE9}"/>
              </a:ext>
            </a:extLst>
          </p:cNvPr>
          <p:cNvSpPr/>
          <p:nvPr/>
        </p:nvSpPr>
        <p:spPr>
          <a:xfrm>
            <a:off x="5867544" y="2695549"/>
            <a:ext cx="20164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CCE76D-56C4-4EA5-97F1-57D1A70C9A1F}"/>
              </a:ext>
            </a:extLst>
          </p:cNvPr>
          <p:cNvSpPr/>
          <p:nvPr/>
        </p:nvSpPr>
        <p:spPr>
          <a:xfrm>
            <a:off x="4881776" y="2687480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43DF93-6B34-4246-8C63-B908A6844210}"/>
              </a:ext>
            </a:extLst>
          </p:cNvPr>
          <p:cNvSpPr/>
          <p:nvPr/>
        </p:nvSpPr>
        <p:spPr>
          <a:xfrm>
            <a:off x="3976179" y="2695549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4648980-DDB0-4738-981A-4D6F5C4BA985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FDB29C6-CC4D-4DC0-8A78-A073C0124C77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F71A286-14F5-4ED0-B41C-559425B48371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8" name="Left Brace 127">
                <a:extLst>
                  <a:ext uri="{FF2B5EF4-FFF2-40B4-BE49-F238E27FC236}">
                    <a16:creationId xmlns:a16="http://schemas.microsoft.com/office/drawing/2014/main" id="{8683D07C-4621-4A1D-951D-4C88BF05FBAA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3108CEE-AC7E-4B70-AED2-9E28F0F60E81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43108CEE-AC7E-4B70-AED2-9E28F0F60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A5B5D6C-FE25-48D7-A8E4-F405879DB01E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1" name="Left Brace 120">
                <a:extLst>
                  <a:ext uri="{FF2B5EF4-FFF2-40B4-BE49-F238E27FC236}">
                    <a16:creationId xmlns:a16="http://schemas.microsoft.com/office/drawing/2014/main" id="{AC732659-CA24-4690-BD14-2038D6120433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48FFCC17-13F3-47E4-B889-B3DA96D249A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48FFCC17-13F3-47E4-B889-B3DA96D249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2992E64-5423-4DB2-97B2-C5A22849CD5A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8321BC05-3DDE-4BB1-9E84-1E74F767F0F3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B676382-831B-43EB-963B-049A20156CFA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6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319" grpId="0" animBg="1"/>
      <p:bldP spid="3" grpId="0" animBg="1"/>
      <p:bldP spid="7" grpId="0" animBg="1"/>
      <p:bldP spid="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cxnSpLocks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EEBEC14-D0F6-401F-896C-FD97178828B9}"/>
              </a:ext>
            </a:extLst>
          </p:cNvPr>
          <p:cNvSpPr/>
          <p:nvPr/>
        </p:nvSpPr>
        <p:spPr>
          <a:xfrm>
            <a:off x="8943688" y="3016126"/>
            <a:ext cx="343602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cxnSpLocks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cxnSpLocks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8846004" y="3480125"/>
            <a:ext cx="497317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FB49BA-6CD8-4659-B8E3-FA977F7BF9ED}"/>
              </a:ext>
            </a:extLst>
          </p:cNvPr>
          <p:cNvCxnSpPr>
            <a:cxnSpLocks/>
          </p:cNvCxnSpPr>
          <p:nvPr/>
        </p:nvCxnSpPr>
        <p:spPr>
          <a:xfrm flipH="1" flipV="1">
            <a:off x="4483922" y="3881976"/>
            <a:ext cx="287932" cy="267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36567C4-FEF0-4BA1-81E9-86BA83F21650}"/>
              </a:ext>
            </a:extLst>
          </p:cNvPr>
          <p:cNvSpPr/>
          <p:nvPr/>
        </p:nvSpPr>
        <p:spPr>
          <a:xfrm>
            <a:off x="3777731" y="3667228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65C226-1173-4DAA-945A-9D7C0664CBAA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4024945" y="3788999"/>
            <a:ext cx="247967" cy="9719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6EFC21-FAB3-44FA-9833-1495DDAEA373}"/>
              </a:ext>
            </a:extLst>
          </p:cNvPr>
          <p:cNvSpPr/>
          <p:nvPr/>
        </p:nvSpPr>
        <p:spPr>
          <a:xfrm>
            <a:off x="6743785" y="2695549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0846C5-60C6-4FD8-883B-B618AF0C6AE9}"/>
              </a:ext>
            </a:extLst>
          </p:cNvPr>
          <p:cNvSpPr/>
          <p:nvPr/>
        </p:nvSpPr>
        <p:spPr>
          <a:xfrm>
            <a:off x="5867544" y="2695549"/>
            <a:ext cx="20164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CCE76D-56C4-4EA5-97F1-57D1A70C9A1F}"/>
              </a:ext>
            </a:extLst>
          </p:cNvPr>
          <p:cNvSpPr/>
          <p:nvPr/>
        </p:nvSpPr>
        <p:spPr>
          <a:xfrm>
            <a:off x="4881776" y="2687480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43DF93-6B34-4246-8C63-B908A6844210}"/>
              </a:ext>
            </a:extLst>
          </p:cNvPr>
          <p:cNvSpPr/>
          <p:nvPr/>
        </p:nvSpPr>
        <p:spPr>
          <a:xfrm>
            <a:off x="3976179" y="2695549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FBA53-9436-42FE-894F-AD3AF3D89941}"/>
              </a:ext>
            </a:extLst>
          </p:cNvPr>
          <p:cNvSpPr/>
          <p:nvPr/>
        </p:nvSpPr>
        <p:spPr>
          <a:xfrm>
            <a:off x="8939980" y="2540514"/>
            <a:ext cx="309364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4CC33C-E7E6-43BF-A1FB-068891B9E42A}"/>
              </a:ext>
            </a:extLst>
          </p:cNvPr>
          <p:cNvSpPr/>
          <p:nvPr/>
        </p:nvSpPr>
        <p:spPr>
          <a:xfrm>
            <a:off x="8906798" y="2218885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427D754-847F-47C6-A393-6BDD27B68441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53D5C36-4157-4477-8A45-F9BC3F75D1E3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B88FC7C-32EC-4419-A8A6-6EF0F2C97B25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3" name="Left Brace 122">
                <a:extLst>
                  <a:ext uri="{FF2B5EF4-FFF2-40B4-BE49-F238E27FC236}">
                    <a16:creationId xmlns:a16="http://schemas.microsoft.com/office/drawing/2014/main" id="{31653C82-BD4F-4FFD-ADE6-0C3294010FC4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02CE9E3-59A8-400E-B8C0-8971DADC8A4B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02CE9E3-59A8-400E-B8C0-8971DADC8A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CAD450-8D65-46D5-A4CD-BF6DC099721B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1" name="Left Brace 120">
                <a:extLst>
                  <a:ext uri="{FF2B5EF4-FFF2-40B4-BE49-F238E27FC236}">
                    <a16:creationId xmlns:a16="http://schemas.microsoft.com/office/drawing/2014/main" id="{CCC13477-DA8A-4FAB-AB99-B00F9ABCC54C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CEAA339-1645-4972-ACBD-355F66117D5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CEAA339-1645-4972-ACBD-355F66117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8842927-9FA5-4136-857B-98A0A2BAECD2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F2EF8CF6-07BD-42D4-B245-2D7046CB030D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6C3F1DC-D6D3-4A57-B7D0-11ED92B6683D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1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cxnSpLocks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EEBEC14-D0F6-401F-896C-FD97178828B9}"/>
              </a:ext>
            </a:extLst>
          </p:cNvPr>
          <p:cNvSpPr/>
          <p:nvPr/>
        </p:nvSpPr>
        <p:spPr>
          <a:xfrm>
            <a:off x="8943688" y="3016126"/>
            <a:ext cx="343602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cxnSpLocks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cxnSpLocks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8846004" y="3480125"/>
            <a:ext cx="497317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200A6B-0828-4075-BCAC-6317D37940BC}"/>
              </a:ext>
            </a:extLst>
          </p:cNvPr>
          <p:cNvSpPr/>
          <p:nvPr/>
        </p:nvSpPr>
        <p:spPr>
          <a:xfrm>
            <a:off x="4272912" y="3657509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FB49BA-6CD8-4659-B8E3-FA977F7BF9ED}"/>
              </a:ext>
            </a:extLst>
          </p:cNvPr>
          <p:cNvCxnSpPr>
            <a:cxnSpLocks/>
            <a:endCxn id="3" idx="5"/>
          </p:cNvCxnSpPr>
          <p:nvPr/>
        </p:nvCxnSpPr>
        <p:spPr>
          <a:xfrm flipH="1" flipV="1">
            <a:off x="4483922" y="3881976"/>
            <a:ext cx="287932" cy="267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91F8083-E418-4908-A896-4E2F99410AC6}"/>
              </a:ext>
            </a:extLst>
          </p:cNvPr>
          <p:cNvSpPr/>
          <p:nvPr/>
        </p:nvSpPr>
        <p:spPr>
          <a:xfrm>
            <a:off x="8939980" y="2540514"/>
            <a:ext cx="309364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65C226-1173-4DAA-945A-9D7C0664CBAA}"/>
              </a:ext>
            </a:extLst>
          </p:cNvPr>
          <p:cNvCxnSpPr>
            <a:cxnSpLocks/>
          </p:cNvCxnSpPr>
          <p:nvPr/>
        </p:nvCxnSpPr>
        <p:spPr>
          <a:xfrm flipH="1" flipV="1">
            <a:off x="4000773" y="3729373"/>
            <a:ext cx="262894" cy="7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6EFC21-FAB3-44FA-9833-1495DDAEA373}"/>
              </a:ext>
            </a:extLst>
          </p:cNvPr>
          <p:cNvSpPr/>
          <p:nvPr/>
        </p:nvSpPr>
        <p:spPr>
          <a:xfrm>
            <a:off x="8906798" y="2218885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0846C5-60C6-4FD8-883B-B618AF0C6AE9}"/>
              </a:ext>
            </a:extLst>
          </p:cNvPr>
          <p:cNvSpPr/>
          <p:nvPr/>
        </p:nvSpPr>
        <p:spPr>
          <a:xfrm>
            <a:off x="7772561" y="2695549"/>
            <a:ext cx="20164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CCE76D-56C4-4EA5-97F1-57D1A70C9A1F}"/>
              </a:ext>
            </a:extLst>
          </p:cNvPr>
          <p:cNvSpPr/>
          <p:nvPr/>
        </p:nvSpPr>
        <p:spPr>
          <a:xfrm>
            <a:off x="6786793" y="2687480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43DF93-6B34-4246-8C63-B908A6844210}"/>
              </a:ext>
            </a:extLst>
          </p:cNvPr>
          <p:cNvSpPr/>
          <p:nvPr/>
        </p:nvSpPr>
        <p:spPr>
          <a:xfrm>
            <a:off x="5881196" y="2695549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B356451-E237-4C60-91AC-B3D850001682}"/>
              </a:ext>
            </a:extLst>
          </p:cNvPr>
          <p:cNvCxnSpPr>
            <a:cxnSpLocks/>
          </p:cNvCxnSpPr>
          <p:nvPr/>
        </p:nvCxnSpPr>
        <p:spPr>
          <a:xfrm>
            <a:off x="4040641" y="3881976"/>
            <a:ext cx="27295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1EA1D36-5FE9-490F-8A32-4355179D1CC3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BDEEBC4-1E75-41E9-88F6-3C955E4597F5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E39B24E-46AF-483D-96FD-11507471EE97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5" name="Left Brace 124">
                <a:extLst>
                  <a:ext uri="{FF2B5EF4-FFF2-40B4-BE49-F238E27FC236}">
                    <a16:creationId xmlns:a16="http://schemas.microsoft.com/office/drawing/2014/main" id="{65C984F9-A454-4921-B1CF-B9DCA9E852AC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B595F293-D586-4631-A4FF-AEFD1EFE0F0B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B595F293-D586-4631-A4FF-AEFD1EFE0F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1F78719-6480-4D02-8C84-2B5BAA4A8943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2" name="Left Brace 121">
                <a:extLst>
                  <a:ext uri="{FF2B5EF4-FFF2-40B4-BE49-F238E27FC236}">
                    <a16:creationId xmlns:a16="http://schemas.microsoft.com/office/drawing/2014/main" id="{6668B7E8-1638-496A-8556-299A06213ED6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1AD543C-3D0D-41C3-9FF3-538221687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C1AD543C-3D0D-41C3-9FF3-538221687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42984FB-8BC2-456C-9BD3-4E4974214558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D6C55C54-8A5B-4911-9E0D-333E5177638D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11E2BA-A208-4547-AD0B-AD99E3C4CFA7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cxnSpLocks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EEBEC14-D0F6-401F-896C-FD97178828B9}"/>
              </a:ext>
            </a:extLst>
          </p:cNvPr>
          <p:cNvSpPr/>
          <p:nvPr/>
        </p:nvSpPr>
        <p:spPr>
          <a:xfrm>
            <a:off x="8943688" y="3016126"/>
            <a:ext cx="343602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cxnSpLocks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cxnSpLocks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8846004" y="3480125"/>
            <a:ext cx="497317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FB49BA-6CD8-4659-B8E3-FA977F7BF9ED}"/>
              </a:ext>
            </a:extLst>
          </p:cNvPr>
          <p:cNvCxnSpPr>
            <a:cxnSpLocks/>
          </p:cNvCxnSpPr>
          <p:nvPr/>
        </p:nvCxnSpPr>
        <p:spPr>
          <a:xfrm flipH="1" flipV="1">
            <a:off x="4540467" y="3825167"/>
            <a:ext cx="287932" cy="267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65C226-1173-4DAA-945A-9D7C0664CBAA}"/>
              </a:ext>
            </a:extLst>
          </p:cNvPr>
          <p:cNvCxnSpPr>
            <a:cxnSpLocks/>
          </p:cNvCxnSpPr>
          <p:nvPr/>
        </p:nvCxnSpPr>
        <p:spPr>
          <a:xfrm flipH="1" flipV="1">
            <a:off x="4000773" y="3729373"/>
            <a:ext cx="262894" cy="7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6EFC21-FAB3-44FA-9833-1495DDAEA373}"/>
              </a:ext>
            </a:extLst>
          </p:cNvPr>
          <p:cNvSpPr/>
          <p:nvPr/>
        </p:nvSpPr>
        <p:spPr>
          <a:xfrm>
            <a:off x="8906798" y="2218885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0846C5-60C6-4FD8-883B-B618AF0C6AE9}"/>
              </a:ext>
            </a:extLst>
          </p:cNvPr>
          <p:cNvSpPr/>
          <p:nvPr/>
        </p:nvSpPr>
        <p:spPr>
          <a:xfrm>
            <a:off x="9007969" y="2524261"/>
            <a:ext cx="20164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CCE76D-56C4-4EA5-97F1-57D1A70C9A1F}"/>
              </a:ext>
            </a:extLst>
          </p:cNvPr>
          <p:cNvSpPr/>
          <p:nvPr/>
        </p:nvSpPr>
        <p:spPr>
          <a:xfrm>
            <a:off x="7737980" y="2677346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43DF93-6B34-4246-8C63-B908A6844210}"/>
              </a:ext>
            </a:extLst>
          </p:cNvPr>
          <p:cNvSpPr/>
          <p:nvPr/>
        </p:nvSpPr>
        <p:spPr>
          <a:xfrm>
            <a:off x="6828136" y="2677346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B356451-E237-4C60-91AC-B3D850001682}"/>
              </a:ext>
            </a:extLst>
          </p:cNvPr>
          <p:cNvCxnSpPr>
            <a:cxnSpLocks/>
          </p:cNvCxnSpPr>
          <p:nvPr/>
        </p:nvCxnSpPr>
        <p:spPr>
          <a:xfrm>
            <a:off x="4040641" y="3881976"/>
            <a:ext cx="27295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620F55-D5A7-4D6E-860A-847B8E52C298}"/>
              </a:ext>
            </a:extLst>
          </p:cNvPr>
          <p:cNvSpPr/>
          <p:nvPr/>
        </p:nvSpPr>
        <p:spPr>
          <a:xfrm>
            <a:off x="4759411" y="4131750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5514596-D5AE-44A7-9956-6B35FE4ECECE}"/>
              </a:ext>
            </a:extLst>
          </p:cNvPr>
          <p:cNvCxnSpPr>
            <a:cxnSpLocks/>
          </p:cNvCxnSpPr>
          <p:nvPr/>
        </p:nvCxnSpPr>
        <p:spPr>
          <a:xfrm>
            <a:off x="4447514" y="3941175"/>
            <a:ext cx="278470" cy="2573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3C867-F2B7-400C-A9DF-78257CA0E4E7}"/>
              </a:ext>
            </a:extLst>
          </p:cNvPr>
          <p:cNvSpPr/>
          <p:nvPr/>
        </p:nvSpPr>
        <p:spPr>
          <a:xfrm>
            <a:off x="5867544" y="2689027"/>
            <a:ext cx="423601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32F90-77DE-44FF-8021-FBC8CFF8A3D4}"/>
              </a:ext>
            </a:extLst>
          </p:cNvPr>
          <p:cNvSpPr/>
          <p:nvPr/>
        </p:nvSpPr>
        <p:spPr>
          <a:xfrm>
            <a:off x="4975301" y="2676753"/>
            <a:ext cx="20086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E4599-CEC8-4E50-A9D6-4022A12474CF}"/>
              </a:ext>
            </a:extLst>
          </p:cNvPr>
          <p:cNvSpPr/>
          <p:nvPr/>
        </p:nvSpPr>
        <p:spPr>
          <a:xfrm>
            <a:off x="3864308" y="2678352"/>
            <a:ext cx="35613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8B03510-02A0-4AA6-B20F-AA5188A39760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72BC1A-A0E8-46BE-8C82-1090D8C8BE81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1F5B80E-60D1-4EC7-B812-1BF0AE3897E0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7" name="Left Brace 126">
                <a:extLst>
                  <a:ext uri="{FF2B5EF4-FFF2-40B4-BE49-F238E27FC236}">
                    <a16:creationId xmlns:a16="http://schemas.microsoft.com/office/drawing/2014/main" id="{0D160FDF-D404-471F-AA25-2F9647E3FACF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CA21DDF3-D15A-4A18-872A-C935D00A6D50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CA21DDF3-D15A-4A18-872A-C935D00A6D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50807E2-CA5B-43B8-9DB4-2548C3226296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3" name="Left Brace 122">
                <a:extLst>
                  <a:ext uri="{FF2B5EF4-FFF2-40B4-BE49-F238E27FC236}">
                    <a16:creationId xmlns:a16="http://schemas.microsoft.com/office/drawing/2014/main" id="{9693FFB8-C02F-46E4-9CB0-EEDEB5F11942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CD511AC-EC0C-47A6-8281-C821DEAB7C3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CD511AC-EC0C-47A6-8281-C821DEAB7C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986A7D-4ABC-45E4-B866-DC3F3DE29706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8DDDACB5-972C-4343-962A-90C2994DD5FC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8461BFB-8AFE-45E9-B9FD-F17924C7E984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7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cxnSpLocks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cxnSpLocks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cxnSpLocks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8846004" y="3480125"/>
            <a:ext cx="497317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FB49BA-6CD8-4659-B8E3-FA977F7BF9ED}"/>
              </a:ext>
            </a:extLst>
          </p:cNvPr>
          <p:cNvCxnSpPr>
            <a:cxnSpLocks/>
          </p:cNvCxnSpPr>
          <p:nvPr/>
        </p:nvCxnSpPr>
        <p:spPr>
          <a:xfrm flipH="1" flipV="1">
            <a:off x="4540467" y="3825167"/>
            <a:ext cx="287932" cy="267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65C226-1173-4DAA-945A-9D7C0664CBAA}"/>
              </a:ext>
            </a:extLst>
          </p:cNvPr>
          <p:cNvCxnSpPr>
            <a:cxnSpLocks/>
          </p:cNvCxnSpPr>
          <p:nvPr/>
        </p:nvCxnSpPr>
        <p:spPr>
          <a:xfrm flipH="1" flipV="1">
            <a:off x="4000773" y="3729373"/>
            <a:ext cx="262894" cy="7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6EFC21-FAB3-44FA-9833-1495DDAEA373}"/>
              </a:ext>
            </a:extLst>
          </p:cNvPr>
          <p:cNvSpPr/>
          <p:nvPr/>
        </p:nvSpPr>
        <p:spPr>
          <a:xfrm>
            <a:off x="8906798" y="2218885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0846C5-60C6-4FD8-883B-B618AF0C6AE9}"/>
              </a:ext>
            </a:extLst>
          </p:cNvPr>
          <p:cNvSpPr/>
          <p:nvPr/>
        </p:nvSpPr>
        <p:spPr>
          <a:xfrm>
            <a:off x="9007969" y="2524261"/>
            <a:ext cx="20164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7CCE76D-56C4-4EA5-97F1-57D1A70C9A1F}"/>
              </a:ext>
            </a:extLst>
          </p:cNvPr>
          <p:cNvSpPr/>
          <p:nvPr/>
        </p:nvSpPr>
        <p:spPr>
          <a:xfrm>
            <a:off x="7737980" y="2677346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C43DF93-6B34-4246-8C63-B908A6844210}"/>
              </a:ext>
            </a:extLst>
          </p:cNvPr>
          <p:cNvSpPr/>
          <p:nvPr/>
        </p:nvSpPr>
        <p:spPr>
          <a:xfrm>
            <a:off x="6828136" y="2677346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B356451-E237-4C60-91AC-B3D850001682}"/>
              </a:ext>
            </a:extLst>
          </p:cNvPr>
          <p:cNvCxnSpPr>
            <a:cxnSpLocks/>
          </p:cNvCxnSpPr>
          <p:nvPr/>
        </p:nvCxnSpPr>
        <p:spPr>
          <a:xfrm>
            <a:off x="4040641" y="3881976"/>
            <a:ext cx="27295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3620F55-D5A7-4D6E-860A-847B8E52C298}"/>
              </a:ext>
            </a:extLst>
          </p:cNvPr>
          <p:cNvSpPr/>
          <p:nvPr/>
        </p:nvSpPr>
        <p:spPr>
          <a:xfrm>
            <a:off x="4759411" y="4131750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5514596-D5AE-44A7-9956-6B35FE4ECECE}"/>
              </a:ext>
            </a:extLst>
          </p:cNvPr>
          <p:cNvCxnSpPr>
            <a:cxnSpLocks/>
          </p:cNvCxnSpPr>
          <p:nvPr/>
        </p:nvCxnSpPr>
        <p:spPr>
          <a:xfrm>
            <a:off x="4447514" y="3941175"/>
            <a:ext cx="278470" cy="2573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3C867-F2B7-400C-A9DF-78257CA0E4E7}"/>
              </a:ext>
            </a:extLst>
          </p:cNvPr>
          <p:cNvSpPr/>
          <p:nvPr/>
        </p:nvSpPr>
        <p:spPr>
          <a:xfrm>
            <a:off x="5867544" y="2689027"/>
            <a:ext cx="423601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32F90-77DE-44FF-8021-FBC8CFF8A3D4}"/>
              </a:ext>
            </a:extLst>
          </p:cNvPr>
          <p:cNvSpPr/>
          <p:nvPr/>
        </p:nvSpPr>
        <p:spPr>
          <a:xfrm>
            <a:off x="4975301" y="2676753"/>
            <a:ext cx="20086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E4599-CEC8-4E50-A9D6-4022A12474CF}"/>
              </a:ext>
            </a:extLst>
          </p:cNvPr>
          <p:cNvSpPr/>
          <p:nvPr/>
        </p:nvSpPr>
        <p:spPr>
          <a:xfrm>
            <a:off x="3864308" y="2678352"/>
            <a:ext cx="35613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B7A572-353C-4D04-A73A-F855A51CB705}"/>
              </a:ext>
            </a:extLst>
          </p:cNvPr>
          <p:cNvSpPr/>
          <p:nvPr/>
        </p:nvSpPr>
        <p:spPr>
          <a:xfrm>
            <a:off x="8949388" y="2820210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08A315-B4E3-49AB-9260-B7D19921C685}"/>
              </a:ext>
            </a:extLst>
          </p:cNvPr>
          <p:cNvSpPr/>
          <p:nvPr/>
        </p:nvSpPr>
        <p:spPr>
          <a:xfrm>
            <a:off x="9019078" y="3170215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E333091-A582-441B-82A4-DEF1D7025161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667DE2F-E77E-43D8-9EE3-B5E4B4617900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75195BA-E9B5-4E8D-9759-3DA8A700DA62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9" name="Left Brace 128">
                <a:extLst>
                  <a:ext uri="{FF2B5EF4-FFF2-40B4-BE49-F238E27FC236}">
                    <a16:creationId xmlns:a16="http://schemas.microsoft.com/office/drawing/2014/main" id="{AB9842F9-1A24-4C8B-9979-B2305884F25E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494330EE-C2CD-4826-AD9F-E8225FC9B2C0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494330EE-C2CD-4826-AD9F-E8225FC9B2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BEC879E-F47C-4BD2-80FC-0DB082634203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7" name="Left Brace 126">
                <a:extLst>
                  <a:ext uri="{FF2B5EF4-FFF2-40B4-BE49-F238E27FC236}">
                    <a16:creationId xmlns:a16="http://schemas.microsoft.com/office/drawing/2014/main" id="{2DC9B388-9834-451F-805D-E744D16C085A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5487578E-1C9E-4445-A36B-1AA27C9425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5487578E-1C9E-4445-A36B-1AA27C942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16C20A-8ABE-44B9-AE05-38CAC4F34248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45A05212-175B-4442-9BEA-66D70E89D9D9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65D6600-EEC5-4116-A485-3B1BC3787816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89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0" grpId="0" animBg="1"/>
      <p:bldP spid="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cxnSpLocks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cxnSpLocks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cxnSpLocks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8846004" y="3480125"/>
            <a:ext cx="497317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FB49BA-6CD8-4659-B8E3-FA977F7BF9ED}"/>
              </a:ext>
            </a:extLst>
          </p:cNvPr>
          <p:cNvCxnSpPr>
            <a:cxnSpLocks/>
          </p:cNvCxnSpPr>
          <p:nvPr/>
        </p:nvCxnSpPr>
        <p:spPr>
          <a:xfrm flipH="1" flipV="1">
            <a:off x="4540467" y="3825167"/>
            <a:ext cx="287932" cy="267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65C226-1173-4DAA-945A-9D7C0664CBAA}"/>
              </a:ext>
            </a:extLst>
          </p:cNvPr>
          <p:cNvCxnSpPr>
            <a:cxnSpLocks/>
          </p:cNvCxnSpPr>
          <p:nvPr/>
        </p:nvCxnSpPr>
        <p:spPr>
          <a:xfrm flipH="1" flipV="1">
            <a:off x="4000773" y="3729373"/>
            <a:ext cx="262894" cy="7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6EFC21-FAB3-44FA-9833-1495DDAEA373}"/>
              </a:ext>
            </a:extLst>
          </p:cNvPr>
          <p:cNvSpPr/>
          <p:nvPr/>
        </p:nvSpPr>
        <p:spPr>
          <a:xfrm>
            <a:off x="8906798" y="2218885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0846C5-60C6-4FD8-883B-B618AF0C6AE9}"/>
              </a:ext>
            </a:extLst>
          </p:cNvPr>
          <p:cNvSpPr/>
          <p:nvPr/>
        </p:nvSpPr>
        <p:spPr>
          <a:xfrm>
            <a:off x="9007969" y="2524261"/>
            <a:ext cx="20164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B356451-E237-4C60-91AC-B3D850001682}"/>
              </a:ext>
            </a:extLst>
          </p:cNvPr>
          <p:cNvCxnSpPr>
            <a:cxnSpLocks/>
          </p:cNvCxnSpPr>
          <p:nvPr/>
        </p:nvCxnSpPr>
        <p:spPr>
          <a:xfrm>
            <a:off x="4040641" y="3881976"/>
            <a:ext cx="27295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5514596-D5AE-44A7-9956-6B35FE4ECECE}"/>
              </a:ext>
            </a:extLst>
          </p:cNvPr>
          <p:cNvCxnSpPr>
            <a:cxnSpLocks/>
          </p:cNvCxnSpPr>
          <p:nvPr/>
        </p:nvCxnSpPr>
        <p:spPr>
          <a:xfrm>
            <a:off x="4447514" y="3941175"/>
            <a:ext cx="278470" cy="2573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3C867-F2B7-400C-A9DF-78257CA0E4E7}"/>
              </a:ext>
            </a:extLst>
          </p:cNvPr>
          <p:cNvSpPr/>
          <p:nvPr/>
        </p:nvSpPr>
        <p:spPr>
          <a:xfrm>
            <a:off x="7725893" y="2695120"/>
            <a:ext cx="423601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32F90-77DE-44FF-8021-FBC8CFF8A3D4}"/>
              </a:ext>
            </a:extLst>
          </p:cNvPr>
          <p:cNvSpPr/>
          <p:nvPr/>
        </p:nvSpPr>
        <p:spPr>
          <a:xfrm>
            <a:off x="6833650" y="2682846"/>
            <a:ext cx="20086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E4599-CEC8-4E50-A9D6-4022A12474CF}"/>
              </a:ext>
            </a:extLst>
          </p:cNvPr>
          <p:cNvSpPr/>
          <p:nvPr/>
        </p:nvSpPr>
        <p:spPr>
          <a:xfrm>
            <a:off x="5722657" y="2684445"/>
            <a:ext cx="35613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B7A572-353C-4D04-A73A-F855A51CB705}"/>
              </a:ext>
            </a:extLst>
          </p:cNvPr>
          <p:cNvSpPr/>
          <p:nvPr/>
        </p:nvSpPr>
        <p:spPr>
          <a:xfrm>
            <a:off x="8949388" y="2820210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08A315-B4E3-49AB-9260-B7D19921C685}"/>
              </a:ext>
            </a:extLst>
          </p:cNvPr>
          <p:cNvSpPr/>
          <p:nvPr/>
        </p:nvSpPr>
        <p:spPr>
          <a:xfrm>
            <a:off x="9019078" y="3170215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D5D75E-D94C-4D66-A12A-0693DCAFD1B6}"/>
              </a:ext>
            </a:extLst>
          </p:cNvPr>
          <p:cNvSpPr/>
          <p:nvPr/>
        </p:nvSpPr>
        <p:spPr>
          <a:xfrm>
            <a:off x="5757966" y="4639414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E287CE-09F3-4712-8E35-EDB64DF7678D}"/>
              </a:ext>
            </a:extLst>
          </p:cNvPr>
          <p:cNvCxnSpPr>
            <a:cxnSpLocks/>
            <a:stCxn id="155" idx="6"/>
            <a:endCxn id="3" idx="1"/>
          </p:cNvCxnSpPr>
          <p:nvPr/>
        </p:nvCxnSpPr>
        <p:spPr>
          <a:xfrm>
            <a:off x="5013918" y="4267748"/>
            <a:ext cx="780252" cy="4101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26F83BA-50A4-4FED-B04B-42B1599F2DEF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DF4534-DCFD-461A-ACFD-1977051698F3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90FC33F-4B2E-49F0-897C-12582E4F5A32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8" name="Left Brace 127">
                <a:extLst>
                  <a:ext uri="{FF2B5EF4-FFF2-40B4-BE49-F238E27FC236}">
                    <a16:creationId xmlns:a16="http://schemas.microsoft.com/office/drawing/2014/main" id="{50726E75-3804-48B6-9838-F2C9295909A7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7BC3FF8C-103B-450B-9EFD-285CF9B6695F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7BC3FF8C-103B-450B-9EFD-285CF9B669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B59B806-DB8E-475D-B257-9E795FF4F998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5" name="Left Brace 124">
                <a:extLst>
                  <a:ext uri="{FF2B5EF4-FFF2-40B4-BE49-F238E27FC236}">
                    <a16:creationId xmlns:a16="http://schemas.microsoft.com/office/drawing/2014/main" id="{9832DE27-2FC9-437E-A30D-72E1D6AE92B5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0F59A703-3BCC-42BF-B9EF-A3E769EF58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0F59A703-3BCC-42BF-B9EF-A3E769EF58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20BEF8-EBE8-4E25-BD04-B5F7962EB863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60DEB826-3A72-4197-B8B1-4707E4DF4E3F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6CE9FD9-E6C1-4B84-AEA7-6824104EDA90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81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4E3B-7C1E-49BC-8E96-CC892CE2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Types of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19F04-410C-4064-A89E-BE46CC91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9FD0F7-D225-4088-97FA-C236DAB3FBBB}"/>
              </a:ext>
            </a:extLst>
          </p:cNvPr>
          <p:cNvGrpSpPr/>
          <p:nvPr/>
        </p:nvGrpSpPr>
        <p:grpSpPr>
          <a:xfrm>
            <a:off x="3041430" y="1292772"/>
            <a:ext cx="6155122" cy="562304"/>
            <a:chOff x="3041430" y="1292772"/>
            <a:chExt cx="6155122" cy="56230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13E0D2-CA4E-401B-B4A9-228C3FF699B3}"/>
                </a:ext>
              </a:extLst>
            </p:cNvPr>
            <p:cNvCxnSpPr/>
            <p:nvPr/>
          </p:nvCxnSpPr>
          <p:spPr>
            <a:xfrm flipH="1">
              <a:off x="3041430" y="1292772"/>
              <a:ext cx="2980998" cy="54490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35308D-AB42-456E-874B-51BBE900053B}"/>
                </a:ext>
              </a:extLst>
            </p:cNvPr>
            <p:cNvCxnSpPr/>
            <p:nvPr/>
          </p:nvCxnSpPr>
          <p:spPr>
            <a:xfrm>
              <a:off x="6022428" y="1292772"/>
              <a:ext cx="3174124" cy="56230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CD8AAC9-2B6A-4B36-837C-A684FEA18C6F}"/>
              </a:ext>
            </a:extLst>
          </p:cNvPr>
          <p:cNvSpPr txBox="1"/>
          <p:nvPr/>
        </p:nvSpPr>
        <p:spPr>
          <a:xfrm>
            <a:off x="1757986" y="1897475"/>
            <a:ext cx="44553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</a:t>
            </a:r>
            <a:r>
              <a:rPr lang="en-US" sz="2400" u="sng" dirty="0"/>
              <a:t>Worst-case Analysis</a:t>
            </a:r>
          </a:p>
          <a:p>
            <a:pPr algn="ctr"/>
            <a:endParaRPr lang="en-US" sz="2400" u="sng" dirty="0"/>
          </a:p>
          <a:p>
            <a:r>
              <a:rPr lang="en-US" sz="2400" dirty="0"/>
              <a:t>Adversarial Inputs</a:t>
            </a:r>
          </a:p>
          <a:p>
            <a:r>
              <a:rPr lang="en-US" sz="2400" dirty="0"/>
              <a:t> “How does this algorithm perform on its worst-case input?”</a:t>
            </a:r>
          </a:p>
          <a:p>
            <a:endParaRPr lang="en-US" sz="2400" dirty="0"/>
          </a:p>
          <a:p>
            <a:r>
              <a:rPr lang="en-US" sz="2400" dirty="0"/>
              <a:t>Very general</a:t>
            </a:r>
          </a:p>
          <a:p>
            <a:endParaRPr lang="en-US" sz="2400" dirty="0"/>
          </a:p>
          <a:p>
            <a:r>
              <a:rPr lang="en-US" sz="2400" dirty="0"/>
              <a:t>Typical behavior in practice may not resemble worst-case behavior</a:t>
            </a:r>
          </a:p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5D27A1-A627-402D-A9C0-4B507643A016}"/>
              </a:ext>
            </a:extLst>
          </p:cNvPr>
          <p:cNvGrpSpPr/>
          <p:nvPr/>
        </p:nvGrpSpPr>
        <p:grpSpPr>
          <a:xfrm>
            <a:off x="372775" y="2301547"/>
            <a:ext cx="1564098" cy="1455937"/>
            <a:chOff x="2165666" y="2301547"/>
            <a:chExt cx="1564098" cy="145593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EA839A5-8E36-4B25-9C07-219999A0DDA6}"/>
                </a:ext>
              </a:extLst>
            </p:cNvPr>
            <p:cNvSpPr/>
            <p:nvPr/>
          </p:nvSpPr>
          <p:spPr>
            <a:xfrm>
              <a:off x="2165666" y="2301547"/>
              <a:ext cx="1564098" cy="1455937"/>
            </a:xfrm>
            <a:custGeom>
              <a:avLst/>
              <a:gdLst>
                <a:gd name="connsiteX0" fmla="*/ 214060 w 1564098"/>
                <a:gd name="connsiteY0" fmla="*/ 585926 h 1455937"/>
                <a:gd name="connsiteX1" fmla="*/ 214060 w 1564098"/>
                <a:gd name="connsiteY1" fmla="*/ 585926 h 1455937"/>
                <a:gd name="connsiteX2" fmla="*/ 205183 w 1564098"/>
                <a:gd name="connsiteY2" fmla="*/ 506027 h 1455937"/>
                <a:gd name="connsiteX3" fmla="*/ 160794 w 1564098"/>
                <a:gd name="connsiteY3" fmla="*/ 461638 h 1455937"/>
                <a:gd name="connsiteX4" fmla="*/ 116406 w 1564098"/>
                <a:gd name="connsiteY4" fmla="*/ 426128 h 1455937"/>
                <a:gd name="connsiteX5" fmla="*/ 80895 w 1564098"/>
                <a:gd name="connsiteY5" fmla="*/ 381739 h 1455937"/>
                <a:gd name="connsiteX6" fmla="*/ 36507 w 1564098"/>
                <a:gd name="connsiteY6" fmla="*/ 363984 h 1455937"/>
                <a:gd name="connsiteX7" fmla="*/ 996 w 1564098"/>
                <a:gd name="connsiteY7" fmla="*/ 328473 h 1455937"/>
                <a:gd name="connsiteX8" fmla="*/ 18752 w 1564098"/>
                <a:gd name="connsiteY8" fmla="*/ 195308 h 1455937"/>
                <a:gd name="connsiteX9" fmla="*/ 36507 w 1564098"/>
                <a:gd name="connsiteY9" fmla="*/ 150920 h 1455937"/>
                <a:gd name="connsiteX10" fmla="*/ 89773 w 1564098"/>
                <a:gd name="connsiteY10" fmla="*/ 115409 h 1455937"/>
                <a:gd name="connsiteX11" fmla="*/ 116406 w 1564098"/>
                <a:gd name="connsiteY11" fmla="*/ 88776 h 1455937"/>
                <a:gd name="connsiteX12" fmla="*/ 169672 w 1564098"/>
                <a:gd name="connsiteY12" fmla="*/ 53266 h 1455937"/>
                <a:gd name="connsiteX13" fmla="*/ 187427 w 1564098"/>
                <a:gd name="connsiteY13" fmla="*/ 35510 h 1455937"/>
                <a:gd name="connsiteX14" fmla="*/ 231816 w 1564098"/>
                <a:gd name="connsiteY14" fmla="*/ 26633 h 1455937"/>
                <a:gd name="connsiteX15" fmla="*/ 293960 w 1564098"/>
                <a:gd name="connsiteY15" fmla="*/ 8877 h 1455937"/>
                <a:gd name="connsiteX16" fmla="*/ 764476 w 1564098"/>
                <a:gd name="connsiteY16" fmla="*/ 0 h 1455937"/>
                <a:gd name="connsiteX17" fmla="*/ 1190604 w 1564098"/>
                <a:gd name="connsiteY17" fmla="*/ 17755 h 1455937"/>
                <a:gd name="connsiteX18" fmla="*/ 1306014 w 1564098"/>
                <a:gd name="connsiteY18" fmla="*/ 44388 h 1455937"/>
                <a:gd name="connsiteX19" fmla="*/ 1421424 w 1564098"/>
                <a:gd name="connsiteY19" fmla="*/ 79899 h 1455937"/>
                <a:gd name="connsiteX20" fmla="*/ 1456934 w 1564098"/>
                <a:gd name="connsiteY20" fmla="*/ 97654 h 1455937"/>
                <a:gd name="connsiteX21" fmla="*/ 1483567 w 1564098"/>
                <a:gd name="connsiteY21" fmla="*/ 106532 h 1455937"/>
                <a:gd name="connsiteX22" fmla="*/ 1536833 w 1564098"/>
                <a:gd name="connsiteY22" fmla="*/ 142042 h 1455937"/>
                <a:gd name="connsiteX23" fmla="*/ 1545711 w 1564098"/>
                <a:gd name="connsiteY23" fmla="*/ 177553 h 1455937"/>
                <a:gd name="connsiteX24" fmla="*/ 1563466 w 1564098"/>
                <a:gd name="connsiteY24" fmla="*/ 204186 h 1455937"/>
                <a:gd name="connsiteX25" fmla="*/ 1554589 w 1564098"/>
                <a:gd name="connsiteY25" fmla="*/ 301840 h 1455937"/>
                <a:gd name="connsiteX26" fmla="*/ 1510200 w 1564098"/>
                <a:gd name="connsiteY26" fmla="*/ 346229 h 1455937"/>
                <a:gd name="connsiteX27" fmla="*/ 1483567 w 1564098"/>
                <a:gd name="connsiteY27" fmla="*/ 372862 h 1455937"/>
                <a:gd name="connsiteX28" fmla="*/ 1421424 w 1564098"/>
                <a:gd name="connsiteY28" fmla="*/ 390617 h 1455937"/>
                <a:gd name="connsiteX29" fmla="*/ 1359280 w 1564098"/>
                <a:gd name="connsiteY29" fmla="*/ 461638 h 1455937"/>
                <a:gd name="connsiteX30" fmla="*/ 1350402 w 1564098"/>
                <a:gd name="connsiteY30" fmla="*/ 896644 h 1455937"/>
                <a:gd name="connsiteX31" fmla="*/ 1341525 w 1564098"/>
                <a:gd name="connsiteY31" fmla="*/ 941033 h 1455937"/>
                <a:gd name="connsiteX32" fmla="*/ 1350402 w 1564098"/>
                <a:gd name="connsiteY32" fmla="*/ 1154097 h 1455937"/>
                <a:gd name="connsiteX33" fmla="*/ 1323769 w 1564098"/>
                <a:gd name="connsiteY33" fmla="*/ 1198485 h 1455937"/>
                <a:gd name="connsiteX34" fmla="*/ 1190604 w 1564098"/>
                <a:gd name="connsiteY34" fmla="*/ 1189607 h 1455937"/>
                <a:gd name="connsiteX35" fmla="*/ 1163971 w 1564098"/>
                <a:gd name="connsiteY35" fmla="*/ 1145219 h 1455937"/>
                <a:gd name="connsiteX36" fmla="*/ 1146216 w 1564098"/>
                <a:gd name="connsiteY36" fmla="*/ 1118586 h 1455937"/>
                <a:gd name="connsiteX37" fmla="*/ 1137338 w 1564098"/>
                <a:gd name="connsiteY37" fmla="*/ 1100831 h 1455937"/>
                <a:gd name="connsiteX38" fmla="*/ 1137338 w 1564098"/>
                <a:gd name="connsiteY38" fmla="*/ 1251751 h 1455937"/>
                <a:gd name="connsiteX39" fmla="*/ 1110705 w 1564098"/>
                <a:gd name="connsiteY39" fmla="*/ 1242873 h 1455937"/>
                <a:gd name="connsiteX40" fmla="*/ 1048561 w 1564098"/>
                <a:gd name="connsiteY40" fmla="*/ 1216240 h 1455937"/>
                <a:gd name="connsiteX41" fmla="*/ 1013051 w 1564098"/>
                <a:gd name="connsiteY41" fmla="*/ 1171852 h 1455937"/>
                <a:gd name="connsiteX42" fmla="*/ 977540 w 1564098"/>
                <a:gd name="connsiteY42" fmla="*/ 1136341 h 1455937"/>
                <a:gd name="connsiteX43" fmla="*/ 942029 w 1564098"/>
                <a:gd name="connsiteY43" fmla="*/ 1083075 h 1455937"/>
                <a:gd name="connsiteX44" fmla="*/ 906519 w 1564098"/>
                <a:gd name="connsiteY44" fmla="*/ 1012054 h 1455937"/>
                <a:gd name="connsiteX45" fmla="*/ 915396 w 1564098"/>
                <a:gd name="connsiteY45" fmla="*/ 1038687 h 1455937"/>
                <a:gd name="connsiteX46" fmla="*/ 924274 w 1564098"/>
                <a:gd name="connsiteY46" fmla="*/ 1091953 h 1455937"/>
                <a:gd name="connsiteX47" fmla="*/ 942029 w 1564098"/>
                <a:gd name="connsiteY47" fmla="*/ 1127464 h 1455937"/>
                <a:gd name="connsiteX48" fmla="*/ 959785 w 1564098"/>
                <a:gd name="connsiteY48" fmla="*/ 1207363 h 1455937"/>
                <a:gd name="connsiteX49" fmla="*/ 977540 w 1564098"/>
                <a:gd name="connsiteY49" fmla="*/ 1296139 h 1455937"/>
                <a:gd name="connsiteX50" fmla="*/ 817742 w 1564098"/>
                <a:gd name="connsiteY50" fmla="*/ 1198485 h 1455937"/>
                <a:gd name="connsiteX51" fmla="*/ 755598 w 1564098"/>
                <a:gd name="connsiteY51" fmla="*/ 1118586 h 1455937"/>
                <a:gd name="connsiteX52" fmla="*/ 737843 w 1564098"/>
                <a:gd name="connsiteY52" fmla="*/ 1091953 h 1455937"/>
                <a:gd name="connsiteX53" fmla="*/ 764476 w 1564098"/>
                <a:gd name="connsiteY53" fmla="*/ 1136341 h 1455937"/>
                <a:gd name="connsiteX54" fmla="*/ 764476 w 1564098"/>
                <a:gd name="connsiteY54" fmla="*/ 1216240 h 1455937"/>
                <a:gd name="connsiteX55" fmla="*/ 693455 w 1564098"/>
                <a:gd name="connsiteY55" fmla="*/ 1198485 h 1455937"/>
                <a:gd name="connsiteX56" fmla="*/ 631311 w 1564098"/>
                <a:gd name="connsiteY56" fmla="*/ 1171852 h 1455937"/>
                <a:gd name="connsiteX57" fmla="*/ 578045 w 1564098"/>
                <a:gd name="connsiteY57" fmla="*/ 1145219 h 1455937"/>
                <a:gd name="connsiteX58" fmla="*/ 569167 w 1564098"/>
                <a:gd name="connsiteY58" fmla="*/ 1118586 h 1455937"/>
                <a:gd name="connsiteX59" fmla="*/ 551412 w 1564098"/>
                <a:gd name="connsiteY59" fmla="*/ 1225118 h 1455937"/>
                <a:gd name="connsiteX60" fmla="*/ 542534 w 1564098"/>
                <a:gd name="connsiteY60" fmla="*/ 1349405 h 1455937"/>
                <a:gd name="connsiteX61" fmla="*/ 462635 w 1564098"/>
                <a:gd name="connsiteY61" fmla="*/ 1287262 h 1455937"/>
                <a:gd name="connsiteX62" fmla="*/ 453758 w 1564098"/>
                <a:gd name="connsiteY62" fmla="*/ 1260629 h 1455937"/>
                <a:gd name="connsiteX63" fmla="*/ 391614 w 1564098"/>
                <a:gd name="connsiteY63" fmla="*/ 1145219 h 1455937"/>
                <a:gd name="connsiteX64" fmla="*/ 364981 w 1564098"/>
                <a:gd name="connsiteY64" fmla="*/ 1207363 h 1455937"/>
                <a:gd name="connsiteX65" fmla="*/ 373859 w 1564098"/>
                <a:gd name="connsiteY65" fmla="*/ 1313895 h 1455937"/>
                <a:gd name="connsiteX66" fmla="*/ 364981 w 1564098"/>
                <a:gd name="connsiteY66" fmla="*/ 1420427 h 1455937"/>
                <a:gd name="connsiteX67" fmla="*/ 356103 w 1564098"/>
                <a:gd name="connsiteY67" fmla="*/ 1447060 h 1455937"/>
                <a:gd name="connsiteX68" fmla="*/ 320593 w 1564098"/>
                <a:gd name="connsiteY68" fmla="*/ 1455937 h 1455937"/>
                <a:gd name="connsiteX69" fmla="*/ 231816 w 1564098"/>
                <a:gd name="connsiteY69" fmla="*/ 1429304 h 1455937"/>
                <a:gd name="connsiteX70" fmla="*/ 214060 w 1564098"/>
                <a:gd name="connsiteY70" fmla="*/ 1411549 h 1455937"/>
                <a:gd name="connsiteX71" fmla="*/ 160794 w 1564098"/>
                <a:gd name="connsiteY71" fmla="*/ 1358283 h 1455937"/>
                <a:gd name="connsiteX72" fmla="*/ 134161 w 1564098"/>
                <a:gd name="connsiteY72" fmla="*/ 1260629 h 1455937"/>
                <a:gd name="connsiteX73" fmla="*/ 151917 w 1564098"/>
                <a:gd name="connsiteY73" fmla="*/ 887767 h 1455937"/>
                <a:gd name="connsiteX74" fmla="*/ 160794 w 1564098"/>
                <a:gd name="connsiteY74" fmla="*/ 710213 h 1455937"/>
                <a:gd name="connsiteX75" fmla="*/ 169672 w 1564098"/>
                <a:gd name="connsiteY75" fmla="*/ 683580 h 1455937"/>
                <a:gd name="connsiteX76" fmla="*/ 178550 w 1564098"/>
                <a:gd name="connsiteY76" fmla="*/ 639192 h 1455937"/>
                <a:gd name="connsiteX77" fmla="*/ 196305 w 1564098"/>
                <a:gd name="connsiteY77" fmla="*/ 577048 h 1455937"/>
                <a:gd name="connsiteX78" fmla="*/ 214060 w 1564098"/>
                <a:gd name="connsiteY78" fmla="*/ 585926 h 145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64098" h="1455937">
                  <a:moveTo>
                    <a:pt x="214060" y="585926"/>
                  </a:moveTo>
                  <a:lnTo>
                    <a:pt x="214060" y="585926"/>
                  </a:lnTo>
                  <a:cubicBezTo>
                    <a:pt x="211101" y="559293"/>
                    <a:pt x="211682" y="532024"/>
                    <a:pt x="205183" y="506027"/>
                  </a:cubicBezTo>
                  <a:cubicBezTo>
                    <a:pt x="198810" y="480534"/>
                    <a:pt x="179003" y="475295"/>
                    <a:pt x="160794" y="461638"/>
                  </a:cubicBezTo>
                  <a:cubicBezTo>
                    <a:pt x="145636" y="450269"/>
                    <a:pt x="129804" y="439526"/>
                    <a:pt x="116406" y="426128"/>
                  </a:cubicBezTo>
                  <a:cubicBezTo>
                    <a:pt x="100126" y="409848"/>
                    <a:pt x="101396" y="393454"/>
                    <a:pt x="80895" y="381739"/>
                  </a:cubicBezTo>
                  <a:cubicBezTo>
                    <a:pt x="67059" y="373833"/>
                    <a:pt x="51303" y="369902"/>
                    <a:pt x="36507" y="363984"/>
                  </a:cubicBezTo>
                  <a:cubicBezTo>
                    <a:pt x="24670" y="352147"/>
                    <a:pt x="4279" y="344888"/>
                    <a:pt x="996" y="328473"/>
                  </a:cubicBezTo>
                  <a:cubicBezTo>
                    <a:pt x="-3359" y="306697"/>
                    <a:pt x="7299" y="229668"/>
                    <a:pt x="18752" y="195308"/>
                  </a:cubicBezTo>
                  <a:cubicBezTo>
                    <a:pt x="23791" y="180190"/>
                    <a:pt x="25920" y="162831"/>
                    <a:pt x="36507" y="150920"/>
                  </a:cubicBezTo>
                  <a:cubicBezTo>
                    <a:pt x="50684" y="134971"/>
                    <a:pt x="72929" y="128510"/>
                    <a:pt x="89773" y="115409"/>
                  </a:cubicBezTo>
                  <a:cubicBezTo>
                    <a:pt x="99683" y="107701"/>
                    <a:pt x="106496" y="96484"/>
                    <a:pt x="116406" y="88776"/>
                  </a:cubicBezTo>
                  <a:cubicBezTo>
                    <a:pt x="133250" y="75675"/>
                    <a:pt x="154583" y="68355"/>
                    <a:pt x="169672" y="53266"/>
                  </a:cubicBezTo>
                  <a:cubicBezTo>
                    <a:pt x="175590" y="47347"/>
                    <a:pt x="179734" y="38807"/>
                    <a:pt x="187427" y="35510"/>
                  </a:cubicBezTo>
                  <a:cubicBezTo>
                    <a:pt x="201296" y="29566"/>
                    <a:pt x="217177" y="30293"/>
                    <a:pt x="231816" y="26633"/>
                  </a:cubicBezTo>
                  <a:cubicBezTo>
                    <a:pt x="252716" y="21408"/>
                    <a:pt x="272443" y="9953"/>
                    <a:pt x="293960" y="8877"/>
                  </a:cubicBezTo>
                  <a:cubicBezTo>
                    <a:pt x="450631" y="1043"/>
                    <a:pt x="607637" y="2959"/>
                    <a:pt x="764476" y="0"/>
                  </a:cubicBezTo>
                  <a:cubicBezTo>
                    <a:pt x="910393" y="3741"/>
                    <a:pt x="1048676" y="-2521"/>
                    <a:pt x="1190604" y="17755"/>
                  </a:cubicBezTo>
                  <a:cubicBezTo>
                    <a:pt x="1218350" y="21719"/>
                    <a:pt x="1285965" y="38660"/>
                    <a:pt x="1306014" y="44388"/>
                  </a:cubicBezTo>
                  <a:cubicBezTo>
                    <a:pt x="1336674" y="53148"/>
                    <a:pt x="1390705" y="67611"/>
                    <a:pt x="1421424" y="79899"/>
                  </a:cubicBezTo>
                  <a:cubicBezTo>
                    <a:pt x="1433711" y="84814"/>
                    <a:pt x="1444770" y="92441"/>
                    <a:pt x="1456934" y="97654"/>
                  </a:cubicBezTo>
                  <a:cubicBezTo>
                    <a:pt x="1465535" y="101340"/>
                    <a:pt x="1475387" y="101987"/>
                    <a:pt x="1483567" y="106532"/>
                  </a:cubicBezTo>
                  <a:cubicBezTo>
                    <a:pt x="1502221" y="116895"/>
                    <a:pt x="1536833" y="142042"/>
                    <a:pt x="1536833" y="142042"/>
                  </a:cubicBezTo>
                  <a:cubicBezTo>
                    <a:pt x="1539792" y="153879"/>
                    <a:pt x="1540905" y="166338"/>
                    <a:pt x="1545711" y="177553"/>
                  </a:cubicBezTo>
                  <a:cubicBezTo>
                    <a:pt x="1549914" y="187360"/>
                    <a:pt x="1562706" y="193544"/>
                    <a:pt x="1563466" y="204186"/>
                  </a:cubicBezTo>
                  <a:cubicBezTo>
                    <a:pt x="1565795" y="236788"/>
                    <a:pt x="1561438" y="269880"/>
                    <a:pt x="1554589" y="301840"/>
                  </a:cubicBezTo>
                  <a:cubicBezTo>
                    <a:pt x="1548928" y="328257"/>
                    <a:pt x="1527697" y="331648"/>
                    <a:pt x="1510200" y="346229"/>
                  </a:cubicBezTo>
                  <a:cubicBezTo>
                    <a:pt x="1500555" y="354267"/>
                    <a:pt x="1494013" y="365898"/>
                    <a:pt x="1483567" y="372862"/>
                  </a:cubicBezTo>
                  <a:cubicBezTo>
                    <a:pt x="1475929" y="377954"/>
                    <a:pt x="1426155" y="389434"/>
                    <a:pt x="1421424" y="390617"/>
                  </a:cubicBezTo>
                  <a:cubicBezTo>
                    <a:pt x="1358006" y="432896"/>
                    <a:pt x="1373334" y="405426"/>
                    <a:pt x="1359280" y="461638"/>
                  </a:cubicBezTo>
                  <a:cubicBezTo>
                    <a:pt x="1356321" y="606640"/>
                    <a:pt x="1355770" y="751711"/>
                    <a:pt x="1350402" y="896644"/>
                  </a:cubicBezTo>
                  <a:cubicBezTo>
                    <a:pt x="1349844" y="911723"/>
                    <a:pt x="1341525" y="925944"/>
                    <a:pt x="1341525" y="941033"/>
                  </a:cubicBezTo>
                  <a:cubicBezTo>
                    <a:pt x="1341525" y="1012116"/>
                    <a:pt x="1347443" y="1083076"/>
                    <a:pt x="1350402" y="1154097"/>
                  </a:cubicBezTo>
                  <a:cubicBezTo>
                    <a:pt x="1341524" y="1168893"/>
                    <a:pt x="1335131" y="1185499"/>
                    <a:pt x="1323769" y="1198485"/>
                  </a:cubicBezTo>
                  <a:cubicBezTo>
                    <a:pt x="1277035" y="1251895"/>
                    <a:pt x="1263571" y="1216141"/>
                    <a:pt x="1190604" y="1189607"/>
                  </a:cubicBezTo>
                  <a:cubicBezTo>
                    <a:pt x="1175188" y="1143354"/>
                    <a:pt x="1191826" y="1180037"/>
                    <a:pt x="1163971" y="1145219"/>
                  </a:cubicBezTo>
                  <a:cubicBezTo>
                    <a:pt x="1157306" y="1136888"/>
                    <a:pt x="1151705" y="1127735"/>
                    <a:pt x="1146216" y="1118586"/>
                  </a:cubicBezTo>
                  <a:cubicBezTo>
                    <a:pt x="1142812" y="1112912"/>
                    <a:pt x="1137338" y="1100831"/>
                    <a:pt x="1137338" y="1100831"/>
                  </a:cubicBezTo>
                  <a:cubicBezTo>
                    <a:pt x="1142365" y="1141044"/>
                    <a:pt x="1156910" y="1212608"/>
                    <a:pt x="1137338" y="1251751"/>
                  </a:cubicBezTo>
                  <a:cubicBezTo>
                    <a:pt x="1133153" y="1260121"/>
                    <a:pt x="1119394" y="1246348"/>
                    <a:pt x="1110705" y="1242873"/>
                  </a:cubicBezTo>
                  <a:cubicBezTo>
                    <a:pt x="1089780" y="1234503"/>
                    <a:pt x="1069276" y="1225118"/>
                    <a:pt x="1048561" y="1216240"/>
                  </a:cubicBezTo>
                  <a:cubicBezTo>
                    <a:pt x="1036724" y="1201444"/>
                    <a:pt x="1025639" y="1186014"/>
                    <a:pt x="1013051" y="1171852"/>
                  </a:cubicBezTo>
                  <a:cubicBezTo>
                    <a:pt x="1001930" y="1159340"/>
                    <a:pt x="987997" y="1149413"/>
                    <a:pt x="977540" y="1136341"/>
                  </a:cubicBezTo>
                  <a:cubicBezTo>
                    <a:pt x="964209" y="1119678"/>
                    <a:pt x="949954" y="1102888"/>
                    <a:pt x="942029" y="1083075"/>
                  </a:cubicBezTo>
                  <a:cubicBezTo>
                    <a:pt x="920311" y="1028781"/>
                    <a:pt x="933113" y="1051946"/>
                    <a:pt x="906519" y="1012054"/>
                  </a:cubicBezTo>
                  <a:cubicBezTo>
                    <a:pt x="909478" y="1020932"/>
                    <a:pt x="913366" y="1029552"/>
                    <a:pt x="915396" y="1038687"/>
                  </a:cubicBezTo>
                  <a:cubicBezTo>
                    <a:pt x="919301" y="1056259"/>
                    <a:pt x="919102" y="1074712"/>
                    <a:pt x="924274" y="1091953"/>
                  </a:cubicBezTo>
                  <a:cubicBezTo>
                    <a:pt x="928077" y="1104629"/>
                    <a:pt x="936111" y="1115627"/>
                    <a:pt x="942029" y="1127464"/>
                  </a:cubicBezTo>
                  <a:cubicBezTo>
                    <a:pt x="947948" y="1154097"/>
                    <a:pt x="951647" y="1181322"/>
                    <a:pt x="959785" y="1207363"/>
                  </a:cubicBezTo>
                  <a:cubicBezTo>
                    <a:pt x="985866" y="1290821"/>
                    <a:pt x="995305" y="1242847"/>
                    <a:pt x="977540" y="1296139"/>
                  </a:cubicBezTo>
                  <a:cubicBezTo>
                    <a:pt x="892403" y="1270598"/>
                    <a:pt x="871915" y="1279744"/>
                    <a:pt x="817742" y="1198485"/>
                  </a:cubicBezTo>
                  <a:cubicBezTo>
                    <a:pt x="727985" y="1063850"/>
                    <a:pt x="825138" y="1202035"/>
                    <a:pt x="755598" y="1118586"/>
                  </a:cubicBezTo>
                  <a:cubicBezTo>
                    <a:pt x="748768" y="1110389"/>
                    <a:pt x="733071" y="1082410"/>
                    <a:pt x="737843" y="1091953"/>
                  </a:cubicBezTo>
                  <a:cubicBezTo>
                    <a:pt x="745560" y="1107386"/>
                    <a:pt x="755598" y="1121545"/>
                    <a:pt x="764476" y="1136341"/>
                  </a:cubicBezTo>
                  <a:cubicBezTo>
                    <a:pt x="764530" y="1136612"/>
                    <a:pt x="786084" y="1211438"/>
                    <a:pt x="764476" y="1216240"/>
                  </a:cubicBezTo>
                  <a:cubicBezTo>
                    <a:pt x="740655" y="1221533"/>
                    <a:pt x="717129" y="1204403"/>
                    <a:pt x="693455" y="1198485"/>
                  </a:cubicBezTo>
                  <a:cubicBezTo>
                    <a:pt x="651327" y="1156357"/>
                    <a:pt x="673825" y="1157680"/>
                    <a:pt x="631311" y="1171852"/>
                  </a:cubicBezTo>
                  <a:cubicBezTo>
                    <a:pt x="613556" y="1162974"/>
                    <a:pt x="593117" y="1158138"/>
                    <a:pt x="578045" y="1145219"/>
                  </a:cubicBezTo>
                  <a:cubicBezTo>
                    <a:pt x="570940" y="1139129"/>
                    <a:pt x="572126" y="1109708"/>
                    <a:pt x="569167" y="1118586"/>
                  </a:cubicBezTo>
                  <a:cubicBezTo>
                    <a:pt x="557783" y="1152739"/>
                    <a:pt x="557330" y="1189607"/>
                    <a:pt x="551412" y="1225118"/>
                  </a:cubicBezTo>
                  <a:cubicBezTo>
                    <a:pt x="548453" y="1266547"/>
                    <a:pt x="576560" y="1325586"/>
                    <a:pt x="542534" y="1349405"/>
                  </a:cubicBezTo>
                  <a:cubicBezTo>
                    <a:pt x="514893" y="1368754"/>
                    <a:pt x="486493" y="1311120"/>
                    <a:pt x="462635" y="1287262"/>
                  </a:cubicBezTo>
                  <a:cubicBezTo>
                    <a:pt x="456018" y="1280645"/>
                    <a:pt x="457233" y="1269318"/>
                    <a:pt x="453758" y="1260629"/>
                  </a:cubicBezTo>
                  <a:cubicBezTo>
                    <a:pt x="424560" y="1187632"/>
                    <a:pt x="434096" y="1208941"/>
                    <a:pt x="391614" y="1145219"/>
                  </a:cubicBezTo>
                  <a:cubicBezTo>
                    <a:pt x="382736" y="1165934"/>
                    <a:pt x="367340" y="1184950"/>
                    <a:pt x="364981" y="1207363"/>
                  </a:cubicBezTo>
                  <a:cubicBezTo>
                    <a:pt x="361251" y="1242801"/>
                    <a:pt x="373859" y="1278261"/>
                    <a:pt x="373859" y="1313895"/>
                  </a:cubicBezTo>
                  <a:cubicBezTo>
                    <a:pt x="373859" y="1349529"/>
                    <a:pt x="369691" y="1385106"/>
                    <a:pt x="364981" y="1420427"/>
                  </a:cubicBezTo>
                  <a:cubicBezTo>
                    <a:pt x="363744" y="1429703"/>
                    <a:pt x="363410" y="1441214"/>
                    <a:pt x="356103" y="1447060"/>
                  </a:cubicBezTo>
                  <a:cubicBezTo>
                    <a:pt x="346576" y="1454682"/>
                    <a:pt x="332430" y="1452978"/>
                    <a:pt x="320593" y="1455937"/>
                  </a:cubicBezTo>
                  <a:cubicBezTo>
                    <a:pt x="291001" y="1447059"/>
                    <a:pt x="260335" y="1441187"/>
                    <a:pt x="231816" y="1429304"/>
                  </a:cubicBezTo>
                  <a:cubicBezTo>
                    <a:pt x="224090" y="1426085"/>
                    <a:pt x="220490" y="1416907"/>
                    <a:pt x="214060" y="1411549"/>
                  </a:cubicBezTo>
                  <a:cubicBezTo>
                    <a:pt x="164509" y="1370257"/>
                    <a:pt x="190727" y="1403181"/>
                    <a:pt x="160794" y="1358283"/>
                  </a:cubicBezTo>
                  <a:cubicBezTo>
                    <a:pt x="153832" y="1337397"/>
                    <a:pt x="134161" y="1285723"/>
                    <a:pt x="134161" y="1260629"/>
                  </a:cubicBezTo>
                  <a:cubicBezTo>
                    <a:pt x="134161" y="1011573"/>
                    <a:pt x="132824" y="1040504"/>
                    <a:pt x="151917" y="887767"/>
                  </a:cubicBezTo>
                  <a:cubicBezTo>
                    <a:pt x="154876" y="828582"/>
                    <a:pt x="155661" y="769249"/>
                    <a:pt x="160794" y="710213"/>
                  </a:cubicBezTo>
                  <a:cubicBezTo>
                    <a:pt x="161605" y="700890"/>
                    <a:pt x="167402" y="692658"/>
                    <a:pt x="169672" y="683580"/>
                  </a:cubicBezTo>
                  <a:cubicBezTo>
                    <a:pt x="173332" y="668942"/>
                    <a:pt x="174890" y="653831"/>
                    <a:pt x="178550" y="639192"/>
                  </a:cubicBezTo>
                  <a:cubicBezTo>
                    <a:pt x="189102" y="596983"/>
                    <a:pt x="188004" y="626854"/>
                    <a:pt x="196305" y="577048"/>
                  </a:cubicBezTo>
                  <a:cubicBezTo>
                    <a:pt x="197278" y="571210"/>
                    <a:pt x="211101" y="584446"/>
                    <a:pt x="214060" y="585926"/>
                  </a:cubicBezTo>
                  <a:close/>
                </a:path>
              </a:pathLst>
            </a:cu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302340-F7E3-4EAE-956F-E5F57C1BCE43}"/>
                </a:ext>
              </a:extLst>
            </p:cNvPr>
            <p:cNvGrpSpPr/>
            <p:nvPr/>
          </p:nvGrpSpPr>
          <p:grpSpPr>
            <a:xfrm>
              <a:off x="2695945" y="2598261"/>
              <a:ext cx="503540" cy="498868"/>
              <a:chOff x="1061545" y="2594072"/>
              <a:chExt cx="503540" cy="49886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CAD6465-3274-4042-A17C-0169DEDFBF26}"/>
                  </a:ext>
                </a:extLst>
              </p:cNvPr>
              <p:cNvCxnSpPr/>
              <p:nvPr/>
            </p:nvCxnSpPr>
            <p:spPr>
              <a:xfrm>
                <a:off x="1076955" y="2594072"/>
                <a:ext cx="169837" cy="2397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93A7EF7-A527-4F48-9895-9908749F87DE}"/>
                  </a:ext>
                </a:extLst>
              </p:cNvPr>
              <p:cNvCxnSpPr/>
              <p:nvPr/>
            </p:nvCxnSpPr>
            <p:spPr>
              <a:xfrm flipH="1">
                <a:off x="1378528" y="2596055"/>
                <a:ext cx="186557" cy="23122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781BBFE-323B-4847-A565-3F92F00C33D8}"/>
                  </a:ext>
                </a:extLst>
              </p:cNvPr>
              <p:cNvCxnSpPr/>
              <p:nvPr/>
            </p:nvCxnSpPr>
            <p:spPr>
              <a:xfrm>
                <a:off x="1210361" y="3092940"/>
                <a:ext cx="23254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64CC2AB-11E2-42DC-A06C-2E22640F9914}"/>
                  </a:ext>
                </a:extLst>
              </p:cNvPr>
              <p:cNvSpPr/>
              <p:nvPr/>
            </p:nvSpPr>
            <p:spPr>
              <a:xfrm>
                <a:off x="1061545" y="2743200"/>
                <a:ext cx="93638" cy="84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2412421-005C-4729-967E-E9F146808CBB}"/>
                  </a:ext>
                </a:extLst>
              </p:cNvPr>
              <p:cNvSpPr/>
              <p:nvPr/>
            </p:nvSpPr>
            <p:spPr>
              <a:xfrm>
                <a:off x="1472163" y="2743200"/>
                <a:ext cx="92922" cy="8408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Smiley Face 17">
            <a:extLst>
              <a:ext uri="{FF2B5EF4-FFF2-40B4-BE49-F238E27FC236}">
                <a16:creationId xmlns:a16="http://schemas.microsoft.com/office/drawing/2014/main" id="{E5B67EA5-9FEB-4C84-82E2-EB42F33FFC38}"/>
              </a:ext>
            </a:extLst>
          </p:cNvPr>
          <p:cNvSpPr/>
          <p:nvPr/>
        </p:nvSpPr>
        <p:spPr>
          <a:xfrm>
            <a:off x="1051869" y="3953338"/>
            <a:ext cx="633963" cy="63062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1E8A2-81E9-47C7-A3C4-68DD2A24AE07}"/>
              </a:ext>
            </a:extLst>
          </p:cNvPr>
          <p:cNvSpPr txBox="1"/>
          <p:nvPr/>
        </p:nvSpPr>
        <p:spPr>
          <a:xfrm>
            <a:off x="7428850" y="1914677"/>
            <a:ext cx="4395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Stochastic Analysis</a:t>
            </a:r>
          </a:p>
          <a:p>
            <a:pPr algn="ctr"/>
            <a:endParaRPr lang="en-US" sz="2400" u="sng" dirty="0"/>
          </a:p>
          <a:p>
            <a:r>
              <a:rPr lang="en-US" sz="2400" dirty="0"/>
              <a:t>Random Inputs</a:t>
            </a:r>
          </a:p>
          <a:p>
            <a:r>
              <a:rPr lang="en-US" sz="2400" dirty="0"/>
              <a:t>“How well does my algorithm perform on average?”</a:t>
            </a:r>
          </a:p>
          <a:p>
            <a:endParaRPr lang="en-US" sz="2400" dirty="0"/>
          </a:p>
          <a:p>
            <a:r>
              <a:rPr lang="en-US" sz="2400" dirty="0"/>
              <a:t>Results about averages</a:t>
            </a:r>
          </a:p>
          <a:p>
            <a:endParaRPr lang="en-US" sz="2400" dirty="0"/>
          </a:p>
          <a:p>
            <a:r>
              <a:rPr lang="en-US" sz="2400" dirty="0"/>
              <a:t>More realistic setting</a:t>
            </a:r>
          </a:p>
          <a:p>
            <a:r>
              <a:rPr lang="en-US" sz="2400" dirty="0"/>
              <a:t>Can reveal practical insights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FB783E-B8A4-413A-85FC-952F013872FB}"/>
              </a:ext>
            </a:extLst>
          </p:cNvPr>
          <p:cNvGrpSpPr/>
          <p:nvPr/>
        </p:nvGrpSpPr>
        <p:grpSpPr>
          <a:xfrm>
            <a:off x="6487093" y="4934608"/>
            <a:ext cx="968023" cy="630620"/>
            <a:chOff x="837843" y="3814660"/>
            <a:chExt cx="968023" cy="63062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BC3818-3D1B-487D-932F-1EE491A1E75E}"/>
                </a:ext>
              </a:extLst>
            </p:cNvPr>
            <p:cNvCxnSpPr/>
            <p:nvPr/>
          </p:nvCxnSpPr>
          <p:spPr>
            <a:xfrm flipV="1">
              <a:off x="1471806" y="3951890"/>
              <a:ext cx="334060" cy="194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A6D199-88E1-4097-81E3-DEA900E95BFF}"/>
                </a:ext>
              </a:extLst>
            </p:cNvPr>
            <p:cNvGrpSpPr/>
            <p:nvPr/>
          </p:nvGrpSpPr>
          <p:grpSpPr>
            <a:xfrm>
              <a:off x="837843" y="3814660"/>
              <a:ext cx="968023" cy="630620"/>
              <a:chOff x="837843" y="3814660"/>
              <a:chExt cx="968023" cy="630620"/>
            </a:xfrm>
          </p:grpSpPr>
          <p:sp>
            <p:nvSpPr>
              <p:cNvPr id="23" name="Smiley Face 22">
                <a:extLst>
                  <a:ext uri="{FF2B5EF4-FFF2-40B4-BE49-F238E27FC236}">
                    <a16:creationId xmlns:a16="http://schemas.microsoft.com/office/drawing/2014/main" id="{79BEFE2E-5A7A-43C4-83C9-3C44C2B3A227}"/>
                  </a:ext>
                </a:extLst>
              </p:cNvPr>
              <p:cNvSpPr/>
              <p:nvPr/>
            </p:nvSpPr>
            <p:spPr>
              <a:xfrm>
                <a:off x="837843" y="3814660"/>
                <a:ext cx="633963" cy="630620"/>
              </a:xfrm>
              <a:prstGeom prst="smileyFace">
                <a:avLst>
                  <a:gd name="adj" fmla="val 4653"/>
                </a:avLst>
              </a:prstGeom>
              <a:solidFill>
                <a:srgbClr val="FFFF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BD8CFD3-3536-4C2B-A1CE-59B4E5990FFC}"/>
                  </a:ext>
                </a:extLst>
              </p:cNvPr>
              <p:cNvCxnSpPr/>
              <p:nvPr/>
            </p:nvCxnSpPr>
            <p:spPr>
              <a:xfrm>
                <a:off x="1471806" y="4129970"/>
                <a:ext cx="334060" cy="1279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B8D4D8-03BD-44D4-BA37-A3F66BE16BE6}"/>
              </a:ext>
            </a:extLst>
          </p:cNvPr>
          <p:cNvGrpSpPr/>
          <p:nvPr/>
        </p:nvGrpSpPr>
        <p:grpSpPr>
          <a:xfrm>
            <a:off x="6280349" y="2792112"/>
            <a:ext cx="967666" cy="976544"/>
            <a:chOff x="7496504" y="2413579"/>
            <a:chExt cx="967666" cy="97654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6F775F-B119-48E5-AFF5-DE9C722BA348}"/>
                </a:ext>
              </a:extLst>
            </p:cNvPr>
            <p:cNvSpPr/>
            <p:nvPr/>
          </p:nvSpPr>
          <p:spPr>
            <a:xfrm>
              <a:off x="7496504" y="2413579"/>
              <a:ext cx="967666" cy="97654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FC5BC2E6-C2AA-4CA8-90D3-59B2BB2866D6}"/>
                </a:ext>
              </a:extLst>
            </p:cNvPr>
            <p:cNvSpPr/>
            <p:nvPr/>
          </p:nvSpPr>
          <p:spPr>
            <a:xfrm>
              <a:off x="7570074" y="2598261"/>
              <a:ext cx="793994" cy="590774"/>
            </a:xfrm>
            <a:custGeom>
              <a:avLst/>
              <a:gdLst>
                <a:gd name="connsiteX0" fmla="*/ 0 w 1301118"/>
                <a:gd name="connsiteY0" fmla="*/ 786663 h 787649"/>
                <a:gd name="connsiteX1" fmla="*/ 483476 w 1301118"/>
                <a:gd name="connsiteY1" fmla="*/ 618498 h 787649"/>
                <a:gd name="connsiteX2" fmla="*/ 336331 w 1301118"/>
                <a:gd name="connsiteY2" fmla="*/ 229615 h 787649"/>
                <a:gd name="connsiteX3" fmla="*/ 493986 w 1301118"/>
                <a:gd name="connsiteY3" fmla="*/ 29918 h 787649"/>
                <a:gd name="connsiteX4" fmla="*/ 882869 w 1301118"/>
                <a:gd name="connsiteY4" fmla="*/ 19408 h 787649"/>
                <a:gd name="connsiteX5" fmla="*/ 1019504 w 1301118"/>
                <a:gd name="connsiteY5" fmla="*/ 208594 h 787649"/>
                <a:gd name="connsiteX6" fmla="*/ 851338 w 1301118"/>
                <a:gd name="connsiteY6" fmla="*/ 576456 h 787649"/>
                <a:gd name="connsiteX7" fmla="*/ 1250731 w 1301118"/>
                <a:gd name="connsiteY7" fmla="*/ 765642 h 787649"/>
                <a:gd name="connsiteX8" fmla="*/ 1282262 w 1301118"/>
                <a:gd name="connsiteY8" fmla="*/ 776153 h 78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1118" h="787649">
                  <a:moveTo>
                    <a:pt x="0" y="786663"/>
                  </a:moveTo>
                  <a:cubicBezTo>
                    <a:pt x="213710" y="749001"/>
                    <a:pt x="427421" y="711339"/>
                    <a:pt x="483476" y="618498"/>
                  </a:cubicBezTo>
                  <a:cubicBezTo>
                    <a:pt x="539531" y="525657"/>
                    <a:pt x="334579" y="327712"/>
                    <a:pt x="336331" y="229615"/>
                  </a:cubicBezTo>
                  <a:cubicBezTo>
                    <a:pt x="338083" y="131518"/>
                    <a:pt x="402896" y="64952"/>
                    <a:pt x="493986" y="29918"/>
                  </a:cubicBezTo>
                  <a:cubicBezTo>
                    <a:pt x="585076" y="-5117"/>
                    <a:pt x="795283" y="-10371"/>
                    <a:pt x="882869" y="19408"/>
                  </a:cubicBezTo>
                  <a:cubicBezTo>
                    <a:pt x="970455" y="49187"/>
                    <a:pt x="1024759" y="115753"/>
                    <a:pt x="1019504" y="208594"/>
                  </a:cubicBezTo>
                  <a:cubicBezTo>
                    <a:pt x="1014249" y="301435"/>
                    <a:pt x="812800" y="483615"/>
                    <a:pt x="851338" y="576456"/>
                  </a:cubicBezTo>
                  <a:cubicBezTo>
                    <a:pt x="889876" y="669297"/>
                    <a:pt x="1178910" y="732359"/>
                    <a:pt x="1250731" y="765642"/>
                  </a:cubicBezTo>
                  <a:cubicBezTo>
                    <a:pt x="1322552" y="798925"/>
                    <a:pt x="1302407" y="787539"/>
                    <a:pt x="1282262" y="776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Smiley Face 27">
            <a:extLst>
              <a:ext uri="{FF2B5EF4-FFF2-40B4-BE49-F238E27FC236}">
                <a16:creationId xmlns:a16="http://schemas.microsoft.com/office/drawing/2014/main" id="{74EB77D6-6CE4-4F48-BC36-DB81FE8E103D}"/>
              </a:ext>
            </a:extLst>
          </p:cNvPr>
          <p:cNvSpPr/>
          <p:nvPr/>
        </p:nvSpPr>
        <p:spPr>
          <a:xfrm>
            <a:off x="6489538" y="4057293"/>
            <a:ext cx="633963" cy="63062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017A6025-299B-4C5A-BCF3-814A742AC4AF}"/>
              </a:ext>
            </a:extLst>
          </p:cNvPr>
          <p:cNvSpPr/>
          <p:nvPr/>
        </p:nvSpPr>
        <p:spPr>
          <a:xfrm>
            <a:off x="1051870" y="4934608"/>
            <a:ext cx="633963" cy="630620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2B9F53-BD3A-4947-B95B-CE934BD94F44}"/>
              </a:ext>
            </a:extLst>
          </p:cNvPr>
          <p:cNvGrpSpPr/>
          <p:nvPr/>
        </p:nvGrpSpPr>
        <p:grpSpPr>
          <a:xfrm>
            <a:off x="6150714" y="769203"/>
            <a:ext cx="5419162" cy="5283256"/>
            <a:chOff x="6150714" y="769203"/>
            <a:chExt cx="5419162" cy="5283256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F1C84D2-A67F-4192-9925-7204E5782D54}"/>
                </a:ext>
              </a:extLst>
            </p:cNvPr>
            <p:cNvSpPr/>
            <p:nvPr/>
          </p:nvSpPr>
          <p:spPr>
            <a:xfrm>
              <a:off x="6150714" y="1600200"/>
              <a:ext cx="5348622" cy="4452259"/>
            </a:xfrm>
            <a:prstGeom prst="roundRect">
              <a:avLst/>
            </a:prstGeom>
            <a:noFill/>
            <a:ln w="1905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4EF41C-D76C-4B84-967E-DFAE55990473}"/>
                </a:ext>
              </a:extLst>
            </p:cNvPr>
            <p:cNvSpPr txBox="1"/>
            <p:nvPr/>
          </p:nvSpPr>
          <p:spPr>
            <a:xfrm>
              <a:off x="9324838" y="769203"/>
              <a:ext cx="22450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accent6">
                      <a:lumMod val="50000"/>
                    </a:schemeClr>
                  </a:solidFill>
                </a:rPr>
                <a:t>This talk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13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8" grpId="0" animBg="1"/>
      <p:bldP spid="19" grpId="0" uiExpand="1" build="p"/>
      <p:bldP spid="28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0F3A798-DE0C-4B36-A929-3A69A7395DBF}"/>
              </a:ext>
            </a:extLst>
          </p:cNvPr>
          <p:cNvGrpSpPr/>
          <p:nvPr/>
        </p:nvGrpSpPr>
        <p:grpSpPr>
          <a:xfrm>
            <a:off x="1860750" y="1726513"/>
            <a:ext cx="7640500" cy="2170071"/>
            <a:chOff x="746233" y="1700866"/>
            <a:chExt cx="7640500" cy="2170071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E281378-4B0D-41AD-B557-F2B78EC9D2DB}"/>
                </a:ext>
              </a:extLst>
            </p:cNvPr>
            <p:cNvGrpSpPr/>
            <p:nvPr/>
          </p:nvGrpSpPr>
          <p:grpSpPr>
            <a:xfrm>
              <a:off x="7617075" y="1700866"/>
              <a:ext cx="769658" cy="2170071"/>
              <a:chOff x="7676000" y="1768530"/>
              <a:chExt cx="769658" cy="3116671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1D86C2-D507-4541-82C3-943FCB2EE0B7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699CC6E-4DB1-4C2C-A437-5ED44B3CA072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D5E4ADB-711D-47E8-B64C-6E0C36D8A53B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1EBB8A-6779-4172-B7BA-EBF9A295629D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450C100-E44D-4571-9848-5E14D9D0405C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8FE2B11-BC19-4B7D-9AE9-A2B7B3EB4D0B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2D38F4-63B5-4907-BD5B-38E63FD2FDF1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E156611-1BA4-4B68-8938-DE7237CD2282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6D155FC-F721-47ED-8EC6-F1F650420991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19F0DCC-C755-4F28-8D77-6BC419456A6B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3E18362-3149-48C9-9B8C-77CDC18890DD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848D7B-F7F5-4C0A-811C-30E65DC20700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22A1A92B-91FD-4598-AE28-BED38DD26EA5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6414A51-AE3F-409B-BCCE-4E785B149D2A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8171B28-4DDB-4E0C-9226-E502F98C6C8D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23F2BE-202F-41B2-B53E-4AE7C325B3C3}"/>
                </a:ext>
              </a:extLst>
            </p:cNvPr>
            <p:cNvGrpSpPr/>
            <p:nvPr/>
          </p:nvGrpSpPr>
          <p:grpSpPr>
            <a:xfrm>
              <a:off x="746233" y="2259552"/>
              <a:ext cx="6496426" cy="1061200"/>
              <a:chOff x="746233" y="2259552"/>
              <a:chExt cx="6496426" cy="10612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0F8582-8321-4831-90AD-B990543DDE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7262" y="2259552"/>
                <a:ext cx="6495397" cy="199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81336E-F623-4D26-B7B3-DBBE94DBA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233" y="3317220"/>
                <a:ext cx="6495397" cy="35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E320C03-4A88-485B-B2CB-6F156CC17E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1630" y="2259552"/>
                <a:ext cx="1029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C23D55D-2A3D-4476-A567-42E7B6369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1472" y="2259552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9AE3105-3B98-45EC-BB15-6C89EEE54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0285" y="2261510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B0CA921-E2F3-463D-9683-8DF480632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098" y="2259552"/>
                <a:ext cx="0" cy="106120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935AE22-EF8F-47F3-BE59-9317B48F5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1510"/>
                <a:ext cx="0" cy="63977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0E6FC0-27F1-4C15-9393-6112A1F77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7911" y="2265042"/>
                <a:ext cx="0" cy="105571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3F4269-2E06-4680-BB84-869B62F7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724" y="2263084"/>
                <a:ext cx="0" cy="10576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2458C0C-8E70-4B6D-95E6-02D0932EB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5537" y="2265042"/>
                <a:ext cx="0" cy="10521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887BA37-027E-4605-834A-76E1B342681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7221201" y="1769617"/>
              <a:ext cx="432938" cy="5251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A8C5B5A-1F6D-41B1-A00A-32C728815E4C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7239473" y="3352827"/>
              <a:ext cx="377602" cy="4493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A338880-1717-40D0-B747-B6DDBF6C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system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A830-BC80-4BEE-B48C-9B17220C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/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F243ED-CE7F-4910-8BAD-FF14317C4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99" y="1467225"/>
                <a:ext cx="4303097" cy="461665"/>
              </a:xfrm>
              <a:prstGeom prst="rect">
                <a:avLst/>
              </a:prstGeom>
              <a:blipFill>
                <a:blip r:embed="rId3"/>
                <a:stretch>
                  <a:fillRect l="-21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D3830B5-D3CB-4669-880E-CCEEC0DC2F74}"/>
              </a:ext>
            </a:extLst>
          </p:cNvPr>
          <p:cNvSpPr/>
          <p:nvPr/>
        </p:nvSpPr>
        <p:spPr>
          <a:xfrm>
            <a:off x="8779940" y="1758237"/>
            <a:ext cx="678825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28A095F-64EE-4A91-9B92-D844B7597F46}"/>
              </a:ext>
            </a:extLst>
          </p:cNvPr>
          <p:cNvGrpSpPr/>
          <p:nvPr/>
        </p:nvGrpSpPr>
        <p:grpSpPr>
          <a:xfrm>
            <a:off x="1913830" y="3429000"/>
            <a:ext cx="1986765" cy="2573337"/>
            <a:chOff x="499959" y="3603343"/>
            <a:chExt cx="1986765" cy="257333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0D749D3-7572-4788-81E5-6444E762B21F}"/>
                </a:ext>
              </a:extLst>
            </p:cNvPr>
            <p:cNvGrpSpPr/>
            <p:nvPr/>
          </p:nvGrpSpPr>
          <p:grpSpPr>
            <a:xfrm>
              <a:off x="499959" y="3603343"/>
              <a:ext cx="1986765" cy="2330160"/>
              <a:chOff x="359268" y="2603758"/>
              <a:chExt cx="1986765" cy="233016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B5686EE-C549-453B-A5C5-E696E360E5A1}"/>
                  </a:ext>
                </a:extLst>
              </p:cNvPr>
              <p:cNvGrpSpPr/>
              <p:nvPr/>
            </p:nvGrpSpPr>
            <p:grpSpPr>
              <a:xfrm>
                <a:off x="359268" y="2603758"/>
                <a:ext cx="1986765" cy="2330160"/>
                <a:chOff x="359268" y="2603758"/>
                <a:chExt cx="1986765" cy="2330160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DBEF398-711B-44C5-BC62-917FF5423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6033" y="2603758"/>
                  <a:ext cx="0" cy="233016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CCC52EC-C7FE-41DA-8E7D-368254A351F5}"/>
                    </a:ext>
                  </a:extLst>
                </p:cNvPr>
                <p:cNvSpPr txBox="1"/>
                <p:nvPr/>
              </p:nvSpPr>
              <p:spPr>
                <a:xfrm>
                  <a:off x="359268" y="3192521"/>
                  <a:ext cx="13607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# class 2 in service</a:t>
                  </a:r>
                </a:p>
              </p:txBody>
            </p: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B795BD-EF59-4E42-A5CF-7C4A8282ED48}"/>
                  </a:ext>
                </a:extLst>
              </p:cNvPr>
              <p:cNvSpPr txBox="1"/>
              <p:nvPr/>
            </p:nvSpPr>
            <p:spPr>
              <a:xfrm>
                <a:off x="1767684" y="4253765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837CAD-37EC-4C4F-B378-D633A91E19F1}"/>
                  </a:ext>
                </a:extLst>
              </p:cNvPr>
              <p:cNvSpPr txBox="1"/>
              <p:nvPr/>
            </p:nvSpPr>
            <p:spPr>
              <a:xfrm>
                <a:off x="1770795" y="369181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7B18D27-E903-4123-8696-3B4DC98C9090}"/>
                  </a:ext>
                </a:extLst>
              </p:cNvPr>
              <p:cNvSpPr txBox="1"/>
              <p:nvPr/>
            </p:nvSpPr>
            <p:spPr>
              <a:xfrm>
                <a:off x="1773052" y="3183614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E37C9D4-CA2B-412C-B82B-5D8F3806D381}"/>
                  </a:ext>
                </a:extLst>
              </p:cNvPr>
              <p:cNvSpPr txBox="1"/>
              <p:nvPr/>
            </p:nvSpPr>
            <p:spPr>
              <a:xfrm>
                <a:off x="1783884" y="2686360"/>
                <a:ext cx="3296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1135116-1861-406E-9905-4FFA66F2E069}"/>
                </a:ext>
              </a:extLst>
            </p:cNvPr>
            <p:cNvSpPr txBox="1"/>
            <p:nvPr/>
          </p:nvSpPr>
          <p:spPr>
            <a:xfrm>
              <a:off x="1924574" y="571501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C375696-8EBB-4C19-90CE-71AEEFC5BD7B}"/>
              </a:ext>
            </a:extLst>
          </p:cNvPr>
          <p:cNvGrpSpPr/>
          <p:nvPr/>
        </p:nvGrpSpPr>
        <p:grpSpPr>
          <a:xfrm>
            <a:off x="3722124" y="5765387"/>
            <a:ext cx="4063972" cy="938211"/>
            <a:chOff x="2308253" y="5939730"/>
            <a:chExt cx="4063972" cy="93821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2E31122-7A36-43D3-BEE7-78E7DA746116}"/>
                </a:ext>
              </a:extLst>
            </p:cNvPr>
            <p:cNvGrpSpPr/>
            <p:nvPr/>
          </p:nvGrpSpPr>
          <p:grpSpPr>
            <a:xfrm>
              <a:off x="2486724" y="5939730"/>
              <a:ext cx="3885501" cy="938211"/>
              <a:chOff x="2346033" y="4940145"/>
              <a:chExt cx="3885501" cy="93821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29943D-E209-437A-B2D6-929C4DF34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33" y="4940145"/>
                <a:ext cx="3885501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7DD6311-4012-4468-A27F-84615133A072}"/>
                  </a:ext>
                </a:extLst>
              </p:cNvPr>
              <p:cNvSpPr txBox="1"/>
              <p:nvPr/>
            </p:nvSpPr>
            <p:spPr>
              <a:xfrm>
                <a:off x="2848203" y="5416691"/>
                <a:ext cx="24507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class 1 in service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BEFC18-CCCE-48EB-9571-370E583EA9A0}"/>
                </a:ext>
              </a:extLst>
            </p:cNvPr>
            <p:cNvSpPr txBox="1"/>
            <p:nvPr/>
          </p:nvSpPr>
          <p:spPr>
            <a:xfrm>
              <a:off x="230825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2533F-0F5B-4717-AC07-DE5ABA1C1C93}"/>
                </a:ext>
              </a:extLst>
            </p:cNvPr>
            <p:cNvSpPr txBox="1"/>
            <p:nvPr/>
          </p:nvSpPr>
          <p:spPr>
            <a:xfrm>
              <a:off x="281018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AE87847-47FD-4BC8-86C8-F081EDBF8CAF}"/>
                </a:ext>
              </a:extLst>
            </p:cNvPr>
            <p:cNvSpPr txBox="1"/>
            <p:nvPr/>
          </p:nvSpPr>
          <p:spPr>
            <a:xfrm>
              <a:off x="3312113" y="605027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4B034E5-5931-4883-9A40-BF78AAD6F0D4}"/>
                </a:ext>
              </a:extLst>
            </p:cNvPr>
            <p:cNvSpPr txBox="1"/>
            <p:nvPr/>
          </p:nvSpPr>
          <p:spPr>
            <a:xfrm>
              <a:off x="3818086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AF738A9-E5B5-488E-A71B-115DC0DC2EEE}"/>
                </a:ext>
              </a:extLst>
            </p:cNvPr>
            <p:cNvSpPr txBox="1"/>
            <p:nvPr/>
          </p:nvSpPr>
          <p:spPr>
            <a:xfrm>
              <a:off x="428885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342088-A34B-4B82-8D30-A452FFEC0B2C}"/>
                </a:ext>
              </a:extLst>
            </p:cNvPr>
            <p:cNvSpPr txBox="1"/>
            <p:nvPr/>
          </p:nvSpPr>
          <p:spPr>
            <a:xfrm>
              <a:off x="479078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70FF667-DD35-4478-BAF2-13421F957C88}"/>
                </a:ext>
              </a:extLst>
            </p:cNvPr>
            <p:cNvSpPr txBox="1"/>
            <p:nvPr/>
          </p:nvSpPr>
          <p:spPr>
            <a:xfrm>
              <a:off x="5292714" y="604830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2A2CBE5-7F37-48B2-9788-5FBEA00DECB3}"/>
                </a:ext>
              </a:extLst>
            </p:cNvPr>
            <p:cNvSpPr txBox="1"/>
            <p:nvPr/>
          </p:nvSpPr>
          <p:spPr>
            <a:xfrm>
              <a:off x="5798687" y="604632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51ED6EF-CDEE-4A1E-9EB0-BE14CE83346A}"/>
              </a:ext>
            </a:extLst>
          </p:cNvPr>
          <p:cNvGrpSpPr/>
          <p:nvPr/>
        </p:nvGrpSpPr>
        <p:grpSpPr>
          <a:xfrm>
            <a:off x="3776988" y="3653448"/>
            <a:ext cx="3728430" cy="2229348"/>
            <a:chOff x="3776988" y="3653448"/>
            <a:chExt cx="3728430" cy="2229348"/>
          </a:xfrm>
          <a:solidFill>
            <a:schemeClr val="tx1"/>
          </a:solidFill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83ECBC1-5D5C-47C8-BF02-74D99F41DA99}"/>
                </a:ext>
              </a:extLst>
            </p:cNvPr>
            <p:cNvSpPr/>
            <p:nvPr/>
          </p:nvSpPr>
          <p:spPr>
            <a:xfrm>
              <a:off x="3782599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45B28935-A13E-4A2F-A35C-CFA0BCF174CA}"/>
                </a:ext>
              </a:extLst>
            </p:cNvPr>
            <p:cNvSpPr/>
            <p:nvPr/>
          </p:nvSpPr>
          <p:spPr>
            <a:xfrm>
              <a:off x="3780844" y="514392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420EF709-844C-4145-AD7C-C4D9573EFD7C}"/>
                </a:ext>
              </a:extLst>
            </p:cNvPr>
            <p:cNvSpPr/>
            <p:nvPr/>
          </p:nvSpPr>
          <p:spPr>
            <a:xfrm>
              <a:off x="3776988" y="463300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89A6A3-042E-4934-B015-01FF7E5811E3}"/>
                </a:ext>
              </a:extLst>
            </p:cNvPr>
            <p:cNvSpPr/>
            <p:nvPr/>
          </p:nvSpPr>
          <p:spPr>
            <a:xfrm>
              <a:off x="3776988" y="4136258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B285002-7745-4111-A0EB-1CC4A6A8A767}"/>
                </a:ext>
              </a:extLst>
            </p:cNvPr>
            <p:cNvSpPr/>
            <p:nvPr/>
          </p:nvSpPr>
          <p:spPr>
            <a:xfrm>
              <a:off x="3776988" y="3653448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3575DDC-FFF2-4874-9E89-82F154E576B9}"/>
                </a:ext>
              </a:extLst>
            </p:cNvPr>
            <p:cNvSpPr/>
            <p:nvPr/>
          </p:nvSpPr>
          <p:spPr>
            <a:xfrm>
              <a:off x="4286300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718A036-2526-4108-B0F3-6D3463BBE8B3}"/>
                </a:ext>
              </a:extLst>
            </p:cNvPr>
            <p:cNvSpPr/>
            <p:nvPr/>
          </p:nvSpPr>
          <p:spPr>
            <a:xfrm>
              <a:off x="4284545" y="514392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FF83370-25EB-4859-96F2-49436D6B50D5}"/>
                </a:ext>
              </a:extLst>
            </p:cNvPr>
            <p:cNvSpPr/>
            <p:nvPr/>
          </p:nvSpPr>
          <p:spPr>
            <a:xfrm>
              <a:off x="4280689" y="463300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5A46877-427D-4E3C-B35A-4A20AF96152F}"/>
                </a:ext>
              </a:extLst>
            </p:cNvPr>
            <p:cNvSpPr/>
            <p:nvPr/>
          </p:nvSpPr>
          <p:spPr>
            <a:xfrm>
              <a:off x="4280689" y="4136258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0625523-3285-4F14-BE31-3F5D0BF3F115}"/>
                </a:ext>
              </a:extLst>
            </p:cNvPr>
            <p:cNvSpPr/>
            <p:nvPr/>
          </p:nvSpPr>
          <p:spPr>
            <a:xfrm>
              <a:off x="4280689" y="3653448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B620B34-F416-41EB-9217-48DF3A5010F0}"/>
                </a:ext>
              </a:extLst>
            </p:cNvPr>
            <p:cNvSpPr/>
            <p:nvPr/>
          </p:nvSpPr>
          <p:spPr>
            <a:xfrm>
              <a:off x="4772315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BF225AA-F64F-4E46-8FEA-7ACB7D1B5A69}"/>
                </a:ext>
              </a:extLst>
            </p:cNvPr>
            <p:cNvSpPr/>
            <p:nvPr/>
          </p:nvSpPr>
          <p:spPr>
            <a:xfrm>
              <a:off x="4770560" y="514392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1CA0411-1028-4291-85C0-86B765707E11}"/>
                </a:ext>
              </a:extLst>
            </p:cNvPr>
            <p:cNvSpPr/>
            <p:nvPr/>
          </p:nvSpPr>
          <p:spPr>
            <a:xfrm>
              <a:off x="4766704" y="463300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FFE762F-835D-4765-8092-2767516899C3}"/>
                </a:ext>
              </a:extLst>
            </p:cNvPr>
            <p:cNvSpPr/>
            <p:nvPr/>
          </p:nvSpPr>
          <p:spPr>
            <a:xfrm>
              <a:off x="4766704" y="4136258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3B739D7-D771-4467-859F-AE6BD3DF96D3}"/>
                </a:ext>
              </a:extLst>
            </p:cNvPr>
            <p:cNvSpPr/>
            <p:nvPr/>
          </p:nvSpPr>
          <p:spPr>
            <a:xfrm>
              <a:off x="5267946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403E104-6D7E-4435-89EB-54FE6722D853}"/>
                </a:ext>
              </a:extLst>
            </p:cNvPr>
            <p:cNvSpPr/>
            <p:nvPr/>
          </p:nvSpPr>
          <p:spPr>
            <a:xfrm>
              <a:off x="5266191" y="514392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79926B0B-B1AF-430B-ABB8-D3F2816BCF10}"/>
                </a:ext>
              </a:extLst>
            </p:cNvPr>
            <p:cNvSpPr/>
            <p:nvPr/>
          </p:nvSpPr>
          <p:spPr>
            <a:xfrm>
              <a:off x="5262335" y="463300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3B8837D-8801-42E6-9A70-D36E2C7468D3}"/>
                </a:ext>
              </a:extLst>
            </p:cNvPr>
            <p:cNvSpPr/>
            <p:nvPr/>
          </p:nvSpPr>
          <p:spPr>
            <a:xfrm>
              <a:off x="5771647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85BE4AC-474F-4E72-96C0-867DA4282AB4}"/>
                </a:ext>
              </a:extLst>
            </p:cNvPr>
            <p:cNvSpPr/>
            <p:nvPr/>
          </p:nvSpPr>
          <p:spPr>
            <a:xfrm>
              <a:off x="5769892" y="514392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63E11AA-8EA6-499A-8FB6-92203805873E}"/>
                </a:ext>
              </a:extLst>
            </p:cNvPr>
            <p:cNvSpPr/>
            <p:nvPr/>
          </p:nvSpPr>
          <p:spPr>
            <a:xfrm>
              <a:off x="5766036" y="463300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F67E6F0-2AFE-4775-8876-7A304EFC34F4}"/>
                </a:ext>
              </a:extLst>
            </p:cNvPr>
            <p:cNvSpPr/>
            <p:nvPr/>
          </p:nvSpPr>
          <p:spPr>
            <a:xfrm>
              <a:off x="6257662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911AB78-FBC9-487E-815E-AA73452F98B9}"/>
                </a:ext>
              </a:extLst>
            </p:cNvPr>
            <p:cNvSpPr/>
            <p:nvPr/>
          </p:nvSpPr>
          <p:spPr>
            <a:xfrm>
              <a:off x="6255907" y="5143922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895E247-5B45-41D7-A38A-A0742C5B7C0A}"/>
                </a:ext>
              </a:extLst>
            </p:cNvPr>
            <p:cNvSpPr/>
            <p:nvPr/>
          </p:nvSpPr>
          <p:spPr>
            <a:xfrm>
              <a:off x="6754503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C31091CC-74A6-4981-88D0-E60D4CB4FC34}"/>
                </a:ext>
              </a:extLst>
            </p:cNvPr>
            <p:cNvSpPr/>
            <p:nvPr/>
          </p:nvSpPr>
          <p:spPr>
            <a:xfrm>
              <a:off x="7258204" y="5619816"/>
              <a:ext cx="247214" cy="2629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A2E1F24-8B08-4411-94A0-D6B410A15252}"/>
              </a:ext>
            </a:extLst>
          </p:cNvPr>
          <p:cNvCxnSpPr>
            <a:cxnSpLocks/>
          </p:cNvCxnSpPr>
          <p:nvPr/>
        </p:nvCxnSpPr>
        <p:spPr>
          <a:xfrm flipV="1">
            <a:off x="3904451" y="5406831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88429A-56CA-4778-831E-EACA71312F9B}"/>
              </a:ext>
            </a:extLst>
          </p:cNvPr>
          <p:cNvCxnSpPr>
            <a:cxnSpLocks/>
          </p:cNvCxnSpPr>
          <p:nvPr/>
        </p:nvCxnSpPr>
        <p:spPr>
          <a:xfrm flipV="1">
            <a:off x="4027331" y="5275341"/>
            <a:ext cx="257214" cy="8506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3AE1F447-CB75-4477-A702-F4CA019755A7}"/>
              </a:ext>
            </a:extLst>
          </p:cNvPr>
          <p:cNvCxnSpPr>
            <a:cxnSpLocks/>
          </p:cNvCxnSpPr>
          <p:nvPr/>
        </p:nvCxnSpPr>
        <p:spPr>
          <a:xfrm flipV="1">
            <a:off x="4399569" y="4902756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88565F03-B8D5-4441-85EF-F4EAA06ABF41}"/>
              </a:ext>
            </a:extLst>
          </p:cNvPr>
          <p:cNvCxnSpPr>
            <a:cxnSpLocks/>
          </p:cNvCxnSpPr>
          <p:nvPr/>
        </p:nvCxnSpPr>
        <p:spPr>
          <a:xfrm flipV="1">
            <a:off x="4409094" y="4405108"/>
            <a:ext cx="1508" cy="212985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360B1316-0D45-4E8A-AE03-D1E23E7B2D72}"/>
              </a:ext>
            </a:extLst>
          </p:cNvPr>
          <p:cNvCxnSpPr>
            <a:cxnSpLocks/>
          </p:cNvCxnSpPr>
          <p:nvPr/>
        </p:nvCxnSpPr>
        <p:spPr>
          <a:xfrm flipV="1">
            <a:off x="4534209" y="4266220"/>
            <a:ext cx="225202" cy="7398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Rectangle 328">
            <a:extLst>
              <a:ext uri="{FF2B5EF4-FFF2-40B4-BE49-F238E27FC236}">
                <a16:creationId xmlns:a16="http://schemas.microsoft.com/office/drawing/2014/main" id="{724F0DAA-0F25-436B-9C96-A22179875F55}"/>
              </a:ext>
            </a:extLst>
          </p:cNvPr>
          <p:cNvSpPr/>
          <p:nvPr/>
        </p:nvSpPr>
        <p:spPr>
          <a:xfrm>
            <a:off x="8846004" y="3480125"/>
            <a:ext cx="497317" cy="3671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7FB49BA-6CD8-4659-B8E3-FA977F7BF9ED}"/>
              </a:ext>
            </a:extLst>
          </p:cNvPr>
          <p:cNvCxnSpPr>
            <a:cxnSpLocks/>
          </p:cNvCxnSpPr>
          <p:nvPr/>
        </p:nvCxnSpPr>
        <p:spPr>
          <a:xfrm flipH="1" flipV="1">
            <a:off x="4540467" y="3825167"/>
            <a:ext cx="287932" cy="267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A65C226-1173-4DAA-945A-9D7C0664CBAA}"/>
              </a:ext>
            </a:extLst>
          </p:cNvPr>
          <p:cNvCxnSpPr>
            <a:cxnSpLocks/>
          </p:cNvCxnSpPr>
          <p:nvPr/>
        </p:nvCxnSpPr>
        <p:spPr>
          <a:xfrm flipH="1" flipV="1">
            <a:off x="4000773" y="3729373"/>
            <a:ext cx="262894" cy="7861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66EFC21-FAB3-44FA-9833-1495DDAEA373}"/>
              </a:ext>
            </a:extLst>
          </p:cNvPr>
          <p:cNvSpPr/>
          <p:nvPr/>
        </p:nvSpPr>
        <p:spPr>
          <a:xfrm>
            <a:off x="8906798" y="2218885"/>
            <a:ext cx="421296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0846C5-60C6-4FD8-883B-B618AF0C6AE9}"/>
              </a:ext>
            </a:extLst>
          </p:cNvPr>
          <p:cNvSpPr/>
          <p:nvPr/>
        </p:nvSpPr>
        <p:spPr>
          <a:xfrm>
            <a:off x="9007969" y="2524261"/>
            <a:ext cx="20164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B356451-E237-4C60-91AC-B3D850001682}"/>
              </a:ext>
            </a:extLst>
          </p:cNvPr>
          <p:cNvCxnSpPr>
            <a:cxnSpLocks/>
          </p:cNvCxnSpPr>
          <p:nvPr/>
        </p:nvCxnSpPr>
        <p:spPr>
          <a:xfrm>
            <a:off x="4040641" y="3881976"/>
            <a:ext cx="272959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5514596-D5AE-44A7-9956-6B35FE4ECECE}"/>
              </a:ext>
            </a:extLst>
          </p:cNvPr>
          <p:cNvCxnSpPr>
            <a:cxnSpLocks/>
          </p:cNvCxnSpPr>
          <p:nvPr/>
        </p:nvCxnSpPr>
        <p:spPr>
          <a:xfrm>
            <a:off x="4447514" y="3941175"/>
            <a:ext cx="278470" cy="257373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C3C867-F2B7-400C-A9DF-78257CA0E4E7}"/>
              </a:ext>
            </a:extLst>
          </p:cNvPr>
          <p:cNvSpPr/>
          <p:nvPr/>
        </p:nvSpPr>
        <p:spPr>
          <a:xfrm>
            <a:off x="7725893" y="2695120"/>
            <a:ext cx="423601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932F90-77DE-44FF-8021-FBC8CFF8A3D4}"/>
              </a:ext>
            </a:extLst>
          </p:cNvPr>
          <p:cNvSpPr/>
          <p:nvPr/>
        </p:nvSpPr>
        <p:spPr>
          <a:xfrm>
            <a:off x="6833650" y="2682846"/>
            <a:ext cx="20086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5E4599-CEC8-4E50-A9D6-4022A12474CF}"/>
              </a:ext>
            </a:extLst>
          </p:cNvPr>
          <p:cNvSpPr/>
          <p:nvPr/>
        </p:nvSpPr>
        <p:spPr>
          <a:xfrm>
            <a:off x="5722657" y="2684445"/>
            <a:ext cx="356130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B7A572-353C-4D04-A73A-F855A51CB705}"/>
              </a:ext>
            </a:extLst>
          </p:cNvPr>
          <p:cNvSpPr/>
          <p:nvPr/>
        </p:nvSpPr>
        <p:spPr>
          <a:xfrm>
            <a:off x="8949388" y="2820210"/>
            <a:ext cx="318803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08A315-B4E3-49AB-9260-B7D19921C685}"/>
              </a:ext>
            </a:extLst>
          </p:cNvPr>
          <p:cNvSpPr/>
          <p:nvPr/>
        </p:nvSpPr>
        <p:spPr>
          <a:xfrm>
            <a:off x="9019078" y="3170215"/>
            <a:ext cx="151168" cy="250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D5D75E-D94C-4D66-A12A-0693DCAFD1B6}"/>
              </a:ext>
            </a:extLst>
          </p:cNvPr>
          <p:cNvSpPr/>
          <p:nvPr/>
        </p:nvSpPr>
        <p:spPr>
          <a:xfrm>
            <a:off x="5757966" y="4639414"/>
            <a:ext cx="247214" cy="262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E287CE-09F3-4712-8E35-EDB64DF7678D}"/>
              </a:ext>
            </a:extLst>
          </p:cNvPr>
          <p:cNvCxnSpPr>
            <a:cxnSpLocks/>
            <a:stCxn id="155" idx="6"/>
            <a:endCxn id="3" idx="1"/>
          </p:cNvCxnSpPr>
          <p:nvPr/>
        </p:nvCxnSpPr>
        <p:spPr>
          <a:xfrm>
            <a:off x="5013918" y="4267748"/>
            <a:ext cx="780252" cy="410179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0A5436E-0888-440D-B143-B7A3BB137ECB}"/>
              </a:ext>
            </a:extLst>
          </p:cNvPr>
          <p:cNvSpPr txBox="1"/>
          <p:nvPr/>
        </p:nvSpPr>
        <p:spPr>
          <a:xfrm>
            <a:off x="8179740" y="4334130"/>
            <a:ext cx="2743200" cy="1569660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Key insight: </a:t>
            </a:r>
          </a:p>
          <a:p>
            <a:r>
              <a:rPr lang="en-US" sz="2400" dirty="0"/>
              <a:t>Only states with saturated servers matter for stability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EE16958-B582-4FA0-849A-BFC05711093B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B5790CB-C9DA-44FE-B89F-BFE88B4A75E3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63AD7D8-D1EE-4B3C-81E1-208971B3762F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129" name="Left Brace 128">
                <a:extLst>
                  <a:ext uri="{FF2B5EF4-FFF2-40B4-BE49-F238E27FC236}">
                    <a16:creationId xmlns:a16="http://schemas.microsoft.com/office/drawing/2014/main" id="{AE7D953A-3D39-4DC8-8C3B-89D19F3FEC75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B342452-AF67-4E1E-9183-4D5439290DB6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BB342452-AF67-4E1E-9183-4D5439290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BC331AA-3993-4913-AA7C-75B088D427EB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127" name="Left Brace 126">
                <a:extLst>
                  <a:ext uri="{FF2B5EF4-FFF2-40B4-BE49-F238E27FC236}">
                    <a16:creationId xmlns:a16="http://schemas.microsoft.com/office/drawing/2014/main" id="{1847AD5D-46FC-434C-8A0A-19B5C9B3BB45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E4E6E755-A91C-4FA2-A855-CE7ED39059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E4E6E755-A91C-4FA2-A855-CE7ED3905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8AADFD0-99E2-4D67-B93B-DDFE6755ECC8}"/>
              </a:ext>
            </a:extLst>
          </p:cNvPr>
          <p:cNvGrpSpPr/>
          <p:nvPr/>
        </p:nvGrpSpPr>
        <p:grpSpPr>
          <a:xfrm>
            <a:off x="3391075" y="3578029"/>
            <a:ext cx="4585699" cy="1504904"/>
            <a:chOff x="3391075" y="3578029"/>
            <a:chExt cx="4585699" cy="1504904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8DBD2D67-9FDD-4007-8915-E043210A7949}"/>
                </a:ext>
              </a:extLst>
            </p:cNvPr>
            <p:cNvSpPr/>
            <p:nvPr/>
          </p:nvSpPr>
          <p:spPr>
            <a:xfrm rot="2022464">
              <a:off x="3391075" y="4486444"/>
              <a:ext cx="4585699" cy="596489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07C2521-CB1B-439B-A441-1388C144FD24}"/>
                </a:ext>
              </a:extLst>
            </p:cNvPr>
            <p:cNvSpPr txBox="1"/>
            <p:nvPr/>
          </p:nvSpPr>
          <p:spPr>
            <a:xfrm>
              <a:off x="5766036" y="3578029"/>
              <a:ext cx="1770129" cy="830997"/>
            </a:xfrm>
            <a:prstGeom prst="rect">
              <a:avLst/>
            </a:prstGeom>
            <a:noFill/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Servers can be saturated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56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5948-5B9C-4303-A623-83B8FC3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Saturated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3873-0E5F-4DEE-BC25-3C67CD7E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414"/>
            <a:ext cx="10048875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Saturated System: only include states where no more jobs can enter service. More jobs are always available.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State descriptor: [</a:t>
            </a:r>
            <a:r>
              <a:rPr lang="en-US" dirty="0">
                <a:solidFill>
                  <a:srgbClr val="CC0000"/>
                </a:solidFill>
              </a:rPr>
              <a:t>Blocking job?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 class 1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class 2</a:t>
            </a:r>
            <a:r>
              <a:rPr lang="en-US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A2B7B-3E9E-40B3-B9C5-E86C9685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9F3424-CB13-4097-B3A0-40BA16E7CC0C}"/>
              </a:ext>
            </a:extLst>
          </p:cNvPr>
          <p:cNvGrpSpPr/>
          <p:nvPr/>
        </p:nvGrpSpPr>
        <p:grpSpPr>
          <a:xfrm>
            <a:off x="2578442" y="3297258"/>
            <a:ext cx="769658" cy="2170071"/>
            <a:chOff x="2454617" y="2450413"/>
            <a:chExt cx="769658" cy="21700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72B3CF-3EB3-4A40-AB4C-7E316FB53307}"/>
                </a:ext>
              </a:extLst>
            </p:cNvPr>
            <p:cNvGrpSpPr/>
            <p:nvPr/>
          </p:nvGrpSpPr>
          <p:grpSpPr>
            <a:xfrm>
              <a:off x="2454617" y="2450413"/>
              <a:ext cx="769658" cy="2170071"/>
              <a:chOff x="7676000" y="1768530"/>
              <a:chExt cx="769658" cy="3116671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3C242F2-F561-475F-A46B-F637385F0D38}"/>
                  </a:ext>
                </a:extLst>
              </p:cNvPr>
              <p:cNvSpPr/>
              <p:nvPr/>
            </p:nvSpPr>
            <p:spPr>
              <a:xfrm>
                <a:off x="7698690" y="3116449"/>
                <a:ext cx="726142" cy="19748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FC1D081-5F0C-4B03-A09C-F5B8738F458C}"/>
                  </a:ext>
                </a:extLst>
              </p:cNvPr>
              <p:cNvGrpSpPr/>
              <p:nvPr/>
            </p:nvGrpSpPr>
            <p:grpSpPr>
              <a:xfrm>
                <a:off x="7676000" y="1768530"/>
                <a:ext cx="769658" cy="3116671"/>
                <a:chOff x="7676000" y="1768530"/>
                <a:chExt cx="769658" cy="3116671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42EF2FB-B03B-4187-8BBE-B86645AB3EB0}"/>
                    </a:ext>
                  </a:extLst>
                </p:cNvPr>
                <p:cNvSpPr/>
                <p:nvPr/>
              </p:nvSpPr>
              <p:spPr>
                <a:xfrm>
                  <a:off x="7713064" y="17685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5EDB089-7ACC-41E6-8B48-CEB4C468B8AC}"/>
                    </a:ext>
                  </a:extLst>
                </p:cNvPr>
                <p:cNvSpPr/>
                <p:nvPr/>
              </p:nvSpPr>
              <p:spPr>
                <a:xfrm>
                  <a:off x="7719516" y="19952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CBBAD8D-419D-422D-908A-CFF06D3FB099}"/>
                    </a:ext>
                  </a:extLst>
                </p:cNvPr>
                <p:cNvSpPr/>
                <p:nvPr/>
              </p:nvSpPr>
              <p:spPr>
                <a:xfrm>
                  <a:off x="7703497" y="2227630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585A84C-CAC9-45D4-A1A8-D80192E2B2EA}"/>
                    </a:ext>
                  </a:extLst>
                </p:cNvPr>
                <p:cNvSpPr/>
                <p:nvPr/>
              </p:nvSpPr>
              <p:spPr>
                <a:xfrm>
                  <a:off x="7713064" y="244973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E28F2B5-5360-44AC-9E76-53D1C7402483}"/>
                    </a:ext>
                  </a:extLst>
                </p:cNvPr>
                <p:cNvSpPr/>
                <p:nvPr/>
              </p:nvSpPr>
              <p:spPr>
                <a:xfrm>
                  <a:off x="7698690" y="2658147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704382F-E0E6-4EE2-820E-1285C26343F6}"/>
                    </a:ext>
                  </a:extLst>
                </p:cNvPr>
                <p:cNvSpPr/>
                <p:nvPr/>
              </p:nvSpPr>
              <p:spPr>
                <a:xfrm>
                  <a:off x="7698690" y="2875274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4D2BC4-5CA2-47DD-A790-F2D76B5EFAB9}"/>
                    </a:ext>
                  </a:extLst>
                </p:cNvPr>
                <p:cNvSpPr/>
                <p:nvPr/>
              </p:nvSpPr>
              <p:spPr>
                <a:xfrm>
                  <a:off x="7690374" y="33398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A7DBB71-8CAE-496C-88F5-921AE17A6A3C}"/>
                    </a:ext>
                  </a:extLst>
                </p:cNvPr>
                <p:cNvSpPr/>
                <p:nvPr/>
              </p:nvSpPr>
              <p:spPr>
                <a:xfrm>
                  <a:off x="7696826" y="35665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FC830C9-643B-4880-ADBC-3ED0B8CE2EFC}"/>
                    </a:ext>
                  </a:extLst>
                </p:cNvPr>
                <p:cNvSpPr/>
                <p:nvPr/>
              </p:nvSpPr>
              <p:spPr>
                <a:xfrm>
                  <a:off x="7680807" y="3798901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1117548-3BA8-4180-8C05-70C2D1DFABAB}"/>
                    </a:ext>
                  </a:extLst>
                </p:cNvPr>
                <p:cNvSpPr/>
                <p:nvPr/>
              </p:nvSpPr>
              <p:spPr>
                <a:xfrm>
                  <a:off x="7690374" y="402100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D21E60B-C456-4F1A-9CC3-33B89B82EE76}"/>
                    </a:ext>
                  </a:extLst>
                </p:cNvPr>
                <p:cNvSpPr/>
                <p:nvPr/>
              </p:nvSpPr>
              <p:spPr>
                <a:xfrm>
                  <a:off x="7676000" y="4229418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89CF679-80AB-40FC-8E19-35CC91F2BB86}"/>
                    </a:ext>
                  </a:extLst>
                </p:cNvPr>
                <p:cNvSpPr/>
                <p:nvPr/>
              </p:nvSpPr>
              <p:spPr>
                <a:xfrm>
                  <a:off x="7676000" y="4446545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FB4A509-6E6A-41B3-90E2-9E7865B8708C}"/>
                    </a:ext>
                  </a:extLst>
                </p:cNvPr>
                <p:cNvSpPr/>
                <p:nvPr/>
              </p:nvSpPr>
              <p:spPr>
                <a:xfrm>
                  <a:off x="7676000" y="468771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C557C7-354D-43C5-919C-E8BBD594976D}"/>
                </a:ext>
              </a:extLst>
            </p:cNvPr>
            <p:cNvSpPr/>
            <p:nvPr/>
          </p:nvSpPr>
          <p:spPr>
            <a:xfrm>
              <a:off x="2454617" y="4210137"/>
              <a:ext cx="678825" cy="3671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66CB33-9DF3-4C65-BE2F-9EB388AA1A2D}"/>
                </a:ext>
              </a:extLst>
            </p:cNvPr>
            <p:cNvSpPr/>
            <p:nvPr/>
          </p:nvSpPr>
          <p:spPr>
            <a:xfrm>
              <a:off x="2482114" y="3735617"/>
              <a:ext cx="678825" cy="3671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BE76DB4-3546-4A2B-9FC3-8944BBA030C8}"/>
                </a:ext>
              </a:extLst>
            </p:cNvPr>
            <p:cNvSpPr/>
            <p:nvPr/>
          </p:nvSpPr>
          <p:spPr>
            <a:xfrm>
              <a:off x="2607040" y="3401436"/>
              <a:ext cx="421296" cy="250011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E852B52-AEE2-4FA4-B678-2DEA846DD23B}"/>
                </a:ext>
              </a:extLst>
            </p:cNvPr>
            <p:cNvSpPr/>
            <p:nvPr/>
          </p:nvSpPr>
          <p:spPr>
            <a:xfrm>
              <a:off x="2607040" y="3098577"/>
              <a:ext cx="421296" cy="250011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F2A9977-14EE-4708-AAC7-DB84380AAF17}"/>
                </a:ext>
              </a:extLst>
            </p:cNvPr>
            <p:cNvSpPr/>
            <p:nvPr/>
          </p:nvSpPr>
          <p:spPr>
            <a:xfrm>
              <a:off x="2617399" y="2792350"/>
              <a:ext cx="421296" cy="250011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680BBFC-E9BE-4DF9-AACE-E8D2FE7A9FBD}"/>
                </a:ext>
              </a:extLst>
            </p:cNvPr>
            <p:cNvSpPr/>
            <p:nvPr/>
          </p:nvSpPr>
          <p:spPr>
            <a:xfrm>
              <a:off x="2634537" y="2487222"/>
              <a:ext cx="421296" cy="250011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36B0FD0-4CAA-431C-9798-32A2C576A1BF}"/>
              </a:ext>
            </a:extLst>
          </p:cNvPr>
          <p:cNvGrpSpPr/>
          <p:nvPr/>
        </p:nvGrpSpPr>
        <p:grpSpPr>
          <a:xfrm>
            <a:off x="3832050" y="3297258"/>
            <a:ext cx="769658" cy="2170071"/>
            <a:chOff x="4232100" y="3253385"/>
            <a:chExt cx="769658" cy="217007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01E6EEC-07FC-41A8-9E9B-A03AD487F37B}"/>
                </a:ext>
              </a:extLst>
            </p:cNvPr>
            <p:cNvGrpSpPr/>
            <p:nvPr/>
          </p:nvGrpSpPr>
          <p:grpSpPr>
            <a:xfrm>
              <a:off x="4232100" y="3253385"/>
              <a:ext cx="769658" cy="2170071"/>
              <a:chOff x="2454617" y="2450413"/>
              <a:chExt cx="769658" cy="2170071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FDC0C91-DE34-415F-8896-10AFF0673804}"/>
                  </a:ext>
                </a:extLst>
              </p:cNvPr>
              <p:cNvGrpSpPr/>
              <p:nvPr/>
            </p:nvGrpSpPr>
            <p:grpSpPr>
              <a:xfrm>
                <a:off x="2454617" y="2450413"/>
                <a:ext cx="769658" cy="2170071"/>
                <a:chOff x="7676000" y="1768530"/>
                <a:chExt cx="769658" cy="3116671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BDA9AEB-8CC1-400A-BC69-6C1FC5B19745}"/>
                    </a:ext>
                  </a:extLst>
                </p:cNvPr>
                <p:cNvSpPr/>
                <p:nvPr/>
              </p:nvSpPr>
              <p:spPr>
                <a:xfrm>
                  <a:off x="7698690" y="311644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9F5656C-3ECB-4835-842C-C17C0A2EE228}"/>
                    </a:ext>
                  </a:extLst>
                </p:cNvPr>
                <p:cNvGrpSpPr/>
                <p:nvPr/>
              </p:nvGrpSpPr>
              <p:grpSpPr>
                <a:xfrm>
                  <a:off x="7676000" y="1768530"/>
                  <a:ext cx="769658" cy="3116671"/>
                  <a:chOff x="7676000" y="1768530"/>
                  <a:chExt cx="769658" cy="31166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1B1AA4F2-EC36-45D2-9068-5CB61DD63306}"/>
                      </a:ext>
                    </a:extLst>
                  </p:cNvPr>
                  <p:cNvSpPr/>
                  <p:nvPr/>
                </p:nvSpPr>
                <p:spPr>
                  <a:xfrm>
                    <a:off x="7713064" y="1768530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F602A53C-31E3-47A4-AC4D-5FCA3B7C1037}"/>
                      </a:ext>
                    </a:extLst>
                  </p:cNvPr>
                  <p:cNvSpPr/>
                  <p:nvPr/>
                </p:nvSpPr>
                <p:spPr>
                  <a:xfrm>
                    <a:off x="7719516" y="1995230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8432C44D-FA30-4843-AED4-226D8C735FB7}"/>
                      </a:ext>
                    </a:extLst>
                  </p:cNvPr>
                  <p:cNvSpPr/>
                  <p:nvPr/>
                </p:nvSpPr>
                <p:spPr>
                  <a:xfrm>
                    <a:off x="7703497" y="2227630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38DDFE5D-0D05-4C5C-8616-72F3CF6871D6}"/>
                      </a:ext>
                    </a:extLst>
                  </p:cNvPr>
                  <p:cNvSpPr/>
                  <p:nvPr/>
                </p:nvSpPr>
                <p:spPr>
                  <a:xfrm>
                    <a:off x="7713064" y="2449734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6DC3CAF-9719-4B2D-824F-7C53425E9798}"/>
                      </a:ext>
                    </a:extLst>
                  </p:cNvPr>
                  <p:cNvSpPr/>
                  <p:nvPr/>
                </p:nvSpPr>
                <p:spPr>
                  <a:xfrm>
                    <a:off x="7698690" y="2658147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09ECA14B-CF77-4EE8-A1CA-DA308E5CBC03}"/>
                      </a:ext>
                    </a:extLst>
                  </p:cNvPr>
                  <p:cNvSpPr/>
                  <p:nvPr/>
                </p:nvSpPr>
                <p:spPr>
                  <a:xfrm>
                    <a:off x="7698690" y="2875274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3B5A7EC-250C-4A31-99C5-21EAA6BC30B4}"/>
                      </a:ext>
                    </a:extLst>
                  </p:cNvPr>
                  <p:cNvSpPr/>
                  <p:nvPr/>
                </p:nvSpPr>
                <p:spPr>
                  <a:xfrm>
                    <a:off x="7690374" y="3339801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ABB9F2A4-E0A8-43A1-9FE0-9DF9D730EF2E}"/>
                      </a:ext>
                    </a:extLst>
                  </p:cNvPr>
                  <p:cNvSpPr/>
                  <p:nvPr/>
                </p:nvSpPr>
                <p:spPr>
                  <a:xfrm>
                    <a:off x="7696826" y="3566501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93A5ACD2-63FD-41EF-AFA7-0DCEBCD3067D}"/>
                      </a:ext>
                    </a:extLst>
                  </p:cNvPr>
                  <p:cNvSpPr/>
                  <p:nvPr/>
                </p:nvSpPr>
                <p:spPr>
                  <a:xfrm>
                    <a:off x="7680807" y="3798901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358C6D43-6A73-4D60-922A-B13FF1D60E36}"/>
                      </a:ext>
                    </a:extLst>
                  </p:cNvPr>
                  <p:cNvSpPr/>
                  <p:nvPr/>
                </p:nvSpPr>
                <p:spPr>
                  <a:xfrm>
                    <a:off x="7690374" y="4021005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AEB9EEFA-E8BB-4913-99A9-12EDBC05B52A}"/>
                      </a:ext>
                    </a:extLst>
                  </p:cNvPr>
                  <p:cNvSpPr/>
                  <p:nvPr/>
                </p:nvSpPr>
                <p:spPr>
                  <a:xfrm>
                    <a:off x="7676000" y="4229418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3BCE2C02-07E4-4AFD-A805-EE31FC24CEBD}"/>
                      </a:ext>
                    </a:extLst>
                  </p:cNvPr>
                  <p:cNvSpPr/>
                  <p:nvPr/>
                </p:nvSpPr>
                <p:spPr>
                  <a:xfrm>
                    <a:off x="7676000" y="4446545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72BFD20-E09D-4418-8E59-1A0B1BE1C677}"/>
                      </a:ext>
                    </a:extLst>
                  </p:cNvPr>
                  <p:cNvSpPr/>
                  <p:nvPr/>
                </p:nvSpPr>
                <p:spPr>
                  <a:xfrm>
                    <a:off x="7676000" y="4687719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0E7A14B-4C95-4722-9027-CC0C5C85C455}"/>
                  </a:ext>
                </a:extLst>
              </p:cNvPr>
              <p:cNvSpPr/>
              <p:nvPr/>
            </p:nvSpPr>
            <p:spPr>
              <a:xfrm>
                <a:off x="2454617" y="4210137"/>
                <a:ext cx="678825" cy="3671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76C62BA-FE3B-44C9-A41B-65CAEAF0422C}"/>
                  </a:ext>
                </a:extLst>
              </p:cNvPr>
              <p:cNvSpPr/>
              <p:nvPr/>
            </p:nvSpPr>
            <p:spPr>
              <a:xfrm>
                <a:off x="2634537" y="3562618"/>
                <a:ext cx="421296" cy="250011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B118098-E431-4291-893A-4990286A26AE}"/>
                  </a:ext>
                </a:extLst>
              </p:cNvPr>
              <p:cNvSpPr/>
              <p:nvPr/>
            </p:nvSpPr>
            <p:spPr>
              <a:xfrm>
                <a:off x="2607040" y="3251263"/>
                <a:ext cx="421296" cy="250011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812AE02-CBD7-4B02-8825-6B1FAAD324F0}"/>
                  </a:ext>
                </a:extLst>
              </p:cNvPr>
              <p:cNvSpPr/>
              <p:nvPr/>
            </p:nvSpPr>
            <p:spPr>
              <a:xfrm>
                <a:off x="2627866" y="2944097"/>
                <a:ext cx="421296" cy="250011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4A3C5E-ADAA-4A93-8C7E-9DA01E1F58B7}"/>
                  </a:ext>
                </a:extLst>
              </p:cNvPr>
              <p:cNvSpPr/>
              <p:nvPr/>
            </p:nvSpPr>
            <p:spPr>
              <a:xfrm>
                <a:off x="2634537" y="2640923"/>
                <a:ext cx="421296" cy="250011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B1FB57-C051-4615-A0F4-3B8B2CDAD47A}"/>
                </a:ext>
              </a:extLst>
            </p:cNvPr>
            <p:cNvSpPr/>
            <p:nvPr/>
          </p:nvSpPr>
          <p:spPr>
            <a:xfrm>
              <a:off x="4406281" y="4699139"/>
              <a:ext cx="421296" cy="250011"/>
            </a:xfrm>
            <a:prstGeom prst="rect">
              <a:avLst/>
            </a:prstGeom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1DCD613-D16D-45DF-96B4-10FBA07AF461}"/>
              </a:ext>
            </a:extLst>
          </p:cNvPr>
          <p:cNvGrpSpPr/>
          <p:nvPr/>
        </p:nvGrpSpPr>
        <p:grpSpPr>
          <a:xfrm>
            <a:off x="5853837" y="3287745"/>
            <a:ext cx="1797144" cy="2170071"/>
            <a:chOff x="6244297" y="3133775"/>
            <a:chExt cx="1797144" cy="217007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B7CA7D2-CB44-49CE-8A57-703FED5321CD}"/>
                </a:ext>
              </a:extLst>
            </p:cNvPr>
            <p:cNvGrpSpPr/>
            <p:nvPr/>
          </p:nvGrpSpPr>
          <p:grpSpPr>
            <a:xfrm>
              <a:off x="7271783" y="3133775"/>
              <a:ext cx="769658" cy="2170071"/>
              <a:chOff x="2454617" y="2450413"/>
              <a:chExt cx="769658" cy="217007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6C12A1D-AF7E-4CEA-9A02-DAFA989218D0}"/>
                  </a:ext>
                </a:extLst>
              </p:cNvPr>
              <p:cNvGrpSpPr/>
              <p:nvPr/>
            </p:nvGrpSpPr>
            <p:grpSpPr>
              <a:xfrm>
                <a:off x="2454617" y="2450413"/>
                <a:ext cx="769658" cy="2170071"/>
                <a:chOff x="7676000" y="1768530"/>
                <a:chExt cx="769658" cy="3116671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E817862-C04F-4C92-B21B-BA7BF71FFF1C}"/>
                    </a:ext>
                  </a:extLst>
                </p:cNvPr>
                <p:cNvSpPr/>
                <p:nvPr/>
              </p:nvSpPr>
              <p:spPr>
                <a:xfrm>
                  <a:off x="7698690" y="3116449"/>
                  <a:ext cx="726142" cy="19748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75717252-74B1-4BE8-A23B-A107EE25784C}"/>
                    </a:ext>
                  </a:extLst>
                </p:cNvPr>
                <p:cNvGrpSpPr/>
                <p:nvPr/>
              </p:nvGrpSpPr>
              <p:grpSpPr>
                <a:xfrm>
                  <a:off x="7676000" y="1768530"/>
                  <a:ext cx="769658" cy="3116671"/>
                  <a:chOff x="7676000" y="1768530"/>
                  <a:chExt cx="769658" cy="3116671"/>
                </a:xfrm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17F344AF-6CBF-41D7-BD16-65B0325D1F53}"/>
                      </a:ext>
                    </a:extLst>
                  </p:cNvPr>
                  <p:cNvSpPr/>
                  <p:nvPr/>
                </p:nvSpPr>
                <p:spPr>
                  <a:xfrm>
                    <a:off x="7713064" y="1768530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0443A1D8-4843-4CB5-BD2B-35F1D1A1D25F}"/>
                      </a:ext>
                    </a:extLst>
                  </p:cNvPr>
                  <p:cNvSpPr/>
                  <p:nvPr/>
                </p:nvSpPr>
                <p:spPr>
                  <a:xfrm>
                    <a:off x="7719516" y="1995230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A8C8B5F5-7B2E-42E6-9DFA-7E5FCD063726}"/>
                      </a:ext>
                    </a:extLst>
                  </p:cNvPr>
                  <p:cNvSpPr/>
                  <p:nvPr/>
                </p:nvSpPr>
                <p:spPr>
                  <a:xfrm>
                    <a:off x="7703497" y="2227630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B8BCFCA3-7E9B-484B-8ABB-2137D9FC9C19}"/>
                      </a:ext>
                    </a:extLst>
                  </p:cNvPr>
                  <p:cNvSpPr/>
                  <p:nvPr/>
                </p:nvSpPr>
                <p:spPr>
                  <a:xfrm>
                    <a:off x="7713064" y="2449734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7F404833-EDAC-4BA7-8D66-54916A3FB547}"/>
                      </a:ext>
                    </a:extLst>
                  </p:cNvPr>
                  <p:cNvSpPr/>
                  <p:nvPr/>
                </p:nvSpPr>
                <p:spPr>
                  <a:xfrm>
                    <a:off x="7698690" y="2658147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DF5A44F4-667C-4EEC-B1BF-7E081E9D86AB}"/>
                      </a:ext>
                    </a:extLst>
                  </p:cNvPr>
                  <p:cNvSpPr/>
                  <p:nvPr/>
                </p:nvSpPr>
                <p:spPr>
                  <a:xfrm>
                    <a:off x="7698690" y="2875274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559AF332-3B21-4C8F-AF28-EEADF84C3FBB}"/>
                      </a:ext>
                    </a:extLst>
                  </p:cNvPr>
                  <p:cNvSpPr/>
                  <p:nvPr/>
                </p:nvSpPr>
                <p:spPr>
                  <a:xfrm>
                    <a:off x="7690374" y="3339801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52647A2-FF9C-46C1-8821-FD809ED4B537}"/>
                      </a:ext>
                    </a:extLst>
                  </p:cNvPr>
                  <p:cNvSpPr/>
                  <p:nvPr/>
                </p:nvSpPr>
                <p:spPr>
                  <a:xfrm>
                    <a:off x="7696826" y="3566501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8FE45BC-2B43-4A9D-BD25-0C6A810CB124}"/>
                      </a:ext>
                    </a:extLst>
                  </p:cNvPr>
                  <p:cNvSpPr/>
                  <p:nvPr/>
                </p:nvSpPr>
                <p:spPr>
                  <a:xfrm>
                    <a:off x="7680807" y="3798901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4A0A75C5-CEBC-41BB-BCB8-9FBCD2D05B67}"/>
                      </a:ext>
                    </a:extLst>
                  </p:cNvPr>
                  <p:cNvSpPr/>
                  <p:nvPr/>
                </p:nvSpPr>
                <p:spPr>
                  <a:xfrm>
                    <a:off x="7690374" y="4021005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B7383A96-9015-4940-BD65-6A46D5B3A79C}"/>
                      </a:ext>
                    </a:extLst>
                  </p:cNvPr>
                  <p:cNvSpPr/>
                  <p:nvPr/>
                </p:nvSpPr>
                <p:spPr>
                  <a:xfrm>
                    <a:off x="7676000" y="4229418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28AF5BBB-6F00-4C52-9786-C81030AE4653}"/>
                      </a:ext>
                    </a:extLst>
                  </p:cNvPr>
                  <p:cNvSpPr/>
                  <p:nvPr/>
                </p:nvSpPr>
                <p:spPr>
                  <a:xfrm>
                    <a:off x="7676000" y="4446545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06479124-5CE2-4DE4-9B10-23F4628C8BC8}"/>
                      </a:ext>
                    </a:extLst>
                  </p:cNvPr>
                  <p:cNvSpPr/>
                  <p:nvPr/>
                </p:nvSpPr>
                <p:spPr>
                  <a:xfrm>
                    <a:off x="7676000" y="4687719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F77432BF-9D1B-401F-9607-1070D8E68C14}"/>
                  </a:ext>
                </a:extLst>
              </p:cNvPr>
              <p:cNvSpPr/>
              <p:nvPr/>
            </p:nvSpPr>
            <p:spPr>
              <a:xfrm>
                <a:off x="2454617" y="4210137"/>
                <a:ext cx="678825" cy="3671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3762D9D-2215-47BA-850A-F7A89D4C86C1}"/>
                  </a:ext>
                </a:extLst>
              </p:cNvPr>
              <p:cNvSpPr/>
              <p:nvPr/>
            </p:nvSpPr>
            <p:spPr>
              <a:xfrm>
                <a:off x="2482114" y="3735617"/>
                <a:ext cx="678825" cy="36716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B10BE43-3220-4FE0-8BD0-5A5D5CAD8A01}"/>
                  </a:ext>
                </a:extLst>
              </p:cNvPr>
              <p:cNvSpPr/>
              <p:nvPr/>
            </p:nvSpPr>
            <p:spPr>
              <a:xfrm>
                <a:off x="2607040" y="3401436"/>
                <a:ext cx="421296" cy="250011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17CE88A-614B-4AE6-A0C2-D5D545A7FB16}"/>
                  </a:ext>
                </a:extLst>
              </p:cNvPr>
              <p:cNvSpPr/>
              <p:nvPr/>
            </p:nvSpPr>
            <p:spPr>
              <a:xfrm>
                <a:off x="2607040" y="3098577"/>
                <a:ext cx="421296" cy="250011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0542126-3D8B-4D33-AA4C-470225D2ABD5}"/>
                  </a:ext>
                </a:extLst>
              </p:cNvPr>
              <p:cNvSpPr/>
              <p:nvPr/>
            </p:nvSpPr>
            <p:spPr>
              <a:xfrm>
                <a:off x="2617399" y="2792350"/>
                <a:ext cx="421296" cy="250011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443E6C4-99B0-46B7-A57B-4C8EC2C86A30}"/>
                </a:ext>
              </a:extLst>
            </p:cNvPr>
            <p:cNvSpPr/>
            <p:nvPr/>
          </p:nvSpPr>
          <p:spPr>
            <a:xfrm>
              <a:off x="6366414" y="3900211"/>
              <a:ext cx="678825" cy="518768"/>
            </a:xfrm>
            <a:prstGeom prst="rect">
              <a:avLst/>
            </a:prstGeom>
            <a:solidFill>
              <a:srgbClr val="CC000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7042D92-1308-4558-823C-01BFD07908B6}"/>
                </a:ext>
              </a:extLst>
            </p:cNvPr>
            <p:cNvSpPr/>
            <p:nvPr/>
          </p:nvSpPr>
          <p:spPr>
            <a:xfrm>
              <a:off x="6244297" y="3524367"/>
              <a:ext cx="881621" cy="1239682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5E02D41-C2A8-4B7C-B348-853BC2EB9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4167" y="3174574"/>
              <a:ext cx="197584" cy="3672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4B71CAD-2A04-47D7-8559-F498D1D558AA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>
              <a:off x="7143664" y="4752944"/>
              <a:ext cx="128119" cy="482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A9848A4-E5E9-4667-B417-4C162F023973}"/>
              </a:ext>
            </a:extLst>
          </p:cNvPr>
          <p:cNvGrpSpPr/>
          <p:nvPr/>
        </p:nvGrpSpPr>
        <p:grpSpPr>
          <a:xfrm>
            <a:off x="8034286" y="3288250"/>
            <a:ext cx="1797144" cy="2170071"/>
            <a:chOff x="8434336" y="3202525"/>
            <a:chExt cx="1797144" cy="2170071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A19A389-83BC-41F5-BD61-BC42A35FB60D}"/>
                </a:ext>
              </a:extLst>
            </p:cNvPr>
            <p:cNvGrpSpPr/>
            <p:nvPr/>
          </p:nvGrpSpPr>
          <p:grpSpPr>
            <a:xfrm>
              <a:off x="8434336" y="3202525"/>
              <a:ext cx="1797144" cy="2170071"/>
              <a:chOff x="6244297" y="3133775"/>
              <a:chExt cx="1797144" cy="217007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1B66AB1-AA7C-47A4-B45D-1257D832E44C}"/>
                  </a:ext>
                </a:extLst>
              </p:cNvPr>
              <p:cNvGrpSpPr/>
              <p:nvPr/>
            </p:nvGrpSpPr>
            <p:grpSpPr>
              <a:xfrm>
                <a:off x="7271783" y="3133775"/>
                <a:ext cx="769658" cy="2170071"/>
                <a:chOff x="2454617" y="2450413"/>
                <a:chExt cx="769658" cy="2170071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365CDBF-529A-4B6F-87E1-4E620D1A9BA9}"/>
                    </a:ext>
                  </a:extLst>
                </p:cNvPr>
                <p:cNvGrpSpPr/>
                <p:nvPr/>
              </p:nvGrpSpPr>
              <p:grpSpPr>
                <a:xfrm>
                  <a:off x="2454617" y="2450413"/>
                  <a:ext cx="769658" cy="2170071"/>
                  <a:chOff x="7676000" y="1768530"/>
                  <a:chExt cx="769658" cy="3116671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AD04E6FA-54C5-41B0-B523-4FA57CBA23E4}"/>
                      </a:ext>
                    </a:extLst>
                  </p:cNvPr>
                  <p:cNvSpPr/>
                  <p:nvPr/>
                </p:nvSpPr>
                <p:spPr>
                  <a:xfrm>
                    <a:off x="7698690" y="3116449"/>
                    <a:ext cx="726142" cy="1974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2D0ECB61-A181-44F5-8106-A73DB753B7CA}"/>
                      </a:ext>
                    </a:extLst>
                  </p:cNvPr>
                  <p:cNvGrpSpPr/>
                  <p:nvPr/>
                </p:nvGrpSpPr>
                <p:grpSpPr>
                  <a:xfrm>
                    <a:off x="7676000" y="1768530"/>
                    <a:ext cx="769658" cy="3116671"/>
                    <a:chOff x="7676000" y="1768530"/>
                    <a:chExt cx="769658" cy="3116671"/>
                  </a:xfrm>
                </p:grpSpPr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26321C36-AE42-4ED3-8E25-56D6F1715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3064" y="1768530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7B9C5691-6688-4541-87B5-A35CD6462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9516" y="1995230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1D7B082F-2A22-49C4-BC38-0D4BC4C284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03497" y="2227630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630B1634-9CDA-42A6-80DA-BE77E2D08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3064" y="2449734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5704D8E5-E6A5-4290-ADBC-B7CF66F78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8690" y="2658147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15EB2AE8-054D-4208-8C1A-C4F07F04C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8690" y="2875274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C4064862-53AF-4F18-BFEE-1F31A0EE3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0374" y="3339801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3CA01965-E7E2-480A-90CC-AA9255F54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6826" y="3566501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468FBF60-40F1-4C07-8F9A-60C6082C28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80807" y="3798901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99E0B138-BF9F-4FFB-B910-ED78A4D1C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90374" y="4021005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95AE497D-5513-4865-8A72-0F915BF26C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000" y="4229418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BFD2AB8B-BCA2-45A6-BC52-77F8D2510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000" y="4446545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28A10C31-0C0A-41D0-BF21-EA056C993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000" y="4687719"/>
                      <a:ext cx="726142" cy="197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674AE861-3671-4B66-91E9-423C0E586387}"/>
                    </a:ext>
                  </a:extLst>
                </p:cNvPr>
                <p:cNvSpPr/>
                <p:nvPr/>
              </p:nvSpPr>
              <p:spPr>
                <a:xfrm>
                  <a:off x="2454617" y="4210137"/>
                  <a:ext cx="678825" cy="36716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0A670ED-3E79-4922-8907-98D02C6F5F89}"/>
                    </a:ext>
                  </a:extLst>
                </p:cNvPr>
                <p:cNvSpPr/>
                <p:nvPr/>
              </p:nvSpPr>
              <p:spPr>
                <a:xfrm>
                  <a:off x="2482114" y="3735617"/>
                  <a:ext cx="678825" cy="36716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4D4244D-88F6-48EE-BA09-D1EDF5E586C5}"/>
                  </a:ext>
                </a:extLst>
              </p:cNvPr>
              <p:cNvSpPr/>
              <p:nvPr/>
            </p:nvSpPr>
            <p:spPr>
              <a:xfrm>
                <a:off x="6366414" y="3899706"/>
                <a:ext cx="678825" cy="518767"/>
              </a:xfrm>
              <a:prstGeom prst="rect">
                <a:avLst/>
              </a:prstGeom>
              <a:solidFill>
                <a:srgbClr val="CC0000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D8A33FC8-6200-4ED3-BB40-51399F798F24}"/>
                  </a:ext>
                </a:extLst>
              </p:cNvPr>
              <p:cNvSpPr/>
              <p:nvPr/>
            </p:nvSpPr>
            <p:spPr>
              <a:xfrm>
                <a:off x="6244297" y="3524367"/>
                <a:ext cx="881621" cy="1239682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D39BEDE-89DC-4491-8AAD-B6C117849A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24167" y="3174574"/>
                <a:ext cx="197584" cy="367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C1479490-57D8-4DC3-B4E2-4715498AF2BB}"/>
                  </a:ext>
                </a:extLst>
              </p:cNvPr>
              <p:cNvCxnSpPr>
                <a:cxnSpLocks/>
                <a:endCxn id="153" idx="2"/>
              </p:cNvCxnSpPr>
              <p:nvPr/>
            </p:nvCxnSpPr>
            <p:spPr>
              <a:xfrm>
                <a:off x="7143664" y="4752944"/>
                <a:ext cx="128119" cy="4821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02AE7EE-D077-43B3-BF0D-2403FBDD84AB}"/>
                </a:ext>
              </a:extLst>
            </p:cNvPr>
            <p:cNvSpPr/>
            <p:nvPr/>
          </p:nvSpPr>
          <p:spPr>
            <a:xfrm>
              <a:off x="9489319" y="4019780"/>
              <a:ext cx="678825" cy="3671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B269AC7-C042-433C-9F8B-DE5BBC886C81}"/>
                </a:ext>
              </a:extLst>
            </p:cNvPr>
            <p:cNvSpPr/>
            <p:nvPr/>
          </p:nvSpPr>
          <p:spPr>
            <a:xfrm>
              <a:off x="9509139" y="3563002"/>
              <a:ext cx="678825" cy="3671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40515C-9786-4DC0-94BF-62C1DA83CFD6}"/>
              </a:ext>
            </a:extLst>
          </p:cNvPr>
          <p:cNvGrpSpPr/>
          <p:nvPr/>
        </p:nvGrpSpPr>
        <p:grpSpPr>
          <a:xfrm>
            <a:off x="5184244" y="2971652"/>
            <a:ext cx="1543011" cy="1044241"/>
            <a:chOff x="5184244" y="2971652"/>
            <a:chExt cx="1543011" cy="1044241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1496798-BF22-4D81-95BA-45E830A5DFD6}"/>
                </a:ext>
              </a:extLst>
            </p:cNvPr>
            <p:cNvSpPr txBox="1"/>
            <p:nvPr/>
          </p:nvSpPr>
          <p:spPr>
            <a:xfrm>
              <a:off x="5184244" y="2971652"/>
              <a:ext cx="1543011" cy="369332"/>
            </a:xfrm>
            <a:prstGeom prst="rect">
              <a:avLst/>
            </a:prstGeom>
            <a:noFill/>
            <a:ln w="63500">
              <a:solidFill>
                <a:srgbClr val="CC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“Blocking job”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47F0272-F146-4D1E-844A-B2B184B2BC3F}"/>
                </a:ext>
              </a:extLst>
            </p:cNvPr>
            <p:cNvCxnSpPr>
              <a:stCxn id="159" idx="2"/>
            </p:cNvCxnSpPr>
            <p:nvPr/>
          </p:nvCxnSpPr>
          <p:spPr>
            <a:xfrm>
              <a:off x="5955750" y="3340984"/>
              <a:ext cx="245025" cy="674909"/>
            </a:xfrm>
            <a:prstGeom prst="straightConnector1">
              <a:avLst/>
            </a:prstGeom>
            <a:ln w="5080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1A889C-6B8E-4C6F-ABF7-DECBE7F0738C}"/>
              </a:ext>
            </a:extLst>
          </p:cNvPr>
          <p:cNvSpPr txBox="1"/>
          <p:nvPr/>
        </p:nvSpPr>
        <p:spPr>
          <a:xfrm>
            <a:off x="2373740" y="5690550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>
                <a:solidFill>
                  <a:srgbClr val="CC0000"/>
                </a:solidFill>
              </a:rPr>
              <a:t>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/>
              <a:t>]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D471DB0-9905-4CDE-B4D2-AE77A844F87E}"/>
              </a:ext>
            </a:extLst>
          </p:cNvPr>
          <p:cNvSpPr txBox="1"/>
          <p:nvPr/>
        </p:nvSpPr>
        <p:spPr>
          <a:xfrm>
            <a:off x="3583414" y="5686590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>
                <a:solidFill>
                  <a:srgbClr val="CC0000"/>
                </a:solidFill>
              </a:rPr>
              <a:t>0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5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3281D83-8644-4EB0-B7A2-906B0A01CD40}"/>
              </a:ext>
            </a:extLst>
          </p:cNvPr>
          <p:cNvSpPr txBox="1"/>
          <p:nvPr/>
        </p:nvSpPr>
        <p:spPr>
          <a:xfrm>
            <a:off x="6212426" y="5696800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>
                <a:solidFill>
                  <a:srgbClr val="CC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3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/>
              <a:t>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3418FB3-F6A6-4F44-B1DA-D9B3FEE7FDB1}"/>
              </a:ext>
            </a:extLst>
          </p:cNvPr>
          <p:cNvSpPr txBox="1"/>
          <p:nvPr/>
        </p:nvSpPr>
        <p:spPr>
          <a:xfrm>
            <a:off x="8392875" y="5686589"/>
            <a:ext cx="120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sz="2400" dirty="0">
                <a:solidFill>
                  <a:srgbClr val="CC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0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9964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6" grpId="0"/>
      <p:bldP spid="137" grpId="0"/>
      <p:bldP spid="1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BEA-B03E-4F3D-A402-4AD949F1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Saturated System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41AAC-26EA-4E55-94B5-A4B03F4C6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431"/>
                <a:ext cx="10515600" cy="4351338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</m:oMath>
                </a14:m>
                <a:r>
                  <a:rPr lang="en-US" dirty="0"/>
                  <a:t>Original system is stable with arrival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i.e. system is stable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unstable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Throughput of saturated system.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41AAC-26EA-4E55-94B5-A4B03F4C6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431"/>
                <a:ext cx="10515600" cy="4351338"/>
              </a:xfrm>
              <a:blipFill>
                <a:blip r:embed="rId3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0EB1-DD54-4CC6-9FCA-9BC5B2EE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3FE638-5B37-404A-9D54-8B4E236FC727}"/>
              </a:ext>
            </a:extLst>
          </p:cNvPr>
          <p:cNvGrpSpPr/>
          <p:nvPr/>
        </p:nvGrpSpPr>
        <p:grpSpPr>
          <a:xfrm>
            <a:off x="6412458" y="3505079"/>
            <a:ext cx="3701035" cy="2115929"/>
            <a:chOff x="8090770" y="2179165"/>
            <a:chExt cx="3701035" cy="21159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9C6123-6638-46AB-A953-BFED2CD78F1E}"/>
                </a:ext>
              </a:extLst>
            </p:cNvPr>
            <p:cNvSpPr txBox="1"/>
            <p:nvPr/>
          </p:nvSpPr>
          <p:spPr>
            <a:xfrm>
              <a:off x="8979669" y="2179165"/>
              <a:ext cx="2812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Saturated system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A732A2-B43B-414B-ABC4-580F7643FF58}"/>
                </a:ext>
              </a:extLst>
            </p:cNvPr>
            <p:cNvGrpSpPr/>
            <p:nvPr/>
          </p:nvGrpSpPr>
          <p:grpSpPr>
            <a:xfrm>
              <a:off x="8090770" y="2674644"/>
              <a:ext cx="2324668" cy="1620450"/>
              <a:chOff x="8090770" y="2674644"/>
              <a:chExt cx="2324668" cy="162045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31B392A-E030-4C82-8EDC-DF5FB6EA7125}"/>
                  </a:ext>
                </a:extLst>
              </p:cNvPr>
              <p:cNvGrpSpPr/>
              <p:nvPr/>
            </p:nvGrpSpPr>
            <p:grpSpPr>
              <a:xfrm>
                <a:off x="9380198" y="2674644"/>
                <a:ext cx="1035240" cy="1620450"/>
                <a:chOff x="8177927" y="2687097"/>
                <a:chExt cx="1035240" cy="162045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06AE95F-E075-470A-AEC0-4890B5568C8E}"/>
                    </a:ext>
                  </a:extLst>
                </p:cNvPr>
                <p:cNvGrpSpPr/>
                <p:nvPr/>
              </p:nvGrpSpPr>
              <p:grpSpPr>
                <a:xfrm>
                  <a:off x="8177927" y="2687097"/>
                  <a:ext cx="1035240" cy="1620450"/>
                  <a:chOff x="2998666" y="2718775"/>
                  <a:chExt cx="1035240" cy="162045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85F24CD6-1BF7-4BFA-8E12-FABE68ACFF1D}"/>
                      </a:ext>
                    </a:extLst>
                  </p:cNvPr>
                  <p:cNvGrpSpPr/>
                  <p:nvPr/>
                </p:nvGrpSpPr>
                <p:grpSpPr>
                  <a:xfrm>
                    <a:off x="2998666" y="2718775"/>
                    <a:ext cx="1035240" cy="1620450"/>
                    <a:chOff x="9893194" y="4229076"/>
                    <a:chExt cx="1035240" cy="1620450"/>
                  </a:xfrm>
                </p:grpSpPr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9D67963C-675E-485F-9103-EB827BDE172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893194" y="4791920"/>
                      <a:ext cx="431424" cy="578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8F0D01C2-535D-42AD-975A-6C5E8FD1A5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898284" y="5395737"/>
                      <a:ext cx="416692" cy="11574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C78BDBB5-C9FC-4389-9A3D-20FA1F6D600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324618" y="4803495"/>
                      <a:ext cx="0" cy="60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68DF9640-6AE7-4FC8-8766-8E8A4AA0D82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898284" y="4791919"/>
                      <a:ext cx="0" cy="60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C806FD53-7294-4E6E-A98F-7281598B3E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5131901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36042404-80E5-46E3-B6B8-BD9F94C0C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5562093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1E8F4AE6-AF08-4A98-93EA-FA46B61BE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4229076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A491DE7B-DC6A-48EE-BB0F-FDDF09D92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4659268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BF6E33B4-E373-457A-A595-6B19461B938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324618" y="4386805"/>
                      <a:ext cx="337598" cy="74509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>
                      <a:extLst>
                        <a:ext uri="{FF2B5EF4-FFF2-40B4-BE49-F238E27FC236}">
                          <a16:creationId xmlns:a16="http://schemas.microsoft.com/office/drawing/2014/main" id="{22149AA3-DFDC-4332-8896-7744A12E4C67}"/>
                        </a:ext>
                      </a:extLst>
                    </p:cNvPr>
                    <p:cNvCxnSpPr>
                      <a:endCxn id="29" idx="2"/>
                    </p:cNvCxnSpPr>
                    <p:nvPr/>
                  </p:nvCxnSpPr>
                  <p:spPr>
                    <a:xfrm flipV="1">
                      <a:off x="10354313" y="4802985"/>
                      <a:ext cx="307903" cy="32068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BAC3011E-82C4-4377-A88E-B0F3CA401B44}"/>
                        </a:ext>
                      </a:extLst>
                    </p:cNvPr>
                    <p:cNvCxnSpPr>
                      <a:endCxn id="26" idx="2"/>
                    </p:cNvCxnSpPr>
                    <p:nvPr/>
                  </p:nvCxnSpPr>
                  <p:spPr>
                    <a:xfrm>
                      <a:off x="10340432" y="5136016"/>
                      <a:ext cx="321784" cy="1396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1C7B92C0-FB16-4D7D-B106-B4FC8680CE27}"/>
                        </a:ext>
                      </a:extLst>
                    </p:cNvPr>
                    <p:cNvCxnSpPr>
                      <a:endCxn id="27" idx="2"/>
                    </p:cNvCxnSpPr>
                    <p:nvPr/>
                  </p:nvCxnSpPr>
                  <p:spPr>
                    <a:xfrm>
                      <a:off x="10318073" y="5113968"/>
                      <a:ext cx="344143" cy="59184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6E4CB8FB-22CA-42EE-BF26-89AE18346F6C}"/>
                      </a:ext>
                    </a:extLst>
                  </p:cNvPr>
                  <p:cNvSpPr/>
                  <p:nvPr/>
                </p:nvSpPr>
                <p:spPr>
                  <a:xfrm>
                    <a:off x="3850524" y="3204000"/>
                    <a:ext cx="100972" cy="59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81153A7D-89B1-4E56-A3FC-51964B554F9F}"/>
                      </a:ext>
                    </a:extLst>
                  </p:cNvPr>
                  <p:cNvSpPr/>
                  <p:nvPr/>
                </p:nvSpPr>
                <p:spPr>
                  <a:xfrm>
                    <a:off x="3827159" y="2786403"/>
                    <a:ext cx="158755" cy="177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E1F1588-7A75-4A8B-BFB0-09FF7BABD704}"/>
                    </a:ext>
                  </a:extLst>
                </p:cNvPr>
                <p:cNvSpPr/>
                <p:nvPr/>
              </p:nvSpPr>
              <p:spPr>
                <a:xfrm>
                  <a:off x="8339685" y="3297749"/>
                  <a:ext cx="119954" cy="50590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938D77-4777-4DC3-AD7D-D596AE840BBD}"/>
                  </a:ext>
                </a:extLst>
              </p:cNvPr>
              <p:cNvSpPr txBox="1"/>
              <p:nvPr/>
            </p:nvSpPr>
            <p:spPr>
              <a:xfrm>
                <a:off x="8090770" y="3222007"/>
                <a:ext cx="2744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3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05BD05-DADF-4F4D-AC12-15C28A52638D}"/>
                  </a:ext>
                </a:extLst>
              </p:cNvPr>
              <p:cNvSpPr txBox="1"/>
              <p:nvPr/>
            </p:nvSpPr>
            <p:spPr>
              <a:xfrm>
                <a:off x="5339636" y="3317854"/>
                <a:ext cx="1617622" cy="2202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en-US" sz="10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0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05BD05-DADF-4F4D-AC12-15C28A52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636" y="3317854"/>
                <a:ext cx="1617622" cy="2202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E41E86F-B864-4719-909B-3BB5E86365F3}"/>
              </a:ext>
            </a:extLst>
          </p:cNvPr>
          <p:cNvGrpSpPr/>
          <p:nvPr/>
        </p:nvGrpSpPr>
        <p:grpSpPr>
          <a:xfrm>
            <a:off x="975055" y="3691173"/>
            <a:ext cx="3749847" cy="1929478"/>
            <a:chOff x="925185" y="2408337"/>
            <a:chExt cx="3749847" cy="192947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ED2403D-D3F4-431E-B6F0-FA63C0D16934}"/>
                </a:ext>
              </a:extLst>
            </p:cNvPr>
            <p:cNvGrpSpPr/>
            <p:nvPr/>
          </p:nvGrpSpPr>
          <p:grpSpPr>
            <a:xfrm>
              <a:off x="925185" y="2717365"/>
              <a:ext cx="3749847" cy="1620450"/>
              <a:chOff x="925185" y="2717365"/>
              <a:chExt cx="3749847" cy="162045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5AAE18C-6FB8-477E-B5B9-63666A68377D}"/>
                  </a:ext>
                </a:extLst>
              </p:cNvPr>
              <p:cNvGrpSpPr/>
              <p:nvPr/>
            </p:nvGrpSpPr>
            <p:grpSpPr>
              <a:xfrm>
                <a:off x="1908683" y="2717365"/>
                <a:ext cx="2766349" cy="1620450"/>
                <a:chOff x="6446818" y="2687097"/>
                <a:chExt cx="2766349" cy="1620450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AFAC2075-C895-4266-B44A-534DA61685D2}"/>
                    </a:ext>
                  </a:extLst>
                </p:cNvPr>
                <p:cNvGrpSpPr/>
                <p:nvPr/>
              </p:nvGrpSpPr>
              <p:grpSpPr>
                <a:xfrm>
                  <a:off x="6446818" y="2687097"/>
                  <a:ext cx="2766349" cy="1620450"/>
                  <a:chOff x="1267557" y="2718775"/>
                  <a:chExt cx="2766349" cy="1620450"/>
                </a:xfrm>
              </p:grpSpPr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8B95F832-192A-4C9A-BD6D-E58CDA20B4C9}"/>
                      </a:ext>
                    </a:extLst>
                  </p:cNvPr>
                  <p:cNvGrpSpPr/>
                  <p:nvPr/>
                </p:nvGrpSpPr>
                <p:grpSpPr>
                  <a:xfrm>
                    <a:off x="1267557" y="2718775"/>
                    <a:ext cx="2766349" cy="1620450"/>
                    <a:chOff x="8162085" y="4229076"/>
                    <a:chExt cx="2766349" cy="1620450"/>
                  </a:xfrm>
                </p:grpSpPr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F4EFB043-303D-4AC1-A297-C42A03DECD9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171727" y="4791919"/>
                      <a:ext cx="2152891" cy="115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084D770E-FAC9-4B7D-B925-06637C2AEF4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162085" y="5395736"/>
                      <a:ext cx="2152891" cy="115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90F65530-E1A7-4BEC-AE53-43B903E495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324618" y="4803495"/>
                      <a:ext cx="0" cy="60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16AD4029-FBD2-4205-AC0B-8182D3FDD1F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898284" y="4791919"/>
                      <a:ext cx="0" cy="60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68DA0ECA-2344-4BD7-8003-32182B39E2C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9402501" y="4791919"/>
                      <a:ext cx="0" cy="60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BD5C8ABB-D577-4BB9-B1DF-8C2FB5FC20F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937585" y="4803495"/>
                      <a:ext cx="0" cy="60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>
                      <a:extLst>
                        <a:ext uri="{FF2B5EF4-FFF2-40B4-BE49-F238E27FC236}">
                          <a16:creationId xmlns:a16="http://schemas.microsoft.com/office/drawing/2014/main" id="{D4859C80-1472-4C63-A4AE-63217F64977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511251" y="4791919"/>
                      <a:ext cx="0" cy="6038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D7D29CE1-6535-4706-AC26-6149257C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5131901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EB553ECD-EB2C-471A-838C-AE703B62F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5562093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E4E8DA77-63F2-48E2-B5CC-1AD89161B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4229076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E9F91E00-D0E1-4C3F-8969-4593F12F5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62216" y="4659268"/>
                      <a:ext cx="266218" cy="28743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A82F87C3-FFB3-4B99-9D04-1189098232B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0324618" y="4386805"/>
                      <a:ext cx="337598" cy="74509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94E0B000-CB15-4B2F-9268-74BB26AA55AC}"/>
                        </a:ext>
                      </a:extLst>
                    </p:cNvPr>
                    <p:cNvCxnSpPr>
                      <a:endCxn id="87" idx="2"/>
                    </p:cNvCxnSpPr>
                    <p:nvPr/>
                  </p:nvCxnSpPr>
                  <p:spPr>
                    <a:xfrm flipV="1">
                      <a:off x="10354313" y="4802985"/>
                      <a:ext cx="307903" cy="32068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>
                      <a:extLst>
                        <a:ext uri="{FF2B5EF4-FFF2-40B4-BE49-F238E27FC236}">
                          <a16:creationId xmlns:a16="http://schemas.microsoft.com/office/drawing/2014/main" id="{0CBDAAAA-8263-49F8-A71C-305DF187E93E}"/>
                        </a:ext>
                      </a:extLst>
                    </p:cNvPr>
                    <p:cNvCxnSpPr>
                      <a:endCxn id="84" idx="2"/>
                    </p:cNvCxnSpPr>
                    <p:nvPr/>
                  </p:nvCxnSpPr>
                  <p:spPr>
                    <a:xfrm>
                      <a:off x="10340432" y="5136016"/>
                      <a:ext cx="321784" cy="13960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Arrow Connector 90">
                      <a:extLst>
                        <a:ext uri="{FF2B5EF4-FFF2-40B4-BE49-F238E27FC236}">
                          <a16:creationId xmlns:a16="http://schemas.microsoft.com/office/drawing/2014/main" id="{1524B678-6613-43DC-B6EA-58D1B16F8C7A}"/>
                        </a:ext>
                      </a:extLst>
                    </p:cNvPr>
                    <p:cNvCxnSpPr>
                      <a:endCxn id="85" idx="2"/>
                    </p:cNvCxnSpPr>
                    <p:nvPr/>
                  </p:nvCxnSpPr>
                  <p:spPr>
                    <a:xfrm>
                      <a:off x="10318073" y="5113968"/>
                      <a:ext cx="344143" cy="59184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7693BF7-F314-491D-AD99-989F67CF705F}"/>
                      </a:ext>
                    </a:extLst>
                  </p:cNvPr>
                  <p:cNvSpPr/>
                  <p:nvPr/>
                </p:nvSpPr>
                <p:spPr>
                  <a:xfrm>
                    <a:off x="3850524" y="3204000"/>
                    <a:ext cx="100972" cy="59184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9B1B72F1-82D4-4645-874B-296DA7E83408}"/>
                      </a:ext>
                    </a:extLst>
                  </p:cNvPr>
                  <p:cNvSpPr/>
                  <p:nvPr/>
                </p:nvSpPr>
                <p:spPr>
                  <a:xfrm>
                    <a:off x="3827159" y="2786403"/>
                    <a:ext cx="158755" cy="177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3C11A444-DBEB-42AA-AF77-5D635E1CB608}"/>
                      </a:ext>
                    </a:extLst>
                  </p:cNvPr>
                  <p:cNvSpPr/>
                  <p:nvPr/>
                </p:nvSpPr>
                <p:spPr>
                  <a:xfrm>
                    <a:off x="2686816" y="3486279"/>
                    <a:ext cx="158755" cy="177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361CADEA-35B3-4A8C-B22A-29408C5607CE}"/>
                      </a:ext>
                    </a:extLst>
                  </p:cNvPr>
                  <p:cNvSpPr/>
                  <p:nvPr/>
                </p:nvSpPr>
                <p:spPr>
                  <a:xfrm>
                    <a:off x="1787703" y="3486279"/>
                    <a:ext cx="121826" cy="177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E8DDF8D-EA79-4BC1-9930-C3E544FB69F8}"/>
                    </a:ext>
                  </a:extLst>
                </p:cNvPr>
                <p:cNvSpPr/>
                <p:nvPr/>
              </p:nvSpPr>
              <p:spPr>
                <a:xfrm>
                  <a:off x="8339685" y="3297749"/>
                  <a:ext cx="119954" cy="50590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9008880-6A7D-4739-8C97-4E7A745235D4}"/>
                    </a:ext>
                  </a:extLst>
                </p:cNvPr>
                <p:cNvSpPr/>
                <p:nvPr/>
              </p:nvSpPr>
              <p:spPr>
                <a:xfrm>
                  <a:off x="7403309" y="3319036"/>
                  <a:ext cx="119954" cy="50590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C93AE4F-848B-4ECC-81AC-2497E75ED20A}"/>
                  </a:ext>
                </a:extLst>
              </p:cNvPr>
              <p:cNvGrpSpPr/>
              <p:nvPr/>
            </p:nvGrpSpPr>
            <p:grpSpPr>
              <a:xfrm>
                <a:off x="925185" y="3339067"/>
                <a:ext cx="1063594" cy="646331"/>
                <a:chOff x="943042" y="1846108"/>
                <a:chExt cx="1911067" cy="1711525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4C8CE5E-E398-4E56-89BD-9BF1C2230F27}"/>
                    </a:ext>
                  </a:extLst>
                </p:cNvPr>
                <p:cNvCxnSpPr/>
                <p:nvPr/>
              </p:nvCxnSpPr>
              <p:spPr>
                <a:xfrm>
                  <a:off x="2199354" y="2049913"/>
                  <a:ext cx="654755" cy="575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2A3A189-93EE-46A8-B480-45339C37972C}"/>
                    </a:ext>
                  </a:extLst>
                </p:cNvPr>
                <p:cNvCxnSpPr/>
                <p:nvPr/>
              </p:nvCxnSpPr>
              <p:spPr>
                <a:xfrm flipV="1">
                  <a:off x="2199354" y="2625646"/>
                  <a:ext cx="654755" cy="496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A01E44C4-973D-4F60-84F9-41055DE07C96}"/>
                    </a:ext>
                  </a:extLst>
                </p:cNvPr>
                <p:cNvCxnSpPr/>
                <p:nvPr/>
              </p:nvCxnSpPr>
              <p:spPr>
                <a:xfrm>
                  <a:off x="1725220" y="2337779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6BFE33F-B60B-4599-9D31-8623E610E83C}"/>
                    </a:ext>
                  </a:extLst>
                </p:cNvPr>
                <p:cNvCxnSpPr/>
                <p:nvPr/>
              </p:nvCxnSpPr>
              <p:spPr>
                <a:xfrm>
                  <a:off x="1725219" y="2874001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FA936BE-D28B-4525-B149-54753AA0466D}"/>
                    </a:ext>
                  </a:extLst>
                </p:cNvPr>
                <p:cNvSpPr txBox="1"/>
                <p:nvPr/>
              </p:nvSpPr>
              <p:spPr>
                <a:xfrm>
                  <a:off x="943042" y="1846108"/>
                  <a:ext cx="493085" cy="17115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l-GR" sz="3600" dirty="0"/>
                    <a:t>λ</a:t>
                  </a:r>
                  <a:endParaRPr lang="en-US" sz="3600" dirty="0"/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5F562C-6FA7-4FE2-9919-CD6D8CF32CBB}"/>
                </a:ext>
              </a:extLst>
            </p:cNvPr>
            <p:cNvSpPr txBox="1"/>
            <p:nvPr/>
          </p:nvSpPr>
          <p:spPr>
            <a:xfrm>
              <a:off x="1780486" y="2408337"/>
              <a:ext cx="2812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Original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34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5644-EAF1-4D6D-B0C1-320C4E0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Zoomed-in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3CD1-1B24-47C3-8484-5CDA139B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analyze stability in original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do so: Analyze saturated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Detailed structure of Saturated State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Elegant analytical result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821C-67EF-405C-9CB1-F278338E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40811A-E3A9-4B5F-9C55-32C60F515C8D}"/>
              </a:ext>
            </a:extLst>
          </p:cNvPr>
          <p:cNvGrpSpPr/>
          <p:nvPr/>
        </p:nvGrpSpPr>
        <p:grpSpPr>
          <a:xfrm>
            <a:off x="7419561" y="1111529"/>
            <a:ext cx="2766349" cy="1620450"/>
            <a:chOff x="6446818" y="2687097"/>
            <a:chExt cx="2766349" cy="16204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CBCF52C-787B-4A61-84B6-8DE82A7276FB}"/>
                </a:ext>
              </a:extLst>
            </p:cNvPr>
            <p:cNvGrpSpPr/>
            <p:nvPr/>
          </p:nvGrpSpPr>
          <p:grpSpPr>
            <a:xfrm>
              <a:off x="6446818" y="2687097"/>
              <a:ext cx="2766349" cy="1620450"/>
              <a:chOff x="1267557" y="2718775"/>
              <a:chExt cx="2766349" cy="162045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187A02A-C2FC-4CBB-AC56-D07CD2570FAD}"/>
                  </a:ext>
                </a:extLst>
              </p:cNvPr>
              <p:cNvGrpSpPr/>
              <p:nvPr/>
            </p:nvGrpSpPr>
            <p:grpSpPr>
              <a:xfrm>
                <a:off x="1267557" y="2718775"/>
                <a:ext cx="2766349" cy="1620450"/>
                <a:chOff x="8162085" y="4229076"/>
                <a:chExt cx="2766349" cy="162045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A8238F1-26D7-419B-AFE7-2830D2D5F448}"/>
                    </a:ext>
                  </a:extLst>
                </p:cNvPr>
                <p:cNvCxnSpPr/>
                <p:nvPr/>
              </p:nvCxnSpPr>
              <p:spPr>
                <a:xfrm flipV="1">
                  <a:off x="8171727" y="4791919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08D5B2A-8F4A-4A25-9220-B812640B549B}"/>
                    </a:ext>
                  </a:extLst>
                </p:cNvPr>
                <p:cNvCxnSpPr/>
                <p:nvPr/>
              </p:nvCxnSpPr>
              <p:spPr>
                <a:xfrm flipV="1">
                  <a:off x="8162085" y="5395736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94E1238-EC95-4EAA-8084-6E03CF328299}"/>
                    </a:ext>
                  </a:extLst>
                </p:cNvPr>
                <p:cNvCxnSpPr/>
                <p:nvPr/>
              </p:nvCxnSpPr>
              <p:spPr>
                <a:xfrm flipV="1">
                  <a:off x="10324618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9C03E73-34A2-4409-A62E-0656A2FC0DAB}"/>
                    </a:ext>
                  </a:extLst>
                </p:cNvPr>
                <p:cNvCxnSpPr/>
                <p:nvPr/>
              </p:nvCxnSpPr>
              <p:spPr>
                <a:xfrm flipV="1">
                  <a:off x="9898284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6561209-388D-4BAE-B0F9-8D354BC1391A}"/>
                    </a:ext>
                  </a:extLst>
                </p:cNvPr>
                <p:cNvCxnSpPr/>
                <p:nvPr/>
              </p:nvCxnSpPr>
              <p:spPr>
                <a:xfrm flipV="1">
                  <a:off x="940250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50E3FF1-2625-43E0-B093-628C56D79299}"/>
                    </a:ext>
                  </a:extLst>
                </p:cNvPr>
                <p:cNvCxnSpPr/>
                <p:nvPr/>
              </p:nvCxnSpPr>
              <p:spPr>
                <a:xfrm flipV="1">
                  <a:off x="8937585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36D7E39-21B9-49A8-BD3F-C1C3EB3B3A22}"/>
                    </a:ext>
                  </a:extLst>
                </p:cNvPr>
                <p:cNvCxnSpPr/>
                <p:nvPr/>
              </p:nvCxnSpPr>
              <p:spPr>
                <a:xfrm flipV="1">
                  <a:off x="851125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590BF3D-A24C-4D78-BDC2-A24556ABA350}"/>
                    </a:ext>
                  </a:extLst>
                </p:cNvPr>
                <p:cNvSpPr/>
                <p:nvPr/>
              </p:nvSpPr>
              <p:spPr>
                <a:xfrm>
                  <a:off x="10662216" y="5131901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2750BE9-FBB8-468E-A883-25BB1797BBD2}"/>
                    </a:ext>
                  </a:extLst>
                </p:cNvPr>
                <p:cNvSpPr/>
                <p:nvPr/>
              </p:nvSpPr>
              <p:spPr>
                <a:xfrm>
                  <a:off x="10662216" y="5562093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5171DF0-025F-4A36-9EC1-D7784270F5BD}"/>
                    </a:ext>
                  </a:extLst>
                </p:cNvPr>
                <p:cNvSpPr/>
                <p:nvPr/>
              </p:nvSpPr>
              <p:spPr>
                <a:xfrm>
                  <a:off x="10662216" y="4229076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A7F1E8B-F883-413A-8187-A66022475964}"/>
                    </a:ext>
                  </a:extLst>
                </p:cNvPr>
                <p:cNvSpPr/>
                <p:nvPr/>
              </p:nvSpPr>
              <p:spPr>
                <a:xfrm>
                  <a:off x="10662216" y="4659268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41EC9800-E1E0-41FD-9984-7F5F36B5EC0D}"/>
                    </a:ext>
                  </a:extLst>
                </p:cNvPr>
                <p:cNvCxnSpPr/>
                <p:nvPr/>
              </p:nvCxnSpPr>
              <p:spPr>
                <a:xfrm flipV="1">
                  <a:off x="10324618" y="4386805"/>
                  <a:ext cx="337598" cy="7450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2DEBBDB4-C21A-4C49-83EE-B26939E48C63}"/>
                    </a:ext>
                  </a:extLst>
                </p:cNvPr>
                <p:cNvCxnSpPr>
                  <a:endCxn id="28" idx="2"/>
                </p:cNvCxnSpPr>
                <p:nvPr/>
              </p:nvCxnSpPr>
              <p:spPr>
                <a:xfrm flipV="1">
                  <a:off x="10354313" y="4802985"/>
                  <a:ext cx="307903" cy="3206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271BF1E-6C76-4232-8ADF-9C53D4322128}"/>
                    </a:ext>
                  </a:extLst>
                </p:cNvPr>
                <p:cNvCxnSpPr>
                  <a:endCxn id="25" idx="2"/>
                </p:cNvCxnSpPr>
                <p:nvPr/>
              </p:nvCxnSpPr>
              <p:spPr>
                <a:xfrm>
                  <a:off x="10340432" y="5136016"/>
                  <a:ext cx="321784" cy="1396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09C44B-3566-4F4F-9F6C-6AFE5AEB0BE2}"/>
                    </a:ext>
                  </a:extLst>
                </p:cNvPr>
                <p:cNvCxnSpPr>
                  <a:endCxn id="26" idx="2"/>
                </p:cNvCxnSpPr>
                <p:nvPr/>
              </p:nvCxnSpPr>
              <p:spPr>
                <a:xfrm>
                  <a:off x="10318073" y="5113968"/>
                  <a:ext cx="344143" cy="59184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F86D32-E3A5-40B1-97B1-DA13E939B1BA}"/>
                  </a:ext>
                </a:extLst>
              </p:cNvPr>
              <p:cNvSpPr/>
              <p:nvPr/>
            </p:nvSpPr>
            <p:spPr>
              <a:xfrm>
                <a:off x="3850524" y="3204000"/>
                <a:ext cx="100972" cy="59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F2E1B3-90C1-411C-8B7B-775F66DA86C0}"/>
                  </a:ext>
                </a:extLst>
              </p:cNvPr>
              <p:cNvSpPr/>
              <p:nvPr/>
            </p:nvSpPr>
            <p:spPr>
              <a:xfrm>
                <a:off x="3827159" y="2786403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2E2AA2-3180-4125-A089-6C4645D963AE}"/>
                  </a:ext>
                </a:extLst>
              </p:cNvPr>
              <p:cNvSpPr/>
              <p:nvPr/>
            </p:nvSpPr>
            <p:spPr>
              <a:xfrm>
                <a:off x="2686816" y="3486279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DF3D1AC-C9AD-4228-8FC1-C99D6C52E8D8}"/>
                  </a:ext>
                </a:extLst>
              </p:cNvPr>
              <p:cNvSpPr/>
              <p:nvPr/>
            </p:nvSpPr>
            <p:spPr>
              <a:xfrm>
                <a:off x="1787703" y="3486279"/>
                <a:ext cx="121826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39C563-F1EC-49C3-9B16-868E12FAF8D0}"/>
                </a:ext>
              </a:extLst>
            </p:cNvPr>
            <p:cNvSpPr/>
            <p:nvPr/>
          </p:nvSpPr>
          <p:spPr>
            <a:xfrm>
              <a:off x="8339685" y="3297749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068268-A8EB-447C-AD2B-57201FD02F65}"/>
                </a:ext>
              </a:extLst>
            </p:cNvPr>
            <p:cNvSpPr/>
            <p:nvPr/>
          </p:nvSpPr>
          <p:spPr>
            <a:xfrm>
              <a:off x="7403309" y="3319036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9DBB8B-90D6-4247-A051-B8C456BBE3AE}"/>
              </a:ext>
            </a:extLst>
          </p:cNvPr>
          <p:cNvGrpSpPr/>
          <p:nvPr/>
        </p:nvGrpSpPr>
        <p:grpSpPr>
          <a:xfrm>
            <a:off x="7823471" y="2457575"/>
            <a:ext cx="1035240" cy="1620450"/>
            <a:chOff x="8177927" y="2687097"/>
            <a:chExt cx="1035240" cy="162045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0BA774F-1FDB-4DD1-B026-418C1E8C244B}"/>
                </a:ext>
              </a:extLst>
            </p:cNvPr>
            <p:cNvGrpSpPr/>
            <p:nvPr/>
          </p:nvGrpSpPr>
          <p:grpSpPr>
            <a:xfrm>
              <a:off x="8177927" y="2687097"/>
              <a:ext cx="1035240" cy="1620450"/>
              <a:chOff x="2998666" y="2718775"/>
              <a:chExt cx="1035240" cy="162045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439E10A-2340-4ADF-B68E-6E6A570165C7}"/>
                  </a:ext>
                </a:extLst>
              </p:cNvPr>
              <p:cNvGrpSpPr/>
              <p:nvPr/>
            </p:nvGrpSpPr>
            <p:grpSpPr>
              <a:xfrm>
                <a:off x="2998666" y="2718775"/>
                <a:ext cx="1035240" cy="1620450"/>
                <a:chOff x="9893194" y="4229076"/>
                <a:chExt cx="1035240" cy="162045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0A845C8-CC36-4C29-A974-786865AC9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93194" y="4791920"/>
                  <a:ext cx="431424" cy="578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D156C52-6A4A-46B4-B7F8-B2D64AD8D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98284" y="5395737"/>
                  <a:ext cx="416692" cy="115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01627147-FF13-41D7-9175-20F078DB7270}"/>
                    </a:ext>
                  </a:extLst>
                </p:cNvPr>
                <p:cNvCxnSpPr/>
                <p:nvPr/>
              </p:nvCxnSpPr>
              <p:spPr>
                <a:xfrm flipV="1">
                  <a:off x="10324618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96E1970-5747-425A-B0B7-582D06C6DF0D}"/>
                    </a:ext>
                  </a:extLst>
                </p:cNvPr>
                <p:cNvCxnSpPr/>
                <p:nvPr/>
              </p:nvCxnSpPr>
              <p:spPr>
                <a:xfrm flipV="1">
                  <a:off x="9898284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DB73AB9-18E3-4901-8A5B-E2B92743F680}"/>
                    </a:ext>
                  </a:extLst>
                </p:cNvPr>
                <p:cNvSpPr/>
                <p:nvPr/>
              </p:nvSpPr>
              <p:spPr>
                <a:xfrm>
                  <a:off x="10662216" y="5131901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3652C94-79EB-4D78-AB8C-92ACC672B326}"/>
                    </a:ext>
                  </a:extLst>
                </p:cNvPr>
                <p:cNvSpPr/>
                <p:nvPr/>
              </p:nvSpPr>
              <p:spPr>
                <a:xfrm>
                  <a:off x="10662216" y="5562093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A3746BC-A468-47BF-82A0-6118999C10C2}"/>
                    </a:ext>
                  </a:extLst>
                </p:cNvPr>
                <p:cNvSpPr/>
                <p:nvPr/>
              </p:nvSpPr>
              <p:spPr>
                <a:xfrm>
                  <a:off x="10662216" y="4229076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12B5CEA-5D81-4CB3-9265-99F7E178BFAD}"/>
                    </a:ext>
                  </a:extLst>
                </p:cNvPr>
                <p:cNvSpPr/>
                <p:nvPr/>
              </p:nvSpPr>
              <p:spPr>
                <a:xfrm>
                  <a:off x="10662216" y="4659268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AE1A794-69F9-436F-A28D-F672DF15646C}"/>
                    </a:ext>
                  </a:extLst>
                </p:cNvPr>
                <p:cNvCxnSpPr/>
                <p:nvPr/>
              </p:nvCxnSpPr>
              <p:spPr>
                <a:xfrm flipV="1">
                  <a:off x="10324618" y="4386805"/>
                  <a:ext cx="337598" cy="7450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9B28F3EE-8F55-44EE-BC03-578289B9B822}"/>
                    </a:ext>
                  </a:extLst>
                </p:cNvPr>
                <p:cNvCxnSpPr>
                  <a:endCxn id="45" idx="2"/>
                </p:cNvCxnSpPr>
                <p:nvPr/>
              </p:nvCxnSpPr>
              <p:spPr>
                <a:xfrm flipV="1">
                  <a:off x="10354313" y="4802985"/>
                  <a:ext cx="307903" cy="3206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1D93570-73D5-4C3F-8DDE-DC810BCD7A08}"/>
                    </a:ext>
                  </a:extLst>
                </p:cNvPr>
                <p:cNvCxnSpPr>
                  <a:endCxn id="42" idx="2"/>
                </p:cNvCxnSpPr>
                <p:nvPr/>
              </p:nvCxnSpPr>
              <p:spPr>
                <a:xfrm>
                  <a:off x="10340432" y="5136016"/>
                  <a:ext cx="321784" cy="1396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45862EAF-3034-441B-B267-2D7048F41D11}"/>
                    </a:ext>
                  </a:extLst>
                </p:cNvPr>
                <p:cNvCxnSpPr>
                  <a:endCxn id="43" idx="2"/>
                </p:cNvCxnSpPr>
                <p:nvPr/>
              </p:nvCxnSpPr>
              <p:spPr>
                <a:xfrm>
                  <a:off x="10318073" y="5113968"/>
                  <a:ext cx="344143" cy="59184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4E0944-9E85-4E3C-BC40-CB816D55773A}"/>
                  </a:ext>
                </a:extLst>
              </p:cNvPr>
              <p:cNvSpPr/>
              <p:nvPr/>
            </p:nvSpPr>
            <p:spPr>
              <a:xfrm>
                <a:off x="3850524" y="3204000"/>
                <a:ext cx="100972" cy="59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F222ABF-5A2D-4B6E-80B5-83D1F2B92DF1}"/>
                  </a:ext>
                </a:extLst>
              </p:cNvPr>
              <p:cNvSpPr/>
              <p:nvPr/>
            </p:nvSpPr>
            <p:spPr>
              <a:xfrm>
                <a:off x="3827159" y="2786403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D07ABDC-8C77-4133-8AF7-539DA7FF63E3}"/>
                </a:ext>
              </a:extLst>
            </p:cNvPr>
            <p:cNvSpPr/>
            <p:nvPr/>
          </p:nvSpPr>
          <p:spPr>
            <a:xfrm>
              <a:off x="8339685" y="3297749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1CC5CE8-A6D4-48E1-8418-B0A3EE15A506}"/>
              </a:ext>
            </a:extLst>
          </p:cNvPr>
          <p:cNvGrpSpPr/>
          <p:nvPr/>
        </p:nvGrpSpPr>
        <p:grpSpPr>
          <a:xfrm flipH="1">
            <a:off x="7498651" y="4020278"/>
            <a:ext cx="2353356" cy="1439423"/>
            <a:chOff x="2684145" y="2103119"/>
            <a:chExt cx="6823710" cy="3936879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C3CC41F-39F2-44A2-A1A4-F21B78073C91}"/>
                </a:ext>
              </a:extLst>
            </p:cNvPr>
            <p:cNvSpPr/>
            <p:nvPr/>
          </p:nvSpPr>
          <p:spPr>
            <a:xfrm>
              <a:off x="5283806" y="3713919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1,3,2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F21A71E-387B-4DC6-B196-C74F462F1F00}"/>
                </a:ext>
              </a:extLst>
            </p:cNvPr>
            <p:cNvSpPr/>
            <p:nvPr/>
          </p:nvSpPr>
          <p:spPr>
            <a:xfrm>
              <a:off x="7015067" y="2908519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0,5,1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B745258-01BF-45DE-9B2F-B9595316A6EF}"/>
                </a:ext>
              </a:extLst>
            </p:cNvPr>
            <p:cNvSpPr/>
            <p:nvPr/>
          </p:nvSpPr>
          <p:spPr>
            <a:xfrm>
              <a:off x="7921258" y="2103119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58FAD87-25E1-45DB-8FB8-07CADB1B7B45}"/>
                </a:ext>
              </a:extLst>
            </p:cNvPr>
            <p:cNvSpPr/>
            <p:nvPr/>
          </p:nvSpPr>
          <p:spPr>
            <a:xfrm>
              <a:off x="8778345" y="2103119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0,7,0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FC17E12-40CC-4E92-9ED7-AB6F41C2F69F}"/>
                </a:ext>
              </a:extLst>
            </p:cNvPr>
            <p:cNvSpPr/>
            <p:nvPr/>
          </p:nvSpPr>
          <p:spPr>
            <a:xfrm>
              <a:off x="2684145" y="5324718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1,0,4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D89C70E-FE2D-4997-A5C1-4D78DBFC52A7}"/>
                </a:ext>
              </a:extLst>
            </p:cNvPr>
            <p:cNvSpPr/>
            <p:nvPr/>
          </p:nvSpPr>
          <p:spPr>
            <a:xfrm>
              <a:off x="3541233" y="5324718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0,1,4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BC5B61-26E3-44A7-AA7D-431C72A0129D}"/>
                </a:ext>
              </a:extLst>
            </p:cNvPr>
            <p:cNvSpPr/>
            <p:nvPr/>
          </p:nvSpPr>
          <p:spPr>
            <a:xfrm>
              <a:off x="4377616" y="4515461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0,2,3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F9D7842-F426-458D-9267-82AA116B5EB3}"/>
                </a:ext>
              </a:extLst>
            </p:cNvPr>
            <p:cNvSpPr/>
            <p:nvPr/>
          </p:nvSpPr>
          <p:spPr>
            <a:xfrm>
              <a:off x="6157980" y="3713919"/>
              <a:ext cx="729510" cy="7152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0,4,2</a:t>
              </a:r>
            </a:p>
          </p:txBody>
        </p:sp>
      </p:grp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EDAB7826-2638-49F5-855C-3BB44393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31" y="1510515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D81A8D06-9023-4EDC-846D-2135970E5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31" y="24288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78CF52C-47D2-44F0-B6E8-C14410F947E6}"/>
              </a:ext>
            </a:extLst>
          </p:cNvPr>
          <p:cNvGrpSpPr/>
          <p:nvPr/>
        </p:nvGrpSpPr>
        <p:grpSpPr>
          <a:xfrm>
            <a:off x="2893925" y="1595094"/>
            <a:ext cx="6236970" cy="4127744"/>
            <a:chOff x="2893925" y="1595094"/>
            <a:chExt cx="6236970" cy="412774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B95273-EDD4-4670-8D60-386FBDB7A487}"/>
                </a:ext>
              </a:extLst>
            </p:cNvPr>
            <p:cNvCxnSpPr/>
            <p:nvPr/>
          </p:nvCxnSpPr>
          <p:spPr>
            <a:xfrm>
              <a:off x="2893925" y="1595438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B5E321-06BB-47F2-90D3-F3D87141467B}"/>
                </a:ext>
              </a:extLst>
            </p:cNvPr>
            <p:cNvCxnSpPr/>
            <p:nvPr/>
          </p:nvCxnSpPr>
          <p:spPr>
            <a:xfrm>
              <a:off x="3857855" y="1595438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1F1826-D315-4A59-B69B-CF7F025A5897}"/>
                </a:ext>
              </a:extLst>
            </p:cNvPr>
            <p:cNvCxnSpPr/>
            <p:nvPr/>
          </p:nvCxnSpPr>
          <p:spPr>
            <a:xfrm>
              <a:off x="4673195" y="1595438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3EA50C-C24C-44EF-BF8B-0A32F3F5EA73}"/>
                </a:ext>
              </a:extLst>
            </p:cNvPr>
            <p:cNvCxnSpPr/>
            <p:nvPr/>
          </p:nvCxnSpPr>
          <p:spPr>
            <a:xfrm>
              <a:off x="5436794" y="1595438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A9BC524-9AC1-4ABE-8CAD-E2A13F767AE8}"/>
                </a:ext>
              </a:extLst>
            </p:cNvPr>
            <p:cNvCxnSpPr/>
            <p:nvPr/>
          </p:nvCxnSpPr>
          <p:spPr>
            <a:xfrm>
              <a:off x="6455783" y="1595438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18F589-53D7-46B4-AF24-2C475CAA6A25}"/>
                </a:ext>
              </a:extLst>
            </p:cNvPr>
            <p:cNvCxnSpPr/>
            <p:nvPr/>
          </p:nvCxnSpPr>
          <p:spPr>
            <a:xfrm>
              <a:off x="7313525" y="1595094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9ABA94-E067-4517-BF81-EBB80BFC0E82}"/>
                </a:ext>
              </a:extLst>
            </p:cNvPr>
            <p:cNvCxnSpPr/>
            <p:nvPr/>
          </p:nvCxnSpPr>
          <p:spPr>
            <a:xfrm>
              <a:off x="8216495" y="1599248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91AEF8-BCAC-44D9-A097-99BF7E51E845}"/>
                </a:ext>
              </a:extLst>
            </p:cNvPr>
            <p:cNvCxnSpPr/>
            <p:nvPr/>
          </p:nvCxnSpPr>
          <p:spPr>
            <a:xfrm>
              <a:off x="9130895" y="1595094"/>
              <a:ext cx="0" cy="412359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9193EE-BC49-4190-81F1-072D0316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Saturated State Space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79BA2-91B7-4BAE-8CEA-DC165D87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76A369-D171-4743-BF49-96D9757D10CB}"/>
                  </a:ext>
                </a:extLst>
              </p:cNvPr>
              <p:cNvSpPr txBox="1"/>
              <p:nvPr/>
            </p:nvSpPr>
            <p:spPr>
              <a:xfrm>
                <a:off x="5392748" y="5814278"/>
                <a:ext cx="1547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: # class 1 in service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76A369-D171-4743-BF49-96D9757D1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48" y="5814278"/>
                <a:ext cx="1547255" cy="830997"/>
              </a:xfrm>
              <a:prstGeom prst="rect">
                <a:avLst/>
              </a:prstGeom>
              <a:blipFill>
                <a:blip r:embed="rId3"/>
                <a:stretch>
                  <a:fillRect l="-6324" t="-5882" r="-988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9CB966-F2B2-4482-BACD-9F998B5F77E5}"/>
                  </a:ext>
                </a:extLst>
              </p:cNvPr>
              <p:cNvSpPr txBox="1"/>
              <p:nvPr/>
            </p:nvSpPr>
            <p:spPr>
              <a:xfrm>
                <a:off x="363562" y="2994039"/>
                <a:ext cx="1566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: # class 2 in service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9CB966-F2B2-4482-BACD-9F998B5F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2" y="2994039"/>
                <a:ext cx="1566433" cy="830997"/>
              </a:xfrm>
              <a:prstGeom prst="rect">
                <a:avLst/>
              </a:prstGeom>
              <a:blipFill>
                <a:blip r:embed="rId4"/>
                <a:stretch>
                  <a:fillRect l="-6226" t="-5882" r="-77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449A08-6F99-4AE3-8C75-D4A036AF0507}"/>
              </a:ext>
            </a:extLst>
          </p:cNvPr>
          <p:cNvCxnSpPr/>
          <p:nvPr/>
        </p:nvCxnSpPr>
        <p:spPr>
          <a:xfrm flipV="1">
            <a:off x="2200275" y="1595438"/>
            <a:ext cx="0" cy="41235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961335-3C14-4452-A0B2-DC1285FC7DEF}"/>
              </a:ext>
            </a:extLst>
          </p:cNvPr>
          <p:cNvCxnSpPr>
            <a:cxnSpLocks/>
          </p:cNvCxnSpPr>
          <p:nvPr/>
        </p:nvCxnSpPr>
        <p:spPr>
          <a:xfrm>
            <a:off x="2200275" y="5719028"/>
            <a:ext cx="768667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27707D-86AE-45CA-8895-B7B906970DB1}"/>
              </a:ext>
            </a:extLst>
          </p:cNvPr>
          <p:cNvGrpSpPr/>
          <p:nvPr/>
        </p:nvGrpSpPr>
        <p:grpSpPr>
          <a:xfrm>
            <a:off x="4231729" y="4035503"/>
            <a:ext cx="974542" cy="999701"/>
            <a:chOff x="4779176" y="2185321"/>
            <a:chExt cx="974542" cy="999701"/>
          </a:xfrm>
          <a:solidFill>
            <a:schemeClr val="bg1"/>
          </a:solidFill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3604ABE-9E40-48DD-AD16-33152F48A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5023" y="2185321"/>
              <a:ext cx="578695" cy="523136"/>
            </a:xfrm>
            <a:prstGeom prst="straightConnector1">
              <a:avLst/>
            </a:prstGeom>
            <a:grpFill/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7D2E8EB-85B0-4073-BD37-E941EAA2006C}"/>
                    </a:ext>
                  </a:extLst>
                </p:cNvPr>
                <p:cNvSpPr txBox="1"/>
                <p:nvPr/>
              </p:nvSpPr>
              <p:spPr>
                <a:xfrm>
                  <a:off x="4779176" y="2723357"/>
                  <a:ext cx="862142" cy="461665"/>
                </a:xfrm>
                <a:prstGeom prst="rect">
                  <a:avLst/>
                </a:prstGeom>
                <a:grpFill/>
                <a:ln w="635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7D2E8EB-85B0-4073-BD37-E941EAA20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176" y="2723357"/>
                  <a:ext cx="86214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D6F968-C4A4-42B4-9705-A14A5A440EA2}"/>
              </a:ext>
            </a:extLst>
          </p:cNvPr>
          <p:cNvGrpSpPr/>
          <p:nvPr/>
        </p:nvGrpSpPr>
        <p:grpSpPr>
          <a:xfrm>
            <a:off x="2549882" y="1844476"/>
            <a:ext cx="6943407" cy="3713788"/>
            <a:chOff x="3158908" y="5768043"/>
            <a:chExt cx="6942982" cy="3917738"/>
          </a:xfrm>
          <a:solidFill>
            <a:schemeClr val="bg1"/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8BDF96F-255B-4CA0-B852-24BE2A6E6568}"/>
                </a:ext>
              </a:extLst>
            </p:cNvPr>
            <p:cNvSpPr/>
            <p:nvPr/>
          </p:nvSpPr>
          <p:spPr>
            <a:xfrm>
              <a:off x="5722038" y="7431164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3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1310E7E-E642-4A8F-B167-A2136D52096D}"/>
                </a:ext>
              </a:extLst>
            </p:cNvPr>
            <p:cNvSpPr/>
            <p:nvPr/>
          </p:nvSpPr>
          <p:spPr>
            <a:xfrm>
              <a:off x="7548761" y="8176659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5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9F248C3-23D3-447F-89C7-4FF84B6A0213}"/>
                </a:ext>
              </a:extLst>
            </p:cNvPr>
            <p:cNvSpPr/>
            <p:nvPr/>
          </p:nvSpPr>
          <p:spPr>
            <a:xfrm>
              <a:off x="8460592" y="8931220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6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6E77CF2-113D-4E7D-B415-A1C3B2BD469D}"/>
                </a:ext>
              </a:extLst>
            </p:cNvPr>
            <p:cNvSpPr/>
            <p:nvPr/>
          </p:nvSpPr>
          <p:spPr>
            <a:xfrm>
              <a:off x="9372425" y="8931220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7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49F8C02-96E7-4DD6-9C4A-D02A60542BE8}"/>
                </a:ext>
              </a:extLst>
            </p:cNvPr>
            <p:cNvSpPr/>
            <p:nvPr/>
          </p:nvSpPr>
          <p:spPr>
            <a:xfrm>
              <a:off x="3158908" y="5768043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63ED83-7B79-4201-AAEF-0E7B4FB9E70C}"/>
                </a:ext>
              </a:extLst>
            </p:cNvPr>
            <p:cNvSpPr/>
            <p:nvPr/>
          </p:nvSpPr>
          <p:spPr>
            <a:xfrm>
              <a:off x="4111187" y="5768043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B525FD2-254D-494F-87CD-83103EFA51D8}"/>
                </a:ext>
              </a:extLst>
            </p:cNvPr>
            <p:cNvSpPr/>
            <p:nvPr/>
          </p:nvSpPr>
          <p:spPr>
            <a:xfrm>
              <a:off x="4918819" y="6603456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010DB62-1AB4-4B73-B48C-FDEAADFD26ED}"/>
                </a:ext>
              </a:extLst>
            </p:cNvPr>
            <p:cNvSpPr/>
            <p:nvPr/>
          </p:nvSpPr>
          <p:spPr>
            <a:xfrm>
              <a:off x="6744693" y="7413383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4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15077A-2540-4710-88C9-B70F1135DE49}"/>
                  </a:ext>
                </a:extLst>
              </p:cNvPr>
              <p:cNvSpPr txBox="1"/>
              <p:nvPr/>
            </p:nvSpPr>
            <p:spPr>
              <a:xfrm>
                <a:off x="6388878" y="1409416"/>
                <a:ext cx="4964919" cy="193899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Properties of all 2-class MSJ systems: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Exactly one state w/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class 1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  <a:p>
                <a:pPr marL="457200" indent="-457200"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15077A-2540-4710-88C9-B70F1135D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78" y="1409416"/>
                <a:ext cx="4964919" cy="1938992"/>
              </a:xfrm>
              <a:prstGeom prst="rect">
                <a:avLst/>
              </a:prstGeom>
              <a:blipFill>
                <a:blip r:embed="rId6"/>
                <a:stretch>
                  <a:fillRect l="-1335" t="-915" r="-1456"/>
                </a:stretch>
              </a:blipFill>
              <a:ln w="635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92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6CE2F-7A7E-4874-B4FD-4EF494E2C592}"/>
              </a:ext>
            </a:extLst>
          </p:cNvPr>
          <p:cNvGrpSpPr/>
          <p:nvPr/>
        </p:nvGrpSpPr>
        <p:grpSpPr>
          <a:xfrm>
            <a:off x="2186440" y="2158145"/>
            <a:ext cx="7621584" cy="3046325"/>
            <a:chOff x="2186440" y="2158145"/>
            <a:chExt cx="7621584" cy="304632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3B081E-F42E-4257-8F46-440F089DCE66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2158145"/>
              <a:ext cx="7596868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498D1F-8CE6-4EC8-B761-6B82F9A53029}"/>
                </a:ext>
              </a:extLst>
            </p:cNvPr>
            <p:cNvCxnSpPr>
              <a:cxnSpLocks/>
            </p:cNvCxnSpPr>
            <p:nvPr/>
          </p:nvCxnSpPr>
          <p:spPr>
            <a:xfrm>
              <a:off x="2186440" y="2979076"/>
              <a:ext cx="7596868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1663DD7-2CFC-44D3-A99B-B30B7B0F5DC8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3804363"/>
              <a:ext cx="7596868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DCD664F-3CF2-49CE-B410-76114E9A483F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5" y="5204470"/>
              <a:ext cx="7596868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8C3DB2-C251-46F6-8C1A-87D00C3BE796}"/>
                </a:ext>
              </a:extLst>
            </p:cNvPr>
            <p:cNvCxnSpPr>
              <a:cxnSpLocks/>
            </p:cNvCxnSpPr>
            <p:nvPr/>
          </p:nvCxnSpPr>
          <p:spPr>
            <a:xfrm>
              <a:off x="2211156" y="4511134"/>
              <a:ext cx="7596868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9193EE-BC49-4190-81F1-072D0316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Saturated State Space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79BA2-91B7-4BAE-8CEA-DC165D87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BD612E-4999-47BE-BBC0-1E4F2017F30E}"/>
                  </a:ext>
                </a:extLst>
              </p:cNvPr>
              <p:cNvSpPr txBox="1"/>
              <p:nvPr/>
            </p:nvSpPr>
            <p:spPr>
              <a:xfrm>
                <a:off x="6388878" y="1409416"/>
                <a:ext cx="4964919" cy="1938992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Properties of all 2-class MSJ systems: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Exactly one state w/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class 1 jobs: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Exactly one state w/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class 2 jobs and </a:t>
                </a:r>
                <a:r>
                  <a:rPr lang="en-US" sz="2400" dirty="0">
                    <a:solidFill>
                      <a:srgbClr val="CC0000"/>
                    </a:solidFill>
                  </a:rPr>
                  <a:t>no blocking</a:t>
                </a:r>
                <a:r>
                  <a:rPr lang="en-US" sz="2400" dirty="0"/>
                  <a:t> job: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BD612E-4999-47BE-BBC0-1E4F2017F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78" y="1409416"/>
                <a:ext cx="4964919" cy="1938992"/>
              </a:xfrm>
              <a:prstGeom prst="rect">
                <a:avLst/>
              </a:prstGeom>
              <a:blipFill>
                <a:blip r:embed="rId2"/>
                <a:stretch>
                  <a:fillRect l="-1335" t="-915" r="-1456" b="-4573"/>
                </a:stretch>
              </a:blipFill>
              <a:ln w="635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449A08-6F99-4AE3-8C75-D4A036AF0507}"/>
              </a:ext>
            </a:extLst>
          </p:cNvPr>
          <p:cNvCxnSpPr/>
          <p:nvPr/>
        </p:nvCxnSpPr>
        <p:spPr>
          <a:xfrm flipV="1">
            <a:off x="2200275" y="1595438"/>
            <a:ext cx="0" cy="41235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961335-3C14-4452-A0B2-DC1285FC7DEF}"/>
              </a:ext>
            </a:extLst>
          </p:cNvPr>
          <p:cNvCxnSpPr>
            <a:cxnSpLocks/>
          </p:cNvCxnSpPr>
          <p:nvPr/>
        </p:nvCxnSpPr>
        <p:spPr>
          <a:xfrm>
            <a:off x="2200275" y="5719028"/>
            <a:ext cx="768667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63AAC7-41EF-4F00-ADE8-799587B0EDE5}"/>
              </a:ext>
            </a:extLst>
          </p:cNvPr>
          <p:cNvGrpSpPr/>
          <p:nvPr/>
        </p:nvGrpSpPr>
        <p:grpSpPr>
          <a:xfrm>
            <a:off x="3159124" y="3246929"/>
            <a:ext cx="1257611" cy="745706"/>
            <a:chOff x="6430340" y="4561492"/>
            <a:chExt cx="1257611" cy="745706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313866-DF4A-4F6B-8942-1769718C80DC}"/>
                    </a:ext>
                  </a:extLst>
                </p:cNvPr>
                <p:cNvSpPr txBox="1"/>
                <p:nvPr/>
              </p:nvSpPr>
              <p:spPr>
                <a:xfrm>
                  <a:off x="6430340" y="4845533"/>
                  <a:ext cx="862142" cy="461665"/>
                </a:xfrm>
                <a:prstGeom prst="rect">
                  <a:avLst/>
                </a:prstGeom>
                <a:grpFill/>
                <a:ln w="635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1313866-DF4A-4F6B-8942-1769718C8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340" y="4845533"/>
                  <a:ext cx="86214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E66F4D4-3332-44DD-B4CC-82715162A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2482" y="4561492"/>
              <a:ext cx="395469" cy="284041"/>
            </a:xfrm>
            <a:prstGeom prst="straightConnector1">
              <a:avLst/>
            </a:prstGeom>
            <a:grpFill/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3EFA179-1B4A-4805-945C-740F5DDF14E5}"/>
              </a:ext>
            </a:extLst>
          </p:cNvPr>
          <p:cNvGrpSpPr/>
          <p:nvPr/>
        </p:nvGrpSpPr>
        <p:grpSpPr>
          <a:xfrm>
            <a:off x="2549882" y="1844476"/>
            <a:ext cx="6943407" cy="3713788"/>
            <a:chOff x="3158908" y="5768043"/>
            <a:chExt cx="6942982" cy="3917738"/>
          </a:xfrm>
          <a:solidFill>
            <a:schemeClr val="bg1"/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28A41C6-E9A2-422C-8919-FE49B48DD2FF}"/>
                </a:ext>
              </a:extLst>
            </p:cNvPr>
            <p:cNvSpPr/>
            <p:nvPr/>
          </p:nvSpPr>
          <p:spPr>
            <a:xfrm>
              <a:off x="5722038" y="7431164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3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2521B5B-E27C-405C-827F-C9F11A9FCBEE}"/>
                </a:ext>
              </a:extLst>
            </p:cNvPr>
            <p:cNvSpPr/>
            <p:nvPr/>
          </p:nvSpPr>
          <p:spPr>
            <a:xfrm>
              <a:off x="7548761" y="8176659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5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5067A2C-EBE4-46D5-9AA1-41296034F26E}"/>
                </a:ext>
              </a:extLst>
            </p:cNvPr>
            <p:cNvSpPr/>
            <p:nvPr/>
          </p:nvSpPr>
          <p:spPr>
            <a:xfrm>
              <a:off x="8460592" y="8931220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6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FF37FBB-2227-4D75-B394-69DFEDBE4699}"/>
                </a:ext>
              </a:extLst>
            </p:cNvPr>
            <p:cNvSpPr/>
            <p:nvPr/>
          </p:nvSpPr>
          <p:spPr>
            <a:xfrm>
              <a:off x="9372425" y="8931220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7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A06140C-A7E0-404B-AAE6-3234CFE2DD1D}"/>
                </a:ext>
              </a:extLst>
            </p:cNvPr>
            <p:cNvSpPr/>
            <p:nvPr/>
          </p:nvSpPr>
          <p:spPr>
            <a:xfrm>
              <a:off x="3158908" y="5768043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4E256D-8A23-4F70-9472-303C84D17820}"/>
                </a:ext>
              </a:extLst>
            </p:cNvPr>
            <p:cNvSpPr/>
            <p:nvPr/>
          </p:nvSpPr>
          <p:spPr>
            <a:xfrm>
              <a:off x="4111187" y="5768043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21FBA5E-9727-49DF-BA07-FF6AF8A3ACB9}"/>
                </a:ext>
              </a:extLst>
            </p:cNvPr>
            <p:cNvSpPr/>
            <p:nvPr/>
          </p:nvSpPr>
          <p:spPr>
            <a:xfrm>
              <a:off x="4918819" y="6603456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EC104C-4624-475C-85D5-B799D0C84649}"/>
                </a:ext>
              </a:extLst>
            </p:cNvPr>
            <p:cNvSpPr/>
            <p:nvPr/>
          </p:nvSpPr>
          <p:spPr>
            <a:xfrm>
              <a:off x="6744693" y="7413383"/>
              <a:ext cx="729465" cy="754561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rgbClr val="CC0000"/>
                  </a:solidFill>
                </a:rPr>
                <a:t>0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rgbClr val="0070C0"/>
                  </a:solidFill>
                </a:rPr>
                <a:t>4</a:t>
              </a:r>
              <a:r>
                <a:rPr lang="en-US" sz="2000" dirty="0">
                  <a:solidFill>
                    <a:schemeClr val="tx1"/>
                  </a:solidFill>
                </a:rPr>
                <a:t>,</a:t>
              </a:r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635071-3318-4FBA-A115-D888467266FF}"/>
                  </a:ext>
                </a:extLst>
              </p:cNvPr>
              <p:cNvSpPr txBox="1"/>
              <p:nvPr/>
            </p:nvSpPr>
            <p:spPr>
              <a:xfrm>
                <a:off x="363562" y="2994039"/>
                <a:ext cx="15664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: # class 2 in service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635071-3318-4FBA-A115-D8884672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62" y="2994039"/>
                <a:ext cx="1566433" cy="830997"/>
              </a:xfrm>
              <a:prstGeom prst="rect">
                <a:avLst/>
              </a:prstGeom>
              <a:blipFill>
                <a:blip r:embed="rId4"/>
                <a:stretch>
                  <a:fillRect l="-6226" t="-5882" r="-77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AB808-9D88-4714-A1CE-8FE8F7EAB722}"/>
                  </a:ext>
                </a:extLst>
              </p:cNvPr>
              <p:cNvSpPr txBox="1"/>
              <p:nvPr/>
            </p:nvSpPr>
            <p:spPr>
              <a:xfrm>
                <a:off x="5392748" y="5814278"/>
                <a:ext cx="1547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: # class 1 in service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4AB808-9D88-4714-A1CE-8FE8F7EAB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48" y="5814278"/>
                <a:ext cx="1547255" cy="830997"/>
              </a:xfrm>
              <a:prstGeom prst="rect">
                <a:avLst/>
              </a:prstGeom>
              <a:blipFill>
                <a:blip r:embed="rId5"/>
                <a:stretch>
                  <a:fillRect l="-6324" t="-5882" r="-988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55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19A-E1A7-404B-A2F2-B51F3D99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Steady State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1160E-F5B3-41B5-AC02-0FAB986A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950F6-4E23-4D1F-A8D2-07DA855CAF51}"/>
                  </a:ext>
                </a:extLst>
              </p:cNvPr>
              <p:cNvSpPr txBox="1"/>
              <p:nvPr/>
            </p:nvSpPr>
            <p:spPr>
              <a:xfrm>
                <a:off x="2199205" y="2896429"/>
                <a:ext cx="7793589" cy="2281394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Theorem: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Saturated system steady state distribution</a:t>
                </a:r>
                <a:r>
                  <a:rPr lang="en-US" sz="2400" baseline="30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*</a:t>
                </a:r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nary>
                        <m:naryPr>
                          <m:chr m:val="∏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3950F6-4E23-4D1F-A8D2-07DA855CA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205" y="2896429"/>
                <a:ext cx="7793589" cy="2281394"/>
              </a:xfrm>
              <a:prstGeom prst="rect">
                <a:avLst/>
              </a:prstGeom>
              <a:blipFill>
                <a:blip r:embed="rId3"/>
                <a:stretch>
                  <a:fillRect l="-854" t="-781"/>
                </a:stretch>
              </a:blipFill>
              <a:ln w="635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49A21C-06CD-4D39-9D33-787D6B55B255}"/>
                  </a:ext>
                </a:extLst>
              </p:cNvPr>
              <p:cNvSpPr txBox="1"/>
              <p:nvPr/>
            </p:nvSpPr>
            <p:spPr>
              <a:xfrm>
                <a:off x="1238251" y="1426689"/>
                <a:ext cx="9201150" cy="1369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Next job to complete is class 1 | start in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same for class 2 jobs.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C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b="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. (easy to show)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49A21C-06CD-4D39-9D33-787D6B55B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1" y="1426689"/>
                <a:ext cx="9201150" cy="1369029"/>
              </a:xfrm>
              <a:prstGeom prst="rect">
                <a:avLst/>
              </a:prstGeom>
              <a:blipFill>
                <a:blip r:embed="rId4"/>
                <a:stretch>
                  <a:fillRect l="-993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7C47D1B-4894-460C-A2CA-D557EC9C78FC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39AB98-0085-43DE-8BA9-AE4C37AD77E5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E85178B-44BC-40D1-9A2C-0F21204D247C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29" name="Left Brace 28">
                <a:extLst>
                  <a:ext uri="{FF2B5EF4-FFF2-40B4-BE49-F238E27FC236}">
                    <a16:creationId xmlns:a16="http://schemas.microsoft.com/office/drawing/2014/main" id="{F1899D35-09D9-492A-B89B-BAFD4778D0D0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13359DC-8FD5-489F-8747-E82C5E9C47D6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213359DC-8FD5-489F-8747-E82C5E9C47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0A0ED7B-4855-4898-851D-C3DEA5698FFF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54724FC6-8094-4304-85D0-8EEDFB5BEEB1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00C29EF-2529-4386-BFA3-A48713CCE4EB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00C29EF-2529-4386-BFA3-A48713CCE4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26287B-CC7C-4058-B888-8D2ACAFEEA35}"/>
              </a:ext>
            </a:extLst>
          </p:cNvPr>
          <p:cNvSpPr txBox="1"/>
          <p:nvPr/>
        </p:nvSpPr>
        <p:spPr>
          <a:xfrm>
            <a:off x="-1" y="6473401"/>
            <a:ext cx="489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Specifically, steady state of the embedded chain.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47C8728-71C4-4077-9C87-21F060A40BA3}"/>
                  </a:ext>
                </a:extLst>
              </p:cNvPr>
              <p:cNvSpPr/>
              <p:nvPr/>
            </p:nvSpPr>
            <p:spPr>
              <a:xfrm>
                <a:off x="5191125" y="5315810"/>
                <a:ext cx="2277083" cy="1157591"/>
              </a:xfrm>
              <a:prstGeom prst="wedgeRectCallout">
                <a:avLst>
                  <a:gd name="adj1" fmla="val 12153"/>
                  <a:gd name="adj2" fmla="val -844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state with exactly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class 1 jobs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47C8728-71C4-4077-9C87-21F060A40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25" y="5315810"/>
                <a:ext cx="2277083" cy="1157591"/>
              </a:xfrm>
              <a:prstGeom prst="wedgeRectCallout">
                <a:avLst>
                  <a:gd name="adj1" fmla="val 12153"/>
                  <a:gd name="adj2" fmla="val -84400"/>
                </a:avLst>
              </a:prstGeom>
              <a:blipFill>
                <a:blip r:embed="rId8"/>
                <a:stretch>
                  <a:fillRect r="-4222" b="-8333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E865523-8F2E-46AF-8D6E-95F2E528B52E}"/>
                  </a:ext>
                </a:extLst>
              </p:cNvPr>
              <p:cNvSpPr/>
              <p:nvPr/>
            </p:nvSpPr>
            <p:spPr>
              <a:xfrm>
                <a:off x="8610600" y="5246186"/>
                <a:ext cx="2950935" cy="1157591"/>
              </a:xfrm>
              <a:prstGeom prst="wedgeRectCallout">
                <a:avLst>
                  <a:gd name="adj1" fmla="val -42073"/>
                  <a:gd name="adj2" fmla="val -7617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state with exactly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class 2 jobs and no blocking job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0E865523-8F2E-46AF-8D6E-95F2E528B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246186"/>
                <a:ext cx="2950935" cy="1157591"/>
              </a:xfrm>
              <a:prstGeom prst="wedgeRectCallout">
                <a:avLst>
                  <a:gd name="adj1" fmla="val -42073"/>
                  <a:gd name="adj2" fmla="val -76172"/>
                </a:avLst>
              </a:prstGeom>
              <a:blipFill>
                <a:blip r:embed="rId9"/>
                <a:stretch>
                  <a:fillRect b="-9274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C55A763-3856-4F9D-8188-FD21A296DF02}"/>
                  </a:ext>
                </a:extLst>
              </p:cNvPr>
              <p:cNvSpPr/>
              <p:nvPr/>
            </p:nvSpPr>
            <p:spPr>
              <a:xfrm>
                <a:off x="2524125" y="5246185"/>
                <a:ext cx="2368888" cy="1157591"/>
              </a:xfrm>
              <a:prstGeom prst="wedgeRectCallout">
                <a:avLst>
                  <a:gd name="adj1" fmla="val 87105"/>
                  <a:gd name="adj2" fmla="val -75735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probability next completion from s is class 1.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C55A763-3856-4F9D-8188-FD21A296D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125" y="5246185"/>
                <a:ext cx="2368888" cy="1157591"/>
              </a:xfrm>
              <a:prstGeom prst="wedgeRectCallout">
                <a:avLst>
                  <a:gd name="adj1" fmla="val 87105"/>
                  <a:gd name="adj2" fmla="val -75735"/>
                </a:avLst>
              </a:prstGeom>
              <a:blipFill>
                <a:blip r:embed="rId10"/>
                <a:stretch>
                  <a:fillRect b="-9020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B6A788C7-BC8A-41F6-89E0-81575B09D9F7}"/>
                  </a:ext>
                </a:extLst>
              </p:cNvPr>
              <p:cNvSpPr/>
              <p:nvPr/>
            </p:nvSpPr>
            <p:spPr>
              <a:xfrm>
                <a:off x="8643177" y="2854441"/>
                <a:ext cx="2885780" cy="818402"/>
              </a:xfrm>
              <a:prstGeom prst="wedgeRectCallout">
                <a:avLst>
                  <a:gd name="adj1" fmla="val -40765"/>
                  <a:gd name="adj2" fmla="val 82449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probability arriving job is class 2.</a:t>
                </a:r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B6A788C7-BC8A-41F6-89E0-81575B09D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177" y="2854441"/>
                <a:ext cx="2885780" cy="818402"/>
              </a:xfrm>
              <a:prstGeom prst="wedgeRectCallout">
                <a:avLst>
                  <a:gd name="adj1" fmla="val -40765"/>
                  <a:gd name="adj2" fmla="val 82449"/>
                </a:avLst>
              </a:prstGeom>
              <a:blipFill>
                <a:blip r:embed="rId11"/>
                <a:stretch>
                  <a:fillRect l="-1253" t="-2660" r="-835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67CFEA61-3D5C-4E4F-90E1-6738B2B776D0}"/>
                  </a:ext>
                </a:extLst>
              </p:cNvPr>
              <p:cNvSpPr/>
              <p:nvPr/>
            </p:nvSpPr>
            <p:spPr>
              <a:xfrm>
                <a:off x="348980" y="4720197"/>
                <a:ext cx="2065505" cy="736943"/>
              </a:xfrm>
              <a:prstGeom prst="wedgeRectCallout">
                <a:avLst>
                  <a:gd name="adj1" fmla="val 140451"/>
                  <a:gd name="adj2" fmla="val -64092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 Normalizing constant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67CFEA61-3D5C-4E4F-90E1-6738B2B776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0" y="4720197"/>
                <a:ext cx="2065505" cy="736943"/>
              </a:xfrm>
              <a:prstGeom prst="wedgeRectCallout">
                <a:avLst>
                  <a:gd name="adj1" fmla="val 140451"/>
                  <a:gd name="adj2" fmla="val -64092"/>
                </a:avLst>
              </a:prstGeom>
              <a:blipFill>
                <a:blip r:embed="rId12"/>
                <a:stretch>
                  <a:fillRect b="-18367"/>
                </a:stretch>
              </a:blipFill>
              <a:ln w="381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6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7" grpId="0" uiExpand="1" build="p"/>
      <p:bldP spid="6" grpId="0" animBg="1"/>
      <p:bldP spid="9" grpId="0" animBg="1"/>
      <p:bldP spid="10" grpId="0" animBg="1"/>
      <p:bldP spid="21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316A-DA59-4DD2-B079-582CE8CB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Stability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A3D0-1181-479A-9088-1781C709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88F90-F12C-4AEC-A9BA-AA0E70E1FBB4}"/>
              </a:ext>
            </a:extLst>
          </p:cNvPr>
          <p:cNvSpPr txBox="1"/>
          <p:nvPr/>
        </p:nvSpPr>
        <p:spPr>
          <a:xfrm>
            <a:off x="1386880" y="1582441"/>
            <a:ext cx="3920847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Q: For what arrival rates is the original system stable?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238403-6626-4BB7-AD5F-F21F1040E3E4}"/>
              </a:ext>
            </a:extLst>
          </p:cNvPr>
          <p:cNvGrpSpPr/>
          <p:nvPr/>
        </p:nvGrpSpPr>
        <p:grpSpPr>
          <a:xfrm>
            <a:off x="838198" y="2506366"/>
            <a:ext cx="4965877" cy="1477227"/>
            <a:chOff x="838198" y="2506366"/>
            <a:chExt cx="4965877" cy="14772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F86CCE5-82C5-48C0-A01D-4FBC874DFACE}"/>
                </a:ext>
              </a:extLst>
            </p:cNvPr>
            <p:cNvSpPr txBox="1"/>
            <p:nvPr/>
          </p:nvSpPr>
          <p:spPr>
            <a:xfrm>
              <a:off x="838198" y="3521928"/>
              <a:ext cx="4965877" cy="461665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Analyze Saturated System throughput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63D70022-4F6E-4C72-8787-4F1D643FE271}"/>
                </a:ext>
              </a:extLst>
            </p:cNvPr>
            <p:cNvSpPr/>
            <p:nvPr/>
          </p:nvSpPr>
          <p:spPr>
            <a:xfrm>
              <a:off x="2829343" y="2506366"/>
              <a:ext cx="771526" cy="922634"/>
            </a:xfrm>
            <a:prstGeom prst="down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B11284F-43C3-471C-9CF4-81C18BD31363}"/>
              </a:ext>
            </a:extLst>
          </p:cNvPr>
          <p:cNvGrpSpPr/>
          <p:nvPr/>
        </p:nvGrpSpPr>
        <p:grpSpPr>
          <a:xfrm>
            <a:off x="3503898" y="4161061"/>
            <a:ext cx="5178284" cy="1595326"/>
            <a:chOff x="3503898" y="4161061"/>
            <a:chExt cx="5178284" cy="1595326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629C5EAE-5359-4CA5-B152-6761E58DDE64}"/>
                </a:ext>
              </a:extLst>
            </p:cNvPr>
            <p:cNvSpPr/>
            <p:nvPr/>
          </p:nvSpPr>
          <p:spPr>
            <a:xfrm rot="18716889">
              <a:off x="3579452" y="4085507"/>
              <a:ext cx="771526" cy="922634"/>
            </a:xfrm>
            <a:prstGeom prst="down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FFFCBA-D42E-49B8-B360-44D61563E0D9}"/>
                </a:ext>
              </a:extLst>
            </p:cNvPr>
            <p:cNvSpPr txBox="1"/>
            <p:nvPr/>
          </p:nvSpPr>
          <p:spPr>
            <a:xfrm>
              <a:off x="4476794" y="4925390"/>
              <a:ext cx="4205388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Product-form steady-state expression for Saturated System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B2BECE-238F-44AD-9884-A1644EE8CB4C}"/>
              </a:ext>
            </a:extLst>
          </p:cNvPr>
          <p:cNvGrpSpPr/>
          <p:nvPr/>
        </p:nvGrpSpPr>
        <p:grpSpPr>
          <a:xfrm>
            <a:off x="7743039" y="3337261"/>
            <a:ext cx="3842609" cy="1613425"/>
            <a:chOff x="7743039" y="3337261"/>
            <a:chExt cx="3842609" cy="161342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A8DEC4-3C1E-4069-A0E8-DAEDA1C58E90}"/>
                </a:ext>
              </a:extLst>
            </p:cNvPr>
            <p:cNvSpPr txBox="1"/>
            <p:nvPr/>
          </p:nvSpPr>
          <p:spPr>
            <a:xfrm>
              <a:off x="7743039" y="3337261"/>
              <a:ext cx="3842609" cy="830997"/>
            </a:xfrm>
            <a:prstGeom prst="rect">
              <a:avLst/>
            </a:prstGeom>
            <a:noFill/>
            <a:ln w="635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Analytical expression for Saturated System throughput</a:t>
              </a:r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AD80046C-65AF-4BB1-943E-2EA5FACE72E8}"/>
                </a:ext>
              </a:extLst>
            </p:cNvPr>
            <p:cNvSpPr/>
            <p:nvPr/>
          </p:nvSpPr>
          <p:spPr>
            <a:xfrm rot="2664664" flipV="1">
              <a:off x="8567114" y="4207526"/>
              <a:ext cx="771526" cy="743160"/>
            </a:xfrm>
            <a:prstGeom prst="down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F4F210-46B4-4DD7-99B0-6E5E57495AC6}"/>
              </a:ext>
            </a:extLst>
          </p:cNvPr>
          <p:cNvGrpSpPr/>
          <p:nvPr/>
        </p:nvGrpSpPr>
        <p:grpSpPr>
          <a:xfrm>
            <a:off x="7812693" y="1582441"/>
            <a:ext cx="3772955" cy="1657859"/>
            <a:chOff x="7812693" y="3337261"/>
            <a:chExt cx="3772955" cy="16578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EFB99DB-EFDD-49AA-8754-9D85953DA09C}"/>
                    </a:ext>
                  </a:extLst>
                </p:cNvPr>
                <p:cNvSpPr txBox="1"/>
                <p:nvPr/>
              </p:nvSpPr>
              <p:spPr>
                <a:xfrm>
                  <a:off x="7812693" y="3337261"/>
                  <a:ext cx="3772955" cy="862608"/>
                </a:xfrm>
                <a:prstGeom prst="rect">
                  <a:avLst/>
                </a:prstGeom>
                <a:noFill/>
                <a:ln w="635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Analytical expression for boundary of stability,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EFB99DB-EFDD-49AA-8754-9D85953DA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2693" y="3337261"/>
                  <a:ext cx="3772955" cy="862608"/>
                </a:xfrm>
                <a:prstGeom prst="rect">
                  <a:avLst/>
                </a:prstGeom>
                <a:blipFill>
                  <a:blip r:embed="rId3"/>
                  <a:stretch>
                    <a:fillRect l="-1749" t="-1987" b="-7947"/>
                  </a:stretch>
                </a:blipFill>
                <a:ln w="635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row: Down 52">
              <a:extLst>
                <a:ext uri="{FF2B5EF4-FFF2-40B4-BE49-F238E27FC236}">
                  <a16:creationId xmlns:a16="http://schemas.microsoft.com/office/drawing/2014/main" id="{719827D7-417F-405F-8F5B-4B7545B875D1}"/>
                </a:ext>
              </a:extLst>
            </p:cNvPr>
            <p:cNvSpPr/>
            <p:nvPr/>
          </p:nvSpPr>
          <p:spPr>
            <a:xfrm flipV="1">
              <a:off x="9102711" y="4251960"/>
              <a:ext cx="771526" cy="743160"/>
            </a:xfrm>
            <a:prstGeom prst="downArrow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67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Explosion">
            <a:extLst>
              <a:ext uri="{FF2B5EF4-FFF2-40B4-BE49-F238E27FC236}">
                <a16:creationId xmlns:a16="http://schemas.microsoft.com/office/drawing/2014/main" id="{399DCF88-8F66-4E78-A809-44E64A96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261" y="1985875"/>
            <a:ext cx="1867597" cy="1796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373A-B6F1-4F29-87F5-32CEF28A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D22D-5B57-4888-881F-BF2EAC3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B476B-77ED-477F-935C-C5DC328684E0}"/>
              </a:ext>
            </a:extLst>
          </p:cNvPr>
          <p:cNvGrpSpPr/>
          <p:nvPr/>
        </p:nvGrpSpPr>
        <p:grpSpPr>
          <a:xfrm>
            <a:off x="6029079" y="397893"/>
            <a:ext cx="2373489" cy="1995339"/>
            <a:chOff x="6237111" y="981075"/>
            <a:chExt cx="2373489" cy="19953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65B1FE-4115-4923-B56F-76D15C07B7E8}"/>
                </a:ext>
              </a:extLst>
            </p:cNvPr>
            <p:cNvSpPr/>
            <p:nvPr/>
          </p:nvSpPr>
          <p:spPr>
            <a:xfrm>
              <a:off x="6237111" y="1808629"/>
              <a:ext cx="632178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D09AB6-7105-4AD9-A59C-52EA1BE038F0}"/>
                </a:ext>
              </a:extLst>
            </p:cNvPr>
            <p:cNvSpPr/>
            <p:nvPr/>
          </p:nvSpPr>
          <p:spPr>
            <a:xfrm>
              <a:off x="7255447" y="1314911"/>
              <a:ext cx="264389" cy="14741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534BBE-41C7-45D5-A0D3-4F7C32C387D9}"/>
                </a:ext>
              </a:extLst>
            </p:cNvPr>
            <p:cNvSpPr/>
            <p:nvPr/>
          </p:nvSpPr>
          <p:spPr>
            <a:xfrm>
              <a:off x="7978422" y="981075"/>
              <a:ext cx="632178" cy="19953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1AB41CF4-D40E-4B6C-A09D-D33B71F9B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38" y="1225447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CE9BED-8CFD-469C-8676-CB80D5975170}"/>
              </a:ext>
            </a:extLst>
          </p:cNvPr>
          <p:cNvGrpSpPr/>
          <p:nvPr/>
        </p:nvGrpSpPr>
        <p:grpSpPr>
          <a:xfrm>
            <a:off x="5481169" y="3092839"/>
            <a:ext cx="5458269" cy="2291650"/>
            <a:chOff x="5401907" y="3025309"/>
            <a:chExt cx="5458269" cy="22916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0C317F4-D878-47C2-8946-6022D1D70DCA}"/>
                </a:ext>
              </a:extLst>
            </p:cNvPr>
            <p:cNvGrpSpPr/>
            <p:nvPr/>
          </p:nvGrpSpPr>
          <p:grpSpPr>
            <a:xfrm>
              <a:off x="9824936" y="3603909"/>
              <a:ext cx="1035240" cy="1620450"/>
              <a:chOff x="8177927" y="2687097"/>
              <a:chExt cx="1035240" cy="162045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8CF3E8-EB4F-455C-8464-0E38827E2A31}"/>
                  </a:ext>
                </a:extLst>
              </p:cNvPr>
              <p:cNvGrpSpPr/>
              <p:nvPr/>
            </p:nvGrpSpPr>
            <p:grpSpPr>
              <a:xfrm>
                <a:off x="8177927" y="2687097"/>
                <a:ext cx="1035240" cy="1620450"/>
                <a:chOff x="2998666" y="2718775"/>
                <a:chExt cx="1035240" cy="162045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FFF3D5-B1C6-40F5-8FC7-89FDA51C4151}"/>
                    </a:ext>
                  </a:extLst>
                </p:cNvPr>
                <p:cNvGrpSpPr/>
                <p:nvPr/>
              </p:nvGrpSpPr>
              <p:grpSpPr>
                <a:xfrm>
                  <a:off x="2998666" y="2718775"/>
                  <a:ext cx="1035240" cy="1620450"/>
                  <a:chOff x="9893194" y="4229076"/>
                  <a:chExt cx="1035240" cy="162045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01B46B8-92A4-406C-9EEB-E97494BEF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3194" y="4791920"/>
                    <a:ext cx="431424" cy="578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E299FA7B-EFE9-4DA8-917C-9B0D8D484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8284" y="5395737"/>
                    <a:ext cx="416692" cy="1157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568476-9348-47BA-B392-50879DA4FDE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720CFD83-8D77-49D3-BD49-06F41B731B0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CEA3ED5-4AEF-4B07-BD18-85E2B1B1BE30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5ABDB9E-E0C6-40F4-905D-1D18E035E9E8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BF0C7CA-62C8-4FA4-992B-35A22930A46E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8EAE3CC9-11E6-419B-87C4-D8209980581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B8921993-D009-460C-9F08-7C4FAEB013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CF7C8264-93EE-4080-8063-ED0CD1BBFED6}"/>
                      </a:ext>
                    </a:extLst>
                  </p:cNvPr>
                  <p:cNvCxnSpPr>
                    <a:endCxn id="66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6089A43A-7783-406D-9505-B6CFF00FA211}"/>
                      </a:ext>
                    </a:extLst>
                  </p:cNvPr>
                  <p:cNvCxnSpPr>
                    <a:endCxn id="63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2690F122-8558-4F93-91B9-8C229023023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5C0226A-2E51-446A-A073-F1170C0F5977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D3D82D1-59F8-42F4-ACA6-1CE4C5749F79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6B15CBA-C803-4D9B-AE39-A06751D159F9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889F62-E41A-4390-8773-A0B6DC852F7E}"/>
                </a:ext>
              </a:extLst>
            </p:cNvPr>
            <p:cNvGrpSpPr/>
            <p:nvPr/>
          </p:nvGrpSpPr>
          <p:grpSpPr>
            <a:xfrm>
              <a:off x="5401907" y="3696509"/>
              <a:ext cx="2766349" cy="1620450"/>
              <a:chOff x="6446818" y="2687097"/>
              <a:chExt cx="2766349" cy="162045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E7A37CC-E3D6-4B87-A0B4-967F3AFE92B8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05491812-D97C-446D-A6D4-621F88860E1E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E0890550-7F1D-4B08-B3F5-F0317B4572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F3E4E8C0-5F0A-4DB0-A645-2CC1BC8E4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CD8C5700-12D0-4F5D-90DD-5724FC36E71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9B54BFF5-6475-4B9C-B89A-48E5ADB6B6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72F87C75-9194-46A2-8E5E-FAB1E6EDD4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7F0E863A-2F53-4699-9FAE-C42A488F59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FFD2968-19E1-49B4-92EB-64AE859123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56FC9AE6-963B-4274-9E9D-AA6CE414FEEE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CEB604D1-30DC-4C1A-BD86-09FA50416FE4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25FB966-70F3-4478-B974-BC125042FE44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79FF25CE-A256-4DA4-961C-A7081E877C10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8D8FF383-7FDB-44BA-B415-D9CE8749C1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9DA99D4E-60E0-4CA7-9969-9AEC370AED0D}"/>
                      </a:ext>
                    </a:extLst>
                  </p:cNvPr>
                  <p:cNvCxnSpPr>
                    <a:endCxn id="99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B5E39B5B-5F24-44AF-A5D4-2C03AA22C3CD}"/>
                      </a:ext>
                    </a:extLst>
                  </p:cNvPr>
                  <p:cNvCxnSpPr>
                    <a:endCxn id="96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B7D44945-31E2-4629-A434-C1978B3BA226}"/>
                      </a:ext>
                    </a:extLst>
                  </p:cNvPr>
                  <p:cNvCxnSpPr>
                    <a:endCxn id="97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768B700-716B-4C16-9CA4-B5D4C0076EA4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9C3C51C-393A-4C8D-B4EA-CB82F63FEC50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7CE9F37-93E0-4F90-B16A-D1451F6F698E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F529E0E-5C88-4149-B059-BDF42E418D5D}"/>
                    </a:ext>
                  </a:extLst>
                </p:cNvPr>
                <p:cNvSpPr/>
                <p:nvPr/>
              </p:nvSpPr>
              <p:spPr>
                <a:xfrm>
                  <a:off x="1787703" y="348627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C08F7D-03D5-4844-92EE-6CC1D1F65509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5A84CCB-DCD1-435A-A7AD-A5D37FB8168E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DCA99E8-C969-4A54-924B-FD9A441B7B53}"/>
                    </a:ext>
                  </a:extLst>
                </p:cNvPr>
                <p:cNvSpPr txBox="1"/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US" sz="10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oMath>
                    </m:oMathPara>
                  </a14:m>
                  <a:endParaRPr lang="en-US" sz="10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DCA99E8-C969-4A54-924B-FD9A441B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132145-DEE6-4C45-8795-759F8EBB99C2}"/>
              </a:ext>
            </a:extLst>
          </p:cNvPr>
          <p:cNvGrpSpPr/>
          <p:nvPr/>
        </p:nvGrpSpPr>
        <p:grpSpPr>
          <a:xfrm>
            <a:off x="5381898" y="5170066"/>
            <a:ext cx="2111524" cy="1231903"/>
            <a:chOff x="5562600" y="5224359"/>
            <a:chExt cx="1417321" cy="787612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D0AF490-6E7F-41A0-B08B-3DFE01ABB942}"/>
                </a:ext>
              </a:extLst>
            </p:cNvPr>
            <p:cNvCxnSpPr/>
            <p:nvPr/>
          </p:nvCxnSpPr>
          <p:spPr>
            <a:xfrm flipV="1">
              <a:off x="5562600" y="5224359"/>
              <a:ext cx="0" cy="7876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03ADA82-333F-4137-95A2-2A20B4739B1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5994203"/>
              <a:ext cx="1417321" cy="17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055BCEB-0B71-4AB6-BC08-4AADCA3B48AA}"/>
                </a:ext>
              </a:extLst>
            </p:cNvPr>
            <p:cNvSpPr/>
            <p:nvPr/>
          </p:nvSpPr>
          <p:spPr>
            <a:xfrm>
              <a:off x="5565913" y="5286603"/>
              <a:ext cx="1311965" cy="706693"/>
            </a:xfrm>
            <a:custGeom>
              <a:avLst/>
              <a:gdLst>
                <a:gd name="connsiteX0" fmla="*/ 0 w 1311965"/>
                <a:gd name="connsiteY0" fmla="*/ 706693 h 706693"/>
                <a:gd name="connsiteX1" fmla="*/ 318052 w 1311965"/>
                <a:gd name="connsiteY1" fmla="*/ 110345 h 706693"/>
                <a:gd name="connsiteX2" fmla="*/ 477078 w 1311965"/>
                <a:gd name="connsiteY2" fmla="*/ 507910 h 706693"/>
                <a:gd name="connsiteX3" fmla="*/ 665922 w 1311965"/>
                <a:gd name="connsiteY3" fmla="*/ 150101 h 706693"/>
                <a:gd name="connsiteX4" fmla="*/ 864704 w 1311965"/>
                <a:gd name="connsiteY4" fmla="*/ 507910 h 706693"/>
                <a:gd name="connsiteX5" fmla="*/ 1003852 w 1311965"/>
                <a:gd name="connsiteY5" fmla="*/ 70588 h 706693"/>
                <a:gd name="connsiteX6" fmla="*/ 1311965 w 1311965"/>
                <a:gd name="connsiteY6" fmla="*/ 1014 h 706693"/>
                <a:gd name="connsiteX7" fmla="*/ 1311965 w 1311965"/>
                <a:gd name="connsiteY7" fmla="*/ 1014 h 70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1965" h="706693">
                  <a:moveTo>
                    <a:pt x="0" y="706693"/>
                  </a:moveTo>
                  <a:cubicBezTo>
                    <a:pt x="119269" y="425084"/>
                    <a:pt x="238539" y="143475"/>
                    <a:pt x="318052" y="110345"/>
                  </a:cubicBezTo>
                  <a:cubicBezTo>
                    <a:pt x="397565" y="77215"/>
                    <a:pt x="419100" y="501284"/>
                    <a:pt x="477078" y="507910"/>
                  </a:cubicBezTo>
                  <a:cubicBezTo>
                    <a:pt x="535056" y="514536"/>
                    <a:pt x="601318" y="150101"/>
                    <a:pt x="665922" y="150101"/>
                  </a:cubicBezTo>
                  <a:cubicBezTo>
                    <a:pt x="730526" y="150101"/>
                    <a:pt x="808382" y="521162"/>
                    <a:pt x="864704" y="507910"/>
                  </a:cubicBezTo>
                  <a:cubicBezTo>
                    <a:pt x="921026" y="494658"/>
                    <a:pt x="929309" y="155071"/>
                    <a:pt x="1003852" y="70588"/>
                  </a:cubicBezTo>
                  <a:cubicBezTo>
                    <a:pt x="1078396" y="-13895"/>
                    <a:pt x="1311965" y="1014"/>
                    <a:pt x="1311965" y="1014"/>
                  </a:cubicBezTo>
                  <a:lnTo>
                    <a:pt x="1311965" y="1014"/>
                  </a:ln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05D58-53BF-4A7B-8B11-D49743B38955}"/>
              </a:ext>
            </a:extLst>
          </p:cNvPr>
          <p:cNvGrpSpPr/>
          <p:nvPr/>
        </p:nvGrpSpPr>
        <p:grpSpPr>
          <a:xfrm>
            <a:off x="8577437" y="1806864"/>
            <a:ext cx="3015605" cy="1753754"/>
            <a:chOff x="5521911" y="2687097"/>
            <a:chExt cx="3015605" cy="175375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1219EDA-C90E-4F5E-AB4C-E879616F0991}"/>
                </a:ext>
              </a:extLst>
            </p:cNvPr>
            <p:cNvGrpSpPr/>
            <p:nvPr/>
          </p:nvGrpSpPr>
          <p:grpSpPr>
            <a:xfrm>
              <a:off x="5521911" y="2687097"/>
              <a:ext cx="2766349" cy="1620450"/>
              <a:chOff x="6446818" y="2687097"/>
              <a:chExt cx="2766349" cy="162045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0A1AA0B-2290-4C08-A697-82DD6A12B045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209603B-F516-4918-80CD-FC5E958E6843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2D14BBE-4C2D-4691-95E5-E163D16F86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AF825E0A-EF77-47B1-B642-159403EF56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5C82F9B9-E16A-4587-845D-F7F65C8C6C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2F7978E1-4DBC-454E-866C-1AF305431E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8F1522CD-BE56-4841-A786-C9D67415BD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8F679AD8-8C2F-4B5D-8630-F053B837C2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BA3D5D74-1448-4F68-8A87-935778D1C3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05543EC-428C-4058-8E81-B7A7047EB436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15B76A9-4B55-47E7-98E3-6358A46F3597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7E944B1D-EE33-4A80-A33F-9E9E43A0E733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73C38B9-A65B-4893-B5CA-FC5F8548140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EB58F91F-BF3B-451D-9F56-50F45C21A3C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AC22C52-2A06-4134-8EE2-FA96D2FD1433}"/>
                      </a:ext>
                    </a:extLst>
                  </p:cNvPr>
                  <p:cNvCxnSpPr>
                    <a:endCxn id="121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42FD92A8-135A-4098-8895-0BABAED0BEF3}"/>
                      </a:ext>
                    </a:extLst>
                  </p:cNvPr>
                  <p:cNvCxnSpPr>
                    <a:endCxn id="118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01319B2E-5F4E-4D51-8679-F5D3B01D5168}"/>
                      </a:ext>
                    </a:extLst>
                  </p:cNvPr>
                  <p:cNvCxnSpPr>
                    <a:endCxn id="119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2A3C022-0ABB-4DC7-A265-76D1A21BFE1B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A293E2C-45CE-4F35-8B1F-31F0B4C73F1C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A4A56C7-AE63-4FAC-B3D2-6D64E34B7E5C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3198A10-3EAA-4051-BF53-13A5A4C7A2E0}"/>
                    </a:ext>
                  </a:extLst>
                </p:cNvPr>
                <p:cNvSpPr/>
                <p:nvPr/>
              </p:nvSpPr>
              <p:spPr>
                <a:xfrm>
                  <a:off x="1787703" y="348627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E0738E-EBC2-4643-93AC-7FFE79EF4BAF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B6E248-CD7F-4357-AC3B-7235C8C4DBED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E06E262-2083-45B6-AF37-7048A3979271}"/>
                </a:ext>
              </a:extLst>
            </p:cNvPr>
            <p:cNvSpPr/>
            <p:nvPr/>
          </p:nvSpPr>
          <p:spPr>
            <a:xfrm>
              <a:off x="7768117" y="3931430"/>
              <a:ext cx="769399" cy="509421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9" name="Graphic 128" descr="Checkmark">
            <a:extLst>
              <a:ext uri="{FF2B5EF4-FFF2-40B4-BE49-F238E27FC236}">
                <a16:creationId xmlns:a16="http://schemas.microsoft.com/office/drawing/2014/main" id="{3D855710-DB55-48D6-84ED-80B585315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84" y="1758539"/>
            <a:ext cx="914400" cy="914400"/>
          </a:xfrm>
          <a:prstGeom prst="rect">
            <a:avLst/>
          </a:prstGeom>
        </p:spPr>
      </p:pic>
      <p:pic>
        <p:nvPicPr>
          <p:cNvPr id="126" name="Graphic 125" descr="Checkmark">
            <a:extLst>
              <a:ext uri="{FF2B5EF4-FFF2-40B4-BE49-F238E27FC236}">
                <a16:creationId xmlns:a16="http://schemas.microsoft.com/office/drawing/2014/main" id="{7D62153E-BD11-4E84-BBF1-7F842D1FF2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459" y="2252489"/>
            <a:ext cx="914400" cy="914400"/>
          </a:xfrm>
          <a:prstGeom prst="rect">
            <a:avLst/>
          </a:prstGeom>
        </p:spPr>
      </p:pic>
      <p:pic>
        <p:nvPicPr>
          <p:cNvPr id="128" name="Graphic 127" descr="Checkmark">
            <a:extLst>
              <a:ext uri="{FF2B5EF4-FFF2-40B4-BE49-F238E27FC236}">
                <a16:creationId xmlns:a16="http://schemas.microsoft.com/office/drawing/2014/main" id="{58B040E1-AB27-4689-A3DD-83AB293F6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237" y="2760812"/>
            <a:ext cx="914400" cy="914400"/>
          </a:xfrm>
          <a:prstGeom prst="rect">
            <a:avLst/>
          </a:prstGeom>
        </p:spPr>
      </p:pic>
      <p:pic>
        <p:nvPicPr>
          <p:cNvPr id="130" name="Graphic 129" descr="Checkmark">
            <a:extLst>
              <a:ext uri="{FF2B5EF4-FFF2-40B4-BE49-F238E27FC236}">
                <a16:creationId xmlns:a16="http://schemas.microsoft.com/office/drawing/2014/main" id="{5C437D08-C02B-43DC-93AD-ED67F7882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237" y="3313221"/>
            <a:ext cx="914400" cy="914400"/>
          </a:xfrm>
          <a:prstGeom prst="rect">
            <a:avLst/>
          </a:prstGeom>
        </p:spPr>
      </p:pic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3FE2C929-99FE-48ED-82F9-549B4F8A1DF2}"/>
              </a:ext>
            </a:extLst>
          </p:cNvPr>
          <p:cNvSpPr txBox="1">
            <a:spLocks/>
          </p:cNvSpPr>
          <p:nvPr/>
        </p:nvSpPr>
        <p:spPr>
          <a:xfrm>
            <a:off x="829170" y="1526982"/>
            <a:ext cx="4902994" cy="457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Introduce </a:t>
            </a:r>
            <a:r>
              <a:rPr lang="en-US" dirty="0" err="1"/>
              <a:t>multiserver</a:t>
            </a:r>
            <a:r>
              <a:rPr lang="en-US" dirty="0"/>
              <a:t>-job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Introduce stability problem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Discuss waste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Prior results on stability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Introduce our specific model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idea: Saturated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Elegant analytical results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 from results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797F88F9-6EFA-465D-8AE9-49479E5904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237" y="4251707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D9065555-533F-4087-9C3A-87FC38446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1237" y="48436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BA20BA-7A4F-4C6E-AD94-019FFB64BA3E}"/>
              </a:ext>
            </a:extLst>
          </p:cNvPr>
          <p:cNvGrpSpPr/>
          <p:nvPr/>
        </p:nvGrpSpPr>
        <p:grpSpPr>
          <a:xfrm>
            <a:off x="4812030" y="2045970"/>
            <a:ext cx="6644451" cy="2491740"/>
            <a:chOff x="4766310" y="2045970"/>
            <a:chExt cx="6644451" cy="249174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19E130-4581-4CD3-B19C-67254B4F9443}"/>
                </a:ext>
              </a:extLst>
            </p:cNvPr>
            <p:cNvSpPr/>
            <p:nvPr/>
          </p:nvSpPr>
          <p:spPr>
            <a:xfrm>
              <a:off x="4766310" y="2045970"/>
              <a:ext cx="4023360" cy="2491740"/>
            </a:xfrm>
            <a:custGeom>
              <a:avLst/>
              <a:gdLst>
                <a:gd name="connsiteX0" fmla="*/ 0 w 4023360"/>
                <a:gd name="connsiteY0" fmla="*/ 0 h 2491740"/>
                <a:gd name="connsiteX1" fmla="*/ 0 w 4023360"/>
                <a:gd name="connsiteY1" fmla="*/ 0 h 2491740"/>
                <a:gd name="connsiteX2" fmla="*/ 11430 w 4023360"/>
                <a:gd name="connsiteY2" fmla="*/ 102870 h 2491740"/>
                <a:gd name="connsiteX3" fmla="*/ 22860 w 4023360"/>
                <a:gd name="connsiteY3" fmla="*/ 251460 h 2491740"/>
                <a:gd name="connsiteX4" fmla="*/ 45720 w 4023360"/>
                <a:gd name="connsiteY4" fmla="*/ 365760 h 2491740"/>
                <a:gd name="connsiteX5" fmla="*/ 57150 w 4023360"/>
                <a:gd name="connsiteY5" fmla="*/ 445770 h 2491740"/>
                <a:gd name="connsiteX6" fmla="*/ 68580 w 4023360"/>
                <a:gd name="connsiteY6" fmla="*/ 1474470 h 2491740"/>
                <a:gd name="connsiteX7" fmla="*/ 102870 w 4023360"/>
                <a:gd name="connsiteY7" fmla="*/ 1623060 h 2491740"/>
                <a:gd name="connsiteX8" fmla="*/ 171450 w 4023360"/>
                <a:gd name="connsiteY8" fmla="*/ 1645920 h 2491740"/>
                <a:gd name="connsiteX9" fmla="*/ 217170 w 4023360"/>
                <a:gd name="connsiteY9" fmla="*/ 1714500 h 2491740"/>
                <a:gd name="connsiteX10" fmla="*/ 285750 w 4023360"/>
                <a:gd name="connsiteY10" fmla="*/ 1748790 h 2491740"/>
                <a:gd name="connsiteX11" fmla="*/ 388620 w 4023360"/>
                <a:gd name="connsiteY11" fmla="*/ 1783080 h 2491740"/>
                <a:gd name="connsiteX12" fmla="*/ 525780 w 4023360"/>
                <a:gd name="connsiteY12" fmla="*/ 1828800 h 2491740"/>
                <a:gd name="connsiteX13" fmla="*/ 560070 w 4023360"/>
                <a:gd name="connsiteY13" fmla="*/ 1840230 h 2491740"/>
                <a:gd name="connsiteX14" fmla="*/ 594360 w 4023360"/>
                <a:gd name="connsiteY14" fmla="*/ 1851660 h 2491740"/>
                <a:gd name="connsiteX15" fmla="*/ 857250 w 4023360"/>
                <a:gd name="connsiteY15" fmla="*/ 1885950 h 2491740"/>
                <a:gd name="connsiteX16" fmla="*/ 902970 w 4023360"/>
                <a:gd name="connsiteY16" fmla="*/ 1897380 h 2491740"/>
                <a:gd name="connsiteX17" fmla="*/ 971550 w 4023360"/>
                <a:gd name="connsiteY17" fmla="*/ 1920240 h 2491740"/>
                <a:gd name="connsiteX18" fmla="*/ 1017270 w 4023360"/>
                <a:gd name="connsiteY18" fmla="*/ 1931670 h 2491740"/>
                <a:gd name="connsiteX19" fmla="*/ 1143000 w 4023360"/>
                <a:gd name="connsiteY19" fmla="*/ 1965960 h 2491740"/>
                <a:gd name="connsiteX20" fmla="*/ 1325880 w 4023360"/>
                <a:gd name="connsiteY20" fmla="*/ 1977390 h 2491740"/>
                <a:gd name="connsiteX21" fmla="*/ 1371600 w 4023360"/>
                <a:gd name="connsiteY21" fmla="*/ 1988820 h 2491740"/>
                <a:gd name="connsiteX22" fmla="*/ 1440180 w 4023360"/>
                <a:gd name="connsiteY22" fmla="*/ 2011680 h 2491740"/>
                <a:gd name="connsiteX23" fmla="*/ 1497330 w 4023360"/>
                <a:gd name="connsiteY23" fmla="*/ 2023110 h 2491740"/>
                <a:gd name="connsiteX24" fmla="*/ 1531620 w 4023360"/>
                <a:gd name="connsiteY24" fmla="*/ 2034540 h 2491740"/>
                <a:gd name="connsiteX25" fmla="*/ 1771650 w 4023360"/>
                <a:gd name="connsiteY25" fmla="*/ 2057400 h 2491740"/>
                <a:gd name="connsiteX26" fmla="*/ 1897380 w 4023360"/>
                <a:gd name="connsiteY26" fmla="*/ 2091690 h 2491740"/>
                <a:gd name="connsiteX27" fmla="*/ 1931670 w 4023360"/>
                <a:gd name="connsiteY27" fmla="*/ 2103120 h 2491740"/>
                <a:gd name="connsiteX28" fmla="*/ 2011680 w 4023360"/>
                <a:gd name="connsiteY28" fmla="*/ 2137410 h 2491740"/>
                <a:gd name="connsiteX29" fmla="*/ 2091690 w 4023360"/>
                <a:gd name="connsiteY29" fmla="*/ 2148840 h 2491740"/>
                <a:gd name="connsiteX30" fmla="*/ 2148840 w 4023360"/>
                <a:gd name="connsiteY30" fmla="*/ 2160270 h 2491740"/>
                <a:gd name="connsiteX31" fmla="*/ 2263140 w 4023360"/>
                <a:gd name="connsiteY31" fmla="*/ 2171700 h 2491740"/>
                <a:gd name="connsiteX32" fmla="*/ 2331720 w 4023360"/>
                <a:gd name="connsiteY32" fmla="*/ 2183130 h 2491740"/>
                <a:gd name="connsiteX33" fmla="*/ 2411730 w 4023360"/>
                <a:gd name="connsiteY33" fmla="*/ 2194560 h 2491740"/>
                <a:gd name="connsiteX34" fmla="*/ 2457450 w 4023360"/>
                <a:gd name="connsiteY34" fmla="*/ 2205990 h 2491740"/>
                <a:gd name="connsiteX35" fmla="*/ 2560320 w 4023360"/>
                <a:gd name="connsiteY35" fmla="*/ 2217420 h 2491740"/>
                <a:gd name="connsiteX36" fmla="*/ 2697480 w 4023360"/>
                <a:gd name="connsiteY36" fmla="*/ 2240280 h 2491740"/>
                <a:gd name="connsiteX37" fmla="*/ 2777490 w 4023360"/>
                <a:gd name="connsiteY37" fmla="*/ 2251710 h 2491740"/>
                <a:gd name="connsiteX38" fmla="*/ 2880360 w 4023360"/>
                <a:gd name="connsiteY38" fmla="*/ 2274570 h 2491740"/>
                <a:gd name="connsiteX39" fmla="*/ 2926080 w 4023360"/>
                <a:gd name="connsiteY39" fmla="*/ 2286000 h 2491740"/>
                <a:gd name="connsiteX40" fmla="*/ 2983230 w 4023360"/>
                <a:gd name="connsiteY40" fmla="*/ 2297430 h 2491740"/>
                <a:gd name="connsiteX41" fmla="*/ 3063240 w 4023360"/>
                <a:gd name="connsiteY41" fmla="*/ 2320290 h 2491740"/>
                <a:gd name="connsiteX42" fmla="*/ 3223260 w 4023360"/>
                <a:gd name="connsiteY42" fmla="*/ 2343150 h 2491740"/>
                <a:gd name="connsiteX43" fmla="*/ 3348990 w 4023360"/>
                <a:gd name="connsiteY43" fmla="*/ 2366010 h 2491740"/>
                <a:gd name="connsiteX44" fmla="*/ 3589020 w 4023360"/>
                <a:gd name="connsiteY44" fmla="*/ 2400300 h 2491740"/>
                <a:gd name="connsiteX45" fmla="*/ 3680460 w 4023360"/>
                <a:gd name="connsiteY45" fmla="*/ 2423160 h 2491740"/>
                <a:gd name="connsiteX46" fmla="*/ 3726180 w 4023360"/>
                <a:gd name="connsiteY46" fmla="*/ 2434590 h 2491740"/>
                <a:gd name="connsiteX47" fmla="*/ 3760470 w 4023360"/>
                <a:gd name="connsiteY47" fmla="*/ 2446020 h 2491740"/>
                <a:gd name="connsiteX48" fmla="*/ 3806190 w 4023360"/>
                <a:gd name="connsiteY48" fmla="*/ 2457450 h 2491740"/>
                <a:gd name="connsiteX49" fmla="*/ 3920490 w 4023360"/>
                <a:gd name="connsiteY49" fmla="*/ 2491740 h 2491740"/>
                <a:gd name="connsiteX50" fmla="*/ 4023360 w 4023360"/>
                <a:gd name="connsiteY50" fmla="*/ 2457450 h 2491740"/>
                <a:gd name="connsiteX51" fmla="*/ 0 w 4023360"/>
                <a:gd name="connsiteY51" fmla="*/ 0 h 249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023360" h="2491740">
                  <a:moveTo>
                    <a:pt x="0" y="0"/>
                  </a:moveTo>
                  <a:lnTo>
                    <a:pt x="0" y="0"/>
                  </a:lnTo>
                  <a:cubicBezTo>
                    <a:pt x="3810" y="34290"/>
                    <a:pt x="8306" y="68511"/>
                    <a:pt x="11430" y="102870"/>
                  </a:cubicBezTo>
                  <a:cubicBezTo>
                    <a:pt x="15927" y="152342"/>
                    <a:pt x="17660" y="202057"/>
                    <a:pt x="22860" y="251460"/>
                  </a:cubicBezTo>
                  <a:cubicBezTo>
                    <a:pt x="34045" y="357714"/>
                    <a:pt x="30586" y="282523"/>
                    <a:pt x="45720" y="365760"/>
                  </a:cubicBezTo>
                  <a:cubicBezTo>
                    <a:pt x="50539" y="392266"/>
                    <a:pt x="53340" y="419100"/>
                    <a:pt x="57150" y="445770"/>
                  </a:cubicBezTo>
                  <a:cubicBezTo>
                    <a:pt x="60960" y="788670"/>
                    <a:pt x="61511" y="1131622"/>
                    <a:pt x="68580" y="1474470"/>
                  </a:cubicBezTo>
                  <a:cubicBezTo>
                    <a:pt x="68691" y="1479870"/>
                    <a:pt x="84662" y="1616991"/>
                    <a:pt x="102870" y="1623060"/>
                  </a:cubicBezTo>
                  <a:lnTo>
                    <a:pt x="171450" y="1645920"/>
                  </a:lnTo>
                  <a:cubicBezTo>
                    <a:pt x="186690" y="1668780"/>
                    <a:pt x="191106" y="1705812"/>
                    <a:pt x="217170" y="1714500"/>
                  </a:cubicBezTo>
                  <a:cubicBezTo>
                    <a:pt x="342225" y="1756185"/>
                    <a:pt x="152806" y="1689704"/>
                    <a:pt x="285750" y="1748790"/>
                  </a:cubicBezTo>
                  <a:lnTo>
                    <a:pt x="388620" y="1783080"/>
                  </a:lnTo>
                  <a:lnTo>
                    <a:pt x="525780" y="1828800"/>
                  </a:lnTo>
                  <a:lnTo>
                    <a:pt x="560070" y="1840230"/>
                  </a:lnTo>
                  <a:cubicBezTo>
                    <a:pt x="571500" y="1844040"/>
                    <a:pt x="582361" y="1850569"/>
                    <a:pt x="594360" y="1851660"/>
                  </a:cubicBezTo>
                  <a:cubicBezTo>
                    <a:pt x="681279" y="1859562"/>
                    <a:pt x="772169" y="1864680"/>
                    <a:pt x="857250" y="1885950"/>
                  </a:cubicBezTo>
                  <a:cubicBezTo>
                    <a:pt x="872490" y="1889760"/>
                    <a:pt x="887923" y="1892866"/>
                    <a:pt x="902970" y="1897380"/>
                  </a:cubicBezTo>
                  <a:cubicBezTo>
                    <a:pt x="926050" y="1904304"/>
                    <a:pt x="948173" y="1914396"/>
                    <a:pt x="971550" y="1920240"/>
                  </a:cubicBezTo>
                  <a:cubicBezTo>
                    <a:pt x="986790" y="1924050"/>
                    <a:pt x="1002223" y="1927156"/>
                    <a:pt x="1017270" y="1931670"/>
                  </a:cubicBezTo>
                  <a:cubicBezTo>
                    <a:pt x="1067183" y="1946644"/>
                    <a:pt x="1092130" y="1961115"/>
                    <a:pt x="1143000" y="1965960"/>
                  </a:cubicBezTo>
                  <a:cubicBezTo>
                    <a:pt x="1203804" y="1971751"/>
                    <a:pt x="1264920" y="1973580"/>
                    <a:pt x="1325880" y="1977390"/>
                  </a:cubicBezTo>
                  <a:cubicBezTo>
                    <a:pt x="1341120" y="1981200"/>
                    <a:pt x="1356553" y="1984306"/>
                    <a:pt x="1371600" y="1988820"/>
                  </a:cubicBezTo>
                  <a:cubicBezTo>
                    <a:pt x="1394680" y="1995744"/>
                    <a:pt x="1416551" y="2006954"/>
                    <a:pt x="1440180" y="2011680"/>
                  </a:cubicBezTo>
                  <a:cubicBezTo>
                    <a:pt x="1459230" y="2015490"/>
                    <a:pt x="1478483" y="2018398"/>
                    <a:pt x="1497330" y="2023110"/>
                  </a:cubicBezTo>
                  <a:cubicBezTo>
                    <a:pt x="1509019" y="2026032"/>
                    <a:pt x="1519766" y="2032385"/>
                    <a:pt x="1531620" y="2034540"/>
                  </a:cubicBezTo>
                  <a:cubicBezTo>
                    <a:pt x="1596122" y="2046268"/>
                    <a:pt x="1715714" y="2053097"/>
                    <a:pt x="1771650" y="2057400"/>
                  </a:cubicBezTo>
                  <a:cubicBezTo>
                    <a:pt x="1852429" y="2073556"/>
                    <a:pt x="1810370" y="2062687"/>
                    <a:pt x="1897380" y="2091690"/>
                  </a:cubicBezTo>
                  <a:cubicBezTo>
                    <a:pt x="1908810" y="2095500"/>
                    <a:pt x="1921645" y="2096437"/>
                    <a:pt x="1931670" y="2103120"/>
                  </a:cubicBezTo>
                  <a:cubicBezTo>
                    <a:pt x="1971770" y="2129853"/>
                    <a:pt x="1960936" y="2128184"/>
                    <a:pt x="2011680" y="2137410"/>
                  </a:cubicBezTo>
                  <a:cubicBezTo>
                    <a:pt x="2038186" y="2142229"/>
                    <a:pt x="2065116" y="2144411"/>
                    <a:pt x="2091690" y="2148840"/>
                  </a:cubicBezTo>
                  <a:cubicBezTo>
                    <a:pt x="2110853" y="2152034"/>
                    <a:pt x="2129583" y="2157702"/>
                    <a:pt x="2148840" y="2160270"/>
                  </a:cubicBezTo>
                  <a:cubicBezTo>
                    <a:pt x="2186794" y="2165331"/>
                    <a:pt x="2225146" y="2166951"/>
                    <a:pt x="2263140" y="2171700"/>
                  </a:cubicBezTo>
                  <a:cubicBezTo>
                    <a:pt x="2286136" y="2174575"/>
                    <a:pt x="2308814" y="2179606"/>
                    <a:pt x="2331720" y="2183130"/>
                  </a:cubicBezTo>
                  <a:cubicBezTo>
                    <a:pt x="2358347" y="2187227"/>
                    <a:pt x="2385224" y="2189741"/>
                    <a:pt x="2411730" y="2194560"/>
                  </a:cubicBezTo>
                  <a:cubicBezTo>
                    <a:pt x="2427186" y="2197370"/>
                    <a:pt x="2441924" y="2203601"/>
                    <a:pt x="2457450" y="2205990"/>
                  </a:cubicBezTo>
                  <a:cubicBezTo>
                    <a:pt x="2491550" y="2211236"/>
                    <a:pt x="2526085" y="2213141"/>
                    <a:pt x="2560320" y="2217420"/>
                  </a:cubicBezTo>
                  <a:cubicBezTo>
                    <a:pt x="2709740" y="2236097"/>
                    <a:pt x="2577729" y="2220321"/>
                    <a:pt x="2697480" y="2240280"/>
                  </a:cubicBezTo>
                  <a:cubicBezTo>
                    <a:pt x="2724054" y="2244709"/>
                    <a:pt x="2750820" y="2247900"/>
                    <a:pt x="2777490" y="2251710"/>
                  </a:cubicBezTo>
                  <a:cubicBezTo>
                    <a:pt x="2844224" y="2273955"/>
                    <a:pt x="2779780" y="2254454"/>
                    <a:pt x="2880360" y="2274570"/>
                  </a:cubicBezTo>
                  <a:cubicBezTo>
                    <a:pt x="2895764" y="2277651"/>
                    <a:pt x="2910745" y="2282592"/>
                    <a:pt x="2926080" y="2286000"/>
                  </a:cubicBezTo>
                  <a:cubicBezTo>
                    <a:pt x="2945045" y="2290214"/>
                    <a:pt x="2964383" y="2292718"/>
                    <a:pt x="2983230" y="2297430"/>
                  </a:cubicBezTo>
                  <a:cubicBezTo>
                    <a:pt x="3037585" y="2311019"/>
                    <a:pt x="2999100" y="2309600"/>
                    <a:pt x="3063240" y="2320290"/>
                  </a:cubicBezTo>
                  <a:cubicBezTo>
                    <a:pt x="3189665" y="2341361"/>
                    <a:pt x="3115336" y="2321565"/>
                    <a:pt x="3223260" y="2343150"/>
                  </a:cubicBezTo>
                  <a:cubicBezTo>
                    <a:pt x="3329754" y="2364449"/>
                    <a:pt x="3194026" y="2346640"/>
                    <a:pt x="3348990" y="2366010"/>
                  </a:cubicBezTo>
                  <a:cubicBezTo>
                    <a:pt x="3429525" y="2376077"/>
                    <a:pt x="3509724" y="2380476"/>
                    <a:pt x="3589020" y="2400300"/>
                  </a:cubicBezTo>
                  <a:lnTo>
                    <a:pt x="3680460" y="2423160"/>
                  </a:lnTo>
                  <a:cubicBezTo>
                    <a:pt x="3695700" y="2426970"/>
                    <a:pt x="3711277" y="2429622"/>
                    <a:pt x="3726180" y="2434590"/>
                  </a:cubicBezTo>
                  <a:cubicBezTo>
                    <a:pt x="3737610" y="2438400"/>
                    <a:pt x="3748885" y="2442710"/>
                    <a:pt x="3760470" y="2446020"/>
                  </a:cubicBezTo>
                  <a:cubicBezTo>
                    <a:pt x="3775575" y="2450336"/>
                    <a:pt x="3791143" y="2452936"/>
                    <a:pt x="3806190" y="2457450"/>
                  </a:cubicBezTo>
                  <a:cubicBezTo>
                    <a:pt x="3945328" y="2499191"/>
                    <a:pt x="3815110" y="2465395"/>
                    <a:pt x="3920490" y="2491740"/>
                  </a:cubicBezTo>
                  <a:cubicBezTo>
                    <a:pt x="4011168" y="2478786"/>
                    <a:pt x="3981450" y="2499360"/>
                    <a:pt x="4023360" y="24574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9E39DA-C9EC-4282-BFCB-0C9D5D8440DA}"/>
                </a:ext>
              </a:extLst>
            </p:cNvPr>
            <p:cNvSpPr txBox="1"/>
            <p:nvPr/>
          </p:nvSpPr>
          <p:spPr>
            <a:xfrm>
              <a:off x="9032313" y="3803375"/>
              <a:ext cx="2378448" cy="461665"/>
            </a:xfrm>
            <a:prstGeom prst="rect">
              <a:avLst/>
            </a:prstGeom>
            <a:noFill/>
            <a:ln w="635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Loss due to waste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862351-47EB-4CDB-B1BE-FD988ACF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Average Waste can be 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5577A-0458-437F-8ADF-20AA05AC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DD364A4-9E9E-4D67-91A2-1EA40FF90ED0}"/>
              </a:ext>
            </a:extLst>
          </p:cNvPr>
          <p:cNvGrpSpPr/>
          <p:nvPr/>
        </p:nvGrpSpPr>
        <p:grpSpPr>
          <a:xfrm>
            <a:off x="1564585" y="1690688"/>
            <a:ext cx="7958522" cy="4548820"/>
            <a:chOff x="1564585" y="1690688"/>
            <a:chExt cx="7958522" cy="454882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CA889E1-D6FD-487A-BF52-15AC07E417DA}"/>
                </a:ext>
              </a:extLst>
            </p:cNvPr>
            <p:cNvCxnSpPr>
              <a:cxnSpLocks/>
            </p:cNvCxnSpPr>
            <p:nvPr/>
          </p:nvCxnSpPr>
          <p:spPr>
            <a:xfrm>
              <a:off x="4781550" y="2068265"/>
              <a:ext cx="0" cy="24765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C438118-F86C-4043-A307-0A9C6488C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1552" y="4544765"/>
              <a:ext cx="4043360" cy="88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7F28ED-D3E3-47E0-A818-5FE2B6329DAD}"/>
                    </a:ext>
                  </a:extLst>
                </p:cNvPr>
                <p:cNvSpPr txBox="1"/>
                <p:nvPr/>
              </p:nvSpPr>
              <p:spPr>
                <a:xfrm>
                  <a:off x="1564585" y="2928503"/>
                  <a:ext cx="219972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ea typeface="Cambria Math" panose="02040503050406030204" pitchFamily="18" charset="0"/>
                    </a:rPr>
                    <a:t>Arrival rate of class 2 jobs: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E7F28ED-D3E3-47E0-A818-5FE2B6329D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585" y="2928503"/>
                  <a:ext cx="2199723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4432" t="-5839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5BDF2-EAB1-4566-AEF2-D16FA79B6D7E}"/>
                </a:ext>
              </a:extLst>
            </p:cNvPr>
            <p:cNvSpPr txBox="1"/>
            <p:nvPr/>
          </p:nvSpPr>
          <p:spPr>
            <a:xfrm>
              <a:off x="3776867" y="1690688"/>
              <a:ext cx="838194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400" dirty="0"/>
                <a:t>1</a:t>
              </a:r>
            </a:p>
            <a:p>
              <a:pPr algn="r"/>
              <a:r>
                <a:rPr lang="en-US" sz="3400" dirty="0"/>
                <a:t>0.8</a:t>
              </a:r>
            </a:p>
            <a:p>
              <a:pPr algn="r"/>
              <a:r>
                <a:rPr lang="en-US" sz="3400" dirty="0"/>
                <a:t>0.6</a:t>
              </a:r>
            </a:p>
            <a:p>
              <a:pPr algn="r"/>
              <a:r>
                <a:rPr lang="en-US" sz="3400" dirty="0"/>
                <a:t>0.4</a:t>
              </a:r>
            </a:p>
            <a:p>
              <a:pPr algn="r"/>
              <a:r>
                <a:rPr lang="en-US" sz="3400" dirty="0"/>
                <a:t>0.2</a:t>
              </a:r>
            </a:p>
            <a:p>
              <a:pPr algn="r"/>
              <a:r>
                <a:rPr lang="en-US" sz="34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5A8254-68C9-47DC-A97D-198C095D0C21}"/>
                    </a:ext>
                  </a:extLst>
                </p:cNvPr>
                <p:cNvSpPr txBox="1"/>
                <p:nvPr/>
              </p:nvSpPr>
              <p:spPr>
                <a:xfrm>
                  <a:off x="5638802" y="5408511"/>
                  <a:ext cx="232886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ea typeface="Cambria Math" panose="02040503050406030204" pitchFamily="18" charset="0"/>
                    </a:rPr>
                    <a:t>Arrival rate of class 1 jobs: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5A8254-68C9-47DC-A97D-198C095D0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2" y="5408511"/>
                  <a:ext cx="2328860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3927" t="-5839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5EE427-7AF8-4192-A6EF-BCBE5C4D976C}"/>
                </a:ext>
              </a:extLst>
            </p:cNvPr>
            <p:cNvSpPr txBox="1"/>
            <p:nvPr/>
          </p:nvSpPr>
          <p:spPr>
            <a:xfrm>
              <a:off x="4560196" y="4676116"/>
              <a:ext cx="496291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dirty="0"/>
                <a:t>0      100    200    300   400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8E5A0F-B9A6-4598-BD08-AFFEFD97F993}"/>
                </a:ext>
              </a:extLst>
            </p:cNvPr>
            <p:cNvCxnSpPr/>
            <p:nvPr/>
          </p:nvCxnSpPr>
          <p:spPr>
            <a:xfrm>
              <a:off x="4560196" y="2045568"/>
              <a:ext cx="2213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5D05FE-D127-43A3-BA12-D11DCBFD184B}"/>
                </a:ext>
              </a:extLst>
            </p:cNvPr>
            <p:cNvCxnSpPr/>
            <p:nvPr/>
          </p:nvCxnSpPr>
          <p:spPr>
            <a:xfrm>
              <a:off x="4560196" y="2550393"/>
              <a:ext cx="2213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25B95E-7621-48AB-9E5C-B74FA2A5607C}"/>
                </a:ext>
              </a:extLst>
            </p:cNvPr>
            <p:cNvCxnSpPr/>
            <p:nvPr/>
          </p:nvCxnSpPr>
          <p:spPr>
            <a:xfrm>
              <a:off x="4560196" y="3042270"/>
              <a:ext cx="2213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79CC6FE-4FAC-426F-909A-0E209A098A90}"/>
                </a:ext>
              </a:extLst>
            </p:cNvPr>
            <p:cNvCxnSpPr/>
            <p:nvPr/>
          </p:nvCxnSpPr>
          <p:spPr>
            <a:xfrm>
              <a:off x="4560196" y="3562957"/>
              <a:ext cx="2213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AC6BDF3-FE20-4BB9-9B8E-2D6ACC33B0D7}"/>
                </a:ext>
              </a:extLst>
            </p:cNvPr>
            <p:cNvCxnSpPr/>
            <p:nvPr/>
          </p:nvCxnSpPr>
          <p:spPr>
            <a:xfrm>
              <a:off x="4544769" y="4048732"/>
              <a:ext cx="2213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F48AF7-12F8-4515-9D3D-4108427F7399}"/>
                </a:ext>
              </a:extLst>
            </p:cNvPr>
            <p:cNvCxnSpPr/>
            <p:nvPr/>
          </p:nvCxnSpPr>
          <p:spPr>
            <a:xfrm>
              <a:off x="4560196" y="4544765"/>
              <a:ext cx="22135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D4291D-28E5-48FD-AD2B-50215BDE9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550" y="4544765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342322-06AC-4563-B9D1-1CA1597A6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150" y="4546105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7768F91-F6B3-4943-8CDF-D68D71BF55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7037" y="4544765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3CBC98-0A2C-4522-A5E0-7F9940086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7162" y="4523716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EDD8CC-22EE-4516-991D-260895DD8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912" y="4553631"/>
              <a:ext cx="0" cy="152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B9DEE-8D40-4424-9E37-B804B69B694F}"/>
                  </a:ext>
                </a:extLst>
              </p:cNvPr>
              <p:cNvSpPr txBox="1"/>
              <p:nvPr/>
            </p:nvSpPr>
            <p:spPr>
              <a:xfrm>
                <a:off x="1925158" y="1379966"/>
                <a:ext cx="7333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B9DEE-8D40-4424-9E37-B804B69B6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58" y="1379966"/>
                <a:ext cx="7333142" cy="461665"/>
              </a:xfrm>
              <a:prstGeom prst="rect">
                <a:avLst/>
              </a:prstGeom>
              <a:blipFill>
                <a:blip r:embed="rId4"/>
                <a:stretch>
                  <a:fillRect l="-13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60957963-9B5D-4AFD-B9C7-142688694858}"/>
              </a:ext>
            </a:extLst>
          </p:cNvPr>
          <p:cNvGrpSpPr/>
          <p:nvPr/>
        </p:nvGrpSpPr>
        <p:grpSpPr>
          <a:xfrm>
            <a:off x="4827269" y="2045567"/>
            <a:ext cx="6765254" cy="2499197"/>
            <a:chOff x="4781549" y="2045567"/>
            <a:chExt cx="6765254" cy="249919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E2204E1-F970-4A40-A90F-A8370F31A15B}"/>
                </a:ext>
              </a:extLst>
            </p:cNvPr>
            <p:cNvGrpSpPr/>
            <p:nvPr/>
          </p:nvGrpSpPr>
          <p:grpSpPr>
            <a:xfrm>
              <a:off x="4781549" y="2045567"/>
              <a:ext cx="4011810" cy="2499197"/>
              <a:chOff x="4781549" y="2045567"/>
              <a:chExt cx="4011810" cy="2499197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CAABEE4E-49C4-46AF-88DA-BF9AEDE1CB81}"/>
                  </a:ext>
                </a:extLst>
              </p:cNvPr>
              <p:cNvSpPr/>
              <p:nvPr/>
            </p:nvSpPr>
            <p:spPr>
              <a:xfrm rot="5400000">
                <a:off x="5034601" y="2984654"/>
                <a:ext cx="694637" cy="1088029"/>
              </a:xfrm>
              <a:prstGeom prst="arc">
                <a:avLst>
                  <a:gd name="adj1" fmla="val 1735470"/>
                  <a:gd name="adj2" fmla="val 5052173"/>
                </a:avLst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BC2648-8A9B-44CC-B37D-4F0D3F140BFF}"/>
                  </a:ext>
                </a:extLst>
              </p:cNvPr>
              <p:cNvCxnSpPr>
                <a:stCxn id="44" idx="2"/>
              </p:cNvCxnSpPr>
              <p:nvPr/>
            </p:nvCxnSpPr>
            <p:spPr>
              <a:xfrm flipH="1" flipV="1">
                <a:off x="4781549" y="2045567"/>
                <a:ext cx="63107" cy="1537647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25A3117-1709-4D75-BB89-408BD421399F}"/>
                  </a:ext>
                </a:extLst>
              </p:cNvPr>
              <p:cNvCxnSpPr>
                <a:cxnSpLocks/>
                <a:stCxn id="44" idx="0"/>
              </p:cNvCxnSpPr>
              <p:nvPr/>
            </p:nvCxnSpPr>
            <p:spPr>
              <a:xfrm>
                <a:off x="5200929" y="3856202"/>
                <a:ext cx="3592430" cy="68856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21D6AF-A5C9-43EB-B238-8BEAB0A6BFBF}"/>
                </a:ext>
              </a:extLst>
            </p:cNvPr>
            <p:cNvSpPr txBox="1"/>
            <p:nvPr/>
          </p:nvSpPr>
          <p:spPr>
            <a:xfrm>
              <a:off x="8896272" y="2920206"/>
              <a:ext cx="2650531" cy="830997"/>
            </a:xfrm>
            <a:prstGeom prst="rect">
              <a:avLst/>
            </a:prstGeom>
            <a:noFill/>
            <a:ln w="635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Analytically-derived stability region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B6C2CB-3C85-4F1D-877F-CEADA930A508}"/>
              </a:ext>
            </a:extLst>
          </p:cNvPr>
          <p:cNvGrpSpPr/>
          <p:nvPr/>
        </p:nvGrpSpPr>
        <p:grpSpPr>
          <a:xfrm>
            <a:off x="4802318" y="2028387"/>
            <a:ext cx="6909391" cy="2495329"/>
            <a:chOff x="4756598" y="2028387"/>
            <a:chExt cx="6909391" cy="249532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D56CEE-2F51-4448-BE45-920E9551CB28}"/>
                </a:ext>
              </a:extLst>
            </p:cNvPr>
            <p:cNvCxnSpPr/>
            <p:nvPr/>
          </p:nvCxnSpPr>
          <p:spPr>
            <a:xfrm>
              <a:off x="4756598" y="2045568"/>
              <a:ext cx="4068314" cy="247814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B6CFDB-6D4A-4ADC-8A78-8BBFA038910F}"/>
                </a:ext>
              </a:extLst>
            </p:cNvPr>
            <p:cNvSpPr txBox="1"/>
            <p:nvPr/>
          </p:nvSpPr>
          <p:spPr>
            <a:xfrm>
              <a:off x="8405553" y="2028387"/>
              <a:ext cx="3260436" cy="83099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Idealized stability region without waste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8AB403-F81D-488C-87D6-081E372366D0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C4D1BD-4063-426D-BE53-9FD22AC4E710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0CBB03-2CBE-4975-9A9E-10925EEFA08A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67" name="Left Brace 66">
                <a:extLst>
                  <a:ext uri="{FF2B5EF4-FFF2-40B4-BE49-F238E27FC236}">
                    <a16:creationId xmlns:a16="http://schemas.microsoft.com/office/drawing/2014/main" id="{05C3FD9C-9358-4C35-A6E5-31535F6B8A21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666287A-0724-4083-8467-1DFAB67380FD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666287A-0724-4083-8467-1DFAB67380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51969E1-721C-429A-8888-C755173E99A9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50" name="Left Brace 49">
                <a:extLst>
                  <a:ext uri="{FF2B5EF4-FFF2-40B4-BE49-F238E27FC236}">
                    <a16:creationId xmlns:a16="http://schemas.microsoft.com/office/drawing/2014/main" id="{928C083D-C71C-4343-8A50-F1D40FC8628F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7A3CB4D-0465-434F-B2B9-4F7041BF8F0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7A3CB4D-0465-434F-B2B9-4F7041BF8F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4" name="Speech Bubble: Rectangle with Corners Rounded 53">
            <a:extLst>
              <a:ext uri="{FF2B5EF4-FFF2-40B4-BE49-F238E27FC236}">
                <a16:creationId xmlns:a16="http://schemas.microsoft.com/office/drawing/2014/main" id="{C552813A-BE68-404B-A0E9-DD8E9F15C4BA}"/>
              </a:ext>
            </a:extLst>
          </p:cNvPr>
          <p:cNvSpPr/>
          <p:nvPr/>
        </p:nvSpPr>
        <p:spPr>
          <a:xfrm>
            <a:off x="1105356" y="4964259"/>
            <a:ext cx="2639544" cy="1092394"/>
          </a:xfrm>
          <a:prstGeom prst="wedgeRoundRectCallout">
            <a:avLst>
              <a:gd name="adj1" fmla="val -40975"/>
              <a:gd name="adj2" fmla="val 660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Q: Why so much waste?</a:t>
            </a:r>
          </a:p>
        </p:txBody>
      </p:sp>
    </p:spTree>
    <p:extLst>
      <p:ext uri="{BB962C8B-B14F-4D97-AF65-F5344CB8AC3E}">
        <p14:creationId xmlns:p14="http://schemas.microsoft.com/office/powerpoint/2010/main" val="41422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6EAF-E24D-4B1A-91E5-0398532B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Models of 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CE2A-5D28-4366-88B4-493DFC964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</a:t>
            </a:r>
            <a:r>
              <a:rPr lang="en-US" dirty="0" err="1"/>
              <a:t>Multiserver</a:t>
            </a:r>
            <a:r>
              <a:rPr lang="en-US" dirty="0"/>
              <a:t> Model: M/G/k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A4B05-2349-495E-A069-2B0B0612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1BC83A-F17B-4956-900E-4D0C0136ECE1}"/>
              </a:ext>
            </a:extLst>
          </p:cNvPr>
          <p:cNvSpPr txBox="1"/>
          <p:nvPr/>
        </p:nvSpPr>
        <p:spPr>
          <a:xfrm>
            <a:off x="754705" y="2435968"/>
            <a:ext cx="2420704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Poisson process with arrival rate </a:t>
            </a:r>
            <a:r>
              <a:rPr lang="el-GR" sz="2400" dirty="0">
                <a:solidFill>
                  <a:srgbClr val="FF0000"/>
                </a:solidFill>
              </a:rPr>
              <a:t>λ</a:t>
            </a:r>
            <a:endParaRPr lang="en-US" sz="2400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AB7C158-DF34-4776-B128-B6F4F9C18CEC}"/>
              </a:ext>
            </a:extLst>
          </p:cNvPr>
          <p:cNvGrpSpPr/>
          <p:nvPr/>
        </p:nvGrpSpPr>
        <p:grpSpPr>
          <a:xfrm>
            <a:off x="1490922" y="2167686"/>
            <a:ext cx="10240542" cy="3667216"/>
            <a:chOff x="1490922" y="2167686"/>
            <a:chExt cx="10240542" cy="3667216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D8D9A87-B45D-43D0-A091-63F72937E7FA}"/>
                </a:ext>
              </a:extLst>
            </p:cNvPr>
            <p:cNvGrpSpPr/>
            <p:nvPr/>
          </p:nvGrpSpPr>
          <p:grpSpPr>
            <a:xfrm>
              <a:off x="1490922" y="2167686"/>
              <a:ext cx="10240542" cy="3667216"/>
              <a:chOff x="1490922" y="2167686"/>
              <a:chExt cx="10240542" cy="366721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A4CEFF4-1297-4CAD-BA24-3FDCEE948C5C}"/>
                  </a:ext>
                </a:extLst>
              </p:cNvPr>
              <p:cNvGrpSpPr/>
              <p:nvPr/>
            </p:nvGrpSpPr>
            <p:grpSpPr>
              <a:xfrm>
                <a:off x="1490922" y="3430800"/>
                <a:ext cx="1128890" cy="1072444"/>
                <a:chOff x="1685613" y="2743199"/>
                <a:chExt cx="1128890" cy="107244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DA9BF1E-F0BF-4BFF-B627-FDC1FC4DE479}"/>
                    </a:ext>
                  </a:extLst>
                </p:cNvPr>
                <p:cNvCxnSpPr/>
                <p:nvPr/>
              </p:nvCxnSpPr>
              <p:spPr>
                <a:xfrm>
                  <a:off x="2159748" y="2743199"/>
                  <a:ext cx="654755" cy="575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89DB63A-6345-4169-80EC-41F57054F2B3}"/>
                    </a:ext>
                  </a:extLst>
                </p:cNvPr>
                <p:cNvCxnSpPr/>
                <p:nvPr/>
              </p:nvCxnSpPr>
              <p:spPr>
                <a:xfrm flipV="1">
                  <a:off x="2159748" y="3318932"/>
                  <a:ext cx="654755" cy="496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12A8BB5-7570-46C3-8250-F116F1745A27}"/>
                    </a:ext>
                  </a:extLst>
                </p:cNvPr>
                <p:cNvCxnSpPr/>
                <p:nvPr/>
              </p:nvCxnSpPr>
              <p:spPr>
                <a:xfrm>
                  <a:off x="1685614" y="3031065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6AD91E8-FF32-4173-A383-231ED63F2C93}"/>
                    </a:ext>
                  </a:extLst>
                </p:cNvPr>
                <p:cNvCxnSpPr/>
                <p:nvPr/>
              </p:nvCxnSpPr>
              <p:spPr>
                <a:xfrm>
                  <a:off x="1685613" y="3567287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623B766-1885-47BF-A3F2-50118B453C58}"/>
                  </a:ext>
                </a:extLst>
              </p:cNvPr>
              <p:cNvGrpSpPr/>
              <p:nvPr/>
            </p:nvGrpSpPr>
            <p:grpSpPr>
              <a:xfrm>
                <a:off x="2693872" y="2167686"/>
                <a:ext cx="9037592" cy="3667216"/>
                <a:chOff x="2490952" y="1380705"/>
                <a:chExt cx="9037592" cy="3667216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AEDA00E-0BC2-498E-AB13-9737EDBEC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0952" y="2532993"/>
                  <a:ext cx="6495397" cy="387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D0D9434-CCAC-45F4-88D8-7DAD2AB44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90952" y="3778468"/>
                  <a:ext cx="6495397" cy="68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495C294C-5EB6-4B35-8A69-AD5DC2A2DB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86349" y="2532993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1B82EEA-98C1-4BB1-A98F-A574F7F6BFCA}"/>
                    </a:ext>
                  </a:extLst>
                </p:cNvPr>
                <p:cNvGrpSpPr/>
                <p:nvPr/>
              </p:nvGrpSpPr>
              <p:grpSpPr>
                <a:xfrm>
                  <a:off x="8985764" y="1445292"/>
                  <a:ext cx="1190067" cy="3538042"/>
                  <a:chOff x="8792133" y="2742552"/>
                  <a:chExt cx="1190067" cy="3538042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F27A1A8-C160-46E4-8881-28A4E94B92E1}"/>
                      </a:ext>
                    </a:extLst>
                  </p:cNvPr>
                  <p:cNvSpPr/>
                  <p:nvPr/>
                </p:nvSpPr>
                <p:spPr>
                  <a:xfrm>
                    <a:off x="9244438" y="2742552"/>
                    <a:ext cx="726142" cy="7590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B7441C62-E713-43B2-BCF9-635FAAF8000A}"/>
                      </a:ext>
                    </a:extLst>
                  </p:cNvPr>
                  <p:cNvSpPr/>
                  <p:nvPr/>
                </p:nvSpPr>
                <p:spPr>
                  <a:xfrm>
                    <a:off x="9256058" y="3668899"/>
                    <a:ext cx="726142" cy="7590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3287C8D-0986-453E-B021-9EB59109CB27}"/>
                      </a:ext>
                    </a:extLst>
                  </p:cNvPr>
                  <p:cNvSpPr/>
                  <p:nvPr/>
                </p:nvSpPr>
                <p:spPr>
                  <a:xfrm>
                    <a:off x="9244438" y="4595246"/>
                    <a:ext cx="726142" cy="7590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AD5081A0-671C-42E5-9BD4-7898AA2F9221}"/>
                      </a:ext>
                    </a:extLst>
                  </p:cNvPr>
                  <p:cNvSpPr/>
                  <p:nvPr/>
                </p:nvSpPr>
                <p:spPr>
                  <a:xfrm>
                    <a:off x="9256058" y="5521593"/>
                    <a:ext cx="726142" cy="75900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4385A5C3-3CD7-4208-A585-34C821C77A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15294" y="3275356"/>
                    <a:ext cx="440764" cy="57627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CCB43E5-775F-4879-9388-0B852ABB05A5}"/>
                      </a:ext>
                    </a:extLst>
                  </p:cNvPr>
                  <p:cNvCxnSpPr>
                    <a:endCxn id="32" idx="2"/>
                  </p:cNvCxnSpPr>
                  <p:nvPr/>
                </p:nvCxnSpPr>
                <p:spPr>
                  <a:xfrm flipV="1">
                    <a:off x="8792718" y="4048400"/>
                    <a:ext cx="463340" cy="1572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4866EF6-8716-4952-BA07-6420D122DB90}"/>
                      </a:ext>
                    </a:extLst>
                  </p:cNvPr>
                  <p:cNvCxnSpPr>
                    <a:endCxn id="33" idx="2"/>
                  </p:cNvCxnSpPr>
                  <p:nvPr/>
                </p:nvCxnSpPr>
                <p:spPr>
                  <a:xfrm>
                    <a:off x="8815294" y="4761587"/>
                    <a:ext cx="429144" cy="21316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C70B739D-753E-4F8F-8634-A45D73B52A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92133" y="5075728"/>
                    <a:ext cx="491642" cy="63652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D6F1715F-E451-40FE-9D72-EC3E3A51C693}"/>
                    </a:ext>
                  </a:extLst>
                </p:cNvPr>
                <p:cNvGrpSpPr/>
                <p:nvPr/>
              </p:nvGrpSpPr>
              <p:grpSpPr>
                <a:xfrm>
                  <a:off x="9980887" y="1380705"/>
                  <a:ext cx="1547657" cy="3667216"/>
                  <a:chOff x="9806143" y="693121"/>
                  <a:chExt cx="1547657" cy="3667216"/>
                </a:xfrm>
              </p:grpSpPr>
              <p:sp>
                <p:nvSpPr>
                  <p:cNvPr id="17" name="Right Brace 16">
                    <a:extLst>
                      <a:ext uri="{FF2B5EF4-FFF2-40B4-BE49-F238E27FC236}">
                        <a16:creationId xmlns:a16="http://schemas.microsoft.com/office/drawing/2014/main" id="{115825E9-0E30-4B95-BE62-C15FEAAEE7E4}"/>
                      </a:ext>
                    </a:extLst>
                  </p:cNvPr>
                  <p:cNvSpPr/>
                  <p:nvPr/>
                </p:nvSpPr>
                <p:spPr>
                  <a:xfrm>
                    <a:off x="9806143" y="693121"/>
                    <a:ext cx="956568" cy="3667216"/>
                  </a:xfrm>
                  <a:prstGeom prst="rightBrace">
                    <a:avLst>
                      <a:gd name="adj1" fmla="val 37854"/>
                      <a:gd name="adj2" fmla="val 50000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9182565-FD6D-4D93-B2E1-6F89F3B1D1B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4005" y="2295896"/>
                    <a:ext cx="3697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k</a:t>
                    </a:r>
                  </a:p>
                </p:txBody>
              </p:sp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C33ABFF-4160-4765-9C94-00176F077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5162" y="2532993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409EEA7-D28D-4111-A331-9183D88FC7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975" y="2536805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AA287A8-67D0-4974-8A17-B1AB32B6E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32788" y="2532993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57C5CAD-4C80-419D-8774-6A1123AC1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1601" y="2536805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CF97BE1-3152-4698-ADF9-6B8028562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1601" y="2543680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5B409C-55A4-492C-987A-FA7F6F04A9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0414" y="2539868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141AD521-AAB1-4EDA-802A-1EBAB11CE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9227" y="2543680"/>
                  <a:ext cx="0" cy="124547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990A54C-3986-4075-825C-5C4952925886}"/>
                </a:ext>
              </a:extLst>
            </p:cNvPr>
            <p:cNvSpPr/>
            <p:nvPr/>
          </p:nvSpPr>
          <p:spPr>
            <a:xfrm>
              <a:off x="8409841" y="3695330"/>
              <a:ext cx="632178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B39AC63-40A3-4B75-9DF7-A404A1B6F373}"/>
                </a:ext>
              </a:extLst>
            </p:cNvPr>
            <p:cNvSpPr/>
            <p:nvPr/>
          </p:nvSpPr>
          <p:spPr>
            <a:xfrm>
              <a:off x="7606890" y="3699356"/>
              <a:ext cx="316089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4D83EA5-4B9B-4310-940B-D26761121092}"/>
                </a:ext>
              </a:extLst>
            </p:cNvPr>
            <p:cNvSpPr/>
            <p:nvPr/>
          </p:nvSpPr>
          <p:spPr>
            <a:xfrm>
              <a:off x="6735207" y="3692442"/>
              <a:ext cx="176698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FB195B8-EC93-42F5-8ADB-15DA041CCEF6}"/>
                </a:ext>
              </a:extLst>
            </p:cNvPr>
            <p:cNvSpPr/>
            <p:nvPr/>
          </p:nvSpPr>
          <p:spPr>
            <a:xfrm>
              <a:off x="5540619" y="3699356"/>
              <a:ext cx="632178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8F5955-B441-4381-BE23-83F4633CCE21}"/>
                </a:ext>
              </a:extLst>
            </p:cNvPr>
            <p:cNvSpPr/>
            <p:nvPr/>
          </p:nvSpPr>
          <p:spPr>
            <a:xfrm>
              <a:off x="4558010" y="3699356"/>
              <a:ext cx="632178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B6A00D0-CF07-4C1D-9FC4-5A1AFFAF07C2}"/>
                </a:ext>
              </a:extLst>
            </p:cNvPr>
            <p:cNvSpPr/>
            <p:nvPr/>
          </p:nvSpPr>
          <p:spPr>
            <a:xfrm>
              <a:off x="9751906" y="2361088"/>
              <a:ext cx="440764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825C59-E555-44FB-97C1-EB8D7007EC2C}"/>
                </a:ext>
              </a:extLst>
            </p:cNvPr>
            <p:cNvSpPr/>
            <p:nvPr/>
          </p:nvSpPr>
          <p:spPr>
            <a:xfrm>
              <a:off x="9874006" y="3294765"/>
              <a:ext cx="260107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5B6B7A3-6177-4588-80C0-8E0A13656EB2}"/>
                </a:ext>
              </a:extLst>
            </p:cNvPr>
            <p:cNvSpPr/>
            <p:nvPr/>
          </p:nvSpPr>
          <p:spPr>
            <a:xfrm>
              <a:off x="9856278" y="4232126"/>
              <a:ext cx="343192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0B83EA-6567-40E0-9843-55BFF48756F8}"/>
                </a:ext>
              </a:extLst>
            </p:cNvPr>
            <p:cNvSpPr/>
            <p:nvPr/>
          </p:nvSpPr>
          <p:spPr>
            <a:xfrm>
              <a:off x="9852255" y="5147459"/>
              <a:ext cx="343192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3DA2665-9F8A-4482-BD05-F00C5B1B938D}"/>
              </a:ext>
            </a:extLst>
          </p:cNvPr>
          <p:cNvGrpSpPr/>
          <p:nvPr/>
        </p:nvGrpSpPr>
        <p:grpSpPr>
          <a:xfrm>
            <a:off x="4671575" y="2295786"/>
            <a:ext cx="2354503" cy="1355537"/>
            <a:chOff x="984507" y="1096947"/>
            <a:chExt cx="2354503" cy="1355537"/>
          </a:xfrm>
        </p:grpSpPr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5C618CCF-2754-4A7D-9ECE-C8E26875AC26}"/>
                </a:ext>
              </a:extLst>
            </p:cNvPr>
            <p:cNvSpPr/>
            <p:nvPr/>
          </p:nvSpPr>
          <p:spPr>
            <a:xfrm rot="5400000">
              <a:off x="1951985" y="1854671"/>
              <a:ext cx="419549" cy="776077"/>
            </a:xfrm>
            <a:prstGeom prst="leftBrace">
              <a:avLst>
                <a:gd name="adj1" fmla="val 37179"/>
                <a:gd name="adj2" fmla="val 5000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DF2960-AE2A-466C-AE21-6AC0EF6F94D6}"/>
                </a:ext>
              </a:extLst>
            </p:cNvPr>
            <p:cNvSpPr/>
            <p:nvPr/>
          </p:nvSpPr>
          <p:spPr>
            <a:xfrm>
              <a:off x="984507" y="1096947"/>
              <a:ext cx="2354503" cy="7234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i.i.d</a:t>
              </a:r>
              <a:r>
                <a:rPr lang="en-US" sz="2400" dirty="0">
                  <a:solidFill>
                    <a:schemeClr val="tx1"/>
                  </a:solidFill>
                </a:rPr>
                <a:t>. job duration distribution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6597D5BF-4FD6-410C-B00F-32A3E5E3C40A}"/>
              </a:ext>
            </a:extLst>
          </p:cNvPr>
          <p:cNvSpPr/>
          <p:nvPr/>
        </p:nvSpPr>
        <p:spPr>
          <a:xfrm>
            <a:off x="977460" y="4883712"/>
            <a:ext cx="3226669" cy="1500351"/>
          </a:xfrm>
          <a:prstGeom prst="wedgeRoundRectCallout">
            <a:avLst>
              <a:gd name="adj1" fmla="val -40975"/>
              <a:gd name="adj2" fmla="val 6600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Q: Why does one-dimensional job model no longer resemble data centers?</a:t>
            </a:r>
          </a:p>
        </p:txBody>
      </p:sp>
      <p:sp>
        <p:nvSpPr>
          <p:cNvPr id="89" name="Speech Bubble: Rectangle with Corners Rounded 88">
            <a:extLst>
              <a:ext uri="{FF2B5EF4-FFF2-40B4-BE49-F238E27FC236}">
                <a16:creationId xmlns:a16="http://schemas.microsoft.com/office/drawing/2014/main" id="{14757EA6-E9B8-49A2-BAE3-FDF6FCCC1FAC}"/>
              </a:ext>
            </a:extLst>
          </p:cNvPr>
          <p:cNvSpPr/>
          <p:nvPr/>
        </p:nvSpPr>
        <p:spPr>
          <a:xfrm>
            <a:off x="5522351" y="4858038"/>
            <a:ext cx="3153102" cy="1500351"/>
          </a:xfrm>
          <a:prstGeom prst="wedgeRoundRectCallout">
            <a:avLst>
              <a:gd name="adj1" fmla="val 43025"/>
              <a:gd name="adj2" fmla="val 6740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A: Many jobs now parallel.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8B4CD86-2F50-4EE6-8B3C-6A822977E8C0}"/>
              </a:ext>
            </a:extLst>
          </p:cNvPr>
          <p:cNvSpPr/>
          <p:nvPr/>
        </p:nvSpPr>
        <p:spPr>
          <a:xfrm>
            <a:off x="9175934" y="1513604"/>
            <a:ext cx="1916358" cy="48673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FCFS ordering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7F408-32BF-4710-A686-F08AAC2A8BE8}"/>
              </a:ext>
            </a:extLst>
          </p:cNvPr>
          <p:cNvSpPr/>
          <p:nvPr/>
        </p:nvSpPr>
        <p:spPr>
          <a:xfrm>
            <a:off x="10788832" y="2301941"/>
            <a:ext cx="1253488" cy="7895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Identical Servers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1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3" grpId="0" animBg="1"/>
      <p:bldP spid="87" grpId="0" animBg="1"/>
      <p:bldP spid="89" grpId="0" animBg="1"/>
      <p:bldP spid="94" grpId="0" animBg="1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ws from left to right, with major bumps after the midpoint.">
            <a:extLst>
              <a:ext uri="{FF2B5EF4-FFF2-40B4-BE49-F238E27FC236}">
                <a16:creationId xmlns:a16="http://schemas.microsoft.com/office/drawing/2014/main" id="{12B6A3E8-9326-43CB-AE57-3EFDC93F6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329" y="1864774"/>
            <a:ext cx="5006896" cy="317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3785B5-B15A-4E6F-A183-D22BF112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Waste can be Nonmonotonic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C611-1930-419A-BD16-36CD575E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71B69F-E79C-4D3C-BE35-56DE5CF3B261}"/>
                  </a:ext>
                </a:extLst>
              </p:cNvPr>
              <p:cNvSpPr txBox="1"/>
              <p:nvPr/>
            </p:nvSpPr>
            <p:spPr>
              <a:xfrm>
                <a:off x="1925158" y="1379966"/>
                <a:ext cx="7333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=67,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71B69F-E79C-4D3C-BE35-56DE5CF3B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58" y="1379966"/>
                <a:ext cx="7333142" cy="461665"/>
              </a:xfrm>
              <a:prstGeom prst="rect">
                <a:avLst/>
              </a:prstGeom>
              <a:blipFill>
                <a:blip r:embed="rId4"/>
                <a:stretch>
                  <a:fillRect l="-133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D7AE0A9-A8CF-467F-B179-909C82534D41}"/>
              </a:ext>
            </a:extLst>
          </p:cNvPr>
          <p:cNvGrpSpPr/>
          <p:nvPr/>
        </p:nvGrpSpPr>
        <p:grpSpPr>
          <a:xfrm>
            <a:off x="1270280" y="1606985"/>
            <a:ext cx="2873097" cy="3613874"/>
            <a:chOff x="1270280" y="1864160"/>
            <a:chExt cx="2873097" cy="36138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08FA64-727F-4433-BFDC-3EE3520034C6}"/>
                </a:ext>
              </a:extLst>
            </p:cNvPr>
            <p:cNvGrpSpPr/>
            <p:nvPr/>
          </p:nvGrpSpPr>
          <p:grpSpPr>
            <a:xfrm>
              <a:off x="1270280" y="2171700"/>
              <a:ext cx="2873097" cy="3077915"/>
              <a:chOff x="1270280" y="2171700"/>
              <a:chExt cx="2873097" cy="307791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6591CDC-E850-4C9B-B9E0-5ADCFB3AF0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4802" y="2171700"/>
                <a:ext cx="28575" cy="30779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6C7445-8477-4197-9AF6-52250F16457E}"/>
                  </a:ext>
                </a:extLst>
              </p:cNvPr>
              <p:cNvSpPr txBox="1"/>
              <p:nvPr/>
            </p:nvSpPr>
            <p:spPr>
              <a:xfrm>
                <a:off x="1270280" y="3070932"/>
                <a:ext cx="210918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Average waste, relative to max. possible waste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90CF5-8BDC-4323-8551-54E4DC4C8C79}"/>
                </a:ext>
              </a:extLst>
            </p:cNvPr>
            <p:cNvSpPr txBox="1"/>
            <p:nvPr/>
          </p:nvSpPr>
          <p:spPr>
            <a:xfrm>
              <a:off x="3201365" y="1864160"/>
              <a:ext cx="867098" cy="3613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62000"/>
                </a:lnSpc>
              </a:pPr>
              <a:r>
                <a:rPr lang="en-US" sz="2400" dirty="0"/>
                <a:t>100%</a:t>
              </a:r>
            </a:p>
            <a:p>
              <a:pPr algn="r">
                <a:lnSpc>
                  <a:spcPct val="162000"/>
                </a:lnSpc>
              </a:pPr>
              <a:r>
                <a:rPr lang="en-US" sz="2400" dirty="0"/>
                <a:t>80%</a:t>
              </a:r>
            </a:p>
            <a:p>
              <a:pPr algn="r">
                <a:lnSpc>
                  <a:spcPct val="162000"/>
                </a:lnSpc>
              </a:pPr>
              <a:r>
                <a:rPr lang="en-US" sz="2400" dirty="0"/>
                <a:t>60%</a:t>
              </a:r>
            </a:p>
            <a:p>
              <a:pPr algn="r">
                <a:lnSpc>
                  <a:spcPct val="162000"/>
                </a:lnSpc>
              </a:pPr>
              <a:r>
                <a:rPr lang="en-US" sz="2400" dirty="0"/>
                <a:t>40%</a:t>
              </a:r>
            </a:p>
            <a:p>
              <a:pPr algn="r">
                <a:lnSpc>
                  <a:spcPct val="162000"/>
                </a:lnSpc>
              </a:pPr>
              <a:r>
                <a:rPr lang="en-US" sz="2400" dirty="0"/>
                <a:t>20%</a:t>
              </a:r>
            </a:p>
            <a:p>
              <a:pPr algn="r">
                <a:lnSpc>
                  <a:spcPct val="162000"/>
                </a:lnSpc>
              </a:pPr>
              <a:r>
                <a:rPr lang="en-US" sz="2400" dirty="0"/>
                <a:t>0%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9AFBA7-47A2-4F78-BCDC-1332FB5E30C8}"/>
              </a:ext>
            </a:extLst>
          </p:cNvPr>
          <p:cNvGrpSpPr/>
          <p:nvPr/>
        </p:nvGrpSpPr>
        <p:grpSpPr>
          <a:xfrm>
            <a:off x="3305174" y="4992440"/>
            <a:ext cx="6762751" cy="1546472"/>
            <a:chOff x="3305174" y="4992440"/>
            <a:chExt cx="6762751" cy="154647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20BFB31-7023-4F4B-8F07-2A2FC61B7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5007" y="4992440"/>
              <a:ext cx="491421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AEB3BC-A599-4BF3-8EBE-24DBDEBC44AA}"/>
                </a:ext>
              </a:extLst>
            </p:cNvPr>
            <p:cNvSpPr txBox="1"/>
            <p:nvPr/>
          </p:nvSpPr>
          <p:spPr>
            <a:xfrm>
              <a:off x="3305174" y="5063149"/>
              <a:ext cx="67627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      10</a:t>
              </a:r>
              <a:r>
                <a:rPr lang="en-US" sz="2400" baseline="30000" dirty="0"/>
                <a:t>-4</a:t>
              </a:r>
              <a:r>
                <a:rPr lang="en-US" sz="2400" dirty="0"/>
                <a:t>           10</a:t>
              </a:r>
              <a:r>
                <a:rPr lang="en-US" sz="2400" baseline="30000" dirty="0"/>
                <a:t>-2</a:t>
              </a:r>
              <a:r>
                <a:rPr lang="en-US" sz="2400" dirty="0"/>
                <a:t>             1             10</a:t>
              </a:r>
              <a:r>
                <a:rPr lang="en-US" sz="2400" baseline="30000" dirty="0"/>
                <a:t>2</a:t>
              </a:r>
              <a:r>
                <a:rPr lang="en-US" sz="2400" dirty="0"/>
                <a:t>            10</a:t>
              </a:r>
              <a:r>
                <a:rPr lang="en-US" sz="2400" baseline="30000" dirty="0"/>
                <a:t>4</a:t>
              </a:r>
              <a:endParaRPr lang="en-US" sz="2400" dirty="0"/>
            </a:p>
            <a:p>
              <a:r>
                <a:rPr lang="en-US" sz="2400" dirty="0"/>
                <a:t>Class 2 slower         Same duration         Class 1 slower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AC238E-D872-4359-9884-7914DC4A1CFF}"/>
                    </a:ext>
                  </a:extLst>
                </p:cNvPr>
                <p:cNvSpPr txBox="1"/>
                <p:nvPr/>
              </p:nvSpPr>
              <p:spPr>
                <a:xfrm>
                  <a:off x="4340888" y="6077247"/>
                  <a:ext cx="42697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Relative class durations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2AC238E-D872-4359-9884-7914DC4A1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0888" y="6077247"/>
                  <a:ext cx="426971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2140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30012A-CBE9-42DC-AA92-4FD7B38404C0}"/>
              </a:ext>
            </a:extLst>
          </p:cNvPr>
          <p:cNvGrpSpPr/>
          <p:nvPr/>
        </p:nvGrpSpPr>
        <p:grpSpPr>
          <a:xfrm>
            <a:off x="9047141" y="82473"/>
            <a:ext cx="2969723" cy="1781542"/>
            <a:chOff x="9047141" y="82473"/>
            <a:chExt cx="2969723" cy="178154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330067-CE24-4E66-A5EE-4973DD668EFB}"/>
                </a:ext>
              </a:extLst>
            </p:cNvPr>
            <p:cNvSpPr/>
            <p:nvPr/>
          </p:nvSpPr>
          <p:spPr>
            <a:xfrm>
              <a:off x="10666646" y="96387"/>
              <a:ext cx="1266274" cy="6694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B57EE3-F77F-4997-A40A-9B1D299B472B}"/>
                </a:ext>
              </a:extLst>
            </p:cNvPr>
            <p:cNvGrpSpPr/>
            <p:nvPr/>
          </p:nvGrpSpPr>
          <p:grpSpPr>
            <a:xfrm>
              <a:off x="9047141" y="82473"/>
              <a:ext cx="1518820" cy="751702"/>
              <a:chOff x="9047141" y="82473"/>
              <a:chExt cx="1518820" cy="751702"/>
            </a:xfrm>
          </p:grpSpPr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1716DD54-01EE-4792-9B20-3C0BB0C394A3}"/>
                  </a:ext>
                </a:extLst>
              </p:cNvPr>
              <p:cNvSpPr/>
              <p:nvPr/>
            </p:nvSpPr>
            <p:spPr>
              <a:xfrm>
                <a:off x="10346006" y="82473"/>
                <a:ext cx="219955" cy="683338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06B904B-CF71-43E3-9101-241E83DC2F5E}"/>
                      </a:ext>
                    </a:extLst>
                  </p:cNvPr>
                  <p:cNvSpPr txBox="1"/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# servers</a:t>
                    </a: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06B904B-CF71-43E3-9101-241E83DC2F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7141" y="95511"/>
                    <a:ext cx="1341000" cy="73866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000" r="-5455" b="-239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1602FA-E995-4B82-9AEA-07D4DAAB6594}"/>
                </a:ext>
              </a:extLst>
            </p:cNvPr>
            <p:cNvGrpSpPr/>
            <p:nvPr/>
          </p:nvGrpSpPr>
          <p:grpSpPr>
            <a:xfrm>
              <a:off x="10558195" y="792435"/>
              <a:ext cx="1458669" cy="1071580"/>
              <a:chOff x="10558195" y="792435"/>
              <a:chExt cx="1458669" cy="1071580"/>
            </a:xfrm>
          </p:grpSpPr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BE563C06-D52B-43B2-8A94-D339B4922257}"/>
                  </a:ext>
                </a:extLst>
              </p:cNvPr>
              <p:cNvSpPr/>
              <p:nvPr/>
            </p:nvSpPr>
            <p:spPr>
              <a:xfrm rot="16200000">
                <a:off x="11157651" y="207585"/>
                <a:ext cx="274364" cy="1444063"/>
              </a:xfrm>
              <a:prstGeom prst="leftBrace">
                <a:avLst>
                  <a:gd name="adj1" fmla="val 0"/>
                  <a:gd name="adj2" fmla="val 43038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E1EC736-0288-46E1-917D-D94CE6CC2E74}"/>
                      </a:ext>
                    </a:extLst>
                  </p:cNvPr>
                  <p:cNvSpPr txBox="1"/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</a:t>
                    </a:r>
                    <a14:m>
                      <m:oMath xmlns:m="http://schemas.openxmlformats.org/officeDocument/2006/math"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400" b="0" dirty="0"/>
                  </a:p>
                  <a:p>
                    <a:pPr algn="ctr"/>
                    <a:r>
                      <a:rPr lang="en-US" sz="2400" dirty="0"/>
                      <a:t>Duration</a:t>
                    </a: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E1EC736-0288-46E1-917D-D94CE6CC2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8195" y="1033018"/>
                    <a:ext cx="1423970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5" t="-5839" r="-855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956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1264-3E78-4D14-918E-CDB32166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98FB-4370-4D11-AC89-940EE54D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25"/>
            <a:ext cx="5341870" cy="49339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Derived analytical formula for stability for two-class </a:t>
            </a:r>
            <a:r>
              <a:rPr lang="en-US" dirty="0" err="1"/>
              <a:t>multiserver</a:t>
            </a:r>
            <a:r>
              <a:rPr lang="en-US" dirty="0"/>
              <a:t>-job systems.</a:t>
            </a:r>
          </a:p>
          <a:p>
            <a:pPr marL="0" indent="0">
              <a:buNone/>
            </a:pPr>
            <a:r>
              <a:rPr lang="en-US" dirty="0"/>
              <a:t>Proof based on saturated system, gives beautiful product-form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problems:</a:t>
            </a:r>
          </a:p>
          <a:p>
            <a:pPr marL="0" indent="0">
              <a:buNone/>
            </a:pPr>
            <a:r>
              <a:rPr lang="en-US" dirty="0"/>
              <a:t>Can we go beyond 2 classes?</a:t>
            </a:r>
          </a:p>
          <a:p>
            <a:pPr marL="0" indent="0">
              <a:buNone/>
            </a:pPr>
            <a:r>
              <a:rPr lang="en-US" dirty="0"/>
              <a:t>Can we go beyond stability?</a:t>
            </a:r>
          </a:p>
          <a:p>
            <a:pPr marL="0" indent="0">
              <a:buNone/>
            </a:pPr>
            <a:r>
              <a:rPr lang="en-US" dirty="0"/>
              <a:t>Can we go beyond FCFS?</a:t>
            </a:r>
          </a:p>
          <a:p>
            <a:pPr marL="0" indent="0">
              <a:buNone/>
            </a:pPr>
            <a:r>
              <a:rPr lang="en-US" dirty="0"/>
              <a:t>Are there more product form solutions out there?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731E9-0445-494D-9D6F-3F3F4FEF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EFD60E-C3FB-4F94-95B6-EA35F5834BD1}"/>
              </a:ext>
            </a:extLst>
          </p:cNvPr>
          <p:cNvGrpSpPr/>
          <p:nvPr/>
        </p:nvGrpSpPr>
        <p:grpSpPr>
          <a:xfrm>
            <a:off x="6426743" y="544863"/>
            <a:ext cx="5458269" cy="2291650"/>
            <a:chOff x="5401907" y="3025309"/>
            <a:chExt cx="5458269" cy="22916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4F7C8ED-6AC8-4CFA-91E8-1748D86252C3}"/>
                </a:ext>
              </a:extLst>
            </p:cNvPr>
            <p:cNvGrpSpPr/>
            <p:nvPr/>
          </p:nvGrpSpPr>
          <p:grpSpPr>
            <a:xfrm>
              <a:off x="9824936" y="3603909"/>
              <a:ext cx="1035240" cy="1620450"/>
              <a:chOff x="8177927" y="2687097"/>
              <a:chExt cx="1035240" cy="162045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D8C46C6F-8362-4BDB-AF01-113D102901AE}"/>
                  </a:ext>
                </a:extLst>
              </p:cNvPr>
              <p:cNvGrpSpPr/>
              <p:nvPr/>
            </p:nvGrpSpPr>
            <p:grpSpPr>
              <a:xfrm>
                <a:off x="8177927" y="2687097"/>
                <a:ext cx="1035240" cy="1620450"/>
                <a:chOff x="2998666" y="2718775"/>
                <a:chExt cx="1035240" cy="162045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ABDAFFF-6ECA-4BB1-932D-4BE12695F373}"/>
                    </a:ext>
                  </a:extLst>
                </p:cNvPr>
                <p:cNvGrpSpPr/>
                <p:nvPr/>
              </p:nvGrpSpPr>
              <p:grpSpPr>
                <a:xfrm>
                  <a:off x="2998666" y="2718775"/>
                  <a:ext cx="1035240" cy="1620450"/>
                  <a:chOff x="9893194" y="4229076"/>
                  <a:chExt cx="1035240" cy="1620450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CC44F1BA-A4EE-43C2-AACF-9A9F0A7CE6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3194" y="4791920"/>
                    <a:ext cx="431424" cy="578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789502BA-8BB9-47CC-9CA2-6FD41E2C89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8284" y="5395737"/>
                    <a:ext cx="416692" cy="1157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30B9194A-E1AD-4E0C-BA36-4B1FB007849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672C1C14-42F9-4DBB-A3CE-2C2AF257AC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FDA94EC6-CA8B-4D80-AD29-F6FEDA3BEC68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715641C0-3179-4E5B-A316-E0B81762690B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DA5E2ED6-997A-4250-BAA2-82C747DE4331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2E6E2E02-6521-4E41-8B69-A39C01CBF460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3695E220-9B92-4347-AA64-CB7C200136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Arrow Connector 90">
                    <a:extLst>
                      <a:ext uri="{FF2B5EF4-FFF2-40B4-BE49-F238E27FC236}">
                        <a16:creationId xmlns:a16="http://schemas.microsoft.com/office/drawing/2014/main" id="{08147D15-E323-4566-8539-F017F11364E1}"/>
                      </a:ext>
                    </a:extLst>
                  </p:cNvPr>
                  <p:cNvCxnSpPr>
                    <a:endCxn id="89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F95DD747-6362-4A3A-9A7E-3C50AB4DE136}"/>
                      </a:ext>
                    </a:extLst>
                  </p:cNvPr>
                  <p:cNvCxnSpPr>
                    <a:endCxn id="86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14BB0246-9EC1-489D-A44C-90B778007191}"/>
                      </a:ext>
                    </a:extLst>
                  </p:cNvPr>
                  <p:cNvCxnSpPr>
                    <a:endCxn id="87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0E2CFF7-B560-4D9B-948D-5E12E1219E07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C900423E-A758-44D8-8B3A-9335A51A8DC9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DB203F-8BF6-4A8C-923F-2FD59C934C02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3A9140B-47C6-47BF-A4FB-01ED3481C14A}"/>
                </a:ext>
              </a:extLst>
            </p:cNvPr>
            <p:cNvGrpSpPr/>
            <p:nvPr/>
          </p:nvGrpSpPr>
          <p:grpSpPr>
            <a:xfrm>
              <a:off x="5401907" y="3696509"/>
              <a:ext cx="2766349" cy="1620450"/>
              <a:chOff x="6446818" y="2687097"/>
              <a:chExt cx="2766349" cy="162045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AC121C23-CE13-4D7F-8004-546CBFAC3558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B7E1416-699B-4FBC-83C5-6074F4E9C379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6BEB8D9E-47E0-46E2-ADF3-4F42AB9D5EB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80949E4A-0DB5-4592-9F1C-8ED1BBA0447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29815868-DBD9-454D-952C-2B0E243B571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9A9C8F0A-3FD9-4B3B-9F34-B5B329D593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016931F1-92ED-44BA-BDF8-E911E97B83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A44B6BC2-5C36-4758-AF54-844A166F543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558C342-BFAD-4C81-B4AE-98586F923BA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0FBFECD7-CCDC-48BB-AA67-2DE733EF4BD3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4D3B7993-5A0A-4FBF-8295-F0C14B87F611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5293D45D-94AA-42AD-9721-8EEEAFB996E1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867FA671-0EB3-4129-9145-B19F1C462A1D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1CD30887-F9A2-4F21-A2A5-EEC6C1D5F0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612ED9C5-3F19-4FF2-8E2B-E7D7BDC40FBE}"/>
                      </a:ext>
                    </a:extLst>
                  </p:cNvPr>
                  <p:cNvCxnSpPr>
                    <a:endCxn id="72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4623763B-BB4D-400B-8ABA-79747F62A896}"/>
                      </a:ext>
                    </a:extLst>
                  </p:cNvPr>
                  <p:cNvCxnSpPr>
                    <a:endCxn id="69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1B143CDD-7210-459D-9F05-55CA32AD4BDA}"/>
                      </a:ext>
                    </a:extLst>
                  </p:cNvPr>
                  <p:cNvCxnSpPr>
                    <a:endCxn id="70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5D5A08B-35A8-4CE3-8E76-E296504AAB90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C09791C-5A57-435B-9DEA-25402C848B0B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C6620D3-9D9B-4BB0-A0E2-4102E462312E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D079B35-7FB4-4F31-BC49-BECC900714BE}"/>
                    </a:ext>
                  </a:extLst>
                </p:cNvPr>
                <p:cNvSpPr/>
                <p:nvPr/>
              </p:nvSpPr>
              <p:spPr>
                <a:xfrm>
                  <a:off x="1787703" y="348627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674C1F3-AB01-4332-AB17-D7A1E6C0B611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8CB035F-BE9E-4619-8034-A202AFF3A52B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73E1643-801F-404F-8912-6BF7061B0BAE}"/>
                    </a:ext>
                  </a:extLst>
                </p:cNvPr>
                <p:cNvSpPr txBox="1"/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US" sz="10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oMath>
                    </m:oMathPara>
                  </a14:m>
                  <a:endParaRPr lang="en-US" sz="100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73E1643-801F-404F-8912-6BF7061B0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096EFE0-FF5F-4DAA-BFDD-67B853E78D8A}"/>
              </a:ext>
            </a:extLst>
          </p:cNvPr>
          <p:cNvSpPr/>
          <p:nvPr/>
        </p:nvSpPr>
        <p:spPr>
          <a:xfrm>
            <a:off x="6133039" y="5896604"/>
            <a:ext cx="790575" cy="446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49C6B82-61B4-4DF0-A155-FF9DADD18227}"/>
                  </a:ext>
                </a:extLst>
              </p:cNvPr>
              <p:cNvSpPr txBox="1"/>
              <p:nvPr/>
            </p:nvSpPr>
            <p:spPr>
              <a:xfrm>
                <a:off x="5880243" y="3093486"/>
                <a:ext cx="5391307" cy="1918730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Theorem:</a:t>
                </a:r>
              </a:p>
              <a:p>
                <a:r>
                  <a:rPr lang="en-US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Steady state distribution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49C6B82-61B4-4DF0-A155-FF9DADD18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243" y="3093486"/>
                <a:ext cx="5391307" cy="1918730"/>
              </a:xfrm>
              <a:prstGeom prst="rect">
                <a:avLst/>
              </a:prstGeom>
              <a:blipFill>
                <a:blip r:embed="rId4"/>
                <a:stretch>
                  <a:fillRect l="-1230" t="-923"/>
                </a:stretch>
              </a:blipFill>
              <a:ln w="635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9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D25D-6DFF-4DA0-A792-9DEB8512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Saturated </a:t>
            </a:r>
            <a:r>
              <a:rPr lang="en-US" dirty="0">
                <a:sym typeface="Wingdings" panose="05000000000000000000" pitchFamily="2" charset="2"/>
              </a:rPr>
              <a:t> Original Proof Sketch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01BC5-8DE0-4350-B51B-CF2F6E10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CC9ED3-B306-4EF0-B20D-C260372C35A5}"/>
              </a:ext>
            </a:extLst>
          </p:cNvPr>
          <p:cNvGrpSpPr/>
          <p:nvPr/>
        </p:nvGrpSpPr>
        <p:grpSpPr>
          <a:xfrm>
            <a:off x="1811136" y="1399268"/>
            <a:ext cx="2766349" cy="1620450"/>
            <a:chOff x="6446818" y="2687097"/>
            <a:chExt cx="2766349" cy="1620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B8907C-593C-4D5F-B785-2F2624E63374}"/>
                </a:ext>
              </a:extLst>
            </p:cNvPr>
            <p:cNvGrpSpPr/>
            <p:nvPr/>
          </p:nvGrpSpPr>
          <p:grpSpPr>
            <a:xfrm>
              <a:off x="6446818" y="2687097"/>
              <a:ext cx="2766349" cy="1620450"/>
              <a:chOff x="1267557" y="2718775"/>
              <a:chExt cx="2766349" cy="16204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AF00BA4-375C-4666-9B13-9369084178EA}"/>
                  </a:ext>
                </a:extLst>
              </p:cNvPr>
              <p:cNvGrpSpPr/>
              <p:nvPr/>
            </p:nvGrpSpPr>
            <p:grpSpPr>
              <a:xfrm>
                <a:off x="1267557" y="2718775"/>
                <a:ext cx="2766349" cy="1620450"/>
                <a:chOff x="8162085" y="4229076"/>
                <a:chExt cx="2766349" cy="162045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E428361-BA4C-47EA-86E7-6B264C676410}"/>
                    </a:ext>
                  </a:extLst>
                </p:cNvPr>
                <p:cNvCxnSpPr/>
                <p:nvPr/>
              </p:nvCxnSpPr>
              <p:spPr>
                <a:xfrm flipV="1">
                  <a:off x="8171727" y="4791919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588C6BB-988B-43FD-9F08-47F386F87075}"/>
                    </a:ext>
                  </a:extLst>
                </p:cNvPr>
                <p:cNvCxnSpPr/>
                <p:nvPr/>
              </p:nvCxnSpPr>
              <p:spPr>
                <a:xfrm flipV="1">
                  <a:off x="8162085" y="5395736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11ABE795-A9D3-4A65-9A95-816DABD947A0}"/>
                    </a:ext>
                  </a:extLst>
                </p:cNvPr>
                <p:cNvCxnSpPr/>
                <p:nvPr/>
              </p:nvCxnSpPr>
              <p:spPr>
                <a:xfrm flipV="1">
                  <a:off x="10324618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46E5FA6-A06F-4951-BF54-AE3509C518EC}"/>
                    </a:ext>
                  </a:extLst>
                </p:cNvPr>
                <p:cNvCxnSpPr/>
                <p:nvPr/>
              </p:nvCxnSpPr>
              <p:spPr>
                <a:xfrm flipV="1">
                  <a:off x="9898284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8831A36-9173-4094-A42C-4F8E52CF68F8}"/>
                    </a:ext>
                  </a:extLst>
                </p:cNvPr>
                <p:cNvCxnSpPr/>
                <p:nvPr/>
              </p:nvCxnSpPr>
              <p:spPr>
                <a:xfrm flipV="1">
                  <a:off x="940250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E09631B-44B7-4C34-969E-9DEC66CF2FB5}"/>
                    </a:ext>
                  </a:extLst>
                </p:cNvPr>
                <p:cNvCxnSpPr/>
                <p:nvPr/>
              </p:nvCxnSpPr>
              <p:spPr>
                <a:xfrm flipV="1">
                  <a:off x="8937585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FC9DEF6-9EDF-48CF-8438-0CCFB8A26CA7}"/>
                    </a:ext>
                  </a:extLst>
                </p:cNvPr>
                <p:cNvCxnSpPr/>
                <p:nvPr/>
              </p:nvCxnSpPr>
              <p:spPr>
                <a:xfrm flipV="1">
                  <a:off x="851125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160AA3C-2028-4D9D-A42C-5AA5002CAC82}"/>
                    </a:ext>
                  </a:extLst>
                </p:cNvPr>
                <p:cNvSpPr/>
                <p:nvPr/>
              </p:nvSpPr>
              <p:spPr>
                <a:xfrm>
                  <a:off x="10662216" y="5131901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C3D0B-6C0C-4835-B806-1CC80A8D0307}"/>
                    </a:ext>
                  </a:extLst>
                </p:cNvPr>
                <p:cNvSpPr/>
                <p:nvPr/>
              </p:nvSpPr>
              <p:spPr>
                <a:xfrm>
                  <a:off x="10662216" y="5562093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944C04B-5554-4720-87A1-3428EE10D24C}"/>
                    </a:ext>
                  </a:extLst>
                </p:cNvPr>
                <p:cNvSpPr/>
                <p:nvPr/>
              </p:nvSpPr>
              <p:spPr>
                <a:xfrm>
                  <a:off x="10662216" y="4229076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C346AF8-DED4-49A8-8881-4BABB9C063F7}"/>
                    </a:ext>
                  </a:extLst>
                </p:cNvPr>
                <p:cNvSpPr/>
                <p:nvPr/>
              </p:nvSpPr>
              <p:spPr>
                <a:xfrm>
                  <a:off x="10662216" y="4659268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C660521-395F-4C46-84A0-52F8CD18B750}"/>
                    </a:ext>
                  </a:extLst>
                </p:cNvPr>
                <p:cNvCxnSpPr/>
                <p:nvPr/>
              </p:nvCxnSpPr>
              <p:spPr>
                <a:xfrm flipV="1">
                  <a:off x="10324618" y="4386805"/>
                  <a:ext cx="337598" cy="7450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E64FF83F-9EF3-43E5-8500-B6800AAD9AA8}"/>
                    </a:ext>
                  </a:extLst>
                </p:cNvPr>
                <p:cNvCxnSpPr>
                  <a:endCxn id="24" idx="2"/>
                </p:cNvCxnSpPr>
                <p:nvPr/>
              </p:nvCxnSpPr>
              <p:spPr>
                <a:xfrm flipV="1">
                  <a:off x="10354313" y="4802985"/>
                  <a:ext cx="307903" cy="3206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863B68B-7C9B-490C-9DBD-ECCE0B303E77}"/>
                    </a:ext>
                  </a:extLst>
                </p:cNvPr>
                <p:cNvCxnSpPr>
                  <a:endCxn id="21" idx="2"/>
                </p:cNvCxnSpPr>
                <p:nvPr/>
              </p:nvCxnSpPr>
              <p:spPr>
                <a:xfrm>
                  <a:off x="10340432" y="5136016"/>
                  <a:ext cx="321784" cy="1396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300B3D2F-AB48-48E6-9CFD-E7F1D3F1E708}"/>
                    </a:ext>
                  </a:extLst>
                </p:cNvPr>
                <p:cNvCxnSpPr>
                  <a:endCxn id="22" idx="2"/>
                </p:cNvCxnSpPr>
                <p:nvPr/>
              </p:nvCxnSpPr>
              <p:spPr>
                <a:xfrm>
                  <a:off x="10318073" y="5113968"/>
                  <a:ext cx="344143" cy="59184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12C103-E5B4-4A39-A5BE-B6857BB249BE}"/>
                  </a:ext>
                </a:extLst>
              </p:cNvPr>
              <p:cNvSpPr/>
              <p:nvPr/>
            </p:nvSpPr>
            <p:spPr>
              <a:xfrm>
                <a:off x="3850524" y="3204000"/>
                <a:ext cx="100972" cy="59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111A98A-B982-4A48-9E1A-9D2D16EB2758}"/>
                  </a:ext>
                </a:extLst>
              </p:cNvPr>
              <p:cNvSpPr/>
              <p:nvPr/>
            </p:nvSpPr>
            <p:spPr>
              <a:xfrm>
                <a:off x="3827159" y="2786403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B19974-B681-4217-90BD-C0887CCA6AA5}"/>
                  </a:ext>
                </a:extLst>
              </p:cNvPr>
              <p:cNvSpPr/>
              <p:nvPr/>
            </p:nvSpPr>
            <p:spPr>
              <a:xfrm>
                <a:off x="2686816" y="3486279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0C4899-665A-463A-8A53-E03DF1CEFF99}"/>
                  </a:ext>
                </a:extLst>
              </p:cNvPr>
              <p:cNvSpPr/>
              <p:nvPr/>
            </p:nvSpPr>
            <p:spPr>
              <a:xfrm>
                <a:off x="1787703" y="3486279"/>
                <a:ext cx="121826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74EBDC-5C22-4A27-992A-22EDDDBF0F70}"/>
                </a:ext>
              </a:extLst>
            </p:cNvPr>
            <p:cNvSpPr/>
            <p:nvPr/>
          </p:nvSpPr>
          <p:spPr>
            <a:xfrm>
              <a:off x="8339685" y="3297749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DBBAE1-D537-4C1F-8F4F-D14C19E0648E}"/>
                </a:ext>
              </a:extLst>
            </p:cNvPr>
            <p:cNvSpPr/>
            <p:nvPr/>
          </p:nvSpPr>
          <p:spPr>
            <a:xfrm>
              <a:off x="7403309" y="3319036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E3A9EB-B375-483C-8F28-B11FE9662A4A}"/>
              </a:ext>
            </a:extLst>
          </p:cNvPr>
          <p:cNvGrpSpPr/>
          <p:nvPr/>
        </p:nvGrpSpPr>
        <p:grpSpPr>
          <a:xfrm>
            <a:off x="964236" y="3132540"/>
            <a:ext cx="4929285" cy="1620450"/>
            <a:chOff x="2065383" y="3115723"/>
            <a:chExt cx="4929285" cy="16204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945AF20-BCF4-46D5-A020-1D82080CE6D1}"/>
                </a:ext>
              </a:extLst>
            </p:cNvPr>
            <p:cNvCxnSpPr/>
            <p:nvPr/>
          </p:nvCxnSpPr>
          <p:spPr>
            <a:xfrm flipV="1">
              <a:off x="4237961" y="3678566"/>
              <a:ext cx="215289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2D643-40EF-4A13-997B-F37F710DB489}"/>
                </a:ext>
              </a:extLst>
            </p:cNvPr>
            <p:cNvCxnSpPr/>
            <p:nvPr/>
          </p:nvCxnSpPr>
          <p:spPr>
            <a:xfrm flipV="1">
              <a:off x="4228319" y="4282383"/>
              <a:ext cx="215289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3FDA5D7-6320-4425-87C1-299F142D8963}"/>
                </a:ext>
              </a:extLst>
            </p:cNvPr>
            <p:cNvCxnSpPr/>
            <p:nvPr/>
          </p:nvCxnSpPr>
          <p:spPr>
            <a:xfrm flipV="1">
              <a:off x="6390852" y="3690142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36D1770-5E00-4D44-A0D9-5C242EE30D4F}"/>
                </a:ext>
              </a:extLst>
            </p:cNvPr>
            <p:cNvCxnSpPr/>
            <p:nvPr/>
          </p:nvCxnSpPr>
          <p:spPr>
            <a:xfrm flipV="1">
              <a:off x="5964518" y="3678566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8C8538F-3173-4748-935A-2D0A06DCBBD7}"/>
                </a:ext>
              </a:extLst>
            </p:cNvPr>
            <p:cNvCxnSpPr/>
            <p:nvPr/>
          </p:nvCxnSpPr>
          <p:spPr>
            <a:xfrm flipV="1">
              <a:off x="5468735" y="3678566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B60168C-13E9-4454-B847-91D7E0532985}"/>
                </a:ext>
              </a:extLst>
            </p:cNvPr>
            <p:cNvCxnSpPr/>
            <p:nvPr/>
          </p:nvCxnSpPr>
          <p:spPr>
            <a:xfrm flipV="1">
              <a:off x="5003819" y="3690142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6D3C3A-D2D0-4F9C-B9EE-14335CFB2B10}"/>
                </a:ext>
              </a:extLst>
            </p:cNvPr>
            <p:cNvCxnSpPr/>
            <p:nvPr/>
          </p:nvCxnSpPr>
          <p:spPr>
            <a:xfrm flipV="1">
              <a:off x="4577485" y="3678566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60E1728-3A6B-432D-94DF-BE4ED63D6696}"/>
                </a:ext>
              </a:extLst>
            </p:cNvPr>
            <p:cNvSpPr/>
            <p:nvPr/>
          </p:nvSpPr>
          <p:spPr>
            <a:xfrm>
              <a:off x="6728450" y="4018548"/>
              <a:ext cx="266218" cy="2874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56C7EF-9A26-4F4F-AF33-B2E61D8CD56E}"/>
                </a:ext>
              </a:extLst>
            </p:cNvPr>
            <p:cNvSpPr/>
            <p:nvPr/>
          </p:nvSpPr>
          <p:spPr>
            <a:xfrm>
              <a:off x="6728450" y="4448740"/>
              <a:ext cx="266218" cy="2874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2E4BFF1-DE8B-4E37-B195-7E05858C32BA}"/>
                </a:ext>
              </a:extLst>
            </p:cNvPr>
            <p:cNvSpPr/>
            <p:nvPr/>
          </p:nvSpPr>
          <p:spPr>
            <a:xfrm>
              <a:off x="6728450" y="3115723"/>
              <a:ext cx="266218" cy="2874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CD02148-952D-495F-8D3A-938BBED25F76}"/>
                </a:ext>
              </a:extLst>
            </p:cNvPr>
            <p:cNvSpPr/>
            <p:nvPr/>
          </p:nvSpPr>
          <p:spPr>
            <a:xfrm>
              <a:off x="6728450" y="3545915"/>
              <a:ext cx="266218" cy="28743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A741C9A-5E3A-44AC-8646-0D7E4D7D6711}"/>
                </a:ext>
              </a:extLst>
            </p:cNvPr>
            <p:cNvCxnSpPr/>
            <p:nvPr/>
          </p:nvCxnSpPr>
          <p:spPr>
            <a:xfrm flipV="1">
              <a:off x="6390852" y="3273452"/>
              <a:ext cx="337598" cy="7450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A26890-142D-45E8-B3CA-124BF96F46D1}"/>
                </a:ext>
              </a:extLst>
            </p:cNvPr>
            <p:cNvCxnSpPr>
              <a:endCxn id="48" idx="2"/>
            </p:cNvCxnSpPr>
            <p:nvPr/>
          </p:nvCxnSpPr>
          <p:spPr>
            <a:xfrm flipV="1">
              <a:off x="6420547" y="3689632"/>
              <a:ext cx="307903" cy="32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CF317D8-75DD-416E-927C-730C48A8CC96}"/>
                </a:ext>
              </a:extLst>
            </p:cNvPr>
            <p:cNvCxnSpPr>
              <a:endCxn id="45" idx="2"/>
            </p:cNvCxnSpPr>
            <p:nvPr/>
          </p:nvCxnSpPr>
          <p:spPr>
            <a:xfrm>
              <a:off x="6406666" y="4022663"/>
              <a:ext cx="321784" cy="139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99E3554-B34D-4A90-A212-DF6161E54723}"/>
                </a:ext>
              </a:extLst>
            </p:cNvPr>
            <p:cNvCxnSpPr>
              <a:endCxn id="46" idx="2"/>
            </p:cNvCxnSpPr>
            <p:nvPr/>
          </p:nvCxnSpPr>
          <p:spPr>
            <a:xfrm>
              <a:off x="6384307" y="4000615"/>
              <a:ext cx="344143" cy="591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7F1074F-00FC-4974-86FC-9D7741850A3F}"/>
                </a:ext>
              </a:extLst>
            </p:cNvPr>
            <p:cNvSpPr/>
            <p:nvPr/>
          </p:nvSpPr>
          <p:spPr>
            <a:xfrm>
              <a:off x="6811286" y="3600948"/>
              <a:ext cx="100972" cy="591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51B668-22A3-4FC7-9515-73F13AE62DC6}"/>
                </a:ext>
              </a:extLst>
            </p:cNvPr>
            <p:cNvSpPr/>
            <p:nvPr/>
          </p:nvSpPr>
          <p:spPr>
            <a:xfrm>
              <a:off x="6787921" y="3183351"/>
              <a:ext cx="158755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7962AD-056D-4502-B9ED-E893062812B1}"/>
                </a:ext>
              </a:extLst>
            </p:cNvPr>
            <p:cNvSpPr/>
            <p:nvPr/>
          </p:nvSpPr>
          <p:spPr>
            <a:xfrm>
              <a:off x="5647578" y="3883227"/>
              <a:ext cx="158755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883A88-7271-4C8B-8B53-5640F1EB1BC9}"/>
                </a:ext>
              </a:extLst>
            </p:cNvPr>
            <p:cNvSpPr/>
            <p:nvPr/>
          </p:nvSpPr>
          <p:spPr>
            <a:xfrm>
              <a:off x="4748465" y="3883227"/>
              <a:ext cx="121826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897A8F-DBB5-48A3-ACAE-68A0E8A8851A}"/>
                </a:ext>
              </a:extLst>
            </p:cNvPr>
            <p:cNvSpPr/>
            <p:nvPr/>
          </p:nvSpPr>
          <p:spPr>
            <a:xfrm>
              <a:off x="6121186" y="3726375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83024-E096-4BFA-8EE2-6C8CCCA154D0}"/>
                </a:ext>
              </a:extLst>
            </p:cNvPr>
            <p:cNvSpPr/>
            <p:nvPr/>
          </p:nvSpPr>
          <p:spPr>
            <a:xfrm>
              <a:off x="5184810" y="3747662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242977-CB4B-4C85-9D3D-56F1F7865F7E}"/>
                </a:ext>
              </a:extLst>
            </p:cNvPr>
            <p:cNvCxnSpPr/>
            <p:nvPr/>
          </p:nvCxnSpPr>
          <p:spPr>
            <a:xfrm flipV="1">
              <a:off x="2075025" y="3689632"/>
              <a:ext cx="215289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B79E7F-3280-4761-9F88-45BA6AFBE506}"/>
                </a:ext>
              </a:extLst>
            </p:cNvPr>
            <p:cNvCxnSpPr/>
            <p:nvPr/>
          </p:nvCxnSpPr>
          <p:spPr>
            <a:xfrm flipV="1">
              <a:off x="2065383" y="4293449"/>
              <a:ext cx="2152891" cy="11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1368D04-AF40-4E27-BEFB-425F45E52CDB}"/>
                </a:ext>
              </a:extLst>
            </p:cNvPr>
            <p:cNvCxnSpPr/>
            <p:nvPr/>
          </p:nvCxnSpPr>
          <p:spPr>
            <a:xfrm flipV="1">
              <a:off x="4227916" y="3701208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2A23B2-5D9B-4647-B34E-D39F29F07B46}"/>
                </a:ext>
              </a:extLst>
            </p:cNvPr>
            <p:cNvCxnSpPr/>
            <p:nvPr/>
          </p:nvCxnSpPr>
          <p:spPr>
            <a:xfrm flipV="1">
              <a:off x="3801582" y="3689632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4047756-F735-4D91-B49C-6CBA0128ADE1}"/>
                </a:ext>
              </a:extLst>
            </p:cNvPr>
            <p:cNvCxnSpPr/>
            <p:nvPr/>
          </p:nvCxnSpPr>
          <p:spPr>
            <a:xfrm flipV="1">
              <a:off x="3305799" y="3689632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BC96883-D5BC-4F3A-AC75-39AD3AA62FA6}"/>
                </a:ext>
              </a:extLst>
            </p:cNvPr>
            <p:cNvCxnSpPr/>
            <p:nvPr/>
          </p:nvCxnSpPr>
          <p:spPr>
            <a:xfrm flipV="1">
              <a:off x="2840883" y="3701208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FC8725E-C4D0-453F-B8B1-F7FB760B2A1C}"/>
                </a:ext>
              </a:extLst>
            </p:cNvPr>
            <p:cNvCxnSpPr/>
            <p:nvPr/>
          </p:nvCxnSpPr>
          <p:spPr>
            <a:xfrm flipV="1">
              <a:off x="2414549" y="3689632"/>
              <a:ext cx="0" cy="603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508E7F4-826D-4CC4-8B58-18EEEC2E6781}"/>
                </a:ext>
              </a:extLst>
            </p:cNvPr>
            <p:cNvSpPr/>
            <p:nvPr/>
          </p:nvSpPr>
          <p:spPr>
            <a:xfrm>
              <a:off x="3484642" y="3894293"/>
              <a:ext cx="158755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0288ED-8243-4DFB-A96F-2C2900BEC2AD}"/>
                </a:ext>
              </a:extLst>
            </p:cNvPr>
            <p:cNvSpPr/>
            <p:nvPr/>
          </p:nvSpPr>
          <p:spPr>
            <a:xfrm>
              <a:off x="2585529" y="3894293"/>
              <a:ext cx="121826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6DA2F7D-D023-456A-969D-7F6D566893B2}"/>
                </a:ext>
              </a:extLst>
            </p:cNvPr>
            <p:cNvSpPr/>
            <p:nvPr/>
          </p:nvSpPr>
          <p:spPr>
            <a:xfrm>
              <a:off x="3958250" y="3737441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EA3E1A7-04C5-4959-BA6F-CB9261559F8E}"/>
                </a:ext>
              </a:extLst>
            </p:cNvPr>
            <p:cNvSpPr/>
            <p:nvPr/>
          </p:nvSpPr>
          <p:spPr>
            <a:xfrm>
              <a:off x="3021874" y="3758728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87E9A40-1FC8-48F9-9C30-0BA0A2B2BCDB}"/>
              </a:ext>
            </a:extLst>
          </p:cNvPr>
          <p:cNvSpPr/>
          <p:nvPr/>
        </p:nvSpPr>
        <p:spPr>
          <a:xfrm>
            <a:off x="4941411" y="2968253"/>
            <a:ext cx="1293110" cy="2077913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A3BA70C-8AD7-4A6C-BAAA-CB621BCB8947}"/>
              </a:ext>
            </a:extLst>
          </p:cNvPr>
          <p:cNvGrpSpPr/>
          <p:nvPr/>
        </p:nvGrpSpPr>
        <p:grpSpPr>
          <a:xfrm>
            <a:off x="6328443" y="2616632"/>
            <a:ext cx="2623075" cy="2202783"/>
            <a:chOff x="3247887" y="4440279"/>
            <a:chExt cx="2623075" cy="2202783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890953E9-1462-4457-BF34-85DE84536031}"/>
                </a:ext>
              </a:extLst>
            </p:cNvPr>
            <p:cNvGrpSpPr/>
            <p:nvPr/>
          </p:nvGrpSpPr>
          <p:grpSpPr>
            <a:xfrm>
              <a:off x="4835722" y="5018879"/>
              <a:ext cx="1035240" cy="1620450"/>
              <a:chOff x="8177927" y="2687097"/>
              <a:chExt cx="1035240" cy="1620450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928A6B1-64B6-4646-A6E3-8BBB3B699CD3}"/>
                  </a:ext>
                </a:extLst>
              </p:cNvPr>
              <p:cNvGrpSpPr/>
              <p:nvPr/>
            </p:nvGrpSpPr>
            <p:grpSpPr>
              <a:xfrm>
                <a:off x="8177927" y="2687097"/>
                <a:ext cx="1035240" cy="1620450"/>
                <a:chOff x="2998666" y="2718775"/>
                <a:chExt cx="1035240" cy="1620450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3A869FC7-3A01-4593-A655-284DC6DB792A}"/>
                    </a:ext>
                  </a:extLst>
                </p:cNvPr>
                <p:cNvGrpSpPr/>
                <p:nvPr/>
              </p:nvGrpSpPr>
              <p:grpSpPr>
                <a:xfrm>
                  <a:off x="2998666" y="2718775"/>
                  <a:ext cx="1035240" cy="1620450"/>
                  <a:chOff x="9893194" y="4229076"/>
                  <a:chExt cx="1035240" cy="162045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42D08A9B-661A-4AA2-ABFD-644709505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3194" y="4791920"/>
                    <a:ext cx="431424" cy="578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0847422B-946D-441E-8FCC-3D9D2A141B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8284" y="5395737"/>
                    <a:ext cx="416692" cy="1157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87759BBB-7E91-4D63-BDC8-C054606AEC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AD22CB7-795A-4094-B106-9405081013F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064EF6C5-1AAD-4128-A45A-9C4DC91698F9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77F08DEC-BDFE-403D-AED7-75090BDC9BFE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DA09872D-DD23-4D23-A104-C2763DCFC1DF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306371D1-198C-44D1-9B7A-92593C579D39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F8690F4D-1FB7-4CF8-BE04-D6DBD98B85C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A544C18A-C537-4AAF-A7F9-CF5F08C6123A}"/>
                      </a:ext>
                    </a:extLst>
                  </p:cNvPr>
                  <p:cNvCxnSpPr>
                    <a:endCxn id="160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BA5155A0-9375-476A-B4EA-7ADA4733E436}"/>
                      </a:ext>
                    </a:extLst>
                  </p:cNvPr>
                  <p:cNvCxnSpPr>
                    <a:endCxn id="157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71C03955-1422-463B-9B74-B3421516CA05}"/>
                      </a:ext>
                    </a:extLst>
                  </p:cNvPr>
                  <p:cNvCxnSpPr>
                    <a:endCxn id="158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1A2450C3-F0A1-4334-837D-137F7838A802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DDC54FD-72B2-4BE2-AC0F-A4305F9A9505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339E03A-B61C-44E0-BDC8-5FAA94B6B9FB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ECBA186-AEEB-4D2B-BA94-4335A5B147D1}"/>
                    </a:ext>
                  </a:extLst>
                </p:cNvPr>
                <p:cNvSpPr txBox="1"/>
                <p:nvPr/>
              </p:nvSpPr>
              <p:spPr>
                <a:xfrm>
                  <a:off x="3247887" y="4440279"/>
                  <a:ext cx="1617622" cy="2202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US" sz="10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oMath>
                    </m:oMathPara>
                  </a14:m>
                  <a:endParaRPr lang="en-US" sz="100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CECBA186-AEEB-4D2B-BA94-4335A5B14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887" y="4440279"/>
                  <a:ext cx="1617622" cy="22027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DDFF088D-AF1B-416E-A241-A154398653A9}"/>
              </a:ext>
            </a:extLst>
          </p:cNvPr>
          <p:cNvSpPr txBox="1"/>
          <p:nvPr/>
        </p:nvSpPr>
        <p:spPr>
          <a:xfrm>
            <a:off x="964235" y="5243209"/>
            <a:ext cx="868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Thus, If Saturated System’s throughput &gt; </a:t>
            </a:r>
            <a:r>
              <a:rPr lang="el-GR" sz="2400" dirty="0"/>
              <a:t>λ</a:t>
            </a:r>
            <a:r>
              <a:rPr lang="en-US" sz="2400" dirty="0"/>
              <a:t>, stable.</a:t>
            </a:r>
          </a:p>
        </p:txBody>
      </p:sp>
    </p:spTree>
    <p:extLst>
      <p:ext uri="{BB962C8B-B14F-4D97-AF65-F5344CB8AC3E}">
        <p14:creationId xmlns:p14="http://schemas.microsoft.com/office/powerpoint/2010/main" val="352692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5FCC-26E1-440B-9076-C9E55641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Other 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AF4F-CDC5-4F64-83A3-3956195A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Dropping </a:t>
            </a:r>
            <a:r>
              <a:rPr lang="en-US" dirty="0" err="1"/>
              <a:t>multiserver</a:t>
            </a:r>
            <a:r>
              <a:rPr lang="en-US" dirty="0"/>
              <a:t>-job model: Fully general solutions by Arthurs and Kaufman  ’79, Whitt ‘85, many more.</a:t>
            </a:r>
          </a:p>
          <a:p>
            <a:r>
              <a:rPr lang="en-US" dirty="0"/>
              <a:t>General scheduling (not just FCFS): Convex hull of all packings, by </a:t>
            </a:r>
            <a:r>
              <a:rPr lang="en-US" dirty="0" err="1"/>
              <a:t>Maguluri</a:t>
            </a:r>
            <a:r>
              <a:rPr lang="en-US" dirty="0"/>
              <a:t> et al. ’12, many more.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F5E55-EF4C-4141-9D44-857A631F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723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473E-E7B1-4C03-89CE-6817F00C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Proof Sketch: Stationary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E62C3-72A7-4229-827C-2E437C14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19E98E-025A-4A2F-9F27-EB8E97BF7227}"/>
              </a:ext>
            </a:extLst>
          </p:cNvPr>
          <p:cNvGrpSpPr/>
          <p:nvPr/>
        </p:nvGrpSpPr>
        <p:grpSpPr>
          <a:xfrm>
            <a:off x="2329815" y="2055079"/>
            <a:ext cx="6823710" cy="3936879"/>
            <a:chOff x="3158908" y="2369523"/>
            <a:chExt cx="6823292" cy="41530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746CB7-FE11-475D-9185-97FA8C02C19F}"/>
                </a:ext>
              </a:extLst>
            </p:cNvPr>
            <p:cNvSpPr/>
            <p:nvPr/>
          </p:nvSpPr>
          <p:spPr>
            <a:xfrm>
              <a:off x="5758410" y="406878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1,3,2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7BCF5C-2707-4B20-BD9C-CAEC99E5199C}"/>
                </a:ext>
              </a:extLst>
            </p:cNvPr>
            <p:cNvSpPr/>
            <p:nvPr/>
          </p:nvSpPr>
          <p:spPr>
            <a:xfrm>
              <a:off x="7489565" y="321915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0,5,1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F2FF7-5973-4F9A-A545-9889D94505E8}"/>
                </a:ext>
              </a:extLst>
            </p:cNvPr>
            <p:cNvSpPr/>
            <p:nvPr/>
          </p:nvSpPr>
          <p:spPr>
            <a:xfrm>
              <a:off x="8395700" y="236952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1,6,0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392014-1327-45E3-A948-BEBBAF4033C9}"/>
                </a:ext>
              </a:extLst>
            </p:cNvPr>
            <p:cNvSpPr/>
            <p:nvPr/>
          </p:nvSpPr>
          <p:spPr>
            <a:xfrm>
              <a:off x="9252735" y="236952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0,7,0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01EE0E-F733-47C2-BA35-B1D23896DB23}"/>
                </a:ext>
              </a:extLst>
            </p:cNvPr>
            <p:cNvSpPr/>
            <p:nvPr/>
          </p:nvSpPr>
          <p:spPr>
            <a:xfrm>
              <a:off x="3158908" y="576804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1,0,4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0AD4CA-558B-44B6-9B24-766D6B47A36D}"/>
                </a:ext>
              </a:extLst>
            </p:cNvPr>
            <p:cNvSpPr/>
            <p:nvPr/>
          </p:nvSpPr>
          <p:spPr>
            <a:xfrm>
              <a:off x="4015943" y="576804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0,1,4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9BF4C7-2515-401E-A353-3FD511981B3F}"/>
                </a:ext>
              </a:extLst>
            </p:cNvPr>
            <p:cNvSpPr/>
            <p:nvPr/>
          </p:nvSpPr>
          <p:spPr>
            <a:xfrm>
              <a:off x="4852275" y="4914344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0,2,3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DFEF43-C3CE-47F6-9BF8-0172D4CD6C0C}"/>
                </a:ext>
              </a:extLst>
            </p:cNvPr>
            <p:cNvSpPr/>
            <p:nvPr/>
          </p:nvSpPr>
          <p:spPr>
            <a:xfrm>
              <a:off x="6632530" y="406878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0,4,2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AF417-8F4B-44AA-8B15-B353C4CC2B48}"/>
                  </a:ext>
                </a:extLst>
              </p:cNvPr>
              <p:cNvSpPr txBox="1"/>
              <p:nvPr/>
            </p:nvSpPr>
            <p:spPr>
              <a:xfrm>
                <a:off x="342900" y="1797269"/>
                <a:ext cx="4282173" cy="2108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Need to show: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the probability that state y transitions to state z.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AF417-8F4B-44AA-8B15-B353C4CC2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797269"/>
                <a:ext cx="4282173" cy="2108975"/>
              </a:xfrm>
              <a:prstGeom prst="rect">
                <a:avLst/>
              </a:prstGeom>
              <a:blipFill>
                <a:blip r:embed="rId2"/>
                <a:stretch>
                  <a:fillRect l="-2134" t="-2312" r="-711" b="-5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7580D75-D52B-4FDA-8B0F-075489D9F2AF}"/>
              </a:ext>
            </a:extLst>
          </p:cNvPr>
          <p:cNvGrpSpPr/>
          <p:nvPr/>
        </p:nvGrpSpPr>
        <p:grpSpPr>
          <a:xfrm>
            <a:off x="4752796" y="3575759"/>
            <a:ext cx="2272696" cy="1249302"/>
            <a:chOff x="4752796" y="3575759"/>
            <a:chExt cx="2272696" cy="124930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0B1797-F9AB-4E63-9963-9A31B77947C0}"/>
                </a:ext>
              </a:extLst>
            </p:cNvPr>
            <p:cNvCxnSpPr>
              <a:cxnSpLocks/>
              <a:stCxn id="13" idx="6"/>
              <a:endCxn id="14" idx="3"/>
            </p:cNvCxnSpPr>
            <p:nvPr/>
          </p:nvCxnSpPr>
          <p:spPr>
            <a:xfrm flipV="1">
              <a:off x="4752796" y="4276409"/>
              <a:ext cx="1157688" cy="54865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EAF948-2EBD-4FB1-91AB-66914D2AC15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294231" y="3665879"/>
              <a:ext cx="87417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9042A6-F4EF-41AB-A887-36A99145DC4C}"/>
                </a:ext>
              </a:extLst>
            </p:cNvPr>
            <p:cNvCxnSpPr>
              <a:cxnSpLocks/>
              <a:stCxn id="8" idx="4"/>
              <a:endCxn id="14" idx="7"/>
            </p:cNvCxnSpPr>
            <p:nvPr/>
          </p:nvCxnSpPr>
          <p:spPr>
            <a:xfrm flipH="1">
              <a:off x="6426326" y="3575759"/>
              <a:ext cx="599166" cy="19487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DF5FA0-1903-4590-82E4-FC7FBF341146}"/>
              </a:ext>
            </a:extLst>
          </p:cNvPr>
          <p:cNvGrpSpPr/>
          <p:nvPr/>
        </p:nvGrpSpPr>
        <p:grpSpPr>
          <a:xfrm>
            <a:off x="4375245" y="4023519"/>
            <a:ext cx="1793160" cy="453984"/>
            <a:chOff x="4375245" y="4023519"/>
            <a:chExt cx="1793160" cy="4539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4D2D74A-F015-42DD-8ADA-7D054826A0E6}"/>
                </a:ext>
              </a:extLst>
            </p:cNvPr>
            <p:cNvCxnSpPr>
              <a:cxnSpLocks/>
              <a:stCxn id="14" idx="4"/>
              <a:endCxn id="7" idx="4"/>
            </p:cNvCxnSpPr>
            <p:nvPr/>
          </p:nvCxnSpPr>
          <p:spPr>
            <a:xfrm flipH="1">
              <a:off x="5294231" y="4381159"/>
              <a:ext cx="87417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48424E-3D45-4C21-A8F8-5AA534E6759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375245" y="4023519"/>
              <a:ext cx="554231" cy="45398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6775E3-C8E5-48F6-9CAA-8C95BCDDCDD3}"/>
              </a:ext>
            </a:extLst>
          </p:cNvPr>
          <p:cNvGrpSpPr/>
          <p:nvPr/>
        </p:nvGrpSpPr>
        <p:grpSpPr>
          <a:xfrm>
            <a:off x="3809579" y="4276409"/>
            <a:ext cx="1226731" cy="1105019"/>
            <a:chOff x="3809579" y="4276409"/>
            <a:chExt cx="1226731" cy="11050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63F7C9-26ED-410E-B868-312D423C2BE9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3809579" y="5155690"/>
              <a:ext cx="506130" cy="22573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BC59E19-9B8C-4443-B50E-625D47EA952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4636794" y="4276409"/>
              <a:ext cx="399516" cy="27878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901CB488-C00D-47A4-A87E-4EB734B0C2DE}"/>
              </a:ext>
            </a:extLst>
          </p:cNvPr>
          <p:cNvSpPr/>
          <p:nvPr/>
        </p:nvSpPr>
        <p:spPr>
          <a:xfrm>
            <a:off x="5803650" y="3665879"/>
            <a:ext cx="729510" cy="7152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17B79B-C688-45CE-BD34-89CB01B0E4F2}"/>
              </a:ext>
            </a:extLst>
          </p:cNvPr>
          <p:cNvSpPr/>
          <p:nvPr/>
        </p:nvSpPr>
        <p:spPr>
          <a:xfrm>
            <a:off x="4942131" y="3665879"/>
            <a:ext cx="729510" cy="7152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5DD8D3E-A09C-413E-8875-7963BDE72453}"/>
              </a:ext>
            </a:extLst>
          </p:cNvPr>
          <p:cNvSpPr/>
          <p:nvPr/>
        </p:nvSpPr>
        <p:spPr>
          <a:xfrm>
            <a:off x="4018630" y="4474994"/>
            <a:ext cx="729510" cy="7152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7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3" grpId="0" animBg="1"/>
      <p:bldP spid="63" grpId="1" animBg="1"/>
      <p:bldP spid="6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473E-E7B1-4C03-89CE-6817F00C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Decomposed Stationary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E62C3-72A7-4229-827C-2E437C14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19E98E-025A-4A2F-9F27-EB8E97BF7227}"/>
              </a:ext>
            </a:extLst>
          </p:cNvPr>
          <p:cNvGrpSpPr/>
          <p:nvPr/>
        </p:nvGrpSpPr>
        <p:grpSpPr>
          <a:xfrm>
            <a:off x="4015740" y="1887342"/>
            <a:ext cx="6823710" cy="3936879"/>
            <a:chOff x="3158908" y="2369523"/>
            <a:chExt cx="6823292" cy="41530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746CB7-FE11-475D-9185-97FA8C02C19F}"/>
                </a:ext>
              </a:extLst>
            </p:cNvPr>
            <p:cNvSpPr/>
            <p:nvPr/>
          </p:nvSpPr>
          <p:spPr>
            <a:xfrm>
              <a:off x="5758410" y="406878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1,3,2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7BCF5C-2707-4B20-BD9C-CAEC99E5199C}"/>
                </a:ext>
              </a:extLst>
            </p:cNvPr>
            <p:cNvSpPr/>
            <p:nvPr/>
          </p:nvSpPr>
          <p:spPr>
            <a:xfrm>
              <a:off x="7489565" y="321915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0,5,1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F2FF7-5973-4F9A-A545-9889D94505E8}"/>
                </a:ext>
              </a:extLst>
            </p:cNvPr>
            <p:cNvSpPr/>
            <p:nvPr/>
          </p:nvSpPr>
          <p:spPr>
            <a:xfrm>
              <a:off x="8395700" y="236952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1,6,0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392014-1327-45E3-A948-BEBBAF4033C9}"/>
                </a:ext>
              </a:extLst>
            </p:cNvPr>
            <p:cNvSpPr/>
            <p:nvPr/>
          </p:nvSpPr>
          <p:spPr>
            <a:xfrm>
              <a:off x="9252735" y="236952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0,7,0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01EE0E-F733-47C2-BA35-B1D23896DB23}"/>
                </a:ext>
              </a:extLst>
            </p:cNvPr>
            <p:cNvSpPr/>
            <p:nvPr/>
          </p:nvSpPr>
          <p:spPr>
            <a:xfrm>
              <a:off x="3158908" y="576804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1,0,4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0AD4CA-558B-44B6-9B24-766D6B47A36D}"/>
                </a:ext>
              </a:extLst>
            </p:cNvPr>
            <p:cNvSpPr/>
            <p:nvPr/>
          </p:nvSpPr>
          <p:spPr>
            <a:xfrm>
              <a:off x="4015943" y="576804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0,1,4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9BF4C7-2515-401E-A353-3FD511981B3F}"/>
                </a:ext>
              </a:extLst>
            </p:cNvPr>
            <p:cNvSpPr/>
            <p:nvPr/>
          </p:nvSpPr>
          <p:spPr>
            <a:xfrm>
              <a:off x="4852275" y="4914344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0,2,3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DFEF43-C3CE-47F6-9BF8-0172D4CD6C0C}"/>
                </a:ext>
              </a:extLst>
            </p:cNvPr>
            <p:cNvSpPr/>
            <p:nvPr/>
          </p:nvSpPr>
          <p:spPr>
            <a:xfrm>
              <a:off x="6632530" y="4068783"/>
              <a:ext cx="729465" cy="75456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0,4,2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AF417-8F4B-44AA-8B15-B353C4CC2B48}"/>
                  </a:ext>
                </a:extLst>
              </p:cNvPr>
              <p:cNvSpPr txBox="1"/>
              <p:nvPr/>
            </p:nvSpPr>
            <p:spPr>
              <a:xfrm>
                <a:off x="1033176" y="1307929"/>
                <a:ext cx="4548897" cy="3374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Show instead: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C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C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C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C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C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CC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probability state y transitions to state z after a class 1 completion.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7AF417-8F4B-44AA-8B15-B353C4CC2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76" y="1307929"/>
                <a:ext cx="4548897" cy="3374514"/>
              </a:xfrm>
              <a:prstGeom prst="rect">
                <a:avLst/>
              </a:prstGeom>
              <a:blipFill>
                <a:blip r:embed="rId2"/>
                <a:stretch>
                  <a:fillRect l="-2008" t="-1447" r="-1205" b="-3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7580D75-D52B-4FDA-8B0F-075489D9F2AF}"/>
              </a:ext>
            </a:extLst>
          </p:cNvPr>
          <p:cNvGrpSpPr/>
          <p:nvPr/>
        </p:nvGrpSpPr>
        <p:grpSpPr>
          <a:xfrm>
            <a:off x="6438721" y="3408022"/>
            <a:ext cx="2272696" cy="1249302"/>
            <a:chOff x="6438721" y="3408022"/>
            <a:chExt cx="2272696" cy="124930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0B1797-F9AB-4E63-9963-9A31B77947C0}"/>
                </a:ext>
              </a:extLst>
            </p:cNvPr>
            <p:cNvCxnSpPr>
              <a:cxnSpLocks/>
              <a:stCxn id="13" idx="6"/>
              <a:endCxn id="14" idx="3"/>
            </p:cNvCxnSpPr>
            <p:nvPr/>
          </p:nvCxnSpPr>
          <p:spPr>
            <a:xfrm flipV="1">
              <a:off x="6438721" y="4108672"/>
              <a:ext cx="1157688" cy="548652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EAF948-2EBD-4FB1-91AB-66914D2AC15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6980156" y="3498142"/>
              <a:ext cx="874174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A9042A6-F4EF-41AB-A887-36A99145DC4C}"/>
                </a:ext>
              </a:extLst>
            </p:cNvPr>
            <p:cNvCxnSpPr>
              <a:cxnSpLocks/>
              <a:stCxn id="8" idx="4"/>
              <a:endCxn id="14" idx="7"/>
            </p:cNvCxnSpPr>
            <p:nvPr/>
          </p:nvCxnSpPr>
          <p:spPr>
            <a:xfrm flipH="1">
              <a:off x="8112251" y="3408022"/>
              <a:ext cx="599166" cy="19487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DF5FA0-1903-4590-82E4-FC7FBF341146}"/>
              </a:ext>
            </a:extLst>
          </p:cNvPr>
          <p:cNvGrpSpPr/>
          <p:nvPr/>
        </p:nvGrpSpPr>
        <p:grpSpPr>
          <a:xfrm>
            <a:off x="6061170" y="3855782"/>
            <a:ext cx="1793160" cy="453984"/>
            <a:chOff x="6061170" y="3855782"/>
            <a:chExt cx="1793160" cy="4539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4D2D74A-F015-42DD-8ADA-7D054826A0E6}"/>
                </a:ext>
              </a:extLst>
            </p:cNvPr>
            <p:cNvCxnSpPr>
              <a:cxnSpLocks/>
              <a:stCxn id="14" idx="4"/>
              <a:endCxn id="7" idx="4"/>
            </p:cNvCxnSpPr>
            <p:nvPr/>
          </p:nvCxnSpPr>
          <p:spPr>
            <a:xfrm flipH="1">
              <a:off x="6980156" y="4213422"/>
              <a:ext cx="874174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48424E-3D45-4C21-A8F8-5AA534E6759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6061170" y="3855782"/>
              <a:ext cx="554231" cy="45398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6775E3-C8E5-48F6-9CAA-8C95BCDDCDD3}"/>
              </a:ext>
            </a:extLst>
          </p:cNvPr>
          <p:cNvGrpSpPr/>
          <p:nvPr/>
        </p:nvGrpSpPr>
        <p:grpSpPr>
          <a:xfrm>
            <a:off x="5495504" y="4108672"/>
            <a:ext cx="1226731" cy="1105019"/>
            <a:chOff x="5495504" y="4108672"/>
            <a:chExt cx="1226731" cy="11050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63F7C9-26ED-410E-B868-312D423C2BE9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5495504" y="4987953"/>
              <a:ext cx="506130" cy="22573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BC59E19-9B8C-4443-B50E-625D47EA952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322719" y="4108672"/>
              <a:ext cx="399516" cy="278782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6E4EC7-4B1F-4AEE-9FD1-42752F074950}"/>
              </a:ext>
            </a:extLst>
          </p:cNvPr>
          <p:cNvSpPr/>
          <p:nvPr/>
        </p:nvSpPr>
        <p:spPr>
          <a:xfrm>
            <a:off x="7489575" y="3488726"/>
            <a:ext cx="729510" cy="7152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738234-7D2B-40EB-A06E-012CB7D87C1D}"/>
              </a:ext>
            </a:extLst>
          </p:cNvPr>
          <p:cNvSpPr/>
          <p:nvPr/>
        </p:nvSpPr>
        <p:spPr>
          <a:xfrm>
            <a:off x="6628056" y="3488726"/>
            <a:ext cx="729510" cy="7152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FF3640-31E1-4C09-9E93-EF84D9CF551D}"/>
              </a:ext>
            </a:extLst>
          </p:cNvPr>
          <p:cNvSpPr/>
          <p:nvPr/>
        </p:nvSpPr>
        <p:spPr>
          <a:xfrm>
            <a:off x="5704555" y="4297841"/>
            <a:ext cx="729510" cy="71528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4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2A24934-80ED-4A3D-95B7-DA67F0A4C319}"/>
              </a:ext>
            </a:extLst>
          </p:cNvPr>
          <p:cNvGrpSpPr/>
          <p:nvPr/>
        </p:nvGrpSpPr>
        <p:grpSpPr>
          <a:xfrm>
            <a:off x="2332383" y="4439081"/>
            <a:ext cx="2049116" cy="977327"/>
            <a:chOff x="2332383" y="4439081"/>
            <a:chExt cx="2049116" cy="97732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F390ED-3A67-49F5-9C52-0FB4314BA367}"/>
                </a:ext>
              </a:extLst>
            </p:cNvPr>
            <p:cNvSpPr/>
            <p:nvPr/>
          </p:nvSpPr>
          <p:spPr>
            <a:xfrm>
              <a:off x="2332383" y="4439081"/>
              <a:ext cx="1673088" cy="4876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F9BE35-B91C-4457-B94C-185475DBF456}"/>
                </a:ext>
              </a:extLst>
            </p:cNvPr>
            <p:cNvSpPr txBox="1"/>
            <p:nvPr/>
          </p:nvSpPr>
          <p:spPr>
            <a:xfrm>
              <a:off x="3800474" y="5047076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3.2s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146435-DAF3-4CA8-8C99-348D8BC37C3E}"/>
              </a:ext>
            </a:extLst>
          </p:cNvPr>
          <p:cNvGrpSpPr/>
          <p:nvPr/>
        </p:nvGrpSpPr>
        <p:grpSpPr>
          <a:xfrm>
            <a:off x="2347995" y="2935357"/>
            <a:ext cx="2614529" cy="2481051"/>
            <a:chOff x="2347995" y="2935357"/>
            <a:chExt cx="2614529" cy="248105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11488-3B14-412A-A530-77DABE87C575}"/>
                </a:ext>
              </a:extLst>
            </p:cNvPr>
            <p:cNvSpPr/>
            <p:nvPr/>
          </p:nvSpPr>
          <p:spPr>
            <a:xfrm>
              <a:off x="2347995" y="2935357"/>
              <a:ext cx="2337710" cy="2023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E63C80-867F-4B91-82D2-A100FF072FAA}"/>
                </a:ext>
              </a:extLst>
            </p:cNvPr>
            <p:cNvSpPr txBox="1"/>
            <p:nvPr/>
          </p:nvSpPr>
          <p:spPr>
            <a:xfrm>
              <a:off x="4381499" y="5047076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4.1s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0D1E0A-E220-4C4C-B708-ACC46AE19BD5}"/>
              </a:ext>
            </a:extLst>
          </p:cNvPr>
          <p:cNvGrpSpPr/>
          <p:nvPr/>
        </p:nvGrpSpPr>
        <p:grpSpPr>
          <a:xfrm>
            <a:off x="2347994" y="3922643"/>
            <a:ext cx="3367005" cy="1506378"/>
            <a:chOff x="2347994" y="3922643"/>
            <a:chExt cx="3367005" cy="15063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51E05C-E96E-4EAE-B647-A21F679142CB}"/>
                </a:ext>
              </a:extLst>
            </p:cNvPr>
            <p:cNvSpPr/>
            <p:nvPr/>
          </p:nvSpPr>
          <p:spPr>
            <a:xfrm>
              <a:off x="2347994" y="3922643"/>
              <a:ext cx="3158277" cy="99068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79806F-5009-46FC-8228-9BE20C906F46}"/>
                </a:ext>
              </a:extLst>
            </p:cNvPr>
            <p:cNvSpPr txBox="1"/>
            <p:nvPr/>
          </p:nvSpPr>
          <p:spPr>
            <a:xfrm>
              <a:off x="5133974" y="5059689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5.5s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400351-7A6E-406C-AD4F-082E3B2A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0ABA-BC59-4DA3-8DAC-B8A13180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E62690-2526-4CE6-BF1F-52B7F1049022}"/>
              </a:ext>
            </a:extLst>
          </p:cNvPr>
          <p:cNvGrpSpPr/>
          <p:nvPr/>
        </p:nvGrpSpPr>
        <p:grpSpPr>
          <a:xfrm>
            <a:off x="2346033" y="4940145"/>
            <a:ext cx="6995160" cy="950541"/>
            <a:chOff x="2346033" y="4940145"/>
            <a:chExt cx="6995160" cy="95054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F36AFA-997A-43AD-AF1A-6F3264F70537}"/>
                </a:ext>
              </a:extLst>
            </p:cNvPr>
            <p:cNvCxnSpPr/>
            <p:nvPr/>
          </p:nvCxnSpPr>
          <p:spPr>
            <a:xfrm>
              <a:off x="2346033" y="4940145"/>
              <a:ext cx="699516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625D8C-D4CE-494F-83A9-794809E33DDC}"/>
                </a:ext>
              </a:extLst>
            </p:cNvPr>
            <p:cNvSpPr txBox="1"/>
            <p:nvPr/>
          </p:nvSpPr>
          <p:spPr>
            <a:xfrm>
              <a:off x="4685703" y="5429021"/>
              <a:ext cx="17747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Job duration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545512-6D29-4CCE-B37A-CA0B65C8E146}"/>
              </a:ext>
            </a:extLst>
          </p:cNvPr>
          <p:cNvGrpSpPr/>
          <p:nvPr/>
        </p:nvGrpSpPr>
        <p:grpSpPr>
          <a:xfrm>
            <a:off x="359268" y="2107096"/>
            <a:ext cx="2198799" cy="2826820"/>
            <a:chOff x="359268" y="2107096"/>
            <a:chExt cx="2198799" cy="282682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DB8D69B-47D9-4F36-A32B-70CF5A3FAC9B}"/>
                </a:ext>
              </a:extLst>
            </p:cNvPr>
            <p:cNvGrpSpPr/>
            <p:nvPr/>
          </p:nvGrpSpPr>
          <p:grpSpPr>
            <a:xfrm>
              <a:off x="359268" y="2107096"/>
              <a:ext cx="2198799" cy="2826820"/>
              <a:chOff x="359268" y="2107096"/>
              <a:chExt cx="2198799" cy="2826820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BAD7151-17E7-4AEB-A4DB-095E16AC64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6033" y="2107096"/>
                <a:ext cx="0" cy="282682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48F9BA-CC04-454B-AC10-149C71189078}"/>
                  </a:ext>
                </a:extLst>
              </p:cNvPr>
              <p:cNvSpPr txBox="1"/>
              <p:nvPr/>
            </p:nvSpPr>
            <p:spPr>
              <a:xfrm>
                <a:off x="359268" y="3192521"/>
                <a:ext cx="17747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# servers required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8AD85E9-992E-4556-AFF1-74B322251F53}"/>
                  </a:ext>
                </a:extLst>
              </p:cNvPr>
              <p:cNvCxnSpPr/>
              <p:nvPr/>
            </p:nvCxnSpPr>
            <p:spPr>
              <a:xfrm>
                <a:off x="2133998" y="4432852"/>
                <a:ext cx="42406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4974E2-AC0B-4F28-B9A3-ABDF4B720323}"/>
                  </a:ext>
                </a:extLst>
              </p:cNvPr>
              <p:cNvCxnSpPr/>
              <p:nvPr/>
            </p:nvCxnSpPr>
            <p:spPr>
              <a:xfrm>
                <a:off x="2133998" y="3936004"/>
                <a:ext cx="42406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CE8963F-9699-46E7-8885-C50F0EB697C7}"/>
                  </a:ext>
                </a:extLst>
              </p:cNvPr>
              <p:cNvCxnSpPr/>
              <p:nvPr/>
            </p:nvCxnSpPr>
            <p:spPr>
              <a:xfrm>
                <a:off x="2133998" y="3429000"/>
                <a:ext cx="42406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6C0FDC1-BE0C-4FA5-B061-B46F538A7241}"/>
                  </a:ext>
                </a:extLst>
              </p:cNvPr>
              <p:cNvCxnSpPr/>
              <p:nvPr/>
            </p:nvCxnSpPr>
            <p:spPr>
              <a:xfrm>
                <a:off x="2120348" y="2935357"/>
                <a:ext cx="42406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49C5AD-0CE2-425D-BC19-73D6F5EE7305}"/>
                </a:ext>
              </a:extLst>
            </p:cNvPr>
            <p:cNvSpPr txBox="1"/>
            <p:nvPr/>
          </p:nvSpPr>
          <p:spPr>
            <a:xfrm>
              <a:off x="1767684" y="4253765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5B045B-C694-4F90-A740-DD0445807EF8}"/>
                </a:ext>
              </a:extLst>
            </p:cNvPr>
            <p:cNvSpPr txBox="1"/>
            <p:nvPr/>
          </p:nvSpPr>
          <p:spPr>
            <a:xfrm>
              <a:off x="1770795" y="369181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FB4F9A-87DB-4D88-8576-833D058672B4}"/>
                </a:ext>
              </a:extLst>
            </p:cNvPr>
            <p:cNvSpPr txBox="1"/>
            <p:nvPr/>
          </p:nvSpPr>
          <p:spPr>
            <a:xfrm>
              <a:off x="1773052" y="3183614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AAA59-C441-4824-9CFF-1189EB729556}"/>
                </a:ext>
              </a:extLst>
            </p:cNvPr>
            <p:cNvSpPr txBox="1"/>
            <p:nvPr/>
          </p:nvSpPr>
          <p:spPr>
            <a:xfrm>
              <a:off x="1783884" y="2686360"/>
              <a:ext cx="329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5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2934-D30F-4859-98E0-5C4EA62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Model: </a:t>
            </a:r>
            <a:r>
              <a:rPr lang="en-US" dirty="0" err="1"/>
              <a:t>Multiserver</a:t>
            </a:r>
            <a:r>
              <a:rPr lang="en-US" dirty="0"/>
              <a:t>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F89D-2177-481D-B199-7BC0BD67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023189C-C91B-45D5-A0BC-90E357E7ADD8}"/>
              </a:ext>
            </a:extLst>
          </p:cNvPr>
          <p:cNvGrpSpPr/>
          <p:nvPr/>
        </p:nvGrpSpPr>
        <p:grpSpPr>
          <a:xfrm>
            <a:off x="822601" y="1755275"/>
            <a:ext cx="9422585" cy="3538042"/>
            <a:chOff x="822601" y="1755275"/>
            <a:chExt cx="9422585" cy="353804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3A8F62-2972-40C4-8BFC-E86B8CDD5957}"/>
                </a:ext>
              </a:extLst>
            </p:cNvPr>
            <p:cNvGrpSpPr/>
            <p:nvPr/>
          </p:nvGrpSpPr>
          <p:grpSpPr>
            <a:xfrm>
              <a:off x="1357357" y="1755275"/>
              <a:ext cx="8887829" cy="3538042"/>
              <a:chOff x="1490922" y="2232273"/>
              <a:chExt cx="8887829" cy="353804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94931D6-1D30-4A98-A34A-5AD2C7DC3B79}"/>
                  </a:ext>
                </a:extLst>
              </p:cNvPr>
              <p:cNvGrpSpPr/>
              <p:nvPr/>
            </p:nvGrpSpPr>
            <p:grpSpPr>
              <a:xfrm>
                <a:off x="1490922" y="2232273"/>
                <a:ext cx="8887829" cy="3538042"/>
                <a:chOff x="1490922" y="2232273"/>
                <a:chExt cx="8887829" cy="353804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9C319BF-8C78-4859-8A3B-9DD5A7FAC488}"/>
                    </a:ext>
                  </a:extLst>
                </p:cNvPr>
                <p:cNvGrpSpPr/>
                <p:nvPr/>
              </p:nvGrpSpPr>
              <p:grpSpPr>
                <a:xfrm>
                  <a:off x="1490922" y="3430800"/>
                  <a:ext cx="1128890" cy="1072444"/>
                  <a:chOff x="1685613" y="2743199"/>
                  <a:chExt cx="1128890" cy="1072444"/>
                </a:xfrm>
              </p:grpSpPr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9B6CB70B-D682-4927-98AB-034CA7E7649D}"/>
                      </a:ext>
                    </a:extLst>
                  </p:cNvPr>
                  <p:cNvCxnSpPr/>
                  <p:nvPr/>
                </p:nvCxnSpPr>
                <p:spPr>
                  <a:xfrm>
                    <a:off x="2159748" y="2743199"/>
                    <a:ext cx="654755" cy="57573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A4F321D2-4897-44D2-9A91-411A0C0841B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59748" y="3318932"/>
                    <a:ext cx="654755" cy="49671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7B70A5D4-322B-47BB-8F03-61C9B456690E}"/>
                      </a:ext>
                    </a:extLst>
                  </p:cNvPr>
                  <p:cNvCxnSpPr/>
                  <p:nvPr/>
                </p:nvCxnSpPr>
                <p:spPr>
                  <a:xfrm>
                    <a:off x="1685614" y="3031065"/>
                    <a:ext cx="80151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CF7C9BB5-CDF1-4D1C-AA06-35B519D406FE}"/>
                      </a:ext>
                    </a:extLst>
                  </p:cNvPr>
                  <p:cNvCxnSpPr/>
                  <p:nvPr/>
                </p:nvCxnSpPr>
                <p:spPr>
                  <a:xfrm>
                    <a:off x="1685613" y="3567287"/>
                    <a:ext cx="801511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00E1FCA-AFFA-4110-A371-4A92A9D3E42B}"/>
                    </a:ext>
                  </a:extLst>
                </p:cNvPr>
                <p:cNvGrpSpPr/>
                <p:nvPr/>
              </p:nvGrpSpPr>
              <p:grpSpPr>
                <a:xfrm>
                  <a:off x="2692843" y="2232273"/>
                  <a:ext cx="7685908" cy="3538042"/>
                  <a:chOff x="2489923" y="1445292"/>
                  <a:chExt cx="7685908" cy="3538042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9ADC727A-28AB-49D9-9A2F-498283B9F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90952" y="2532993"/>
                    <a:ext cx="6495397" cy="387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1D45152-68C4-4FF1-B7DC-08A45275CC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89923" y="4592010"/>
                    <a:ext cx="6495397" cy="68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E0DCDEF1-4E36-4F52-8E8E-9A8D00CF56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85320" y="2532993"/>
                    <a:ext cx="1029" cy="205901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F2C79E2F-0ADB-4847-82A9-CF9EE35A3BAB}"/>
                      </a:ext>
                    </a:extLst>
                  </p:cNvPr>
                  <p:cNvGrpSpPr/>
                  <p:nvPr/>
                </p:nvGrpSpPr>
                <p:grpSpPr>
                  <a:xfrm>
                    <a:off x="8985764" y="1445292"/>
                    <a:ext cx="1190067" cy="3538042"/>
                    <a:chOff x="8792133" y="2742552"/>
                    <a:chExt cx="1190067" cy="3538042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CD605C4A-00C4-422F-904C-A198A5C32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44438" y="2742552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C39E6681-8F13-428F-B45A-D24C58E79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6058" y="3668899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D9ABB211-ACF6-47FE-A1C8-EB3C00922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44438" y="4595246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AB6EBC6A-D74C-4A00-84FA-EF2306C9E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6058" y="5521593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397B1CD5-29E9-4181-A73A-8DC769FF40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15294" y="3275356"/>
                      <a:ext cx="440764" cy="57627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08FA976B-37B5-41B3-836C-361C16AEB0E6}"/>
                        </a:ext>
                      </a:extLst>
                    </p:cNvPr>
                    <p:cNvCxnSpPr>
                      <a:endCxn id="34" idx="2"/>
                    </p:cNvCxnSpPr>
                    <p:nvPr/>
                  </p:nvCxnSpPr>
                  <p:spPr>
                    <a:xfrm flipV="1">
                      <a:off x="8792718" y="4048400"/>
                      <a:ext cx="463340" cy="15720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17E33F69-4D04-46DA-8B3B-C69673302441}"/>
                        </a:ext>
                      </a:extLst>
                    </p:cNvPr>
                    <p:cNvCxnSpPr>
                      <a:endCxn id="35" idx="2"/>
                    </p:cNvCxnSpPr>
                    <p:nvPr/>
                  </p:nvCxnSpPr>
                  <p:spPr>
                    <a:xfrm>
                      <a:off x="8815294" y="4761587"/>
                      <a:ext cx="429144" cy="21316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CAC30632-FF78-4879-A789-7DAB2811DE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792133" y="5075728"/>
                      <a:ext cx="491642" cy="636527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AD55FD67-D677-43C1-B48A-AD9FCA20E1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35162" y="2532993"/>
                    <a:ext cx="0" cy="205901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AD8B33A-218D-4142-B97F-7304C96D59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3975" y="2536805"/>
                    <a:ext cx="0" cy="205520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98E31E42-50B7-4FBF-8B35-D2C2DF4556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32788" y="2532993"/>
                    <a:ext cx="0" cy="206589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49C84114-411C-4F7A-941C-0CD2AEAB94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1" y="2536805"/>
                    <a:ext cx="0" cy="124547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7DE9257C-2B1D-4EE8-979D-BCDDDADF15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1601" y="2543680"/>
                    <a:ext cx="0" cy="2055205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32C22DD0-E777-4D9E-93BA-36E0E51E0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30414" y="2539868"/>
                    <a:ext cx="0" cy="205901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E48FBD7D-B058-4AC7-96EA-C1943DEBB7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79227" y="2543680"/>
                    <a:ext cx="0" cy="204833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C1F558-1B69-451D-91A6-0759576EF5A7}"/>
                  </a:ext>
                </a:extLst>
              </p:cNvPr>
              <p:cNvSpPr/>
              <p:nvPr/>
            </p:nvSpPr>
            <p:spPr>
              <a:xfrm>
                <a:off x="8420431" y="3419289"/>
                <a:ext cx="632178" cy="1848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7D06F1-F987-4FC0-9B98-677528987872}"/>
                  </a:ext>
                </a:extLst>
              </p:cNvPr>
              <p:cNvSpPr/>
              <p:nvPr/>
            </p:nvSpPr>
            <p:spPr>
              <a:xfrm>
                <a:off x="7605652" y="4061596"/>
                <a:ext cx="316089" cy="486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97B331F-F057-4EB0-B544-3A5E70C79C81}"/>
                  </a:ext>
                </a:extLst>
              </p:cNvPr>
              <p:cNvSpPr/>
              <p:nvPr/>
            </p:nvSpPr>
            <p:spPr>
              <a:xfrm>
                <a:off x="6735206" y="4064951"/>
                <a:ext cx="176698" cy="486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6B3D53-275F-40FE-B5F5-AD65C5580284}"/>
                  </a:ext>
                </a:extLst>
              </p:cNvPr>
              <p:cNvSpPr/>
              <p:nvPr/>
            </p:nvSpPr>
            <p:spPr>
              <a:xfrm>
                <a:off x="5540619" y="3810300"/>
                <a:ext cx="632178" cy="10336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3CE715-0F89-4BDF-A372-274FE73B7EE9}"/>
                  </a:ext>
                </a:extLst>
              </p:cNvPr>
              <p:cNvSpPr/>
              <p:nvPr/>
            </p:nvSpPr>
            <p:spPr>
              <a:xfrm>
                <a:off x="4589432" y="4061595"/>
                <a:ext cx="632178" cy="486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294BBC0-48AA-4744-AE8B-4B45250EB938}"/>
                  </a:ext>
                </a:extLst>
              </p:cNvPr>
              <p:cNvSpPr/>
              <p:nvPr/>
            </p:nvSpPr>
            <p:spPr>
              <a:xfrm>
                <a:off x="9751906" y="2361088"/>
                <a:ext cx="440764" cy="48670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BF6527-2619-4B79-9E6B-0C2FB179C17E}"/>
                  </a:ext>
                </a:extLst>
              </p:cNvPr>
              <p:cNvSpPr/>
              <p:nvPr/>
            </p:nvSpPr>
            <p:spPr>
              <a:xfrm>
                <a:off x="9875037" y="3281423"/>
                <a:ext cx="264389" cy="14741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471C654-4CB8-41FF-B503-F912D0FDA520}"/>
                </a:ext>
              </a:extLst>
            </p:cNvPr>
            <p:cNvSpPr txBox="1"/>
            <p:nvPr/>
          </p:nvSpPr>
          <p:spPr>
            <a:xfrm>
              <a:off x="822601" y="3218332"/>
              <a:ext cx="50003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3600" dirty="0"/>
                <a:t>λ</a:t>
              </a:r>
              <a:endParaRPr lang="en-US" sz="36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CD8FE4-60E4-4497-8339-4241CD59607B}"/>
              </a:ext>
            </a:extLst>
          </p:cNvPr>
          <p:cNvGrpSpPr/>
          <p:nvPr/>
        </p:nvGrpSpPr>
        <p:grpSpPr>
          <a:xfrm>
            <a:off x="2385917" y="1518620"/>
            <a:ext cx="3216704" cy="2331516"/>
            <a:chOff x="2385917" y="1518620"/>
            <a:chExt cx="3216704" cy="233151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1E4EB4-0708-42BC-8152-6B827D528EB1}"/>
                </a:ext>
              </a:extLst>
            </p:cNvPr>
            <p:cNvSpPr txBox="1"/>
            <p:nvPr/>
          </p:nvSpPr>
          <p:spPr>
            <a:xfrm>
              <a:off x="2385917" y="1825505"/>
              <a:ext cx="3216704" cy="830997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i.i.d</a:t>
              </a:r>
              <a:r>
                <a:rPr lang="en-US" sz="2400" dirty="0"/>
                <a:t>. joint distribution of</a:t>
              </a:r>
            </a:p>
            <a:p>
              <a:r>
                <a:rPr lang="en-US" sz="2400" dirty="0"/>
                <a:t>(# of servers, duration)</a:t>
              </a: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F1B4AD3-8CE3-4B33-BF83-212E95E524D2}"/>
                </a:ext>
              </a:extLst>
            </p:cNvPr>
            <p:cNvSpPr/>
            <p:nvPr/>
          </p:nvSpPr>
          <p:spPr>
            <a:xfrm rot="10800000">
              <a:off x="3488420" y="1518620"/>
              <a:ext cx="505849" cy="2331516"/>
            </a:xfrm>
            <a:prstGeom prst="arc">
              <a:avLst>
                <a:gd name="adj1" fmla="val 16200000"/>
                <a:gd name="adj2" fmla="val 172372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26B246-48BB-4FBE-AEA3-713046CF7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8664" y="2639900"/>
              <a:ext cx="0" cy="28485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1B73BA-F650-4A1F-A497-81A1DDF1CD4F}"/>
              </a:ext>
            </a:extLst>
          </p:cNvPr>
          <p:cNvSpPr txBox="1"/>
          <p:nvPr/>
        </p:nvSpPr>
        <p:spPr>
          <a:xfrm>
            <a:off x="2939841" y="5313825"/>
            <a:ext cx="5566603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Closely resembles modern datacenters, e.g. Google’s Borg scheduler [</a:t>
            </a:r>
            <a:r>
              <a:rPr lang="en-US" sz="2400" dirty="0" err="1"/>
              <a:t>Tirmazi</a:t>
            </a:r>
            <a:r>
              <a:rPr lang="en-US" sz="2400" dirty="0"/>
              <a:t> et al. ‘20]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B08C30-EF66-4400-BB39-2E5139AAD574}"/>
              </a:ext>
            </a:extLst>
          </p:cNvPr>
          <p:cNvGrpSpPr/>
          <p:nvPr/>
        </p:nvGrpSpPr>
        <p:grpSpPr>
          <a:xfrm>
            <a:off x="2827898" y="3553600"/>
            <a:ext cx="1628157" cy="765784"/>
            <a:chOff x="2827898" y="3553600"/>
            <a:chExt cx="1628157" cy="765784"/>
          </a:xfrm>
        </p:grpSpPr>
        <p:sp>
          <p:nvSpPr>
            <p:cNvPr id="104" name="Left Brace 103">
              <a:extLst>
                <a:ext uri="{FF2B5EF4-FFF2-40B4-BE49-F238E27FC236}">
                  <a16:creationId xmlns:a16="http://schemas.microsoft.com/office/drawing/2014/main" id="{37A685B9-E6F1-43F9-8B3F-05B501BCAF4D}"/>
                </a:ext>
              </a:extLst>
            </p:cNvPr>
            <p:cNvSpPr/>
            <p:nvPr/>
          </p:nvSpPr>
          <p:spPr>
            <a:xfrm>
              <a:off x="4251861" y="3553600"/>
              <a:ext cx="204194" cy="608239"/>
            </a:xfrm>
            <a:prstGeom prst="leftBrace">
              <a:avLst>
                <a:gd name="adj1" fmla="val 0"/>
                <a:gd name="adj2" fmla="val 48676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C76DF-B4D0-4CDD-B0BC-AB88F1EC23E7}"/>
                </a:ext>
              </a:extLst>
            </p:cNvPr>
            <p:cNvSpPr txBox="1"/>
            <p:nvPr/>
          </p:nvSpPr>
          <p:spPr>
            <a:xfrm>
              <a:off x="2827898" y="3857719"/>
              <a:ext cx="1393921" cy="46166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# servers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8B9F84-41BE-43A4-BEE8-D2606D5C15F3}"/>
              </a:ext>
            </a:extLst>
          </p:cNvPr>
          <p:cNvGrpSpPr/>
          <p:nvPr/>
        </p:nvGrpSpPr>
        <p:grpSpPr>
          <a:xfrm>
            <a:off x="4436119" y="2777446"/>
            <a:ext cx="1531132" cy="778641"/>
            <a:chOff x="4436119" y="2777446"/>
            <a:chExt cx="1531132" cy="778641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172BE47-DD4F-4474-B7DB-80E899EAA6D2}"/>
                </a:ext>
              </a:extLst>
            </p:cNvPr>
            <p:cNvCxnSpPr>
              <a:cxnSpLocks/>
              <a:stCxn id="101" idx="1"/>
            </p:cNvCxnSpPr>
            <p:nvPr/>
          </p:nvCxnSpPr>
          <p:spPr>
            <a:xfrm flipV="1">
              <a:off x="4824157" y="3048444"/>
              <a:ext cx="4507" cy="33451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CA7C3BC-E459-4760-B552-FFEE1A2C618C}"/>
                </a:ext>
              </a:extLst>
            </p:cNvPr>
            <p:cNvGrpSpPr/>
            <p:nvPr/>
          </p:nvGrpSpPr>
          <p:grpSpPr>
            <a:xfrm>
              <a:off x="4436119" y="2777446"/>
              <a:ext cx="1531132" cy="778641"/>
              <a:chOff x="4429686" y="2740323"/>
              <a:chExt cx="1531132" cy="778641"/>
            </a:xfrm>
          </p:grpSpPr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4E6CCFE8-CC1D-402A-9CC4-30FC6FDB875B}"/>
                  </a:ext>
                </a:extLst>
              </p:cNvPr>
              <p:cNvSpPr/>
              <p:nvPr/>
            </p:nvSpPr>
            <p:spPr>
              <a:xfrm rot="5400000">
                <a:off x="4731162" y="3044363"/>
                <a:ext cx="173125" cy="776077"/>
              </a:xfrm>
              <a:prstGeom prst="leftBrace">
                <a:avLst>
                  <a:gd name="adj1" fmla="val 0"/>
                  <a:gd name="adj2" fmla="val 50000"/>
                </a:avLst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72E5537-0E20-45C1-9CFF-37556164FE1F}"/>
                  </a:ext>
                </a:extLst>
              </p:cNvPr>
              <p:cNvSpPr txBox="1"/>
              <p:nvPr/>
            </p:nvSpPr>
            <p:spPr>
              <a:xfrm>
                <a:off x="4536848" y="2740323"/>
                <a:ext cx="1423970" cy="46166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Duration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94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CFF9-7DDE-4709-B324-B14A4E1C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Vital Question: Stability/Throughput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A04C-AE8C-49D2-8E38-9EF84E86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Stable: Queue stays short – doesn’t explode in length.</a:t>
            </a:r>
          </a:p>
          <a:p>
            <a:pPr marL="0" indent="0">
              <a:buNone/>
            </a:pPr>
            <a:r>
              <a:rPr lang="en-US" dirty="0"/>
              <a:t>Q: Maximum stable arrival rate? (i.e. max throughput?)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466E0-95A4-46DC-BFE8-5DFAE8A8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05F2F-A142-44F0-B44E-9A5D78FBB999}"/>
                  </a:ext>
                </a:extLst>
              </p:cNvPr>
              <p:cNvSpPr txBox="1"/>
              <p:nvPr/>
            </p:nvSpPr>
            <p:spPr>
              <a:xfrm>
                <a:off x="880822" y="3779329"/>
                <a:ext cx="3202197" cy="2661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𝐷𝑢𝑟𝑎𝑡𝑖𝑜𝑛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605F2F-A142-44F0-B44E-9A5D78FB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2" y="3779329"/>
                <a:ext cx="3202197" cy="2661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8E9D3EC-DB47-4D5A-BA45-B54838DB8F05}"/>
              </a:ext>
            </a:extLst>
          </p:cNvPr>
          <p:cNvGrpSpPr/>
          <p:nvPr/>
        </p:nvGrpSpPr>
        <p:grpSpPr>
          <a:xfrm>
            <a:off x="1267557" y="2630184"/>
            <a:ext cx="2766349" cy="1709041"/>
            <a:chOff x="1267557" y="2630184"/>
            <a:chExt cx="2766349" cy="170904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D02055-4AE7-4F4A-94AE-898A6BCCDDDF}"/>
                </a:ext>
              </a:extLst>
            </p:cNvPr>
            <p:cNvGrpSpPr/>
            <p:nvPr/>
          </p:nvGrpSpPr>
          <p:grpSpPr>
            <a:xfrm>
              <a:off x="1267557" y="2718775"/>
              <a:ext cx="2766349" cy="1620450"/>
              <a:chOff x="8162085" y="4229076"/>
              <a:chExt cx="2766349" cy="162045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9DE18D4-FFBB-4E7B-AC23-0F0FD44E97D9}"/>
                  </a:ext>
                </a:extLst>
              </p:cNvPr>
              <p:cNvCxnSpPr/>
              <p:nvPr/>
            </p:nvCxnSpPr>
            <p:spPr>
              <a:xfrm flipV="1">
                <a:off x="8171727" y="4791919"/>
                <a:ext cx="2152891" cy="11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5B8D26-3214-47B3-A73E-63ADB2DF5648}"/>
                  </a:ext>
                </a:extLst>
              </p:cNvPr>
              <p:cNvCxnSpPr/>
              <p:nvPr/>
            </p:nvCxnSpPr>
            <p:spPr>
              <a:xfrm flipV="1">
                <a:off x="8162085" y="5395736"/>
                <a:ext cx="2152891" cy="1157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1AC692A-6C5B-40D9-8BC9-DAE4876C3A98}"/>
                  </a:ext>
                </a:extLst>
              </p:cNvPr>
              <p:cNvCxnSpPr/>
              <p:nvPr/>
            </p:nvCxnSpPr>
            <p:spPr>
              <a:xfrm flipV="1">
                <a:off x="10324618" y="4803495"/>
                <a:ext cx="0" cy="603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59A120-4C88-4202-89D8-8CD2DD65087E}"/>
                  </a:ext>
                </a:extLst>
              </p:cNvPr>
              <p:cNvCxnSpPr/>
              <p:nvPr/>
            </p:nvCxnSpPr>
            <p:spPr>
              <a:xfrm flipV="1">
                <a:off x="9898284" y="4791919"/>
                <a:ext cx="0" cy="603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3D83459-3D13-4BFD-8C0A-F605A1BDD0E9}"/>
                  </a:ext>
                </a:extLst>
              </p:cNvPr>
              <p:cNvCxnSpPr/>
              <p:nvPr/>
            </p:nvCxnSpPr>
            <p:spPr>
              <a:xfrm flipV="1">
                <a:off x="9402501" y="4791919"/>
                <a:ext cx="0" cy="603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D3E4510-27FB-4794-A43F-DA69E1C77FBF}"/>
                  </a:ext>
                </a:extLst>
              </p:cNvPr>
              <p:cNvCxnSpPr/>
              <p:nvPr/>
            </p:nvCxnSpPr>
            <p:spPr>
              <a:xfrm flipV="1">
                <a:off x="8937585" y="4803495"/>
                <a:ext cx="0" cy="603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74FA218-C213-49A5-BFEB-FC24D2A7E6C4}"/>
                  </a:ext>
                </a:extLst>
              </p:cNvPr>
              <p:cNvCxnSpPr/>
              <p:nvPr/>
            </p:nvCxnSpPr>
            <p:spPr>
              <a:xfrm flipV="1">
                <a:off x="8511251" y="4791919"/>
                <a:ext cx="0" cy="6038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FE1917E-FD0B-4EE7-80A3-1C8F449ADFF9}"/>
                  </a:ext>
                </a:extLst>
              </p:cNvPr>
              <p:cNvSpPr/>
              <p:nvPr/>
            </p:nvSpPr>
            <p:spPr>
              <a:xfrm>
                <a:off x="10662216" y="5131901"/>
                <a:ext cx="266218" cy="28743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EA0EBD-C6F9-488E-8E07-3A2D998559D7}"/>
                  </a:ext>
                </a:extLst>
              </p:cNvPr>
              <p:cNvSpPr/>
              <p:nvPr/>
            </p:nvSpPr>
            <p:spPr>
              <a:xfrm>
                <a:off x="10662216" y="5562093"/>
                <a:ext cx="266218" cy="28743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AB04A0-F026-45AF-9688-6FD059EDC314}"/>
                  </a:ext>
                </a:extLst>
              </p:cNvPr>
              <p:cNvSpPr/>
              <p:nvPr/>
            </p:nvSpPr>
            <p:spPr>
              <a:xfrm>
                <a:off x="10662216" y="4229076"/>
                <a:ext cx="266218" cy="28743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9CDC410-9341-4EB9-92B5-49693B792435}"/>
                  </a:ext>
                </a:extLst>
              </p:cNvPr>
              <p:cNvSpPr/>
              <p:nvPr/>
            </p:nvSpPr>
            <p:spPr>
              <a:xfrm>
                <a:off x="10662216" y="4659268"/>
                <a:ext cx="266218" cy="28743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5E4CEFB-9925-46EC-AC2B-899D057E5B64}"/>
                  </a:ext>
                </a:extLst>
              </p:cNvPr>
              <p:cNvCxnSpPr/>
              <p:nvPr/>
            </p:nvCxnSpPr>
            <p:spPr>
              <a:xfrm flipV="1">
                <a:off x="10324618" y="4386805"/>
                <a:ext cx="337598" cy="7450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8972463-6BAC-4969-8A3F-E989C034D008}"/>
                  </a:ext>
                </a:extLst>
              </p:cNvPr>
              <p:cNvCxnSpPr>
                <a:endCxn id="16" idx="2"/>
              </p:cNvCxnSpPr>
              <p:nvPr/>
            </p:nvCxnSpPr>
            <p:spPr>
              <a:xfrm flipV="1">
                <a:off x="10354313" y="4802985"/>
                <a:ext cx="307903" cy="3206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12479E67-66CE-4700-9070-9CD616D3E508}"/>
                  </a:ext>
                </a:extLst>
              </p:cNvPr>
              <p:cNvCxnSpPr>
                <a:endCxn id="13" idx="2"/>
              </p:cNvCxnSpPr>
              <p:nvPr/>
            </p:nvCxnSpPr>
            <p:spPr>
              <a:xfrm>
                <a:off x="10340432" y="5136016"/>
                <a:ext cx="321784" cy="1396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255EED2-ED3A-4089-9EEE-89C03CA2CEA1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>
                <a:off x="10318073" y="5113968"/>
                <a:ext cx="344143" cy="5918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BB566B-1BCE-47E7-936F-CAA4B3E2B821}"/>
                </a:ext>
              </a:extLst>
            </p:cNvPr>
            <p:cNvSpPr txBox="1"/>
            <p:nvPr/>
          </p:nvSpPr>
          <p:spPr>
            <a:xfrm>
              <a:off x="1787703" y="2630184"/>
              <a:ext cx="17260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M/G/k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9FD04C-28CE-42ED-B919-89EB45B8D08C}"/>
                </a:ext>
              </a:extLst>
            </p:cNvPr>
            <p:cNvSpPr/>
            <p:nvPr/>
          </p:nvSpPr>
          <p:spPr>
            <a:xfrm>
              <a:off x="3819701" y="3204001"/>
              <a:ext cx="158755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125465-C429-49B7-82FF-381D9EC5EE2E}"/>
                </a:ext>
              </a:extLst>
            </p:cNvPr>
            <p:cNvSpPr/>
            <p:nvPr/>
          </p:nvSpPr>
          <p:spPr>
            <a:xfrm>
              <a:off x="3827159" y="2786403"/>
              <a:ext cx="158755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BFB1CF-2DDB-44CF-B009-258C312C5045}"/>
                </a:ext>
              </a:extLst>
            </p:cNvPr>
            <p:cNvSpPr/>
            <p:nvPr/>
          </p:nvSpPr>
          <p:spPr>
            <a:xfrm>
              <a:off x="3817690" y="4094233"/>
              <a:ext cx="158755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ED984B-2BFD-4508-8E69-C0686D8ACDF2}"/>
                </a:ext>
              </a:extLst>
            </p:cNvPr>
            <p:cNvSpPr/>
            <p:nvPr/>
          </p:nvSpPr>
          <p:spPr>
            <a:xfrm>
              <a:off x="3118350" y="3486279"/>
              <a:ext cx="158755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4CCEF40-6867-4AE4-A983-22D26BA6F173}"/>
                </a:ext>
              </a:extLst>
            </p:cNvPr>
            <p:cNvSpPr/>
            <p:nvPr/>
          </p:nvSpPr>
          <p:spPr>
            <a:xfrm>
              <a:off x="2102770" y="3486279"/>
              <a:ext cx="345491" cy="1871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6EDD96-B68E-4511-9D1C-B1AA95AF36D5}"/>
                </a:ext>
              </a:extLst>
            </p:cNvPr>
            <p:cNvSpPr/>
            <p:nvPr/>
          </p:nvSpPr>
          <p:spPr>
            <a:xfrm>
              <a:off x="1787703" y="3486279"/>
              <a:ext cx="45719" cy="1591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A96113-A157-49D9-B74D-72027BB63A18}"/>
                </a:ext>
              </a:extLst>
            </p:cNvPr>
            <p:cNvSpPr/>
            <p:nvPr/>
          </p:nvSpPr>
          <p:spPr>
            <a:xfrm>
              <a:off x="2668764" y="3486279"/>
              <a:ext cx="121826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D5E85B-29BC-4044-B4D1-68E6A98C4E3F}"/>
                </a:ext>
              </a:extLst>
            </p:cNvPr>
            <p:cNvSpPr/>
            <p:nvPr/>
          </p:nvSpPr>
          <p:spPr>
            <a:xfrm>
              <a:off x="3853075" y="3673425"/>
              <a:ext cx="121826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A00D966-1508-45C5-AE55-2A5CC97B8150}"/>
              </a:ext>
            </a:extLst>
          </p:cNvPr>
          <p:cNvGrpSpPr/>
          <p:nvPr/>
        </p:nvGrpSpPr>
        <p:grpSpPr>
          <a:xfrm>
            <a:off x="5261891" y="2598506"/>
            <a:ext cx="3026369" cy="1709041"/>
            <a:chOff x="6186798" y="2598506"/>
            <a:chExt cx="3026369" cy="170904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389C64-A402-4A4B-B1B6-666332E76B10}"/>
                </a:ext>
              </a:extLst>
            </p:cNvPr>
            <p:cNvGrpSpPr/>
            <p:nvPr/>
          </p:nvGrpSpPr>
          <p:grpSpPr>
            <a:xfrm>
              <a:off x="6186798" y="2598506"/>
              <a:ext cx="3026369" cy="1709041"/>
              <a:chOff x="1007537" y="2630184"/>
              <a:chExt cx="3026369" cy="1709041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E082B06-4470-4710-A1A7-B13E93F369A8}"/>
                  </a:ext>
                </a:extLst>
              </p:cNvPr>
              <p:cNvGrpSpPr/>
              <p:nvPr/>
            </p:nvGrpSpPr>
            <p:grpSpPr>
              <a:xfrm>
                <a:off x="1267557" y="2718775"/>
                <a:ext cx="2766349" cy="1620450"/>
                <a:chOff x="8162085" y="4229076"/>
                <a:chExt cx="2766349" cy="162045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1F555C8-19D4-46E0-87B4-1EC168C73D3F}"/>
                    </a:ext>
                  </a:extLst>
                </p:cNvPr>
                <p:cNvCxnSpPr/>
                <p:nvPr/>
              </p:nvCxnSpPr>
              <p:spPr>
                <a:xfrm flipV="1">
                  <a:off x="8171727" y="4791919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1AB722E-BE12-4B5B-881A-72704F9C4E11}"/>
                    </a:ext>
                  </a:extLst>
                </p:cNvPr>
                <p:cNvCxnSpPr/>
                <p:nvPr/>
              </p:nvCxnSpPr>
              <p:spPr>
                <a:xfrm flipV="1">
                  <a:off x="8162085" y="5395736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B1D0E85-9A04-4877-A0C1-E3723662C7E4}"/>
                    </a:ext>
                  </a:extLst>
                </p:cNvPr>
                <p:cNvCxnSpPr/>
                <p:nvPr/>
              </p:nvCxnSpPr>
              <p:spPr>
                <a:xfrm flipV="1">
                  <a:off x="10324618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F94327E-8686-404C-9FB8-C1B7552CA6DB}"/>
                    </a:ext>
                  </a:extLst>
                </p:cNvPr>
                <p:cNvCxnSpPr/>
                <p:nvPr/>
              </p:nvCxnSpPr>
              <p:spPr>
                <a:xfrm flipV="1">
                  <a:off x="9898284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2C88B1D-BA7F-4135-9291-9EF0DA14DBB4}"/>
                    </a:ext>
                  </a:extLst>
                </p:cNvPr>
                <p:cNvCxnSpPr/>
                <p:nvPr/>
              </p:nvCxnSpPr>
              <p:spPr>
                <a:xfrm flipV="1">
                  <a:off x="940250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CBFF5EF-E1EF-4203-9CD9-72E1976E5572}"/>
                    </a:ext>
                  </a:extLst>
                </p:cNvPr>
                <p:cNvCxnSpPr/>
                <p:nvPr/>
              </p:nvCxnSpPr>
              <p:spPr>
                <a:xfrm flipV="1">
                  <a:off x="8937585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A8FEC7E8-9099-4CAD-A3D1-7C694CA90ACA}"/>
                    </a:ext>
                  </a:extLst>
                </p:cNvPr>
                <p:cNvCxnSpPr/>
                <p:nvPr/>
              </p:nvCxnSpPr>
              <p:spPr>
                <a:xfrm flipV="1">
                  <a:off x="851125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085DDF8-10FF-4F44-9CFA-235A2F0CAC60}"/>
                    </a:ext>
                  </a:extLst>
                </p:cNvPr>
                <p:cNvSpPr/>
                <p:nvPr/>
              </p:nvSpPr>
              <p:spPr>
                <a:xfrm>
                  <a:off x="10662216" y="5131901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3AD32E0-B772-4C58-88A2-3DADC49C6536}"/>
                    </a:ext>
                  </a:extLst>
                </p:cNvPr>
                <p:cNvSpPr/>
                <p:nvPr/>
              </p:nvSpPr>
              <p:spPr>
                <a:xfrm>
                  <a:off x="10662216" y="5562093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F08D3CE-DB49-46A2-BA0D-2F44F4F6BE4A}"/>
                    </a:ext>
                  </a:extLst>
                </p:cNvPr>
                <p:cNvSpPr/>
                <p:nvPr/>
              </p:nvSpPr>
              <p:spPr>
                <a:xfrm>
                  <a:off x="10662216" y="4229076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1241177B-DC8D-41C0-8BB7-531BC3F998CC}"/>
                    </a:ext>
                  </a:extLst>
                </p:cNvPr>
                <p:cNvSpPr/>
                <p:nvPr/>
              </p:nvSpPr>
              <p:spPr>
                <a:xfrm>
                  <a:off x="10662216" y="4659268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6966D44E-D144-4B24-BE87-F8C77331C61E}"/>
                    </a:ext>
                  </a:extLst>
                </p:cNvPr>
                <p:cNvCxnSpPr/>
                <p:nvPr/>
              </p:nvCxnSpPr>
              <p:spPr>
                <a:xfrm flipV="1">
                  <a:off x="10324618" y="4386805"/>
                  <a:ext cx="337598" cy="7450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C9D0E304-9DF2-4957-833E-B21817DB590C}"/>
                    </a:ext>
                  </a:extLst>
                </p:cNvPr>
                <p:cNvCxnSpPr>
                  <a:endCxn id="66" idx="2"/>
                </p:cNvCxnSpPr>
                <p:nvPr/>
              </p:nvCxnSpPr>
              <p:spPr>
                <a:xfrm flipV="1">
                  <a:off x="10354313" y="4802985"/>
                  <a:ext cx="307903" cy="3206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6BDA6A2A-BDBF-479A-A475-440604E7D938}"/>
                    </a:ext>
                  </a:extLst>
                </p:cNvPr>
                <p:cNvCxnSpPr>
                  <a:endCxn id="63" idx="2"/>
                </p:cNvCxnSpPr>
                <p:nvPr/>
              </p:nvCxnSpPr>
              <p:spPr>
                <a:xfrm>
                  <a:off x="10340432" y="5136016"/>
                  <a:ext cx="321784" cy="1396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C9A71B0-629F-4949-806A-3075D00162A8}"/>
                    </a:ext>
                  </a:extLst>
                </p:cNvPr>
                <p:cNvCxnSpPr>
                  <a:endCxn id="64" idx="2"/>
                </p:cNvCxnSpPr>
                <p:nvPr/>
              </p:nvCxnSpPr>
              <p:spPr>
                <a:xfrm>
                  <a:off x="10318073" y="5113968"/>
                  <a:ext cx="344143" cy="59184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4D5134-82C4-4951-B27A-B802F542834E}"/>
                  </a:ext>
                </a:extLst>
              </p:cNvPr>
              <p:cNvSpPr txBox="1"/>
              <p:nvPr/>
            </p:nvSpPr>
            <p:spPr>
              <a:xfrm>
                <a:off x="1007537" y="2630184"/>
                <a:ext cx="25062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Multiserver</a:t>
                </a:r>
                <a:r>
                  <a:rPr lang="en-US" sz="2800" dirty="0"/>
                  <a:t>-job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F476E43-68E1-4423-9FF8-85F1B8D477C8}"/>
                  </a:ext>
                </a:extLst>
              </p:cNvPr>
              <p:cNvSpPr/>
              <p:nvPr/>
            </p:nvSpPr>
            <p:spPr>
              <a:xfrm>
                <a:off x="3850524" y="3204000"/>
                <a:ext cx="100972" cy="59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004F48B-B884-406A-9040-D2AAE3D83F63}"/>
                  </a:ext>
                </a:extLst>
              </p:cNvPr>
              <p:cNvSpPr/>
              <p:nvPr/>
            </p:nvSpPr>
            <p:spPr>
              <a:xfrm>
                <a:off x="3827159" y="2786403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CA395A5-093C-4343-B9F9-B445FA730DE5}"/>
                  </a:ext>
                </a:extLst>
              </p:cNvPr>
              <p:cNvSpPr/>
              <p:nvPr/>
            </p:nvSpPr>
            <p:spPr>
              <a:xfrm>
                <a:off x="2686816" y="3486279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30ADD4A-F583-4944-A689-3CAA60220F56}"/>
                  </a:ext>
                </a:extLst>
              </p:cNvPr>
              <p:cNvSpPr/>
              <p:nvPr/>
            </p:nvSpPr>
            <p:spPr>
              <a:xfrm>
                <a:off x="1787703" y="3486279"/>
                <a:ext cx="121826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97B44DD-5335-478C-A7AE-E134D077B6B4}"/>
                </a:ext>
              </a:extLst>
            </p:cNvPr>
            <p:cNvSpPr/>
            <p:nvPr/>
          </p:nvSpPr>
          <p:spPr>
            <a:xfrm>
              <a:off x="8339685" y="3297749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941CF4C-7953-4851-A505-31597DDBC7BF}"/>
                </a:ext>
              </a:extLst>
            </p:cNvPr>
            <p:cNvSpPr/>
            <p:nvPr/>
          </p:nvSpPr>
          <p:spPr>
            <a:xfrm>
              <a:off x="7403309" y="3319036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BA7B3AD-DD6C-429B-A380-ED591FEB0BFD}"/>
                  </a:ext>
                </a:extLst>
              </p:cNvPr>
              <p:cNvSpPr txBox="1"/>
              <p:nvPr/>
            </p:nvSpPr>
            <p:spPr>
              <a:xfrm>
                <a:off x="5236401" y="4647177"/>
                <a:ext cx="2743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???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BA7B3AD-DD6C-429B-A380-ED591FEB0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401" y="4647177"/>
                <a:ext cx="2743193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7157011D-04F9-42AF-9D08-D9EEF48C03A5}"/>
              </a:ext>
            </a:extLst>
          </p:cNvPr>
          <p:cNvGrpSpPr/>
          <p:nvPr/>
        </p:nvGrpSpPr>
        <p:grpSpPr>
          <a:xfrm>
            <a:off x="7733709" y="3931430"/>
            <a:ext cx="3620091" cy="1489901"/>
            <a:chOff x="7733709" y="3931430"/>
            <a:chExt cx="3620091" cy="148990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9C3BEB0-C4DF-4859-AF7F-DE90AA01EA6D}"/>
                </a:ext>
              </a:extLst>
            </p:cNvPr>
            <p:cNvSpPr/>
            <p:nvPr/>
          </p:nvSpPr>
          <p:spPr>
            <a:xfrm>
              <a:off x="7768117" y="3931430"/>
              <a:ext cx="769399" cy="509421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ADF5A0-3F81-4D0A-9039-A4D1C42837BA}"/>
                </a:ext>
              </a:extLst>
            </p:cNvPr>
            <p:cNvSpPr txBox="1"/>
            <p:nvPr/>
          </p:nvSpPr>
          <p:spPr>
            <a:xfrm>
              <a:off x="7733709" y="4467224"/>
              <a:ext cx="3620091" cy="95410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Waste: # empty servers despite jobs in queue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D1AFDB-72EB-4DDB-A012-EEB38EB7D694}"/>
              </a:ext>
            </a:extLst>
          </p:cNvPr>
          <p:cNvGrpSpPr/>
          <p:nvPr/>
        </p:nvGrpSpPr>
        <p:grpSpPr>
          <a:xfrm>
            <a:off x="224305" y="5734115"/>
            <a:ext cx="1818752" cy="658757"/>
            <a:chOff x="284018" y="5646420"/>
            <a:chExt cx="1818752" cy="6587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1BDB1C-EE85-4A85-98B6-B28945053E46}"/>
                </a:ext>
              </a:extLst>
            </p:cNvPr>
            <p:cNvSpPr txBox="1"/>
            <p:nvPr/>
          </p:nvSpPr>
          <p:spPr>
            <a:xfrm>
              <a:off x="284018" y="5935845"/>
              <a:ext cx="1818752" cy="369332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Rate work arrives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01F8DCF-23D4-410E-A8FA-68B062524469}"/>
                </a:ext>
              </a:extLst>
            </p:cNvPr>
            <p:cNvCxnSpPr>
              <a:stCxn id="22" idx="0"/>
            </p:cNvCxnSpPr>
            <p:nvPr/>
          </p:nvCxnSpPr>
          <p:spPr>
            <a:xfrm flipV="1">
              <a:off x="1193394" y="5646420"/>
              <a:ext cx="423329" cy="289425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CE793B-7DBC-4E08-B36B-02A6A4CE1111}"/>
              </a:ext>
            </a:extLst>
          </p:cNvPr>
          <p:cNvGrpSpPr/>
          <p:nvPr/>
        </p:nvGrpSpPr>
        <p:grpSpPr>
          <a:xfrm>
            <a:off x="3720752" y="5693213"/>
            <a:ext cx="2372732" cy="662442"/>
            <a:chOff x="284018" y="5642735"/>
            <a:chExt cx="2372732" cy="66244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068701-B6B9-4AD1-B1EB-038A78AE79FD}"/>
                </a:ext>
              </a:extLst>
            </p:cNvPr>
            <p:cNvSpPr txBox="1"/>
            <p:nvPr/>
          </p:nvSpPr>
          <p:spPr>
            <a:xfrm>
              <a:off x="284018" y="5935845"/>
              <a:ext cx="2372732" cy="369332"/>
            </a:xfrm>
            <a:prstGeom prst="rect">
              <a:avLst/>
            </a:prstGeom>
            <a:noFill/>
            <a:ln w="635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Rate work is completed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75F8024-F3CF-41D6-B144-340E0CA6B7BD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flipH="1" flipV="1">
              <a:off x="402302" y="5642735"/>
              <a:ext cx="1068082" cy="293110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68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build="p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Explosion">
            <a:extLst>
              <a:ext uri="{FF2B5EF4-FFF2-40B4-BE49-F238E27FC236}">
                <a16:creationId xmlns:a16="http://schemas.microsoft.com/office/drawing/2014/main" id="{399DCF88-8F66-4E78-A809-44E64A963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261" y="1985875"/>
            <a:ext cx="1867597" cy="1796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6373A-B6F1-4F29-87F5-32CEF28A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A378-3B69-42D7-B3FE-E606A2C5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70" y="1526982"/>
            <a:ext cx="4902994" cy="4576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Introduce </a:t>
            </a:r>
            <a:r>
              <a:rPr lang="en-US" dirty="0" err="1"/>
              <a:t>multiserver</a:t>
            </a:r>
            <a:r>
              <a:rPr lang="en-US" dirty="0"/>
              <a:t>-job model</a:t>
            </a:r>
          </a:p>
          <a:p>
            <a:pPr marL="0" indent="0">
              <a:buNone/>
            </a:pPr>
            <a:r>
              <a:rPr lang="en-US" dirty="0"/>
              <a:t>Introduce stability problem</a:t>
            </a:r>
          </a:p>
          <a:p>
            <a:pPr marL="0" indent="0">
              <a:buNone/>
            </a:pPr>
            <a:r>
              <a:rPr lang="en-US" dirty="0"/>
              <a:t>Discuss waste</a:t>
            </a:r>
          </a:p>
          <a:p>
            <a:pPr marL="0" indent="0">
              <a:buNone/>
            </a:pPr>
            <a:r>
              <a:rPr lang="en-US" dirty="0"/>
              <a:t>Prior results on stability</a:t>
            </a:r>
          </a:p>
          <a:p>
            <a:pPr marL="0" indent="0">
              <a:buNone/>
            </a:pPr>
            <a:r>
              <a:rPr lang="en-US" dirty="0"/>
              <a:t>Introduce our specific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idea: Saturated System</a:t>
            </a:r>
          </a:p>
          <a:p>
            <a:pPr marL="0" indent="0">
              <a:buNone/>
            </a:pPr>
            <a:r>
              <a:rPr lang="en-US" dirty="0"/>
              <a:t>Elegant analytical results</a:t>
            </a:r>
          </a:p>
          <a:p>
            <a:pPr marL="0" indent="0">
              <a:buNone/>
            </a:pPr>
            <a:r>
              <a:rPr lang="en-US" dirty="0"/>
              <a:t>Insights from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D22D-5B57-4888-881F-BF2EAC3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BB476B-77ED-477F-935C-C5DC328684E0}"/>
              </a:ext>
            </a:extLst>
          </p:cNvPr>
          <p:cNvGrpSpPr/>
          <p:nvPr/>
        </p:nvGrpSpPr>
        <p:grpSpPr>
          <a:xfrm>
            <a:off x="6029079" y="397893"/>
            <a:ext cx="2373489" cy="1995339"/>
            <a:chOff x="6237111" y="981075"/>
            <a:chExt cx="2373489" cy="19953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65B1FE-4115-4923-B56F-76D15C07B7E8}"/>
                </a:ext>
              </a:extLst>
            </p:cNvPr>
            <p:cNvSpPr/>
            <p:nvPr/>
          </p:nvSpPr>
          <p:spPr>
            <a:xfrm>
              <a:off x="6237111" y="1808629"/>
              <a:ext cx="632178" cy="4867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D09AB6-7105-4AD9-A59C-52EA1BE038F0}"/>
                </a:ext>
              </a:extLst>
            </p:cNvPr>
            <p:cNvSpPr/>
            <p:nvPr/>
          </p:nvSpPr>
          <p:spPr>
            <a:xfrm>
              <a:off x="7255447" y="1314911"/>
              <a:ext cx="264389" cy="147414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534BBE-41C7-45D5-A0D3-4F7C32C387D9}"/>
                </a:ext>
              </a:extLst>
            </p:cNvPr>
            <p:cNvSpPr/>
            <p:nvPr/>
          </p:nvSpPr>
          <p:spPr>
            <a:xfrm>
              <a:off x="7978422" y="981075"/>
              <a:ext cx="632178" cy="19953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1AB41CF4-D40E-4B6C-A09D-D33B71F9B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438" y="1225447"/>
            <a:ext cx="914400" cy="91440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1CE9BED-8CFD-469C-8676-CB80D5975170}"/>
              </a:ext>
            </a:extLst>
          </p:cNvPr>
          <p:cNvGrpSpPr/>
          <p:nvPr/>
        </p:nvGrpSpPr>
        <p:grpSpPr>
          <a:xfrm>
            <a:off x="5481169" y="3092839"/>
            <a:ext cx="5458269" cy="2291650"/>
            <a:chOff x="5401907" y="3025309"/>
            <a:chExt cx="5458269" cy="229165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0C317F4-D878-47C2-8946-6022D1D70DCA}"/>
                </a:ext>
              </a:extLst>
            </p:cNvPr>
            <p:cNvGrpSpPr/>
            <p:nvPr/>
          </p:nvGrpSpPr>
          <p:grpSpPr>
            <a:xfrm>
              <a:off x="9824936" y="3603909"/>
              <a:ext cx="1035240" cy="1620450"/>
              <a:chOff x="8177927" y="2687097"/>
              <a:chExt cx="1035240" cy="162045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48CF3E8-EB4F-455C-8464-0E38827E2A31}"/>
                  </a:ext>
                </a:extLst>
              </p:cNvPr>
              <p:cNvGrpSpPr/>
              <p:nvPr/>
            </p:nvGrpSpPr>
            <p:grpSpPr>
              <a:xfrm>
                <a:off x="8177927" y="2687097"/>
                <a:ext cx="1035240" cy="1620450"/>
                <a:chOff x="2998666" y="2718775"/>
                <a:chExt cx="1035240" cy="162045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2FFF3D5-B1C6-40F5-8FC7-89FDA51C4151}"/>
                    </a:ext>
                  </a:extLst>
                </p:cNvPr>
                <p:cNvGrpSpPr/>
                <p:nvPr/>
              </p:nvGrpSpPr>
              <p:grpSpPr>
                <a:xfrm>
                  <a:off x="2998666" y="2718775"/>
                  <a:ext cx="1035240" cy="1620450"/>
                  <a:chOff x="9893194" y="4229076"/>
                  <a:chExt cx="1035240" cy="1620450"/>
                </a:xfrm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01B46B8-92A4-406C-9EEB-E97494BEF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3194" y="4791920"/>
                    <a:ext cx="431424" cy="578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E299FA7B-EFE9-4DA8-917C-9B0D8D484B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898284" y="5395737"/>
                    <a:ext cx="416692" cy="1157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568476-9348-47BA-B392-50879DA4FDE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720CFD83-8D77-49D3-BD49-06F41B731B0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CEA3ED5-4AEF-4B07-BD18-85E2B1B1BE30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5ABDB9E-E0C6-40F4-905D-1D18E035E9E8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5BF0C7CA-62C8-4FA4-992B-35A22930A46E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8EAE3CC9-11E6-419B-87C4-D8209980581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B8921993-D009-460C-9F08-7C4FAEB013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CF7C8264-93EE-4080-8063-ED0CD1BBFED6}"/>
                      </a:ext>
                    </a:extLst>
                  </p:cNvPr>
                  <p:cNvCxnSpPr>
                    <a:endCxn id="66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6089A43A-7783-406D-9505-B6CFF00FA211}"/>
                      </a:ext>
                    </a:extLst>
                  </p:cNvPr>
                  <p:cNvCxnSpPr>
                    <a:endCxn id="63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2690F122-8558-4F93-91B9-8C229023023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5C0226A-2E51-446A-A073-F1170C0F5977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D3D82D1-59F8-42F4-ACA6-1CE4C5749F79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6B15CBA-C803-4D9B-AE39-A06751D159F9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889F62-E41A-4390-8773-A0B6DC852F7E}"/>
                </a:ext>
              </a:extLst>
            </p:cNvPr>
            <p:cNvGrpSpPr/>
            <p:nvPr/>
          </p:nvGrpSpPr>
          <p:grpSpPr>
            <a:xfrm>
              <a:off x="5401907" y="3696509"/>
              <a:ext cx="2766349" cy="1620450"/>
              <a:chOff x="6446818" y="2687097"/>
              <a:chExt cx="2766349" cy="1620450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E7A37CC-E3D6-4B87-A0B4-967F3AFE92B8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05491812-D97C-446D-A6D4-621F88860E1E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E0890550-7F1D-4B08-B3F5-F0317B4572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F3E4E8C0-5F0A-4DB0-A645-2CC1BC8E4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CD8C5700-12D0-4F5D-90DD-5724FC36E71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9B54BFF5-6475-4B9C-B89A-48E5ADB6B6A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72F87C75-9194-46A2-8E5E-FAB1E6EDD4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7F0E863A-2F53-4699-9FAE-C42A488F59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FFD2968-19E1-49B4-92EB-64AE859123A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56FC9AE6-963B-4274-9E9D-AA6CE414FEEE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CEB604D1-30DC-4C1A-BD86-09FA50416FE4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25FB966-70F3-4478-B974-BC125042FE44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79FF25CE-A256-4DA4-961C-A7081E877C10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8D8FF383-7FDB-44BA-B415-D9CE8749C1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Arrow Connector 100">
                    <a:extLst>
                      <a:ext uri="{FF2B5EF4-FFF2-40B4-BE49-F238E27FC236}">
                        <a16:creationId xmlns:a16="http://schemas.microsoft.com/office/drawing/2014/main" id="{9DA99D4E-60E0-4CA7-9969-9AEC370AED0D}"/>
                      </a:ext>
                    </a:extLst>
                  </p:cNvPr>
                  <p:cNvCxnSpPr>
                    <a:endCxn id="99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B5E39B5B-5F24-44AF-A5D4-2C03AA22C3CD}"/>
                      </a:ext>
                    </a:extLst>
                  </p:cNvPr>
                  <p:cNvCxnSpPr>
                    <a:endCxn id="96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B7D44945-31E2-4629-A434-C1978B3BA226}"/>
                      </a:ext>
                    </a:extLst>
                  </p:cNvPr>
                  <p:cNvCxnSpPr>
                    <a:endCxn id="97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768B700-716B-4C16-9CA4-B5D4C0076EA4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D9C3C51C-393A-4C8D-B4EA-CB82F63FEC50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F7CE9F37-93E0-4F90-B16A-D1451F6F698E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F529E0E-5C88-4149-B059-BDF42E418D5D}"/>
                    </a:ext>
                  </a:extLst>
                </p:cNvPr>
                <p:cNvSpPr/>
                <p:nvPr/>
              </p:nvSpPr>
              <p:spPr>
                <a:xfrm>
                  <a:off x="1787703" y="348627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C08F7D-03D5-4844-92EE-6CC1D1F65509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5A84CCB-DCD1-435A-A7AD-A5D37FB8168E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DCA99E8-C969-4A54-924B-FD9A441B7B53}"/>
                    </a:ext>
                  </a:extLst>
                </p:cNvPr>
                <p:cNvSpPr txBox="1"/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groupChr>
                          <m:groupChrPr>
                            <m:chr m:val="⇔"/>
                            <m:vertJc m:val="bot"/>
                            <m:ctrlPr>
                              <a:rPr lang="en-US" sz="1000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</m:oMath>
                    </m:oMathPara>
                  </a14:m>
                  <a:endParaRPr lang="en-US" sz="100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DCA99E8-C969-4A54-924B-FD9A441B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101" y="3025309"/>
                  <a:ext cx="1617622" cy="22027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9132145-DEE6-4C45-8795-759F8EBB99C2}"/>
              </a:ext>
            </a:extLst>
          </p:cNvPr>
          <p:cNvGrpSpPr/>
          <p:nvPr/>
        </p:nvGrpSpPr>
        <p:grpSpPr>
          <a:xfrm>
            <a:off x="5381898" y="5170066"/>
            <a:ext cx="2111524" cy="1231903"/>
            <a:chOff x="5562600" y="5224359"/>
            <a:chExt cx="1417321" cy="787612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D0AF490-6E7F-41A0-B08B-3DFE01ABB942}"/>
                </a:ext>
              </a:extLst>
            </p:cNvPr>
            <p:cNvCxnSpPr/>
            <p:nvPr/>
          </p:nvCxnSpPr>
          <p:spPr>
            <a:xfrm flipV="1">
              <a:off x="5562600" y="5224359"/>
              <a:ext cx="0" cy="7876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03ADA82-333F-4137-95A2-2A20B4739B14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5994203"/>
              <a:ext cx="1417321" cy="17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055BCEB-0B71-4AB6-BC08-4AADCA3B48AA}"/>
                </a:ext>
              </a:extLst>
            </p:cNvPr>
            <p:cNvSpPr/>
            <p:nvPr/>
          </p:nvSpPr>
          <p:spPr>
            <a:xfrm>
              <a:off x="5565913" y="5286603"/>
              <a:ext cx="1311965" cy="706693"/>
            </a:xfrm>
            <a:custGeom>
              <a:avLst/>
              <a:gdLst>
                <a:gd name="connsiteX0" fmla="*/ 0 w 1311965"/>
                <a:gd name="connsiteY0" fmla="*/ 706693 h 706693"/>
                <a:gd name="connsiteX1" fmla="*/ 318052 w 1311965"/>
                <a:gd name="connsiteY1" fmla="*/ 110345 h 706693"/>
                <a:gd name="connsiteX2" fmla="*/ 477078 w 1311965"/>
                <a:gd name="connsiteY2" fmla="*/ 507910 h 706693"/>
                <a:gd name="connsiteX3" fmla="*/ 665922 w 1311965"/>
                <a:gd name="connsiteY3" fmla="*/ 150101 h 706693"/>
                <a:gd name="connsiteX4" fmla="*/ 864704 w 1311965"/>
                <a:gd name="connsiteY4" fmla="*/ 507910 h 706693"/>
                <a:gd name="connsiteX5" fmla="*/ 1003852 w 1311965"/>
                <a:gd name="connsiteY5" fmla="*/ 70588 h 706693"/>
                <a:gd name="connsiteX6" fmla="*/ 1311965 w 1311965"/>
                <a:gd name="connsiteY6" fmla="*/ 1014 h 706693"/>
                <a:gd name="connsiteX7" fmla="*/ 1311965 w 1311965"/>
                <a:gd name="connsiteY7" fmla="*/ 1014 h 70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1965" h="706693">
                  <a:moveTo>
                    <a:pt x="0" y="706693"/>
                  </a:moveTo>
                  <a:cubicBezTo>
                    <a:pt x="119269" y="425084"/>
                    <a:pt x="238539" y="143475"/>
                    <a:pt x="318052" y="110345"/>
                  </a:cubicBezTo>
                  <a:cubicBezTo>
                    <a:pt x="397565" y="77215"/>
                    <a:pt x="419100" y="501284"/>
                    <a:pt x="477078" y="507910"/>
                  </a:cubicBezTo>
                  <a:cubicBezTo>
                    <a:pt x="535056" y="514536"/>
                    <a:pt x="601318" y="150101"/>
                    <a:pt x="665922" y="150101"/>
                  </a:cubicBezTo>
                  <a:cubicBezTo>
                    <a:pt x="730526" y="150101"/>
                    <a:pt x="808382" y="521162"/>
                    <a:pt x="864704" y="507910"/>
                  </a:cubicBezTo>
                  <a:cubicBezTo>
                    <a:pt x="921026" y="494658"/>
                    <a:pt x="929309" y="155071"/>
                    <a:pt x="1003852" y="70588"/>
                  </a:cubicBezTo>
                  <a:cubicBezTo>
                    <a:pt x="1078396" y="-13895"/>
                    <a:pt x="1311965" y="1014"/>
                    <a:pt x="1311965" y="1014"/>
                  </a:cubicBezTo>
                  <a:lnTo>
                    <a:pt x="1311965" y="1014"/>
                  </a:ln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05D58-53BF-4A7B-8B11-D49743B38955}"/>
              </a:ext>
            </a:extLst>
          </p:cNvPr>
          <p:cNvGrpSpPr/>
          <p:nvPr/>
        </p:nvGrpSpPr>
        <p:grpSpPr>
          <a:xfrm>
            <a:off x="8577437" y="1806864"/>
            <a:ext cx="3015605" cy="1753754"/>
            <a:chOff x="5521911" y="2687097"/>
            <a:chExt cx="3015605" cy="175375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1219EDA-C90E-4F5E-AB4C-E879616F0991}"/>
                </a:ext>
              </a:extLst>
            </p:cNvPr>
            <p:cNvGrpSpPr/>
            <p:nvPr/>
          </p:nvGrpSpPr>
          <p:grpSpPr>
            <a:xfrm>
              <a:off x="5521911" y="2687097"/>
              <a:ext cx="2766349" cy="1620450"/>
              <a:chOff x="6446818" y="2687097"/>
              <a:chExt cx="2766349" cy="162045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0A1AA0B-2290-4C08-A697-82DD6A12B045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6209603B-F516-4918-80CD-FC5E958E6843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52D14BBE-4C2D-4691-95E5-E163D16F86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AF825E0A-EF77-47B1-B642-159403EF56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5C82F9B9-E16A-4587-845D-F7F65C8C6C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2F7978E1-4DBC-454E-866C-1AF305431E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8F1522CD-BE56-4841-A786-C9D67415BD4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8F679AD8-8C2F-4B5D-8630-F053B837C2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BA3D5D74-1448-4F68-8A87-935778D1C32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305543EC-428C-4058-8E81-B7A7047EB436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B15B76A9-4B55-47E7-98E3-6358A46F3597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7E944B1D-EE33-4A80-A33F-9E9E43A0E733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473C38B9-A65B-4893-B5CA-FC5F8548140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EB58F91F-BF3B-451D-9F56-50F45C21A3C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5AC22C52-2A06-4134-8EE2-FA96D2FD1433}"/>
                      </a:ext>
                    </a:extLst>
                  </p:cNvPr>
                  <p:cNvCxnSpPr>
                    <a:endCxn id="121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Arrow Connector 123">
                    <a:extLst>
                      <a:ext uri="{FF2B5EF4-FFF2-40B4-BE49-F238E27FC236}">
                        <a16:creationId xmlns:a16="http://schemas.microsoft.com/office/drawing/2014/main" id="{42FD92A8-135A-4098-8895-0BABAED0BEF3}"/>
                      </a:ext>
                    </a:extLst>
                  </p:cNvPr>
                  <p:cNvCxnSpPr>
                    <a:endCxn id="118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>
                    <a:extLst>
                      <a:ext uri="{FF2B5EF4-FFF2-40B4-BE49-F238E27FC236}">
                        <a16:creationId xmlns:a16="http://schemas.microsoft.com/office/drawing/2014/main" id="{01319B2E-5F4E-4D51-8679-F5D3B01D5168}"/>
                      </a:ext>
                    </a:extLst>
                  </p:cNvPr>
                  <p:cNvCxnSpPr>
                    <a:endCxn id="119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2A3C022-0ABB-4DC7-A265-76D1A21BFE1B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A293E2C-45CE-4F35-8B1F-31F0B4C73F1C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2A4A56C7-AE63-4FAC-B3D2-6D64E34B7E5C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13198A10-3EAA-4051-BF53-13A5A4C7A2E0}"/>
                    </a:ext>
                  </a:extLst>
                </p:cNvPr>
                <p:cNvSpPr/>
                <p:nvPr/>
              </p:nvSpPr>
              <p:spPr>
                <a:xfrm>
                  <a:off x="1787703" y="348627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E0738E-EBC2-4643-93AC-7FFE79EF4BAF}"/>
                  </a:ext>
                </a:extLst>
              </p:cNvPr>
              <p:cNvSpPr/>
              <p:nvPr/>
            </p:nvSpPr>
            <p:spPr>
              <a:xfrm>
                <a:off x="8339685" y="3297749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6B6E248-CD7F-4357-AC3B-7235C8C4DBED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E06E262-2083-45B6-AF37-7048A3979271}"/>
                </a:ext>
              </a:extLst>
            </p:cNvPr>
            <p:cNvSpPr/>
            <p:nvPr/>
          </p:nvSpPr>
          <p:spPr>
            <a:xfrm>
              <a:off x="7768117" y="3931430"/>
              <a:ext cx="769399" cy="509421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9" name="Graphic 128" descr="Checkmark">
            <a:extLst>
              <a:ext uri="{FF2B5EF4-FFF2-40B4-BE49-F238E27FC236}">
                <a16:creationId xmlns:a16="http://schemas.microsoft.com/office/drawing/2014/main" id="{3D855710-DB55-48D6-84ED-80B585315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484" y="17585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F3DF-D44E-434C-98A3-71549462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8072-19DA-41AD-A82E-903C7DB28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281" y="148988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Understanding stability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dirty="0"/>
                  <a:t> Understanding average waste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18072-19DA-41AD-A82E-903C7DB28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281" y="1489887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7EA2-695D-46FA-8F26-D71D0E7B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218D2D-9453-496A-A256-F66750DB637F}"/>
              </a:ext>
            </a:extLst>
          </p:cNvPr>
          <p:cNvGrpSpPr/>
          <p:nvPr/>
        </p:nvGrpSpPr>
        <p:grpSpPr>
          <a:xfrm>
            <a:off x="1159865" y="2649737"/>
            <a:ext cx="2766349" cy="1620450"/>
            <a:chOff x="6446818" y="2687097"/>
            <a:chExt cx="2766349" cy="1620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FFF4B3-3D5F-4171-8BA9-DDB75A77A7AC}"/>
                </a:ext>
              </a:extLst>
            </p:cNvPr>
            <p:cNvGrpSpPr/>
            <p:nvPr/>
          </p:nvGrpSpPr>
          <p:grpSpPr>
            <a:xfrm>
              <a:off x="6446818" y="2687097"/>
              <a:ext cx="2766349" cy="1620450"/>
              <a:chOff x="1267557" y="2718775"/>
              <a:chExt cx="2766349" cy="16204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5CDFC3D-32EF-4737-B2F6-1CCC6A17DA20}"/>
                  </a:ext>
                </a:extLst>
              </p:cNvPr>
              <p:cNvGrpSpPr/>
              <p:nvPr/>
            </p:nvGrpSpPr>
            <p:grpSpPr>
              <a:xfrm>
                <a:off x="1267557" y="2718775"/>
                <a:ext cx="2766349" cy="1620450"/>
                <a:chOff x="8162085" y="4229076"/>
                <a:chExt cx="2766349" cy="1620450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0A33C9A-D660-4B15-9939-0DCA014CE88E}"/>
                    </a:ext>
                  </a:extLst>
                </p:cNvPr>
                <p:cNvCxnSpPr/>
                <p:nvPr/>
              </p:nvCxnSpPr>
              <p:spPr>
                <a:xfrm flipV="1">
                  <a:off x="8171727" y="4791919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D7D4485-4159-4C35-A7D7-E3C9794DD326}"/>
                    </a:ext>
                  </a:extLst>
                </p:cNvPr>
                <p:cNvCxnSpPr/>
                <p:nvPr/>
              </p:nvCxnSpPr>
              <p:spPr>
                <a:xfrm flipV="1">
                  <a:off x="8162085" y="5395736"/>
                  <a:ext cx="2152891" cy="1157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D39FEE45-340D-4345-A08F-310F50A0F86C}"/>
                    </a:ext>
                  </a:extLst>
                </p:cNvPr>
                <p:cNvCxnSpPr/>
                <p:nvPr/>
              </p:nvCxnSpPr>
              <p:spPr>
                <a:xfrm flipV="1">
                  <a:off x="10324618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0D3BA5F-8B57-4575-BB61-02FE09C7EF1C}"/>
                    </a:ext>
                  </a:extLst>
                </p:cNvPr>
                <p:cNvCxnSpPr/>
                <p:nvPr/>
              </p:nvCxnSpPr>
              <p:spPr>
                <a:xfrm flipV="1">
                  <a:off x="9898284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057B672-CCD3-4F77-AD80-1651E08F3D6A}"/>
                    </a:ext>
                  </a:extLst>
                </p:cNvPr>
                <p:cNvCxnSpPr/>
                <p:nvPr/>
              </p:nvCxnSpPr>
              <p:spPr>
                <a:xfrm flipV="1">
                  <a:off x="940250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F0A9AD1-3C53-434A-A8A7-D86A91A331E8}"/>
                    </a:ext>
                  </a:extLst>
                </p:cNvPr>
                <p:cNvCxnSpPr/>
                <p:nvPr/>
              </p:nvCxnSpPr>
              <p:spPr>
                <a:xfrm flipV="1">
                  <a:off x="8937585" y="4803495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0221F0C-78D3-437D-A61B-82F7E9D7F2B3}"/>
                    </a:ext>
                  </a:extLst>
                </p:cNvPr>
                <p:cNvCxnSpPr/>
                <p:nvPr/>
              </p:nvCxnSpPr>
              <p:spPr>
                <a:xfrm flipV="1">
                  <a:off x="8511251" y="4791919"/>
                  <a:ext cx="0" cy="6038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42E5D2B-562F-479C-9D62-8B84CC7A5866}"/>
                    </a:ext>
                  </a:extLst>
                </p:cNvPr>
                <p:cNvSpPr/>
                <p:nvPr/>
              </p:nvSpPr>
              <p:spPr>
                <a:xfrm>
                  <a:off x="10662216" y="5131901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5A4E893-2D89-4AFC-8042-DDEC0BA748D6}"/>
                    </a:ext>
                  </a:extLst>
                </p:cNvPr>
                <p:cNvSpPr/>
                <p:nvPr/>
              </p:nvSpPr>
              <p:spPr>
                <a:xfrm>
                  <a:off x="10662216" y="5562093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54E880-5225-4840-8B29-CB2E6B259609}"/>
                    </a:ext>
                  </a:extLst>
                </p:cNvPr>
                <p:cNvSpPr/>
                <p:nvPr/>
              </p:nvSpPr>
              <p:spPr>
                <a:xfrm>
                  <a:off x="10662216" y="4229076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057B99B-4057-41D5-8E63-D6D06BA4FBCA}"/>
                    </a:ext>
                  </a:extLst>
                </p:cNvPr>
                <p:cNvSpPr/>
                <p:nvPr/>
              </p:nvSpPr>
              <p:spPr>
                <a:xfrm>
                  <a:off x="10662216" y="4659268"/>
                  <a:ext cx="266218" cy="2874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388E6BC-B76C-4DCC-B85E-8A40EA8CA658}"/>
                    </a:ext>
                  </a:extLst>
                </p:cNvPr>
                <p:cNvCxnSpPr/>
                <p:nvPr/>
              </p:nvCxnSpPr>
              <p:spPr>
                <a:xfrm flipV="1">
                  <a:off x="10324618" y="4386805"/>
                  <a:ext cx="337598" cy="7450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8B78522-29F6-4C41-A4DA-BCF36D1F832E}"/>
                    </a:ext>
                  </a:extLst>
                </p:cNvPr>
                <p:cNvCxnSpPr>
                  <a:endCxn id="25" idx="2"/>
                </p:cNvCxnSpPr>
                <p:nvPr/>
              </p:nvCxnSpPr>
              <p:spPr>
                <a:xfrm flipV="1">
                  <a:off x="10354313" y="4802985"/>
                  <a:ext cx="307903" cy="3206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1BEB637-9A00-4A33-AF80-9E812A495FF7}"/>
                    </a:ext>
                  </a:extLst>
                </p:cNvPr>
                <p:cNvCxnSpPr>
                  <a:endCxn id="22" idx="2"/>
                </p:cNvCxnSpPr>
                <p:nvPr/>
              </p:nvCxnSpPr>
              <p:spPr>
                <a:xfrm>
                  <a:off x="10340432" y="5136016"/>
                  <a:ext cx="321784" cy="1396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F3BCD47D-A60B-4EBB-94D1-F13D6C5FA41B}"/>
                    </a:ext>
                  </a:extLst>
                </p:cNvPr>
                <p:cNvCxnSpPr>
                  <a:endCxn id="23" idx="2"/>
                </p:cNvCxnSpPr>
                <p:nvPr/>
              </p:nvCxnSpPr>
              <p:spPr>
                <a:xfrm>
                  <a:off x="10318073" y="5113968"/>
                  <a:ext cx="344143" cy="59184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4435F62-68ED-479E-9D17-7EE8AF0DF2F9}"/>
                  </a:ext>
                </a:extLst>
              </p:cNvPr>
              <p:cNvSpPr/>
              <p:nvPr/>
            </p:nvSpPr>
            <p:spPr>
              <a:xfrm>
                <a:off x="3850524" y="3204000"/>
                <a:ext cx="100972" cy="5918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A3D83D-D75B-4E47-B7E5-1DB3B67803F8}"/>
                  </a:ext>
                </a:extLst>
              </p:cNvPr>
              <p:cNvSpPr/>
              <p:nvPr/>
            </p:nvSpPr>
            <p:spPr>
              <a:xfrm>
                <a:off x="3827159" y="2786403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CC1B76-FCAA-4D45-81F6-AD668D258AF4}"/>
                  </a:ext>
                </a:extLst>
              </p:cNvPr>
              <p:cNvSpPr/>
              <p:nvPr/>
            </p:nvSpPr>
            <p:spPr>
              <a:xfrm>
                <a:off x="2686816" y="3486279"/>
                <a:ext cx="158755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4A778C-8BBF-4A1E-BA8F-9278FD4100D9}"/>
                  </a:ext>
                </a:extLst>
              </p:cNvPr>
              <p:cNvSpPr/>
              <p:nvPr/>
            </p:nvSpPr>
            <p:spPr>
              <a:xfrm>
                <a:off x="1787703" y="3486279"/>
                <a:ext cx="121826" cy="1773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05D5E9-B9B6-4387-953A-5D31A2BC7183}"/>
                </a:ext>
              </a:extLst>
            </p:cNvPr>
            <p:cNvSpPr/>
            <p:nvPr/>
          </p:nvSpPr>
          <p:spPr>
            <a:xfrm>
              <a:off x="8339685" y="3297749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F525A8-DD5B-442D-A991-B679721249BD}"/>
                </a:ext>
              </a:extLst>
            </p:cNvPr>
            <p:cNvSpPr/>
            <p:nvPr/>
          </p:nvSpPr>
          <p:spPr>
            <a:xfrm>
              <a:off x="7403309" y="3319036"/>
              <a:ext cx="119954" cy="5059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F88434C-1078-41A9-869A-CC85DFABFC4A}"/>
              </a:ext>
            </a:extLst>
          </p:cNvPr>
          <p:cNvGrpSpPr/>
          <p:nvPr/>
        </p:nvGrpSpPr>
        <p:grpSpPr>
          <a:xfrm>
            <a:off x="4679467" y="2649737"/>
            <a:ext cx="2766349" cy="1620450"/>
            <a:chOff x="4617822" y="3235364"/>
            <a:chExt cx="2766349" cy="16204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6F38BA-A8AC-4F5A-8397-605350720EE1}"/>
                </a:ext>
              </a:extLst>
            </p:cNvPr>
            <p:cNvGrpSpPr/>
            <p:nvPr/>
          </p:nvGrpSpPr>
          <p:grpSpPr>
            <a:xfrm>
              <a:off x="4617822" y="3235364"/>
              <a:ext cx="2766349" cy="1620450"/>
              <a:chOff x="6446818" y="2687097"/>
              <a:chExt cx="2766349" cy="162045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0C98E48-0DD4-49A6-8CF2-4C415B1C75F2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6C9BE32-6D1C-495F-90D9-B46E8F740C2D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FEBE799-813F-43F2-AC6E-8DF58DF6CDC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79048A92-5EA2-4B8B-A05E-51221BCD0F0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64EF6D-725C-4F6A-80D2-3FE4892B35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84F6A6C3-9FF2-4337-8670-E6E73EFC2AE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D8888A9-EF2E-4850-96B6-A4E32D3C5C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53571421-B823-429E-92E6-C035BB6462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B0DE38B-7B9C-4E5E-AF34-4FC0D408848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65C9A3C6-0535-430F-860D-765EA338F01D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4F92C3B4-1C99-4C2C-9E68-A5BCB92CC90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F4E2049D-0F3F-4E21-9ACF-DB6F550C590F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CEE7339-6B34-485D-BF12-B64499DDD382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4D72DE4E-A406-4903-A808-5B04B00016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5F6EBB41-F53D-4D02-A0A8-0CC575570C7A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E6CE7D9D-D73F-405F-9785-B033D73880DB}"/>
                      </a:ext>
                    </a:extLst>
                  </p:cNvPr>
                  <p:cNvCxnSpPr>
                    <a:endCxn id="46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DE14B146-E519-4E25-BC6E-2799CDC6B53C}"/>
                      </a:ext>
                    </a:extLst>
                  </p:cNvPr>
                  <p:cNvCxnSpPr>
                    <a:endCxn id="47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7264F67-1741-413A-BC5C-544B3AD4F840}"/>
                    </a:ext>
                  </a:extLst>
                </p:cNvPr>
                <p:cNvSpPr/>
                <p:nvPr/>
              </p:nvSpPr>
              <p:spPr>
                <a:xfrm>
                  <a:off x="3850524" y="3204000"/>
                  <a:ext cx="100972" cy="5918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E455CE2-409F-4CF9-ADCE-29700B998D1A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798A13A-DA15-4224-B31F-61EFF2580A9B}"/>
                    </a:ext>
                  </a:extLst>
                </p:cNvPr>
                <p:cNvSpPr/>
                <p:nvPr/>
              </p:nvSpPr>
              <p:spPr>
                <a:xfrm>
                  <a:off x="2686816" y="3486279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C0D30AF-B0CB-4BD3-B642-964FB7CA0E33}"/>
                  </a:ext>
                </a:extLst>
              </p:cNvPr>
              <p:cNvSpPr/>
              <p:nvPr/>
            </p:nvSpPr>
            <p:spPr>
              <a:xfrm>
                <a:off x="7403309" y="3319036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7FF69C3-83B3-4312-AF72-D68CE651BF74}"/>
                </a:ext>
              </a:extLst>
            </p:cNvPr>
            <p:cNvSpPr/>
            <p:nvPr/>
          </p:nvSpPr>
          <p:spPr>
            <a:xfrm>
              <a:off x="6512207" y="4010286"/>
              <a:ext cx="121826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21E582D-F19B-472D-9AEC-2DDF65DF6A61}"/>
                </a:ext>
              </a:extLst>
            </p:cNvPr>
            <p:cNvSpPr/>
            <p:nvPr/>
          </p:nvSpPr>
          <p:spPr>
            <a:xfrm>
              <a:off x="7180220" y="4623415"/>
              <a:ext cx="121826" cy="1773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CC02DAD-3368-48F3-A8CB-AFEA179818DF}"/>
              </a:ext>
            </a:extLst>
          </p:cNvPr>
          <p:cNvGrpSpPr/>
          <p:nvPr/>
        </p:nvGrpSpPr>
        <p:grpSpPr>
          <a:xfrm>
            <a:off x="8374611" y="2506021"/>
            <a:ext cx="2766349" cy="1620450"/>
            <a:chOff x="8312966" y="3091648"/>
            <a:chExt cx="2766349" cy="162045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AD8817D-E111-4AEF-B032-855ACD0E50FB}"/>
                </a:ext>
              </a:extLst>
            </p:cNvPr>
            <p:cNvGrpSpPr/>
            <p:nvPr/>
          </p:nvGrpSpPr>
          <p:grpSpPr>
            <a:xfrm>
              <a:off x="8312966" y="3091648"/>
              <a:ext cx="2766349" cy="1620450"/>
              <a:chOff x="6446818" y="2687097"/>
              <a:chExt cx="2766349" cy="1620450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2F9B2E7-BC00-4A49-90E9-B8A37571CC2F}"/>
                  </a:ext>
                </a:extLst>
              </p:cNvPr>
              <p:cNvGrpSpPr/>
              <p:nvPr/>
            </p:nvGrpSpPr>
            <p:grpSpPr>
              <a:xfrm>
                <a:off x="6446818" y="2687097"/>
                <a:ext cx="2766349" cy="1620450"/>
                <a:chOff x="1267557" y="2718775"/>
                <a:chExt cx="2766349" cy="1620450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3E8DA5B-63CC-47E1-9C67-F164521C37D2}"/>
                    </a:ext>
                  </a:extLst>
                </p:cNvPr>
                <p:cNvGrpSpPr/>
                <p:nvPr/>
              </p:nvGrpSpPr>
              <p:grpSpPr>
                <a:xfrm>
                  <a:off x="1267557" y="2718775"/>
                  <a:ext cx="2766349" cy="1620450"/>
                  <a:chOff x="8162085" y="4229076"/>
                  <a:chExt cx="2766349" cy="1620450"/>
                </a:xfrm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30F9187A-4529-4DBB-8930-9C29F0F54F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71727" y="4791919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F90129B-E84F-4ED7-8BDB-E70680EA3AD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62085" y="5395736"/>
                    <a:ext cx="2152891" cy="115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60B843-CF90-4D12-92A3-9E41DAAAC02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8D67F2B2-1FB7-4092-8A04-F767F83F0D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898284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B6C3515D-03E2-4A12-A8FC-541E76BA0B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40250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7FDBC262-C3A4-425C-A57F-C04707B56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937585" y="4803495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6FFBBBF9-B9B9-4E1D-A197-53ED83FFFC1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511251" y="4791919"/>
                    <a:ext cx="0" cy="6038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A29A9D79-0BDE-4F20-AAFE-ECCF6EF9F455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131901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3262A3C5-2469-4915-B165-E5F92DE64217}"/>
                      </a:ext>
                    </a:extLst>
                  </p:cNvPr>
                  <p:cNvSpPr/>
                  <p:nvPr/>
                </p:nvSpPr>
                <p:spPr>
                  <a:xfrm>
                    <a:off x="10662216" y="5562093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D0D3EABB-53C5-4189-8DB1-B46171B7000F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229076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4A65D6CB-8986-4879-B78B-52CD9F86AFE2}"/>
                      </a:ext>
                    </a:extLst>
                  </p:cNvPr>
                  <p:cNvSpPr/>
                  <p:nvPr/>
                </p:nvSpPr>
                <p:spPr>
                  <a:xfrm>
                    <a:off x="10662216" y="4659268"/>
                    <a:ext cx="266218" cy="28743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878A6674-ECB0-4A18-BCEB-B7B23872B8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324618" y="4386805"/>
                    <a:ext cx="337598" cy="7450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F1E3C64B-35B3-408D-97EC-3A5FA9AF8707}"/>
                      </a:ext>
                    </a:extLst>
                  </p:cNvPr>
                  <p:cNvCxnSpPr>
                    <a:endCxn id="76" idx="2"/>
                  </p:cNvCxnSpPr>
                  <p:nvPr/>
                </p:nvCxnSpPr>
                <p:spPr>
                  <a:xfrm flipV="1">
                    <a:off x="10354313" y="4802985"/>
                    <a:ext cx="307903" cy="32068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60F91BD6-D010-488F-BDCD-CD58FC292034}"/>
                      </a:ext>
                    </a:extLst>
                  </p:cNvPr>
                  <p:cNvCxnSpPr>
                    <a:endCxn id="73" idx="2"/>
                  </p:cNvCxnSpPr>
                  <p:nvPr/>
                </p:nvCxnSpPr>
                <p:spPr>
                  <a:xfrm>
                    <a:off x="10340432" y="5136016"/>
                    <a:ext cx="321784" cy="13960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5A1761A8-9F49-4DC2-A65A-F66172ADD381}"/>
                      </a:ext>
                    </a:extLst>
                  </p:cNvPr>
                  <p:cNvCxnSpPr>
                    <a:endCxn id="74" idx="2"/>
                  </p:cNvCxnSpPr>
                  <p:nvPr/>
                </p:nvCxnSpPr>
                <p:spPr>
                  <a:xfrm>
                    <a:off x="10318073" y="5113968"/>
                    <a:ext cx="344143" cy="5918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96C7C63-2AA0-4D2C-BC29-9490441FEF36}"/>
                    </a:ext>
                  </a:extLst>
                </p:cNvPr>
                <p:cNvSpPr/>
                <p:nvPr/>
              </p:nvSpPr>
              <p:spPr>
                <a:xfrm>
                  <a:off x="3827159" y="2786403"/>
                  <a:ext cx="158755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3C827C6-35F7-4654-9299-7720294A948D}"/>
                    </a:ext>
                  </a:extLst>
                </p:cNvPr>
                <p:cNvSpPr/>
                <p:nvPr/>
              </p:nvSpPr>
              <p:spPr>
                <a:xfrm>
                  <a:off x="2258829" y="3524689"/>
                  <a:ext cx="121826" cy="17736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24340B7-953E-4915-917E-B8312877C289}"/>
                  </a:ext>
                </a:extLst>
              </p:cNvPr>
              <p:cNvSpPr/>
              <p:nvPr/>
            </p:nvSpPr>
            <p:spPr>
              <a:xfrm>
                <a:off x="7886692" y="3310471"/>
                <a:ext cx="119954" cy="50590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6F3AB5-F9F0-4C08-8F00-CDF36727C8CD}"/>
                </a:ext>
              </a:extLst>
            </p:cNvPr>
            <p:cNvSpPr/>
            <p:nvPr/>
          </p:nvSpPr>
          <p:spPr>
            <a:xfrm>
              <a:off x="10210297" y="3159276"/>
              <a:ext cx="107016" cy="15528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8B3A11A-3928-4B8C-897E-F6E421A1DC77}"/>
              </a:ext>
            </a:extLst>
          </p:cNvPr>
          <p:cNvGrpSpPr/>
          <p:nvPr/>
        </p:nvGrpSpPr>
        <p:grpSpPr>
          <a:xfrm>
            <a:off x="2898099" y="4205201"/>
            <a:ext cx="6916386" cy="1088063"/>
            <a:chOff x="2898099" y="4205201"/>
            <a:chExt cx="6916386" cy="108806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F4DAD1C-AE98-4848-933F-57849DB7528F}"/>
                </a:ext>
              </a:extLst>
            </p:cNvPr>
            <p:cNvSpPr txBox="1"/>
            <p:nvPr/>
          </p:nvSpPr>
          <p:spPr>
            <a:xfrm>
              <a:off x="2898099" y="4831599"/>
              <a:ext cx="6916386" cy="46166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Key question: What fraction of time in each scenario?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E2D6D-BE6B-4345-A691-1773F4C971A2}"/>
                </a:ext>
              </a:extLst>
            </p:cNvPr>
            <p:cNvCxnSpPr/>
            <p:nvPr/>
          </p:nvCxnSpPr>
          <p:spPr>
            <a:xfrm flipH="1" flipV="1">
              <a:off x="3052732" y="4270187"/>
              <a:ext cx="1014771" cy="56141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E4867B0-3630-4C75-8BAA-60E3F04938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8103" y="4215152"/>
              <a:ext cx="1" cy="61644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1CE3751-E50C-4B93-8229-2B56C2425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1648" y="4205201"/>
              <a:ext cx="829497" cy="6164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88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6421-F402-487C-92D7-498FF20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Results on </a:t>
            </a:r>
            <a:r>
              <a:rPr lang="en-US" dirty="0" err="1"/>
              <a:t>Multiserver</a:t>
            </a:r>
            <a:r>
              <a:rPr lang="en-US" dirty="0"/>
              <a:t>-Job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44016-79C8-4D41-94B0-28E0F1C6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AC9F-004D-4304-AB9F-5C51B1CDD52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9D3DE-B366-48A1-A617-EFD258D9E973}"/>
              </a:ext>
            </a:extLst>
          </p:cNvPr>
          <p:cNvSpPr txBox="1"/>
          <p:nvPr/>
        </p:nvSpPr>
        <p:spPr>
          <a:xfrm>
            <a:off x="838200" y="1196351"/>
            <a:ext cx="58342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Past results:</a:t>
            </a:r>
          </a:p>
          <a:p>
            <a:r>
              <a:rPr lang="en-US" sz="2400" dirty="0"/>
              <a:t>Brill &amp; Green ‘84, </a:t>
            </a:r>
            <a:r>
              <a:rPr lang="en-US" sz="2400" dirty="0" err="1"/>
              <a:t>Filippopoulos</a:t>
            </a:r>
            <a:r>
              <a:rPr lang="en-US" sz="2400" dirty="0"/>
              <a:t> &amp; </a:t>
            </a:r>
            <a:r>
              <a:rPr lang="en-US" sz="2400" dirty="0" err="1"/>
              <a:t>Karatza</a:t>
            </a:r>
            <a:r>
              <a:rPr lang="en-US" sz="2400" dirty="0"/>
              <a:t> ‘07: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Two servers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Single duration distribution, independent of # of servers</a:t>
            </a:r>
          </a:p>
          <a:p>
            <a:endParaRPr lang="en-US" sz="2400" dirty="0"/>
          </a:p>
          <a:p>
            <a:r>
              <a:rPr lang="en-US" sz="2400" dirty="0" err="1"/>
              <a:t>Rumyantsev</a:t>
            </a:r>
            <a:r>
              <a:rPr lang="en-US" sz="2400" dirty="0"/>
              <a:t> &amp; Morozov ‘16: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Arbitrary # of servers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Single duration distribution, independent of # of servers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15731-CC05-4FE4-A4DB-18EA15A26AE4}"/>
              </a:ext>
            </a:extLst>
          </p:cNvPr>
          <p:cNvCxnSpPr/>
          <p:nvPr/>
        </p:nvCxnSpPr>
        <p:spPr>
          <a:xfrm>
            <a:off x="6681995" y="1690688"/>
            <a:ext cx="0" cy="4767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B8940F-621C-446D-94B4-3D35AE2D03E0}"/>
              </a:ext>
            </a:extLst>
          </p:cNvPr>
          <p:cNvSpPr txBox="1"/>
          <p:nvPr/>
        </p:nvSpPr>
        <p:spPr>
          <a:xfrm>
            <a:off x="6824870" y="1196351"/>
            <a:ext cx="52909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Our result:</a:t>
            </a:r>
          </a:p>
          <a:p>
            <a:r>
              <a:rPr lang="en-US" sz="2400" dirty="0"/>
              <a:t>Arbitrary # of servers</a:t>
            </a:r>
          </a:p>
          <a:p>
            <a:r>
              <a:rPr lang="en-US" sz="2400" dirty="0"/>
              <a:t>Jobs requiring different #s of servers have different job size distributions.</a:t>
            </a:r>
          </a:p>
          <a:p>
            <a:r>
              <a:rPr lang="en-US" sz="2400" dirty="0"/>
              <a:t>Specifically: 2 job classes.</a:t>
            </a:r>
          </a:p>
          <a:p>
            <a:endParaRPr lang="en-US" sz="2400" dirty="0"/>
          </a:p>
          <a:p>
            <a:r>
              <a:rPr lang="en-US" sz="2400" dirty="0"/>
              <a:t>First model to handle correlation between # of servers and duration.</a:t>
            </a:r>
          </a:p>
          <a:p>
            <a:endParaRPr lang="en-US" sz="2400" dirty="0"/>
          </a:p>
          <a:p>
            <a:r>
              <a:rPr lang="en-US" sz="2400" dirty="0"/>
              <a:t>Real data centers: # of servers and duration are correlated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4486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2387</Words>
  <Application>Microsoft Office PowerPoint</Application>
  <PresentationFormat>Widescreen</PresentationFormat>
  <Paragraphs>691</Paragraphs>
  <Slides>35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Cambria Math</vt:lpstr>
      <vt:lpstr>Office Theme</vt:lpstr>
      <vt:lpstr>Stability for Two-Class Multiserver-job Systems</vt:lpstr>
      <vt:lpstr>Two Types of Analysis</vt:lpstr>
      <vt:lpstr>Stochastic Models of Data Centers</vt:lpstr>
      <vt:lpstr>Parallel Job Model</vt:lpstr>
      <vt:lpstr>Modern Model: Multiserver Jobs</vt:lpstr>
      <vt:lpstr>Vital Question: Stability/Throughput</vt:lpstr>
      <vt:lpstr>Outline</vt:lpstr>
      <vt:lpstr>Waste</vt:lpstr>
      <vt:lpstr>Prior Results on Multiserver-Job Stability</vt:lpstr>
      <vt:lpstr>Contributions</vt:lpstr>
      <vt:lpstr>Two-class Model Specifics</vt:lpstr>
      <vt:lpstr>Outline</vt:lpstr>
      <vt:lpstr>Example of system evolution</vt:lpstr>
      <vt:lpstr>Example of system evolution</vt:lpstr>
      <vt:lpstr>Example of system evolution</vt:lpstr>
      <vt:lpstr>Example of system evolution</vt:lpstr>
      <vt:lpstr>Example of system evolution</vt:lpstr>
      <vt:lpstr>Example of system evolution</vt:lpstr>
      <vt:lpstr>Example of system evolution</vt:lpstr>
      <vt:lpstr>Example of system evolution</vt:lpstr>
      <vt:lpstr>Defining the Saturated System</vt:lpstr>
      <vt:lpstr>Our Saturated System Theorem</vt:lpstr>
      <vt:lpstr>Zoomed-in Outline</vt:lpstr>
      <vt:lpstr>Saturated State Space Structure</vt:lpstr>
      <vt:lpstr>Saturated State Space Structure</vt:lpstr>
      <vt:lpstr>Our Steady State Result</vt:lpstr>
      <vt:lpstr>Our Stability Result</vt:lpstr>
      <vt:lpstr>Outline</vt:lpstr>
      <vt:lpstr>Insight: Average Waste can be High</vt:lpstr>
      <vt:lpstr>Insight: Waste can be Nonmonotonic </vt:lpstr>
      <vt:lpstr>Conclusion &amp; Future Directions</vt:lpstr>
      <vt:lpstr>Backup: Saturated  Original Proof Sketch</vt:lpstr>
      <vt:lpstr>Backup: Other prior work</vt:lpstr>
      <vt:lpstr>Backup: Proof Sketch: Stationary Equations</vt:lpstr>
      <vt:lpstr>Key Idea: Decomposed Stationary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for Two-Class Multiserver Systems</dc:title>
  <dc:creator>Isaac Grosof</dc:creator>
  <cp:lastModifiedBy>Isaac Grosof</cp:lastModifiedBy>
  <cp:revision>129</cp:revision>
  <dcterms:created xsi:type="dcterms:W3CDTF">2020-09-28T10:33:55Z</dcterms:created>
  <dcterms:modified xsi:type="dcterms:W3CDTF">2020-11-06T22:40:22Z</dcterms:modified>
</cp:coreProperties>
</file>