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79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81" r:id="rId16"/>
    <p:sldId id="280" r:id="rId17"/>
    <p:sldId id="271" r:id="rId18"/>
    <p:sldId id="272" r:id="rId19"/>
    <p:sldId id="273" r:id="rId20"/>
    <p:sldId id="275" r:id="rId21"/>
    <p:sldId id="282" r:id="rId22"/>
    <p:sldId id="274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8C3FC5"/>
    <a:srgbClr val="0000FF"/>
    <a:srgbClr val="FFCCFF"/>
    <a:srgbClr val="FF7C80"/>
    <a:srgbClr val="C4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83CDD-DCFD-4797-A812-D2E70331273F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20C48-6E07-4F82-9C3B-6AEF583DB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0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A025-56A9-B6F3-F783-399CB8CEA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9C6D8-F4A0-09C0-0AB0-114F16938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062E-CCE9-6907-F6B7-1B727A27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993B-284E-4DD7-B607-F2C321A415F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B142D-390D-15E2-99F4-F40EB1FF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A37B-45D7-614F-836E-FF4EEC05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0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6542-CA81-2F2C-DEBD-F73AF4B7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0CC5-3A0B-BBFD-BC93-8F124AD19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A568-B5E5-FE55-B9D5-6BA458D1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3E82-813B-4F14-9AE2-7AE702CD42DB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8EA7-D68F-B04E-4A1C-651CFAD7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8AB57-033F-DBE7-798E-863D0AAC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7FFC5-F78E-E8A0-2B5D-B8CDEDAFA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A7B8F-4007-3DF3-7394-7ED4578F1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2187B-47CA-F459-63BF-12B2215B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747D-5867-45CC-8CA3-4336903C6F02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3EC3F-1B43-54A5-4286-FC966D78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6EB1-1EEE-38F3-8E38-EE11E475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539F-315A-4B70-4455-420DB7FA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AD99F-66EB-C824-C499-E6786F0A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85A6-9B3B-07EF-A54A-7530236B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75AC-85E3-409D-817E-A4796B35FB8A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E646-311D-9E50-C5F0-4B86A2D6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9F6A7-D699-5CD8-6DB8-06F271A0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AE40-ACC4-C10E-7875-3A2E358F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E6ABD-6098-2F0E-8EA6-B42C1A702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1FD2-DCE5-4B30-7712-07C27B7A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6D078-25A4-47F2-A8B3-B2CFD403F216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4511-3B76-E4DC-AC2C-BC4046C2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EA37-7831-6F33-37A4-CBC9FBF2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BDC23FC4-A741-40E0-A7E6-A0B0F42F4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4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A96F-E819-CCD8-29F2-FD796780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E04C-6451-DABA-2D8F-7603F5AF4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D000F-68C2-2406-E578-E73A5D59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F7B35-285C-EDD2-9C4A-A6A1E4474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27122-C334-48A8-A597-56CAAAD01F7F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7E0CE-9EF4-0B01-D3AC-5411DAAB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6E30C-F08E-F901-2C1A-524A49D4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29A2-AA3A-16DC-81BB-A29FAC88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CB02-0A72-CF1A-0993-22130B9BE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54B7E-1507-C379-E376-3E9FCC09A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8094BA-8C94-C0C0-55FE-DD5102D80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6CDC8-40E8-D3EF-7D97-6FF0D5E0A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08E8B-99AD-F43A-84BB-9B05DFAEF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5D38-E86F-43A4-A0E9-C53F701B458F}" type="datetime1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8367A-71F8-1C42-A153-BFFE69B2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9573A-1180-782E-9C91-4DE7FA3A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C6BB-061D-6B1E-644F-DD9F2468A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D1B4C-FB49-B606-CE29-73C97ABA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5A3C-7898-44D1-B9D1-A2EC02ECCD7B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682A6-A5F0-0C42-F218-A3D8E9DC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7C76-DD31-C42B-2EC8-7452BC47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0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3FFB55-6D31-820E-E656-09D5592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FCBF-65ED-42DE-BFA4-3EAC04775267}" type="datetime1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E2C2-4E29-8841-7E08-1F9324FA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2CF57-A471-9EE6-9289-F1AE96A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5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651A-C080-6D31-4FB3-EBEB103F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7ED9F-09C4-3E56-07F1-7642F21F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B9058-251A-5A3D-39B5-2F2C7F63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E7DF-5617-B226-2DF1-FDC35E35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FFF9-0D05-4F6D-8BB0-D1D2459FA791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D917F-0B85-F0F2-A4AB-341A41C5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D5512-96D3-1FB6-3877-782E977B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DBAB-D292-E9ED-BB46-2DA11429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0B22C-DAD1-E4FA-319C-4678B9946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A3A8-C367-D453-51FD-CB77551A8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4D714-446F-648C-166C-CF452A8D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4B90-BC5F-4EE5-B592-EF0B8540B508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254C9-EE2A-B77B-5BC1-6B8B43AB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F405B-DE1D-8FDA-223F-8AD266CD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6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C5503-6E7A-ED70-3C6A-198BA434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0BFD-33E5-13B1-8708-E848A1127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BE76-CB0B-AB67-2417-EAE188B1A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F358-3B27-4AA7-926D-CE4315AAA876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65FD-86FF-7C50-FAEB-F3A04D0A5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MAMA 2024 - June 14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71CF1-A838-E745-17B4-A16574CF5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DC23FC4-A741-40E0-A7E6-A0B0F42F41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1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9E1C-3495-BFA0-545D-82EB0F5CA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Bounds on M/G/k Scheduling Under Moderate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3EE1563-B3DF-B4D7-DB3E-A099ADB76B6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Izzy Grosof (Isaac)</a:t>
                </a:r>
                <a:r>
                  <a:rPr lang="en-US" dirty="0"/>
                  <a:t> (they/she)</a:t>
                </a:r>
              </a:p>
              <a:p>
                <a:r>
                  <a:rPr lang="en-US" dirty="0"/>
                  <a:t>CMU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Georgia Tech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UIUC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Northwestern IEMS</a:t>
                </a:r>
              </a:p>
              <a:p>
                <a:r>
                  <a:rPr lang="en-US" dirty="0" err="1"/>
                  <a:t>Ziyuan</a:t>
                </a:r>
                <a:r>
                  <a:rPr lang="en-US" dirty="0"/>
                  <a:t> Wang (Northwestern IEMS)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63EE1563-B3DF-B4D7-DB3E-A099ADB76B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F30B901-2678-B050-EF7F-A9A8AC6BE6CA}"/>
              </a:ext>
            </a:extLst>
          </p:cNvPr>
          <p:cNvGrpSpPr/>
          <p:nvPr/>
        </p:nvGrpSpPr>
        <p:grpSpPr>
          <a:xfrm>
            <a:off x="293746" y="3841358"/>
            <a:ext cx="2460508" cy="2697554"/>
            <a:chOff x="4275852" y="3503825"/>
            <a:chExt cx="1711768" cy="1986071"/>
          </a:xfrm>
        </p:grpSpPr>
        <p:pic>
          <p:nvPicPr>
            <p:cNvPr id="5" name="Picture 4" descr="A person wearing glasses and a black jacket&#10;&#10;Description automatically generated">
              <a:extLst>
                <a:ext uri="{FF2B5EF4-FFF2-40B4-BE49-F238E27FC236}">
                  <a16:creationId xmlns:a16="http://schemas.microsoft.com/office/drawing/2014/main" id="{732F5D1E-B410-812A-4FAC-1BA8E7619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52" y="3503825"/>
              <a:ext cx="1711768" cy="17117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35C2514-A19F-9178-97CA-7DD17EDCD90E}"/>
                </a:ext>
              </a:extLst>
            </p:cNvPr>
            <p:cNvSpPr txBox="1"/>
            <p:nvPr/>
          </p:nvSpPr>
          <p:spPr>
            <a:xfrm>
              <a:off x="4434280" y="5217976"/>
              <a:ext cx="1394911" cy="271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Ziyuan</a:t>
              </a:r>
              <a:r>
                <a:rPr lang="en-US" dirty="0"/>
                <a:t> Wang</a:t>
              </a: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19F77-4FED-57DF-131D-A31370CF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6856DF-7B6A-AF87-432B-E9604DC9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7C2D-7075-55A9-350F-F6006207A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on M/G/k scheduling: Prior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9C831-046F-31BD-D272-483CE10A2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387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Prior work: Simple bounds. </a:t>
                </a: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Resource-pooled</a:t>
                </a:r>
                <a:r>
                  <a:rPr lang="en-US" dirty="0"/>
                  <a:t> SRPT-1, </a:t>
                </a:r>
                <a:r>
                  <a:rPr lang="en-US" dirty="0">
                    <a:solidFill>
                      <a:srgbClr val="7030A0"/>
                    </a:solidFill>
                  </a:rPr>
                  <a:t>service time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Resource pooling bound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 err="1"/>
                  <a:t>Thm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dirty="0" smtClean="0"/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m:rPr>
                            <m:nor/>
                          </m:rPr>
                          <a:rPr lang="en-US" dirty="0" smtClean="0"/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Service time bound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dirty="0" smtClean="0"/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59C831-046F-31BD-D272-483CE10A2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3878"/>
                <a:ext cx="10515600" cy="4351338"/>
              </a:xfrm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C020E-9D9E-1A03-1727-268F6100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C8E42-F342-5CF5-6677-1D23C35D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FEC4E9-296F-7826-D4D9-B84C607D9753}"/>
              </a:ext>
            </a:extLst>
          </p:cNvPr>
          <p:cNvGrpSpPr/>
          <p:nvPr/>
        </p:nvGrpSpPr>
        <p:grpSpPr>
          <a:xfrm>
            <a:off x="1490345" y="2796222"/>
            <a:ext cx="4605655" cy="1265555"/>
            <a:chOff x="541" y="3008"/>
            <a:chExt cx="7253" cy="19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1D6448-6BFC-F071-2C1A-ECF83C33D000}"/>
                </a:ext>
              </a:extLst>
            </p:cNvPr>
            <p:cNvGrpSpPr/>
            <p:nvPr/>
          </p:nvGrpSpPr>
          <p:grpSpPr>
            <a:xfrm>
              <a:off x="541" y="3008"/>
              <a:ext cx="7253" cy="1993"/>
              <a:chOff x="541" y="3008"/>
              <a:chExt cx="7253" cy="199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6BE1A1C-7C67-5853-B259-5D69D7EE9D81}"/>
                  </a:ext>
                </a:extLst>
              </p:cNvPr>
              <p:cNvSpPr/>
              <p:nvPr/>
            </p:nvSpPr>
            <p:spPr>
              <a:xfrm>
                <a:off x="6630" y="3008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6702821-2EA0-4BF6-E9BE-44EAA6B44A4E}"/>
                  </a:ext>
                </a:extLst>
              </p:cNvPr>
              <p:cNvGrpSpPr/>
              <p:nvPr/>
            </p:nvGrpSpPr>
            <p:grpSpPr>
              <a:xfrm>
                <a:off x="541" y="3061"/>
                <a:ext cx="6800" cy="1729"/>
                <a:chOff x="4612" y="3735"/>
                <a:chExt cx="6800" cy="17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59BD18CB-88B3-03B0-313B-CD41A0E78DBC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29"/>
                  <a:chOff x="5630" y="3735"/>
                  <a:chExt cx="4734" cy="1729"/>
                </a:xfrm>
              </p:grpSpPr>
              <p:sp>
                <p:nvSpPr>
                  <p:cNvPr id="23" name="Rectangles 8">
                    <a:extLst>
                      <a:ext uri="{FF2B5EF4-FFF2-40B4-BE49-F238E27FC236}">
                        <a16:creationId xmlns:a16="http://schemas.microsoft.com/office/drawing/2014/main" id="{365A98AA-2F83-BB5C-19EF-E05D1F125D3A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s 9">
                    <a:extLst>
                      <a:ext uri="{FF2B5EF4-FFF2-40B4-BE49-F238E27FC236}">
                        <a16:creationId xmlns:a16="http://schemas.microsoft.com/office/drawing/2014/main" id="{13970B51-83F3-22AD-7334-8D80C5429FF6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0">
                    <a:extLst>
                      <a:ext uri="{FF2B5EF4-FFF2-40B4-BE49-F238E27FC236}">
                        <a16:creationId xmlns:a16="http://schemas.microsoft.com/office/drawing/2014/main" id="{1DF8992F-37A2-FE22-FE20-C026CE7F1858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1">
                    <a:extLst>
                      <a:ext uri="{FF2B5EF4-FFF2-40B4-BE49-F238E27FC236}">
                        <a16:creationId xmlns:a16="http://schemas.microsoft.com/office/drawing/2014/main" id="{809224A9-4A0A-F1AE-E868-AF302B12D1F7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9ED537D2-B103-2C59-B475-74B237778F3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3DBB9852-0870-AD83-4992-534A7B257B65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CD8DAC06-23DD-2CB3-B1E3-CAFB1F90F474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2747EE4A-CD41-7120-C1BE-605463FAB323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551341C1-A776-CF04-4CD3-5A167B431241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075E0DE1-52CF-12E4-323B-B601C203C015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0BF6F81F-349B-7A9A-F278-70C900B63D3F}"/>
                    </a:ext>
                  </a:extLst>
                </p:cNvPr>
                <p:cNvSpPr/>
                <p:nvPr/>
              </p:nvSpPr>
              <p:spPr>
                <a:xfrm>
                  <a:off x="10818" y="3874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630FBD30-39CC-E453-9124-78E81BDE61F6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EED1227-C09E-0C8F-D437-322B677AD19F}"/>
                  </a:ext>
                </a:extLst>
              </p:cNvPr>
              <p:cNvCxnSpPr/>
              <p:nvPr/>
            </p:nvCxnSpPr>
            <p:spPr>
              <a:xfrm flipV="1">
                <a:off x="7457" y="337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F1CEC0B-76F0-06A3-445F-0DFA86D7FAFB}"/>
                  </a:ext>
                </a:extLst>
              </p:cNvPr>
              <p:cNvSpPr/>
              <p:nvPr/>
            </p:nvSpPr>
            <p:spPr>
              <a:xfrm>
                <a:off x="6630" y="4120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817B13C-888A-72D8-CA08-21E0A3BF216E}"/>
                  </a:ext>
                </a:extLst>
              </p:cNvPr>
              <p:cNvCxnSpPr/>
              <p:nvPr/>
            </p:nvCxnSpPr>
            <p:spPr>
              <a:xfrm flipV="1">
                <a:off x="7457" y="454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2C75387D-899E-A68C-F916-C2599E65BE46}"/>
                  </a:ext>
                </a:extLst>
              </p:cNvPr>
              <p:cNvSpPr/>
              <p:nvPr/>
            </p:nvSpPr>
            <p:spPr>
              <a:xfrm>
                <a:off x="6747" y="4454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694E91-EFA0-E59E-D643-AEA3183E70C1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288" y="3449"/>
              <a:ext cx="342" cy="138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1DC488-1863-9C4C-13BF-E4CCF828AED3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300" y="4365"/>
              <a:ext cx="330" cy="19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D3A7ED-7075-548A-4113-E91F8EE32789}"/>
              </a:ext>
            </a:extLst>
          </p:cNvPr>
          <p:cNvGrpSpPr/>
          <p:nvPr/>
        </p:nvGrpSpPr>
        <p:grpSpPr>
          <a:xfrm>
            <a:off x="6229032" y="2765424"/>
            <a:ext cx="5334318" cy="1234123"/>
            <a:chOff x="6229032" y="2765424"/>
            <a:chExt cx="5334318" cy="123412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D21AB5-4A51-F542-38D0-545080AC6764}"/>
                </a:ext>
              </a:extLst>
            </p:cNvPr>
            <p:cNvGrpSpPr/>
            <p:nvPr/>
          </p:nvGrpSpPr>
          <p:grpSpPr>
            <a:xfrm>
              <a:off x="7153910" y="2818447"/>
              <a:ext cx="4409440" cy="1181100"/>
              <a:chOff x="1559" y="3028"/>
              <a:chExt cx="6944" cy="1860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A6C8624-71AC-AF68-75F8-5D4388873FE8}"/>
                  </a:ext>
                </a:extLst>
              </p:cNvPr>
              <p:cNvGrpSpPr/>
              <p:nvPr/>
            </p:nvGrpSpPr>
            <p:grpSpPr>
              <a:xfrm>
                <a:off x="1559" y="3061"/>
                <a:ext cx="4734" cy="1729"/>
                <a:chOff x="5630" y="3735"/>
                <a:chExt cx="4734" cy="1729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527F57E-B92B-FB1E-9E0A-3E5F5DAE5017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29"/>
                  <a:chOff x="5630" y="3735"/>
                  <a:chExt cx="4734" cy="1729"/>
                </a:xfrm>
              </p:grpSpPr>
              <p:sp>
                <p:nvSpPr>
                  <p:cNvPr id="46" name="Rectangles 8">
                    <a:extLst>
                      <a:ext uri="{FF2B5EF4-FFF2-40B4-BE49-F238E27FC236}">
                        <a16:creationId xmlns:a16="http://schemas.microsoft.com/office/drawing/2014/main" id="{1FF86431-86F7-0064-E7FD-CA21BF29F16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s 9">
                    <a:extLst>
                      <a:ext uri="{FF2B5EF4-FFF2-40B4-BE49-F238E27FC236}">
                        <a16:creationId xmlns:a16="http://schemas.microsoft.com/office/drawing/2014/main" id="{C444BF43-BF65-5CAC-467E-FA42BFAF9501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s 10">
                    <a:extLst>
                      <a:ext uri="{FF2B5EF4-FFF2-40B4-BE49-F238E27FC236}">
                        <a16:creationId xmlns:a16="http://schemas.microsoft.com/office/drawing/2014/main" id="{98608AF9-FD4B-7E59-BDE1-3F0974702329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11">
                    <a:extLst>
                      <a:ext uri="{FF2B5EF4-FFF2-40B4-BE49-F238E27FC236}">
                        <a16:creationId xmlns:a16="http://schemas.microsoft.com/office/drawing/2014/main" id="{98D68A17-29D1-F9A3-4EC9-005123FE1FF2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FBCFDF46-BAFF-876C-E3C1-6B1797C7A08D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D30492C5-3FB0-3957-9206-4EA859567F17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Rectangles 16">
                  <a:extLst>
                    <a:ext uri="{FF2B5EF4-FFF2-40B4-BE49-F238E27FC236}">
                      <a16:creationId xmlns:a16="http://schemas.microsoft.com/office/drawing/2014/main" id="{6825980A-6F96-E998-D6FA-7093D7F152E1}"/>
                    </a:ext>
                  </a:extLst>
                </p:cNvPr>
                <p:cNvSpPr/>
                <p:nvPr/>
              </p:nvSpPr>
              <p:spPr>
                <a:xfrm>
                  <a:off x="7611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s 18">
                  <a:extLst>
                    <a:ext uri="{FF2B5EF4-FFF2-40B4-BE49-F238E27FC236}">
                      <a16:creationId xmlns:a16="http://schemas.microsoft.com/office/drawing/2014/main" id="{C961D20D-A3BF-35BA-6FAF-8F60F444991A}"/>
                    </a:ext>
                  </a:extLst>
                </p:cNvPr>
                <p:cNvSpPr/>
                <p:nvPr/>
              </p:nvSpPr>
              <p:spPr>
                <a:xfrm>
                  <a:off x="9495" y="4723"/>
                  <a:ext cx="797" cy="4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s 19">
                  <a:extLst>
                    <a:ext uri="{FF2B5EF4-FFF2-40B4-BE49-F238E27FC236}">
                      <a16:creationId xmlns:a16="http://schemas.microsoft.com/office/drawing/2014/main" id="{6E5EC247-CB4F-F07F-B2D4-AA993C73F578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20">
                  <a:extLst>
                    <a:ext uri="{FF2B5EF4-FFF2-40B4-BE49-F238E27FC236}">
                      <a16:creationId xmlns:a16="http://schemas.microsoft.com/office/drawing/2014/main" id="{DE3BBEA7-C028-141C-9240-A132068D2ECB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84043A-DE7A-AE09-C1CF-3469EBB0079F}"/>
                  </a:ext>
                </a:extLst>
              </p:cNvPr>
              <p:cNvSpPr/>
              <p:nvPr/>
            </p:nvSpPr>
            <p:spPr>
              <a:xfrm>
                <a:off x="6293" y="3028"/>
                <a:ext cx="1873" cy="186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B089618-3A10-970D-6003-CD3363653400}"/>
                  </a:ext>
                </a:extLst>
              </p:cNvPr>
              <p:cNvCxnSpPr/>
              <p:nvPr/>
            </p:nvCxnSpPr>
            <p:spPr>
              <a:xfrm flipV="1">
                <a:off x="8166" y="3921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s 25">
                <a:extLst>
                  <a:ext uri="{FF2B5EF4-FFF2-40B4-BE49-F238E27FC236}">
                    <a16:creationId xmlns:a16="http://schemas.microsoft.com/office/drawing/2014/main" id="{520D20D0-6104-19B6-2681-F74D432DD1E9}"/>
                  </a:ext>
                </a:extLst>
              </p:cNvPr>
              <p:cNvSpPr/>
              <p:nvPr/>
            </p:nvSpPr>
            <p:spPr>
              <a:xfrm>
                <a:off x="6865" y="3961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87596B9-E68D-1194-EFCB-A8A38A430393}"/>
                    </a:ext>
                  </a:extLst>
                </p:cNvPr>
                <p:cNvSpPr txBox="1"/>
                <p:nvPr/>
              </p:nvSpPr>
              <p:spPr>
                <a:xfrm>
                  <a:off x="6229032" y="2765424"/>
                  <a:ext cx="930275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87596B9-E68D-1194-EFCB-A8A38A430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9032" y="2765424"/>
                  <a:ext cx="930275" cy="11695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012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B8C2-9EC1-5BAF-0DCC-D48A5E91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Bounds: Prior - Drawbacks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B3AE8-2318-D970-E126-AAB7D48C2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Resource pooling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dirty="0" smtClean="0"/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m:rPr>
                            <m:nor/>
                          </m:rPr>
                          <a:rPr lang="en-US" dirty="0" smtClean="0"/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Tight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r>
                  <a:rPr lang="en-US" dirty="0"/>
                  <a:t>Drawback: Doesn’t scale with number of servers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Service time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dirty="0" smtClean="0"/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m:rPr>
                                <m:nor/>
                              </m:rPr>
                              <a:rPr lang="en-US" dirty="0" smtClean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Tight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→0!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Drawback: Doesn’t scale with 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Need new lower bounds if we want tight at moderate load!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4B3AE8-2318-D970-E126-AAB7D48C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50F5E-A17B-354C-E193-0913FAE6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25FB4-A8A8-F5DD-D173-C5E10750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11</a:t>
            </a:fld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8640275-E66D-E974-3128-44BF69B938D0}"/>
              </a:ext>
            </a:extLst>
          </p:cNvPr>
          <p:cNvSpPr/>
          <p:nvPr/>
        </p:nvSpPr>
        <p:spPr>
          <a:xfrm>
            <a:off x="8415025" y="2636278"/>
            <a:ext cx="966540" cy="914400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EBA31D79-3F4A-BE5C-A638-245D62CA4AAB}"/>
              </a:ext>
            </a:extLst>
          </p:cNvPr>
          <p:cNvSpPr/>
          <p:nvPr/>
        </p:nvSpPr>
        <p:spPr>
          <a:xfrm>
            <a:off x="6460719" y="4199964"/>
            <a:ext cx="966540" cy="914400"/>
          </a:xfrm>
          <a:prstGeom prst="smileyFace">
            <a:avLst>
              <a:gd name="adj" fmla="val -4653"/>
            </a:avLst>
          </a:prstGeom>
          <a:solidFill>
            <a:srgbClr val="FF7C8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6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2088-E76F-FF63-0DE6-3970F6E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for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DE33B-9912-EB57-83F0-155DC9897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504828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Work Integral Number Equality (WINE): </a:t>
                </a:r>
                <a:r>
                  <a:rPr lang="en-US" sz="1800" dirty="0"/>
                  <a:t>[SGH’21]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Idea: Lower bound relevant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lower bound response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50000"/>
                      </a:schemeClr>
                    </a:solidFill>
                  </a:rPr>
                  <a:t>Resource pooled bound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Service time bound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Combine using WINE!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DE33B-9912-EB57-83F0-155DC9897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504828" cy="4530725"/>
              </a:xfrm>
              <a:blipFill>
                <a:blip r:embed="rId2"/>
                <a:stretch>
                  <a:fillRect l="-1687" t="-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7E0CB-AD24-B288-25FC-AF1D3F85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01C9-CDCE-9403-0F21-6D17DAB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1B6CF2-550C-1D71-D346-E1A754ABA08C}"/>
              </a:ext>
            </a:extLst>
          </p:cNvPr>
          <p:cNvGrpSpPr/>
          <p:nvPr/>
        </p:nvGrpSpPr>
        <p:grpSpPr>
          <a:xfrm>
            <a:off x="7159101" y="1825625"/>
            <a:ext cx="5020236" cy="2585106"/>
            <a:chOff x="7159101" y="1825625"/>
            <a:chExt cx="5020236" cy="2585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B2D09A-F00C-00CE-9726-DBC2B342E8EB}"/>
                </a:ext>
              </a:extLst>
            </p:cNvPr>
            <p:cNvGrpSpPr/>
            <p:nvPr/>
          </p:nvGrpSpPr>
          <p:grpSpPr>
            <a:xfrm>
              <a:off x="7159101" y="1825625"/>
              <a:ext cx="5020236" cy="1265555"/>
              <a:chOff x="3218329" y="2404046"/>
              <a:chExt cx="5020236" cy="126555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CF5F483-C7F5-AEA8-6EB3-E9084C0AC5F9}"/>
                  </a:ext>
                </a:extLst>
              </p:cNvPr>
              <p:cNvGrpSpPr/>
              <p:nvPr/>
            </p:nvGrpSpPr>
            <p:grpSpPr>
              <a:xfrm>
                <a:off x="3813175" y="2404046"/>
                <a:ext cx="3959225" cy="1265555"/>
                <a:chOff x="1559" y="3008"/>
                <a:chExt cx="6235" cy="199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300AA65-B32C-447B-F131-69DAC9259B96}"/>
                    </a:ext>
                  </a:extLst>
                </p:cNvPr>
                <p:cNvGrpSpPr/>
                <p:nvPr/>
              </p:nvGrpSpPr>
              <p:grpSpPr>
                <a:xfrm>
                  <a:off x="1559" y="3008"/>
                  <a:ext cx="6235" cy="1993"/>
                  <a:chOff x="1559" y="3008"/>
                  <a:chExt cx="6235" cy="199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4456E1C-475F-A48C-D598-1648502EED87}"/>
                      </a:ext>
                    </a:extLst>
                  </p:cNvPr>
                  <p:cNvSpPr/>
                  <p:nvPr/>
                </p:nvSpPr>
                <p:spPr>
                  <a:xfrm>
                    <a:off x="6630" y="300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54B79C9-9624-D92A-DDDA-78FCF6CB2D15}"/>
                      </a:ext>
                    </a:extLst>
                  </p:cNvPr>
                  <p:cNvGrpSpPr/>
                  <p:nvPr/>
                </p:nvGrpSpPr>
                <p:grpSpPr>
                  <a:xfrm>
                    <a:off x="1559" y="3047"/>
                    <a:ext cx="5782" cy="1729"/>
                    <a:chOff x="5630" y="3721"/>
                    <a:chExt cx="5782" cy="1729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01CA5394-9EE7-1222-A790-466E78106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27" name="Rectangles 8">
                        <a:extLst>
                          <a:ext uri="{FF2B5EF4-FFF2-40B4-BE49-F238E27FC236}">
                            <a16:creationId xmlns:a16="http://schemas.microsoft.com/office/drawing/2014/main" id="{96A5E16A-DDA0-981F-9A44-875AA8313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9">
                        <a:extLst>
                          <a:ext uri="{FF2B5EF4-FFF2-40B4-BE49-F238E27FC236}">
                            <a16:creationId xmlns:a16="http://schemas.microsoft.com/office/drawing/2014/main" id="{D998B605-20A2-C05E-95F8-B2B985D13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0">
                        <a:extLst>
                          <a:ext uri="{FF2B5EF4-FFF2-40B4-BE49-F238E27FC236}">
                            <a16:creationId xmlns:a16="http://schemas.microsoft.com/office/drawing/2014/main" id="{D9B6E657-9ADF-2DBA-4D3D-99FDD9F54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s 11">
                        <a:extLst>
                          <a:ext uri="{FF2B5EF4-FFF2-40B4-BE49-F238E27FC236}">
                            <a16:creationId xmlns:a16="http://schemas.microsoft.com/office/drawing/2014/main" id="{B449A577-2CC3-4611-93B1-F6EFE6406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6549D4D8-C2D2-D699-D837-71B90CE9A63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F4631924-FD37-A552-F51C-7C4A5CA9247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Rectangles 16">
                      <a:extLst>
                        <a:ext uri="{FF2B5EF4-FFF2-40B4-BE49-F238E27FC236}">
                          <a16:creationId xmlns:a16="http://schemas.microsoft.com/office/drawing/2014/main" id="{E89A7C1F-AF0C-F4E5-DC4A-6EE5360D1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1" y="4738"/>
                      <a:ext cx="797" cy="40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Rectangles 18">
                      <a:extLst>
                        <a:ext uri="{FF2B5EF4-FFF2-40B4-BE49-F238E27FC236}">
                          <a16:creationId xmlns:a16="http://schemas.microsoft.com/office/drawing/2014/main" id="{E0BA9A0E-4063-5391-A98B-67DCC3725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5" y="4261"/>
                      <a:ext cx="797" cy="87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" name="Rectangles 19">
                      <a:extLst>
                        <a:ext uri="{FF2B5EF4-FFF2-40B4-BE49-F238E27FC236}">
                          <a16:creationId xmlns:a16="http://schemas.microsoft.com/office/drawing/2014/main" id="{E0D2A8DB-CC80-9D19-00EB-D4E208AF7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8" y="4123"/>
                      <a:ext cx="797" cy="101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Rectangles 20">
                      <a:extLst>
                        <a:ext uri="{FF2B5EF4-FFF2-40B4-BE49-F238E27FC236}">
                          <a16:creationId xmlns:a16="http://schemas.microsoft.com/office/drawing/2014/main" id="{03A5887C-FB1C-434F-92BC-2711C04D2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21">
                      <a:extLst>
                        <a:ext uri="{FF2B5EF4-FFF2-40B4-BE49-F238E27FC236}">
                          <a16:creationId xmlns:a16="http://schemas.microsoft.com/office/drawing/2014/main" id="{179542AD-8E73-D2AD-7AF7-9CBD73BAD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" y="3874"/>
                      <a:ext cx="594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A93D4DC9-A758-7699-ABBA-1786C0107CF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337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6EC6141-B9FE-D1FA-2A78-F1BE19B68D9B}"/>
                      </a:ext>
                    </a:extLst>
                  </p:cNvPr>
                  <p:cNvSpPr/>
                  <p:nvPr/>
                </p:nvSpPr>
                <p:spPr>
                  <a:xfrm>
                    <a:off x="6630" y="4120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053D131E-3B0C-DA2A-6D0A-8A3DB93FD3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454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s 25">
                    <a:extLst>
                      <a:ext uri="{FF2B5EF4-FFF2-40B4-BE49-F238E27FC236}">
                        <a16:creationId xmlns:a16="http://schemas.microsoft.com/office/drawing/2014/main" id="{7B64B7A2-E95D-1B52-A10A-3D4910B9AEF5}"/>
                      </a:ext>
                    </a:extLst>
                  </p:cNvPr>
                  <p:cNvSpPr/>
                  <p:nvPr/>
                </p:nvSpPr>
                <p:spPr>
                  <a:xfrm>
                    <a:off x="6747" y="4454"/>
                    <a:ext cx="594" cy="3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6006EF2-9999-2828-1DE8-1728F8BCE9E5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 flipV="1">
                  <a:off x="6288" y="3449"/>
                  <a:ext cx="342" cy="138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05AE1B-6117-8937-C02D-B1F12ABD6F03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>
                  <a:off x="6300" y="4365"/>
                  <a:ext cx="330" cy="196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A5C6E1E-CBC8-68A1-F1D1-B33231559BFD}"/>
                  </a:ext>
                </a:extLst>
              </p:cNvPr>
              <p:cNvGrpSpPr/>
              <p:nvPr/>
            </p:nvGrpSpPr>
            <p:grpSpPr>
              <a:xfrm>
                <a:off x="3218329" y="2619906"/>
                <a:ext cx="5020236" cy="430887"/>
                <a:chOff x="3218329" y="2951599"/>
                <a:chExt cx="5020236" cy="43088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0F7426B-460C-5C76-B645-483C9B7D4C67}"/>
                    </a:ext>
                  </a:extLst>
                </p:cNvPr>
                <p:cNvCxnSpPr/>
                <p:nvPr/>
              </p:nvCxnSpPr>
              <p:spPr>
                <a:xfrm>
                  <a:off x="3218329" y="3200400"/>
                  <a:ext cx="5020236" cy="0"/>
                </a:xfrm>
                <a:prstGeom prst="line">
                  <a:avLst/>
                </a:prstGeom>
                <a:ln w="25400">
                  <a:solidFill>
                    <a:srgbClr val="FF00FF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FB7D652-97A4-FFA4-22D1-A3EF7D59B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FB7D652-97A4-FFA4-22D1-A3EF7D59B1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273EE2-075D-7F9D-CECD-1A3573A623C4}"/>
                    </a:ext>
                  </a:extLst>
                </p:cNvPr>
                <p:cNvSpPr txBox="1"/>
                <p:nvPr/>
              </p:nvSpPr>
              <p:spPr>
                <a:xfrm>
                  <a:off x="7753947" y="3210402"/>
                  <a:ext cx="364818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Relevant work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400" dirty="0"/>
                    <a:t>: </a:t>
                  </a:r>
                  <a:br>
                    <a:rPr lang="en-US" sz="2400" dirty="0"/>
                  </a:br>
                  <a:r>
                    <a:rPr lang="en-US" sz="2400" dirty="0"/>
                    <a:t>Total remaining size of jobs with remaining size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273EE2-075D-7F9D-CECD-1A3573A62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3947" y="3210402"/>
                  <a:ext cx="3648186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836" t="-4061" r="-2843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58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9B524523-5C0F-9C80-09C3-7DB3972B66F5}"/>
              </a:ext>
            </a:extLst>
          </p:cNvPr>
          <p:cNvGrpSpPr/>
          <p:nvPr/>
        </p:nvGrpSpPr>
        <p:grpSpPr>
          <a:xfrm>
            <a:off x="5185908" y="1405229"/>
            <a:ext cx="6593896" cy="4055556"/>
            <a:chOff x="5185908" y="1405229"/>
            <a:chExt cx="6593896" cy="4055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9743BD-A701-5AB8-9DB2-62C48CD4363A}"/>
                </a:ext>
              </a:extLst>
            </p:cNvPr>
            <p:cNvGrpSpPr/>
            <p:nvPr/>
          </p:nvGrpSpPr>
          <p:grpSpPr>
            <a:xfrm>
              <a:off x="5185908" y="1405229"/>
              <a:ext cx="6593896" cy="4055556"/>
              <a:chOff x="5185908" y="1405229"/>
              <a:chExt cx="6593896" cy="405555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B2A1531-FA0A-02F7-B518-509F017B0860}"/>
                  </a:ext>
                </a:extLst>
              </p:cNvPr>
              <p:cNvGrpSpPr/>
              <p:nvPr/>
            </p:nvGrpSpPr>
            <p:grpSpPr>
              <a:xfrm>
                <a:off x="5185908" y="1405229"/>
                <a:ext cx="6593896" cy="4055556"/>
                <a:chOff x="5185908" y="1405229"/>
                <a:chExt cx="6593896" cy="4055556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B46E41D0-BD79-5E4C-FF74-363287F4A5A3}"/>
                    </a:ext>
                  </a:extLst>
                </p:cNvPr>
                <p:cNvGrpSpPr/>
                <p:nvPr/>
              </p:nvGrpSpPr>
              <p:grpSpPr>
                <a:xfrm>
                  <a:off x="5185908" y="1480892"/>
                  <a:ext cx="6506483" cy="3979893"/>
                  <a:chOff x="5185908" y="1480892"/>
                  <a:chExt cx="6506483" cy="3979893"/>
                </a:xfrm>
              </p:grpSpPr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7A7D1EE6-F117-8EE6-BB74-474C5C5EC1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185908" y="1480892"/>
                    <a:ext cx="6506483" cy="3515216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368A9D52-A4E3-3647-5D14-1648FB536A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4153" y="5029898"/>
                        <a:ext cx="2312894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200" dirty="0"/>
                          <a:t>M/M/2, </a:t>
                        </a:r>
                        <a14:m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368A9D52-A4E3-3647-5D14-1648FB536A4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54153" y="5029898"/>
                        <a:ext cx="2312894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1055" t="-9859" b="-2816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0F66593-570E-9154-9B8A-D486F45704EB}"/>
                    </a:ext>
                  </a:extLst>
                </p:cNvPr>
                <p:cNvSpPr/>
                <p:nvPr/>
              </p:nvSpPr>
              <p:spPr>
                <a:xfrm>
                  <a:off x="5591180" y="1405229"/>
                  <a:ext cx="6188624" cy="316676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1E53AB1-52ED-B927-181C-6EB52F728D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7907" y="1690688"/>
                <a:ext cx="0" cy="288131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118477F-DF2B-3816-B4D7-4B19DCF57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7907" y="4572000"/>
                <a:ext cx="568603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71CEAF-1F80-3E2E-17CB-E184D6618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3952" y="1690688"/>
              <a:ext cx="0" cy="28813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3C2F32-1FDF-FA1E-3C80-9232ADD5E796}"/>
                </a:ext>
              </a:extLst>
            </p:cNvPr>
            <p:cNvCxnSpPr>
              <a:cxnSpLocks/>
            </p:cNvCxnSpPr>
            <p:nvPr/>
          </p:nvCxnSpPr>
          <p:spPr>
            <a:xfrm>
              <a:off x="5853952" y="4572000"/>
              <a:ext cx="56860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B65680-1154-7628-C30A-6884ACED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Lower Bound: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1A0BC-DAC0-628B-DF77-21ABE17C5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Resource pooled SRPT-1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Service time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WINE combination</a:t>
            </a:r>
          </a:p>
          <a:p>
            <a:pPr marL="0" indent="0">
              <a:buNone/>
            </a:pPr>
            <a:r>
              <a:rPr lang="en-US" dirty="0"/>
              <a:t>Big improvement!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632F57-40D0-7BE3-6152-B2A461EA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8E907-95FB-FFC6-E210-7B26BEC0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3C31FE3-3F50-A7EA-5B4F-B47ACE98542A}"/>
              </a:ext>
            </a:extLst>
          </p:cNvPr>
          <p:cNvGrpSpPr/>
          <p:nvPr/>
        </p:nvGrpSpPr>
        <p:grpSpPr>
          <a:xfrm>
            <a:off x="5847907" y="1632098"/>
            <a:ext cx="5762620" cy="2929269"/>
            <a:chOff x="5847907" y="1632098"/>
            <a:chExt cx="5762620" cy="292926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4CB16E-C8A8-DFB8-37A7-3581E10A12FC}"/>
                </a:ext>
              </a:extLst>
            </p:cNvPr>
            <p:cNvSpPr/>
            <p:nvPr/>
          </p:nvSpPr>
          <p:spPr>
            <a:xfrm>
              <a:off x="5847907" y="1632098"/>
              <a:ext cx="5247167" cy="2929269"/>
            </a:xfrm>
            <a:custGeom>
              <a:avLst/>
              <a:gdLst>
                <a:gd name="connsiteX0" fmla="*/ 0 w 5247167"/>
                <a:gd name="connsiteY0" fmla="*/ 2929269 h 2929269"/>
                <a:gd name="connsiteX1" fmla="*/ 473149 w 5247167"/>
                <a:gd name="connsiteY1" fmla="*/ 2918637 h 2929269"/>
                <a:gd name="connsiteX2" fmla="*/ 1116419 w 5247167"/>
                <a:gd name="connsiteY2" fmla="*/ 2865474 h 2929269"/>
                <a:gd name="connsiteX3" fmla="*/ 1648046 w 5247167"/>
                <a:gd name="connsiteY3" fmla="*/ 2822944 h 2929269"/>
                <a:gd name="connsiteX4" fmla="*/ 2206256 w 5247167"/>
                <a:gd name="connsiteY4" fmla="*/ 2769781 h 2929269"/>
                <a:gd name="connsiteX5" fmla="*/ 2785730 w 5247167"/>
                <a:gd name="connsiteY5" fmla="*/ 2684721 h 2929269"/>
                <a:gd name="connsiteX6" fmla="*/ 3296093 w 5247167"/>
                <a:gd name="connsiteY6" fmla="*/ 2589028 h 2929269"/>
                <a:gd name="connsiteX7" fmla="*/ 3625702 w 5247167"/>
                <a:gd name="connsiteY7" fmla="*/ 2498651 h 2929269"/>
                <a:gd name="connsiteX8" fmla="*/ 4051005 w 5247167"/>
                <a:gd name="connsiteY8" fmla="*/ 2355111 h 2929269"/>
                <a:gd name="connsiteX9" fmla="*/ 4385930 w 5247167"/>
                <a:gd name="connsiteY9" fmla="*/ 2169042 h 2929269"/>
                <a:gd name="connsiteX10" fmla="*/ 4582633 w 5247167"/>
                <a:gd name="connsiteY10" fmla="*/ 1998921 h 2929269"/>
                <a:gd name="connsiteX11" fmla="*/ 4752753 w 5247167"/>
                <a:gd name="connsiteY11" fmla="*/ 1796902 h 2929269"/>
                <a:gd name="connsiteX12" fmla="*/ 4922874 w 5247167"/>
                <a:gd name="connsiteY12" fmla="*/ 1509823 h 2929269"/>
                <a:gd name="connsiteX13" fmla="*/ 5050465 w 5247167"/>
                <a:gd name="connsiteY13" fmla="*/ 1185530 h 2929269"/>
                <a:gd name="connsiteX14" fmla="*/ 5124893 w 5247167"/>
                <a:gd name="connsiteY14" fmla="*/ 861237 h 2929269"/>
                <a:gd name="connsiteX15" fmla="*/ 5178056 w 5247167"/>
                <a:gd name="connsiteY15" fmla="*/ 595423 h 2929269"/>
                <a:gd name="connsiteX16" fmla="*/ 5225902 w 5247167"/>
                <a:gd name="connsiteY16" fmla="*/ 265814 h 2929269"/>
                <a:gd name="connsiteX17" fmla="*/ 5247167 w 5247167"/>
                <a:gd name="connsiteY17" fmla="*/ 0 h 292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47167" h="2929269">
                  <a:moveTo>
                    <a:pt x="0" y="2929269"/>
                  </a:moveTo>
                  <a:cubicBezTo>
                    <a:pt x="143539" y="2929269"/>
                    <a:pt x="287079" y="2929269"/>
                    <a:pt x="473149" y="2918637"/>
                  </a:cubicBezTo>
                  <a:cubicBezTo>
                    <a:pt x="659219" y="2908005"/>
                    <a:pt x="1116419" y="2865474"/>
                    <a:pt x="1116419" y="2865474"/>
                  </a:cubicBezTo>
                  <a:lnTo>
                    <a:pt x="1648046" y="2822944"/>
                  </a:lnTo>
                  <a:cubicBezTo>
                    <a:pt x="1829685" y="2806995"/>
                    <a:pt x="2016642" y="2792818"/>
                    <a:pt x="2206256" y="2769781"/>
                  </a:cubicBezTo>
                  <a:cubicBezTo>
                    <a:pt x="2395870" y="2746744"/>
                    <a:pt x="2604091" y="2714846"/>
                    <a:pt x="2785730" y="2684721"/>
                  </a:cubicBezTo>
                  <a:cubicBezTo>
                    <a:pt x="2967369" y="2654596"/>
                    <a:pt x="3156098" y="2620040"/>
                    <a:pt x="3296093" y="2589028"/>
                  </a:cubicBezTo>
                  <a:cubicBezTo>
                    <a:pt x="3436088" y="2558016"/>
                    <a:pt x="3499883" y="2537637"/>
                    <a:pt x="3625702" y="2498651"/>
                  </a:cubicBezTo>
                  <a:cubicBezTo>
                    <a:pt x="3751521" y="2459665"/>
                    <a:pt x="3924300" y="2410046"/>
                    <a:pt x="4051005" y="2355111"/>
                  </a:cubicBezTo>
                  <a:cubicBezTo>
                    <a:pt x="4177710" y="2300176"/>
                    <a:pt x="4297325" y="2228407"/>
                    <a:pt x="4385930" y="2169042"/>
                  </a:cubicBezTo>
                  <a:cubicBezTo>
                    <a:pt x="4474535" y="2109677"/>
                    <a:pt x="4521496" y="2060944"/>
                    <a:pt x="4582633" y="1998921"/>
                  </a:cubicBezTo>
                  <a:cubicBezTo>
                    <a:pt x="4643770" y="1936898"/>
                    <a:pt x="4696046" y="1878418"/>
                    <a:pt x="4752753" y="1796902"/>
                  </a:cubicBezTo>
                  <a:cubicBezTo>
                    <a:pt x="4809460" y="1715386"/>
                    <a:pt x="4873255" y="1611718"/>
                    <a:pt x="4922874" y="1509823"/>
                  </a:cubicBezTo>
                  <a:cubicBezTo>
                    <a:pt x="4972493" y="1407928"/>
                    <a:pt x="5016795" y="1293628"/>
                    <a:pt x="5050465" y="1185530"/>
                  </a:cubicBezTo>
                  <a:cubicBezTo>
                    <a:pt x="5084135" y="1077432"/>
                    <a:pt x="5103628" y="959588"/>
                    <a:pt x="5124893" y="861237"/>
                  </a:cubicBezTo>
                  <a:cubicBezTo>
                    <a:pt x="5146158" y="762886"/>
                    <a:pt x="5161221" y="694660"/>
                    <a:pt x="5178056" y="595423"/>
                  </a:cubicBezTo>
                  <a:cubicBezTo>
                    <a:pt x="5194891" y="496186"/>
                    <a:pt x="5214384" y="365051"/>
                    <a:pt x="5225902" y="265814"/>
                  </a:cubicBezTo>
                  <a:cubicBezTo>
                    <a:pt x="5237421" y="166577"/>
                    <a:pt x="5242294" y="83288"/>
                    <a:pt x="5247167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789738-433B-4CAC-6BC1-7069D74A4810}"/>
                </a:ext>
              </a:extLst>
            </p:cNvPr>
            <p:cNvSpPr txBox="1"/>
            <p:nvPr/>
          </p:nvSpPr>
          <p:spPr>
            <a:xfrm>
              <a:off x="10728960" y="3261359"/>
              <a:ext cx="881567" cy="3693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SRPT-1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1E67BA4-D7DC-6FDC-F782-EA8716A2BAD7}"/>
              </a:ext>
            </a:extLst>
          </p:cNvPr>
          <p:cNvGrpSpPr/>
          <p:nvPr/>
        </p:nvGrpSpPr>
        <p:grpSpPr>
          <a:xfrm>
            <a:off x="5847907" y="1626781"/>
            <a:ext cx="5231219" cy="2346444"/>
            <a:chOff x="5847907" y="1626781"/>
            <a:chExt cx="5231219" cy="23464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DA8800-A295-1F1D-3DB9-A8EB9F797A28}"/>
                </a:ext>
              </a:extLst>
            </p:cNvPr>
            <p:cNvGrpSpPr/>
            <p:nvPr/>
          </p:nvGrpSpPr>
          <p:grpSpPr>
            <a:xfrm>
              <a:off x="5847907" y="1626781"/>
              <a:ext cx="5231219" cy="2346444"/>
              <a:chOff x="5847907" y="1626781"/>
              <a:chExt cx="5231219" cy="234644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0B304F-C733-E961-93E8-063BBB65B1AE}"/>
                  </a:ext>
                </a:extLst>
              </p:cNvPr>
              <p:cNvSpPr/>
              <p:nvPr/>
            </p:nvSpPr>
            <p:spPr>
              <a:xfrm>
                <a:off x="8617688" y="1626781"/>
                <a:ext cx="2461438" cy="2346444"/>
              </a:xfrm>
              <a:custGeom>
                <a:avLst/>
                <a:gdLst>
                  <a:gd name="connsiteX0" fmla="*/ 0 w 2461438"/>
                  <a:gd name="connsiteY0" fmla="*/ 2355112 h 2355112"/>
                  <a:gd name="connsiteX1" fmla="*/ 361507 w 2461438"/>
                  <a:gd name="connsiteY1" fmla="*/ 2312582 h 2355112"/>
                  <a:gd name="connsiteX2" fmla="*/ 701749 w 2461438"/>
                  <a:gd name="connsiteY2" fmla="*/ 2264735 h 2355112"/>
                  <a:gd name="connsiteX3" fmla="*/ 1047307 w 2461438"/>
                  <a:gd name="connsiteY3" fmla="*/ 2174359 h 2355112"/>
                  <a:gd name="connsiteX4" fmla="*/ 1419447 w 2461438"/>
                  <a:gd name="connsiteY4" fmla="*/ 2025503 h 2355112"/>
                  <a:gd name="connsiteX5" fmla="*/ 1701210 w 2461438"/>
                  <a:gd name="connsiteY5" fmla="*/ 1850066 h 2355112"/>
                  <a:gd name="connsiteX6" fmla="*/ 1887279 w 2461438"/>
                  <a:gd name="connsiteY6" fmla="*/ 1685261 h 2355112"/>
                  <a:gd name="connsiteX7" fmla="*/ 2073349 w 2461438"/>
                  <a:gd name="connsiteY7" fmla="*/ 1424763 h 2355112"/>
                  <a:gd name="connsiteX8" fmla="*/ 2179675 w 2461438"/>
                  <a:gd name="connsiteY8" fmla="*/ 1222745 h 2355112"/>
                  <a:gd name="connsiteX9" fmla="*/ 2291317 w 2461438"/>
                  <a:gd name="connsiteY9" fmla="*/ 893135 h 2355112"/>
                  <a:gd name="connsiteX10" fmla="*/ 2360428 w 2461438"/>
                  <a:gd name="connsiteY10" fmla="*/ 627321 h 2355112"/>
                  <a:gd name="connsiteX11" fmla="*/ 2429540 w 2461438"/>
                  <a:gd name="connsiteY11" fmla="*/ 297712 h 2355112"/>
                  <a:gd name="connsiteX12" fmla="*/ 2461438 w 2461438"/>
                  <a:gd name="connsiteY12" fmla="*/ 0 h 2355112"/>
                  <a:gd name="connsiteX0" fmla="*/ 0 w 2461438"/>
                  <a:gd name="connsiteY0" fmla="*/ 2350778 h 2350778"/>
                  <a:gd name="connsiteX1" fmla="*/ 361507 w 2461438"/>
                  <a:gd name="connsiteY1" fmla="*/ 2312582 h 2350778"/>
                  <a:gd name="connsiteX2" fmla="*/ 701749 w 2461438"/>
                  <a:gd name="connsiteY2" fmla="*/ 2264735 h 2350778"/>
                  <a:gd name="connsiteX3" fmla="*/ 1047307 w 2461438"/>
                  <a:gd name="connsiteY3" fmla="*/ 2174359 h 2350778"/>
                  <a:gd name="connsiteX4" fmla="*/ 1419447 w 2461438"/>
                  <a:gd name="connsiteY4" fmla="*/ 2025503 h 2350778"/>
                  <a:gd name="connsiteX5" fmla="*/ 1701210 w 2461438"/>
                  <a:gd name="connsiteY5" fmla="*/ 1850066 h 2350778"/>
                  <a:gd name="connsiteX6" fmla="*/ 1887279 w 2461438"/>
                  <a:gd name="connsiteY6" fmla="*/ 1685261 h 2350778"/>
                  <a:gd name="connsiteX7" fmla="*/ 2073349 w 2461438"/>
                  <a:gd name="connsiteY7" fmla="*/ 1424763 h 2350778"/>
                  <a:gd name="connsiteX8" fmla="*/ 2179675 w 2461438"/>
                  <a:gd name="connsiteY8" fmla="*/ 1222745 h 2350778"/>
                  <a:gd name="connsiteX9" fmla="*/ 2291317 w 2461438"/>
                  <a:gd name="connsiteY9" fmla="*/ 893135 h 2350778"/>
                  <a:gd name="connsiteX10" fmla="*/ 2360428 w 2461438"/>
                  <a:gd name="connsiteY10" fmla="*/ 627321 h 2350778"/>
                  <a:gd name="connsiteX11" fmla="*/ 2429540 w 2461438"/>
                  <a:gd name="connsiteY11" fmla="*/ 297712 h 2350778"/>
                  <a:gd name="connsiteX12" fmla="*/ 2461438 w 2461438"/>
                  <a:gd name="connsiteY12" fmla="*/ 0 h 2350778"/>
                  <a:gd name="connsiteX0" fmla="*/ 0 w 2461438"/>
                  <a:gd name="connsiteY0" fmla="*/ 2346444 h 2346444"/>
                  <a:gd name="connsiteX1" fmla="*/ 361507 w 2461438"/>
                  <a:gd name="connsiteY1" fmla="*/ 2312582 h 2346444"/>
                  <a:gd name="connsiteX2" fmla="*/ 701749 w 2461438"/>
                  <a:gd name="connsiteY2" fmla="*/ 2264735 h 2346444"/>
                  <a:gd name="connsiteX3" fmla="*/ 1047307 w 2461438"/>
                  <a:gd name="connsiteY3" fmla="*/ 2174359 h 2346444"/>
                  <a:gd name="connsiteX4" fmla="*/ 1419447 w 2461438"/>
                  <a:gd name="connsiteY4" fmla="*/ 2025503 h 2346444"/>
                  <a:gd name="connsiteX5" fmla="*/ 1701210 w 2461438"/>
                  <a:gd name="connsiteY5" fmla="*/ 1850066 h 2346444"/>
                  <a:gd name="connsiteX6" fmla="*/ 1887279 w 2461438"/>
                  <a:gd name="connsiteY6" fmla="*/ 1685261 h 2346444"/>
                  <a:gd name="connsiteX7" fmla="*/ 2073349 w 2461438"/>
                  <a:gd name="connsiteY7" fmla="*/ 1424763 h 2346444"/>
                  <a:gd name="connsiteX8" fmla="*/ 2179675 w 2461438"/>
                  <a:gd name="connsiteY8" fmla="*/ 1222745 h 2346444"/>
                  <a:gd name="connsiteX9" fmla="*/ 2291317 w 2461438"/>
                  <a:gd name="connsiteY9" fmla="*/ 893135 h 2346444"/>
                  <a:gd name="connsiteX10" fmla="*/ 2360428 w 2461438"/>
                  <a:gd name="connsiteY10" fmla="*/ 627321 h 2346444"/>
                  <a:gd name="connsiteX11" fmla="*/ 2429540 w 2461438"/>
                  <a:gd name="connsiteY11" fmla="*/ 297712 h 2346444"/>
                  <a:gd name="connsiteX12" fmla="*/ 2461438 w 2461438"/>
                  <a:gd name="connsiteY12" fmla="*/ 0 h 23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61438" h="2346444">
                    <a:moveTo>
                      <a:pt x="0" y="2346444"/>
                    </a:moveTo>
                    <a:cubicBezTo>
                      <a:pt x="120502" y="2332267"/>
                      <a:pt x="241005" y="2326759"/>
                      <a:pt x="361507" y="2312582"/>
                    </a:cubicBezTo>
                    <a:cubicBezTo>
                      <a:pt x="478465" y="2297519"/>
                      <a:pt x="587449" y="2287772"/>
                      <a:pt x="701749" y="2264735"/>
                    </a:cubicBezTo>
                    <a:cubicBezTo>
                      <a:pt x="816049" y="2241698"/>
                      <a:pt x="927691" y="2214231"/>
                      <a:pt x="1047307" y="2174359"/>
                    </a:cubicBezTo>
                    <a:cubicBezTo>
                      <a:pt x="1166923" y="2134487"/>
                      <a:pt x="1310463" y="2079552"/>
                      <a:pt x="1419447" y="2025503"/>
                    </a:cubicBezTo>
                    <a:cubicBezTo>
                      <a:pt x="1528431" y="1971454"/>
                      <a:pt x="1623238" y="1906773"/>
                      <a:pt x="1701210" y="1850066"/>
                    </a:cubicBezTo>
                    <a:cubicBezTo>
                      <a:pt x="1779182" y="1793359"/>
                      <a:pt x="1825256" y="1756145"/>
                      <a:pt x="1887279" y="1685261"/>
                    </a:cubicBezTo>
                    <a:cubicBezTo>
                      <a:pt x="1949302" y="1614377"/>
                      <a:pt x="2024616" y="1501849"/>
                      <a:pt x="2073349" y="1424763"/>
                    </a:cubicBezTo>
                    <a:cubicBezTo>
                      <a:pt x="2122082" y="1347677"/>
                      <a:pt x="2143347" y="1311350"/>
                      <a:pt x="2179675" y="1222745"/>
                    </a:cubicBezTo>
                    <a:cubicBezTo>
                      <a:pt x="2216003" y="1134140"/>
                      <a:pt x="2261192" y="992372"/>
                      <a:pt x="2291317" y="893135"/>
                    </a:cubicBezTo>
                    <a:cubicBezTo>
                      <a:pt x="2321442" y="793898"/>
                      <a:pt x="2337391" y="726558"/>
                      <a:pt x="2360428" y="627321"/>
                    </a:cubicBezTo>
                    <a:cubicBezTo>
                      <a:pt x="2383465" y="528084"/>
                      <a:pt x="2412705" y="402265"/>
                      <a:pt x="2429540" y="297712"/>
                    </a:cubicBezTo>
                    <a:cubicBezTo>
                      <a:pt x="2446375" y="193158"/>
                      <a:pt x="2453906" y="96579"/>
                      <a:pt x="2461438" y="0"/>
                    </a:cubicBezTo>
                  </a:path>
                </a:pathLst>
              </a:cu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C123D05-C0C4-B531-0C66-B72D4E4AF577}"/>
                  </a:ext>
                </a:extLst>
              </p:cNvPr>
              <p:cNvCxnSpPr/>
              <p:nvPr/>
            </p:nvCxnSpPr>
            <p:spPr>
              <a:xfrm>
                <a:off x="5847907" y="3971925"/>
                <a:ext cx="2762693" cy="0"/>
              </a:xfrm>
              <a:prstGeom prst="line">
                <a:avLst/>
              </a:prstGeom>
              <a:ln w="254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F71842-B117-6DA1-9A6C-86F148E1E5AA}"/>
                </a:ext>
              </a:extLst>
            </p:cNvPr>
            <p:cNvSpPr txBox="1"/>
            <p:nvPr/>
          </p:nvSpPr>
          <p:spPr>
            <a:xfrm>
              <a:off x="9588667" y="2988613"/>
              <a:ext cx="881567" cy="369332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B91E0D-0D24-42AA-7186-3FAE31B88F69}"/>
              </a:ext>
            </a:extLst>
          </p:cNvPr>
          <p:cNvGrpSpPr/>
          <p:nvPr/>
        </p:nvGrpSpPr>
        <p:grpSpPr>
          <a:xfrm>
            <a:off x="5853952" y="3971925"/>
            <a:ext cx="5507549" cy="374650"/>
            <a:chOff x="5853952" y="3971925"/>
            <a:chExt cx="5507549" cy="3746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B2532D-827F-BA21-3280-97F1F7F5A95E}"/>
                </a:ext>
              </a:extLst>
            </p:cNvPr>
            <p:cNvCxnSpPr/>
            <p:nvPr/>
          </p:nvCxnSpPr>
          <p:spPr>
            <a:xfrm>
              <a:off x="5853952" y="3971925"/>
              <a:ext cx="5499848" cy="0"/>
            </a:xfrm>
            <a:prstGeom prst="line">
              <a:avLst/>
            </a:prstGeom>
            <a:ln w="25400">
              <a:solidFill>
                <a:srgbClr val="8C3F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73B3DF-2096-E6D7-9310-C8B30FB3041E}"/>
                </a:ext>
              </a:extLst>
            </p:cNvPr>
            <p:cNvSpPr txBox="1"/>
            <p:nvPr/>
          </p:nvSpPr>
          <p:spPr>
            <a:xfrm>
              <a:off x="10479934" y="3977243"/>
              <a:ext cx="881567" cy="369332"/>
            </a:xfrm>
            <a:prstGeom prst="rect">
              <a:avLst/>
            </a:prstGeom>
            <a:noFill/>
            <a:ln w="25400">
              <a:solidFill>
                <a:srgbClr val="8C3FC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Service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09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queue. 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Lower bound on work in the M/G/k.</a:t>
                </a:r>
              </a:p>
              <a:p>
                <a:pPr marL="0" indent="0">
                  <a:buNone/>
                </a:pPr>
                <a:r>
                  <a:rPr lang="en-US" dirty="0"/>
                  <a:t>At the beginning of the busy period, system starts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Same speed as M/G/k at start of busy period.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14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3630930" y="1396802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82"/>
                  <a:ext cx="1682" cy="169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6361430" y="3015185"/>
                <a:ext cx="786766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=2.4,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=1/2)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queue. 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Lower bound on work in the M/G/k.</a:t>
                </a:r>
              </a:p>
              <a:p>
                <a:pPr marL="0" indent="0">
                  <a:buNone/>
                </a:pPr>
                <a:r>
                  <a:rPr lang="en-US" dirty="0"/>
                  <a:t>At the beginning of the busy period, system starts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Same speed as M/G/k at start of busy period.</a:t>
                </a:r>
              </a:p>
              <a:p>
                <a:pPr marL="0" indent="0">
                  <a:buNone/>
                </a:pPr>
                <a:r>
                  <a:rPr lang="en-US" dirty="0"/>
                  <a:t>When another job arrives, speed increases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15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3630930" y="1396802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82"/>
                  <a:ext cx="1682" cy="169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6600824" y="3015185"/>
                <a:ext cx="547371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=1.9,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=1/2)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275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queue. 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Lower bound on work in the M/G/k.</a:t>
                </a:r>
              </a:p>
              <a:p>
                <a:pPr marL="0" indent="0">
                  <a:buNone/>
                </a:pPr>
                <a:r>
                  <a:rPr lang="en-US" dirty="0"/>
                  <a:t>At the beginning of the busy period, system starts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some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Same speed as M/G/k at start of busy period.</a:t>
                </a:r>
              </a:p>
              <a:p>
                <a:pPr marL="0" indent="0">
                  <a:buNone/>
                </a:pPr>
                <a:r>
                  <a:rPr lang="en-US" dirty="0"/>
                  <a:t>When another job arrives, speed increases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up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Stays at speed 1 until end of busy period.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66415"/>
                <a:ext cx="10515600" cy="3655060"/>
              </a:xfrm>
              <a:blipFill>
                <a:blip r:embed="rId2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3630930" y="1396802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82"/>
                  <a:ext cx="1682" cy="169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5818506" y="3015185"/>
                <a:ext cx="1329690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=4.2,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130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4371-9540-F976-0886-320FEF6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ISQ: Drift-based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8D991-8273-2F36-61AF-D83B25BD4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 from tutorial: Find a test function with linear drift.</a:t>
                </a:r>
                <a:br>
                  <a:rPr lang="en-US" dirty="0"/>
                </a:br>
                <a:r>
                  <a:rPr lang="en-US" dirty="0"/>
                  <a:t>Here, goal is linear in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Test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en-US" b="0" dirty="0"/>
                  <a:t>,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8D991-8273-2F36-61AF-D83B25BD4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33275-4869-515A-B029-2AB73560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A3A68-4A10-7F2C-2C30-D86F0B5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17</a:t>
            </a:fld>
            <a:endParaRPr lang="en-US"/>
          </a:p>
        </p:txBody>
      </p:sp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9D101DEC-DE8A-B581-F765-D2D347C4B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646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2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DDA1-1A29-A6B9-DC79-ED243C1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ISQ: Mean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BA95A-2D33-F668-EE2A-C024207DF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½</m:t>
                    </m:r>
                  </m:oMath>
                </a14:m>
                <a:r>
                  <a:rPr lang="en-US" b="0" dirty="0"/>
                  <a:t>,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Exact characterization of mean work!</a:t>
                </a:r>
              </a:p>
              <a:p>
                <a:pPr marL="0" indent="0">
                  <a:buNone/>
                </a:pPr>
                <a:r>
                  <a:rPr lang="en-US" dirty="0"/>
                  <a:t>Similar results for ISQ-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Lower bound on total work in M/G/k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BA95A-2D33-F668-EE2A-C024207DF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3C6BF-34BB-3725-DA3A-91E0FC31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6912D-E638-D16D-99F2-066C8E40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F51BE5-79A9-22CE-FE7A-63CB49273CBB}"/>
              </a:ext>
            </a:extLst>
          </p:cNvPr>
          <p:cNvGrpSpPr/>
          <p:nvPr/>
        </p:nvGrpSpPr>
        <p:grpSpPr>
          <a:xfrm>
            <a:off x="2752164" y="3041557"/>
            <a:ext cx="7985904" cy="1105557"/>
            <a:chOff x="2725270" y="1947863"/>
            <a:chExt cx="7985904" cy="11055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ED86DA7-C887-69BB-E689-7E37AE20CD5A}"/>
                </a:ext>
              </a:extLst>
            </p:cNvPr>
            <p:cNvSpPr/>
            <p:nvPr/>
          </p:nvSpPr>
          <p:spPr>
            <a:xfrm>
              <a:off x="2725270" y="1947863"/>
              <a:ext cx="6822141" cy="110555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94AB5EC8-8372-274E-AA28-7BA87E584813}"/>
                </a:ext>
              </a:extLst>
            </p:cNvPr>
            <p:cNvSpPr/>
            <p:nvPr/>
          </p:nvSpPr>
          <p:spPr>
            <a:xfrm>
              <a:off x="9744634" y="2043441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6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934F-760A-872C-DE58-2AB2A682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ISQ: Relevant Work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2226A-05E6-AFC6-4BA8-A2D28D35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More effort to use ISQ to lower bound relevant work, because of recycled jobs.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perspective of relevant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jobs appear in the system. “recycle”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2226A-05E6-AFC6-4BA8-A2D28D35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193C8-3D61-E1AD-DB14-266C0AF4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629F-E30B-6E3F-E289-9155AEB6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5D4AA-C45F-2995-EF2F-F97075F36170}"/>
              </a:ext>
            </a:extLst>
          </p:cNvPr>
          <p:cNvGrpSpPr/>
          <p:nvPr/>
        </p:nvGrpSpPr>
        <p:grpSpPr>
          <a:xfrm>
            <a:off x="2422039" y="2404046"/>
            <a:ext cx="5816526" cy="1265555"/>
            <a:chOff x="2422039" y="2404046"/>
            <a:chExt cx="5816526" cy="12655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021CC7D-345F-AD02-38E4-4C8685554343}"/>
                </a:ext>
              </a:extLst>
            </p:cNvPr>
            <p:cNvGrpSpPr/>
            <p:nvPr/>
          </p:nvGrpSpPr>
          <p:grpSpPr>
            <a:xfrm>
              <a:off x="3166745" y="2404046"/>
              <a:ext cx="4605655" cy="1265555"/>
              <a:chOff x="541" y="3008"/>
              <a:chExt cx="7253" cy="199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189C2C6-6B2A-A267-F88E-E315F1A09789}"/>
                  </a:ext>
                </a:extLst>
              </p:cNvPr>
              <p:cNvGrpSpPr/>
              <p:nvPr/>
            </p:nvGrpSpPr>
            <p:grpSpPr>
              <a:xfrm>
                <a:off x="541" y="3008"/>
                <a:ext cx="7253" cy="1993"/>
                <a:chOff x="541" y="3008"/>
                <a:chExt cx="7253" cy="1993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C2354DB-11B2-8A1A-C30A-111BDF4E87DB}"/>
                    </a:ext>
                  </a:extLst>
                </p:cNvPr>
                <p:cNvSpPr/>
                <p:nvPr/>
              </p:nvSpPr>
              <p:spPr>
                <a:xfrm>
                  <a:off x="6630" y="3008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3231584-B38C-0361-B1E5-2A42071C2F98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6800" cy="1729"/>
                  <a:chOff x="4612" y="3721"/>
                  <a:chExt cx="6800" cy="1729"/>
                </a:xfrm>
              </p:grpSpPr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F4164DC1-F354-2662-3D74-CCD1D618DF1A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54" name="Rectangles 8">
                      <a:extLst>
                        <a:ext uri="{FF2B5EF4-FFF2-40B4-BE49-F238E27FC236}">
                          <a16:creationId xmlns:a16="http://schemas.microsoft.com/office/drawing/2014/main" id="{BEC4DFA6-6E5F-03A1-D1CC-66F33067DC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Rectangles 9">
                      <a:extLst>
                        <a:ext uri="{FF2B5EF4-FFF2-40B4-BE49-F238E27FC236}">
                          <a16:creationId xmlns:a16="http://schemas.microsoft.com/office/drawing/2014/main" id="{BDFC0C3E-07F8-A548-E158-9BF2A8D9E1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Rectangles 10">
                      <a:extLst>
                        <a:ext uri="{FF2B5EF4-FFF2-40B4-BE49-F238E27FC236}">
                          <a16:creationId xmlns:a16="http://schemas.microsoft.com/office/drawing/2014/main" id="{F2A282D2-BF13-99FB-EA93-7976651B0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Rectangles 11">
                      <a:extLst>
                        <a:ext uri="{FF2B5EF4-FFF2-40B4-BE49-F238E27FC236}">
                          <a16:creationId xmlns:a16="http://schemas.microsoft.com/office/drawing/2014/main" id="{639D70DF-BDAE-910A-6F3A-D52DB59F1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FF24EBEE-F46D-14EB-40EE-0421CF0BF44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329C2714-0CA1-087C-0F6B-287A3CA6A1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Rectangles 16">
                    <a:extLst>
                      <a:ext uri="{FF2B5EF4-FFF2-40B4-BE49-F238E27FC236}">
                        <a16:creationId xmlns:a16="http://schemas.microsoft.com/office/drawing/2014/main" id="{E16BE4B1-8CE1-67DC-9ED2-0E3C16CE6956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9" name="Rectangles 18">
                    <a:extLst>
                      <a:ext uri="{FF2B5EF4-FFF2-40B4-BE49-F238E27FC236}">
                        <a16:creationId xmlns:a16="http://schemas.microsoft.com/office/drawing/2014/main" id="{A07935A8-15F2-C13F-795E-A0966A3E1B02}"/>
                      </a:ext>
                    </a:extLst>
                  </p:cNvPr>
                  <p:cNvSpPr/>
                  <p:nvPr/>
                </p:nvSpPr>
                <p:spPr>
                  <a:xfrm>
                    <a:off x="9495" y="4261"/>
                    <a:ext cx="797" cy="87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" name="Rectangles 19">
                    <a:extLst>
                      <a:ext uri="{FF2B5EF4-FFF2-40B4-BE49-F238E27FC236}">
                        <a16:creationId xmlns:a16="http://schemas.microsoft.com/office/drawing/2014/main" id="{239AC88D-2B2F-FF83-C1D2-633171C546C0}"/>
                      </a:ext>
                    </a:extLst>
                  </p:cNvPr>
                  <p:cNvSpPr/>
                  <p:nvPr/>
                </p:nvSpPr>
                <p:spPr>
                  <a:xfrm>
                    <a:off x="6668" y="4123"/>
                    <a:ext cx="797" cy="101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1" name="Rectangles 20">
                    <a:extLst>
                      <a:ext uri="{FF2B5EF4-FFF2-40B4-BE49-F238E27FC236}">
                        <a16:creationId xmlns:a16="http://schemas.microsoft.com/office/drawing/2014/main" id="{002C5A77-0B78-BEB3-715A-B743D4515CBB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s 21">
                    <a:extLst>
                      <a:ext uri="{FF2B5EF4-FFF2-40B4-BE49-F238E27FC236}">
                        <a16:creationId xmlns:a16="http://schemas.microsoft.com/office/drawing/2014/main" id="{988002A8-E761-AB12-D76D-F3C607C1072E}"/>
                      </a:ext>
                    </a:extLst>
                  </p:cNvPr>
                  <p:cNvSpPr/>
                  <p:nvPr/>
                </p:nvSpPr>
                <p:spPr>
                  <a:xfrm>
                    <a:off x="10818" y="3874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416C3135-3679-F262-8CA0-99132BA40D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503CFC3-908B-D32A-5939-AE0755CCC7EA}"/>
                    </a:ext>
                  </a:extLst>
                </p:cNvPr>
                <p:cNvCxnSpPr/>
                <p:nvPr/>
              </p:nvCxnSpPr>
              <p:spPr>
                <a:xfrm flipV="1">
                  <a:off x="7457" y="337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2C67DE8-0956-3582-4CD9-F715C06A5210}"/>
                    </a:ext>
                  </a:extLst>
                </p:cNvPr>
                <p:cNvSpPr/>
                <p:nvPr/>
              </p:nvSpPr>
              <p:spPr>
                <a:xfrm>
                  <a:off x="6630" y="4120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132B188-AEAD-6A50-6AFC-0D815F13BCC6}"/>
                    </a:ext>
                  </a:extLst>
                </p:cNvPr>
                <p:cNvCxnSpPr/>
                <p:nvPr/>
              </p:nvCxnSpPr>
              <p:spPr>
                <a:xfrm flipV="1">
                  <a:off x="7457" y="454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Rectangles 25">
                  <a:extLst>
                    <a:ext uri="{FF2B5EF4-FFF2-40B4-BE49-F238E27FC236}">
                      <a16:creationId xmlns:a16="http://schemas.microsoft.com/office/drawing/2014/main" id="{D6D9EBD8-70E4-2E32-B33D-4504B6CDAB91}"/>
                    </a:ext>
                  </a:extLst>
                </p:cNvPr>
                <p:cNvSpPr/>
                <p:nvPr/>
              </p:nvSpPr>
              <p:spPr>
                <a:xfrm>
                  <a:off x="6747" y="4454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6BF5246-0278-3D06-19C6-6121CFCEBF1C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6288" y="3449"/>
                <a:ext cx="342" cy="138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5E37269-7314-DE70-A72D-379B50AF18BC}"/>
                  </a:ext>
                </a:extLst>
              </p:cNvPr>
              <p:cNvCxnSpPr>
                <a:cxnSpLocks/>
                <a:endCxn id="44" idx="2"/>
              </p:cNvCxnSpPr>
              <p:nvPr/>
            </p:nvCxnSpPr>
            <p:spPr>
              <a:xfrm>
                <a:off x="6300" y="4365"/>
                <a:ext cx="330" cy="19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76F22E8-2700-F28D-EFA6-AE30F041827E}"/>
                </a:ext>
              </a:extLst>
            </p:cNvPr>
            <p:cNvGrpSpPr/>
            <p:nvPr/>
          </p:nvGrpSpPr>
          <p:grpSpPr>
            <a:xfrm>
              <a:off x="2422039" y="2642965"/>
              <a:ext cx="5816526" cy="430887"/>
              <a:chOff x="2422039" y="2974658"/>
              <a:chExt cx="5816526" cy="430887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4C4211F-B154-74C3-128B-51E8102582D1}"/>
                  </a:ext>
                </a:extLst>
              </p:cNvPr>
              <p:cNvCxnSpPr/>
              <p:nvPr/>
            </p:nvCxnSpPr>
            <p:spPr>
              <a:xfrm>
                <a:off x="3218329" y="3200400"/>
                <a:ext cx="5020236" cy="0"/>
              </a:xfrm>
              <a:prstGeom prst="line">
                <a:avLst/>
              </a:prstGeom>
              <a:ln w="25400">
                <a:solidFill>
                  <a:srgbClr val="FF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77E929E-26D2-819E-15A8-B9902E40A02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2039" y="2974658"/>
                    <a:ext cx="796290" cy="4308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FF00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77E929E-26D2-819E-15A8-B9902E40A0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2039" y="2974658"/>
                    <a:ext cx="796290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rgbClr val="FF00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1256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6493-0FCC-F1AB-D387-BC7B359A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M/G/k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5031-8161-CFB1-9387-5D7F21BE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14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5BF0E8-7F73-4A7C-ABB8-32EB122C5D8C}"/>
              </a:ext>
            </a:extLst>
          </p:cNvPr>
          <p:cNvGrpSpPr/>
          <p:nvPr/>
        </p:nvGrpSpPr>
        <p:grpSpPr>
          <a:xfrm>
            <a:off x="3227925" y="2571989"/>
            <a:ext cx="4605655" cy="1265555"/>
            <a:chOff x="541" y="3008"/>
            <a:chExt cx="7253" cy="19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2DB750-5C7A-5BFB-0421-B0C518FB468E}"/>
                </a:ext>
              </a:extLst>
            </p:cNvPr>
            <p:cNvGrpSpPr/>
            <p:nvPr/>
          </p:nvGrpSpPr>
          <p:grpSpPr>
            <a:xfrm>
              <a:off x="541" y="3008"/>
              <a:ext cx="7253" cy="1993"/>
              <a:chOff x="541" y="3008"/>
              <a:chExt cx="7253" cy="199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7CBC829-7977-848D-7D48-3189CA61E979}"/>
                  </a:ext>
                </a:extLst>
              </p:cNvPr>
              <p:cNvSpPr/>
              <p:nvPr/>
            </p:nvSpPr>
            <p:spPr>
              <a:xfrm>
                <a:off x="6630" y="3008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5D023A-B1AB-9784-D655-4032C9C01279}"/>
                  </a:ext>
                </a:extLst>
              </p:cNvPr>
              <p:cNvGrpSpPr/>
              <p:nvPr/>
            </p:nvGrpSpPr>
            <p:grpSpPr>
              <a:xfrm>
                <a:off x="541" y="3061"/>
                <a:ext cx="6800" cy="1729"/>
                <a:chOff x="4612" y="3735"/>
                <a:chExt cx="6800" cy="17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38AEDAC-EE23-E2B3-D71C-98A932B0A1F5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29"/>
                  <a:chOff x="5630" y="3735"/>
                  <a:chExt cx="4734" cy="1729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B4387B9F-0F0C-F6AF-4694-A50990D411F9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F2886EC6-A59A-8780-EC2D-4BB779519B39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56DF1B98-82D0-F04B-1BB4-B15CF81D6CD5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84C074D4-3895-DC0B-4FE6-526344EC3BA3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AEB7E68F-7CA4-96DC-B547-8DF51B974A3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84A178A2-E21D-BA87-D019-FCCE5CB5659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DE172811-3ECE-EE6D-A0D8-7D4C3DE64ACF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B38D3F89-693A-8C53-85FB-F12C8FFD86EE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0F16FDF3-68BF-3B55-ACDC-2D6B00978A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9F0A97BE-F8BD-853D-8340-84A0088D5310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747066A8-F291-192A-C81F-4D1D0487E0E2}"/>
                    </a:ext>
                  </a:extLst>
                </p:cNvPr>
                <p:cNvSpPr/>
                <p:nvPr/>
              </p:nvSpPr>
              <p:spPr>
                <a:xfrm>
                  <a:off x="10818" y="3874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B5C8F3D-B552-5B3E-3749-5D14114057D4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45F5D5E-7E9D-2623-084F-BE4C8FD65AA1}"/>
                  </a:ext>
                </a:extLst>
              </p:cNvPr>
              <p:cNvCxnSpPr/>
              <p:nvPr/>
            </p:nvCxnSpPr>
            <p:spPr>
              <a:xfrm flipV="1">
                <a:off x="7457" y="337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1F123-29C1-5CD3-674E-84F2D7E3F7FB}"/>
                  </a:ext>
                </a:extLst>
              </p:cNvPr>
              <p:cNvSpPr/>
              <p:nvPr/>
            </p:nvSpPr>
            <p:spPr>
              <a:xfrm>
                <a:off x="6630" y="4120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4DD5CA7-2583-4821-8802-C42D193ED309}"/>
                  </a:ext>
                </a:extLst>
              </p:cNvPr>
              <p:cNvCxnSpPr/>
              <p:nvPr/>
            </p:nvCxnSpPr>
            <p:spPr>
              <a:xfrm flipV="1">
                <a:off x="7457" y="454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1B398D81-273C-DAB2-A7D0-4B0EC4BA7A8D}"/>
                  </a:ext>
                </a:extLst>
              </p:cNvPr>
              <p:cNvSpPr/>
              <p:nvPr/>
            </p:nvSpPr>
            <p:spPr>
              <a:xfrm>
                <a:off x="6747" y="4454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DCA190-B356-5BF8-D468-63CD00742BE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288" y="3449"/>
              <a:ext cx="342" cy="138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C00521-3FD1-785C-E155-CC1AC783259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6300" y="4365"/>
              <a:ext cx="330" cy="19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9CE2D9-2D8C-3FEA-46DF-742103255157}"/>
              </a:ext>
            </a:extLst>
          </p:cNvPr>
          <p:cNvGrpSpPr/>
          <p:nvPr/>
        </p:nvGrpSpPr>
        <p:grpSpPr>
          <a:xfrm>
            <a:off x="8232342" y="2252292"/>
            <a:ext cx="752792" cy="1802130"/>
            <a:chOff x="7930469" y="3625215"/>
            <a:chExt cx="752792" cy="1802130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6AE78BB8-17AF-A781-3F9D-745EDEE2AA62}"/>
                </a:ext>
              </a:extLst>
            </p:cNvPr>
            <p:cNvSpPr/>
            <p:nvPr/>
          </p:nvSpPr>
          <p:spPr>
            <a:xfrm>
              <a:off x="7930469" y="3625215"/>
              <a:ext cx="461010" cy="180213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CC8715-1C63-8147-A0A0-9D142221F92F}"/>
                    </a:ext>
                  </a:extLst>
                </p:cNvPr>
                <p:cNvSpPr txBox="1"/>
                <p:nvPr/>
              </p:nvSpPr>
              <p:spPr>
                <a:xfrm>
                  <a:off x="8328977" y="4309734"/>
                  <a:ext cx="354284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C40F0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>
                    <a:solidFill>
                      <a:srgbClr val="C40F0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CC8715-1C63-8147-A0A0-9D142221F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977" y="4309734"/>
                  <a:ext cx="35428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91A3B6-3411-0FED-CE33-8DF8EA7FC01F}"/>
              </a:ext>
            </a:extLst>
          </p:cNvPr>
          <p:cNvGrpSpPr/>
          <p:nvPr/>
        </p:nvGrpSpPr>
        <p:grpSpPr>
          <a:xfrm>
            <a:off x="3460115" y="1690713"/>
            <a:ext cx="3277870" cy="1372235"/>
            <a:chOff x="5449" y="1644"/>
            <a:chExt cx="5162" cy="2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26">
                  <a:extLst>
                    <a:ext uri="{FF2B5EF4-FFF2-40B4-BE49-F238E27FC236}">
                      <a16:creationId xmlns:a16="http://schemas.microsoft.com/office/drawing/2014/main" id="{51A6B2D9-6396-2357-3C26-423509F935DD}"/>
                    </a:ext>
                  </a:extLst>
                </p:cNvPr>
                <p:cNvSpPr txBox="1"/>
                <p:nvPr/>
              </p:nvSpPr>
              <p:spPr>
                <a:xfrm>
                  <a:off x="5449" y="1644"/>
                  <a:ext cx="5162" cy="1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Job duration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𝑆</m:t>
                      </m:r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 err="1"/>
                    <a:t>i.i.d.</a:t>
                  </a:r>
                  <a:endParaRPr lang="en-US" sz="2200" dirty="0"/>
                </a:p>
                <a:p>
                  <a:r>
                    <a:rPr lang="en-US" sz="2200" dirty="0"/>
                    <a:t>Scheduling w/ known sizes</a:t>
                  </a:r>
                </a:p>
              </p:txBody>
            </p:sp>
          </mc:Choice>
          <mc:Fallback xmlns="">
            <p:sp>
              <p:nvSpPr>
                <p:cNvPr id="35" name="Text Box 26">
                  <a:extLst>
                    <a:ext uri="{FF2B5EF4-FFF2-40B4-BE49-F238E27FC236}">
                      <a16:creationId xmlns:a16="http://schemas.microsoft.com/office/drawing/2014/main" id="{51A6B2D9-6396-2357-3C26-423509F93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" y="1644"/>
                  <a:ext cx="5162" cy="1212"/>
                </a:xfrm>
                <a:prstGeom prst="rect">
                  <a:avLst/>
                </a:prstGeom>
                <a:blipFill>
                  <a:blip r:embed="rId3"/>
                  <a:stretch>
                    <a:fillRect l="-1842" t="-2256" b="-1203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D676D2-5F8B-EB42-D31B-C5277037A391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030" y="2856"/>
              <a:ext cx="1205" cy="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FC0BF0-53D6-9A62-04AD-D118DB74CA77}"/>
              </a:ext>
            </a:extLst>
          </p:cNvPr>
          <p:cNvGrpSpPr/>
          <p:nvPr/>
        </p:nvGrpSpPr>
        <p:grpSpPr>
          <a:xfrm>
            <a:off x="3667664" y="3936278"/>
            <a:ext cx="4560570" cy="626110"/>
            <a:chOff x="5521" y="4476"/>
            <a:chExt cx="7182" cy="986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FA858525-8CF3-706F-C302-9B6DE2325865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 Box 29">
                  <a:extLst>
                    <a:ext uri="{FF2B5EF4-FFF2-40B4-BE49-F238E27FC236}">
                      <a16:creationId xmlns:a16="http://schemas.microsoft.com/office/drawing/2014/main" id="{211A312A-2E3B-4A05-44A5-66B9F8287A6F}"/>
                    </a:ext>
                  </a:extLst>
                </p:cNvPr>
                <p:cNvSpPr txBox="1"/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𝑇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9" name="Text Box 29">
                  <a:extLst>
                    <a:ext uri="{FF2B5EF4-FFF2-40B4-BE49-F238E27FC236}">
                      <a16:creationId xmlns:a16="http://schemas.microsoft.com/office/drawing/2014/main" id="{211A312A-2E3B-4A05-44A5-66B9F8287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blipFill>
                  <a:blip r:embed="rId4"/>
                  <a:stretch>
                    <a:fillRect l="-2717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94F095-F8B8-3DE7-B3CC-D7E366324E61}"/>
              </a:ext>
            </a:extLst>
          </p:cNvPr>
          <p:cNvGrpSpPr/>
          <p:nvPr/>
        </p:nvGrpSpPr>
        <p:grpSpPr>
          <a:xfrm>
            <a:off x="1472150" y="2958387"/>
            <a:ext cx="1755775" cy="429895"/>
            <a:chOff x="1847" y="3258"/>
            <a:chExt cx="2765" cy="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66A22920-F5EC-889A-3131-999494648126}"/>
                    </a:ext>
                  </a:extLst>
                </p:cNvPr>
                <p:cNvSpPr txBox="1"/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Poisson(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</m:oMath>
                  </a14:m>
                  <a:r>
                    <a:rPr lang="en-US" sz="2200" dirty="0"/>
                    <a:t>)</a:t>
                  </a: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blipFill>
                  <a:blip r:embed="rId5"/>
                  <a:stretch>
                    <a:fillRect l="-4721" t="-5333" r="-2575" b="-24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BB23B6-68EA-EEA3-F0B9-02776076ED39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1847" y="3597"/>
              <a:ext cx="558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822291-4C2F-06C9-A6CF-16F5DEA5BC20}"/>
              </a:ext>
            </a:extLst>
          </p:cNvPr>
          <p:cNvGrpSpPr/>
          <p:nvPr/>
        </p:nvGrpSpPr>
        <p:grpSpPr>
          <a:xfrm>
            <a:off x="7629110" y="1586152"/>
            <a:ext cx="2524587" cy="461353"/>
            <a:chOff x="12060" y="1551"/>
            <a:chExt cx="3682" cy="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32">
                  <a:extLst>
                    <a:ext uri="{FF2B5EF4-FFF2-40B4-BE49-F238E27FC236}">
                      <a16:creationId xmlns:a16="http://schemas.microsoft.com/office/drawing/2014/main" id="{9193E7FE-87A6-89AA-79CF-69A28AE00FCA}"/>
                    </a:ext>
                  </a:extLst>
                </p:cNvPr>
                <p:cNvSpPr txBox="1"/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𝜌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]&lt;1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3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blipFill>
                  <a:blip r:embed="rId6"/>
                  <a:stretch>
                    <a:fillRect l="-2632" t="-6250" b="-1625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4CD8D9F-0E2D-0E2D-4783-8B6075DFFE1B}"/>
                </a:ext>
              </a:extLst>
            </p:cNvPr>
            <p:cNvCxnSpPr/>
            <p:nvPr/>
          </p:nvCxnSpPr>
          <p:spPr>
            <a:xfrm flipH="1">
              <a:off x="15123" y="2000"/>
              <a:ext cx="226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C6DFCB8-C623-4F52-BE2F-47D67B82C473}"/>
              </a:ext>
            </a:extLst>
          </p:cNvPr>
          <p:cNvSpPr txBox="1"/>
          <p:nvPr/>
        </p:nvSpPr>
        <p:spPr>
          <a:xfrm>
            <a:off x="7788360" y="2610757"/>
            <a:ext cx="536111" cy="108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2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1/k</a:t>
            </a:r>
          </a:p>
          <a:p>
            <a:pPr>
              <a:lnSpc>
                <a:spcPct val="122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2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1/k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A551228-8066-F624-8348-05E5195A718F}"/>
                  </a:ext>
                </a:extLst>
              </p:cNvPr>
              <p:cNvSpPr/>
              <p:nvPr/>
            </p:nvSpPr>
            <p:spPr>
              <a:xfrm>
                <a:off x="876828" y="4838614"/>
                <a:ext cx="5581035" cy="6823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Q: What scheduling policy minimizes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A551228-8066-F624-8348-05E5195A7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8" y="4838614"/>
                <a:ext cx="5581035" cy="6823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61606001-72EA-D3EF-336B-7F6B8E76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58EB555B-83E0-9767-111C-F50A4BE8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5AB706-0F51-E157-90B6-0C10AD958C75}"/>
              </a:ext>
            </a:extLst>
          </p:cNvPr>
          <p:cNvSpPr/>
          <p:nvPr/>
        </p:nvSpPr>
        <p:spPr>
          <a:xfrm>
            <a:off x="7619585" y="4787345"/>
            <a:ext cx="3197723" cy="784878"/>
          </a:xfrm>
          <a:prstGeom prst="roundRect">
            <a:avLst/>
          </a:prstGeom>
          <a:solidFill>
            <a:srgbClr val="FF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Shortest Remaining Processing Time?</a:t>
            </a:r>
          </a:p>
        </p:txBody>
      </p:sp>
    </p:spTree>
    <p:extLst>
      <p:ext uri="{BB962C8B-B14F-4D97-AF65-F5344CB8AC3E}">
        <p14:creationId xmlns:p14="http://schemas.microsoft.com/office/powerpoint/2010/main" val="26254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934F-760A-872C-DE58-2AB2A682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ISQ: Relevant Work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2226A-05E6-AFC6-4BA8-A2D28D355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More effort to use ISQ to lower bound relevant work, because of recycled jobs.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From the perspective of relevant 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jobs appear in the system. “recycle”</a:t>
                </a:r>
              </a:p>
              <a:p>
                <a:pPr marL="0" indent="0">
                  <a:buNone/>
                </a:pPr>
                <a:r>
                  <a:rPr lang="en-US" dirty="0"/>
                  <a:t>Simple ISQ-based bound: Use size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jobs recycle on separate servers.</a:t>
                </a:r>
              </a:p>
              <a:p>
                <a:pPr marL="0" indent="0">
                  <a:buNone/>
                </a:pPr>
                <a:r>
                  <a:rPr lang="en-US" dirty="0"/>
                  <a:t>Fancier ISQ-based bound: Worst-case jump in test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C2226A-05E6-AFC6-4BA8-A2D28D355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193C8-3D61-E1AD-DB14-266C0AF4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4629F-E30B-6E3F-E289-9155AEB6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20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4D9625-6A40-34D3-9C69-4C285D6B12E1}"/>
              </a:ext>
            </a:extLst>
          </p:cNvPr>
          <p:cNvGrpSpPr/>
          <p:nvPr/>
        </p:nvGrpSpPr>
        <p:grpSpPr>
          <a:xfrm>
            <a:off x="2422039" y="2404046"/>
            <a:ext cx="5816526" cy="1265555"/>
            <a:chOff x="2422039" y="2404046"/>
            <a:chExt cx="5816526" cy="12655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DCF5C1-0A0D-ACA4-ED99-043343C01937}"/>
                </a:ext>
              </a:extLst>
            </p:cNvPr>
            <p:cNvGrpSpPr/>
            <p:nvPr/>
          </p:nvGrpSpPr>
          <p:grpSpPr>
            <a:xfrm>
              <a:off x="3166745" y="2404046"/>
              <a:ext cx="4605655" cy="1265555"/>
              <a:chOff x="541" y="3008"/>
              <a:chExt cx="7253" cy="199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A7EC5E1-0D5F-3D81-40C4-E9963C3DE8D8}"/>
                  </a:ext>
                </a:extLst>
              </p:cNvPr>
              <p:cNvGrpSpPr/>
              <p:nvPr/>
            </p:nvGrpSpPr>
            <p:grpSpPr>
              <a:xfrm>
                <a:off x="541" y="3008"/>
                <a:ext cx="7253" cy="1993"/>
                <a:chOff x="541" y="3008"/>
                <a:chExt cx="7253" cy="1993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323C1D5-B83C-1C85-0E39-3602DFA1D73E}"/>
                    </a:ext>
                  </a:extLst>
                </p:cNvPr>
                <p:cNvSpPr/>
                <p:nvPr/>
              </p:nvSpPr>
              <p:spPr>
                <a:xfrm>
                  <a:off x="6630" y="3008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095551AB-059F-7FC6-C6BD-42EB4EF4D64A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6800" cy="1729"/>
                  <a:chOff x="4612" y="3721"/>
                  <a:chExt cx="6800" cy="1729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44E8FB73-9142-3068-0950-5662A56A01F2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23" name="Rectangles 8">
                      <a:extLst>
                        <a:ext uri="{FF2B5EF4-FFF2-40B4-BE49-F238E27FC236}">
                          <a16:creationId xmlns:a16="http://schemas.microsoft.com/office/drawing/2014/main" id="{D4940362-9BE9-5639-FAE3-7C36AF952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9">
                      <a:extLst>
                        <a:ext uri="{FF2B5EF4-FFF2-40B4-BE49-F238E27FC236}">
                          <a16:creationId xmlns:a16="http://schemas.microsoft.com/office/drawing/2014/main" id="{65C2CC03-ED33-B586-960C-C35001088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10">
                      <a:extLst>
                        <a:ext uri="{FF2B5EF4-FFF2-40B4-BE49-F238E27FC236}">
                          <a16:creationId xmlns:a16="http://schemas.microsoft.com/office/drawing/2014/main" id="{A5C308FD-EE29-1610-9CBB-ED57D3797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11">
                      <a:extLst>
                        <a:ext uri="{FF2B5EF4-FFF2-40B4-BE49-F238E27FC236}">
                          <a16:creationId xmlns:a16="http://schemas.microsoft.com/office/drawing/2014/main" id="{7156630A-65C7-C3C4-81CA-8D6C64D95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7F98F301-7AF0-7DC4-4133-54CA0D950B9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8714383F-C328-F189-30B6-EA4C1197299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Rectangles 16">
                    <a:extLst>
                      <a:ext uri="{FF2B5EF4-FFF2-40B4-BE49-F238E27FC236}">
                        <a16:creationId xmlns:a16="http://schemas.microsoft.com/office/drawing/2014/main" id="{0F92F650-CC19-B789-9572-BF3DF2A1510E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s 18">
                    <a:extLst>
                      <a:ext uri="{FF2B5EF4-FFF2-40B4-BE49-F238E27FC236}">
                        <a16:creationId xmlns:a16="http://schemas.microsoft.com/office/drawing/2014/main" id="{8410017B-7BCA-C4AF-00D4-F1C445B42733}"/>
                      </a:ext>
                    </a:extLst>
                  </p:cNvPr>
                  <p:cNvSpPr/>
                  <p:nvPr/>
                </p:nvSpPr>
                <p:spPr>
                  <a:xfrm>
                    <a:off x="9495" y="4423"/>
                    <a:ext cx="797" cy="717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=x</a:t>
                    </a:r>
                  </a:p>
                </p:txBody>
              </p:sp>
              <p:sp>
                <p:nvSpPr>
                  <p:cNvPr id="19" name="Rectangles 19">
                    <a:extLst>
                      <a:ext uri="{FF2B5EF4-FFF2-40B4-BE49-F238E27FC236}">
                        <a16:creationId xmlns:a16="http://schemas.microsoft.com/office/drawing/2014/main" id="{67013DDB-81FF-CB28-BAD2-AC4E8E61D54D}"/>
                      </a:ext>
                    </a:extLst>
                  </p:cNvPr>
                  <p:cNvSpPr/>
                  <p:nvPr/>
                </p:nvSpPr>
                <p:spPr>
                  <a:xfrm>
                    <a:off x="6668" y="4261"/>
                    <a:ext cx="797" cy="879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s 20">
                    <a:extLst>
                      <a:ext uri="{FF2B5EF4-FFF2-40B4-BE49-F238E27FC236}">
                        <a16:creationId xmlns:a16="http://schemas.microsoft.com/office/drawing/2014/main" id="{A00A2FD2-D271-3001-4B49-7DB39A6A5E1E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21">
                    <a:extLst>
                      <a:ext uri="{FF2B5EF4-FFF2-40B4-BE49-F238E27FC236}">
                        <a16:creationId xmlns:a16="http://schemas.microsoft.com/office/drawing/2014/main" id="{D979CCBD-D15E-8A8B-33E2-915AFF6E6E9F}"/>
                      </a:ext>
                    </a:extLst>
                  </p:cNvPr>
                  <p:cNvSpPr/>
                  <p:nvPr/>
                </p:nvSpPr>
                <p:spPr>
                  <a:xfrm>
                    <a:off x="10818" y="3874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EC5F1954-D91A-4B85-2D81-2171BB1C4D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6D7F83F-05E4-E0D7-29B7-6B295876985D}"/>
                    </a:ext>
                  </a:extLst>
                </p:cNvPr>
                <p:cNvCxnSpPr/>
                <p:nvPr/>
              </p:nvCxnSpPr>
              <p:spPr>
                <a:xfrm flipV="1">
                  <a:off x="7457" y="337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DDDEFC1-270E-513C-DD22-18F6F10774EA}"/>
                    </a:ext>
                  </a:extLst>
                </p:cNvPr>
                <p:cNvSpPr/>
                <p:nvPr/>
              </p:nvSpPr>
              <p:spPr>
                <a:xfrm>
                  <a:off x="6630" y="4120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55C5232-CC78-8938-36E4-ECAF13E2D520}"/>
                    </a:ext>
                  </a:extLst>
                </p:cNvPr>
                <p:cNvCxnSpPr/>
                <p:nvPr/>
              </p:nvCxnSpPr>
              <p:spPr>
                <a:xfrm flipV="1">
                  <a:off x="7457" y="454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s 25">
                  <a:extLst>
                    <a:ext uri="{FF2B5EF4-FFF2-40B4-BE49-F238E27FC236}">
                      <a16:creationId xmlns:a16="http://schemas.microsoft.com/office/drawing/2014/main" id="{2F7D5D6B-6734-D544-6584-CD49C3664B60}"/>
                    </a:ext>
                  </a:extLst>
                </p:cNvPr>
                <p:cNvSpPr/>
                <p:nvPr/>
              </p:nvSpPr>
              <p:spPr>
                <a:xfrm>
                  <a:off x="6747" y="4454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A6F849F-E156-CD18-DFAB-3123EDEB08BA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 flipV="1">
                <a:off x="6288" y="3449"/>
                <a:ext cx="342" cy="138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56F505F-0C90-D372-EAFC-FF39220EBD1C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>
                <a:off x="6300" y="4365"/>
                <a:ext cx="330" cy="19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8A8D97E-B87A-BFB7-2A8F-C52124A73F08}"/>
                </a:ext>
              </a:extLst>
            </p:cNvPr>
            <p:cNvGrpSpPr/>
            <p:nvPr/>
          </p:nvGrpSpPr>
          <p:grpSpPr>
            <a:xfrm>
              <a:off x="2422039" y="2642965"/>
              <a:ext cx="5816526" cy="430887"/>
              <a:chOff x="2422039" y="2974658"/>
              <a:chExt cx="5816526" cy="430887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97648-19F2-45E8-07C8-F8A4EC40B97E}"/>
                  </a:ext>
                </a:extLst>
              </p:cNvPr>
              <p:cNvCxnSpPr/>
              <p:nvPr/>
            </p:nvCxnSpPr>
            <p:spPr>
              <a:xfrm>
                <a:off x="3218329" y="3200400"/>
                <a:ext cx="5020236" cy="0"/>
              </a:xfrm>
              <a:prstGeom prst="line">
                <a:avLst/>
              </a:prstGeom>
              <a:ln w="25400">
                <a:solidFill>
                  <a:srgbClr val="FF00FF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61F310-2762-F6D8-A688-35357DD7C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422039" y="2974658"/>
                    <a:ext cx="796290" cy="43088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FF00FF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61F310-2762-F6D8-A688-35357DD7C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2039" y="2974658"/>
                    <a:ext cx="796290" cy="43088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rgbClr val="FF00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97562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2AE58-8A2F-2C9E-C9D6-0327E61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ISQ: Detailed relevant work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752FF-8961-9381-1646-A12EF4BC5B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312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Definitions: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Separate-servers ISQ: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Worst-case jump (recycling) ISQ: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2752FF-8961-9381-1646-A12EF4BC5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31208"/>
              </a:xfrm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78BE-D81B-5AD9-1003-67C40F59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FD1F-61A4-6406-2DEF-173B0B3D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3F03CFA-8AA6-EDD5-4C15-5C6133DA8B6D}"/>
              </a:ext>
            </a:extLst>
          </p:cNvPr>
          <p:cNvGrpSpPr/>
          <p:nvPr/>
        </p:nvGrpSpPr>
        <p:grpSpPr>
          <a:xfrm>
            <a:off x="3028950" y="2519659"/>
            <a:ext cx="5486400" cy="2088916"/>
            <a:chOff x="3028950" y="2519659"/>
            <a:chExt cx="5486400" cy="20889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0524D6-8E3D-04F5-0814-FC02F2099C53}"/>
                </a:ext>
              </a:extLst>
            </p:cNvPr>
            <p:cNvSpPr txBox="1"/>
            <p:nvPr/>
          </p:nvSpPr>
          <p:spPr>
            <a:xfrm>
              <a:off x="7715250" y="2519659"/>
              <a:ext cx="800100" cy="46166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ISQ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19961F-6D25-39B9-8455-1E7474751B60}"/>
                </a:ext>
              </a:extLst>
            </p:cNvPr>
            <p:cNvSpPr/>
            <p:nvPr/>
          </p:nvSpPr>
          <p:spPr>
            <a:xfrm>
              <a:off x="3028950" y="2981324"/>
              <a:ext cx="5486400" cy="1627251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9D0297-5292-96FB-1FC1-90E316919236}"/>
              </a:ext>
            </a:extLst>
          </p:cNvPr>
          <p:cNvGrpSpPr/>
          <p:nvPr/>
        </p:nvGrpSpPr>
        <p:grpSpPr>
          <a:xfrm>
            <a:off x="8839200" y="3321928"/>
            <a:ext cx="1733549" cy="964322"/>
            <a:chOff x="8839200" y="3321928"/>
            <a:chExt cx="1733549" cy="96432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978A55-A33B-4504-0465-547733DB9477}"/>
                </a:ext>
              </a:extLst>
            </p:cNvPr>
            <p:cNvSpPr/>
            <p:nvPr/>
          </p:nvSpPr>
          <p:spPr>
            <a:xfrm>
              <a:off x="8839200" y="3794949"/>
              <a:ext cx="1733549" cy="491301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E56E3C-3992-9851-C6E4-DF6D9D447F8D}"/>
                </a:ext>
              </a:extLst>
            </p:cNvPr>
            <p:cNvSpPr txBox="1"/>
            <p:nvPr/>
          </p:nvSpPr>
          <p:spPr>
            <a:xfrm>
              <a:off x="9022555" y="3321928"/>
              <a:ext cx="1366838" cy="46166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Recycling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141C49-7E55-28D3-ABA5-EC99959C5D13}"/>
              </a:ext>
            </a:extLst>
          </p:cNvPr>
          <p:cNvGrpSpPr/>
          <p:nvPr/>
        </p:nvGrpSpPr>
        <p:grpSpPr>
          <a:xfrm>
            <a:off x="4406645" y="4411324"/>
            <a:ext cx="5051679" cy="1945026"/>
            <a:chOff x="4406645" y="4411324"/>
            <a:chExt cx="5051679" cy="194502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A2ACE4-B6E9-A7D0-17A5-51506100A7C9}"/>
                </a:ext>
              </a:extLst>
            </p:cNvPr>
            <p:cNvSpPr/>
            <p:nvPr/>
          </p:nvSpPr>
          <p:spPr>
            <a:xfrm>
              <a:off x="4406645" y="4872989"/>
              <a:ext cx="4651629" cy="1483361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E6B603-2D3D-9540-CF9C-5DDED9AB850D}"/>
                </a:ext>
              </a:extLst>
            </p:cNvPr>
            <p:cNvSpPr txBox="1"/>
            <p:nvPr/>
          </p:nvSpPr>
          <p:spPr>
            <a:xfrm>
              <a:off x="8658224" y="4411324"/>
              <a:ext cx="800100" cy="461665"/>
            </a:xfrm>
            <a:prstGeom prst="rect">
              <a:avLst/>
            </a:prstGeom>
            <a:noFill/>
            <a:ln w="25400"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ISQ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C61809-1D68-EA77-EFFE-20F9222A8464}"/>
              </a:ext>
            </a:extLst>
          </p:cNvPr>
          <p:cNvGrpSpPr/>
          <p:nvPr/>
        </p:nvGrpSpPr>
        <p:grpSpPr>
          <a:xfrm>
            <a:off x="9339262" y="4818231"/>
            <a:ext cx="1871663" cy="1473476"/>
            <a:chOff x="9339262" y="4818231"/>
            <a:chExt cx="1871663" cy="147347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E43AB2-C82B-1CDA-E916-8058B5A7CAB3}"/>
                </a:ext>
              </a:extLst>
            </p:cNvPr>
            <p:cNvSpPr/>
            <p:nvPr/>
          </p:nvSpPr>
          <p:spPr>
            <a:xfrm>
              <a:off x="9339262" y="5279896"/>
              <a:ext cx="1871663" cy="1011811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CD1979-98D4-E3C1-6EFA-F1ACF81407C3}"/>
                </a:ext>
              </a:extLst>
            </p:cNvPr>
            <p:cNvSpPr txBox="1"/>
            <p:nvPr/>
          </p:nvSpPr>
          <p:spPr>
            <a:xfrm>
              <a:off x="9591674" y="4818231"/>
              <a:ext cx="1366838" cy="461665"/>
            </a:xfrm>
            <a:prstGeom prst="rect">
              <a:avLst/>
            </a:prstGeom>
            <a:noFill/>
            <a:ln w="2540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Recycling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746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8CC-0B63-A4E0-57A1-7568B083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response time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F584-3C7F-01D7-BB17-9628DA023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2357"/>
            <a:ext cx="10515600" cy="13346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Red: Simple ISQ bound. Purple: Combine all 3 with WINE.</a:t>
            </a:r>
          </a:p>
          <a:p>
            <a:pPr marL="0" indent="0">
              <a:buNone/>
            </a:pPr>
            <a:r>
              <a:rPr lang="en-US" dirty="0"/>
              <a:t>Improvement of WINE 3 over WINE 2. WINE 4: Add in fancy ISQ bound.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66D64-6C9F-484E-1149-5073FB74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8FAD0-6B95-FE24-D3DA-DB523F8C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E9D09-818B-2396-5178-B1ACA8C0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" y="1646238"/>
            <a:ext cx="5915851" cy="3196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41F39-16E1-3CA9-ED00-7419ACBE0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85186"/>
            <a:ext cx="591585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97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6DC9-6D9C-86A8-1BF9-A2FFEB7F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400CD-8C16-01B4-B46A-EB8BB5C6C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for all size </a:t>
                </a:r>
                <a:r>
                  <a:rPr lang="en-US" dirty="0" err="1"/>
                  <a:t>dists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exists load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and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𝑆𝐸𝐾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Use lower bounding framework to prove optimality </a:t>
                </a:r>
                <a:br>
                  <a:rPr lang="en-US" dirty="0"/>
                </a:br>
                <a:r>
                  <a:rPr lang="en-US" dirty="0"/>
                  <a:t>in some medium load setting?</a:t>
                </a:r>
              </a:p>
              <a:p>
                <a:r>
                  <a:rPr lang="en-US" dirty="0"/>
                  <a:t>Generalize ISQ relevant work lower bounds to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400CD-8C16-01B4-B46A-EB8BB5C6C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14657-6338-6876-B150-23738863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D9554-4E68-8D49-2E25-F198B72A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5454-85E9-0828-CCF5-62DF11FA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E04EC-3566-5FC7-A775-0986773B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764D4-41DB-CC35-3DC5-03651637F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24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1219D83-932E-2E7E-6CF6-55174D89EACD}"/>
              </a:ext>
            </a:extLst>
          </p:cNvPr>
          <p:cNvGrpSpPr/>
          <p:nvPr/>
        </p:nvGrpSpPr>
        <p:grpSpPr>
          <a:xfrm>
            <a:off x="958775" y="1356226"/>
            <a:ext cx="9712268" cy="1723902"/>
            <a:chOff x="958775" y="1356226"/>
            <a:chExt cx="9712268" cy="17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52A06B-4007-0B60-1838-D97AEB8E9457}"/>
                </a:ext>
              </a:extLst>
            </p:cNvPr>
            <p:cNvGrpSpPr/>
            <p:nvPr/>
          </p:nvGrpSpPr>
          <p:grpSpPr>
            <a:xfrm>
              <a:off x="958775" y="1356226"/>
              <a:ext cx="4594860" cy="1723902"/>
              <a:chOff x="3630866" y="1755263"/>
              <a:chExt cx="4594860" cy="17239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6EB059A-075B-A5AC-907A-82458FC3A1FE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1BDC2245-1E0F-947A-4D22-F3992EB68304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6F97608-D173-59C4-3349-73943AB07228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AE70AA80-9846-9E9D-242E-A32D8E7EAB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18" name="Group 17">
                        <a:extLst>
                          <a:ext uri="{FF2B5EF4-FFF2-40B4-BE49-F238E27FC236}">
                            <a16:creationId xmlns:a16="http://schemas.microsoft.com/office/drawing/2014/main" id="{07265341-7D99-81CB-B94F-6694A6E05F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22" name="Rectangles 8">
                          <a:extLst>
                            <a:ext uri="{FF2B5EF4-FFF2-40B4-BE49-F238E27FC236}">
                              <a16:creationId xmlns:a16="http://schemas.microsoft.com/office/drawing/2014/main" id="{1A7D2277-5C9D-1F69-B3AA-F64B4A78F5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" name="Rectangles 9">
                          <a:extLst>
                            <a:ext uri="{FF2B5EF4-FFF2-40B4-BE49-F238E27FC236}">
                              <a16:creationId xmlns:a16="http://schemas.microsoft.com/office/drawing/2014/main" id="{41B6CFBE-6997-56A8-83ED-558B5A20CC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" name="Rectangles 10">
                          <a:extLst>
                            <a:ext uri="{FF2B5EF4-FFF2-40B4-BE49-F238E27FC236}">
                              <a16:creationId xmlns:a16="http://schemas.microsoft.com/office/drawing/2014/main" id="{CF9AD08E-BEDC-4676-EA74-9CAAE67FC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Rectangles 11">
                          <a:extLst>
                            <a:ext uri="{FF2B5EF4-FFF2-40B4-BE49-F238E27FC236}">
                              <a16:creationId xmlns:a16="http://schemas.microsoft.com/office/drawing/2014/main" id="{E8F94BDE-83D8-CEF0-5FE6-C68937B9C3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" name="Oval 25">
                          <a:extLst>
                            <a:ext uri="{FF2B5EF4-FFF2-40B4-BE49-F238E27FC236}">
                              <a16:creationId xmlns:a16="http://schemas.microsoft.com/office/drawing/2014/main" id="{082630C3-D495-903A-E53A-BB2F56A48F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7" name="Straight Connector 26">
                          <a:extLst>
                            <a:ext uri="{FF2B5EF4-FFF2-40B4-BE49-F238E27FC236}">
                              <a16:creationId xmlns:a16="http://schemas.microsoft.com/office/drawing/2014/main" id="{958B5C74-CB3C-DF0E-8CDF-CD520B8D441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" name="Straight Connector 27">
                          <a:extLst>
                            <a:ext uri="{FF2B5EF4-FFF2-40B4-BE49-F238E27FC236}">
                              <a16:creationId xmlns:a16="http://schemas.microsoft.com/office/drawing/2014/main" id="{8A60D4D0-337A-A6ED-646D-8B69DAF478F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" name="Rectangles 21">
                        <a:extLst>
                          <a:ext uri="{FF2B5EF4-FFF2-40B4-BE49-F238E27FC236}">
                            <a16:creationId xmlns:a16="http://schemas.microsoft.com/office/drawing/2014/main" id="{56A3AB59-C580-EAF0-F24F-94CC41CC7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94" y="4160"/>
                        <a:ext cx="793" cy="97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</a:p>
                    </p:txBody>
                  </p:sp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DE8BC97C-E8F2-F518-6489-60F6F86817E0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>
                        <a:extLst>
                          <a:ext uri="{FF2B5EF4-FFF2-40B4-BE49-F238E27FC236}">
                            <a16:creationId xmlns:a16="http://schemas.microsoft.com/office/drawing/2014/main" id="{AB283FFB-1EE5-56C9-7C0F-835C1EF0BBB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" name="Oval 14">
                      <a:extLst>
                        <a:ext uri="{FF2B5EF4-FFF2-40B4-BE49-F238E27FC236}">
                          <a16:creationId xmlns:a16="http://schemas.microsoft.com/office/drawing/2014/main" id="{88653380-5667-00C1-CF8F-4A76EBF4F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>
                      <a:extLst>
                        <a:ext uri="{FF2B5EF4-FFF2-40B4-BE49-F238E27FC236}">
                          <a16:creationId xmlns:a16="http://schemas.microsoft.com/office/drawing/2014/main" id="{FCA63D06-1490-5A36-54EC-D896CCD843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7" name="Rectangles 17">
                      <a:extLst>
                        <a:ext uri="{FF2B5EF4-FFF2-40B4-BE49-F238E27FC236}">
                          <a16:creationId xmlns:a16="http://schemas.microsoft.com/office/drawing/2014/main" id="{9C175A69-CFF8-A9FD-14EA-FC70C7611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C3C1BC43-7091-9C26-4B94-C40DEA22E8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15BF8750-26EA-AC59-64D6-5E8D40370654}"/>
                      </a:ext>
                    </a:extLst>
                  </p:cNvPr>
                  <p:cNvCxnSpPr>
                    <a:cxnSpLocks/>
                    <a:endCxn id="15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s 16">
                  <a:extLst>
                    <a:ext uri="{FF2B5EF4-FFF2-40B4-BE49-F238E27FC236}">
                      <a16:creationId xmlns:a16="http://schemas.microsoft.com/office/drawing/2014/main" id="{87ED5B89-31F4-B15C-DAE7-F72928CB6B5E}"/>
                    </a:ext>
                  </a:extLst>
                </p:cNvPr>
                <p:cNvSpPr/>
                <p:nvPr/>
              </p:nvSpPr>
              <p:spPr>
                <a:xfrm>
                  <a:off x="7543418" y="3074670"/>
                  <a:ext cx="411480" cy="25364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74F305-976E-CB04-CA19-045C7E68AB9E}"/>
                  </a:ext>
                </a:extLst>
              </p:cNvPr>
              <p:cNvSpPr txBox="1"/>
              <p:nvPr/>
            </p:nvSpPr>
            <p:spPr>
              <a:xfrm>
                <a:off x="6165469" y="1755263"/>
                <a:ext cx="980122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SRPT-k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BF41FF-656D-0716-C030-6112F6F31AA7}"/>
                </a:ext>
              </a:extLst>
            </p:cNvPr>
            <p:cNvGrpSpPr/>
            <p:nvPr/>
          </p:nvGrpSpPr>
          <p:grpSpPr>
            <a:xfrm>
              <a:off x="6076183" y="1356226"/>
              <a:ext cx="4594860" cy="1723902"/>
              <a:chOff x="6156865" y="3167097"/>
              <a:chExt cx="4594860" cy="172390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14F1061-24D1-7D51-BF99-927C21539524}"/>
                  </a:ext>
                </a:extLst>
              </p:cNvPr>
              <p:cNvGrpSpPr/>
              <p:nvPr/>
            </p:nvGrpSpPr>
            <p:grpSpPr>
              <a:xfrm>
                <a:off x="6156865" y="3167097"/>
                <a:ext cx="4594860" cy="1723902"/>
                <a:chOff x="3630866" y="1755263"/>
                <a:chExt cx="4594860" cy="1723902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5938D976-1D94-0D6B-43A4-30E20A4046B2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3630866" y="2154555"/>
                  <a:chExt cx="4594860" cy="1324610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178903DB-7CC3-E2CA-2DB5-E7D1A8D14A55}"/>
                      </a:ext>
                    </a:extLst>
                  </p:cNvPr>
                  <p:cNvGrpSpPr/>
                  <p:nvPr/>
                </p:nvGrpSpPr>
                <p:grpSpPr>
                  <a:xfrm>
                    <a:off x="3630866" y="2154555"/>
                    <a:ext cx="4594860" cy="1324610"/>
                    <a:chOff x="541" y="3013"/>
                    <a:chExt cx="7236" cy="2086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53172C1B-4D92-1F51-209A-A0EFAB601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2086"/>
                      <a:chOff x="541" y="3013"/>
                      <a:chExt cx="7236" cy="2086"/>
                    </a:xfrm>
                  </p:grpSpPr>
                  <p:grpSp>
                    <p:nvGrpSpPr>
                      <p:cNvPr id="39" name="Group 38">
                        <a:extLst>
                          <a:ext uri="{FF2B5EF4-FFF2-40B4-BE49-F238E27FC236}">
                            <a16:creationId xmlns:a16="http://schemas.microsoft.com/office/drawing/2014/main" id="{7FA64D9F-EDC7-1DB7-E9B4-474CC8DBF15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" y="3013"/>
                        <a:ext cx="7236" cy="1763"/>
                        <a:chOff x="4612" y="3687"/>
                        <a:chExt cx="7236" cy="1763"/>
                      </a:xfrm>
                    </p:grpSpPr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AA01D5AD-1EA9-F265-BC54-B09E9E0AC0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687"/>
                          <a:ext cx="5881" cy="1763"/>
                          <a:chOff x="5630" y="3687"/>
                          <a:chExt cx="5881" cy="1763"/>
                        </a:xfrm>
                      </p:grpSpPr>
                      <p:sp>
                        <p:nvSpPr>
                          <p:cNvPr id="46" name="Rectangles 8">
                            <a:extLst>
                              <a:ext uri="{FF2B5EF4-FFF2-40B4-BE49-F238E27FC236}">
                                <a16:creationId xmlns:a16="http://schemas.microsoft.com/office/drawing/2014/main" id="{7B568B80-D52C-B8B3-FC43-94CBEA2982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7" name="Rectangles 9">
                            <a:extLst>
                              <a:ext uri="{FF2B5EF4-FFF2-40B4-BE49-F238E27FC236}">
                                <a16:creationId xmlns:a16="http://schemas.microsoft.com/office/drawing/2014/main" id="{60E00770-1DD1-3510-8D9B-3B5EBB4688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8" name="Rectangles 10">
                            <a:extLst>
                              <a:ext uri="{FF2B5EF4-FFF2-40B4-BE49-F238E27FC236}">
                                <a16:creationId xmlns:a16="http://schemas.microsoft.com/office/drawing/2014/main" id="{735B4360-2F13-3C83-60B6-7B6D0CCD66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Rectangles 11">
                            <a:extLst>
                              <a:ext uri="{FF2B5EF4-FFF2-40B4-BE49-F238E27FC236}">
                                <a16:creationId xmlns:a16="http://schemas.microsoft.com/office/drawing/2014/main" id="{C82F6F8B-B921-EB92-4592-00BE1D592D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0" name="Oval 49">
                            <a:extLst>
                              <a:ext uri="{FF2B5EF4-FFF2-40B4-BE49-F238E27FC236}">
                                <a16:creationId xmlns:a16="http://schemas.microsoft.com/office/drawing/2014/main" id="{71675241-4462-D77C-AAAF-1B42435FF2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84" y="3687"/>
                            <a:ext cx="827" cy="88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51" name="Straight Connector 50">
                            <a:extLst>
                              <a:ext uri="{FF2B5EF4-FFF2-40B4-BE49-F238E27FC236}">
                                <a16:creationId xmlns:a16="http://schemas.microsoft.com/office/drawing/2014/main" id="{E78EAC6E-BA96-11DF-1171-67FBA8DDC33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2" name="Straight Connector 51">
                            <a:extLst>
                              <a:ext uri="{FF2B5EF4-FFF2-40B4-BE49-F238E27FC236}">
                                <a16:creationId xmlns:a16="http://schemas.microsoft.com/office/drawing/2014/main" id="{7371C052-5597-EA70-F6A3-1F41314CAFA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4" name="Straight Arrow Connector 43">
                          <a:extLst>
                            <a:ext uri="{FF2B5EF4-FFF2-40B4-BE49-F238E27FC236}">
                              <a16:creationId xmlns:a16="http://schemas.microsoft.com/office/drawing/2014/main" id="{CBEA53AD-98E1-CF82-5884-57F07E7D72B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1511" y="4124"/>
                          <a:ext cx="337" cy="7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Straight Arrow Connector 44">
                          <a:extLst>
                            <a:ext uri="{FF2B5EF4-FFF2-40B4-BE49-F238E27FC236}">
                              <a16:creationId xmlns:a16="http://schemas.microsoft.com/office/drawing/2014/main" id="{4B622151-FABC-4C2C-C95E-57D7F57D22A8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4612" y="4647"/>
                          <a:ext cx="1018" cy="6"/>
                        </a:xfrm>
                        <a:prstGeom prst="straightConnector1">
                          <a:avLst/>
                        </a:prstGeom>
                        <a:ln w="63500">
                          <a:solidFill>
                            <a:schemeClr val="tx1"/>
                          </a:solidFill>
                          <a:tailEnd type="arrow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5939BC6F-4D85-2C73-CAAE-948B25F21D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3" y="4218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46786730-6104-B05A-C318-23CEED379F2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440" y="4655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2" name="Rectangles 17">
                        <a:extLst>
                          <a:ext uri="{FF2B5EF4-FFF2-40B4-BE49-F238E27FC236}">
                            <a16:creationId xmlns:a16="http://schemas.microsoft.com/office/drawing/2014/main" id="{A78825A6-C4A2-1FEE-69C3-A899399C88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6" y="3312"/>
                        <a:ext cx="665" cy="31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</p:grp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4A281ED4-43CC-60D5-7156-4622F76972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08" y="3443"/>
                      <a:ext cx="259" cy="151"/>
                    </a:xfrm>
                    <a:prstGeom prst="line">
                      <a:avLst/>
                    </a:prstGeom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151ED6D4-0BBC-9258-5328-3B8E00178FDD}"/>
                        </a:ext>
                      </a:extLst>
                    </p:cNvPr>
                    <p:cNvCxnSpPr>
                      <a:cxnSpLocks/>
                      <a:endCxn id="40" idx="2"/>
                    </p:cNvCxnSpPr>
                    <p:nvPr/>
                  </p:nvCxnSpPr>
                  <p:spPr>
                    <a:xfrm>
                      <a:off x="6308" y="4452"/>
                      <a:ext cx="305" cy="207"/>
                    </a:xfrm>
                    <a:prstGeom prst="line">
                      <a:avLst/>
                    </a:prstGeom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Rectangles 16">
                    <a:extLst>
                      <a:ext uri="{FF2B5EF4-FFF2-40B4-BE49-F238E27FC236}">
                        <a16:creationId xmlns:a16="http://schemas.microsoft.com/office/drawing/2014/main" id="{CE7D6811-5F38-D505-2587-0C59B5897140}"/>
                      </a:ext>
                    </a:extLst>
                  </p:cNvPr>
                  <p:cNvSpPr/>
                  <p:nvPr/>
                </p:nvSpPr>
                <p:spPr>
                  <a:xfrm>
                    <a:off x="6778561" y="2783649"/>
                    <a:ext cx="411480" cy="2491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06E6247-432D-077A-BDC1-3B16EC538D95}"/>
                    </a:ext>
                  </a:extLst>
                </p:cNvPr>
                <p:cNvSpPr txBox="1"/>
                <p:nvPr/>
              </p:nvSpPr>
              <p:spPr>
                <a:xfrm>
                  <a:off x="6165468" y="1755263"/>
                  <a:ext cx="913447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SEK(5)</a:t>
                  </a:r>
                </a:p>
              </p:txBody>
            </p:sp>
          </p:grpSp>
          <p:sp>
            <p:nvSpPr>
              <p:cNvPr id="31" name="Rectangles 21">
                <a:extLst>
                  <a:ext uri="{FF2B5EF4-FFF2-40B4-BE49-F238E27FC236}">
                    <a16:creationId xmlns:a16="http://schemas.microsoft.com/office/drawing/2014/main" id="{D1199DAE-815B-BF72-A6D3-CA5B9D079F5A}"/>
                  </a:ext>
                </a:extLst>
              </p:cNvPr>
              <p:cNvSpPr/>
              <p:nvPr/>
            </p:nvSpPr>
            <p:spPr>
              <a:xfrm>
                <a:off x="10019570" y="4134714"/>
                <a:ext cx="503555" cy="6197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05AA083-4B8C-DB9B-5AB2-6808FF7A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91" y="3642936"/>
            <a:ext cx="5132358" cy="2086234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059DDF0-A54F-C7AF-903F-1BE4EC50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731" y="3357623"/>
            <a:ext cx="4959263" cy="26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BA7D-BEE2-2177-8CAA-622ACC71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Lower bound comparison to SRPT-k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C545F-E2C9-1ECC-184E-499EA9E2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6555"/>
            <a:ext cx="10515600" cy="119040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M/M/10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5DFF6-D2BD-43DF-010B-675226BC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E5C9-4480-0429-B62D-376996E8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4B5582-ABFE-DAD4-7997-1D3BAD3A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42" y="1871445"/>
            <a:ext cx="727811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7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6596-5A0A-64BA-CBBE-1F3C05B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SRPT: Optimal?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DD25-E638-2AA4-3259-2F320AB6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51" y="2793719"/>
            <a:ext cx="10515600" cy="36308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SRPT-k: k jobs with least remaining size.</a:t>
            </a:r>
          </a:p>
          <a:p>
            <a:pPr marL="0" indent="0">
              <a:buNone/>
            </a:pPr>
            <a:r>
              <a:rPr lang="en-US" dirty="0"/>
              <a:t>SRPT-1 is always optimal </a:t>
            </a:r>
            <a:r>
              <a:rPr lang="en-US" sz="1800" dirty="0"/>
              <a:t>[Schrage ‘68]</a:t>
            </a:r>
            <a:r>
              <a:rPr lang="en-US" dirty="0"/>
              <a:t>. What about SRPT-k?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D2BB-B118-E74B-668F-F26ED5BE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C62B-C4DE-7F59-8BF0-FF1C3AA2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B1AFF-E190-70EF-F6C3-9916945ABE73}"/>
              </a:ext>
            </a:extLst>
          </p:cNvPr>
          <p:cNvGrpSpPr/>
          <p:nvPr/>
        </p:nvGrpSpPr>
        <p:grpSpPr>
          <a:xfrm>
            <a:off x="3558540" y="1027906"/>
            <a:ext cx="4594860" cy="1723902"/>
            <a:chOff x="3630866" y="1755263"/>
            <a:chExt cx="4594860" cy="17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876363-494E-1C0B-165A-E26E8EE0B90D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DB36241-ABA0-FEC4-11A8-B5E133C19B24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67E9FBB-36B1-670B-4937-85A98F0EB5CB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E32D6BAA-2A93-3F9A-CD47-7678100949C1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07CA8048-D5EF-6792-4101-8793E9B76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27" name="Rectangles 8">
                        <a:extLst>
                          <a:ext uri="{FF2B5EF4-FFF2-40B4-BE49-F238E27FC236}">
                            <a16:creationId xmlns:a16="http://schemas.microsoft.com/office/drawing/2014/main" id="{5C1A2E64-7912-996B-DAF2-204FD3FF29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9">
                        <a:extLst>
                          <a:ext uri="{FF2B5EF4-FFF2-40B4-BE49-F238E27FC236}">
                            <a16:creationId xmlns:a16="http://schemas.microsoft.com/office/drawing/2014/main" id="{5AC712FA-FDE1-7A82-4AFC-1662710B4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0">
                        <a:extLst>
                          <a:ext uri="{FF2B5EF4-FFF2-40B4-BE49-F238E27FC236}">
                            <a16:creationId xmlns:a16="http://schemas.microsoft.com/office/drawing/2014/main" id="{9AED1B8A-378E-2AE7-A470-AA58A8AF3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s 11">
                        <a:extLst>
                          <a:ext uri="{FF2B5EF4-FFF2-40B4-BE49-F238E27FC236}">
                            <a16:creationId xmlns:a16="http://schemas.microsoft.com/office/drawing/2014/main" id="{A9A4A1F1-7C68-7301-EE06-9ECC76FCC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A0237174-B585-DDF3-B7BC-5DC076A91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CF55B943-FD07-6144-B62D-37A4A4F809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83C153B0-C2F2-118A-C586-DEA074D3231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Rectangles 18">
                      <a:extLst>
                        <a:ext uri="{FF2B5EF4-FFF2-40B4-BE49-F238E27FC236}">
                          <a16:creationId xmlns:a16="http://schemas.microsoft.com/office/drawing/2014/main" id="{7DAA9D57-13B4-F4EA-243D-4021C14C7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6" y="4279"/>
                      <a:ext cx="797" cy="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19">
                      <a:extLst>
                        <a:ext uri="{FF2B5EF4-FFF2-40B4-BE49-F238E27FC236}">
                          <a16:creationId xmlns:a16="http://schemas.microsoft.com/office/drawing/2014/main" id="{45FD8994-2009-C441-7C8F-EB8EF8DC6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8" y="4160"/>
                      <a:ext cx="797" cy="9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20">
                      <a:extLst>
                        <a:ext uri="{FF2B5EF4-FFF2-40B4-BE49-F238E27FC236}">
                          <a16:creationId xmlns:a16="http://schemas.microsoft.com/office/drawing/2014/main" id="{D8AAEBF4-7476-E029-04ED-EBED0C686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1">
                      <a:extLst>
                        <a:ext uri="{FF2B5EF4-FFF2-40B4-BE49-F238E27FC236}">
                          <a16:creationId xmlns:a16="http://schemas.microsoft.com/office/drawing/2014/main" id="{D276AB00-241A-DB63-73BB-4A03038C8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605"/>
                      <a:ext cx="793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C15D20F7-2599-DDE3-960D-4389DBE5096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BCA56F4B-C31C-17CD-E095-50BF7749EC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381B10C-8B55-67A9-D720-EF9140B18E14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7C8C191-EA0A-5B81-FD7A-71652C603B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Rectangles 17">
                    <a:extLst>
                      <a:ext uri="{FF2B5EF4-FFF2-40B4-BE49-F238E27FC236}">
                        <a16:creationId xmlns:a16="http://schemas.microsoft.com/office/drawing/2014/main" id="{45AEA456-42A8-A8A7-EA8F-7BC9A4AEFFBA}"/>
                      </a:ext>
                    </a:extLst>
                  </p:cNvPr>
                  <p:cNvSpPr/>
                  <p:nvPr/>
                </p:nvSpPr>
                <p:spPr>
                  <a:xfrm>
                    <a:off x="6729" y="3403"/>
                    <a:ext cx="594" cy="1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293DB6E-03A5-EBDE-621F-642A74C03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B96E4EC-9A95-C1A9-C9D6-C725C2D0CF00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s 16">
                <a:extLst>
                  <a:ext uri="{FF2B5EF4-FFF2-40B4-BE49-F238E27FC236}">
                    <a16:creationId xmlns:a16="http://schemas.microsoft.com/office/drawing/2014/main" id="{7F71893C-D0D1-F979-763C-0BA771FB6051}"/>
                  </a:ext>
                </a:extLst>
              </p:cNvPr>
              <p:cNvSpPr/>
              <p:nvPr/>
            </p:nvSpPr>
            <p:spPr>
              <a:xfrm>
                <a:off x="7562786" y="3081524"/>
                <a:ext cx="372110" cy="2552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A0F406-AD83-162A-FEAF-78493B88BF9E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A83361-0354-B13F-1708-95CBF5661CA9}"/>
              </a:ext>
            </a:extLst>
          </p:cNvPr>
          <p:cNvGrpSpPr/>
          <p:nvPr/>
        </p:nvGrpSpPr>
        <p:grpSpPr>
          <a:xfrm>
            <a:off x="2521987" y="3787395"/>
            <a:ext cx="6800349" cy="831472"/>
            <a:chOff x="1917151" y="3807135"/>
            <a:chExt cx="6800349" cy="8314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5B1EE9E-B3A3-9E4A-B1E0-93CDDEB74E59}"/>
                </a:ext>
              </a:extLst>
            </p:cNvPr>
            <p:cNvGrpSpPr/>
            <p:nvPr/>
          </p:nvGrpSpPr>
          <p:grpSpPr>
            <a:xfrm>
              <a:off x="2606967" y="4238022"/>
              <a:ext cx="5398797" cy="400585"/>
              <a:chOff x="2606967" y="4238022"/>
              <a:chExt cx="5398797" cy="40058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3FE11B7-2D23-0ED6-96C2-05B4D11F1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967" y="4404220"/>
                <a:ext cx="539879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84675CF-0576-170F-1094-F33DE3362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6967" y="4238022"/>
                <a:ext cx="0" cy="3485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110EE6-0A8E-258B-0F8D-4B18C7BEA4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5764" y="4290093"/>
                <a:ext cx="0" cy="3485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31A97CD-1181-5EE1-EEB3-E4F973A6FC85}"/>
                    </a:ext>
                  </a:extLst>
                </p:cNvPr>
                <p:cNvSpPr txBox="1"/>
                <p:nvPr/>
              </p:nvSpPr>
              <p:spPr>
                <a:xfrm>
                  <a:off x="4594628" y="3815806"/>
                  <a:ext cx="142347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31A97CD-1181-5EE1-EEB3-E4F973A6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28" y="3815806"/>
                  <a:ext cx="1423475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8B1E21-BB49-A2C2-0CE8-F490E45F4983}"/>
                </a:ext>
              </a:extLst>
            </p:cNvPr>
            <p:cNvSpPr txBox="1"/>
            <p:nvPr/>
          </p:nvSpPr>
          <p:spPr>
            <a:xfrm>
              <a:off x="1917151" y="3807135"/>
              <a:ext cx="14234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7C5F2E-596E-8630-F72A-582905131D02}"/>
                </a:ext>
              </a:extLst>
            </p:cNvPr>
            <p:cNvSpPr txBox="1"/>
            <p:nvPr/>
          </p:nvSpPr>
          <p:spPr>
            <a:xfrm>
              <a:off x="7294025" y="3807135"/>
              <a:ext cx="14234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7EF46C2-53BC-2B1C-A06B-B72CACD70E1F}"/>
                  </a:ext>
                </a:extLst>
              </p:cNvPr>
              <p:cNvSpPr/>
              <p:nvPr/>
            </p:nvSpPr>
            <p:spPr>
              <a:xfrm>
                <a:off x="7862570" y="4542008"/>
                <a:ext cx="4223614" cy="1560489"/>
              </a:xfrm>
              <a:prstGeom prst="roundRect">
                <a:avLst/>
              </a:prstGeom>
              <a:solidFill>
                <a:srgbClr val="ECF0D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Heavy Traffic: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SRPT-k is asymptotically optimal! </a:t>
                </a:r>
                <a:r>
                  <a:rPr lang="en-US" sz="1600" dirty="0">
                    <a:solidFill>
                      <a:schemeClr val="tx1"/>
                    </a:solidFill>
                  </a:rPr>
                  <a:t>[GSH’18]</a:t>
                </a:r>
                <a:endParaRPr 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7EF46C2-53BC-2B1C-A06B-B72CACD70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570" y="4542008"/>
                <a:ext cx="4223614" cy="1560489"/>
              </a:xfrm>
              <a:prstGeom prst="roundRect">
                <a:avLst/>
              </a:prstGeom>
              <a:blipFill>
                <a:blip r:embed="rId3"/>
                <a:stretch>
                  <a:fillRect l="-2003" t="-382" r="-3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miley Face 51">
            <a:extLst>
              <a:ext uri="{FF2B5EF4-FFF2-40B4-BE49-F238E27FC236}">
                <a16:creationId xmlns:a16="http://schemas.microsoft.com/office/drawing/2014/main" id="{EE32DB47-DD9B-8494-FB61-70C1A211B73A}"/>
              </a:ext>
            </a:extLst>
          </p:cNvPr>
          <p:cNvSpPr/>
          <p:nvPr/>
        </p:nvSpPr>
        <p:spPr>
          <a:xfrm>
            <a:off x="9491107" y="5752192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49D8759-41BF-CC36-94CE-99F05975E311}"/>
              </a:ext>
            </a:extLst>
          </p:cNvPr>
          <p:cNvSpPr/>
          <p:nvPr/>
        </p:nvSpPr>
        <p:spPr>
          <a:xfrm>
            <a:off x="675636" y="4547444"/>
            <a:ext cx="3386436" cy="1560489"/>
          </a:xfrm>
          <a:prstGeom prst="roundRect">
            <a:avLst/>
          </a:prstGeom>
          <a:solidFill>
            <a:srgbClr val="ECF0D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 arrivals:</a:t>
            </a:r>
            <a:endParaRPr lang="en-US" sz="2800" b="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SRPT-k is optimal!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[McNaughton ’59] + [Conway et al. ’67]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55" name="Smiley Face 54">
            <a:extLst>
              <a:ext uri="{FF2B5EF4-FFF2-40B4-BE49-F238E27FC236}">
                <a16:creationId xmlns:a16="http://schemas.microsoft.com/office/drawing/2014/main" id="{B48C186C-7DC3-B2E5-6E71-BFD9E5AF0AA0}"/>
              </a:ext>
            </a:extLst>
          </p:cNvPr>
          <p:cNvSpPr/>
          <p:nvPr/>
        </p:nvSpPr>
        <p:spPr>
          <a:xfrm>
            <a:off x="1885584" y="5752192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228640-0D24-0849-792D-D202826CEFF3}"/>
              </a:ext>
            </a:extLst>
          </p:cNvPr>
          <p:cNvSpPr txBox="1"/>
          <p:nvPr/>
        </p:nvSpPr>
        <p:spPr>
          <a:xfrm>
            <a:off x="4591050" y="4686300"/>
            <a:ext cx="262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Medium load: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21388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 animBg="1"/>
      <p:bldP spid="52" grpId="0" animBg="1"/>
      <p:bldP spid="53" grpId="0" uiExpand="1" build="p" animBg="1"/>
      <p:bldP spid="55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87D3-1CF7-CC7A-EC91-EB72CD17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of This Talk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E312B-BD8E-1C8D-CA4C-81F334D7E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Q: Is SRPT-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optimal at medium load?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A: No! We do better! SRPT-Except-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Q: How much better is possible?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A: We give new lower bounds:</a:t>
                </a:r>
                <a:br>
                  <a:rPr lang="en-US" dirty="0"/>
                </a:br>
                <a:r>
                  <a:rPr lang="en-US" dirty="0"/>
                  <a:t>WINE formula + Increasing Speed Queue (ISQ)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E312B-BD8E-1C8D-CA4C-81F334D7E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469D2-11BA-72E4-0271-DE1F1CEA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8C194-DA24-4D8A-66FF-E994D4BB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7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0DD571-4183-F0B0-BF3B-E05ED91826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SRPT-Except-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(SEK)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0DD571-4183-F0B0-BF3B-E05ED9182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B864A-6352-AA89-5021-FAEEF5FD3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4696"/>
                <a:ext cx="10801350" cy="282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SEK: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jobs or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same as SRPT-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Remaining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jobs</a:t>
                </a:r>
              </a:p>
              <a:p>
                <a:pPr marL="0" indent="0">
                  <a:buNone/>
                </a:pPr>
                <a:r>
                  <a:rPr lang="en-US" dirty="0"/>
                  <a:t>SEK parameterized by size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 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b="0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jobs with size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one job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then SEK serves largest, leaves out second-largest.</a:t>
                </a:r>
              </a:p>
              <a:p>
                <a:pPr marL="0" indent="0">
                  <a:buNone/>
                </a:pPr>
                <a:r>
                  <a:rPr lang="en-US" dirty="0"/>
                  <a:t>Otherwise, same as SRPT-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B864A-6352-AA89-5021-FAEEF5FD3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4696"/>
                <a:ext cx="10801350" cy="2822267"/>
              </a:xfrm>
              <a:blipFill>
                <a:blip r:embed="rId3"/>
                <a:stretch>
                  <a:fillRect l="-1186" t="-3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B1EA8-B24D-A9D8-6E48-E4299A2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878A-7B6D-F619-B973-D87A2A6E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5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6557DC-F4A8-BA83-56C5-70ABA17B53A7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5912FB-5DA9-3254-87BC-C16A26C9E19A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AA000D2-5F2C-84E7-B684-71F8A36B9859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4AC8B8B-1F95-BB84-806E-38511838084C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859A2281-D12E-F70A-3CDD-4F1A4FF19B4F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0DBF035-650D-79FC-1F6C-6EDCD2F60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69" name="Rectangles 8">
                        <a:extLst>
                          <a:ext uri="{FF2B5EF4-FFF2-40B4-BE49-F238E27FC236}">
                            <a16:creationId xmlns:a16="http://schemas.microsoft.com/office/drawing/2014/main" id="{4E8D0E52-3262-24FD-CAB6-25035725D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s 9">
                        <a:extLst>
                          <a:ext uri="{FF2B5EF4-FFF2-40B4-BE49-F238E27FC236}">
                            <a16:creationId xmlns:a16="http://schemas.microsoft.com/office/drawing/2014/main" id="{CE799DE3-6564-3B77-B958-2796D9A9C1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s 10">
                        <a:extLst>
                          <a:ext uri="{FF2B5EF4-FFF2-40B4-BE49-F238E27FC236}">
                            <a16:creationId xmlns:a16="http://schemas.microsoft.com/office/drawing/2014/main" id="{36E9331F-13B0-C38D-61AF-448650E3D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s 11">
                        <a:extLst>
                          <a:ext uri="{FF2B5EF4-FFF2-40B4-BE49-F238E27FC236}">
                            <a16:creationId xmlns:a16="http://schemas.microsoft.com/office/drawing/2014/main" id="{05541529-73A7-5FB7-9FE7-8D5D57D72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98EB2A4-7DD0-3087-D4F2-72BA6D027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F0782B6C-34D5-60E5-A016-7E53850397D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0CC5703A-5DF0-A3DD-4F13-147AEE8680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6" name="Rectangles 21">
                      <a:extLst>
                        <a:ext uri="{FF2B5EF4-FFF2-40B4-BE49-F238E27FC236}">
                          <a16:creationId xmlns:a16="http://schemas.microsoft.com/office/drawing/2014/main" id="{D1E5B486-2159-154D-4935-442F5CCAE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32F1FE59-92CA-94B5-0174-7824DD6085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D44423F1-6DCD-E4B5-B5F3-14EB35EE68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FDEB1F-5D6D-522D-4154-2DF2E1F43CCF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ADF05E7-DA66-50EF-9FBA-50E9FB65151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Rectangles 17">
                    <a:extLst>
                      <a:ext uri="{FF2B5EF4-FFF2-40B4-BE49-F238E27FC236}">
                        <a16:creationId xmlns:a16="http://schemas.microsoft.com/office/drawing/2014/main" id="{184D27DD-0B97-9268-8551-E100A066EC90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7C3A1FA-157A-FDE6-80C1-E943029D3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DAC36D4-657E-9A5D-B5BF-2C2E398BA48B}"/>
                    </a:ext>
                  </a:extLst>
                </p:cNvPr>
                <p:cNvCxnSpPr>
                  <a:cxnSpLocks/>
                  <a:endCxn id="62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tangles 16">
                <a:extLst>
                  <a:ext uri="{FF2B5EF4-FFF2-40B4-BE49-F238E27FC236}">
                    <a16:creationId xmlns:a16="http://schemas.microsoft.com/office/drawing/2014/main" id="{75BCC288-B6AB-EA8C-FD9B-C4C7B66233A3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95115-A8E0-FAB7-D18A-6CA46F12BE8F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FC1814-E49C-E4ED-4B05-1399A433921C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79B8E4-583C-C687-BD20-86DA3EB678BB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C8EAD46-29BE-2993-D82D-6C2A9011B5ED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973A156E-988E-7369-B7BF-E783403906E5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A55EFD32-ECE0-4C26-A00B-1B795C7FD4DA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E7A5EDCA-E0DD-3332-CA79-8636B84DF7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0B737246-7B4A-B52C-6601-C21A434845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93" name="Rectangles 8">
                          <a:extLst>
                            <a:ext uri="{FF2B5EF4-FFF2-40B4-BE49-F238E27FC236}">
                              <a16:creationId xmlns:a16="http://schemas.microsoft.com/office/drawing/2014/main" id="{572C9ECF-D922-97AF-45E1-353238E649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s 9">
                          <a:extLst>
                            <a:ext uri="{FF2B5EF4-FFF2-40B4-BE49-F238E27FC236}">
                              <a16:creationId xmlns:a16="http://schemas.microsoft.com/office/drawing/2014/main" id="{3A7A5CEA-E55C-8FF7-1F3B-898C61919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" name="Rectangles 10">
                          <a:extLst>
                            <a:ext uri="{FF2B5EF4-FFF2-40B4-BE49-F238E27FC236}">
                              <a16:creationId xmlns:a16="http://schemas.microsoft.com/office/drawing/2014/main" id="{CFB018EA-7825-E300-778E-738718517D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Rectangles 11">
                          <a:extLst>
                            <a:ext uri="{FF2B5EF4-FFF2-40B4-BE49-F238E27FC236}">
                              <a16:creationId xmlns:a16="http://schemas.microsoft.com/office/drawing/2014/main" id="{903153E7-3161-E099-D2D5-DAEDD63E51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Oval 96">
                          <a:extLst>
                            <a:ext uri="{FF2B5EF4-FFF2-40B4-BE49-F238E27FC236}">
                              <a16:creationId xmlns:a16="http://schemas.microsoft.com/office/drawing/2014/main" id="{282DFD92-2BCB-D433-03EC-157E1A626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8" name="Straight Connector 97">
                          <a:extLst>
                            <a:ext uri="{FF2B5EF4-FFF2-40B4-BE49-F238E27FC236}">
                              <a16:creationId xmlns:a16="http://schemas.microsoft.com/office/drawing/2014/main" id="{CACBFDB3-1330-0F22-30DC-8D3A941AF8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Straight Connector 98">
                          <a:extLst>
                            <a:ext uri="{FF2B5EF4-FFF2-40B4-BE49-F238E27FC236}">
                              <a16:creationId xmlns:a16="http://schemas.microsoft.com/office/drawing/2014/main" id="{802AB296-FD40-79DD-FCBF-D31A91759D9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1" name="Straight Arrow Connector 90">
                        <a:extLst>
                          <a:ext uri="{FF2B5EF4-FFF2-40B4-BE49-F238E27FC236}">
                            <a16:creationId xmlns:a16="http://schemas.microsoft.com/office/drawing/2014/main" id="{A67D63DA-7436-87B1-7509-017FD67BF2C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Straight Arrow Connector 91">
                        <a:extLst>
                          <a:ext uri="{FF2B5EF4-FFF2-40B4-BE49-F238E27FC236}">
                            <a16:creationId xmlns:a16="http://schemas.microsoft.com/office/drawing/2014/main" id="{846E4D72-A020-EF14-3F8F-5ECE0777042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C48A369A-F5C6-E328-0DA2-DDA56433E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4CBA2DCB-BB50-5F81-3F0B-3974D128C7D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Rectangles 17">
                      <a:extLst>
                        <a:ext uri="{FF2B5EF4-FFF2-40B4-BE49-F238E27FC236}">
                          <a16:creationId xmlns:a16="http://schemas.microsoft.com/office/drawing/2014/main" id="{4FE54571-4778-E29A-D470-A2B3855C2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758B721D-5DD8-1E45-E89C-435E3A28CD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CB1DBD99-3EBB-58CF-7DE9-2ED9F348414F}"/>
                      </a:ext>
                    </a:extLst>
                  </p:cNvPr>
                  <p:cNvCxnSpPr>
                    <a:cxnSpLocks/>
                    <a:endCxn id="87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Rectangles 16">
                  <a:extLst>
                    <a:ext uri="{FF2B5EF4-FFF2-40B4-BE49-F238E27FC236}">
                      <a16:creationId xmlns:a16="http://schemas.microsoft.com/office/drawing/2014/main" id="{1FE87FCB-C84B-D9A1-765F-06F4E7D9234B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72D8AEB-499B-9CC4-85B8-D1BF0A686823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91344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SEK(5)</a:t>
                </a:r>
              </a:p>
            </p:txBody>
          </p:sp>
        </p:grpSp>
        <p:sp>
          <p:nvSpPr>
            <p:cNvPr id="78" name="Rectangles 21">
              <a:extLst>
                <a:ext uri="{FF2B5EF4-FFF2-40B4-BE49-F238E27FC236}">
                  <a16:creationId xmlns:a16="http://schemas.microsoft.com/office/drawing/2014/main" id="{AD6CD203-8178-E177-364F-B055FA041438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0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0A6F-7D87-798F-63F2-3831A1F8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SEK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0644-A900-E3F0-0CFE-A56E30AF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7260"/>
            <a:ext cx="10515600" cy="22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response time, no arrivals:</a:t>
            </a:r>
            <a:br>
              <a:rPr lang="en-US" dirty="0"/>
            </a:br>
            <a:r>
              <a:rPr lang="en-US" dirty="0"/>
              <a:t>SRPT: 3 + 4 + 13 = 20. SEK: 3 + 7 + 10 = 20</a:t>
            </a:r>
          </a:p>
          <a:p>
            <a:pPr marL="0" indent="0">
              <a:buNone/>
            </a:pPr>
            <a:r>
              <a:rPr lang="en-US" dirty="0"/>
              <a:t>Time of first wasted capacity: SRPT: 4. SEK: 7.</a:t>
            </a:r>
          </a:p>
          <a:p>
            <a:pPr marL="0" indent="0">
              <a:buNone/>
            </a:pPr>
            <a:r>
              <a:rPr lang="en-US" dirty="0"/>
              <a:t>SEK: “Same response time, might as well waste less”.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C10D-B3C6-F2B6-BDFE-08A3D90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9A264-A1CA-4A9D-672B-D7DB972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6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389EEB-F161-70A5-FC7B-AEEB25CBA560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22062EF-2F61-4F65-0A54-E7EFC39A2393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A83B1C8-899A-65AB-03B3-EE9FBBDCF153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F395A99-F20D-B0F3-2CB9-49C67FE479D9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DFDA8720-A5DA-AFEF-93E8-BA2D8BA8D1C3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809A2BCE-B7A4-7B4A-AF60-B15544DF8E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73" name="Rectangles 8">
                        <a:extLst>
                          <a:ext uri="{FF2B5EF4-FFF2-40B4-BE49-F238E27FC236}">
                            <a16:creationId xmlns:a16="http://schemas.microsoft.com/office/drawing/2014/main" id="{E69F3615-F01C-16C5-4579-7220E332C4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s 9">
                        <a:extLst>
                          <a:ext uri="{FF2B5EF4-FFF2-40B4-BE49-F238E27FC236}">
                            <a16:creationId xmlns:a16="http://schemas.microsoft.com/office/drawing/2014/main" id="{3BC2ADE6-CBA6-D3DD-1B8C-249EB0517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s 10">
                        <a:extLst>
                          <a:ext uri="{FF2B5EF4-FFF2-40B4-BE49-F238E27FC236}">
                            <a16:creationId xmlns:a16="http://schemas.microsoft.com/office/drawing/2014/main" id="{706FD8A2-3541-980E-A882-2BDFEBE94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s 11">
                        <a:extLst>
                          <a:ext uri="{FF2B5EF4-FFF2-40B4-BE49-F238E27FC236}">
                            <a16:creationId xmlns:a16="http://schemas.microsoft.com/office/drawing/2014/main" id="{572AC494-8830-1785-70DB-A9047F9F3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E38D5C22-1EF3-032B-9F2E-2A6B7CA319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93C50710-6C14-C72E-0FAD-6E83AC3B41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>
                        <a:extLst>
                          <a:ext uri="{FF2B5EF4-FFF2-40B4-BE49-F238E27FC236}">
                            <a16:creationId xmlns:a16="http://schemas.microsoft.com/office/drawing/2014/main" id="{46718BAF-71D3-BD54-C39C-42FFD9C41CA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0" name="Rectangles 21">
                      <a:extLst>
                        <a:ext uri="{FF2B5EF4-FFF2-40B4-BE49-F238E27FC236}">
                          <a16:creationId xmlns:a16="http://schemas.microsoft.com/office/drawing/2014/main" id="{524DB347-E669-8740-B879-FF292B96B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101A6CE8-1FC6-4455-8231-E8E377F239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F80AF14F-DEBA-BB10-855D-4CFD76DC71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FDD5B3EF-5A19-DE65-A9B1-BEDB55232AF1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3A16454A-7CD9-D8FC-FE2C-D74C4144C2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s 17">
                    <a:extLst>
                      <a:ext uri="{FF2B5EF4-FFF2-40B4-BE49-F238E27FC236}">
                        <a16:creationId xmlns:a16="http://schemas.microsoft.com/office/drawing/2014/main" id="{5E7A752B-01CC-1F9C-70CA-183DE81094AD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45CD5AE-DE36-4B0C-A906-B4B0EA555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1DB0CE-0B06-489F-6DA5-2569C4023A7E}"/>
                    </a:ext>
                  </a:extLst>
                </p:cNvPr>
                <p:cNvCxnSpPr>
                  <a:cxnSpLocks/>
                  <a:endCxn id="66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s 16">
                <a:extLst>
                  <a:ext uri="{FF2B5EF4-FFF2-40B4-BE49-F238E27FC236}">
                    <a16:creationId xmlns:a16="http://schemas.microsoft.com/office/drawing/2014/main" id="{BFF8E4A6-C592-45B9-B128-D96730CA5291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DA457F-48BF-1028-CCE2-26E368164AC6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27A516-1BD0-E79B-2304-2CE89C6FF73E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38F2CAC-3902-577A-42EF-BA9C03A38B11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80E853E-ED33-08A0-40A6-ECA0960CC73F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67122BF-A5BD-ED4D-A7F5-7B97214F4F98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33CEF63E-3034-465D-EDC7-E3410114EF5E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BA6C5392-E9B1-AF50-4C16-11453DF3E2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13A1BD83-7CB5-7363-A0F5-582B9FCE34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97" name="Rectangles 8">
                          <a:extLst>
                            <a:ext uri="{FF2B5EF4-FFF2-40B4-BE49-F238E27FC236}">
                              <a16:creationId xmlns:a16="http://schemas.microsoft.com/office/drawing/2014/main" id="{06519FBE-C3F0-665A-4C8F-8E0D83A8E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Rectangles 9">
                          <a:extLst>
                            <a:ext uri="{FF2B5EF4-FFF2-40B4-BE49-F238E27FC236}">
                              <a16:creationId xmlns:a16="http://schemas.microsoft.com/office/drawing/2014/main" id="{BEEB680C-F65F-0FAA-D3FF-4BA554B4F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Rectangles 10">
                          <a:extLst>
                            <a:ext uri="{FF2B5EF4-FFF2-40B4-BE49-F238E27FC236}">
                              <a16:creationId xmlns:a16="http://schemas.microsoft.com/office/drawing/2014/main" id="{4F82930B-09BB-C9A6-B832-1C7081EA4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s 11">
                          <a:extLst>
                            <a:ext uri="{FF2B5EF4-FFF2-40B4-BE49-F238E27FC236}">
                              <a16:creationId xmlns:a16="http://schemas.microsoft.com/office/drawing/2014/main" id="{A29D75D3-82A7-2EF0-A7F9-7DC028E6A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20321E83-270A-E2F2-2490-04B7680771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2" name="Straight Connector 101">
                          <a:extLst>
                            <a:ext uri="{FF2B5EF4-FFF2-40B4-BE49-F238E27FC236}">
                              <a16:creationId xmlns:a16="http://schemas.microsoft.com/office/drawing/2014/main" id="{153A66C8-EE4D-1EFA-A1C7-67CB39F02F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Connector 102">
                          <a:extLst>
                            <a:ext uri="{FF2B5EF4-FFF2-40B4-BE49-F238E27FC236}">
                              <a16:creationId xmlns:a16="http://schemas.microsoft.com/office/drawing/2014/main" id="{68E54D45-CE23-88CF-0718-B958D3FF75B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5" name="Straight Arrow Connector 94">
                        <a:extLst>
                          <a:ext uri="{FF2B5EF4-FFF2-40B4-BE49-F238E27FC236}">
                            <a16:creationId xmlns:a16="http://schemas.microsoft.com/office/drawing/2014/main" id="{3E71DDBC-08FA-0C67-5949-0046443E19E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E5B70B18-4B0B-6E6A-9F65-65CA4C9B206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C25F3533-9081-8BAB-E900-0FCF0B64E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CA24A8F3-5B91-299E-6C1E-90455EF983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Rectangles 17">
                      <a:extLst>
                        <a:ext uri="{FF2B5EF4-FFF2-40B4-BE49-F238E27FC236}">
                          <a16:creationId xmlns:a16="http://schemas.microsoft.com/office/drawing/2014/main" id="{18B57ED6-5D91-9DB6-6A59-0507D9AA4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12CBDBA-2386-6013-50A9-346F7B804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2BCB9BD4-ACB2-38E4-62E7-7158604548D1}"/>
                      </a:ext>
                    </a:extLst>
                  </p:cNvPr>
                  <p:cNvCxnSpPr>
                    <a:cxnSpLocks/>
                    <a:endCxn id="91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Rectangles 16">
                  <a:extLst>
                    <a:ext uri="{FF2B5EF4-FFF2-40B4-BE49-F238E27FC236}">
                      <a16:creationId xmlns:a16="http://schemas.microsoft.com/office/drawing/2014/main" id="{B6954226-81AF-EEB3-5C43-A891B6D5BD17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78FCDBA-DE2B-0D5C-4898-77925F70E9C2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91344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SEK(5)</a:t>
                </a:r>
              </a:p>
            </p:txBody>
          </p:sp>
        </p:grpSp>
        <p:sp>
          <p:nvSpPr>
            <p:cNvPr id="82" name="Rectangles 21">
              <a:extLst>
                <a:ext uri="{FF2B5EF4-FFF2-40B4-BE49-F238E27FC236}">
                  <a16:creationId xmlns:a16="http://schemas.microsoft.com/office/drawing/2014/main" id="{72893DF0-15AE-C69C-CA88-EC821200D7B5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AA8579-A621-FC2C-652B-E972104687EE}"/>
              </a:ext>
            </a:extLst>
          </p:cNvPr>
          <p:cNvGrpSpPr/>
          <p:nvPr/>
        </p:nvGrpSpPr>
        <p:grpSpPr>
          <a:xfrm>
            <a:off x="1573554" y="2883278"/>
            <a:ext cx="2659754" cy="1584752"/>
            <a:chOff x="621216" y="3934103"/>
            <a:chExt cx="2659754" cy="1584752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42CF763-115C-3478-7041-2C257421C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3965823"/>
              <a:ext cx="10129" cy="1170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1E1647E-BCC7-1077-4C6E-9D655FF836F7}"/>
                </a:ext>
              </a:extLst>
            </p:cNvPr>
            <p:cNvSpPr txBox="1"/>
            <p:nvPr/>
          </p:nvSpPr>
          <p:spPr>
            <a:xfrm>
              <a:off x="621216" y="4475476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07" name="Rectangles 17">
              <a:extLst>
                <a:ext uri="{FF2B5EF4-FFF2-40B4-BE49-F238E27FC236}">
                  <a16:creationId xmlns:a16="http://schemas.microsoft.com/office/drawing/2014/main" id="{B61172DA-E7BE-6764-9533-210D873B1A79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8" name="Rectangles 16">
              <a:extLst>
                <a:ext uri="{FF2B5EF4-FFF2-40B4-BE49-F238E27FC236}">
                  <a16:creationId xmlns:a16="http://schemas.microsoft.com/office/drawing/2014/main" id="{BBB39592-3437-BB5B-1B46-28378D295743}"/>
                </a:ext>
              </a:extLst>
            </p:cNvPr>
            <p:cNvSpPr/>
            <p:nvPr/>
          </p:nvSpPr>
          <p:spPr>
            <a:xfrm>
              <a:off x="2610727" y="4882920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9" name="Rectangles 21">
              <a:extLst>
                <a:ext uri="{FF2B5EF4-FFF2-40B4-BE49-F238E27FC236}">
                  <a16:creationId xmlns:a16="http://schemas.microsoft.com/office/drawing/2014/main" id="{74398DAA-5214-DB93-0E88-33288E38B517}"/>
                </a:ext>
              </a:extLst>
            </p:cNvPr>
            <p:cNvSpPr/>
            <p:nvPr/>
          </p:nvSpPr>
          <p:spPr>
            <a:xfrm>
              <a:off x="2007477" y="4215478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8E86AEA-146F-B6E2-771D-BD39FFA57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F18CF2E-024F-D8B3-2541-98B0B2D18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FD5DFFD-1CB9-3E34-138D-F168BF7E6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84819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E31C57F-D3CC-49CC-B44E-CA7BEB42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180814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BA34BA-58BD-093D-CE1E-C678C9FA1C91}"/>
                </a:ext>
              </a:extLst>
            </p:cNvPr>
            <p:cNvSpPr txBox="1"/>
            <p:nvPr/>
          </p:nvSpPr>
          <p:spPr>
            <a:xfrm>
              <a:off x="1169914" y="3934103"/>
              <a:ext cx="414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4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03E465-D4F5-F35D-8E33-2F8466B7AAB2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  <p:sp>
        <p:nvSpPr>
          <p:cNvPr id="133" name="Smiley Face 132">
            <a:extLst>
              <a:ext uri="{FF2B5EF4-FFF2-40B4-BE49-F238E27FC236}">
                <a16:creationId xmlns:a16="http://schemas.microsoft.com/office/drawing/2014/main" id="{72535F18-045A-BA3D-0BD6-D3F9B3AC40DF}"/>
              </a:ext>
            </a:extLst>
          </p:cNvPr>
          <p:cNvSpPr/>
          <p:nvPr/>
        </p:nvSpPr>
        <p:spPr>
          <a:xfrm>
            <a:off x="9065244" y="4958111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Smiley Face 133">
            <a:extLst>
              <a:ext uri="{FF2B5EF4-FFF2-40B4-BE49-F238E27FC236}">
                <a16:creationId xmlns:a16="http://schemas.microsoft.com/office/drawing/2014/main" id="{939C1490-AF75-B252-B3C5-7CDCF1E6E1B1}"/>
              </a:ext>
            </a:extLst>
          </p:cNvPr>
          <p:cNvSpPr/>
          <p:nvPr/>
        </p:nvSpPr>
        <p:spPr>
          <a:xfrm>
            <a:off x="8098704" y="4379609"/>
            <a:ext cx="966540" cy="914400"/>
          </a:xfrm>
          <a:prstGeom prst="smileyFace">
            <a:avLst>
              <a:gd name="adj" fmla="val -3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71931C-3CAC-9419-77F8-F01FCDCD0A2F}"/>
              </a:ext>
            </a:extLst>
          </p:cNvPr>
          <p:cNvGrpSpPr/>
          <p:nvPr/>
        </p:nvGrpSpPr>
        <p:grpSpPr>
          <a:xfrm>
            <a:off x="6933854" y="3104091"/>
            <a:ext cx="2682454" cy="1360643"/>
            <a:chOff x="598516" y="4158212"/>
            <a:chExt cx="2682454" cy="136064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45F068-4AB3-FBDD-38AD-B1B2A1377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4297830"/>
              <a:ext cx="10129" cy="8389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247D3F-57F0-52E9-9893-28D122D5B3C5}"/>
                </a:ext>
              </a:extLst>
            </p:cNvPr>
            <p:cNvSpPr txBox="1"/>
            <p:nvPr/>
          </p:nvSpPr>
          <p:spPr>
            <a:xfrm>
              <a:off x="598516" y="4592129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9" name="Rectangles 17">
              <a:extLst>
                <a:ext uri="{FF2B5EF4-FFF2-40B4-BE49-F238E27FC236}">
                  <a16:creationId xmlns:a16="http://schemas.microsoft.com/office/drawing/2014/main" id="{E125020F-1038-9710-0223-B12DD0F06198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s 16">
              <a:extLst>
                <a:ext uri="{FF2B5EF4-FFF2-40B4-BE49-F238E27FC236}">
                  <a16:creationId xmlns:a16="http://schemas.microsoft.com/office/drawing/2014/main" id="{AA5FE26D-B885-2675-3DE9-9652EE033830}"/>
                </a:ext>
              </a:extLst>
            </p:cNvPr>
            <p:cNvSpPr/>
            <p:nvPr/>
          </p:nvSpPr>
          <p:spPr>
            <a:xfrm>
              <a:off x="2017577" y="4631178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s 21">
              <a:extLst>
                <a:ext uri="{FF2B5EF4-FFF2-40B4-BE49-F238E27FC236}">
                  <a16:creationId xmlns:a16="http://schemas.microsoft.com/office/drawing/2014/main" id="{BDA2043F-5588-D4D9-05E2-6516953E24C8}"/>
                </a:ext>
              </a:extLst>
            </p:cNvPr>
            <p:cNvSpPr/>
            <p:nvPr/>
          </p:nvSpPr>
          <p:spPr>
            <a:xfrm>
              <a:off x="2529229" y="4523283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06A830-B824-FEE7-E121-63D213ABC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BDBDD-C280-07DD-BFD5-1C8A0DF4F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375E97-DF16-BA65-8524-C0DC74B9E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1" y="462003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48E9D0-D80E-6066-93F5-C8F9E0C55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472632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23A37D-663D-50B3-05D6-9629D204E58D}"/>
                </a:ext>
              </a:extLst>
            </p:cNvPr>
            <p:cNvSpPr txBox="1"/>
            <p:nvPr/>
          </p:nvSpPr>
          <p:spPr>
            <a:xfrm>
              <a:off x="1169914" y="4158212"/>
              <a:ext cx="4148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9814A6-BEFF-CF73-4858-F10CF752F8C7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2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3" grpId="0" animBg="1"/>
      <p:bldP spid="1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0A6F-7D87-798F-63F2-3831A1F8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SEK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B0644-A900-E3F0-0CFE-A56E30AFE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07260"/>
                <a:ext cx="10515600" cy="2276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SRPT-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Better if arrival before time 4: Progress on size 4 job more valuable than progress on size 10 job.</a:t>
                </a:r>
              </a:p>
              <a:p>
                <a:pPr marL="0" indent="0">
                  <a:buNone/>
                </a:pPr>
                <a:r>
                  <a:rPr lang="en-US" dirty="0"/>
                  <a:t>SEK: Better if arrival between times 4 and 13: Less wasted capacity.</a:t>
                </a:r>
              </a:p>
              <a:p>
                <a:pPr marL="0" indent="0">
                  <a:buNone/>
                </a:pPr>
                <a:r>
                  <a:rPr lang="en-US" dirty="0"/>
                  <a:t>Empirically, latter is more important.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B0644-A900-E3F0-0CFE-A56E30AFE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07260"/>
                <a:ext cx="10515600" cy="2276445"/>
              </a:xfrm>
              <a:blipFill>
                <a:blip r:embed="rId2"/>
                <a:stretch>
                  <a:fillRect l="-1217" t="-4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C10D-B3C6-F2B6-BDFE-08A3D90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9A264-A1CA-4A9D-672B-D7DB972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7</a:t>
            </a:fld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27A516-1BD0-E79B-2304-2CE89C6FF73E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38F2CAC-3902-577A-42EF-BA9C03A38B11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80E853E-ED33-08A0-40A6-ECA0960CC73F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67122BF-A5BD-ED4D-A7F5-7B97214F4F98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33CEF63E-3034-465D-EDC7-E3410114EF5E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BA6C5392-E9B1-AF50-4C16-11453DF3E2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13A1BD83-7CB5-7363-A0F5-582B9FCE34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97" name="Rectangles 8">
                          <a:extLst>
                            <a:ext uri="{FF2B5EF4-FFF2-40B4-BE49-F238E27FC236}">
                              <a16:creationId xmlns:a16="http://schemas.microsoft.com/office/drawing/2014/main" id="{06519FBE-C3F0-665A-4C8F-8E0D83A8E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Rectangles 9">
                          <a:extLst>
                            <a:ext uri="{FF2B5EF4-FFF2-40B4-BE49-F238E27FC236}">
                              <a16:creationId xmlns:a16="http://schemas.microsoft.com/office/drawing/2014/main" id="{BEEB680C-F65F-0FAA-D3FF-4BA554B4F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Rectangles 10">
                          <a:extLst>
                            <a:ext uri="{FF2B5EF4-FFF2-40B4-BE49-F238E27FC236}">
                              <a16:creationId xmlns:a16="http://schemas.microsoft.com/office/drawing/2014/main" id="{4F82930B-09BB-C9A6-B832-1C7081EA4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s 11">
                          <a:extLst>
                            <a:ext uri="{FF2B5EF4-FFF2-40B4-BE49-F238E27FC236}">
                              <a16:creationId xmlns:a16="http://schemas.microsoft.com/office/drawing/2014/main" id="{A29D75D3-82A7-2EF0-A7F9-7DC028E6A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20321E83-270A-E2F2-2490-04B7680771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2" name="Straight Connector 101">
                          <a:extLst>
                            <a:ext uri="{FF2B5EF4-FFF2-40B4-BE49-F238E27FC236}">
                              <a16:creationId xmlns:a16="http://schemas.microsoft.com/office/drawing/2014/main" id="{153A66C8-EE4D-1EFA-A1C7-67CB39F02F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Connector 102">
                          <a:extLst>
                            <a:ext uri="{FF2B5EF4-FFF2-40B4-BE49-F238E27FC236}">
                              <a16:creationId xmlns:a16="http://schemas.microsoft.com/office/drawing/2014/main" id="{68E54D45-CE23-88CF-0718-B958D3FF75B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5" name="Straight Arrow Connector 94">
                        <a:extLst>
                          <a:ext uri="{FF2B5EF4-FFF2-40B4-BE49-F238E27FC236}">
                            <a16:creationId xmlns:a16="http://schemas.microsoft.com/office/drawing/2014/main" id="{3E71DDBC-08FA-0C67-5949-0046443E19E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E5B70B18-4B0B-6E6A-9F65-65CA4C9B206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C25F3533-9081-8BAB-E900-0FCF0B64E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CA24A8F3-5B91-299E-6C1E-90455EF983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Rectangles 17">
                      <a:extLst>
                        <a:ext uri="{FF2B5EF4-FFF2-40B4-BE49-F238E27FC236}">
                          <a16:creationId xmlns:a16="http://schemas.microsoft.com/office/drawing/2014/main" id="{18B57ED6-5D91-9DB6-6A59-0507D9AA4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12CBDBA-2386-6013-50A9-346F7B804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2BCB9BD4-ACB2-38E4-62E7-7158604548D1}"/>
                      </a:ext>
                    </a:extLst>
                  </p:cNvPr>
                  <p:cNvCxnSpPr>
                    <a:cxnSpLocks/>
                    <a:endCxn id="91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Rectangles 16">
                  <a:extLst>
                    <a:ext uri="{FF2B5EF4-FFF2-40B4-BE49-F238E27FC236}">
                      <a16:creationId xmlns:a16="http://schemas.microsoft.com/office/drawing/2014/main" id="{B6954226-81AF-EEB3-5C43-A891B6D5BD17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78FCDBA-DE2B-0D5C-4898-77925F70E9C2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91344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SEK(5)</a:t>
                </a:r>
              </a:p>
            </p:txBody>
          </p:sp>
        </p:grpSp>
        <p:sp>
          <p:nvSpPr>
            <p:cNvPr id="82" name="Rectangles 21">
              <a:extLst>
                <a:ext uri="{FF2B5EF4-FFF2-40B4-BE49-F238E27FC236}">
                  <a16:creationId xmlns:a16="http://schemas.microsoft.com/office/drawing/2014/main" id="{72893DF0-15AE-C69C-CA88-EC821200D7B5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AA8579-A621-FC2C-652B-E972104687EE}"/>
              </a:ext>
            </a:extLst>
          </p:cNvPr>
          <p:cNvGrpSpPr/>
          <p:nvPr/>
        </p:nvGrpSpPr>
        <p:grpSpPr>
          <a:xfrm>
            <a:off x="1573554" y="2883278"/>
            <a:ext cx="2659754" cy="1584752"/>
            <a:chOff x="621216" y="3934103"/>
            <a:chExt cx="2659754" cy="1584752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42CF763-115C-3478-7041-2C257421C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3965823"/>
              <a:ext cx="10129" cy="1170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1E1647E-BCC7-1077-4C6E-9D655FF836F7}"/>
                </a:ext>
              </a:extLst>
            </p:cNvPr>
            <p:cNvSpPr txBox="1"/>
            <p:nvPr/>
          </p:nvSpPr>
          <p:spPr>
            <a:xfrm>
              <a:off x="621216" y="4475476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07" name="Rectangles 17">
              <a:extLst>
                <a:ext uri="{FF2B5EF4-FFF2-40B4-BE49-F238E27FC236}">
                  <a16:creationId xmlns:a16="http://schemas.microsoft.com/office/drawing/2014/main" id="{B61172DA-E7BE-6764-9533-210D873B1A79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8" name="Rectangles 16">
              <a:extLst>
                <a:ext uri="{FF2B5EF4-FFF2-40B4-BE49-F238E27FC236}">
                  <a16:creationId xmlns:a16="http://schemas.microsoft.com/office/drawing/2014/main" id="{BBB39592-3437-BB5B-1B46-28378D295743}"/>
                </a:ext>
              </a:extLst>
            </p:cNvPr>
            <p:cNvSpPr/>
            <p:nvPr/>
          </p:nvSpPr>
          <p:spPr>
            <a:xfrm>
              <a:off x="2610727" y="4882920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9" name="Rectangles 21">
              <a:extLst>
                <a:ext uri="{FF2B5EF4-FFF2-40B4-BE49-F238E27FC236}">
                  <a16:creationId xmlns:a16="http://schemas.microsoft.com/office/drawing/2014/main" id="{74398DAA-5214-DB93-0E88-33288E38B517}"/>
                </a:ext>
              </a:extLst>
            </p:cNvPr>
            <p:cNvSpPr/>
            <p:nvPr/>
          </p:nvSpPr>
          <p:spPr>
            <a:xfrm>
              <a:off x="2007477" y="4215478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8E86AEA-146F-B6E2-771D-BD39FFA57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F18CF2E-024F-D8B3-2541-98B0B2D18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FD5DFFD-1CB9-3E34-138D-F168BF7E6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84819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E31C57F-D3CC-49CC-B44E-CA7BEB42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180814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BA34BA-58BD-093D-CE1E-C678C9FA1C91}"/>
                </a:ext>
              </a:extLst>
            </p:cNvPr>
            <p:cNvSpPr txBox="1"/>
            <p:nvPr/>
          </p:nvSpPr>
          <p:spPr>
            <a:xfrm>
              <a:off x="1169914" y="3934103"/>
              <a:ext cx="414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4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03E465-D4F5-F35D-8E33-2F8466B7AAB2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96CC6C9-BDA1-E7C0-9596-CC721916B80C}"/>
              </a:ext>
            </a:extLst>
          </p:cNvPr>
          <p:cNvGrpSpPr/>
          <p:nvPr/>
        </p:nvGrpSpPr>
        <p:grpSpPr>
          <a:xfrm>
            <a:off x="6933854" y="3104091"/>
            <a:ext cx="2682454" cy="1360643"/>
            <a:chOff x="598516" y="4158212"/>
            <a:chExt cx="2682454" cy="1360643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E831427-0E7B-3786-A84F-FF5452134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4297830"/>
              <a:ext cx="10129" cy="8389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F4B453C-945E-5BF7-E509-3E137B85AB16}"/>
                </a:ext>
              </a:extLst>
            </p:cNvPr>
            <p:cNvSpPr txBox="1"/>
            <p:nvPr/>
          </p:nvSpPr>
          <p:spPr>
            <a:xfrm>
              <a:off x="598516" y="4592129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22" name="Rectangles 17">
              <a:extLst>
                <a:ext uri="{FF2B5EF4-FFF2-40B4-BE49-F238E27FC236}">
                  <a16:creationId xmlns:a16="http://schemas.microsoft.com/office/drawing/2014/main" id="{A1805973-72EB-9D33-AEC9-0EA93810F2E1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3" name="Rectangles 16">
              <a:extLst>
                <a:ext uri="{FF2B5EF4-FFF2-40B4-BE49-F238E27FC236}">
                  <a16:creationId xmlns:a16="http://schemas.microsoft.com/office/drawing/2014/main" id="{28531E0D-CF25-266F-E9E8-AAAA1D4DB19C}"/>
                </a:ext>
              </a:extLst>
            </p:cNvPr>
            <p:cNvSpPr/>
            <p:nvPr/>
          </p:nvSpPr>
          <p:spPr>
            <a:xfrm>
              <a:off x="2017577" y="4631178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4" name="Rectangles 21">
              <a:extLst>
                <a:ext uri="{FF2B5EF4-FFF2-40B4-BE49-F238E27FC236}">
                  <a16:creationId xmlns:a16="http://schemas.microsoft.com/office/drawing/2014/main" id="{BC958936-1D22-0DC2-07DA-B81B396B3609}"/>
                </a:ext>
              </a:extLst>
            </p:cNvPr>
            <p:cNvSpPr/>
            <p:nvPr/>
          </p:nvSpPr>
          <p:spPr>
            <a:xfrm>
              <a:off x="2529229" y="4523283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B986CE-A79D-CB09-016B-035317D10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6F664DD-E2B6-9505-CCE1-7E248A7BE6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E488838-672E-75A7-A85C-7A43E79E7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1" y="462003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1AE683-F49D-41AA-93A9-F2A1CCDE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472632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A23B6D-838F-6BD5-CBD8-248BD002A8B3}"/>
                </a:ext>
              </a:extLst>
            </p:cNvPr>
            <p:cNvSpPr txBox="1"/>
            <p:nvPr/>
          </p:nvSpPr>
          <p:spPr>
            <a:xfrm>
              <a:off x="1169914" y="4158212"/>
              <a:ext cx="4148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CCB1B08-C075-45A7-DC4D-966F81A1080F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3A25C-EA07-AACA-FB77-6E016D2FFFE0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59FD9A-5D0B-26A5-92EC-D455AF4533E8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91DD4-110D-AC18-EC3C-07A582A4702D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E442E03-8389-016F-093B-AF6012EDDD70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64DDBA0C-B12D-820C-F75D-A121D7519611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16828289-4EC4-84C8-C2D7-AA0A08399C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23" name="Rectangles 8">
                        <a:extLst>
                          <a:ext uri="{FF2B5EF4-FFF2-40B4-BE49-F238E27FC236}">
                            <a16:creationId xmlns:a16="http://schemas.microsoft.com/office/drawing/2014/main" id="{848EFE2E-649D-87A0-8E50-6857A55D3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9">
                        <a:extLst>
                          <a:ext uri="{FF2B5EF4-FFF2-40B4-BE49-F238E27FC236}">
                            <a16:creationId xmlns:a16="http://schemas.microsoft.com/office/drawing/2014/main" id="{F3838C71-8364-45A5-8DDA-F73EB7DA80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s 10">
                        <a:extLst>
                          <a:ext uri="{FF2B5EF4-FFF2-40B4-BE49-F238E27FC236}">
                            <a16:creationId xmlns:a16="http://schemas.microsoft.com/office/drawing/2014/main" id="{DFCEDEFC-E103-B6DB-3F14-B9C6823E2F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s 11">
                        <a:extLst>
                          <a:ext uri="{FF2B5EF4-FFF2-40B4-BE49-F238E27FC236}">
                            <a16:creationId xmlns:a16="http://schemas.microsoft.com/office/drawing/2014/main" id="{39AA0872-C7B2-2C58-9692-F7E29CBF1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CDE30416-7213-1739-6F2C-26010B3E55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10851E22-E621-26BA-0327-4AE4FCFB2B3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FBDAC6E0-D8BD-FC9D-8516-2580DE827DC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Rectangles 21">
                      <a:extLst>
                        <a:ext uri="{FF2B5EF4-FFF2-40B4-BE49-F238E27FC236}">
                          <a16:creationId xmlns:a16="http://schemas.microsoft.com/office/drawing/2014/main" id="{8E2C09BE-9820-1F87-D3C2-A46AD9A77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FDCB35DD-7355-F6D1-7FF4-1BB2B76F2C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F2DC7564-9281-6543-36BB-406047D010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0F86104-1CF1-91E2-CB06-7554B506B96E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B4E12BE8-C76C-005B-3EF9-AE4BDAE49A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Rectangles 17">
                    <a:extLst>
                      <a:ext uri="{FF2B5EF4-FFF2-40B4-BE49-F238E27FC236}">
                        <a16:creationId xmlns:a16="http://schemas.microsoft.com/office/drawing/2014/main" id="{C3959EC4-613E-A42C-E305-32EACA356226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C6207EC-226A-9013-7540-BCF2CAADD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39AA6A6-373E-7AD2-FACD-B00A42D92BB2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s 16">
                <a:extLst>
                  <a:ext uri="{FF2B5EF4-FFF2-40B4-BE49-F238E27FC236}">
                    <a16:creationId xmlns:a16="http://schemas.microsoft.com/office/drawing/2014/main" id="{3A00B181-0539-974B-3E56-972A237CC4E4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23279F-635D-7DA6-49E4-F66183793856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531626-BB90-2636-394D-DFCB191CFFB8}"/>
              </a:ext>
            </a:extLst>
          </p:cNvPr>
          <p:cNvGrpSpPr/>
          <p:nvPr/>
        </p:nvGrpSpPr>
        <p:grpSpPr>
          <a:xfrm>
            <a:off x="3984783" y="3785210"/>
            <a:ext cx="607985" cy="362813"/>
            <a:chOff x="3950259" y="3794102"/>
            <a:chExt cx="607985" cy="362813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6FC258C0-A19B-6B6A-FCD1-0ADA7B0E588A}"/>
                </a:ext>
              </a:extLst>
            </p:cNvPr>
            <p:cNvSpPr/>
            <p:nvPr/>
          </p:nvSpPr>
          <p:spPr>
            <a:xfrm>
              <a:off x="3950259" y="3800818"/>
              <a:ext cx="342283" cy="346058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id="{95C576AA-3BDB-195E-2B13-5128EE32AA82}"/>
                </a:ext>
              </a:extLst>
            </p:cNvPr>
            <p:cNvSpPr/>
            <p:nvPr/>
          </p:nvSpPr>
          <p:spPr>
            <a:xfrm>
              <a:off x="4208651" y="3794102"/>
              <a:ext cx="349593" cy="362813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1180B3-4265-9C82-097D-D98CE6164EB6}"/>
              </a:ext>
            </a:extLst>
          </p:cNvPr>
          <p:cNvGrpSpPr/>
          <p:nvPr/>
        </p:nvGrpSpPr>
        <p:grpSpPr>
          <a:xfrm>
            <a:off x="9337756" y="3150245"/>
            <a:ext cx="1002402" cy="741596"/>
            <a:chOff x="9337756" y="3150245"/>
            <a:chExt cx="1002402" cy="741596"/>
          </a:xfrm>
        </p:grpSpPr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0EC926B1-3CD6-0BC9-49B5-749117B997AB}"/>
                </a:ext>
              </a:extLst>
            </p:cNvPr>
            <p:cNvSpPr/>
            <p:nvPr/>
          </p:nvSpPr>
          <p:spPr>
            <a:xfrm>
              <a:off x="9337756" y="3150245"/>
              <a:ext cx="342283" cy="703896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>
              <a:extLst>
                <a:ext uri="{FF2B5EF4-FFF2-40B4-BE49-F238E27FC236}">
                  <a16:creationId xmlns:a16="http://schemas.microsoft.com/office/drawing/2014/main" id="{6767EA0E-93E4-B17A-D194-CC4626943B1A}"/>
                </a:ext>
              </a:extLst>
            </p:cNvPr>
            <p:cNvSpPr/>
            <p:nvPr/>
          </p:nvSpPr>
          <p:spPr>
            <a:xfrm>
              <a:off x="9587908" y="3172861"/>
              <a:ext cx="752250" cy="71898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5C179B-2796-B48F-2806-755AEB369D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SEK Plot: Improvement over SRPT-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5C179B-2796-B48F-2806-755AEB369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681E-61DC-FD36-8AF4-795F70A41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Setting: M/M/2, size Exp(1). Improvement ratio: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𝑆𝐸𝐾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681E-61DC-FD36-8AF4-795F70A41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D967F-87B7-B290-FA47-4DBD67E5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FC58-4450-25E9-47D2-2874A482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65071-F39E-2692-27CC-905DC80C0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72" y="2774450"/>
            <a:ext cx="8811855" cy="3581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F3B52A-0675-28A5-20EE-15D749CE4BA2}"/>
              </a:ext>
            </a:extLst>
          </p:cNvPr>
          <p:cNvSpPr/>
          <p:nvPr/>
        </p:nvSpPr>
        <p:spPr>
          <a:xfrm>
            <a:off x="2760188" y="2630369"/>
            <a:ext cx="8086165" cy="314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AFD68-F846-B13B-BA72-9828E9321091}"/>
                  </a:ext>
                </a:extLst>
              </p:cNvPr>
              <p:cNvSpPr txBox="1"/>
              <p:nvPr/>
            </p:nvSpPr>
            <p:spPr>
              <a:xfrm>
                <a:off x="8934450" y="6174860"/>
                <a:ext cx="234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≤0.996</m:t>
                    </m:r>
                  </m:oMath>
                </a14:m>
                <a:r>
                  <a:rPr lang="en-US" dirty="0"/>
                  <a:t> simulated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AFD68-F846-B13B-BA72-9828E9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50" y="6174860"/>
                <a:ext cx="234315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8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2FF-A3F9-B273-F9F9-24DB57A1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SEK Proof: Open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632A9-2A02-32D1-C7BF-6CDBD25E9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Want to show: For all size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such that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𝑆𝐸𝐾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𝑆𝑅𝑃𝑇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Idea: Use a Nudge-type proof. Very small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should make for a cleaner proof, might need 2 jobs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𝑠𝑚𝑎𝑙𝑙</m:t>
                        </m:r>
                      </m:sub>
                    </m:sSub>
                  </m:oMath>
                </a14:m>
                <a:r>
                  <a:rPr lang="en-US" dirty="0"/>
                  <a:t>, 1 job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𝑙𝑎𝑟𝑔𝑒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Interested in discussion and/or collaboration!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632A9-2A02-32D1-C7BF-6CDBD25E9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5B14-C0B6-4250-1418-30BB7894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MAMA 2024 - June 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4E78B-B913-22B8-65FB-413BF415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9</a:t>
            </a:fld>
            <a:endParaRPr lang="en-US"/>
          </a:p>
        </p:txBody>
      </p:sp>
      <p:pic>
        <p:nvPicPr>
          <p:cNvPr id="7" name="Graphic 6" descr="Handshake outline">
            <a:extLst>
              <a:ext uri="{FF2B5EF4-FFF2-40B4-BE49-F238E27FC236}">
                <a16:creationId xmlns:a16="http://schemas.microsoft.com/office/drawing/2014/main" id="{7CF15FF8-C3D3-C644-ACF6-A1F5A6576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0092" y="4223299"/>
            <a:ext cx="1466461" cy="14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1670</Words>
  <Application>Microsoft Office PowerPoint</Application>
  <PresentationFormat>Widescreen</PresentationFormat>
  <Paragraphs>283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DejaVu Math TeX Gyre</vt:lpstr>
      <vt:lpstr>Office Theme</vt:lpstr>
      <vt:lpstr>Bounds on M/G/k Scheduling Under Moderate Load</vt:lpstr>
      <vt:lpstr>M/G/k Scheduling</vt:lpstr>
      <vt:lpstr>SRPT: Optimal?</vt:lpstr>
      <vt:lpstr>Questions of This Talk</vt:lpstr>
      <vt:lpstr>SRPT-Except-k+1 (SEK)</vt:lpstr>
      <vt:lpstr>SEK Intuition</vt:lpstr>
      <vt:lpstr>Further SEK Intuition</vt:lpstr>
      <vt:lpstr>SEK Plot: Improvement over SRPT-k</vt:lpstr>
      <vt:lpstr>SEK Proof: Open</vt:lpstr>
      <vt:lpstr>Lower bounds on M/G/k scheduling: Prior</vt:lpstr>
      <vt:lpstr>Lower Bounds: Prior - Drawbacks</vt:lpstr>
      <vt:lpstr>WINE for Lower Bounds</vt:lpstr>
      <vt:lpstr>WINE Lower Bound: Plot</vt:lpstr>
      <vt:lpstr>Increasing Speed Queue (ISQ)</vt:lpstr>
      <vt:lpstr>Increasing Speed Queue (ISQ)</vt:lpstr>
      <vt:lpstr>Increasing Speed Queue (ISQ)</vt:lpstr>
      <vt:lpstr>ISQ: Drift-based Analysis</vt:lpstr>
      <vt:lpstr>ISQ: Mean Work</vt:lpstr>
      <vt:lpstr>ISQ: Relevant Work Bounds</vt:lpstr>
      <vt:lpstr>ISQ: Relevant Work Bounds</vt:lpstr>
      <vt:lpstr>ISQ: Detailed relevant work bounds</vt:lpstr>
      <vt:lpstr>Stronger response time lower bounds</vt:lpstr>
      <vt:lpstr>Future Directions</vt:lpstr>
      <vt:lpstr>Conclusion</vt:lpstr>
      <vt:lpstr>Bonus: Lower bound comparison to SRPT-k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Bounds on M/G/k Scheduling Under Moderate Load</dc:title>
  <dc:creator>Grosof, Izzy</dc:creator>
  <cp:lastModifiedBy>Grosof, Izzy</cp:lastModifiedBy>
  <cp:revision>68</cp:revision>
  <dcterms:created xsi:type="dcterms:W3CDTF">2024-06-11T18:10:18Z</dcterms:created>
  <dcterms:modified xsi:type="dcterms:W3CDTF">2024-06-14T13:51:16Z</dcterms:modified>
</cp:coreProperties>
</file>