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86" r:id="rId4"/>
    <p:sldId id="287" r:id="rId5"/>
    <p:sldId id="289" r:id="rId6"/>
    <p:sldId id="291" r:id="rId7"/>
    <p:sldId id="315" r:id="rId8"/>
    <p:sldId id="308" r:id="rId9"/>
    <p:sldId id="313" r:id="rId10"/>
    <p:sldId id="312" r:id="rId11"/>
    <p:sldId id="306" r:id="rId12"/>
    <p:sldId id="264" r:id="rId13"/>
    <p:sldId id="265" r:id="rId14"/>
    <p:sldId id="266" r:id="rId15"/>
    <p:sldId id="304" r:id="rId16"/>
    <p:sldId id="267" r:id="rId17"/>
    <p:sldId id="285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AC"/>
    <a:srgbClr val="99FF66"/>
    <a:srgbClr val="DEFEA4"/>
    <a:srgbClr val="C2FFA3"/>
    <a:srgbClr val="FFB7B7"/>
    <a:srgbClr val="FF8F8F"/>
    <a:srgbClr val="FDFF97"/>
    <a:srgbClr val="F8F200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80729" autoAdjust="0"/>
  </p:normalViewPr>
  <p:slideViewPr>
    <p:cSldViewPr snapToGrid="0">
      <p:cViewPr varScale="1">
        <p:scale>
          <a:sx n="80" d="100"/>
          <a:sy n="80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E86C3-3868-43A6-86B7-190C4550F84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8C841-2274-4D6E-821D-89097A0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title, read subtitle, read names, say coauthor, read appearing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Baseline: Random</a:t>
            </a:r>
          </a:p>
          <a:p>
            <a:r>
              <a:rPr lang="en-US" dirty="0"/>
              <a:t>SITA (each server gets an interval of sizes) E means equal load</a:t>
            </a:r>
          </a:p>
          <a:p>
            <a:r>
              <a:rPr lang="en-US" dirty="0"/>
              <a:t>LWL best load balancing possible, bad mean response time</a:t>
            </a:r>
          </a:p>
          <a:p>
            <a:r>
              <a:rPr lang="en-US" dirty="0"/>
              <a:t>We want optimal. Definitely want better than random. Need something more.</a:t>
            </a:r>
          </a:p>
          <a:p>
            <a:r>
              <a:rPr lang="en-US" dirty="0"/>
              <a:t>Let’s turn to prior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our system, with SRPT scheduling at the servers.</a:t>
            </a:r>
          </a:p>
          <a:p>
            <a:r>
              <a:rPr lang="en-US" dirty="0"/>
              <a:t>Let’s zoom in on 2 servers in particular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some jobs will arrive. Let’s say the first one’s smallish, and goes to the left, and some to the right, and a big one.</a:t>
            </a:r>
          </a:p>
          <a:p>
            <a:r>
              <a:rPr lang="en-US" dirty="0"/>
              <a:t>How do the servers feel about this?</a:t>
            </a:r>
          </a:p>
          <a:p>
            <a:r>
              <a:rPr lang="en-US" dirty="0"/>
              <a:t>They both feel good, because both are working on the smallest jobs available.</a:t>
            </a:r>
          </a:p>
          <a:p>
            <a:r>
              <a:rPr lang="en-US" dirty="0"/>
              <a:t>Now, let’s say some time goes by, and each server finishes a job.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 left server is sad – it doesn’t feel efficient any more.</a:t>
            </a:r>
          </a:p>
          <a:p>
            <a:r>
              <a:rPr lang="en-US" dirty="0"/>
              <a:t>Why’s that? There’s a small job on the right that’s not being worked on.</a:t>
            </a:r>
          </a:p>
          <a:p>
            <a:r>
              <a:rPr lang="en-US" dirty="0"/>
              <a:t>This inefficiency is a problem – will lead to worse response times.</a:t>
            </a:r>
          </a:p>
          <a:p>
            <a:r>
              <a:rPr lang="en-US" dirty="0"/>
              <a:t>This happened because the dispatcher sent a bunch of small jobs to the same server.</a:t>
            </a:r>
          </a:p>
          <a:p>
            <a:r>
              <a:rPr lang="en-US" dirty="0"/>
              <a:t>Let’s start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time, we’re going to introduce this dial.</a:t>
            </a:r>
          </a:p>
          <a:p>
            <a:r>
              <a:rPr lang="en-US" dirty="0"/>
              <a:t>When a small job is dispatched to the left, goes left. Right, goes right. Large, doesn’t move.</a:t>
            </a:r>
          </a:p>
          <a:p>
            <a:endParaRPr lang="en-US" dirty="0"/>
          </a:p>
          <a:p>
            <a:r>
              <a:rPr lang="en-US" dirty="0"/>
              <a:t>We’re where we were before.</a:t>
            </a:r>
            <a:br>
              <a:rPr lang="en-US" dirty="0"/>
            </a:br>
            <a:r>
              <a:rPr lang="en-US" dirty="0"/>
              <a:t>Servers are still happy, but soon they won’t be.</a:t>
            </a:r>
          </a:p>
          <a:p>
            <a:r>
              <a:rPr lang="en-US" dirty="0"/>
              <a:t>Dial alerts us to upcoming problem.</a:t>
            </a:r>
          </a:p>
          <a:p>
            <a:r>
              <a:rPr lang="en-US" dirty="0"/>
              <a:t>We want to prevent this 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8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time, we’re going to introduce this dial.</a:t>
            </a:r>
          </a:p>
          <a:p>
            <a:r>
              <a:rPr lang="en-US" dirty="0"/>
              <a:t>When a small job is dispatched to the left, goes left. Right, goes right. Large, doesn’t move.</a:t>
            </a:r>
          </a:p>
          <a:p>
            <a:endParaRPr lang="en-US" dirty="0"/>
          </a:p>
          <a:p>
            <a:r>
              <a:rPr lang="en-US" dirty="0"/>
              <a:t>We’re where we were before.</a:t>
            </a:r>
            <a:br>
              <a:rPr lang="en-US" dirty="0"/>
            </a:br>
            <a:r>
              <a:rPr lang="en-US" dirty="0"/>
              <a:t>Servers are still happy, but soon they won’t be.</a:t>
            </a:r>
          </a:p>
          <a:p>
            <a:r>
              <a:rPr lang="en-US" dirty="0"/>
              <a:t>Dial alerts us to upcoming problem.</a:t>
            </a:r>
          </a:p>
          <a:p>
            <a:r>
              <a:rPr lang="en-US" dirty="0"/>
              <a:t>We want to prevent this 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9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introduce guardrails. We’re never going to let the dial go into the red zone.</a:t>
            </a:r>
          </a:p>
          <a:p>
            <a:r>
              <a:rPr lang="en-US" dirty="0"/>
              <a:t>Now, let’s run through the arrivals again.</a:t>
            </a:r>
          </a:p>
          <a:p>
            <a:r>
              <a:rPr lang="en-US" dirty="0"/>
              <a:t>Now, the next small job must be dispatched to the left server, because of the guardrails.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3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introduce guardrails. We’re never going to let the dial go into the red zone.</a:t>
            </a:r>
          </a:p>
          <a:p>
            <a:r>
              <a:rPr lang="en-US" dirty="0"/>
              <a:t>Now, let’s run through the arrivals again.</a:t>
            </a:r>
          </a:p>
          <a:p>
            <a:r>
              <a:rPr lang="en-US" dirty="0"/>
              <a:t>Now, the next small job must be dispatched to the left server, because of the guardrails.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7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another job finishes, still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1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figured out how to handle 2 servers and 2 job 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assume we’ve already answered Q1.</a:t>
            </a:r>
          </a:p>
          <a:p>
            <a:r>
              <a:rPr lang="en-US" dirty="0"/>
              <a:t>Q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This talk will focus on answering Q1, given SRPT scheduling at the servers.</a:t>
            </a:r>
          </a:p>
          <a:p>
            <a:r>
              <a:rPr lang="en-US" dirty="0"/>
              <a:t>Let’s talk about prior work in this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1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our to do list</a:t>
            </a:r>
          </a:p>
          <a:p>
            <a:r>
              <a:rPr lang="en-US" dirty="0"/>
              <a:t>First, let’s focus on more than 2 job 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0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be able to handle general job size distributions.</a:t>
            </a:r>
          </a:p>
          <a:p>
            <a:r>
              <a:rPr lang="en-US" dirty="0"/>
              <a:t>The dial isn’t going to be sufficient to handle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1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are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5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buckets: containing jobs of different sizes, in geometrically increasing intervals.</a:t>
            </a:r>
          </a:p>
          <a:p>
            <a:r>
              <a:rPr lang="en-US" dirty="0"/>
              <a:t>Imagine the buckets contain all the jobs dispatched over a long period of time.</a:t>
            </a:r>
          </a:p>
          <a:p>
            <a:r>
              <a:rPr lang="en-US" dirty="0"/>
              <a:t>Red balls are the smallest, then yellow, then blue.</a:t>
            </a:r>
          </a:p>
          <a:p>
            <a:r>
              <a:rPr lang="en-US" dirty="0"/>
              <a:t>From each bucket, we’ll dispatch about half the volume to each server.</a:t>
            </a:r>
          </a:p>
          <a:p>
            <a:r>
              <a:rPr lang="en-US" dirty="0"/>
              <a:t>Half the reds, half the yellows, half the blues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approach also allows us to handle multiple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8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dispatch close to an equally fraction of the volume from each bucket to each server.</a:t>
            </a:r>
          </a:p>
          <a:p>
            <a:r>
              <a:rPr lang="en-US" dirty="0"/>
              <a:t>Now, we’re ready to give a precise definition of guardrails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2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we’re going to define the rank of a job, corresponding to the buckets from before. Note that c is chosen as a function of load rho.</a:t>
            </a:r>
          </a:p>
          <a:p>
            <a:r>
              <a:rPr lang="en-US" dirty="0"/>
              <a:t>Next, let’s define V, the volume of work dispatched.</a:t>
            </a:r>
          </a:p>
          <a:p>
            <a:r>
              <a:rPr lang="en-US" dirty="0"/>
              <a:t>Now, we’re ready to define the guardrail requirement.</a:t>
            </a:r>
          </a:p>
          <a:p>
            <a:r>
              <a:rPr lang="en-US" dirty="0"/>
              <a:t>The policy given in the paper has another enhancement that’s not relevant for this talk.</a:t>
            </a:r>
          </a:p>
          <a:p>
            <a:r>
              <a:rPr lang="en-US" dirty="0"/>
              <a:t>With guardrails defined, we’re ready to present our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3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this question of dispatching. Here’s the scenario we care about, SRPT scheduling.</a:t>
            </a:r>
          </a:p>
          <a:p>
            <a:r>
              <a:rPr lang="en-US" dirty="0"/>
              <a:t>It turns out that in the SRPT, there’s very little prior work.</a:t>
            </a:r>
          </a:p>
          <a:p>
            <a:r>
              <a:rPr lang="en-US" dirty="0"/>
              <a:t>In FCFS, there’s tons of prior, so let’s start by looking there.</a:t>
            </a:r>
          </a:p>
          <a:p>
            <a:endParaRPr lang="en-US" dirty="0"/>
          </a:p>
          <a:p>
            <a:r>
              <a:rPr lang="en-US" dirty="0"/>
              <a:t>(What am I saying on this slide?)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popular dispatching policies for FCFS. Here are just a few of the people who have studied this dispatching policy in this setting.</a:t>
            </a:r>
          </a:p>
          <a:p>
            <a:r>
              <a:rPr lang="en-US" dirty="0"/>
              <a:t>Join the Shortest Queue</a:t>
            </a:r>
          </a:p>
          <a:p>
            <a:r>
              <a:rPr lang="en-US" dirty="0"/>
              <a:t>Join the Shortest of d queues</a:t>
            </a:r>
          </a:p>
          <a:p>
            <a:r>
              <a:rPr lang="en-US" dirty="0"/>
              <a:t>Least work left – send to the queue with the least work. This turns out to be equivalent to the central queue M/G/k, which has been studied by …</a:t>
            </a:r>
          </a:p>
          <a:p>
            <a:r>
              <a:rPr lang="en-US" dirty="0"/>
              <a:t>Size Interval Task Assignment – give each server an interval of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Dispatch: We can analyze, but it’s not a great policy.</a:t>
            </a:r>
          </a:p>
          <a:p>
            <a:r>
              <a:rPr lang="en-US" dirty="0"/>
              <a:t>First Policy Iteration: Assume future dispatches will be random. Given that, how should I best dispatch this job?</a:t>
            </a:r>
          </a:p>
          <a:p>
            <a:r>
              <a:rPr lang="en-US" dirty="0"/>
              <a:t>Good in practice, very little theoretic guarantees, tricky to implement.</a:t>
            </a:r>
          </a:p>
          <a:p>
            <a:r>
              <a:rPr lang="en-US" dirty="0"/>
              <a:t>Multilayered Round Robin: Given a discrete job size distribution, round-robin each discrete size.</a:t>
            </a:r>
          </a:p>
          <a:p>
            <a:r>
              <a:rPr lang="en-US" dirty="0"/>
              <a:t>Theoretical guarantees, but policy and guarantees don’t carry over to continuous job size distributions,</a:t>
            </a:r>
          </a:p>
          <a:p>
            <a:r>
              <a:rPr lang="en-US" dirty="0"/>
              <a:t>And when applied to real-world workloads not great performance do to discretization issue.</a:t>
            </a:r>
          </a:p>
          <a:p>
            <a:r>
              <a:rPr lang="en-US" dirty="0"/>
              <a:t>That’s it – really isn’t much prior work here.</a:t>
            </a:r>
          </a:p>
          <a:p>
            <a:r>
              <a:rPr lang="en-US" dirty="0"/>
              <a:t>(Decided to leave out worst case. People can read the paper for that.)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Baseline: Random</a:t>
            </a:r>
          </a:p>
          <a:p>
            <a:r>
              <a:rPr lang="en-US" dirty="0"/>
              <a:t>SITA (each server gets an interval of sizes) E means equal load</a:t>
            </a:r>
          </a:p>
          <a:p>
            <a:r>
              <a:rPr lang="en-US" dirty="0"/>
              <a:t>LWL best load balancing possible, bad mean response time</a:t>
            </a:r>
          </a:p>
          <a:p>
            <a:r>
              <a:rPr lang="en-US" dirty="0"/>
              <a:t>We want optimal. Definitely want better than random. Need something more.</a:t>
            </a:r>
          </a:p>
          <a:p>
            <a:r>
              <a:rPr lang="en-US" dirty="0"/>
              <a:t>Let’s turn to prior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Baseline: Random</a:t>
            </a:r>
          </a:p>
          <a:p>
            <a:r>
              <a:rPr lang="en-US" dirty="0"/>
              <a:t>SITA (each server gets an interval of sizes) E means equal load</a:t>
            </a:r>
          </a:p>
          <a:p>
            <a:r>
              <a:rPr lang="en-US" dirty="0"/>
              <a:t>LWL best load balancing possible, bad mean response time</a:t>
            </a:r>
          </a:p>
          <a:p>
            <a:r>
              <a:rPr lang="en-US" dirty="0"/>
              <a:t>We want optimal. Definitely want better than random. Need something more.</a:t>
            </a:r>
          </a:p>
          <a:p>
            <a:r>
              <a:rPr lang="en-US" dirty="0"/>
              <a:t>Let’s turn to prior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1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8C841-2274-4D6E-821D-89097A047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3D09-AEF7-44DF-A3F6-985093AE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04D7D-FEDF-4994-9C87-C12955FA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580A-C440-4457-B3CE-8A5E6772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624E-81F4-4304-AAFF-F29A6D43C92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4714-C366-4179-AD3F-DE27F98B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4884-841A-4574-85F6-8EAD2421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EF9-56EF-4D77-8EAE-5B568BF9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15F8-5C06-46A3-8A59-C1022582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CE06-9D18-4EB6-8DA8-D94DB2E8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2225-A3A5-4074-A581-97C26CA4007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0CF3-0716-4E09-AE61-0F44EEC8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2A86-DD13-4DAB-B8A6-45BD96C2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FEFB-2A35-4E12-882F-1578784CC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4664B-12E9-4CF2-9D1A-EABA24708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2D50-1D83-414E-9CC9-EB35ADC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B9E9-06FB-47D1-AF0F-54B49FFC0F86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4231-E05C-4328-9534-252C9B8C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55A2-E2F6-43C3-935C-6B579055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B024-A897-47D6-87AF-31176E62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FB98-3F1C-4893-91F6-4F07B3CD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652A-DD42-49C6-A706-0CCC1DC6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0D33-B6D3-4D75-A590-28CB5F2E2770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FA43-3F19-414C-AC99-A5A613C1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6569-6DDC-4EC2-BED8-902BA0E3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6DA2-9AF6-46DE-A454-4D3C5075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5439-E771-4B25-BB86-5717ECB2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7D09-6CF8-4E3F-AA53-E857863F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49C3-8BA8-4346-9C1D-9E3099139D62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BF6A-CDC4-4FE9-9088-B38D3995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063B-0AD3-40BA-929A-E75BADD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43BD-257B-4249-AAC4-823D920B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6050-0C90-4012-BF64-F7B954352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B2191-3CD1-4BDA-B89D-0EBB82550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BD24A-2AD8-44EB-85EB-00A331C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300-78D7-486F-90C8-05E6EA17AA42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182D5-F55D-4939-9F8F-EE6C6B02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8C894-C260-4C3A-9824-2B38199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630-7007-4568-A1CF-C471D300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1882C-C7E4-4751-A328-13C8DA6D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6CA95-DB7D-438D-8144-FA49F7E3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9BDC9-BF1E-4C36-9901-5CD65D54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9E878-E4A2-4EF3-B476-7CC92F4C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3D20A-DC0F-4BD2-9592-70369BD1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747-5A87-4BEA-BFF7-63F962D2E2A3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2786A-138E-497C-971B-BB780811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E3A19-6BC9-46BF-A2D6-AD78280F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5270-6553-494A-A63D-3E25C5B4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09F0D-492D-4133-8751-30ED2596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7ABA-723A-4EC5-B910-52D7FAE46905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2EBC-8A64-4173-8964-A3B6A77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2C9DA-F51C-48B8-8912-D58EB1CB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287CC-436A-44DB-A317-BCCF43EB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B426-74A6-4F9B-9BE6-032D1E0F91B4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43717-1C43-4884-A13F-5CD6A944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ACAA-FC7A-4148-93C3-049EF91A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AB03-96F6-4E68-BFE6-92FC0AF0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57C3-AF25-451D-947F-E97C430D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DABBB-8132-4158-AB89-2DA6CC02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5597A-9CD2-4654-8C93-5197D11A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1F52-46B3-479C-9050-557F146B3340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FD7B-C642-432B-826C-EEC0F2EB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EA28-AA6B-4775-AB89-DA651BE3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7C0-2B18-4BDD-B73F-7EF98A1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521F2-AC44-4770-8FEE-AE36FC9CC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CFA5-4C88-41D5-9429-A1FB4A247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B676-1787-4C87-A197-7DFEBF09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C48E-910A-44C0-BF65-3510BF28A23C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B659C-2DC9-4463-AD36-D672A22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53B34-E121-49D1-90FB-40282D44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8898B-8641-498C-81CE-E1DC428D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140B-3EDF-4C49-962D-61378047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8502-3916-4B52-A330-B7786A5A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11F8-8D05-456F-90DD-47CAC5EC1FF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7E3A-10DC-452B-8C0F-114C6F01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74E4-32AA-4AF7-9E00-09CD7B651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E0055D3A-F86B-49BA-B463-65B68F20E1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55F2-0F10-4E4E-A67C-24CAB516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82" y="518355"/>
            <a:ext cx="10184235" cy="2387600"/>
          </a:xfrm>
        </p:spPr>
        <p:txBody>
          <a:bodyPr>
            <a:normAutofit/>
          </a:bodyPr>
          <a:lstStyle/>
          <a:p>
            <a:r>
              <a:rPr lang="en-US" dirty="0"/>
              <a:t>Load Balancing Guardrails</a:t>
            </a:r>
            <a:br>
              <a:rPr lang="en-US" dirty="0"/>
            </a:br>
            <a:r>
              <a:rPr lang="en-US" sz="3100" dirty="0"/>
              <a:t>Keeping Your Heavy Traffic on the Road to Low Response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3ED30-79C9-4942-8B23-CF4CAF88C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35" y="2998030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Isaac Grosof (CMU)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Ziv</a:t>
            </a:r>
            <a:r>
              <a:rPr lang="en-US" sz="3200" dirty="0"/>
              <a:t> Scully (CMU)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Mor</a:t>
            </a:r>
            <a:r>
              <a:rPr lang="en-US" sz="3200" dirty="0"/>
              <a:t> </a:t>
            </a:r>
            <a:r>
              <a:rPr lang="en-US" sz="3200" dirty="0" err="1"/>
              <a:t>Harchol-Balter</a:t>
            </a:r>
            <a:r>
              <a:rPr lang="en-US" sz="3200" dirty="0"/>
              <a:t> (CMU)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DE976-E6BA-4510-85CC-72BCF2B6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E80D-EB7C-4E93-AA78-3D20BA26D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C24-E69B-45CF-AF5B-B4726B78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6882" cy="1325563"/>
          </a:xfrm>
        </p:spPr>
        <p:txBody>
          <a:bodyPr/>
          <a:lstStyle/>
          <a:p>
            <a:r>
              <a:rPr lang="en-US" dirty="0"/>
              <a:t>Good for FCFS ⇏ Good for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BD3A-B85D-4486-B238-7F86D91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10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DD9C5-72EC-46D1-AD32-301F381231EB}"/>
              </a:ext>
            </a:extLst>
          </p:cNvPr>
          <p:cNvSpPr txBox="1"/>
          <p:nvPr/>
        </p:nvSpPr>
        <p:spPr>
          <a:xfrm>
            <a:off x="8988648" y="4465163"/>
            <a:ext cx="18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Distribution: Bounded Pareto [1, 10</a:t>
            </a:r>
            <a:r>
              <a:rPr lang="en-US" sz="2000" baseline="30000" dirty="0"/>
              <a:t>6</a:t>
            </a:r>
            <a:r>
              <a:rPr lang="en-US" sz="2000" dirty="0"/>
              <a:t>], </a:t>
            </a:r>
            <a:r>
              <a:rPr lang="el-GR" sz="2000" dirty="0"/>
              <a:t>α</a:t>
            </a:r>
            <a:r>
              <a:rPr lang="en-US" sz="2000" dirty="0"/>
              <a:t>=1.5. 10 servers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4912E-7E8C-476D-A48B-1848813C56B9}"/>
              </a:ext>
            </a:extLst>
          </p:cNvPr>
          <p:cNvGrpSpPr/>
          <p:nvPr/>
        </p:nvGrpSpPr>
        <p:grpSpPr>
          <a:xfrm>
            <a:off x="8819940" y="1325448"/>
            <a:ext cx="2320287" cy="3096571"/>
            <a:chOff x="838200" y="1789075"/>
            <a:chExt cx="3305666" cy="40208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237CEF-41BC-4A3B-966A-2932C9B2D73B}"/>
                </a:ext>
              </a:extLst>
            </p:cNvPr>
            <p:cNvSpPr/>
            <p:nvPr/>
          </p:nvSpPr>
          <p:spPr>
            <a:xfrm>
              <a:off x="1360671" y="2141412"/>
              <a:ext cx="1891180" cy="5591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EE23E0-111E-4BE9-8580-49F213958A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6261" y="1789075"/>
              <a:ext cx="0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1AA446-9A4A-469F-BAAB-95F54933A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8032" y="2713765"/>
              <a:ext cx="381695" cy="3578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4ADEA0-DA95-4137-A748-1DB54BA60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06261" y="2700553"/>
              <a:ext cx="0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738D63-D4B5-41C5-8C04-DCF04DAF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01503" y="2713765"/>
              <a:ext cx="352339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4CB51F-54ED-44F1-9751-63D693AC5E37}"/>
                </a:ext>
              </a:extLst>
            </p:cNvPr>
            <p:cNvGrpSpPr/>
            <p:nvPr/>
          </p:nvGrpSpPr>
          <p:grpSpPr>
            <a:xfrm>
              <a:off x="838200" y="3058357"/>
              <a:ext cx="1161069" cy="2751589"/>
              <a:chOff x="838200" y="3058357"/>
              <a:chExt cx="1161069" cy="275158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C64CD4-25C5-4D8B-980D-ED8B53191716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EA73EFB-4C20-4384-81D1-D29D4843EE76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61921BB-EDF1-4573-B758-E9ADE5A9305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31CCA65-9A6B-4BD1-AAB5-2FB0EB50D364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69A04F81-2BDC-40BC-AFFA-A496593DC359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5DFDCD8-9AF1-42D8-9F6A-0E8A5352C4AB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215CB10-FC06-46D8-BC16-34D715D8CD23}"/>
                    </a:ext>
                  </a:extLst>
                </p:cNvPr>
                <p:cNvCxnSpPr>
                  <a:cxnSpLocks/>
                  <a:stCxn id="55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0D1EF5-A3B0-40FD-B116-10B39564F13E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C7100B-4651-48DE-8D45-C00ED8628CBA}"/>
                </a:ext>
              </a:extLst>
            </p:cNvPr>
            <p:cNvGrpSpPr/>
            <p:nvPr/>
          </p:nvGrpSpPr>
          <p:grpSpPr>
            <a:xfrm>
              <a:off x="1924568" y="3052890"/>
              <a:ext cx="1161069" cy="2751589"/>
              <a:chOff x="838200" y="3058357"/>
              <a:chExt cx="1161069" cy="275158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82B2418-975C-47DE-9857-4E18202A086F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509D0348-D505-40F5-BA76-A2BC4E454CA2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03C1A00-17D6-4F59-9027-20F10A3C48FF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D50DC780-838C-44E8-B297-FEF6670FCAD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DBA1477-7465-400F-9542-6D2DB0814317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4D00DF4-8D43-4C8F-91E9-F510D74DB2D5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E20937F-D8C9-4D46-A60A-09B70EA00394}"/>
                    </a:ext>
                  </a:extLst>
                </p:cNvPr>
                <p:cNvCxnSpPr>
                  <a:cxnSpLocks/>
                  <a:stCxn id="47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65D247-FC91-4CF8-903B-7B5F3E7E4535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D33DD06-6790-41FE-83D4-50F5C47B4DDD}"/>
                </a:ext>
              </a:extLst>
            </p:cNvPr>
            <p:cNvGrpSpPr/>
            <p:nvPr/>
          </p:nvGrpSpPr>
          <p:grpSpPr>
            <a:xfrm>
              <a:off x="2982797" y="3052890"/>
              <a:ext cx="1161069" cy="2751589"/>
              <a:chOff x="838200" y="3058357"/>
              <a:chExt cx="1161069" cy="27515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4655DEC-1733-4FD0-A2A2-A137058001E5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E985FAF-7F5B-4B58-BAB6-3966EFB587DF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3C0997-1DE8-49EF-9B9A-A50109A752C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D4B3EDB-1732-4692-B88D-F17D8931C115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CC901E8-A613-4FEF-9D80-DF588EF70936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AD6D0F3-CC09-4A6A-9AFA-F5D38BD516D0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6575785-0477-484E-B498-1BFA31104F42}"/>
                    </a:ext>
                  </a:extLst>
                </p:cNvPr>
                <p:cNvCxnSpPr>
                  <a:cxnSpLocks/>
                  <a:stCxn id="39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A9728B-6896-42EB-90E5-A41A4AE9EEE1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4577810-9F40-4B5A-9498-19C8C48EB28C}"/>
              </a:ext>
            </a:extLst>
          </p:cNvPr>
          <p:cNvGrpSpPr/>
          <p:nvPr/>
        </p:nvGrpSpPr>
        <p:grpSpPr>
          <a:xfrm>
            <a:off x="171817" y="1935680"/>
            <a:ext cx="9294301" cy="4232264"/>
            <a:chOff x="171817" y="1935680"/>
            <a:chExt cx="9294301" cy="42322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FEA156-30A4-48A0-BFF9-2E034886BFD4}"/>
                </a:ext>
              </a:extLst>
            </p:cNvPr>
            <p:cNvSpPr txBox="1"/>
            <p:nvPr/>
          </p:nvSpPr>
          <p:spPr>
            <a:xfrm>
              <a:off x="1690248" y="5425540"/>
              <a:ext cx="777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0.7                          0.8                          0.9                             1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ED640-F488-4DCC-934D-147BD19B82EE}"/>
                </a:ext>
              </a:extLst>
            </p:cNvPr>
            <p:cNvSpPr txBox="1"/>
            <p:nvPr/>
          </p:nvSpPr>
          <p:spPr>
            <a:xfrm>
              <a:off x="171817" y="2920271"/>
              <a:ext cx="13327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Mean response time E[T]</a:t>
              </a:r>
            </a:p>
            <a:p>
              <a:pPr algn="ctr"/>
              <a:r>
                <a:rPr lang="en-US" sz="2400" dirty="0"/>
                <a:t>for SRPT servers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60478-330A-401F-A048-4EAAF29A5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9745" y="5413664"/>
              <a:ext cx="5053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5F0F03-0404-41F8-B1DE-E90BFB116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391" y="2137558"/>
              <a:ext cx="1354" cy="327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9A188D-DF0E-4634-ADE7-010AC9AA0697}"/>
                </a:ext>
              </a:extLst>
            </p:cNvPr>
            <p:cNvSpPr txBox="1"/>
            <p:nvPr/>
          </p:nvSpPr>
          <p:spPr>
            <a:xfrm>
              <a:off x="1309806" y="1935680"/>
              <a:ext cx="62993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150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50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D7B669-5E0A-49A8-BB1B-984F589D303B}"/>
                </a:ext>
              </a:extLst>
            </p:cNvPr>
            <p:cNvSpPr txBox="1"/>
            <p:nvPr/>
          </p:nvSpPr>
          <p:spPr>
            <a:xfrm>
              <a:off x="3511044" y="5706279"/>
              <a:ext cx="181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Load (ρ)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D145EC-2808-4054-97A9-A6FAD5FFB919}"/>
              </a:ext>
            </a:extLst>
          </p:cNvPr>
          <p:cNvGrpSpPr/>
          <p:nvPr/>
        </p:nvGrpSpPr>
        <p:grpSpPr>
          <a:xfrm>
            <a:off x="1948898" y="1549554"/>
            <a:ext cx="4938660" cy="2998695"/>
            <a:chOff x="1948898" y="1549554"/>
            <a:chExt cx="4938660" cy="29986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B0949-CDC7-45F9-B295-3BB2C424751A}"/>
                </a:ext>
              </a:extLst>
            </p:cNvPr>
            <p:cNvSpPr/>
            <p:nvPr/>
          </p:nvSpPr>
          <p:spPr>
            <a:xfrm>
              <a:off x="1948898" y="2755075"/>
              <a:ext cx="4938660" cy="1793174"/>
            </a:xfrm>
            <a:custGeom>
              <a:avLst/>
              <a:gdLst>
                <a:gd name="connsiteX0" fmla="*/ 0 w 7208322"/>
                <a:gd name="connsiteY0" fmla="*/ 1793174 h 1793174"/>
                <a:gd name="connsiteX1" fmla="*/ 1211283 w 7208322"/>
                <a:gd name="connsiteY1" fmla="*/ 1733798 h 1793174"/>
                <a:gd name="connsiteX2" fmla="*/ 2446317 w 7208322"/>
                <a:gd name="connsiteY2" fmla="*/ 1638795 h 1793174"/>
                <a:gd name="connsiteX3" fmla="*/ 3657600 w 7208322"/>
                <a:gd name="connsiteY3" fmla="*/ 1520042 h 1793174"/>
                <a:gd name="connsiteX4" fmla="*/ 4880758 w 7208322"/>
                <a:gd name="connsiteY4" fmla="*/ 1330037 h 1793174"/>
                <a:gd name="connsiteX5" fmla="*/ 5510151 w 7208322"/>
                <a:gd name="connsiteY5" fmla="*/ 1199408 h 1793174"/>
                <a:gd name="connsiteX6" fmla="*/ 6115792 w 7208322"/>
                <a:gd name="connsiteY6" fmla="*/ 1009403 h 1793174"/>
                <a:gd name="connsiteX7" fmla="*/ 6650182 w 7208322"/>
                <a:gd name="connsiteY7" fmla="*/ 712520 h 1793174"/>
                <a:gd name="connsiteX8" fmla="*/ 6958940 w 7208322"/>
                <a:gd name="connsiteY8" fmla="*/ 391886 h 1793174"/>
                <a:gd name="connsiteX9" fmla="*/ 7208322 w 7208322"/>
                <a:gd name="connsiteY9" fmla="*/ 0 h 179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8322" h="1793174">
                  <a:moveTo>
                    <a:pt x="0" y="1793174"/>
                  </a:moveTo>
                  <a:lnTo>
                    <a:pt x="1211283" y="1733798"/>
                  </a:lnTo>
                  <a:cubicBezTo>
                    <a:pt x="1619002" y="1708068"/>
                    <a:pt x="2038598" y="1674421"/>
                    <a:pt x="2446317" y="1638795"/>
                  </a:cubicBezTo>
                  <a:cubicBezTo>
                    <a:pt x="2854036" y="1603169"/>
                    <a:pt x="3251860" y="1571502"/>
                    <a:pt x="3657600" y="1520042"/>
                  </a:cubicBezTo>
                  <a:cubicBezTo>
                    <a:pt x="4063340" y="1468582"/>
                    <a:pt x="4572000" y="1383476"/>
                    <a:pt x="4880758" y="1330037"/>
                  </a:cubicBezTo>
                  <a:cubicBezTo>
                    <a:pt x="5189516" y="1276598"/>
                    <a:pt x="5304312" y="1252847"/>
                    <a:pt x="5510151" y="1199408"/>
                  </a:cubicBezTo>
                  <a:cubicBezTo>
                    <a:pt x="5715990" y="1145969"/>
                    <a:pt x="5925787" y="1090551"/>
                    <a:pt x="6115792" y="1009403"/>
                  </a:cubicBezTo>
                  <a:cubicBezTo>
                    <a:pt x="6305797" y="928255"/>
                    <a:pt x="6509657" y="815439"/>
                    <a:pt x="6650182" y="712520"/>
                  </a:cubicBezTo>
                  <a:cubicBezTo>
                    <a:pt x="6790707" y="609601"/>
                    <a:pt x="6865917" y="510639"/>
                    <a:pt x="6958940" y="391886"/>
                  </a:cubicBezTo>
                  <a:cubicBezTo>
                    <a:pt x="7051963" y="273133"/>
                    <a:pt x="7130142" y="136566"/>
                    <a:pt x="7208322" y="0"/>
                  </a:cubicBezTo>
                </a:path>
              </a:pathLst>
            </a:cu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0706BC-955B-46F6-9DB6-859CD464D699}"/>
                </a:ext>
              </a:extLst>
            </p:cNvPr>
            <p:cNvSpPr/>
            <p:nvPr/>
          </p:nvSpPr>
          <p:spPr>
            <a:xfrm>
              <a:off x="2211916" y="1549554"/>
              <a:ext cx="1587341" cy="44687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Random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6A8759-831A-4916-9A0C-3E2F836E52D9}"/>
              </a:ext>
            </a:extLst>
          </p:cNvPr>
          <p:cNvGrpSpPr/>
          <p:nvPr/>
        </p:nvGrpSpPr>
        <p:grpSpPr>
          <a:xfrm>
            <a:off x="1948898" y="1549554"/>
            <a:ext cx="3913501" cy="2872465"/>
            <a:chOff x="1948898" y="1549554"/>
            <a:chExt cx="3913501" cy="2872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FE1F9F-5B41-40CC-BEA7-3BD9C43671A3}"/>
                </a:ext>
              </a:extLst>
            </p:cNvPr>
            <p:cNvSpPr/>
            <p:nvPr/>
          </p:nvSpPr>
          <p:spPr>
            <a:xfrm>
              <a:off x="1948898" y="2149434"/>
              <a:ext cx="3913501" cy="2272585"/>
            </a:xfrm>
            <a:custGeom>
              <a:avLst/>
              <a:gdLst>
                <a:gd name="connsiteX0" fmla="*/ 20874 w 5732905"/>
                <a:gd name="connsiteY0" fmla="*/ 2268187 h 2272585"/>
                <a:gd name="connsiteX1" fmla="*/ 80251 w 5732905"/>
                <a:gd name="connsiteY1" fmla="*/ 2268187 h 2272585"/>
                <a:gd name="connsiteX2" fmla="*/ 1220282 w 5732905"/>
                <a:gd name="connsiteY2" fmla="*/ 2149434 h 2272585"/>
                <a:gd name="connsiteX3" fmla="*/ 2455315 w 5732905"/>
                <a:gd name="connsiteY3" fmla="*/ 1947553 h 2272585"/>
                <a:gd name="connsiteX4" fmla="*/ 3666599 w 5732905"/>
                <a:gd name="connsiteY4" fmla="*/ 1638795 h 2272585"/>
                <a:gd name="connsiteX5" fmla="*/ 4414744 w 5732905"/>
                <a:gd name="connsiteY5" fmla="*/ 1294410 h 2272585"/>
                <a:gd name="connsiteX6" fmla="*/ 4913508 w 5732905"/>
                <a:gd name="connsiteY6" fmla="*/ 985652 h 2272585"/>
                <a:gd name="connsiteX7" fmla="*/ 5305393 w 5732905"/>
                <a:gd name="connsiteY7" fmla="*/ 653143 h 2272585"/>
                <a:gd name="connsiteX8" fmla="*/ 5732905 w 5732905"/>
                <a:gd name="connsiteY8" fmla="*/ 0 h 227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2905" h="2272585">
                  <a:moveTo>
                    <a:pt x="20874" y="2268187"/>
                  </a:moveTo>
                  <a:cubicBezTo>
                    <a:pt x="-49388" y="2278083"/>
                    <a:pt x="80251" y="2268187"/>
                    <a:pt x="80251" y="2268187"/>
                  </a:cubicBezTo>
                  <a:cubicBezTo>
                    <a:pt x="280152" y="2248395"/>
                    <a:pt x="824438" y="2202873"/>
                    <a:pt x="1220282" y="2149434"/>
                  </a:cubicBezTo>
                  <a:cubicBezTo>
                    <a:pt x="1616126" y="2095995"/>
                    <a:pt x="2047596" y="2032659"/>
                    <a:pt x="2455315" y="1947553"/>
                  </a:cubicBezTo>
                  <a:cubicBezTo>
                    <a:pt x="2863034" y="1862447"/>
                    <a:pt x="3340028" y="1747652"/>
                    <a:pt x="3666599" y="1638795"/>
                  </a:cubicBezTo>
                  <a:cubicBezTo>
                    <a:pt x="3993171" y="1529938"/>
                    <a:pt x="4206926" y="1403267"/>
                    <a:pt x="4414744" y="1294410"/>
                  </a:cubicBezTo>
                  <a:cubicBezTo>
                    <a:pt x="4622562" y="1185553"/>
                    <a:pt x="4765067" y="1092530"/>
                    <a:pt x="4913508" y="985652"/>
                  </a:cubicBezTo>
                  <a:cubicBezTo>
                    <a:pt x="5061949" y="878774"/>
                    <a:pt x="5168827" y="817418"/>
                    <a:pt x="5305393" y="653143"/>
                  </a:cubicBezTo>
                  <a:cubicBezTo>
                    <a:pt x="5441959" y="488868"/>
                    <a:pt x="5587432" y="244434"/>
                    <a:pt x="5732905" y="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E84E2F-93EE-4315-AFC0-8A08D0E5362A}"/>
                </a:ext>
              </a:extLst>
            </p:cNvPr>
            <p:cNvSpPr/>
            <p:nvPr/>
          </p:nvSpPr>
          <p:spPr>
            <a:xfrm>
              <a:off x="3823007" y="1549554"/>
              <a:ext cx="1266696" cy="44687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SITA-E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8957F7-7303-447E-B324-27575F106040}"/>
              </a:ext>
            </a:extLst>
          </p:cNvPr>
          <p:cNvGrpSpPr/>
          <p:nvPr/>
        </p:nvGrpSpPr>
        <p:grpSpPr>
          <a:xfrm>
            <a:off x="1948898" y="1549554"/>
            <a:ext cx="4938660" cy="3343080"/>
            <a:chOff x="1948898" y="1549554"/>
            <a:chExt cx="4938660" cy="3343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1FE8BEC-093D-4311-A347-31C6D08C9D99}"/>
                </a:ext>
              </a:extLst>
            </p:cNvPr>
            <p:cNvSpPr/>
            <p:nvPr/>
          </p:nvSpPr>
          <p:spPr>
            <a:xfrm>
              <a:off x="1948898" y="2398816"/>
              <a:ext cx="4938660" cy="2493818"/>
            </a:xfrm>
            <a:custGeom>
              <a:avLst/>
              <a:gdLst>
                <a:gd name="connsiteX0" fmla="*/ 0 w 7208322"/>
                <a:gd name="connsiteY0" fmla="*/ 2493818 h 2493818"/>
                <a:gd name="connsiteX1" fmla="*/ 1223158 w 7208322"/>
                <a:gd name="connsiteY1" fmla="*/ 2446316 h 2493818"/>
                <a:gd name="connsiteX2" fmla="*/ 2434441 w 7208322"/>
                <a:gd name="connsiteY2" fmla="*/ 2410690 h 2493818"/>
                <a:gd name="connsiteX3" fmla="*/ 3657600 w 7208322"/>
                <a:gd name="connsiteY3" fmla="*/ 2315688 h 2493818"/>
                <a:gd name="connsiteX4" fmla="*/ 4880758 w 7208322"/>
                <a:gd name="connsiteY4" fmla="*/ 2101932 h 2493818"/>
                <a:gd name="connsiteX5" fmla="*/ 5533901 w 7208322"/>
                <a:gd name="connsiteY5" fmla="*/ 1923802 h 2493818"/>
                <a:gd name="connsiteX6" fmla="*/ 6127667 w 7208322"/>
                <a:gd name="connsiteY6" fmla="*/ 1626919 h 2493818"/>
                <a:gd name="connsiteX7" fmla="*/ 6460177 w 7208322"/>
                <a:gd name="connsiteY7" fmla="*/ 1377537 h 2493818"/>
                <a:gd name="connsiteX8" fmla="*/ 6733309 w 7208322"/>
                <a:gd name="connsiteY8" fmla="*/ 1056903 h 2493818"/>
                <a:gd name="connsiteX9" fmla="*/ 7208322 w 7208322"/>
                <a:gd name="connsiteY9" fmla="*/ 0 h 249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8322" h="2493818">
                  <a:moveTo>
                    <a:pt x="0" y="2493818"/>
                  </a:moveTo>
                  <a:lnTo>
                    <a:pt x="1223158" y="2446316"/>
                  </a:lnTo>
                  <a:cubicBezTo>
                    <a:pt x="1628898" y="2432461"/>
                    <a:pt x="2028701" y="2432461"/>
                    <a:pt x="2434441" y="2410690"/>
                  </a:cubicBezTo>
                  <a:cubicBezTo>
                    <a:pt x="2840181" y="2388919"/>
                    <a:pt x="3249881" y="2367148"/>
                    <a:pt x="3657600" y="2315688"/>
                  </a:cubicBezTo>
                  <a:cubicBezTo>
                    <a:pt x="4065320" y="2264228"/>
                    <a:pt x="4568041" y="2167246"/>
                    <a:pt x="4880758" y="2101932"/>
                  </a:cubicBezTo>
                  <a:cubicBezTo>
                    <a:pt x="5193475" y="2036618"/>
                    <a:pt x="5326083" y="2002971"/>
                    <a:pt x="5533901" y="1923802"/>
                  </a:cubicBezTo>
                  <a:cubicBezTo>
                    <a:pt x="5741719" y="1844633"/>
                    <a:pt x="5973288" y="1717963"/>
                    <a:pt x="6127667" y="1626919"/>
                  </a:cubicBezTo>
                  <a:cubicBezTo>
                    <a:pt x="6282046" y="1535875"/>
                    <a:pt x="6359237" y="1472540"/>
                    <a:pt x="6460177" y="1377537"/>
                  </a:cubicBezTo>
                  <a:cubicBezTo>
                    <a:pt x="6561117" y="1282534"/>
                    <a:pt x="6608618" y="1286492"/>
                    <a:pt x="6733309" y="1056903"/>
                  </a:cubicBezTo>
                  <a:cubicBezTo>
                    <a:pt x="6858000" y="827313"/>
                    <a:pt x="7033161" y="413656"/>
                    <a:pt x="7208322" y="0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B5B9301-7E74-45C0-952B-76CEC0D6A04C}"/>
                </a:ext>
              </a:extLst>
            </p:cNvPr>
            <p:cNvSpPr/>
            <p:nvPr/>
          </p:nvSpPr>
          <p:spPr>
            <a:xfrm>
              <a:off x="5089702" y="1549554"/>
              <a:ext cx="1100443" cy="4468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LWL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3EA8DD-A571-49EB-BDE1-4EBC23930554}"/>
              </a:ext>
            </a:extLst>
          </p:cNvPr>
          <p:cNvGrpSpPr/>
          <p:nvPr/>
        </p:nvGrpSpPr>
        <p:grpSpPr>
          <a:xfrm>
            <a:off x="1911927" y="2011255"/>
            <a:ext cx="5077339" cy="2881379"/>
            <a:chOff x="1911927" y="2011255"/>
            <a:chExt cx="7243948" cy="288137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1313FC-80E6-4161-8A70-47D8CDF6367E}"/>
                </a:ext>
              </a:extLst>
            </p:cNvPr>
            <p:cNvGrpSpPr/>
            <p:nvPr/>
          </p:nvGrpSpPr>
          <p:grpSpPr>
            <a:xfrm>
              <a:off x="1911927" y="2022371"/>
              <a:ext cx="7243948" cy="2739634"/>
              <a:chOff x="1911927" y="2022371"/>
              <a:chExt cx="7243948" cy="2739634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E76AAB1-7A38-4AA7-96EE-E0D55B0AC133}"/>
                  </a:ext>
                </a:extLst>
              </p:cNvPr>
              <p:cNvSpPr/>
              <p:nvPr/>
            </p:nvSpPr>
            <p:spPr>
              <a:xfrm>
                <a:off x="1911927" y="3776353"/>
                <a:ext cx="7243948" cy="985652"/>
              </a:xfrm>
              <a:custGeom>
                <a:avLst/>
                <a:gdLst>
                  <a:gd name="connsiteX0" fmla="*/ 0 w 7243948"/>
                  <a:gd name="connsiteY0" fmla="*/ 985652 h 985652"/>
                  <a:gd name="connsiteX1" fmla="*/ 1235034 w 7243948"/>
                  <a:gd name="connsiteY1" fmla="*/ 961902 h 985652"/>
                  <a:gd name="connsiteX2" fmla="*/ 2470068 w 7243948"/>
                  <a:gd name="connsiteY2" fmla="*/ 914400 h 985652"/>
                  <a:gd name="connsiteX3" fmla="*/ 3693226 w 7243948"/>
                  <a:gd name="connsiteY3" fmla="*/ 855024 h 985652"/>
                  <a:gd name="connsiteX4" fmla="*/ 4916385 w 7243948"/>
                  <a:gd name="connsiteY4" fmla="*/ 783772 h 985652"/>
                  <a:gd name="connsiteX5" fmla="*/ 5652655 w 7243948"/>
                  <a:gd name="connsiteY5" fmla="*/ 700644 h 985652"/>
                  <a:gd name="connsiteX6" fmla="*/ 6163294 w 7243948"/>
                  <a:gd name="connsiteY6" fmla="*/ 605642 h 985652"/>
                  <a:gd name="connsiteX7" fmla="*/ 6697683 w 7243948"/>
                  <a:gd name="connsiteY7" fmla="*/ 427512 h 985652"/>
                  <a:gd name="connsiteX8" fmla="*/ 7042068 w 7243948"/>
                  <a:gd name="connsiteY8" fmla="*/ 225631 h 985652"/>
                  <a:gd name="connsiteX9" fmla="*/ 7243948 w 7243948"/>
                  <a:gd name="connsiteY9" fmla="*/ 0 h 9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43948" h="985652">
                    <a:moveTo>
                      <a:pt x="0" y="985652"/>
                    </a:moveTo>
                    <a:lnTo>
                      <a:pt x="1235034" y="961902"/>
                    </a:lnTo>
                    <a:lnTo>
                      <a:pt x="2470068" y="914400"/>
                    </a:lnTo>
                    <a:lnTo>
                      <a:pt x="3693226" y="855024"/>
                    </a:lnTo>
                    <a:lnTo>
                      <a:pt x="4916385" y="783772"/>
                    </a:lnTo>
                    <a:cubicBezTo>
                      <a:pt x="5242957" y="758042"/>
                      <a:pt x="5444837" y="730332"/>
                      <a:pt x="5652655" y="700644"/>
                    </a:cubicBezTo>
                    <a:cubicBezTo>
                      <a:pt x="5860473" y="670956"/>
                      <a:pt x="5989123" y="651164"/>
                      <a:pt x="6163294" y="605642"/>
                    </a:cubicBezTo>
                    <a:cubicBezTo>
                      <a:pt x="6337465" y="560120"/>
                      <a:pt x="6551221" y="490847"/>
                      <a:pt x="6697683" y="427512"/>
                    </a:cubicBezTo>
                    <a:cubicBezTo>
                      <a:pt x="6844145" y="364177"/>
                      <a:pt x="6951024" y="296883"/>
                      <a:pt x="7042068" y="225631"/>
                    </a:cubicBezTo>
                    <a:cubicBezTo>
                      <a:pt x="7133112" y="154379"/>
                      <a:pt x="7188530" y="77189"/>
                      <a:pt x="7243948" y="0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0EB4089-78B4-4109-8B8D-E563FCB67807}"/>
                  </a:ext>
                </a:extLst>
              </p:cNvPr>
              <p:cNvSpPr/>
              <p:nvPr/>
            </p:nvSpPr>
            <p:spPr>
              <a:xfrm>
                <a:off x="2341128" y="2022371"/>
                <a:ext cx="2264693" cy="44687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G-Random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C71C12-6BA0-4618-BDC8-5C37D32F3BD8}"/>
                </a:ext>
              </a:extLst>
            </p:cNvPr>
            <p:cNvGrpSpPr/>
            <p:nvPr/>
          </p:nvGrpSpPr>
          <p:grpSpPr>
            <a:xfrm>
              <a:off x="1923803" y="2015782"/>
              <a:ext cx="7220197" cy="2734348"/>
              <a:chOff x="1923803" y="2015782"/>
              <a:chExt cx="7220197" cy="2734348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C2352A7-33FC-4A80-84FA-EBA43296BAE2}"/>
                  </a:ext>
                </a:extLst>
              </p:cNvPr>
              <p:cNvSpPr/>
              <p:nvPr/>
            </p:nvSpPr>
            <p:spPr>
              <a:xfrm>
                <a:off x="1923803" y="3705101"/>
                <a:ext cx="7220197" cy="1045029"/>
              </a:xfrm>
              <a:custGeom>
                <a:avLst/>
                <a:gdLst>
                  <a:gd name="connsiteX0" fmla="*/ 0 w 7220197"/>
                  <a:gd name="connsiteY0" fmla="*/ 1045029 h 1045029"/>
                  <a:gd name="connsiteX1" fmla="*/ 1211283 w 7220197"/>
                  <a:gd name="connsiteY1" fmla="*/ 1033154 h 1045029"/>
                  <a:gd name="connsiteX2" fmla="*/ 2446316 w 7220197"/>
                  <a:gd name="connsiteY2" fmla="*/ 973777 h 1045029"/>
                  <a:gd name="connsiteX3" fmla="*/ 3669475 w 7220197"/>
                  <a:gd name="connsiteY3" fmla="*/ 914400 h 1045029"/>
                  <a:gd name="connsiteX4" fmla="*/ 4227615 w 7220197"/>
                  <a:gd name="connsiteY4" fmla="*/ 878774 h 1045029"/>
                  <a:gd name="connsiteX5" fmla="*/ 4892633 w 7220197"/>
                  <a:gd name="connsiteY5" fmla="*/ 819398 h 1045029"/>
                  <a:gd name="connsiteX6" fmla="*/ 5438898 w 7220197"/>
                  <a:gd name="connsiteY6" fmla="*/ 748146 h 1045029"/>
                  <a:gd name="connsiteX7" fmla="*/ 6139542 w 7220197"/>
                  <a:gd name="connsiteY7" fmla="*/ 629393 h 1045029"/>
                  <a:gd name="connsiteX8" fmla="*/ 6602680 w 7220197"/>
                  <a:gd name="connsiteY8" fmla="*/ 486889 h 1045029"/>
                  <a:gd name="connsiteX9" fmla="*/ 6970815 w 7220197"/>
                  <a:gd name="connsiteY9" fmla="*/ 285008 h 1045029"/>
                  <a:gd name="connsiteX10" fmla="*/ 7220197 w 7220197"/>
                  <a:gd name="connsiteY10" fmla="*/ 0 h 104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20197" h="1045029">
                    <a:moveTo>
                      <a:pt x="0" y="1045029"/>
                    </a:moveTo>
                    <a:lnTo>
                      <a:pt x="1211283" y="1033154"/>
                    </a:lnTo>
                    <a:cubicBezTo>
                      <a:pt x="1619002" y="1021279"/>
                      <a:pt x="2446316" y="973777"/>
                      <a:pt x="2446316" y="973777"/>
                    </a:cubicBezTo>
                    <a:lnTo>
                      <a:pt x="3669475" y="914400"/>
                    </a:lnTo>
                    <a:cubicBezTo>
                      <a:pt x="3966358" y="898566"/>
                      <a:pt x="4023755" y="894608"/>
                      <a:pt x="4227615" y="878774"/>
                    </a:cubicBezTo>
                    <a:cubicBezTo>
                      <a:pt x="4431475" y="862940"/>
                      <a:pt x="4690753" y="841169"/>
                      <a:pt x="4892633" y="819398"/>
                    </a:cubicBezTo>
                    <a:cubicBezTo>
                      <a:pt x="5094514" y="797627"/>
                      <a:pt x="5231080" y="779813"/>
                      <a:pt x="5438898" y="748146"/>
                    </a:cubicBezTo>
                    <a:cubicBezTo>
                      <a:pt x="5646716" y="716478"/>
                      <a:pt x="5945578" y="672936"/>
                      <a:pt x="6139542" y="629393"/>
                    </a:cubicBezTo>
                    <a:cubicBezTo>
                      <a:pt x="6333506" y="585850"/>
                      <a:pt x="6464135" y="544286"/>
                      <a:pt x="6602680" y="486889"/>
                    </a:cubicBezTo>
                    <a:cubicBezTo>
                      <a:pt x="6741225" y="429492"/>
                      <a:pt x="6867896" y="366156"/>
                      <a:pt x="6970815" y="285008"/>
                    </a:cubicBezTo>
                    <a:cubicBezTo>
                      <a:pt x="7073734" y="203860"/>
                      <a:pt x="7146965" y="101930"/>
                      <a:pt x="7220197" y="0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A463DBE-601B-486A-99D4-CD5E27BBA886}"/>
                  </a:ext>
                </a:extLst>
              </p:cNvPr>
              <p:cNvSpPr/>
              <p:nvPr/>
            </p:nvSpPr>
            <p:spPr>
              <a:xfrm>
                <a:off x="4646267" y="2015782"/>
                <a:ext cx="1799448" cy="44687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G-SITA-E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AD20214-0CA5-4ED4-95BC-25C140638453}"/>
                </a:ext>
              </a:extLst>
            </p:cNvPr>
            <p:cNvGrpSpPr/>
            <p:nvPr/>
          </p:nvGrpSpPr>
          <p:grpSpPr>
            <a:xfrm>
              <a:off x="1935678" y="2011255"/>
              <a:ext cx="7208322" cy="2881379"/>
              <a:chOff x="1935678" y="2011255"/>
              <a:chExt cx="7208322" cy="2881379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664F668-26E2-4F95-8E45-FE101D53CE3A}"/>
                  </a:ext>
                </a:extLst>
              </p:cNvPr>
              <p:cNvSpPr/>
              <p:nvPr/>
            </p:nvSpPr>
            <p:spPr>
              <a:xfrm>
                <a:off x="1935678" y="3883231"/>
                <a:ext cx="7208322" cy="1009403"/>
              </a:xfrm>
              <a:custGeom>
                <a:avLst/>
                <a:gdLst>
                  <a:gd name="connsiteX0" fmla="*/ 0 w 7208322"/>
                  <a:gd name="connsiteY0" fmla="*/ 1009403 h 1009403"/>
                  <a:gd name="connsiteX1" fmla="*/ 1211283 w 7208322"/>
                  <a:gd name="connsiteY1" fmla="*/ 985652 h 1009403"/>
                  <a:gd name="connsiteX2" fmla="*/ 2458192 w 7208322"/>
                  <a:gd name="connsiteY2" fmla="*/ 950026 h 1009403"/>
                  <a:gd name="connsiteX3" fmla="*/ 3657600 w 7208322"/>
                  <a:gd name="connsiteY3" fmla="*/ 914400 h 1009403"/>
                  <a:gd name="connsiteX4" fmla="*/ 4880758 w 7208322"/>
                  <a:gd name="connsiteY4" fmla="*/ 831273 h 1009403"/>
                  <a:gd name="connsiteX5" fmla="*/ 5569527 w 7208322"/>
                  <a:gd name="connsiteY5" fmla="*/ 748146 h 1009403"/>
                  <a:gd name="connsiteX6" fmla="*/ 6127667 w 7208322"/>
                  <a:gd name="connsiteY6" fmla="*/ 653143 h 1009403"/>
                  <a:gd name="connsiteX7" fmla="*/ 6543304 w 7208322"/>
                  <a:gd name="connsiteY7" fmla="*/ 522514 h 1009403"/>
                  <a:gd name="connsiteX8" fmla="*/ 6958940 w 7208322"/>
                  <a:gd name="connsiteY8" fmla="*/ 285008 h 1009403"/>
                  <a:gd name="connsiteX9" fmla="*/ 7208322 w 7208322"/>
                  <a:gd name="connsiteY9" fmla="*/ 0 h 100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8322" h="1009403">
                    <a:moveTo>
                      <a:pt x="0" y="1009403"/>
                    </a:moveTo>
                    <a:lnTo>
                      <a:pt x="1211283" y="985652"/>
                    </a:lnTo>
                    <a:lnTo>
                      <a:pt x="2458192" y="950026"/>
                    </a:lnTo>
                    <a:lnTo>
                      <a:pt x="3657600" y="914400"/>
                    </a:lnTo>
                    <a:cubicBezTo>
                      <a:pt x="4061361" y="894608"/>
                      <a:pt x="4562104" y="858982"/>
                      <a:pt x="4880758" y="831273"/>
                    </a:cubicBezTo>
                    <a:cubicBezTo>
                      <a:pt x="5199413" y="803564"/>
                      <a:pt x="5361709" y="777834"/>
                      <a:pt x="5569527" y="748146"/>
                    </a:cubicBezTo>
                    <a:cubicBezTo>
                      <a:pt x="5777345" y="718458"/>
                      <a:pt x="5965371" y="690748"/>
                      <a:pt x="6127667" y="653143"/>
                    </a:cubicBezTo>
                    <a:cubicBezTo>
                      <a:pt x="6289963" y="615538"/>
                      <a:pt x="6404759" y="583870"/>
                      <a:pt x="6543304" y="522514"/>
                    </a:cubicBezTo>
                    <a:cubicBezTo>
                      <a:pt x="6681849" y="461158"/>
                      <a:pt x="6848104" y="372094"/>
                      <a:pt x="6958940" y="285008"/>
                    </a:cubicBezTo>
                    <a:cubicBezTo>
                      <a:pt x="7069776" y="197922"/>
                      <a:pt x="7139049" y="98961"/>
                      <a:pt x="7208322" y="0"/>
                    </a:cubicBezTo>
                  </a:path>
                </a:pathLst>
              </a:custGeom>
              <a:noFill/>
              <a:ln w="6350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9F28894-923E-4C37-A2AC-D79A7295AA8A}"/>
                  </a:ext>
                </a:extLst>
              </p:cNvPr>
              <p:cNvSpPr/>
              <p:nvPr/>
            </p:nvSpPr>
            <p:spPr>
              <a:xfrm>
                <a:off x="6447708" y="2011255"/>
                <a:ext cx="1568034" cy="4468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G-LWL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8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5C7A-0065-439E-A0DA-77C356B2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Dispatching to SRPT Servers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99DC2-BA69-41F5-BB06-97E303045071}"/>
              </a:ext>
            </a:extLst>
          </p:cNvPr>
          <p:cNvSpPr/>
          <p:nvPr/>
        </p:nvSpPr>
        <p:spPr>
          <a:xfrm>
            <a:off x="3931902" y="2043025"/>
            <a:ext cx="1891180" cy="5591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0D8A90-112F-4E79-9B96-210D7FDD6220}"/>
              </a:ext>
            </a:extLst>
          </p:cNvPr>
          <p:cNvCxnSpPr>
            <a:cxnSpLocks/>
          </p:cNvCxnSpPr>
          <p:nvPr/>
        </p:nvCxnSpPr>
        <p:spPr>
          <a:xfrm>
            <a:off x="4842635" y="1690688"/>
            <a:ext cx="0" cy="352337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512D6-C18C-47C3-96A9-AEFF05F73D84}"/>
              </a:ext>
            </a:extLst>
          </p:cNvPr>
          <p:cNvCxnSpPr>
            <a:cxnSpLocks/>
          </p:cNvCxnSpPr>
          <p:nvPr/>
        </p:nvCxnSpPr>
        <p:spPr>
          <a:xfrm flipH="1">
            <a:off x="3294794" y="2615378"/>
            <a:ext cx="627172" cy="357804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BAE8A-C328-4E55-9CB0-3B962DB2DDF5}"/>
              </a:ext>
            </a:extLst>
          </p:cNvPr>
          <p:cNvCxnSpPr>
            <a:cxnSpLocks/>
          </p:cNvCxnSpPr>
          <p:nvPr/>
        </p:nvCxnSpPr>
        <p:spPr>
          <a:xfrm flipH="1">
            <a:off x="4331078" y="2602166"/>
            <a:ext cx="267421" cy="371016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C62D11-F462-44AB-B170-FA92161695A7}"/>
              </a:ext>
            </a:extLst>
          </p:cNvPr>
          <p:cNvCxnSpPr>
            <a:cxnSpLocks/>
          </p:cNvCxnSpPr>
          <p:nvPr/>
        </p:nvCxnSpPr>
        <p:spPr>
          <a:xfrm>
            <a:off x="5793191" y="2620845"/>
            <a:ext cx="748609" cy="352337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1D3A89-637E-4889-BC45-50977942F8E1}"/>
              </a:ext>
            </a:extLst>
          </p:cNvPr>
          <p:cNvGrpSpPr/>
          <p:nvPr/>
        </p:nvGrpSpPr>
        <p:grpSpPr>
          <a:xfrm>
            <a:off x="2845761" y="2959970"/>
            <a:ext cx="763389" cy="2751589"/>
            <a:chOff x="2101448" y="3254928"/>
            <a:chExt cx="763389" cy="2751589"/>
          </a:xfrm>
          <a:noFill/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136CDF6-3D06-4286-BEB1-3D214E0CED96}"/>
                </a:ext>
              </a:extLst>
            </p:cNvPr>
            <p:cNvGrpSpPr/>
            <p:nvPr/>
          </p:nvGrpSpPr>
          <p:grpSpPr>
            <a:xfrm>
              <a:off x="2101448" y="3254928"/>
              <a:ext cx="763389" cy="2399252"/>
              <a:chOff x="2101448" y="3254928"/>
              <a:chExt cx="763389" cy="2399252"/>
            </a:xfrm>
            <a:grpFill/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CA99A64-5AF4-46E4-B750-5FF01917FBA7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B38E389-F777-400A-959B-AE6BF79DA2AA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5147C8-45E0-4DB1-A98D-2CF1113FCB50}"/>
                  </a:ext>
                </a:extLst>
              </p:cNvPr>
              <p:cNvCxnSpPr/>
              <p:nvPr/>
            </p:nvCxnSpPr>
            <p:spPr>
              <a:xfrm>
                <a:off x="2835479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86AB65-9C08-41A1-B61C-999FB5B7EBA9}"/>
                  </a:ext>
                </a:extLst>
              </p:cNvPr>
              <p:cNvSpPr/>
              <p:nvPr/>
            </p:nvSpPr>
            <p:spPr>
              <a:xfrm>
                <a:off x="2101448" y="4857226"/>
                <a:ext cx="763389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7D424C-F8B7-4C59-B1D0-1245C1A66411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2483143" y="5654180"/>
              <a:ext cx="0" cy="352337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35B833-7B51-46B1-99DC-DD3B4918DEF7}"/>
              </a:ext>
            </a:extLst>
          </p:cNvPr>
          <p:cNvGrpSpPr/>
          <p:nvPr/>
        </p:nvGrpSpPr>
        <p:grpSpPr>
          <a:xfrm>
            <a:off x="3970113" y="2963381"/>
            <a:ext cx="763389" cy="2751589"/>
            <a:chOff x="2101448" y="3254928"/>
            <a:chExt cx="763389" cy="2751589"/>
          </a:xfrm>
          <a:noFill/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B79CCB3-232D-4291-A20F-9ADAD00D3396}"/>
                </a:ext>
              </a:extLst>
            </p:cNvPr>
            <p:cNvGrpSpPr/>
            <p:nvPr/>
          </p:nvGrpSpPr>
          <p:grpSpPr>
            <a:xfrm>
              <a:off x="2101448" y="3254928"/>
              <a:ext cx="763389" cy="2399252"/>
              <a:chOff x="2101448" y="3254928"/>
              <a:chExt cx="763389" cy="2399252"/>
            </a:xfrm>
            <a:grpFill/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2B8071D-AA2A-44E5-A8B5-CAF74985E38C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054DC3E-66A8-4575-849A-2B4F3C71CE27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E854D19-6916-487B-A467-A409C9B29962}"/>
                  </a:ext>
                </a:extLst>
              </p:cNvPr>
              <p:cNvCxnSpPr/>
              <p:nvPr/>
            </p:nvCxnSpPr>
            <p:spPr>
              <a:xfrm>
                <a:off x="2835479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8176B0-0F99-45E7-928F-DAB9773A300C}"/>
                  </a:ext>
                </a:extLst>
              </p:cNvPr>
              <p:cNvSpPr/>
              <p:nvPr/>
            </p:nvSpPr>
            <p:spPr>
              <a:xfrm>
                <a:off x="2101448" y="4857226"/>
                <a:ext cx="763389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19CCBD0-91D9-4D31-9B4B-2E0BAEC62E39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>
              <a:off x="2483143" y="5654180"/>
              <a:ext cx="0" cy="352337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875BE7-10C7-48DA-AFB0-3C68A6EDEC73}"/>
              </a:ext>
            </a:extLst>
          </p:cNvPr>
          <p:cNvGrpSpPr/>
          <p:nvPr/>
        </p:nvGrpSpPr>
        <p:grpSpPr>
          <a:xfrm>
            <a:off x="5065110" y="2963381"/>
            <a:ext cx="763389" cy="2751589"/>
            <a:chOff x="2101448" y="3254928"/>
            <a:chExt cx="763389" cy="2751589"/>
          </a:xfrm>
          <a:noFill/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6286E4-45E9-428E-A7CB-449A2A210E75}"/>
                </a:ext>
              </a:extLst>
            </p:cNvPr>
            <p:cNvGrpSpPr/>
            <p:nvPr/>
          </p:nvGrpSpPr>
          <p:grpSpPr>
            <a:xfrm>
              <a:off x="2101448" y="3254928"/>
              <a:ext cx="763389" cy="2399252"/>
              <a:chOff x="2101448" y="3254928"/>
              <a:chExt cx="763389" cy="2399252"/>
            </a:xfrm>
            <a:grpFill/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F5D2E5D-5524-44C3-8BD2-B7C9A0705DF8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2D28725-C463-495D-A70D-2D0AC169568D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1F12400-C7E4-45EA-B4A1-89CC6FC276F7}"/>
                  </a:ext>
                </a:extLst>
              </p:cNvPr>
              <p:cNvCxnSpPr/>
              <p:nvPr/>
            </p:nvCxnSpPr>
            <p:spPr>
              <a:xfrm>
                <a:off x="2835479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9537834-75B9-48A6-AB21-D944A3636BD3}"/>
                  </a:ext>
                </a:extLst>
              </p:cNvPr>
              <p:cNvSpPr/>
              <p:nvPr/>
            </p:nvSpPr>
            <p:spPr>
              <a:xfrm>
                <a:off x="2101448" y="4857226"/>
                <a:ext cx="763389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C8C73A-0FA8-45E6-A93B-8DEF3BD57D0F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2483143" y="5654180"/>
              <a:ext cx="0" cy="352337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43B03C-A485-41C4-9BA2-65EFC1F8DD78}"/>
              </a:ext>
            </a:extLst>
          </p:cNvPr>
          <p:cNvGrpSpPr/>
          <p:nvPr/>
        </p:nvGrpSpPr>
        <p:grpSpPr>
          <a:xfrm>
            <a:off x="6160107" y="2959970"/>
            <a:ext cx="763389" cy="2751589"/>
            <a:chOff x="2101448" y="3254928"/>
            <a:chExt cx="763389" cy="2751589"/>
          </a:xfrm>
          <a:noFill/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FA8EC0-2499-44AF-B787-B14302CBE9EC}"/>
                </a:ext>
              </a:extLst>
            </p:cNvPr>
            <p:cNvGrpSpPr/>
            <p:nvPr/>
          </p:nvGrpSpPr>
          <p:grpSpPr>
            <a:xfrm>
              <a:off x="2101448" y="3254928"/>
              <a:ext cx="763389" cy="2399252"/>
              <a:chOff x="2101448" y="3254928"/>
              <a:chExt cx="763389" cy="2399252"/>
            </a:xfrm>
            <a:grpFill/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43C4668-29D8-44F6-AAA0-FFE9982D825A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2D10397-FFA9-4152-AC0C-745D44E2EBF6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8BCD87-8AC0-461B-BB01-E2A23B3299C0}"/>
                  </a:ext>
                </a:extLst>
              </p:cNvPr>
              <p:cNvCxnSpPr/>
              <p:nvPr/>
            </p:nvCxnSpPr>
            <p:spPr>
              <a:xfrm>
                <a:off x="2835479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52CF5B-2CEC-49C9-A3A9-79AA6E51204F}"/>
                  </a:ext>
                </a:extLst>
              </p:cNvPr>
              <p:cNvSpPr/>
              <p:nvPr/>
            </p:nvSpPr>
            <p:spPr>
              <a:xfrm>
                <a:off x="2101448" y="4857226"/>
                <a:ext cx="763389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F728CC-D3FC-45B3-AE34-3EDDCAD86BA9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2483143" y="5654180"/>
              <a:ext cx="0" cy="352337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A1A33-820F-4D4B-9DA3-1B9FBBF9E0CE}"/>
              </a:ext>
            </a:extLst>
          </p:cNvPr>
          <p:cNvCxnSpPr>
            <a:cxnSpLocks/>
          </p:cNvCxnSpPr>
          <p:nvPr/>
        </p:nvCxnSpPr>
        <p:spPr>
          <a:xfrm>
            <a:off x="5035753" y="2620845"/>
            <a:ext cx="367116" cy="352337"/>
          </a:xfrm>
          <a:prstGeom prst="straightConnector1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9E4471-0ACF-4178-91F9-C9C56046DEAD}"/>
              </a:ext>
            </a:extLst>
          </p:cNvPr>
          <p:cNvSpPr txBox="1"/>
          <p:nvPr/>
        </p:nvSpPr>
        <p:spPr>
          <a:xfrm rot="5400000">
            <a:off x="3057576" y="3928519"/>
            <a:ext cx="137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SRPT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2A66B5-4660-4981-8AE4-D66E61B5E41A}"/>
              </a:ext>
            </a:extLst>
          </p:cNvPr>
          <p:cNvSpPr txBox="1"/>
          <p:nvPr/>
        </p:nvSpPr>
        <p:spPr>
          <a:xfrm rot="5400000">
            <a:off x="4185728" y="3928518"/>
            <a:ext cx="137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SRPT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DF3452-25BF-4DBF-A49F-E1DDAD496510}"/>
              </a:ext>
            </a:extLst>
          </p:cNvPr>
          <p:cNvSpPr txBox="1"/>
          <p:nvPr/>
        </p:nvSpPr>
        <p:spPr>
          <a:xfrm rot="5400000">
            <a:off x="5299968" y="3928518"/>
            <a:ext cx="137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SRPT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332D03-0511-4A24-98B0-63607268599E}"/>
              </a:ext>
            </a:extLst>
          </p:cNvPr>
          <p:cNvSpPr txBox="1"/>
          <p:nvPr/>
        </p:nvSpPr>
        <p:spPr>
          <a:xfrm rot="5400000">
            <a:off x="6408596" y="3928517"/>
            <a:ext cx="137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SRPT</a:t>
            </a:r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AC871BE7-747F-4DF9-BE05-A41150C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6CDC-1CD5-4E2B-B427-3FAE57C9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Dispatching to SRPT Servers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70C255-9B92-4F53-85A4-460D695DDFE9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15" y="1985091"/>
            <a:ext cx="2942946" cy="3729879"/>
            <a:chOff x="3970113" y="2963381"/>
            <a:chExt cx="2171056" cy="27515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5089A7-A19C-42D4-99AF-70DCA0905D78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0F2BA2A-9C5C-4298-988F-5B4EF7F524A6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598A101-6B59-4B1E-8B7A-1912C3C6CAA6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CD3661C-2EF1-44C8-9763-4F1AB45CBAA1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E9B5086-CE6C-4FB7-9C75-128F2752B194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598203B-739B-4EF9-BF0C-43951674A5A2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701AF33-749D-43E3-8D7F-27DBDF80DDD1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839A95-D771-4AEB-8C47-2B2C11FCE373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167B93E-2DBD-47AA-A2E3-AEC8A96E41AF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F328F99-6EE5-46FC-A18E-E270F6A1575A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B5E1AA4-FE98-492B-93C0-90EAC2A34CE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648E85-804F-4434-B28B-14E068641730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FEADE98-DCF4-4E6B-8900-3339B27491C3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06025BF-C9D0-4117-AFC3-6AD21C1D3AD0}"/>
                  </a:ext>
                </a:extLst>
              </p:cNvPr>
              <p:cNvCxnSpPr>
                <a:cxnSpLocks/>
                <a:stCxn id="33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78936C-2154-4800-873F-B2A656995C86}"/>
                </a:ext>
              </a:extLst>
            </p:cNvPr>
            <p:cNvSpPr txBox="1"/>
            <p:nvPr/>
          </p:nvSpPr>
          <p:spPr>
            <a:xfrm rot="5400000">
              <a:off x="4169419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EBEAC0-75C5-45A9-AF77-625EE05C0BA8}"/>
                </a:ext>
              </a:extLst>
            </p:cNvPr>
            <p:cNvSpPr txBox="1"/>
            <p:nvPr/>
          </p:nvSpPr>
          <p:spPr>
            <a:xfrm rot="5400000">
              <a:off x="5260156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6E204F91-A715-4434-896F-C2CA6D14AD84}"/>
              </a:ext>
            </a:extLst>
          </p:cNvPr>
          <p:cNvSpPr>
            <a:spLocks noChangeAspect="1"/>
          </p:cNvSpPr>
          <p:nvPr/>
        </p:nvSpPr>
        <p:spPr>
          <a:xfrm>
            <a:off x="4307819" y="3622395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35A05C-BF36-49DB-B012-30B5808D2C60}"/>
              </a:ext>
            </a:extLst>
          </p:cNvPr>
          <p:cNvSpPr>
            <a:spLocks noChangeAspect="1"/>
          </p:cNvSpPr>
          <p:nvPr/>
        </p:nvSpPr>
        <p:spPr>
          <a:xfrm>
            <a:off x="4061362" y="2591433"/>
            <a:ext cx="841710" cy="8601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1BD232-FB89-4DB2-A83F-EC397223979E}"/>
              </a:ext>
            </a:extLst>
          </p:cNvPr>
          <p:cNvSpPr>
            <a:spLocks noChangeAspect="1"/>
          </p:cNvSpPr>
          <p:nvPr/>
        </p:nvSpPr>
        <p:spPr>
          <a:xfrm>
            <a:off x="5780994" y="3618351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B7E252-9B08-4371-9094-961A4AF50938}"/>
              </a:ext>
            </a:extLst>
          </p:cNvPr>
          <p:cNvSpPr>
            <a:spLocks noChangeAspect="1"/>
          </p:cNvSpPr>
          <p:nvPr/>
        </p:nvSpPr>
        <p:spPr>
          <a:xfrm>
            <a:off x="5780994" y="3095159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25A2BF-61A7-449B-B3AE-6D8DF65C79E9}"/>
              </a:ext>
            </a:extLst>
          </p:cNvPr>
          <p:cNvSpPr>
            <a:spLocks noChangeAspect="1"/>
          </p:cNvSpPr>
          <p:nvPr/>
        </p:nvSpPr>
        <p:spPr>
          <a:xfrm>
            <a:off x="5797426" y="2571967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4A9AE31F-8981-4965-9A25-3514369EDC75}"/>
              </a:ext>
            </a:extLst>
          </p:cNvPr>
          <p:cNvSpPr/>
          <p:nvPr/>
        </p:nvSpPr>
        <p:spPr>
          <a:xfrm>
            <a:off x="3970114" y="4163046"/>
            <a:ext cx="1034802" cy="1074318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36A36985-1C22-48B1-A3A7-41F313B33BA6}"/>
              </a:ext>
            </a:extLst>
          </p:cNvPr>
          <p:cNvSpPr/>
          <p:nvPr/>
        </p:nvSpPr>
        <p:spPr>
          <a:xfrm>
            <a:off x="5446102" y="4163045"/>
            <a:ext cx="1034792" cy="1074317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AA98DBE-1E93-41E8-886D-F4FC44A5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6CDC-1CD5-4E2B-B427-3FAE57C9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Dispatching to SRPT Servers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70C255-9B92-4F53-85A4-460D695DDFE9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15" y="1985091"/>
            <a:ext cx="2942946" cy="3729879"/>
            <a:chOff x="3970113" y="2963381"/>
            <a:chExt cx="2171056" cy="27515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5089A7-A19C-42D4-99AF-70DCA0905D78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0F2BA2A-9C5C-4298-988F-5B4EF7F524A6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598A101-6B59-4B1E-8B7A-1912C3C6CAA6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CD3661C-2EF1-44C8-9763-4F1AB45CBAA1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E9B5086-CE6C-4FB7-9C75-128F2752B194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598203B-739B-4EF9-BF0C-43951674A5A2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701AF33-749D-43E3-8D7F-27DBDF80DDD1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839A95-D771-4AEB-8C47-2B2C11FCE373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167B93E-2DBD-47AA-A2E3-AEC8A96E41AF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F328F99-6EE5-46FC-A18E-E270F6A1575A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B5E1AA4-FE98-492B-93C0-90EAC2A34CE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648E85-804F-4434-B28B-14E068641730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FEADE98-DCF4-4E6B-8900-3339B27491C3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06025BF-C9D0-4117-AFC3-6AD21C1D3AD0}"/>
                  </a:ext>
                </a:extLst>
              </p:cNvPr>
              <p:cNvCxnSpPr>
                <a:cxnSpLocks/>
                <a:stCxn id="33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78936C-2154-4800-873F-B2A656995C86}"/>
                </a:ext>
              </a:extLst>
            </p:cNvPr>
            <p:cNvSpPr txBox="1"/>
            <p:nvPr/>
          </p:nvSpPr>
          <p:spPr>
            <a:xfrm rot="5400000">
              <a:off x="4169419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EBEAC0-75C5-45A9-AF77-625EE05C0BA8}"/>
                </a:ext>
              </a:extLst>
            </p:cNvPr>
            <p:cNvSpPr txBox="1"/>
            <p:nvPr/>
          </p:nvSpPr>
          <p:spPr>
            <a:xfrm rot="5400000">
              <a:off x="5260156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4435A05C-BF36-49DB-B012-30B5808D2C60}"/>
              </a:ext>
            </a:extLst>
          </p:cNvPr>
          <p:cNvSpPr>
            <a:spLocks noChangeAspect="1"/>
          </p:cNvSpPr>
          <p:nvPr/>
        </p:nvSpPr>
        <p:spPr>
          <a:xfrm>
            <a:off x="4061362" y="3137698"/>
            <a:ext cx="841710" cy="8601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B7E252-9B08-4371-9094-961A4AF50938}"/>
              </a:ext>
            </a:extLst>
          </p:cNvPr>
          <p:cNvSpPr>
            <a:spLocks noChangeAspect="1"/>
          </p:cNvSpPr>
          <p:nvPr/>
        </p:nvSpPr>
        <p:spPr>
          <a:xfrm>
            <a:off x="5780994" y="3617674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25A2BF-61A7-449B-B3AE-6D8DF65C79E9}"/>
              </a:ext>
            </a:extLst>
          </p:cNvPr>
          <p:cNvSpPr>
            <a:spLocks noChangeAspect="1"/>
          </p:cNvSpPr>
          <p:nvPr/>
        </p:nvSpPr>
        <p:spPr>
          <a:xfrm>
            <a:off x="5783243" y="3100397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0C8C19-7CD3-4356-8633-6D25B53F34B2}"/>
              </a:ext>
            </a:extLst>
          </p:cNvPr>
          <p:cNvGrpSpPr/>
          <p:nvPr/>
        </p:nvGrpSpPr>
        <p:grpSpPr>
          <a:xfrm>
            <a:off x="1638802" y="4163046"/>
            <a:ext cx="3366114" cy="1118891"/>
            <a:chOff x="2164609" y="4412047"/>
            <a:chExt cx="3366114" cy="1118891"/>
          </a:xfrm>
        </p:grpSpPr>
        <p:sp>
          <p:nvSpPr>
            <p:cNvPr id="43" name="Smiley Face 42">
              <a:extLst>
                <a:ext uri="{FF2B5EF4-FFF2-40B4-BE49-F238E27FC236}">
                  <a16:creationId xmlns:a16="http://schemas.microsoft.com/office/drawing/2014/main" id="{4A9AE31F-8981-4965-9A25-3514369EDC75}"/>
                </a:ext>
              </a:extLst>
            </p:cNvPr>
            <p:cNvSpPr/>
            <p:nvPr/>
          </p:nvSpPr>
          <p:spPr>
            <a:xfrm>
              <a:off x="4495921" y="4412047"/>
              <a:ext cx="1034802" cy="1074318"/>
            </a:xfrm>
            <a:prstGeom prst="smileyFace">
              <a:avLst>
                <a:gd name="adj" fmla="val -4653"/>
              </a:avLst>
            </a:prstGeom>
            <a:solidFill>
              <a:srgbClr val="FF8F8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69A6534-7174-4F0B-BD0B-AA00AFC3C57F}"/>
                </a:ext>
              </a:extLst>
            </p:cNvPr>
            <p:cNvGrpSpPr/>
            <p:nvPr/>
          </p:nvGrpSpPr>
          <p:grpSpPr>
            <a:xfrm>
              <a:off x="2164609" y="4576831"/>
              <a:ext cx="2436809" cy="954107"/>
              <a:chOff x="7909989" y="4631377"/>
              <a:chExt cx="2436809" cy="954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F79FE5-1E1B-42F1-BDB4-932B58660FCA}"/>
                  </a:ext>
                </a:extLst>
              </p:cNvPr>
              <p:cNvSpPr txBox="1"/>
              <p:nvPr/>
            </p:nvSpPr>
            <p:spPr>
              <a:xfrm>
                <a:off x="7909989" y="4631377"/>
                <a:ext cx="1813910" cy="954107"/>
              </a:xfrm>
              <a:prstGeom prst="rect">
                <a:avLst/>
              </a:prstGeom>
              <a:solidFill>
                <a:srgbClr val="FF8F8F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small job needs me!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3540BAD-F3F4-47A2-8B1C-B4A07D20E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3345" y="4631377"/>
                <a:ext cx="22834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Smiley Face 47">
            <a:extLst>
              <a:ext uri="{FF2B5EF4-FFF2-40B4-BE49-F238E27FC236}">
                <a16:creationId xmlns:a16="http://schemas.microsoft.com/office/drawing/2014/main" id="{36A36985-1C22-48B1-A3A7-41F313B33BA6}"/>
              </a:ext>
            </a:extLst>
          </p:cNvPr>
          <p:cNvSpPr/>
          <p:nvPr/>
        </p:nvSpPr>
        <p:spPr>
          <a:xfrm>
            <a:off x="5446102" y="4163045"/>
            <a:ext cx="1034792" cy="1074317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4BC34-EA3E-4177-A59E-BA27AB87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48D9B-023E-469F-802E-AA1EC5157A8B}"/>
              </a:ext>
            </a:extLst>
          </p:cNvPr>
          <p:cNvSpPr txBox="1"/>
          <p:nvPr/>
        </p:nvSpPr>
        <p:spPr>
          <a:xfrm>
            <a:off x="1293016" y="2591433"/>
            <a:ext cx="1923802" cy="1323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Leads to bad E[T]</a:t>
            </a:r>
          </a:p>
        </p:txBody>
      </p:sp>
    </p:spTree>
    <p:extLst>
      <p:ext uri="{BB962C8B-B14F-4D97-AF65-F5344CB8AC3E}">
        <p14:creationId xmlns:p14="http://schemas.microsoft.com/office/powerpoint/2010/main" val="9492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DFEB-5462-4D63-9C44-22C6CE36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Problem: Small Job Imbalance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3C3A9F-D34D-4EEC-BE2F-63CC1B40539B}"/>
              </a:ext>
            </a:extLst>
          </p:cNvPr>
          <p:cNvGrpSpPr>
            <a:grpSpLocks noChangeAspect="1"/>
          </p:cNvGrpSpPr>
          <p:nvPr/>
        </p:nvGrpSpPr>
        <p:grpSpPr>
          <a:xfrm>
            <a:off x="4071461" y="3484896"/>
            <a:ext cx="2594805" cy="3243495"/>
            <a:chOff x="3970113" y="2963381"/>
            <a:chExt cx="2201278" cy="27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9F29D9-818B-42D4-8D24-A1E833E474A9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B81D783-BB28-43AC-AE77-3B7829B148E7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FA7A1C5-0BBE-490E-9EA1-BA15A5BD16DE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0C292D-2D42-428C-A302-8E5E1AB37F2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9FC661-3DB0-40FF-BAF0-4E70FBFBE62E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0EAF9A-F1CE-433F-AEAE-75F030E99288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4FF18CD-464A-4A77-93D6-DB637D80DCA5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95353C-8F32-4853-A896-EDDF3FB33002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01E4946-4A49-4B18-9456-4F67884308BE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EC8947-CD2C-42AD-A175-852E3A828C0C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8D57F5F-51BC-4DDB-8684-77550BE7EF34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AEC71E6-A214-43B1-BC41-7B825D5DC35F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763A04-9459-4915-B05F-EAB552227499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C7A7408-3DD3-490B-B731-E480828A817B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BD159-2073-4E8F-8BDB-A22ACB4C6B18}"/>
                </a:ext>
              </a:extLst>
            </p:cNvPr>
            <p:cNvSpPr txBox="1"/>
            <p:nvPr/>
          </p:nvSpPr>
          <p:spPr>
            <a:xfrm rot="5400000">
              <a:off x="4199641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15DE5-43C4-4E24-9EEE-C138432438FE}"/>
                </a:ext>
              </a:extLst>
            </p:cNvPr>
            <p:cNvSpPr txBox="1"/>
            <p:nvPr/>
          </p:nvSpPr>
          <p:spPr>
            <a:xfrm rot="5400000">
              <a:off x="5290378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9D8413-E3EE-4118-A0AF-3519179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D718DA-81B0-46FA-A071-C1B410D3A796}"/>
              </a:ext>
            </a:extLst>
          </p:cNvPr>
          <p:cNvGrpSpPr/>
          <p:nvPr/>
        </p:nvGrpSpPr>
        <p:grpSpPr>
          <a:xfrm>
            <a:off x="3874591" y="1676255"/>
            <a:ext cx="2596652" cy="2587823"/>
            <a:chOff x="4592003" y="1466506"/>
            <a:chExt cx="2596652" cy="2587823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EAA69E4-DE46-428F-8C49-E4771CA46C83}"/>
                </a:ext>
              </a:extLst>
            </p:cNvPr>
            <p:cNvSpPr/>
            <p:nvPr/>
          </p:nvSpPr>
          <p:spPr>
            <a:xfrm rot="5400000">
              <a:off x="4600905" y="1467031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EE18CF7C-1D55-46C0-8A01-6014E7296C02}"/>
                </a:ext>
              </a:extLst>
            </p:cNvPr>
            <p:cNvSpPr/>
            <p:nvPr/>
          </p:nvSpPr>
          <p:spPr>
            <a:xfrm rot="3219880">
              <a:off x="4600905" y="1467030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Partial Circle 25">
              <a:extLst>
                <a:ext uri="{FF2B5EF4-FFF2-40B4-BE49-F238E27FC236}">
                  <a16:creationId xmlns:a16="http://schemas.microsoft.com/office/drawing/2014/main" id="{9B00144B-6477-4EF2-BA4D-728ECCF84EC6}"/>
                </a:ext>
              </a:extLst>
            </p:cNvPr>
            <p:cNvSpPr/>
            <p:nvPr/>
          </p:nvSpPr>
          <p:spPr>
            <a:xfrm rot="1046622">
              <a:off x="4592003" y="1467029"/>
              <a:ext cx="2587752" cy="2586725"/>
            </a:xfrm>
            <a:prstGeom prst="pie">
              <a:avLst>
                <a:gd name="adj1" fmla="val 13951494"/>
                <a:gd name="adj2" fmla="val 16200000"/>
              </a:avLst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738C13BE-1468-4A6B-B343-5EFF808A2C9E}"/>
                </a:ext>
              </a:extLst>
            </p:cNvPr>
            <p:cNvSpPr/>
            <p:nvPr/>
          </p:nvSpPr>
          <p:spPr>
            <a:xfrm rot="20388261">
              <a:off x="4600903" y="1467604"/>
              <a:ext cx="2587752" cy="2586725"/>
            </a:xfrm>
            <a:prstGeom prst="pie">
              <a:avLst>
                <a:gd name="adj1" fmla="val 14203937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2728E1A5-1043-46DB-9FD2-1B2AD1FB6973}"/>
                </a:ext>
              </a:extLst>
            </p:cNvPr>
            <p:cNvSpPr/>
            <p:nvPr/>
          </p:nvSpPr>
          <p:spPr>
            <a:xfrm rot="18386726">
              <a:off x="4597480" y="1467019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4D02E-7DB4-47ED-9BDE-8BED87BE8758}"/>
              </a:ext>
            </a:extLst>
          </p:cNvPr>
          <p:cNvSpPr/>
          <p:nvPr/>
        </p:nvSpPr>
        <p:spPr>
          <a:xfrm>
            <a:off x="3724096" y="2983315"/>
            <a:ext cx="2906546" cy="5591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2C705-AD13-4592-9DC1-D0AA34A8CAE3}"/>
              </a:ext>
            </a:extLst>
          </p:cNvPr>
          <p:cNvCxnSpPr>
            <a:cxnSpLocks/>
          </p:cNvCxnSpPr>
          <p:nvPr/>
        </p:nvCxnSpPr>
        <p:spPr>
          <a:xfrm flipV="1">
            <a:off x="5153041" y="1884802"/>
            <a:ext cx="24326" cy="1020234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B5B2590-4D9D-49A3-AF14-CDC3C124C06E}"/>
              </a:ext>
            </a:extLst>
          </p:cNvPr>
          <p:cNvSpPr>
            <a:spLocks noChangeAspect="1"/>
          </p:cNvSpPr>
          <p:nvPr/>
        </p:nvSpPr>
        <p:spPr>
          <a:xfrm>
            <a:off x="4346800" y="4934126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BC5393-BF2C-4C35-986F-FB9F7D0AAC46}"/>
              </a:ext>
            </a:extLst>
          </p:cNvPr>
          <p:cNvSpPr>
            <a:spLocks noChangeAspect="1"/>
          </p:cNvSpPr>
          <p:nvPr/>
        </p:nvSpPr>
        <p:spPr>
          <a:xfrm>
            <a:off x="4148252" y="4068509"/>
            <a:ext cx="753860" cy="7703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AEC1F7-31B4-45DA-BCFE-97E913F00B1A}"/>
              </a:ext>
            </a:extLst>
          </p:cNvPr>
          <p:cNvSpPr>
            <a:spLocks noChangeAspect="1"/>
          </p:cNvSpPr>
          <p:nvPr/>
        </p:nvSpPr>
        <p:spPr>
          <a:xfrm>
            <a:off x="5658442" y="4922567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E1B850-9DC3-4326-833A-C26282F5C00D}"/>
              </a:ext>
            </a:extLst>
          </p:cNvPr>
          <p:cNvSpPr>
            <a:spLocks noChangeAspect="1"/>
          </p:cNvSpPr>
          <p:nvPr/>
        </p:nvSpPr>
        <p:spPr>
          <a:xfrm>
            <a:off x="5658442" y="4399375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264B51-AFB9-442F-8E09-AC5C183C3680}"/>
              </a:ext>
            </a:extLst>
          </p:cNvPr>
          <p:cNvSpPr>
            <a:spLocks noChangeAspect="1"/>
          </p:cNvSpPr>
          <p:nvPr/>
        </p:nvSpPr>
        <p:spPr>
          <a:xfrm>
            <a:off x="5660178" y="3877486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D0364-CD3C-4BA7-A372-EB1254538167}"/>
              </a:ext>
            </a:extLst>
          </p:cNvPr>
          <p:cNvCxnSpPr>
            <a:cxnSpLocks/>
          </p:cNvCxnSpPr>
          <p:nvPr/>
        </p:nvCxnSpPr>
        <p:spPr>
          <a:xfrm flipH="1" flipV="1">
            <a:off x="4521391" y="2128395"/>
            <a:ext cx="617511" cy="787179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miley Face 39">
            <a:extLst>
              <a:ext uri="{FF2B5EF4-FFF2-40B4-BE49-F238E27FC236}">
                <a16:creationId xmlns:a16="http://schemas.microsoft.com/office/drawing/2014/main" id="{AB7DF33E-554E-47EF-9259-B9A82A0B565B}"/>
              </a:ext>
            </a:extLst>
          </p:cNvPr>
          <p:cNvSpPr/>
          <p:nvPr/>
        </p:nvSpPr>
        <p:spPr>
          <a:xfrm>
            <a:off x="4081317" y="5372830"/>
            <a:ext cx="890005" cy="940235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2AA8558A-B425-41AD-B002-6D62E46A40FE}"/>
              </a:ext>
            </a:extLst>
          </p:cNvPr>
          <p:cNvSpPr/>
          <p:nvPr/>
        </p:nvSpPr>
        <p:spPr>
          <a:xfrm>
            <a:off x="5362212" y="5372830"/>
            <a:ext cx="899862" cy="940236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1BAA3-026E-467A-B62B-E08A0A7C480A}"/>
              </a:ext>
            </a:extLst>
          </p:cNvPr>
          <p:cNvCxnSpPr>
            <a:cxnSpLocks/>
          </p:cNvCxnSpPr>
          <p:nvPr/>
        </p:nvCxnSpPr>
        <p:spPr>
          <a:xfrm flipV="1">
            <a:off x="5182867" y="2141081"/>
            <a:ext cx="613795" cy="808363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B38102-8725-4FBA-AACA-C2273175AC82}"/>
              </a:ext>
            </a:extLst>
          </p:cNvPr>
          <p:cNvCxnSpPr>
            <a:cxnSpLocks/>
          </p:cNvCxnSpPr>
          <p:nvPr/>
        </p:nvCxnSpPr>
        <p:spPr>
          <a:xfrm flipV="1">
            <a:off x="5169626" y="2629976"/>
            <a:ext cx="1057843" cy="330270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7D33B7-294D-43FE-8A34-E233778F13F6}"/>
              </a:ext>
            </a:extLst>
          </p:cNvPr>
          <p:cNvSpPr txBox="1"/>
          <p:nvPr/>
        </p:nvSpPr>
        <p:spPr>
          <a:xfrm>
            <a:off x="2243488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left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A51C37-2AE5-4F27-BEE8-843C4312B46F}"/>
              </a:ext>
            </a:extLst>
          </p:cNvPr>
          <p:cNvSpPr txBox="1"/>
          <p:nvPr/>
        </p:nvSpPr>
        <p:spPr>
          <a:xfrm>
            <a:off x="679055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28DBF2-D532-4ADD-9AD1-2B878614548B}"/>
              </a:ext>
            </a:extLst>
          </p:cNvPr>
          <p:cNvSpPr txBox="1"/>
          <p:nvPr/>
        </p:nvSpPr>
        <p:spPr>
          <a:xfrm>
            <a:off x="3959990" y="1269156"/>
            <a:ext cx="26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Balanced small jobs</a:t>
            </a:r>
          </a:p>
        </p:txBody>
      </p:sp>
    </p:spTree>
    <p:extLst>
      <p:ext uri="{BB962C8B-B14F-4D97-AF65-F5344CB8AC3E}">
        <p14:creationId xmlns:p14="http://schemas.microsoft.com/office/powerpoint/2010/main" val="2899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DFEB-5462-4D63-9C44-22C6CE3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 Job Imbalance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3C3A9F-D34D-4EEC-BE2F-63CC1B40539B}"/>
              </a:ext>
            </a:extLst>
          </p:cNvPr>
          <p:cNvGrpSpPr>
            <a:grpSpLocks noChangeAspect="1"/>
          </p:cNvGrpSpPr>
          <p:nvPr/>
        </p:nvGrpSpPr>
        <p:grpSpPr>
          <a:xfrm>
            <a:off x="4071461" y="3484905"/>
            <a:ext cx="2594805" cy="3243495"/>
            <a:chOff x="3970113" y="2963381"/>
            <a:chExt cx="2201278" cy="27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9F29D9-818B-42D4-8D24-A1E833E474A9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B81D783-BB28-43AC-AE77-3B7829B148E7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FA7A1C5-0BBE-490E-9EA1-BA15A5BD16DE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0C292D-2D42-428C-A302-8E5E1AB37F2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9FC661-3DB0-40FF-BAF0-4E70FBFBE62E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0EAF9A-F1CE-433F-AEAE-75F030E99288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4FF18CD-464A-4A77-93D6-DB637D80DCA5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95353C-8F32-4853-A896-EDDF3FB33002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01E4946-4A49-4B18-9456-4F67884308BE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EC8947-CD2C-42AD-A175-852E3A828C0C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8D57F5F-51BC-4DDB-8684-77550BE7EF34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AEC71E6-A214-43B1-BC41-7B825D5DC35F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763A04-9459-4915-B05F-EAB552227499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C7A7408-3DD3-490B-B731-E480828A817B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BD159-2073-4E8F-8BDB-A22ACB4C6B18}"/>
                </a:ext>
              </a:extLst>
            </p:cNvPr>
            <p:cNvSpPr txBox="1"/>
            <p:nvPr/>
          </p:nvSpPr>
          <p:spPr>
            <a:xfrm rot="5400000">
              <a:off x="4199641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15DE5-43C4-4E24-9EEE-C138432438FE}"/>
                </a:ext>
              </a:extLst>
            </p:cNvPr>
            <p:cNvSpPr txBox="1"/>
            <p:nvPr/>
          </p:nvSpPr>
          <p:spPr>
            <a:xfrm rot="5400000">
              <a:off x="5290378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9D8413-E3EE-4118-A0AF-3519179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D718DA-81B0-46FA-A071-C1B410D3A796}"/>
              </a:ext>
            </a:extLst>
          </p:cNvPr>
          <p:cNvGrpSpPr/>
          <p:nvPr/>
        </p:nvGrpSpPr>
        <p:grpSpPr>
          <a:xfrm>
            <a:off x="3874591" y="1676264"/>
            <a:ext cx="2596652" cy="2587823"/>
            <a:chOff x="4592003" y="1466506"/>
            <a:chExt cx="2596652" cy="2587823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EAA69E4-DE46-428F-8C49-E4771CA46C83}"/>
                </a:ext>
              </a:extLst>
            </p:cNvPr>
            <p:cNvSpPr/>
            <p:nvPr/>
          </p:nvSpPr>
          <p:spPr>
            <a:xfrm rot="5400000">
              <a:off x="4600905" y="1467031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EE18CF7C-1D55-46C0-8A01-6014E7296C02}"/>
                </a:ext>
              </a:extLst>
            </p:cNvPr>
            <p:cNvSpPr/>
            <p:nvPr/>
          </p:nvSpPr>
          <p:spPr>
            <a:xfrm rot="3219880">
              <a:off x="4600905" y="1467030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Partial Circle 25">
              <a:extLst>
                <a:ext uri="{FF2B5EF4-FFF2-40B4-BE49-F238E27FC236}">
                  <a16:creationId xmlns:a16="http://schemas.microsoft.com/office/drawing/2014/main" id="{9B00144B-6477-4EF2-BA4D-728ECCF84EC6}"/>
                </a:ext>
              </a:extLst>
            </p:cNvPr>
            <p:cNvSpPr/>
            <p:nvPr/>
          </p:nvSpPr>
          <p:spPr>
            <a:xfrm rot="1046622">
              <a:off x="4592003" y="1467029"/>
              <a:ext cx="2587752" cy="2586725"/>
            </a:xfrm>
            <a:prstGeom prst="pie">
              <a:avLst>
                <a:gd name="adj1" fmla="val 13951494"/>
                <a:gd name="adj2" fmla="val 16200000"/>
              </a:avLst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738C13BE-1468-4A6B-B343-5EFF808A2C9E}"/>
                </a:ext>
              </a:extLst>
            </p:cNvPr>
            <p:cNvSpPr/>
            <p:nvPr/>
          </p:nvSpPr>
          <p:spPr>
            <a:xfrm rot="20388261">
              <a:off x="4600903" y="1467604"/>
              <a:ext cx="2587752" cy="2586725"/>
            </a:xfrm>
            <a:prstGeom prst="pie">
              <a:avLst>
                <a:gd name="adj1" fmla="val 14203937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2728E1A5-1043-46DB-9FD2-1B2AD1FB6973}"/>
                </a:ext>
              </a:extLst>
            </p:cNvPr>
            <p:cNvSpPr/>
            <p:nvPr/>
          </p:nvSpPr>
          <p:spPr>
            <a:xfrm rot="18386726">
              <a:off x="4597480" y="1467019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4D02E-7DB4-47ED-9BDE-8BED87BE8758}"/>
              </a:ext>
            </a:extLst>
          </p:cNvPr>
          <p:cNvSpPr/>
          <p:nvPr/>
        </p:nvSpPr>
        <p:spPr>
          <a:xfrm>
            <a:off x="3724096" y="2983324"/>
            <a:ext cx="2906546" cy="5591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2AA8558A-B425-41AD-B002-6D62E46A40FE}"/>
              </a:ext>
            </a:extLst>
          </p:cNvPr>
          <p:cNvSpPr/>
          <p:nvPr/>
        </p:nvSpPr>
        <p:spPr>
          <a:xfrm>
            <a:off x="5362212" y="5372839"/>
            <a:ext cx="899862" cy="940236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B38102-8725-4FBA-AACA-C2273175AC82}"/>
              </a:ext>
            </a:extLst>
          </p:cNvPr>
          <p:cNvCxnSpPr>
            <a:cxnSpLocks/>
          </p:cNvCxnSpPr>
          <p:nvPr/>
        </p:nvCxnSpPr>
        <p:spPr>
          <a:xfrm flipV="1">
            <a:off x="5169626" y="2629985"/>
            <a:ext cx="1057843" cy="330270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09D9E6F-15CF-4136-A91A-36E6A946AD8C}"/>
              </a:ext>
            </a:extLst>
          </p:cNvPr>
          <p:cNvSpPr>
            <a:spLocks noChangeAspect="1"/>
          </p:cNvSpPr>
          <p:nvPr/>
        </p:nvSpPr>
        <p:spPr>
          <a:xfrm>
            <a:off x="4148252" y="4555402"/>
            <a:ext cx="753860" cy="7703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1E0E3E5-1769-4847-ACA4-BBAE34843431}"/>
              </a:ext>
            </a:extLst>
          </p:cNvPr>
          <p:cNvSpPr>
            <a:spLocks noChangeAspect="1"/>
          </p:cNvSpPr>
          <p:nvPr/>
        </p:nvSpPr>
        <p:spPr>
          <a:xfrm>
            <a:off x="5658442" y="4921893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20DF26-BE0B-4CE1-9EBD-FD3B8EA40E1D}"/>
              </a:ext>
            </a:extLst>
          </p:cNvPr>
          <p:cNvSpPr>
            <a:spLocks noChangeAspect="1"/>
          </p:cNvSpPr>
          <p:nvPr/>
        </p:nvSpPr>
        <p:spPr>
          <a:xfrm>
            <a:off x="5660178" y="4388129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2BECDC-7634-4FFB-90AD-C0A22FB5ECBC}"/>
              </a:ext>
            </a:extLst>
          </p:cNvPr>
          <p:cNvGrpSpPr/>
          <p:nvPr/>
        </p:nvGrpSpPr>
        <p:grpSpPr>
          <a:xfrm>
            <a:off x="1675796" y="5391401"/>
            <a:ext cx="3318961" cy="1011001"/>
            <a:chOff x="2163929" y="4519937"/>
            <a:chExt cx="3318961" cy="1011001"/>
          </a:xfrm>
        </p:grpSpPr>
        <p:sp>
          <p:nvSpPr>
            <p:cNvPr id="53" name="Smiley Face 52">
              <a:extLst>
                <a:ext uri="{FF2B5EF4-FFF2-40B4-BE49-F238E27FC236}">
                  <a16:creationId xmlns:a16="http://schemas.microsoft.com/office/drawing/2014/main" id="{B32B1372-11CF-4471-9CA4-D411B894637D}"/>
                </a:ext>
              </a:extLst>
            </p:cNvPr>
            <p:cNvSpPr/>
            <p:nvPr/>
          </p:nvSpPr>
          <p:spPr>
            <a:xfrm>
              <a:off x="4559594" y="4519937"/>
              <a:ext cx="923296" cy="921672"/>
            </a:xfrm>
            <a:prstGeom prst="smileyFace">
              <a:avLst>
                <a:gd name="adj" fmla="val -4653"/>
              </a:avLst>
            </a:prstGeom>
            <a:solidFill>
              <a:srgbClr val="FF8F8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E6357A0-332D-40BB-B319-9201D1F4ED90}"/>
                </a:ext>
              </a:extLst>
            </p:cNvPr>
            <p:cNvGrpSpPr/>
            <p:nvPr/>
          </p:nvGrpSpPr>
          <p:grpSpPr>
            <a:xfrm>
              <a:off x="2163929" y="4576831"/>
              <a:ext cx="2587446" cy="954107"/>
              <a:chOff x="7909309" y="4631377"/>
              <a:chExt cx="2587446" cy="9541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8DAD66-BFA0-4332-913C-2449260CF89E}"/>
                  </a:ext>
                </a:extLst>
              </p:cNvPr>
              <p:cNvSpPr txBox="1"/>
              <p:nvPr/>
            </p:nvSpPr>
            <p:spPr>
              <a:xfrm>
                <a:off x="7909309" y="4631377"/>
                <a:ext cx="1814589" cy="954107"/>
              </a:xfrm>
              <a:prstGeom prst="rect">
                <a:avLst/>
              </a:prstGeom>
              <a:solidFill>
                <a:srgbClr val="FF8F8F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small job needs me!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3B1BAA5-8CFA-4873-9BF2-7C7F44B6B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3502" y="4631377"/>
                <a:ext cx="21832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8D2EC15-7553-4141-8B37-D5E523B9A46A}"/>
              </a:ext>
            </a:extLst>
          </p:cNvPr>
          <p:cNvSpPr txBox="1"/>
          <p:nvPr/>
        </p:nvSpPr>
        <p:spPr>
          <a:xfrm>
            <a:off x="223527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left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08281-DF47-4158-AEC0-AD98D6979948}"/>
              </a:ext>
            </a:extLst>
          </p:cNvPr>
          <p:cNvSpPr txBox="1"/>
          <p:nvPr/>
        </p:nvSpPr>
        <p:spPr>
          <a:xfrm>
            <a:off x="679055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right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9A5185-4691-4F2D-9662-D3698C02A703}"/>
              </a:ext>
            </a:extLst>
          </p:cNvPr>
          <p:cNvSpPr txBox="1"/>
          <p:nvPr/>
        </p:nvSpPr>
        <p:spPr>
          <a:xfrm>
            <a:off x="3959990" y="1269156"/>
            <a:ext cx="26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Balanced small jobs</a:t>
            </a:r>
          </a:p>
        </p:txBody>
      </p:sp>
    </p:spTree>
    <p:extLst>
      <p:ext uri="{BB962C8B-B14F-4D97-AF65-F5344CB8AC3E}">
        <p14:creationId xmlns:p14="http://schemas.microsoft.com/office/powerpoint/2010/main" val="218225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DFEB-5462-4D63-9C44-22C6CE3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3C3A9F-D34D-4EEC-BE2F-63CC1B40539B}"/>
              </a:ext>
            </a:extLst>
          </p:cNvPr>
          <p:cNvGrpSpPr>
            <a:grpSpLocks noChangeAspect="1"/>
          </p:cNvGrpSpPr>
          <p:nvPr/>
        </p:nvGrpSpPr>
        <p:grpSpPr>
          <a:xfrm>
            <a:off x="4071461" y="3484901"/>
            <a:ext cx="2594805" cy="3243495"/>
            <a:chOff x="3970113" y="2963381"/>
            <a:chExt cx="2201278" cy="27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9F29D9-818B-42D4-8D24-A1E833E474A9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B81D783-BB28-43AC-AE77-3B7829B148E7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FA7A1C5-0BBE-490E-9EA1-BA15A5BD16DE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0C292D-2D42-428C-A302-8E5E1AB37F2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9FC661-3DB0-40FF-BAF0-4E70FBFBE62E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0EAF9A-F1CE-433F-AEAE-75F030E99288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4FF18CD-464A-4A77-93D6-DB637D80DCA5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95353C-8F32-4853-A896-EDDF3FB33002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01E4946-4A49-4B18-9456-4F67884308BE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EC8947-CD2C-42AD-A175-852E3A828C0C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8D57F5F-51BC-4DDB-8684-77550BE7EF34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AEC71E6-A214-43B1-BC41-7B825D5DC35F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763A04-9459-4915-B05F-EAB552227499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C7A7408-3DD3-490B-B731-E480828A817B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BD159-2073-4E8F-8BDB-A22ACB4C6B18}"/>
                </a:ext>
              </a:extLst>
            </p:cNvPr>
            <p:cNvSpPr txBox="1"/>
            <p:nvPr/>
          </p:nvSpPr>
          <p:spPr>
            <a:xfrm rot="5400000">
              <a:off x="4199641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15DE5-43C4-4E24-9EEE-C138432438FE}"/>
                </a:ext>
              </a:extLst>
            </p:cNvPr>
            <p:cNvSpPr txBox="1"/>
            <p:nvPr/>
          </p:nvSpPr>
          <p:spPr>
            <a:xfrm rot="5400000">
              <a:off x="5290378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9D8413-E3EE-4118-A0AF-3519179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D718DA-81B0-46FA-A071-C1B410D3A796}"/>
              </a:ext>
            </a:extLst>
          </p:cNvPr>
          <p:cNvGrpSpPr/>
          <p:nvPr/>
        </p:nvGrpSpPr>
        <p:grpSpPr>
          <a:xfrm>
            <a:off x="3874591" y="1688135"/>
            <a:ext cx="2596652" cy="2587823"/>
            <a:chOff x="4592003" y="1466506"/>
            <a:chExt cx="2596652" cy="2587823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EAA69E4-DE46-428F-8C49-E4771CA46C83}"/>
                </a:ext>
              </a:extLst>
            </p:cNvPr>
            <p:cNvSpPr/>
            <p:nvPr/>
          </p:nvSpPr>
          <p:spPr>
            <a:xfrm rot="5400000">
              <a:off x="4600905" y="1467031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EE18CF7C-1D55-46C0-8A01-6014E7296C02}"/>
                </a:ext>
              </a:extLst>
            </p:cNvPr>
            <p:cNvSpPr/>
            <p:nvPr/>
          </p:nvSpPr>
          <p:spPr>
            <a:xfrm rot="3219880">
              <a:off x="4600905" y="1467030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Partial Circle 25">
              <a:extLst>
                <a:ext uri="{FF2B5EF4-FFF2-40B4-BE49-F238E27FC236}">
                  <a16:creationId xmlns:a16="http://schemas.microsoft.com/office/drawing/2014/main" id="{9B00144B-6477-4EF2-BA4D-728ECCF84EC6}"/>
                </a:ext>
              </a:extLst>
            </p:cNvPr>
            <p:cNvSpPr/>
            <p:nvPr/>
          </p:nvSpPr>
          <p:spPr>
            <a:xfrm rot="1046622">
              <a:off x="4592003" y="1467029"/>
              <a:ext cx="2587752" cy="2586725"/>
            </a:xfrm>
            <a:prstGeom prst="pie">
              <a:avLst>
                <a:gd name="adj1" fmla="val 13951494"/>
                <a:gd name="adj2" fmla="val 16200000"/>
              </a:avLst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738C13BE-1468-4A6B-B343-5EFF808A2C9E}"/>
                </a:ext>
              </a:extLst>
            </p:cNvPr>
            <p:cNvSpPr/>
            <p:nvPr/>
          </p:nvSpPr>
          <p:spPr>
            <a:xfrm rot="20388261">
              <a:off x="4600903" y="1467604"/>
              <a:ext cx="2587752" cy="2586725"/>
            </a:xfrm>
            <a:prstGeom prst="pie">
              <a:avLst>
                <a:gd name="adj1" fmla="val 14203937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2728E1A5-1043-46DB-9FD2-1B2AD1FB6973}"/>
                </a:ext>
              </a:extLst>
            </p:cNvPr>
            <p:cNvSpPr/>
            <p:nvPr/>
          </p:nvSpPr>
          <p:spPr>
            <a:xfrm rot="18386726">
              <a:off x="4597480" y="1467019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4D02E-7DB4-47ED-9BDE-8BED87BE8758}"/>
              </a:ext>
            </a:extLst>
          </p:cNvPr>
          <p:cNvSpPr/>
          <p:nvPr/>
        </p:nvSpPr>
        <p:spPr>
          <a:xfrm>
            <a:off x="3724096" y="2983320"/>
            <a:ext cx="2906546" cy="5591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5B2590-4D9D-49A3-AF14-CDC3C124C06E}"/>
              </a:ext>
            </a:extLst>
          </p:cNvPr>
          <p:cNvSpPr>
            <a:spLocks noChangeAspect="1"/>
          </p:cNvSpPr>
          <p:nvPr/>
        </p:nvSpPr>
        <p:spPr>
          <a:xfrm>
            <a:off x="4355235" y="4934131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BC5393-BF2C-4C35-986F-FB9F7D0AAC46}"/>
              </a:ext>
            </a:extLst>
          </p:cNvPr>
          <p:cNvSpPr>
            <a:spLocks noChangeAspect="1"/>
          </p:cNvSpPr>
          <p:nvPr/>
        </p:nvSpPr>
        <p:spPr>
          <a:xfrm>
            <a:off x="4148252" y="4068514"/>
            <a:ext cx="753860" cy="7703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AEC1F7-31B4-45DA-BCFE-97E913F00B1A}"/>
              </a:ext>
            </a:extLst>
          </p:cNvPr>
          <p:cNvSpPr>
            <a:spLocks noChangeAspect="1"/>
          </p:cNvSpPr>
          <p:nvPr/>
        </p:nvSpPr>
        <p:spPr>
          <a:xfrm>
            <a:off x="5658442" y="4922572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E1B850-9DC3-4326-833A-C26282F5C00D}"/>
              </a:ext>
            </a:extLst>
          </p:cNvPr>
          <p:cNvSpPr>
            <a:spLocks noChangeAspect="1"/>
          </p:cNvSpPr>
          <p:nvPr/>
        </p:nvSpPr>
        <p:spPr>
          <a:xfrm>
            <a:off x="5658442" y="4399380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AB7DF33E-554E-47EF-9259-B9A82A0B565B}"/>
              </a:ext>
            </a:extLst>
          </p:cNvPr>
          <p:cNvSpPr/>
          <p:nvPr/>
        </p:nvSpPr>
        <p:spPr>
          <a:xfrm>
            <a:off x="4081317" y="5372835"/>
            <a:ext cx="890005" cy="940235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2AA8558A-B425-41AD-B002-6D62E46A40FE}"/>
              </a:ext>
            </a:extLst>
          </p:cNvPr>
          <p:cNvSpPr/>
          <p:nvPr/>
        </p:nvSpPr>
        <p:spPr>
          <a:xfrm>
            <a:off x="5362212" y="5372835"/>
            <a:ext cx="899862" cy="940236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BC759B-F1D0-46B4-B33A-7F989EC12327}"/>
              </a:ext>
            </a:extLst>
          </p:cNvPr>
          <p:cNvGrpSpPr/>
          <p:nvPr/>
        </p:nvGrpSpPr>
        <p:grpSpPr>
          <a:xfrm>
            <a:off x="3729470" y="1838339"/>
            <a:ext cx="2888947" cy="1111110"/>
            <a:chOff x="4450307" y="1651334"/>
            <a:chExt cx="2888947" cy="111111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C22D95-18C1-4BA6-9CBB-296F0FC99A34}"/>
                </a:ext>
              </a:extLst>
            </p:cNvPr>
            <p:cNvCxnSpPr/>
            <p:nvPr/>
          </p:nvCxnSpPr>
          <p:spPr>
            <a:xfrm>
              <a:off x="4450307" y="1690688"/>
              <a:ext cx="1435574" cy="1071756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1C73B5-B7C8-43BA-AA38-981013CEC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881" y="1651334"/>
              <a:ext cx="1453373" cy="1111110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2C705-AD13-4592-9DC1-D0AA34A8CAE3}"/>
              </a:ext>
            </a:extLst>
          </p:cNvPr>
          <p:cNvCxnSpPr>
            <a:cxnSpLocks/>
          </p:cNvCxnSpPr>
          <p:nvPr/>
        </p:nvCxnSpPr>
        <p:spPr>
          <a:xfrm flipV="1">
            <a:off x="5153041" y="1884807"/>
            <a:ext cx="24326" cy="1020234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D0364-CD3C-4BA7-A372-EB1254538167}"/>
              </a:ext>
            </a:extLst>
          </p:cNvPr>
          <p:cNvCxnSpPr>
            <a:cxnSpLocks/>
          </p:cNvCxnSpPr>
          <p:nvPr/>
        </p:nvCxnSpPr>
        <p:spPr>
          <a:xfrm flipH="1" flipV="1">
            <a:off x="4521391" y="2128400"/>
            <a:ext cx="617511" cy="787179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1BAA3-026E-467A-B62B-E08A0A7C480A}"/>
              </a:ext>
            </a:extLst>
          </p:cNvPr>
          <p:cNvCxnSpPr>
            <a:cxnSpLocks/>
          </p:cNvCxnSpPr>
          <p:nvPr/>
        </p:nvCxnSpPr>
        <p:spPr>
          <a:xfrm flipV="1">
            <a:off x="5182867" y="2141086"/>
            <a:ext cx="613795" cy="808363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FE90AB-D932-409B-A8DA-98870D0B7537}"/>
              </a:ext>
            </a:extLst>
          </p:cNvPr>
          <p:cNvSpPr txBox="1"/>
          <p:nvPr/>
        </p:nvSpPr>
        <p:spPr>
          <a:xfrm>
            <a:off x="223527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left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76860-ED5B-407F-8278-D9393E082766}"/>
              </a:ext>
            </a:extLst>
          </p:cNvPr>
          <p:cNvSpPr txBox="1"/>
          <p:nvPr/>
        </p:nvSpPr>
        <p:spPr>
          <a:xfrm>
            <a:off x="679055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right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CF6563-14AE-422D-B72C-6F83542CA895}"/>
              </a:ext>
            </a:extLst>
          </p:cNvPr>
          <p:cNvSpPr txBox="1"/>
          <p:nvPr/>
        </p:nvSpPr>
        <p:spPr>
          <a:xfrm>
            <a:off x="3959990" y="1269156"/>
            <a:ext cx="26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Balanced small jobs</a:t>
            </a:r>
          </a:p>
        </p:txBody>
      </p:sp>
    </p:spTree>
    <p:extLst>
      <p:ext uri="{BB962C8B-B14F-4D97-AF65-F5344CB8AC3E}">
        <p14:creationId xmlns:p14="http://schemas.microsoft.com/office/powerpoint/2010/main" val="36950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DFEB-5462-4D63-9C44-22C6CE3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3C3A9F-D34D-4EEC-BE2F-63CC1B40539B}"/>
              </a:ext>
            </a:extLst>
          </p:cNvPr>
          <p:cNvGrpSpPr>
            <a:grpSpLocks noChangeAspect="1"/>
          </p:cNvGrpSpPr>
          <p:nvPr/>
        </p:nvGrpSpPr>
        <p:grpSpPr>
          <a:xfrm>
            <a:off x="4071461" y="3484903"/>
            <a:ext cx="2594805" cy="3243495"/>
            <a:chOff x="3970113" y="2963381"/>
            <a:chExt cx="2201278" cy="27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9F29D9-818B-42D4-8D24-A1E833E474A9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B81D783-BB28-43AC-AE77-3B7829B148E7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FA7A1C5-0BBE-490E-9EA1-BA15A5BD16DE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0C292D-2D42-428C-A302-8E5E1AB37F2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9FC661-3DB0-40FF-BAF0-4E70FBFBE62E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0EAF9A-F1CE-433F-AEAE-75F030E99288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4FF18CD-464A-4A77-93D6-DB637D80DCA5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95353C-8F32-4853-A896-EDDF3FB33002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01E4946-4A49-4B18-9456-4F67884308BE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EC8947-CD2C-42AD-A175-852E3A828C0C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8D57F5F-51BC-4DDB-8684-77550BE7EF34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AEC71E6-A214-43B1-BC41-7B825D5DC35F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763A04-9459-4915-B05F-EAB552227499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C7A7408-3DD3-490B-B731-E480828A817B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BD159-2073-4E8F-8BDB-A22ACB4C6B18}"/>
                </a:ext>
              </a:extLst>
            </p:cNvPr>
            <p:cNvSpPr txBox="1"/>
            <p:nvPr/>
          </p:nvSpPr>
          <p:spPr>
            <a:xfrm rot="5400000">
              <a:off x="4199641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15DE5-43C4-4E24-9EEE-C138432438FE}"/>
                </a:ext>
              </a:extLst>
            </p:cNvPr>
            <p:cNvSpPr txBox="1"/>
            <p:nvPr/>
          </p:nvSpPr>
          <p:spPr>
            <a:xfrm rot="5400000">
              <a:off x="5290378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9D8413-E3EE-4118-A0AF-3519179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17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D718DA-81B0-46FA-A071-C1B410D3A796}"/>
              </a:ext>
            </a:extLst>
          </p:cNvPr>
          <p:cNvGrpSpPr/>
          <p:nvPr/>
        </p:nvGrpSpPr>
        <p:grpSpPr>
          <a:xfrm>
            <a:off x="3874591" y="1676262"/>
            <a:ext cx="2596652" cy="2587823"/>
            <a:chOff x="4592003" y="1466506"/>
            <a:chExt cx="2596652" cy="2587823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EAA69E4-DE46-428F-8C49-E4771CA46C83}"/>
                </a:ext>
              </a:extLst>
            </p:cNvPr>
            <p:cNvSpPr/>
            <p:nvPr/>
          </p:nvSpPr>
          <p:spPr>
            <a:xfrm rot="5400000">
              <a:off x="4600905" y="1467031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EE18CF7C-1D55-46C0-8A01-6014E7296C02}"/>
                </a:ext>
              </a:extLst>
            </p:cNvPr>
            <p:cNvSpPr/>
            <p:nvPr/>
          </p:nvSpPr>
          <p:spPr>
            <a:xfrm rot="3219880">
              <a:off x="4600905" y="1467030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Partial Circle 25">
              <a:extLst>
                <a:ext uri="{FF2B5EF4-FFF2-40B4-BE49-F238E27FC236}">
                  <a16:creationId xmlns:a16="http://schemas.microsoft.com/office/drawing/2014/main" id="{9B00144B-6477-4EF2-BA4D-728ECCF84EC6}"/>
                </a:ext>
              </a:extLst>
            </p:cNvPr>
            <p:cNvSpPr/>
            <p:nvPr/>
          </p:nvSpPr>
          <p:spPr>
            <a:xfrm rot="1046622">
              <a:off x="4592003" y="1467029"/>
              <a:ext cx="2587752" cy="2586725"/>
            </a:xfrm>
            <a:prstGeom prst="pie">
              <a:avLst>
                <a:gd name="adj1" fmla="val 13951494"/>
                <a:gd name="adj2" fmla="val 16200000"/>
              </a:avLst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738C13BE-1468-4A6B-B343-5EFF808A2C9E}"/>
                </a:ext>
              </a:extLst>
            </p:cNvPr>
            <p:cNvSpPr/>
            <p:nvPr/>
          </p:nvSpPr>
          <p:spPr>
            <a:xfrm rot="20388261">
              <a:off x="4600903" y="1467604"/>
              <a:ext cx="2587752" cy="2586725"/>
            </a:xfrm>
            <a:prstGeom prst="pie">
              <a:avLst>
                <a:gd name="adj1" fmla="val 14203937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2728E1A5-1043-46DB-9FD2-1B2AD1FB6973}"/>
                </a:ext>
              </a:extLst>
            </p:cNvPr>
            <p:cNvSpPr/>
            <p:nvPr/>
          </p:nvSpPr>
          <p:spPr>
            <a:xfrm rot="18386726">
              <a:off x="4597480" y="1467019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4D02E-7DB4-47ED-9BDE-8BED87BE8758}"/>
              </a:ext>
            </a:extLst>
          </p:cNvPr>
          <p:cNvSpPr/>
          <p:nvPr/>
        </p:nvSpPr>
        <p:spPr>
          <a:xfrm>
            <a:off x="3724096" y="2983322"/>
            <a:ext cx="2906546" cy="5591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5B2590-4D9D-49A3-AF14-CDC3C124C06E}"/>
              </a:ext>
            </a:extLst>
          </p:cNvPr>
          <p:cNvSpPr>
            <a:spLocks noChangeAspect="1"/>
          </p:cNvSpPr>
          <p:nvPr/>
        </p:nvSpPr>
        <p:spPr>
          <a:xfrm>
            <a:off x="4355235" y="4934133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BC5393-BF2C-4C35-986F-FB9F7D0AAC46}"/>
              </a:ext>
            </a:extLst>
          </p:cNvPr>
          <p:cNvSpPr>
            <a:spLocks noChangeAspect="1"/>
          </p:cNvSpPr>
          <p:nvPr/>
        </p:nvSpPr>
        <p:spPr>
          <a:xfrm>
            <a:off x="4148252" y="3601380"/>
            <a:ext cx="753860" cy="7703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AEC1F7-31B4-45DA-BCFE-97E913F00B1A}"/>
              </a:ext>
            </a:extLst>
          </p:cNvPr>
          <p:cNvSpPr>
            <a:spLocks noChangeAspect="1"/>
          </p:cNvSpPr>
          <p:nvPr/>
        </p:nvSpPr>
        <p:spPr>
          <a:xfrm>
            <a:off x="5658442" y="4922574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E1B850-9DC3-4326-833A-C26282F5C00D}"/>
              </a:ext>
            </a:extLst>
          </p:cNvPr>
          <p:cNvSpPr>
            <a:spLocks noChangeAspect="1"/>
          </p:cNvSpPr>
          <p:nvPr/>
        </p:nvSpPr>
        <p:spPr>
          <a:xfrm>
            <a:off x="5658442" y="4399382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AB7DF33E-554E-47EF-9259-B9A82A0B565B}"/>
              </a:ext>
            </a:extLst>
          </p:cNvPr>
          <p:cNvSpPr/>
          <p:nvPr/>
        </p:nvSpPr>
        <p:spPr>
          <a:xfrm>
            <a:off x="4081317" y="5372837"/>
            <a:ext cx="890005" cy="940235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2AA8558A-B425-41AD-B002-6D62E46A40FE}"/>
              </a:ext>
            </a:extLst>
          </p:cNvPr>
          <p:cNvSpPr/>
          <p:nvPr/>
        </p:nvSpPr>
        <p:spPr>
          <a:xfrm>
            <a:off x="5362212" y="5372837"/>
            <a:ext cx="899862" cy="940236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BC759B-F1D0-46B4-B33A-7F989EC12327}"/>
              </a:ext>
            </a:extLst>
          </p:cNvPr>
          <p:cNvGrpSpPr/>
          <p:nvPr/>
        </p:nvGrpSpPr>
        <p:grpSpPr>
          <a:xfrm>
            <a:off x="3729470" y="1838341"/>
            <a:ext cx="2888947" cy="1111110"/>
            <a:chOff x="4450307" y="1651334"/>
            <a:chExt cx="2888947" cy="111111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C22D95-18C1-4BA6-9CBB-296F0FC99A34}"/>
                </a:ext>
              </a:extLst>
            </p:cNvPr>
            <p:cNvCxnSpPr/>
            <p:nvPr/>
          </p:nvCxnSpPr>
          <p:spPr>
            <a:xfrm>
              <a:off x="4450307" y="1690688"/>
              <a:ext cx="1435574" cy="1071756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1C73B5-B7C8-43BA-AA38-981013CEC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881" y="1651334"/>
              <a:ext cx="1453373" cy="1111110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2C705-AD13-4592-9DC1-D0AA34A8CAE3}"/>
              </a:ext>
            </a:extLst>
          </p:cNvPr>
          <p:cNvCxnSpPr>
            <a:cxnSpLocks/>
          </p:cNvCxnSpPr>
          <p:nvPr/>
        </p:nvCxnSpPr>
        <p:spPr>
          <a:xfrm flipV="1">
            <a:off x="5153041" y="1884809"/>
            <a:ext cx="24326" cy="1020234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3E0B636-D317-4060-92CC-C30733AF77BE}"/>
              </a:ext>
            </a:extLst>
          </p:cNvPr>
          <p:cNvSpPr>
            <a:spLocks noChangeAspect="1"/>
          </p:cNvSpPr>
          <p:nvPr/>
        </p:nvSpPr>
        <p:spPr>
          <a:xfrm>
            <a:off x="4367690" y="4451865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523966-EF7E-4985-BAFE-A88E4FAB5EB5}"/>
              </a:ext>
            </a:extLst>
          </p:cNvPr>
          <p:cNvSpPr txBox="1"/>
          <p:nvPr/>
        </p:nvSpPr>
        <p:spPr>
          <a:xfrm>
            <a:off x="223527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left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75FAF3-C623-4007-8DAF-844772509D85}"/>
              </a:ext>
            </a:extLst>
          </p:cNvPr>
          <p:cNvSpPr txBox="1"/>
          <p:nvPr/>
        </p:nvSpPr>
        <p:spPr>
          <a:xfrm>
            <a:off x="679055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right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665F65-53A1-4755-A924-8D365E5EFE0B}"/>
              </a:ext>
            </a:extLst>
          </p:cNvPr>
          <p:cNvSpPr txBox="1"/>
          <p:nvPr/>
        </p:nvSpPr>
        <p:spPr>
          <a:xfrm>
            <a:off x="3959990" y="1269156"/>
            <a:ext cx="26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Balanced small jobs</a:t>
            </a:r>
          </a:p>
        </p:txBody>
      </p:sp>
    </p:spTree>
    <p:extLst>
      <p:ext uri="{BB962C8B-B14F-4D97-AF65-F5344CB8AC3E}">
        <p14:creationId xmlns:p14="http://schemas.microsoft.com/office/powerpoint/2010/main" val="379480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DFEB-5462-4D63-9C44-22C6CE3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3C3A9F-D34D-4EEC-BE2F-63CC1B40539B}"/>
              </a:ext>
            </a:extLst>
          </p:cNvPr>
          <p:cNvGrpSpPr>
            <a:grpSpLocks noChangeAspect="1"/>
          </p:cNvGrpSpPr>
          <p:nvPr/>
        </p:nvGrpSpPr>
        <p:grpSpPr>
          <a:xfrm>
            <a:off x="4071461" y="3484904"/>
            <a:ext cx="2594805" cy="3243495"/>
            <a:chOff x="3970113" y="2963381"/>
            <a:chExt cx="2201278" cy="27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9F29D9-818B-42D4-8D24-A1E833E474A9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B81D783-BB28-43AC-AE77-3B7829B148E7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FA7A1C5-0BBE-490E-9EA1-BA15A5BD16DE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0C292D-2D42-428C-A302-8E5E1AB37F2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9FC661-3DB0-40FF-BAF0-4E70FBFBE62E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0EAF9A-F1CE-433F-AEAE-75F030E99288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4FF18CD-464A-4A77-93D6-DB637D80DCA5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95353C-8F32-4853-A896-EDDF3FB33002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01E4946-4A49-4B18-9456-4F67884308BE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EC8947-CD2C-42AD-A175-852E3A828C0C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8D57F5F-51BC-4DDB-8684-77550BE7EF34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AEC71E6-A214-43B1-BC41-7B825D5DC35F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763A04-9459-4915-B05F-EAB552227499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C7A7408-3DD3-490B-B731-E480828A817B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BD159-2073-4E8F-8BDB-A22ACB4C6B18}"/>
                </a:ext>
              </a:extLst>
            </p:cNvPr>
            <p:cNvSpPr txBox="1"/>
            <p:nvPr/>
          </p:nvSpPr>
          <p:spPr>
            <a:xfrm rot="5400000">
              <a:off x="4199641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15DE5-43C4-4E24-9EEE-C138432438FE}"/>
                </a:ext>
              </a:extLst>
            </p:cNvPr>
            <p:cNvSpPr txBox="1"/>
            <p:nvPr/>
          </p:nvSpPr>
          <p:spPr>
            <a:xfrm rot="5400000">
              <a:off x="5290378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9D8413-E3EE-4118-A0AF-3519179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18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D718DA-81B0-46FA-A071-C1B410D3A796}"/>
              </a:ext>
            </a:extLst>
          </p:cNvPr>
          <p:cNvGrpSpPr/>
          <p:nvPr/>
        </p:nvGrpSpPr>
        <p:grpSpPr>
          <a:xfrm>
            <a:off x="3874591" y="1676263"/>
            <a:ext cx="2596652" cy="2587823"/>
            <a:chOff x="4592003" y="1466506"/>
            <a:chExt cx="2596652" cy="2587823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EAA69E4-DE46-428F-8C49-E4771CA46C83}"/>
                </a:ext>
              </a:extLst>
            </p:cNvPr>
            <p:cNvSpPr/>
            <p:nvPr/>
          </p:nvSpPr>
          <p:spPr>
            <a:xfrm rot="5400000">
              <a:off x="4600905" y="1467031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EE18CF7C-1D55-46C0-8A01-6014E7296C02}"/>
                </a:ext>
              </a:extLst>
            </p:cNvPr>
            <p:cNvSpPr/>
            <p:nvPr/>
          </p:nvSpPr>
          <p:spPr>
            <a:xfrm rot="3219880">
              <a:off x="4600905" y="1467030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Partial Circle 25">
              <a:extLst>
                <a:ext uri="{FF2B5EF4-FFF2-40B4-BE49-F238E27FC236}">
                  <a16:creationId xmlns:a16="http://schemas.microsoft.com/office/drawing/2014/main" id="{9B00144B-6477-4EF2-BA4D-728ECCF84EC6}"/>
                </a:ext>
              </a:extLst>
            </p:cNvPr>
            <p:cNvSpPr/>
            <p:nvPr/>
          </p:nvSpPr>
          <p:spPr>
            <a:xfrm rot="1046622">
              <a:off x="4592003" y="1467029"/>
              <a:ext cx="2587752" cy="2586725"/>
            </a:xfrm>
            <a:prstGeom prst="pie">
              <a:avLst>
                <a:gd name="adj1" fmla="val 13951494"/>
                <a:gd name="adj2" fmla="val 16200000"/>
              </a:avLst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738C13BE-1468-4A6B-B343-5EFF808A2C9E}"/>
                </a:ext>
              </a:extLst>
            </p:cNvPr>
            <p:cNvSpPr/>
            <p:nvPr/>
          </p:nvSpPr>
          <p:spPr>
            <a:xfrm rot="20388261">
              <a:off x="4600903" y="1467604"/>
              <a:ext cx="2587752" cy="2586725"/>
            </a:xfrm>
            <a:prstGeom prst="pie">
              <a:avLst>
                <a:gd name="adj1" fmla="val 14203937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2728E1A5-1043-46DB-9FD2-1B2AD1FB6973}"/>
                </a:ext>
              </a:extLst>
            </p:cNvPr>
            <p:cNvSpPr/>
            <p:nvPr/>
          </p:nvSpPr>
          <p:spPr>
            <a:xfrm rot="18386726">
              <a:off x="4597480" y="1467019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4D02E-7DB4-47ED-9BDE-8BED87BE8758}"/>
              </a:ext>
            </a:extLst>
          </p:cNvPr>
          <p:cNvSpPr/>
          <p:nvPr/>
        </p:nvSpPr>
        <p:spPr>
          <a:xfrm>
            <a:off x="3724096" y="2983323"/>
            <a:ext cx="2906546" cy="5591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BC5393-BF2C-4C35-986F-FB9F7D0AAC46}"/>
              </a:ext>
            </a:extLst>
          </p:cNvPr>
          <p:cNvSpPr>
            <a:spLocks noChangeAspect="1"/>
          </p:cNvSpPr>
          <p:nvPr/>
        </p:nvSpPr>
        <p:spPr>
          <a:xfrm>
            <a:off x="4152104" y="4043350"/>
            <a:ext cx="753860" cy="7703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E1B850-9DC3-4326-833A-C26282F5C00D}"/>
              </a:ext>
            </a:extLst>
          </p:cNvPr>
          <p:cNvSpPr>
            <a:spLocks noChangeAspect="1"/>
          </p:cNvSpPr>
          <p:nvPr/>
        </p:nvSpPr>
        <p:spPr>
          <a:xfrm>
            <a:off x="5645850" y="4896637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AB7DF33E-554E-47EF-9259-B9A82A0B565B}"/>
              </a:ext>
            </a:extLst>
          </p:cNvPr>
          <p:cNvSpPr/>
          <p:nvPr/>
        </p:nvSpPr>
        <p:spPr>
          <a:xfrm>
            <a:off x="4081317" y="5372838"/>
            <a:ext cx="890005" cy="940235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2AA8558A-B425-41AD-B002-6D62E46A40FE}"/>
              </a:ext>
            </a:extLst>
          </p:cNvPr>
          <p:cNvSpPr/>
          <p:nvPr/>
        </p:nvSpPr>
        <p:spPr>
          <a:xfrm>
            <a:off x="5362212" y="5372838"/>
            <a:ext cx="899862" cy="940236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BC759B-F1D0-46B4-B33A-7F989EC12327}"/>
              </a:ext>
            </a:extLst>
          </p:cNvPr>
          <p:cNvGrpSpPr/>
          <p:nvPr/>
        </p:nvGrpSpPr>
        <p:grpSpPr>
          <a:xfrm>
            <a:off x="3729470" y="1838342"/>
            <a:ext cx="2888947" cy="1111110"/>
            <a:chOff x="4450307" y="1651334"/>
            <a:chExt cx="2888947" cy="111111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C22D95-18C1-4BA6-9CBB-296F0FC99A34}"/>
                </a:ext>
              </a:extLst>
            </p:cNvPr>
            <p:cNvCxnSpPr/>
            <p:nvPr/>
          </p:nvCxnSpPr>
          <p:spPr>
            <a:xfrm>
              <a:off x="4450307" y="1690688"/>
              <a:ext cx="1435574" cy="1071756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1C73B5-B7C8-43BA-AA38-981013CEC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881" y="1651334"/>
              <a:ext cx="1453373" cy="1111110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2C705-AD13-4592-9DC1-D0AA34A8CAE3}"/>
              </a:ext>
            </a:extLst>
          </p:cNvPr>
          <p:cNvCxnSpPr>
            <a:cxnSpLocks/>
          </p:cNvCxnSpPr>
          <p:nvPr/>
        </p:nvCxnSpPr>
        <p:spPr>
          <a:xfrm flipV="1">
            <a:off x="5153041" y="1884810"/>
            <a:ext cx="24326" cy="1020234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F290D1B-E5AC-47A1-A9E8-A22B0F4E0B18}"/>
              </a:ext>
            </a:extLst>
          </p:cNvPr>
          <p:cNvSpPr>
            <a:spLocks noChangeAspect="1"/>
          </p:cNvSpPr>
          <p:nvPr/>
        </p:nvSpPr>
        <p:spPr>
          <a:xfrm>
            <a:off x="4367690" y="4896637"/>
            <a:ext cx="348796" cy="3564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54DE0F-7521-47A6-99DD-9C4195B6E548}"/>
              </a:ext>
            </a:extLst>
          </p:cNvPr>
          <p:cNvSpPr txBox="1"/>
          <p:nvPr/>
        </p:nvSpPr>
        <p:spPr>
          <a:xfrm>
            <a:off x="223527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left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B74068-5BCD-4F6E-A010-B24110DCD117}"/>
              </a:ext>
            </a:extLst>
          </p:cNvPr>
          <p:cNvSpPr txBox="1"/>
          <p:nvPr/>
        </p:nvSpPr>
        <p:spPr>
          <a:xfrm>
            <a:off x="679055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right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795405-D813-4F7E-8F97-EEAAA0F9B57B}"/>
              </a:ext>
            </a:extLst>
          </p:cNvPr>
          <p:cNvSpPr txBox="1"/>
          <p:nvPr/>
        </p:nvSpPr>
        <p:spPr>
          <a:xfrm>
            <a:off x="3959990" y="1269156"/>
            <a:ext cx="26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Balanced small jobs</a:t>
            </a:r>
          </a:p>
        </p:txBody>
      </p:sp>
    </p:spTree>
    <p:extLst>
      <p:ext uri="{BB962C8B-B14F-4D97-AF65-F5344CB8AC3E}">
        <p14:creationId xmlns:p14="http://schemas.microsoft.com/office/powerpoint/2010/main" val="236781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DFEB-5462-4D63-9C44-22C6CE3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3C3A9F-D34D-4EEC-BE2F-63CC1B40539B}"/>
              </a:ext>
            </a:extLst>
          </p:cNvPr>
          <p:cNvGrpSpPr>
            <a:grpSpLocks noChangeAspect="1"/>
          </p:cNvGrpSpPr>
          <p:nvPr/>
        </p:nvGrpSpPr>
        <p:grpSpPr>
          <a:xfrm>
            <a:off x="4071461" y="3484905"/>
            <a:ext cx="2594805" cy="3243495"/>
            <a:chOff x="3970113" y="2963381"/>
            <a:chExt cx="2201278" cy="27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9F29D9-818B-42D4-8D24-A1E833E474A9}"/>
                </a:ext>
              </a:extLst>
            </p:cNvPr>
            <p:cNvGrpSpPr/>
            <p:nvPr/>
          </p:nvGrpSpPr>
          <p:grpSpPr>
            <a:xfrm>
              <a:off x="3970113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B81D783-BB28-43AC-AE77-3B7829B148E7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FA7A1C5-0BBE-490E-9EA1-BA15A5BD16DE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0C292D-2D42-428C-A302-8E5E1AB37F22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9FC661-3DB0-40FF-BAF0-4E70FBFBE62E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0EAF9A-F1CE-433F-AEAE-75F030E99288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4FF18CD-464A-4A77-93D6-DB637D80DCA5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95353C-8F32-4853-A896-EDDF3FB33002}"/>
                </a:ext>
              </a:extLst>
            </p:cNvPr>
            <p:cNvGrpSpPr/>
            <p:nvPr/>
          </p:nvGrpSpPr>
          <p:grpSpPr>
            <a:xfrm>
              <a:off x="5065110" y="2963381"/>
              <a:ext cx="763389" cy="2751589"/>
              <a:chOff x="2101448" y="3254928"/>
              <a:chExt cx="763389" cy="2751589"/>
            </a:xfrm>
            <a:noFill/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01E4946-4A49-4B18-9456-4F67884308BE}"/>
                  </a:ext>
                </a:extLst>
              </p:cNvPr>
              <p:cNvGrpSpPr/>
              <p:nvPr/>
            </p:nvGrpSpPr>
            <p:grpSpPr>
              <a:xfrm>
                <a:off x="2101448" y="3254928"/>
                <a:ext cx="763389" cy="2399252"/>
                <a:chOff x="2101448" y="3254928"/>
                <a:chExt cx="763389" cy="2399252"/>
              </a:xfrm>
              <a:grpFill/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EC8947-CD2C-42AD-A175-852E3A828C0C}"/>
                    </a:ext>
                  </a:extLst>
                </p:cNvPr>
                <p:cNvCxnSpPr/>
                <p:nvPr/>
              </p:nvCxnSpPr>
              <p:spPr>
                <a:xfrm>
                  <a:off x="2130804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8D57F5F-51BC-4DDB-8684-77550BE7EF34}"/>
                    </a:ext>
                  </a:extLst>
                </p:cNvPr>
                <p:cNvCxnSpPr/>
                <p:nvPr/>
              </p:nvCxnSpPr>
              <p:spPr>
                <a:xfrm>
                  <a:off x="2130804" y="4857226"/>
                  <a:ext cx="704675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AEC71E6-A214-43B1-BC41-7B825D5DC35F}"/>
                    </a:ext>
                  </a:extLst>
                </p:cNvPr>
                <p:cNvCxnSpPr/>
                <p:nvPr/>
              </p:nvCxnSpPr>
              <p:spPr>
                <a:xfrm>
                  <a:off x="2835479" y="3254928"/>
                  <a:ext cx="0" cy="16022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763A04-9459-4915-B05F-EAB552227499}"/>
                    </a:ext>
                  </a:extLst>
                </p:cNvPr>
                <p:cNvSpPr/>
                <p:nvPr/>
              </p:nvSpPr>
              <p:spPr>
                <a:xfrm>
                  <a:off x="2101448" y="4857226"/>
                  <a:ext cx="763389" cy="796954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C7A7408-3DD3-490B-B731-E480828A817B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>
                <a:off x="2483143" y="5654180"/>
                <a:ext cx="0" cy="352337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BD159-2073-4E8F-8BDB-A22ACB4C6B18}"/>
                </a:ext>
              </a:extLst>
            </p:cNvPr>
            <p:cNvSpPr txBox="1"/>
            <p:nvPr/>
          </p:nvSpPr>
          <p:spPr>
            <a:xfrm rot="5400000">
              <a:off x="4199641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15DE5-43C4-4E24-9EEE-C138432438FE}"/>
                </a:ext>
              </a:extLst>
            </p:cNvPr>
            <p:cNvSpPr txBox="1"/>
            <p:nvPr/>
          </p:nvSpPr>
          <p:spPr>
            <a:xfrm rot="5400000">
              <a:off x="5290378" y="3905715"/>
              <a:ext cx="1376039" cy="38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89D8413-E3EE-4118-A0AF-3519179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19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D718DA-81B0-46FA-A071-C1B410D3A796}"/>
              </a:ext>
            </a:extLst>
          </p:cNvPr>
          <p:cNvGrpSpPr/>
          <p:nvPr/>
        </p:nvGrpSpPr>
        <p:grpSpPr>
          <a:xfrm>
            <a:off x="3874591" y="1688139"/>
            <a:ext cx="2596652" cy="2587823"/>
            <a:chOff x="4592003" y="1466506"/>
            <a:chExt cx="2596652" cy="2587823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EAA69E4-DE46-428F-8C49-E4771CA46C83}"/>
                </a:ext>
              </a:extLst>
            </p:cNvPr>
            <p:cNvSpPr/>
            <p:nvPr/>
          </p:nvSpPr>
          <p:spPr>
            <a:xfrm rot="5400000">
              <a:off x="4600905" y="1467031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EE18CF7C-1D55-46C0-8A01-6014E7296C02}"/>
                </a:ext>
              </a:extLst>
            </p:cNvPr>
            <p:cNvSpPr/>
            <p:nvPr/>
          </p:nvSpPr>
          <p:spPr>
            <a:xfrm rot="3219880">
              <a:off x="4600905" y="1467030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Partial Circle 25">
              <a:extLst>
                <a:ext uri="{FF2B5EF4-FFF2-40B4-BE49-F238E27FC236}">
                  <a16:creationId xmlns:a16="http://schemas.microsoft.com/office/drawing/2014/main" id="{9B00144B-6477-4EF2-BA4D-728ECCF84EC6}"/>
                </a:ext>
              </a:extLst>
            </p:cNvPr>
            <p:cNvSpPr/>
            <p:nvPr/>
          </p:nvSpPr>
          <p:spPr>
            <a:xfrm rot="1046622">
              <a:off x="4592003" y="1467029"/>
              <a:ext cx="2587752" cy="2586725"/>
            </a:xfrm>
            <a:prstGeom prst="pie">
              <a:avLst>
                <a:gd name="adj1" fmla="val 13951494"/>
                <a:gd name="adj2" fmla="val 16200000"/>
              </a:avLst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738C13BE-1468-4A6B-B343-5EFF808A2C9E}"/>
                </a:ext>
              </a:extLst>
            </p:cNvPr>
            <p:cNvSpPr/>
            <p:nvPr/>
          </p:nvSpPr>
          <p:spPr>
            <a:xfrm rot="20388261">
              <a:off x="4600903" y="1467604"/>
              <a:ext cx="2587752" cy="2586725"/>
            </a:xfrm>
            <a:prstGeom prst="pie">
              <a:avLst>
                <a:gd name="adj1" fmla="val 14203937"/>
                <a:gd name="adj2" fmla="val 1620000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2728E1A5-1043-46DB-9FD2-1B2AD1FB6973}"/>
                </a:ext>
              </a:extLst>
            </p:cNvPr>
            <p:cNvSpPr/>
            <p:nvPr/>
          </p:nvSpPr>
          <p:spPr>
            <a:xfrm rot="18386726">
              <a:off x="4597480" y="1467019"/>
              <a:ext cx="2587752" cy="2586725"/>
            </a:xfrm>
            <a:prstGeom prst="pie">
              <a:avLst>
                <a:gd name="adj1" fmla="val 14021612"/>
                <a:gd name="adj2" fmla="val 1620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574D02E-7DB4-47ED-9BDE-8BED87BE8758}"/>
              </a:ext>
            </a:extLst>
          </p:cNvPr>
          <p:cNvSpPr/>
          <p:nvPr/>
        </p:nvSpPr>
        <p:spPr>
          <a:xfrm>
            <a:off x="3724096" y="2983324"/>
            <a:ext cx="2906546" cy="5591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BC5393-BF2C-4C35-986F-FB9F7D0AAC46}"/>
              </a:ext>
            </a:extLst>
          </p:cNvPr>
          <p:cNvSpPr>
            <a:spLocks noChangeAspect="1"/>
          </p:cNvSpPr>
          <p:nvPr/>
        </p:nvSpPr>
        <p:spPr>
          <a:xfrm>
            <a:off x="4151883" y="4517249"/>
            <a:ext cx="753860" cy="7703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AB7DF33E-554E-47EF-9259-B9A82A0B565B}"/>
              </a:ext>
            </a:extLst>
          </p:cNvPr>
          <p:cNvSpPr/>
          <p:nvPr/>
        </p:nvSpPr>
        <p:spPr>
          <a:xfrm>
            <a:off x="4081317" y="5372839"/>
            <a:ext cx="890005" cy="940235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2AA8558A-B425-41AD-B002-6D62E46A40FE}"/>
              </a:ext>
            </a:extLst>
          </p:cNvPr>
          <p:cNvSpPr/>
          <p:nvPr/>
        </p:nvSpPr>
        <p:spPr>
          <a:xfrm>
            <a:off x="5362212" y="5372839"/>
            <a:ext cx="899862" cy="940236"/>
          </a:xfrm>
          <a:prstGeom prst="smileyFace">
            <a:avLst/>
          </a:prstGeom>
          <a:solidFill>
            <a:srgbClr val="99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BC759B-F1D0-46B4-B33A-7F989EC12327}"/>
              </a:ext>
            </a:extLst>
          </p:cNvPr>
          <p:cNvGrpSpPr/>
          <p:nvPr/>
        </p:nvGrpSpPr>
        <p:grpSpPr>
          <a:xfrm>
            <a:off x="3729470" y="1838343"/>
            <a:ext cx="2888947" cy="1111110"/>
            <a:chOff x="4450307" y="1651334"/>
            <a:chExt cx="2888947" cy="111111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C22D95-18C1-4BA6-9CBB-296F0FC99A34}"/>
                </a:ext>
              </a:extLst>
            </p:cNvPr>
            <p:cNvCxnSpPr/>
            <p:nvPr/>
          </p:nvCxnSpPr>
          <p:spPr>
            <a:xfrm>
              <a:off x="4450307" y="1690688"/>
              <a:ext cx="1435574" cy="1071756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1C73B5-B7C8-43BA-AA38-981013CEC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881" y="1651334"/>
              <a:ext cx="1453373" cy="1111110"/>
            </a:xfrm>
            <a:prstGeom prst="line">
              <a:avLst/>
            </a:prstGeom>
            <a:ln w="1270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2C705-AD13-4592-9DC1-D0AA34A8CAE3}"/>
              </a:ext>
            </a:extLst>
          </p:cNvPr>
          <p:cNvCxnSpPr>
            <a:cxnSpLocks/>
          </p:cNvCxnSpPr>
          <p:nvPr/>
        </p:nvCxnSpPr>
        <p:spPr>
          <a:xfrm flipV="1">
            <a:off x="5153041" y="1884811"/>
            <a:ext cx="24326" cy="1020234"/>
          </a:xfrm>
          <a:prstGeom prst="straightConnector1">
            <a:avLst/>
          </a:prstGeom>
          <a:ln w="63500" cap="rnd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1F0D62-39F4-46B7-ABA4-E1793D7E4243}"/>
              </a:ext>
            </a:extLst>
          </p:cNvPr>
          <p:cNvSpPr txBox="1"/>
          <p:nvPr/>
        </p:nvSpPr>
        <p:spPr>
          <a:xfrm>
            <a:off x="223527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left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154861-B497-4227-8E6F-A67E1E6248AA}"/>
              </a:ext>
            </a:extLst>
          </p:cNvPr>
          <p:cNvSpPr txBox="1"/>
          <p:nvPr/>
        </p:nvSpPr>
        <p:spPr>
          <a:xfrm>
            <a:off x="6790550" y="2339436"/>
            <a:ext cx="15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small jobs right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275F06-EB53-48F5-A434-071F14925841}"/>
              </a:ext>
            </a:extLst>
          </p:cNvPr>
          <p:cNvSpPr txBox="1"/>
          <p:nvPr/>
        </p:nvSpPr>
        <p:spPr>
          <a:xfrm>
            <a:off x="3959990" y="1269156"/>
            <a:ext cx="26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Balanced small jobs</a:t>
            </a:r>
          </a:p>
        </p:txBody>
      </p:sp>
    </p:spTree>
    <p:extLst>
      <p:ext uri="{BB962C8B-B14F-4D97-AF65-F5344CB8AC3E}">
        <p14:creationId xmlns:p14="http://schemas.microsoft.com/office/powerpoint/2010/main" val="17460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FE6F-AE76-4E80-BF0F-D7BD83F1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Optimal Load Balancing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0F9308-DCC3-45BC-B038-29F1B922D5AE}"/>
              </a:ext>
            </a:extLst>
          </p:cNvPr>
          <p:cNvGrpSpPr/>
          <p:nvPr/>
        </p:nvGrpSpPr>
        <p:grpSpPr>
          <a:xfrm>
            <a:off x="140435" y="1697202"/>
            <a:ext cx="1910874" cy="4408877"/>
            <a:chOff x="143639" y="1690688"/>
            <a:chExt cx="1910874" cy="440887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99924F-6724-4902-AB19-82785B57E68B}"/>
                </a:ext>
              </a:extLst>
            </p:cNvPr>
            <p:cNvSpPr txBox="1"/>
            <p:nvPr/>
          </p:nvSpPr>
          <p:spPr>
            <a:xfrm>
              <a:off x="143639" y="2768011"/>
              <a:ext cx="1726676" cy="19389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Objective:</a:t>
              </a:r>
            </a:p>
            <a:p>
              <a:r>
                <a:rPr lang="en-US" sz="2400" dirty="0"/>
                <a:t>Minimize mean response time E[T]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660B225B-0E4F-4EDC-A1A1-96297994B197}"/>
                </a:ext>
              </a:extLst>
            </p:cNvPr>
            <p:cNvSpPr/>
            <p:nvPr/>
          </p:nvSpPr>
          <p:spPr>
            <a:xfrm>
              <a:off x="1357615" y="1690688"/>
              <a:ext cx="696898" cy="440887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1A09721-B295-4205-84FB-E83F72C5C28A}"/>
              </a:ext>
            </a:extLst>
          </p:cNvPr>
          <p:cNvSpPr/>
          <p:nvPr/>
        </p:nvSpPr>
        <p:spPr>
          <a:xfrm>
            <a:off x="5843165" y="1654232"/>
            <a:ext cx="1891179" cy="921883"/>
          </a:xfrm>
          <a:prstGeom prst="roundRect">
            <a:avLst/>
          </a:prstGeom>
          <a:solidFill>
            <a:srgbClr val="FDFF9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Q1: How to dispatch?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6121B47-8B0D-4FB4-8D6E-86ADC85930E4}"/>
              </a:ext>
            </a:extLst>
          </p:cNvPr>
          <p:cNvSpPr/>
          <p:nvPr/>
        </p:nvSpPr>
        <p:spPr>
          <a:xfrm>
            <a:off x="5843164" y="3327084"/>
            <a:ext cx="1891179" cy="921883"/>
          </a:xfrm>
          <a:prstGeom prst="roundRect">
            <a:avLst/>
          </a:prstGeom>
          <a:solidFill>
            <a:srgbClr val="FDFF9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Q2: How to schedule?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CD1CC80-6E97-4144-8B6C-E91A80B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055D3A-F86B-49BA-B463-65B68F20E16F}" type="slidenum">
              <a:rPr lang="en-US" smtClean="0"/>
              <a:t>2</a:t>
            </a:fld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4C2E09A-D4F2-40DC-A84A-DF285D183C1A}"/>
              </a:ext>
            </a:extLst>
          </p:cNvPr>
          <p:cNvSpPr/>
          <p:nvPr/>
        </p:nvSpPr>
        <p:spPr>
          <a:xfrm>
            <a:off x="7913715" y="1291458"/>
            <a:ext cx="3792422" cy="1602298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Assumptions: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Stochastic Arrivals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Known Sizes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Preempt-Resume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F71065-4B5D-4EE6-BD46-D032EF5B2C0C}"/>
              </a:ext>
            </a:extLst>
          </p:cNvPr>
          <p:cNvGrpSpPr/>
          <p:nvPr/>
        </p:nvGrpSpPr>
        <p:grpSpPr>
          <a:xfrm>
            <a:off x="3016473" y="3524233"/>
            <a:ext cx="2606262" cy="1381506"/>
            <a:chOff x="3016473" y="3524233"/>
            <a:chExt cx="2606262" cy="138150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579DD37-7BBA-4B27-B720-BC1B4ACD3A50}"/>
                </a:ext>
              </a:extLst>
            </p:cNvPr>
            <p:cNvSpPr txBox="1"/>
            <p:nvPr/>
          </p:nvSpPr>
          <p:spPr>
            <a:xfrm rot="5400000">
              <a:off x="2559286" y="3986887"/>
              <a:ext cx="1376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SRPT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B431A4-E319-4E77-B33A-C4476CA9C33C}"/>
                </a:ext>
              </a:extLst>
            </p:cNvPr>
            <p:cNvSpPr txBox="1"/>
            <p:nvPr/>
          </p:nvSpPr>
          <p:spPr>
            <a:xfrm rot="5400000">
              <a:off x="3645654" y="3981420"/>
              <a:ext cx="1376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SRPT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A6A339-5A25-471F-8CEC-00411B4F2EB2}"/>
                </a:ext>
              </a:extLst>
            </p:cNvPr>
            <p:cNvSpPr txBox="1"/>
            <p:nvPr/>
          </p:nvSpPr>
          <p:spPr>
            <a:xfrm rot="5400000">
              <a:off x="4703883" y="3981420"/>
              <a:ext cx="1376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SRPT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005D433-6E00-462A-B25B-FA5D9C731958}"/>
              </a:ext>
            </a:extLst>
          </p:cNvPr>
          <p:cNvSpPr/>
          <p:nvPr/>
        </p:nvSpPr>
        <p:spPr>
          <a:xfrm>
            <a:off x="5843165" y="3336021"/>
            <a:ext cx="1864329" cy="921883"/>
          </a:xfrm>
          <a:prstGeom prst="roundRect">
            <a:avLst/>
          </a:prstGeom>
          <a:noFill/>
          <a:ln w="127000">
            <a:solidFill>
              <a:srgbClr val="A3F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16C33AE-9756-4DB6-81BE-A93EE8834D45}"/>
              </a:ext>
            </a:extLst>
          </p:cNvPr>
          <p:cNvSpPr/>
          <p:nvPr/>
        </p:nvSpPr>
        <p:spPr>
          <a:xfrm>
            <a:off x="2080665" y="2674221"/>
            <a:ext cx="1214384" cy="3118755"/>
          </a:xfrm>
          <a:prstGeom prst="roundRect">
            <a:avLst/>
          </a:prstGeom>
          <a:noFill/>
          <a:ln w="127000">
            <a:solidFill>
              <a:srgbClr val="A3F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B5D64D8-686E-4DD8-8E17-F8A92B16A9AE}"/>
              </a:ext>
            </a:extLst>
          </p:cNvPr>
          <p:cNvGrpSpPr/>
          <p:nvPr/>
        </p:nvGrpSpPr>
        <p:grpSpPr>
          <a:xfrm>
            <a:off x="5663447" y="4257904"/>
            <a:ext cx="2223764" cy="1296503"/>
            <a:chOff x="5663447" y="4257904"/>
            <a:chExt cx="2223764" cy="129650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9BAD005-00BD-4593-8822-BD7E1B6231A6}"/>
                </a:ext>
              </a:extLst>
            </p:cNvPr>
            <p:cNvSpPr/>
            <p:nvPr/>
          </p:nvSpPr>
          <p:spPr>
            <a:xfrm>
              <a:off x="5663447" y="4494996"/>
              <a:ext cx="2223764" cy="1059411"/>
            </a:xfrm>
            <a:prstGeom prst="roundRect">
              <a:avLst/>
            </a:prstGeom>
            <a:solidFill>
              <a:srgbClr val="A3FFA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Theorem: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SRPT is optimal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C081534-2321-4739-82F3-A57F9A25D660}"/>
                </a:ext>
              </a:extLst>
            </p:cNvPr>
            <p:cNvCxnSpPr>
              <a:cxnSpLocks/>
              <a:stCxn id="49" idx="2"/>
              <a:endCxn id="65" idx="0"/>
            </p:cNvCxnSpPr>
            <p:nvPr/>
          </p:nvCxnSpPr>
          <p:spPr>
            <a:xfrm flipH="1">
              <a:off x="6775329" y="4257904"/>
              <a:ext cx="1" cy="2370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7559AE5-502A-4F34-9527-2D4ABFAB4085}"/>
              </a:ext>
            </a:extLst>
          </p:cNvPr>
          <p:cNvSpPr/>
          <p:nvPr/>
        </p:nvSpPr>
        <p:spPr>
          <a:xfrm>
            <a:off x="5843164" y="1671440"/>
            <a:ext cx="1864329" cy="921883"/>
          </a:xfrm>
          <a:prstGeom prst="round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EE3A384-4CFC-4D2E-BBB6-43BF05663A5A}"/>
              </a:ext>
            </a:extLst>
          </p:cNvPr>
          <p:cNvGrpSpPr/>
          <p:nvPr/>
        </p:nvGrpSpPr>
        <p:grpSpPr>
          <a:xfrm>
            <a:off x="2349327" y="1529319"/>
            <a:ext cx="2907986" cy="4844712"/>
            <a:chOff x="2349327" y="1529319"/>
            <a:chExt cx="2907986" cy="48447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558AD0-ABEB-4696-A90E-2C6A5ED2C647}"/>
                </a:ext>
              </a:extLst>
            </p:cNvPr>
            <p:cNvGrpSpPr/>
            <p:nvPr/>
          </p:nvGrpSpPr>
          <p:grpSpPr>
            <a:xfrm>
              <a:off x="2349327" y="1529319"/>
              <a:ext cx="2907986" cy="4020871"/>
              <a:chOff x="2349327" y="1529319"/>
              <a:chExt cx="2907986" cy="402087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F4CC710-E13B-4D54-9A3A-0C315144A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2052" y="3949644"/>
                <a:ext cx="348796" cy="3564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A32961E-1DDA-4065-AAA2-E811D4EA6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1685" y="3487317"/>
                <a:ext cx="348796" cy="3564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4AC998-F997-4CCC-AB47-957852D33EEF}"/>
                  </a:ext>
                </a:extLst>
              </p:cNvPr>
              <p:cNvSpPr/>
              <p:nvPr/>
            </p:nvSpPr>
            <p:spPr>
              <a:xfrm>
                <a:off x="2871798" y="1881656"/>
                <a:ext cx="1891180" cy="5591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Dispatcher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5DCCA13-4B8A-4EFE-921D-DF4F76722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388" y="1529319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DD682C1-2324-4795-85EA-EF13AAA40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9159" y="2454009"/>
                <a:ext cx="381695" cy="35780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A1D00AB-0E21-4D55-A82A-D8802D615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388" y="2440797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999A551-57EF-408D-A774-F618E5E3E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630" y="2454009"/>
                <a:ext cx="352339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7732BBC-59AD-4324-A3F9-E59A945436AE}"/>
                  </a:ext>
                </a:extLst>
              </p:cNvPr>
              <p:cNvGrpSpPr/>
              <p:nvPr/>
            </p:nvGrpSpPr>
            <p:grpSpPr>
              <a:xfrm>
                <a:off x="2349327" y="2798601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73B32B79-32F5-45D8-890C-658088B52FC7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312BCA19-72AC-456A-91E4-BEBBB82F5BFE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19039A9D-B4F8-49C1-B46E-7F0596879DA5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06A7F34E-2996-4B9D-9A38-FC6E74CF5B36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3073548D-4BF3-43F7-8613-52449DCE8C5D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F1A9CA4-8A5D-4F11-816A-03F331C9A693}"/>
                    </a:ext>
                  </a:extLst>
                </p:cNvPr>
                <p:cNvCxnSpPr>
                  <a:cxnSpLocks/>
                  <a:stCxn id="101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3A26DAC-FB7D-4306-B7AA-1296E1BCADE6}"/>
                  </a:ext>
                </a:extLst>
              </p:cNvPr>
              <p:cNvGrpSpPr/>
              <p:nvPr/>
            </p:nvGrpSpPr>
            <p:grpSpPr>
              <a:xfrm>
                <a:off x="3435695" y="2793134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1A32FDAB-86B0-4076-9234-A72D87EC6959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E08DFEF8-4874-49B3-9069-B98C538DE6BE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3FDD68FC-AB16-43B9-89F2-EB10DC730FC2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16AFA03D-0906-457B-BB91-F8019BED1AAF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4A8719AA-95F9-4C24-9BAE-9357EB99C545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F77A90AB-0155-40B2-9514-B0848A147E28}"/>
                    </a:ext>
                  </a:extLst>
                </p:cNvPr>
                <p:cNvCxnSpPr>
                  <a:cxnSpLocks/>
                  <a:stCxn id="93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D624589-9E32-4DDC-9EED-600E50DA7ED3}"/>
                  </a:ext>
                </a:extLst>
              </p:cNvPr>
              <p:cNvGrpSpPr/>
              <p:nvPr/>
            </p:nvGrpSpPr>
            <p:grpSpPr>
              <a:xfrm>
                <a:off x="4493924" y="2793134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C2641A4-B033-4DBB-BB73-7974349076EA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2CE6567-10C9-45A0-A455-8621BF6518CD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C0EC949-FADF-4C60-9935-656352F7E0DE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3014B284-6D1F-4376-A291-8E0113E6B69C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79703371-B299-4EC3-8023-0FB6B1182E57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E066F42C-2019-4BBA-A9BC-87B0DDB77A1C}"/>
                    </a:ext>
                  </a:extLst>
                </p:cNvPr>
                <p:cNvCxnSpPr>
                  <a:cxnSpLocks/>
                  <a:stCxn id="85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CB7D9F8-6F2A-457B-BDAF-171501223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176" y="4144826"/>
                <a:ext cx="173736" cy="1775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F809D22-3C67-4B10-AE4B-400976F2A1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177" y="3860370"/>
                <a:ext cx="173736" cy="1775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3FE3007-1EEF-4D91-AFA6-4093F28830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12006" y="3245785"/>
                <a:ext cx="460075" cy="47016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40FE816-5022-45E8-94D4-BC298C1CB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607" y="3632888"/>
                <a:ext cx="173736" cy="1775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82E270E-B5FD-4C83-9C48-316F1E7D5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885" y="3893503"/>
                <a:ext cx="105794" cy="10811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41152B9-3B15-4A1C-B9BB-B1A0DE7F64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54" y="4112071"/>
                <a:ext cx="105794" cy="10811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331C30-6888-4BAD-B3B7-C00DA4C78455}"/>
                </a:ext>
              </a:extLst>
            </p:cNvPr>
            <p:cNvSpPr/>
            <p:nvPr/>
          </p:nvSpPr>
          <p:spPr>
            <a:xfrm>
              <a:off x="3109500" y="5850811"/>
              <a:ext cx="12523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Servers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6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6" grpId="0" uiExpand="1" build="p" animBg="1"/>
      <p:bldP spid="49" grpId="0" animBg="1"/>
      <p:bldP spid="49" grpId="1" animBg="1"/>
      <p:bldP spid="111" grpId="0" animBg="1"/>
      <p:bldP spid="111" grpId="1" animBg="1"/>
      <p:bldP spid="1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E88B-B3F1-4B86-B769-C5561086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23A83-035D-4C1D-B75E-3C4C66C7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20</a:t>
            </a:fld>
            <a:endParaRPr lang="en-US"/>
          </a:p>
        </p:txBody>
      </p:sp>
      <p:pic>
        <p:nvPicPr>
          <p:cNvPr id="7" name="Graphic 6" descr="Clipboard">
            <a:extLst>
              <a:ext uri="{FF2B5EF4-FFF2-40B4-BE49-F238E27FC236}">
                <a16:creationId xmlns:a16="http://schemas.microsoft.com/office/drawing/2014/main" id="{514754DC-8090-418B-A5E8-588FCE9D8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832602"/>
            <a:ext cx="6087094" cy="608709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D91BAE-8592-4530-B2F5-31D8A137CE9F}"/>
              </a:ext>
            </a:extLst>
          </p:cNvPr>
          <p:cNvGrpSpPr/>
          <p:nvPr/>
        </p:nvGrpSpPr>
        <p:grpSpPr>
          <a:xfrm>
            <a:off x="7583577" y="1288385"/>
            <a:ext cx="2942170" cy="5052136"/>
            <a:chOff x="3724096" y="1355630"/>
            <a:chExt cx="2942170" cy="50521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2081D2-0E07-41A5-81E3-4C45B45CCB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1461" y="3164271"/>
              <a:ext cx="2594805" cy="3243495"/>
              <a:chOff x="3970113" y="2963381"/>
              <a:chExt cx="2201278" cy="275158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DC4B610-9EB6-47AE-957B-E17FD339ECC4}"/>
                  </a:ext>
                </a:extLst>
              </p:cNvPr>
              <p:cNvGrpSpPr/>
              <p:nvPr/>
            </p:nvGrpSpPr>
            <p:grpSpPr>
              <a:xfrm>
                <a:off x="3970113" y="2963381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0726C5D-BBC3-47DF-956F-CAAF76D1AEA5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F252CA02-CEE9-44AC-8E6A-836660FF1092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305A189-6047-4E22-8A03-54ABE73B186B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EDFD9C1-895D-49F1-9CC2-29E13EC4988A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D68E8D6B-1988-4BC7-849C-DEAF06DEFCFF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10A984-1979-4A40-8D9D-798AC1E4AA51}"/>
                    </a:ext>
                  </a:extLst>
                </p:cNvPr>
                <p:cNvCxnSpPr>
                  <a:cxnSpLocks/>
                  <a:stCxn id="24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E97FB11-696C-48EB-B3BC-69505D10503F}"/>
                  </a:ext>
                </a:extLst>
              </p:cNvPr>
              <p:cNvGrpSpPr/>
              <p:nvPr/>
            </p:nvGrpSpPr>
            <p:grpSpPr>
              <a:xfrm>
                <a:off x="5065110" y="2963381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278FEB2-AE75-41CE-BD89-931EA8BB2EB5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7AC8846-721F-4496-853B-7C6D6F9C654B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A470CB70-7F0A-4885-9D96-420DF739DDE2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2A63F25-0CD1-4B36-8652-6035F8C00D7E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0993E0F-7A3D-45F4-B7A3-D6679FB75BBF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3AECAFF-8E13-4B7E-A943-7418081100BD}"/>
                    </a:ext>
                  </a:extLst>
                </p:cNvPr>
                <p:cNvCxnSpPr>
                  <a:cxnSpLocks/>
                  <a:stCxn id="18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F2907-76B1-4E46-B80E-B1B43D4DC22C}"/>
                  </a:ext>
                </a:extLst>
              </p:cNvPr>
              <p:cNvSpPr txBox="1"/>
              <p:nvPr/>
            </p:nvSpPr>
            <p:spPr>
              <a:xfrm rot="5400000">
                <a:off x="4199641" y="3905715"/>
                <a:ext cx="1376039" cy="38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SRPT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D04AA-E076-41D2-A47A-EB43AC6B84A8}"/>
                  </a:ext>
                </a:extLst>
              </p:cNvPr>
              <p:cNvSpPr txBox="1"/>
              <p:nvPr/>
            </p:nvSpPr>
            <p:spPr>
              <a:xfrm rot="5400000">
                <a:off x="5290378" y="3905715"/>
                <a:ext cx="1376039" cy="38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SRPT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0176324-B6FB-4A30-9C20-F0B591B3C470}"/>
                </a:ext>
              </a:extLst>
            </p:cNvPr>
            <p:cNvGrpSpPr/>
            <p:nvPr/>
          </p:nvGrpSpPr>
          <p:grpSpPr>
            <a:xfrm>
              <a:off x="3874591" y="1355630"/>
              <a:ext cx="2596652" cy="2587823"/>
              <a:chOff x="4592003" y="1466506"/>
              <a:chExt cx="2596652" cy="2587823"/>
            </a:xfrm>
          </p:grpSpPr>
          <p:sp>
            <p:nvSpPr>
              <p:cNvPr id="26" name="Partial Circle 25">
                <a:extLst>
                  <a:ext uri="{FF2B5EF4-FFF2-40B4-BE49-F238E27FC236}">
                    <a16:creationId xmlns:a16="http://schemas.microsoft.com/office/drawing/2014/main" id="{1DD14159-A8AC-482A-A5D8-4831ABEBA015}"/>
                  </a:ext>
                </a:extLst>
              </p:cNvPr>
              <p:cNvSpPr/>
              <p:nvPr/>
            </p:nvSpPr>
            <p:spPr>
              <a:xfrm rot="5400000">
                <a:off x="4600905" y="1467031"/>
                <a:ext cx="2587752" cy="2586725"/>
              </a:xfrm>
              <a:prstGeom prst="pie">
                <a:avLst>
                  <a:gd name="adj1" fmla="val 14021612"/>
                  <a:gd name="adj2" fmla="val 16200000"/>
                </a:avLst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>
                <a:extLst>
                  <a:ext uri="{FF2B5EF4-FFF2-40B4-BE49-F238E27FC236}">
                    <a16:creationId xmlns:a16="http://schemas.microsoft.com/office/drawing/2014/main" id="{DCCB2ED5-8A9C-4C1D-85FA-BF62A2ADA702}"/>
                  </a:ext>
                </a:extLst>
              </p:cNvPr>
              <p:cNvSpPr/>
              <p:nvPr/>
            </p:nvSpPr>
            <p:spPr>
              <a:xfrm rot="3219880">
                <a:off x="4600905" y="1467030"/>
                <a:ext cx="2587752" cy="2586725"/>
              </a:xfrm>
              <a:prstGeom prst="pie">
                <a:avLst>
                  <a:gd name="adj1" fmla="val 14021612"/>
                  <a:gd name="adj2" fmla="val 16200000"/>
                </a:avLst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>
                <a:extLst>
                  <a:ext uri="{FF2B5EF4-FFF2-40B4-BE49-F238E27FC236}">
                    <a16:creationId xmlns:a16="http://schemas.microsoft.com/office/drawing/2014/main" id="{7FBC710E-823B-47C2-97A0-9D46C382C941}"/>
                  </a:ext>
                </a:extLst>
              </p:cNvPr>
              <p:cNvSpPr/>
              <p:nvPr/>
            </p:nvSpPr>
            <p:spPr>
              <a:xfrm rot="1046622">
                <a:off x="4592003" y="1467029"/>
                <a:ext cx="2587752" cy="2586725"/>
              </a:xfrm>
              <a:prstGeom prst="pie">
                <a:avLst>
                  <a:gd name="adj1" fmla="val 13951494"/>
                  <a:gd name="adj2" fmla="val 16200000"/>
                </a:avLst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rtial Circle 28">
                <a:extLst>
                  <a:ext uri="{FF2B5EF4-FFF2-40B4-BE49-F238E27FC236}">
                    <a16:creationId xmlns:a16="http://schemas.microsoft.com/office/drawing/2014/main" id="{B7799B7D-CB40-4232-B1F9-3F1A5BD48FA0}"/>
                  </a:ext>
                </a:extLst>
              </p:cNvPr>
              <p:cNvSpPr/>
              <p:nvPr/>
            </p:nvSpPr>
            <p:spPr>
              <a:xfrm rot="20388261">
                <a:off x="4600903" y="1467604"/>
                <a:ext cx="2587752" cy="2586725"/>
              </a:xfrm>
              <a:prstGeom prst="pie">
                <a:avLst>
                  <a:gd name="adj1" fmla="val 14203937"/>
                  <a:gd name="adj2" fmla="val 16200000"/>
                </a:avLst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artial Circle 29">
                <a:extLst>
                  <a:ext uri="{FF2B5EF4-FFF2-40B4-BE49-F238E27FC236}">
                    <a16:creationId xmlns:a16="http://schemas.microsoft.com/office/drawing/2014/main" id="{B93803B1-7992-458E-911D-2E3B288FF982}"/>
                  </a:ext>
                </a:extLst>
              </p:cNvPr>
              <p:cNvSpPr/>
              <p:nvPr/>
            </p:nvSpPr>
            <p:spPr>
              <a:xfrm rot="18386726">
                <a:off x="4597480" y="1467019"/>
                <a:ext cx="2587752" cy="2586725"/>
              </a:xfrm>
              <a:prstGeom prst="pie">
                <a:avLst>
                  <a:gd name="adj1" fmla="val 14021612"/>
                  <a:gd name="adj2" fmla="val 16200000"/>
                </a:avLst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7C56FE-8559-4643-913E-C68D2ED1F29C}"/>
                </a:ext>
              </a:extLst>
            </p:cNvPr>
            <p:cNvSpPr/>
            <p:nvPr/>
          </p:nvSpPr>
          <p:spPr>
            <a:xfrm>
              <a:off x="3724096" y="2662690"/>
              <a:ext cx="2906546" cy="5591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Dispatcher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966456-2FF8-43FD-8407-DF9E58A1993C}"/>
                </a:ext>
              </a:extLst>
            </p:cNvPr>
            <p:cNvGrpSpPr/>
            <p:nvPr/>
          </p:nvGrpSpPr>
          <p:grpSpPr>
            <a:xfrm>
              <a:off x="3729470" y="1517709"/>
              <a:ext cx="2888947" cy="1111110"/>
              <a:chOff x="4450307" y="1651334"/>
              <a:chExt cx="2888947" cy="111111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87F2D5-F689-4760-B0CF-168F10DB3854}"/>
                  </a:ext>
                </a:extLst>
              </p:cNvPr>
              <p:cNvCxnSpPr/>
              <p:nvPr/>
            </p:nvCxnSpPr>
            <p:spPr>
              <a:xfrm>
                <a:off x="4450307" y="1690688"/>
                <a:ext cx="1435574" cy="1071756"/>
              </a:xfrm>
              <a:prstGeom prst="line">
                <a:avLst/>
              </a:prstGeom>
              <a:ln w="1270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470A859-B0B5-408B-821E-D50ACD15ED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5881" y="1651334"/>
                <a:ext cx="1453373" cy="1111110"/>
              </a:xfrm>
              <a:prstGeom prst="line">
                <a:avLst/>
              </a:prstGeom>
              <a:ln w="1270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A722A-6EE1-46F2-B875-2681D8FE9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041" y="1564177"/>
              <a:ext cx="24326" cy="1020234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bevel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D75FC0-3072-4607-BCBF-0349AA0CCD61}"/>
              </a:ext>
            </a:extLst>
          </p:cNvPr>
          <p:cNvSpPr txBox="1"/>
          <p:nvPr/>
        </p:nvSpPr>
        <p:spPr>
          <a:xfrm>
            <a:off x="1761601" y="2493826"/>
            <a:ext cx="2549141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200" dirty="0"/>
              <a:t>To Do:</a:t>
            </a:r>
            <a:endParaRPr lang="en-US" sz="24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&gt;2 job sizes?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&gt;2 servers?</a:t>
            </a:r>
          </a:p>
        </p:txBody>
      </p:sp>
    </p:spTree>
    <p:extLst>
      <p:ext uri="{BB962C8B-B14F-4D97-AF65-F5344CB8AC3E}">
        <p14:creationId xmlns:p14="http://schemas.microsoft.com/office/powerpoint/2010/main" val="21553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E88B-B3F1-4B86-B769-C5561086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23A83-035D-4C1D-B75E-3C4C66C7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21</a:t>
            </a:fld>
            <a:endParaRPr lang="en-US"/>
          </a:p>
        </p:txBody>
      </p:sp>
      <p:pic>
        <p:nvPicPr>
          <p:cNvPr id="7" name="Graphic 6" descr="Clipboard">
            <a:extLst>
              <a:ext uri="{FF2B5EF4-FFF2-40B4-BE49-F238E27FC236}">
                <a16:creationId xmlns:a16="http://schemas.microsoft.com/office/drawing/2014/main" id="{514754DC-8090-418B-A5E8-588FCE9D8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832602"/>
            <a:ext cx="6087094" cy="608709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D91BAE-8592-4530-B2F5-31D8A137CE9F}"/>
              </a:ext>
            </a:extLst>
          </p:cNvPr>
          <p:cNvGrpSpPr/>
          <p:nvPr/>
        </p:nvGrpSpPr>
        <p:grpSpPr>
          <a:xfrm>
            <a:off x="7583577" y="1288385"/>
            <a:ext cx="2942170" cy="5052136"/>
            <a:chOff x="3724096" y="1355630"/>
            <a:chExt cx="2942170" cy="50521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2081D2-0E07-41A5-81E3-4C45B45CCB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1461" y="3164271"/>
              <a:ext cx="2594805" cy="3243495"/>
              <a:chOff x="3970113" y="2963381"/>
              <a:chExt cx="2201278" cy="275158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DC4B610-9EB6-47AE-957B-E17FD339ECC4}"/>
                  </a:ext>
                </a:extLst>
              </p:cNvPr>
              <p:cNvGrpSpPr/>
              <p:nvPr/>
            </p:nvGrpSpPr>
            <p:grpSpPr>
              <a:xfrm>
                <a:off x="3970113" y="2963381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0726C5D-BBC3-47DF-956F-CAAF76D1AEA5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F252CA02-CEE9-44AC-8E6A-836660FF1092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305A189-6047-4E22-8A03-54ABE73B186B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EDFD9C1-895D-49F1-9CC2-29E13EC4988A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D68E8D6B-1988-4BC7-849C-DEAF06DEFCFF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10A984-1979-4A40-8D9D-798AC1E4AA51}"/>
                    </a:ext>
                  </a:extLst>
                </p:cNvPr>
                <p:cNvCxnSpPr>
                  <a:cxnSpLocks/>
                  <a:stCxn id="24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E97FB11-696C-48EB-B3BC-69505D10503F}"/>
                  </a:ext>
                </a:extLst>
              </p:cNvPr>
              <p:cNvGrpSpPr/>
              <p:nvPr/>
            </p:nvGrpSpPr>
            <p:grpSpPr>
              <a:xfrm>
                <a:off x="5065110" y="2963381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278FEB2-AE75-41CE-BD89-931EA8BB2EB5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7AC8846-721F-4496-853B-7C6D6F9C654B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A470CB70-7F0A-4885-9D96-420DF739DDE2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2A63F25-0CD1-4B36-8652-6035F8C00D7E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0993E0F-7A3D-45F4-B7A3-D6679FB75BBF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3AECAFF-8E13-4B7E-A943-7418081100BD}"/>
                    </a:ext>
                  </a:extLst>
                </p:cNvPr>
                <p:cNvCxnSpPr>
                  <a:cxnSpLocks/>
                  <a:stCxn id="18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F2907-76B1-4E46-B80E-B1B43D4DC22C}"/>
                  </a:ext>
                </a:extLst>
              </p:cNvPr>
              <p:cNvSpPr txBox="1"/>
              <p:nvPr/>
            </p:nvSpPr>
            <p:spPr>
              <a:xfrm rot="5400000">
                <a:off x="4199641" y="3905715"/>
                <a:ext cx="1376039" cy="38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SRPT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D04AA-E076-41D2-A47A-EB43AC6B84A8}"/>
                  </a:ext>
                </a:extLst>
              </p:cNvPr>
              <p:cNvSpPr txBox="1"/>
              <p:nvPr/>
            </p:nvSpPr>
            <p:spPr>
              <a:xfrm rot="5400000">
                <a:off x="5290378" y="3905715"/>
                <a:ext cx="1376039" cy="38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SRPT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0176324-B6FB-4A30-9C20-F0B591B3C470}"/>
                </a:ext>
              </a:extLst>
            </p:cNvPr>
            <p:cNvGrpSpPr/>
            <p:nvPr/>
          </p:nvGrpSpPr>
          <p:grpSpPr>
            <a:xfrm>
              <a:off x="3874591" y="1355630"/>
              <a:ext cx="2596652" cy="2587823"/>
              <a:chOff x="4592003" y="1466506"/>
              <a:chExt cx="2596652" cy="2587823"/>
            </a:xfrm>
          </p:grpSpPr>
          <p:sp>
            <p:nvSpPr>
              <p:cNvPr id="26" name="Partial Circle 25">
                <a:extLst>
                  <a:ext uri="{FF2B5EF4-FFF2-40B4-BE49-F238E27FC236}">
                    <a16:creationId xmlns:a16="http://schemas.microsoft.com/office/drawing/2014/main" id="{1DD14159-A8AC-482A-A5D8-4831ABEBA015}"/>
                  </a:ext>
                </a:extLst>
              </p:cNvPr>
              <p:cNvSpPr/>
              <p:nvPr/>
            </p:nvSpPr>
            <p:spPr>
              <a:xfrm rot="5400000">
                <a:off x="4600905" y="1467031"/>
                <a:ext cx="2587752" cy="2586725"/>
              </a:xfrm>
              <a:prstGeom prst="pie">
                <a:avLst>
                  <a:gd name="adj1" fmla="val 14021612"/>
                  <a:gd name="adj2" fmla="val 16200000"/>
                </a:avLst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>
                <a:extLst>
                  <a:ext uri="{FF2B5EF4-FFF2-40B4-BE49-F238E27FC236}">
                    <a16:creationId xmlns:a16="http://schemas.microsoft.com/office/drawing/2014/main" id="{DCCB2ED5-8A9C-4C1D-85FA-BF62A2ADA702}"/>
                  </a:ext>
                </a:extLst>
              </p:cNvPr>
              <p:cNvSpPr/>
              <p:nvPr/>
            </p:nvSpPr>
            <p:spPr>
              <a:xfrm rot="3219880">
                <a:off x="4600905" y="1467030"/>
                <a:ext cx="2587752" cy="2586725"/>
              </a:xfrm>
              <a:prstGeom prst="pie">
                <a:avLst>
                  <a:gd name="adj1" fmla="val 14021612"/>
                  <a:gd name="adj2" fmla="val 16200000"/>
                </a:avLst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>
                <a:extLst>
                  <a:ext uri="{FF2B5EF4-FFF2-40B4-BE49-F238E27FC236}">
                    <a16:creationId xmlns:a16="http://schemas.microsoft.com/office/drawing/2014/main" id="{7FBC710E-823B-47C2-97A0-9D46C382C941}"/>
                  </a:ext>
                </a:extLst>
              </p:cNvPr>
              <p:cNvSpPr/>
              <p:nvPr/>
            </p:nvSpPr>
            <p:spPr>
              <a:xfrm rot="1046622">
                <a:off x="4592003" y="1467029"/>
                <a:ext cx="2587752" cy="2586725"/>
              </a:xfrm>
              <a:prstGeom prst="pie">
                <a:avLst>
                  <a:gd name="adj1" fmla="val 13951494"/>
                  <a:gd name="adj2" fmla="val 16200000"/>
                </a:avLst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rtial Circle 28">
                <a:extLst>
                  <a:ext uri="{FF2B5EF4-FFF2-40B4-BE49-F238E27FC236}">
                    <a16:creationId xmlns:a16="http://schemas.microsoft.com/office/drawing/2014/main" id="{B7799B7D-CB40-4232-B1F9-3F1A5BD48FA0}"/>
                  </a:ext>
                </a:extLst>
              </p:cNvPr>
              <p:cNvSpPr/>
              <p:nvPr/>
            </p:nvSpPr>
            <p:spPr>
              <a:xfrm rot="20388261">
                <a:off x="4600903" y="1467604"/>
                <a:ext cx="2587752" cy="2586725"/>
              </a:xfrm>
              <a:prstGeom prst="pie">
                <a:avLst>
                  <a:gd name="adj1" fmla="val 14203937"/>
                  <a:gd name="adj2" fmla="val 16200000"/>
                </a:avLst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artial Circle 29">
                <a:extLst>
                  <a:ext uri="{FF2B5EF4-FFF2-40B4-BE49-F238E27FC236}">
                    <a16:creationId xmlns:a16="http://schemas.microsoft.com/office/drawing/2014/main" id="{B93803B1-7992-458E-911D-2E3B288FF982}"/>
                  </a:ext>
                </a:extLst>
              </p:cNvPr>
              <p:cNvSpPr/>
              <p:nvPr/>
            </p:nvSpPr>
            <p:spPr>
              <a:xfrm rot="18386726">
                <a:off x="4597480" y="1467019"/>
                <a:ext cx="2587752" cy="2586725"/>
              </a:xfrm>
              <a:prstGeom prst="pie">
                <a:avLst>
                  <a:gd name="adj1" fmla="val 14021612"/>
                  <a:gd name="adj2" fmla="val 16200000"/>
                </a:avLst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7C56FE-8559-4643-913E-C68D2ED1F29C}"/>
                </a:ext>
              </a:extLst>
            </p:cNvPr>
            <p:cNvSpPr/>
            <p:nvPr/>
          </p:nvSpPr>
          <p:spPr>
            <a:xfrm>
              <a:off x="3724096" y="2662690"/>
              <a:ext cx="2906546" cy="5591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Dispatcher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966456-2FF8-43FD-8407-DF9E58A1993C}"/>
                </a:ext>
              </a:extLst>
            </p:cNvPr>
            <p:cNvGrpSpPr/>
            <p:nvPr/>
          </p:nvGrpSpPr>
          <p:grpSpPr>
            <a:xfrm>
              <a:off x="3729470" y="1517709"/>
              <a:ext cx="2888947" cy="1111110"/>
              <a:chOff x="4450307" y="1651334"/>
              <a:chExt cx="2888947" cy="111111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87F2D5-F689-4760-B0CF-168F10DB3854}"/>
                  </a:ext>
                </a:extLst>
              </p:cNvPr>
              <p:cNvCxnSpPr/>
              <p:nvPr/>
            </p:nvCxnSpPr>
            <p:spPr>
              <a:xfrm>
                <a:off x="4450307" y="1690688"/>
                <a:ext cx="1435574" cy="1071756"/>
              </a:xfrm>
              <a:prstGeom prst="line">
                <a:avLst/>
              </a:prstGeom>
              <a:ln w="1270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470A859-B0B5-408B-821E-D50ACD15ED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5881" y="1651334"/>
                <a:ext cx="1453373" cy="1111110"/>
              </a:xfrm>
              <a:prstGeom prst="line">
                <a:avLst/>
              </a:prstGeom>
              <a:ln w="1270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A722A-6EE1-46F2-B875-2681D8FE9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041" y="1564177"/>
              <a:ext cx="24326" cy="1020234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bevel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D75FC0-3072-4607-BCBF-0349AA0CCD61}"/>
              </a:ext>
            </a:extLst>
          </p:cNvPr>
          <p:cNvSpPr txBox="1"/>
          <p:nvPr/>
        </p:nvSpPr>
        <p:spPr>
          <a:xfrm>
            <a:off x="1761602" y="2493826"/>
            <a:ext cx="2572892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800" dirty="0"/>
              <a:t>&gt;2 job sizes?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72E5ED-3C26-427D-9405-523AEA9E7D74}"/>
              </a:ext>
            </a:extLst>
          </p:cNvPr>
          <p:cNvCxnSpPr>
            <a:cxnSpLocks/>
          </p:cNvCxnSpPr>
          <p:nvPr/>
        </p:nvCxnSpPr>
        <p:spPr>
          <a:xfrm flipV="1">
            <a:off x="2105049" y="3154586"/>
            <a:ext cx="0" cy="108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7594ED-5667-4BDB-A243-3B1B987B5C5E}"/>
              </a:ext>
            </a:extLst>
          </p:cNvPr>
          <p:cNvCxnSpPr>
            <a:cxnSpLocks/>
          </p:cNvCxnSpPr>
          <p:nvPr/>
        </p:nvCxnSpPr>
        <p:spPr>
          <a:xfrm>
            <a:off x="2105049" y="4243372"/>
            <a:ext cx="2003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AE898D-2D30-4803-92F0-7137C01B895D}"/>
              </a:ext>
            </a:extLst>
          </p:cNvPr>
          <p:cNvSpPr txBox="1"/>
          <p:nvPr/>
        </p:nvSpPr>
        <p:spPr>
          <a:xfrm>
            <a:off x="1399695" y="3455636"/>
            <a:ext cx="72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45C1C4-971D-4028-A332-1E6975F58F11}"/>
              </a:ext>
            </a:extLst>
          </p:cNvPr>
          <p:cNvSpPr txBox="1"/>
          <p:nvPr/>
        </p:nvSpPr>
        <p:spPr>
          <a:xfrm>
            <a:off x="2715884" y="4341518"/>
            <a:ext cx="6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CD9EF40-309E-4CD0-84AB-754238045C44}"/>
              </a:ext>
            </a:extLst>
          </p:cNvPr>
          <p:cNvSpPr/>
          <p:nvPr/>
        </p:nvSpPr>
        <p:spPr>
          <a:xfrm>
            <a:off x="2101932" y="3380071"/>
            <a:ext cx="1947554" cy="859420"/>
          </a:xfrm>
          <a:custGeom>
            <a:avLst/>
            <a:gdLst>
              <a:gd name="connsiteX0" fmla="*/ 0 w 1947554"/>
              <a:gd name="connsiteY0" fmla="*/ 301280 h 859420"/>
              <a:gd name="connsiteX1" fmla="*/ 332510 w 1947554"/>
              <a:gd name="connsiteY1" fmla="*/ 4397 h 859420"/>
              <a:gd name="connsiteX2" fmla="*/ 558141 w 1947554"/>
              <a:gd name="connsiteY2" fmla="*/ 503160 h 859420"/>
              <a:gd name="connsiteX3" fmla="*/ 855024 w 1947554"/>
              <a:gd name="connsiteY3" fmla="*/ 135025 h 859420"/>
              <a:gd name="connsiteX4" fmla="*/ 1128156 w 1947554"/>
              <a:gd name="connsiteY4" fmla="*/ 562537 h 859420"/>
              <a:gd name="connsiteX5" fmla="*/ 1508167 w 1947554"/>
              <a:gd name="connsiteY5" fmla="*/ 788168 h 859420"/>
              <a:gd name="connsiteX6" fmla="*/ 1947554 w 1947554"/>
              <a:gd name="connsiteY6" fmla="*/ 859420 h 859420"/>
              <a:gd name="connsiteX7" fmla="*/ 1947554 w 1947554"/>
              <a:gd name="connsiteY7" fmla="*/ 859420 h 859420"/>
              <a:gd name="connsiteX8" fmla="*/ 1947554 w 1947554"/>
              <a:gd name="connsiteY8" fmla="*/ 859420 h 85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554" h="859420">
                <a:moveTo>
                  <a:pt x="0" y="301280"/>
                </a:moveTo>
                <a:cubicBezTo>
                  <a:pt x="119743" y="136015"/>
                  <a:pt x="239487" y="-29250"/>
                  <a:pt x="332510" y="4397"/>
                </a:cubicBezTo>
                <a:cubicBezTo>
                  <a:pt x="425533" y="38044"/>
                  <a:pt x="471055" y="481389"/>
                  <a:pt x="558141" y="503160"/>
                </a:cubicBezTo>
                <a:cubicBezTo>
                  <a:pt x="645227" y="524931"/>
                  <a:pt x="760022" y="125129"/>
                  <a:pt x="855024" y="135025"/>
                </a:cubicBezTo>
                <a:cubicBezTo>
                  <a:pt x="950027" y="144921"/>
                  <a:pt x="1019299" y="453680"/>
                  <a:pt x="1128156" y="562537"/>
                </a:cubicBezTo>
                <a:cubicBezTo>
                  <a:pt x="1237013" y="671394"/>
                  <a:pt x="1371601" y="738688"/>
                  <a:pt x="1508167" y="788168"/>
                </a:cubicBezTo>
                <a:cubicBezTo>
                  <a:pt x="1644733" y="837649"/>
                  <a:pt x="1947554" y="859420"/>
                  <a:pt x="1947554" y="859420"/>
                </a:cubicBezTo>
                <a:lnTo>
                  <a:pt x="1947554" y="859420"/>
                </a:lnTo>
                <a:lnTo>
                  <a:pt x="1947554" y="859420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F58F-1D3B-45E2-9258-71634D1F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Guardrails: Bucketing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95E3-9D46-4813-BE6C-10B96D26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08744-753E-45B6-9492-94455D2EEB3B}"/>
              </a:ext>
            </a:extLst>
          </p:cNvPr>
          <p:cNvSpPr/>
          <p:nvPr/>
        </p:nvSpPr>
        <p:spPr>
          <a:xfrm>
            <a:off x="838200" y="1896270"/>
            <a:ext cx="10515600" cy="19394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Dispatcher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729F8C-FE12-49CA-95B8-76180D3DAF6E}"/>
              </a:ext>
            </a:extLst>
          </p:cNvPr>
          <p:cNvGrpSpPr/>
          <p:nvPr/>
        </p:nvGrpSpPr>
        <p:grpSpPr>
          <a:xfrm>
            <a:off x="3663893" y="4168818"/>
            <a:ext cx="1744839" cy="2616577"/>
            <a:chOff x="4473430" y="3429000"/>
            <a:chExt cx="1164073" cy="2859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E0999F-86B0-40FA-9F8C-E5CBA43BB6B9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39BEBF9-DD47-4C26-B23C-062D3D5E6BEA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25DD02-8710-4C58-95EB-C8D286688D23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13D692D-F2EF-4D6F-8B2D-7A92A4697A0A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447791-7289-43DA-9767-B04952CFD4B3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04873-2796-4D49-9CC4-DDB09A4981CF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804695-3C88-461E-A527-A0C7A3504627}"/>
              </a:ext>
            </a:extLst>
          </p:cNvPr>
          <p:cNvGrpSpPr/>
          <p:nvPr/>
        </p:nvGrpSpPr>
        <p:grpSpPr>
          <a:xfrm>
            <a:off x="6724044" y="4201462"/>
            <a:ext cx="1744839" cy="2616577"/>
            <a:chOff x="4473430" y="3429000"/>
            <a:chExt cx="1164073" cy="28591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84CD4-8726-40A8-87EB-2E03395EBE75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9F44025-1950-4A97-90AD-1B3C99D0D1B7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92D8BE-EE71-4473-937B-12579430DD39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3D42588-B56B-449B-A785-C64B90019374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AA3AC3-6A91-4DAE-B54B-DD6A49279536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261171-52AA-474C-ABD1-941FB6A116E1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3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F58F-1D3B-45E2-9258-71634D1F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Guardrails: Bucketing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95E3-9D46-4813-BE6C-10B96D26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055D3A-F86B-49BA-B463-65B68F20E16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08744-753E-45B6-9492-94455D2EEB3B}"/>
              </a:ext>
            </a:extLst>
          </p:cNvPr>
          <p:cNvSpPr/>
          <p:nvPr/>
        </p:nvSpPr>
        <p:spPr>
          <a:xfrm>
            <a:off x="838200" y="1896270"/>
            <a:ext cx="10515600" cy="19394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10CD51-1A34-4FDE-89D8-C8AFE34D1C20}"/>
              </a:ext>
            </a:extLst>
          </p:cNvPr>
          <p:cNvGrpSpPr/>
          <p:nvPr/>
        </p:nvGrpSpPr>
        <p:grpSpPr>
          <a:xfrm>
            <a:off x="2238920" y="2757782"/>
            <a:ext cx="843148" cy="558141"/>
            <a:chOff x="1377538" y="2612571"/>
            <a:chExt cx="843148" cy="5581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80F160-B7D4-425D-A47D-616A9288128F}"/>
                </a:ext>
              </a:extLst>
            </p:cNvPr>
            <p:cNvCxnSpPr/>
            <p:nvPr/>
          </p:nvCxnSpPr>
          <p:spPr>
            <a:xfrm>
              <a:off x="1377538" y="2612571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C599B6-77F2-4CAB-93B3-2DDBD9772BDE}"/>
                </a:ext>
              </a:extLst>
            </p:cNvPr>
            <p:cNvCxnSpPr/>
            <p:nvPr/>
          </p:nvCxnSpPr>
          <p:spPr>
            <a:xfrm>
              <a:off x="1555668" y="3170712"/>
              <a:ext cx="486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C5E0D-00E0-46DE-ABFB-B176DCFD6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556" y="2622072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BB4781-6A46-4918-98B5-8CD3C5ADB2C9}"/>
              </a:ext>
            </a:extLst>
          </p:cNvPr>
          <p:cNvGrpSpPr>
            <a:grpSpLocks noChangeAspect="1"/>
          </p:cNvGrpSpPr>
          <p:nvPr/>
        </p:nvGrpSpPr>
        <p:grpSpPr>
          <a:xfrm>
            <a:off x="5175662" y="2661580"/>
            <a:ext cx="1201387" cy="795285"/>
            <a:chOff x="1377538" y="2612571"/>
            <a:chExt cx="843148" cy="5581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DFA2D3-FB52-4D5B-9B0B-3B3DB38B6475}"/>
                </a:ext>
              </a:extLst>
            </p:cNvPr>
            <p:cNvCxnSpPr/>
            <p:nvPr/>
          </p:nvCxnSpPr>
          <p:spPr>
            <a:xfrm>
              <a:off x="1377538" y="2612571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BDC70F-81A2-4DAE-8C5F-61987DE0D2D3}"/>
                </a:ext>
              </a:extLst>
            </p:cNvPr>
            <p:cNvCxnSpPr/>
            <p:nvPr/>
          </p:nvCxnSpPr>
          <p:spPr>
            <a:xfrm>
              <a:off x="1555668" y="3170712"/>
              <a:ext cx="486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91A6A6-28CD-47BD-896F-89778F52A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556" y="2622072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1470FC-7887-4B71-B7E5-E9E46836FA65}"/>
              </a:ext>
            </a:extLst>
          </p:cNvPr>
          <p:cNvGrpSpPr/>
          <p:nvPr/>
        </p:nvGrpSpPr>
        <p:grpSpPr>
          <a:xfrm>
            <a:off x="7953025" y="2390982"/>
            <a:ext cx="2196419" cy="1314112"/>
            <a:chOff x="1377538" y="2612571"/>
            <a:chExt cx="843148" cy="5581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902168-6189-47ED-94D1-4A8B8C74F5DE}"/>
                </a:ext>
              </a:extLst>
            </p:cNvPr>
            <p:cNvCxnSpPr>
              <a:cxnSpLocks/>
            </p:cNvCxnSpPr>
            <p:nvPr/>
          </p:nvCxnSpPr>
          <p:spPr>
            <a:xfrm>
              <a:off x="1377538" y="2612571"/>
              <a:ext cx="178130" cy="5581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CC7CC6-6101-40A4-BA3A-88E94DE1B96B}"/>
                </a:ext>
              </a:extLst>
            </p:cNvPr>
            <p:cNvCxnSpPr/>
            <p:nvPr/>
          </p:nvCxnSpPr>
          <p:spPr>
            <a:xfrm>
              <a:off x="1555668" y="3170712"/>
              <a:ext cx="486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9993AA-D3D1-497F-931C-D8F48FD1D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556" y="2622072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602C131-7D5C-49BB-A251-CFA6686F0ED9}"/>
              </a:ext>
            </a:extLst>
          </p:cNvPr>
          <p:cNvGrpSpPr/>
          <p:nvPr/>
        </p:nvGrpSpPr>
        <p:grpSpPr>
          <a:xfrm>
            <a:off x="5263266" y="2390982"/>
            <a:ext cx="1054916" cy="997567"/>
            <a:chOff x="5263266" y="2390982"/>
            <a:chExt cx="1054916" cy="99756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DD5E5A-8BCC-4CAC-8CF1-F3BE32BD6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87" y="3032102"/>
              <a:ext cx="348796" cy="3564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5D595A0-1EA9-4BB6-809A-C89C339C9B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8384" y="2428217"/>
              <a:ext cx="399798" cy="4085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3D355C-07C7-4C84-AB73-1A84DD094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6283" y="2859404"/>
              <a:ext cx="402752" cy="4115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3D3204-BDF8-4AB4-AC7D-6A924962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266" y="2390982"/>
              <a:ext cx="596721" cy="60981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E63433F-81F1-4E6C-83D4-8326E4C82038}"/>
              </a:ext>
            </a:extLst>
          </p:cNvPr>
          <p:cNvGrpSpPr/>
          <p:nvPr/>
        </p:nvGrpSpPr>
        <p:grpSpPr>
          <a:xfrm>
            <a:off x="2317625" y="2529342"/>
            <a:ext cx="769436" cy="733399"/>
            <a:chOff x="2317625" y="2529342"/>
            <a:chExt cx="769436" cy="73339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247E9C-C4E2-4D3F-8E02-0870718AB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3042" y="3110341"/>
              <a:ext cx="130999" cy="13387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B03F37-EA7E-4C6D-9F6A-9067DC106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810" y="3110341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DF24AE-6D57-4272-8E74-74E258718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043" y="3110341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535645-8EA5-4D8B-ADC1-83EAA8BB7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477" y="2904759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E65170-55A0-40CD-A3D8-2BE9D02C0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7770" y="2841025"/>
              <a:ext cx="248553" cy="2540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15A8B4-8277-428C-BC31-290D32BD5A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7625" y="2640280"/>
              <a:ext cx="248553" cy="2540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FACBC2-B4E8-431F-ACB7-458C3FD53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187" y="2529342"/>
              <a:ext cx="311874" cy="3187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908E4B0-0B3C-48A4-9DE1-EEE475DC5A2C}"/>
              </a:ext>
            </a:extLst>
          </p:cNvPr>
          <p:cNvGrpSpPr/>
          <p:nvPr/>
        </p:nvGrpSpPr>
        <p:grpSpPr>
          <a:xfrm>
            <a:off x="8312239" y="2277031"/>
            <a:ext cx="1640841" cy="1391652"/>
            <a:chOff x="8312239" y="2277031"/>
            <a:chExt cx="1640841" cy="13916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6451D6-3107-4C91-9151-41E614445C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2239" y="2836785"/>
              <a:ext cx="814041" cy="83189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1BB3BC-35B5-4FD7-A215-E9A04E55E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2218" y="2277031"/>
              <a:ext cx="940862" cy="96150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5963D57-C2B9-4F00-AFEC-9C0EB82C0A82}"/>
              </a:ext>
            </a:extLst>
          </p:cNvPr>
          <p:cNvSpPr txBox="1"/>
          <p:nvPr/>
        </p:nvSpPr>
        <p:spPr>
          <a:xfrm>
            <a:off x="2163747" y="1903445"/>
            <a:ext cx="106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[1, 10]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19AA4-86AC-41F0-8291-2E1516D8CB8D}"/>
              </a:ext>
            </a:extLst>
          </p:cNvPr>
          <p:cNvSpPr txBox="1"/>
          <p:nvPr/>
        </p:nvSpPr>
        <p:spPr>
          <a:xfrm>
            <a:off x="5099782" y="1906698"/>
            <a:ext cx="135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[10, 100]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42C0C-64B1-42EF-AC4B-D5BEB4F1E7D1}"/>
              </a:ext>
            </a:extLst>
          </p:cNvPr>
          <p:cNvSpPr txBox="1"/>
          <p:nvPr/>
        </p:nvSpPr>
        <p:spPr>
          <a:xfrm>
            <a:off x="8233945" y="1905002"/>
            <a:ext cx="179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[100, 1000]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FE1E1-0C52-4D18-B7BA-8FA5A1720CE5}"/>
              </a:ext>
            </a:extLst>
          </p:cNvPr>
          <p:cNvSpPr txBox="1"/>
          <p:nvPr/>
        </p:nvSpPr>
        <p:spPr>
          <a:xfrm>
            <a:off x="1010210" y="2390982"/>
            <a:ext cx="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A9341E-16EC-4474-9C61-46212AA4DD71}"/>
              </a:ext>
            </a:extLst>
          </p:cNvPr>
          <p:cNvSpPr txBox="1"/>
          <p:nvPr/>
        </p:nvSpPr>
        <p:spPr>
          <a:xfrm>
            <a:off x="10390598" y="2426506"/>
            <a:ext cx="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F82FA23-68C4-426E-BF8A-653C0C9906CE}"/>
              </a:ext>
            </a:extLst>
          </p:cNvPr>
          <p:cNvGrpSpPr/>
          <p:nvPr/>
        </p:nvGrpSpPr>
        <p:grpSpPr>
          <a:xfrm>
            <a:off x="3663893" y="4168818"/>
            <a:ext cx="1744839" cy="2616577"/>
            <a:chOff x="4473430" y="3429000"/>
            <a:chExt cx="1164073" cy="285918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4D3465A-1692-4D75-9368-F85F566C13DF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AB3D40B-43CD-4F53-9CE2-4B55DA026646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21D6F45-B291-4AEC-9B2C-CF969855F62B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1E3A307-5174-467A-B62A-2486F83333FB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98F9236-33AB-41D8-AEFC-ED8CB9F77983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2A7369-23A2-4100-A1E2-0469E67E7F51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27A0C-6213-4FA8-96CF-6E159915B37B}"/>
              </a:ext>
            </a:extLst>
          </p:cNvPr>
          <p:cNvGrpSpPr/>
          <p:nvPr/>
        </p:nvGrpSpPr>
        <p:grpSpPr>
          <a:xfrm>
            <a:off x="2637791" y="3313814"/>
            <a:ext cx="4589788" cy="832130"/>
            <a:chOff x="2637791" y="3313814"/>
            <a:chExt cx="4589788" cy="832130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1439251-2B7C-416B-8925-C7B48F4A3C2B}"/>
                </a:ext>
              </a:extLst>
            </p:cNvPr>
            <p:cNvCxnSpPr/>
            <p:nvPr/>
          </p:nvCxnSpPr>
          <p:spPr>
            <a:xfrm>
              <a:off x="2637791" y="3336196"/>
              <a:ext cx="1610190" cy="7802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5D59E2D-0D61-4EFA-AD0B-910B3B4C3612}"/>
                </a:ext>
              </a:extLst>
            </p:cNvPr>
            <p:cNvCxnSpPr>
              <a:cxnSpLocks/>
            </p:cNvCxnSpPr>
            <p:nvPr/>
          </p:nvCxnSpPr>
          <p:spPr>
            <a:xfrm>
              <a:off x="2637791" y="3313814"/>
              <a:ext cx="4589788" cy="8321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FCB16A-2936-42DD-A101-2F91D4CC29E5}"/>
              </a:ext>
            </a:extLst>
          </p:cNvPr>
          <p:cNvGrpSpPr/>
          <p:nvPr/>
        </p:nvGrpSpPr>
        <p:grpSpPr>
          <a:xfrm>
            <a:off x="4232926" y="3464632"/>
            <a:ext cx="2979776" cy="677853"/>
            <a:chOff x="4232926" y="3464632"/>
            <a:chExt cx="2979776" cy="677853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8011AD6-22EC-48E3-BBD0-D7F5142AE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926" y="3466549"/>
              <a:ext cx="1549613" cy="642550"/>
            </a:xfrm>
            <a:prstGeom prst="straightConnector1">
              <a:avLst/>
            </a:prstGeom>
            <a:ln w="38100">
              <a:solidFill>
                <a:srgbClr val="D1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2E64673-06C2-491A-9FCF-F8DFA1B4B2C2}"/>
                </a:ext>
              </a:extLst>
            </p:cNvPr>
            <p:cNvCxnSpPr>
              <a:cxnSpLocks/>
            </p:cNvCxnSpPr>
            <p:nvPr/>
          </p:nvCxnSpPr>
          <p:spPr>
            <a:xfrm>
              <a:off x="5773949" y="3464632"/>
              <a:ext cx="1438753" cy="677853"/>
            </a:xfrm>
            <a:prstGeom prst="straightConnector1">
              <a:avLst/>
            </a:prstGeom>
            <a:ln w="38100">
              <a:solidFill>
                <a:srgbClr val="D1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59A64F-E0B6-48EE-98BB-C99C3682F1A7}"/>
              </a:ext>
            </a:extLst>
          </p:cNvPr>
          <p:cNvGrpSpPr/>
          <p:nvPr/>
        </p:nvGrpSpPr>
        <p:grpSpPr>
          <a:xfrm>
            <a:off x="4232926" y="3722833"/>
            <a:ext cx="4821100" cy="428064"/>
            <a:chOff x="4232926" y="3722833"/>
            <a:chExt cx="4821100" cy="428064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E96D42D-3E2D-4FAD-BB92-44A84BA0C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5777" y="3726330"/>
              <a:ext cx="1800223" cy="4245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EEC87AF-DC16-428A-A7D7-C9F8096F0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926" y="3722833"/>
              <a:ext cx="4821100" cy="40614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6112487-A535-4FEB-9393-B2FB54ED92B7}"/>
              </a:ext>
            </a:extLst>
          </p:cNvPr>
          <p:cNvGrpSpPr/>
          <p:nvPr/>
        </p:nvGrpSpPr>
        <p:grpSpPr>
          <a:xfrm>
            <a:off x="3754803" y="5539231"/>
            <a:ext cx="4084281" cy="330647"/>
            <a:chOff x="3754803" y="5539231"/>
            <a:chExt cx="4084281" cy="33064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B5142A7-EFA6-4802-9E0C-6A96B682B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7681" y="5539231"/>
              <a:ext cx="311874" cy="3187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801D2E4-1169-4AED-B145-84F2630B3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7853" y="5614005"/>
              <a:ext cx="248553" cy="2540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3B5AC2-E72E-49E1-892B-9A8595107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803" y="5706340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7C992B3-3577-4684-85A3-29D9C394F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5015" y="5734138"/>
              <a:ext cx="130999" cy="13387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0F5D38B-706F-4DCE-B82F-7658EABCE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6340" y="5706340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4AA8B90-AD1C-4D21-814B-C6085CE8D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794" y="5705056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1E94D88-6F24-43CC-9CF2-4B080A68D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0531" y="5615872"/>
              <a:ext cx="248553" cy="2540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CD5965-E32E-4BF2-B92B-87CD5B2C6D0E}"/>
              </a:ext>
            </a:extLst>
          </p:cNvPr>
          <p:cNvGrpSpPr/>
          <p:nvPr/>
        </p:nvGrpSpPr>
        <p:grpSpPr>
          <a:xfrm>
            <a:off x="6724044" y="4201462"/>
            <a:ext cx="1744839" cy="2616577"/>
            <a:chOff x="4473430" y="3429000"/>
            <a:chExt cx="1164073" cy="285918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714B81F-B54A-434C-8BE6-8760379D26B6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1128C2B-C8FC-4505-B3FD-028BC0A88151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5E1E42-1063-456D-B3E6-259BDCBA1251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8CE1F93-B695-41A2-89AA-A5107C233877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E546CF8-CDC4-4403-BC29-F715E9AC54EC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4CAD31-4F01-4437-A335-64DA8C8CFE60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DF7AB5E-833B-4B95-B907-BC108EF89384}"/>
              </a:ext>
            </a:extLst>
          </p:cNvPr>
          <p:cNvGrpSpPr/>
          <p:nvPr/>
        </p:nvGrpSpPr>
        <p:grpSpPr>
          <a:xfrm>
            <a:off x="3788507" y="4899940"/>
            <a:ext cx="3850680" cy="768181"/>
            <a:chOff x="3788507" y="4899940"/>
            <a:chExt cx="3850680" cy="76818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E787FE4-D7D4-4398-A7C8-195C27258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507" y="5228271"/>
              <a:ext cx="348796" cy="3564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677E380-4DDC-4C05-A60D-303057954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117" y="4899940"/>
              <a:ext cx="596721" cy="60981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C4FC2F8-5FCD-4380-93B8-58B8D8EAD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389" y="5216349"/>
              <a:ext cx="399798" cy="4085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462C6E8-4420-4AFC-AF6E-1F3085FAA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2914" y="5256534"/>
              <a:ext cx="402752" cy="4115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4DC927B-9AFE-4F4A-8045-6A8E23D3E11C}"/>
              </a:ext>
            </a:extLst>
          </p:cNvPr>
          <p:cNvGrpSpPr/>
          <p:nvPr/>
        </p:nvGrpSpPr>
        <p:grpSpPr>
          <a:xfrm>
            <a:off x="3705861" y="4175231"/>
            <a:ext cx="4000445" cy="1045377"/>
            <a:chOff x="3705861" y="4175231"/>
            <a:chExt cx="4000445" cy="104537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4533F65-D5C8-4BD5-9838-F7F53C487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5861" y="4175231"/>
              <a:ext cx="814041" cy="83189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1AA796C-01E6-4495-A080-1962DBAD4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5444" y="4259107"/>
              <a:ext cx="940862" cy="96150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5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F58F-1D3B-45E2-9258-71634D1F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Guardrails: Bucketing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95E3-9D46-4813-BE6C-10B96D26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055D3A-F86B-49BA-B463-65B68F20E16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08744-753E-45B6-9492-94455D2EEB3B}"/>
              </a:ext>
            </a:extLst>
          </p:cNvPr>
          <p:cNvSpPr/>
          <p:nvPr/>
        </p:nvSpPr>
        <p:spPr>
          <a:xfrm>
            <a:off x="838200" y="1896270"/>
            <a:ext cx="10515600" cy="19394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10CD51-1A34-4FDE-89D8-C8AFE34D1C20}"/>
              </a:ext>
            </a:extLst>
          </p:cNvPr>
          <p:cNvGrpSpPr/>
          <p:nvPr/>
        </p:nvGrpSpPr>
        <p:grpSpPr>
          <a:xfrm>
            <a:off x="2238920" y="2757782"/>
            <a:ext cx="843148" cy="558141"/>
            <a:chOff x="1377538" y="2612571"/>
            <a:chExt cx="843148" cy="5581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80F160-B7D4-425D-A47D-616A9288128F}"/>
                </a:ext>
              </a:extLst>
            </p:cNvPr>
            <p:cNvCxnSpPr/>
            <p:nvPr/>
          </p:nvCxnSpPr>
          <p:spPr>
            <a:xfrm>
              <a:off x="1377538" y="2612571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C599B6-77F2-4CAB-93B3-2DDBD9772BDE}"/>
                </a:ext>
              </a:extLst>
            </p:cNvPr>
            <p:cNvCxnSpPr/>
            <p:nvPr/>
          </p:nvCxnSpPr>
          <p:spPr>
            <a:xfrm>
              <a:off x="1555668" y="3170712"/>
              <a:ext cx="486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C5E0D-00E0-46DE-ABFB-B176DCFD6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556" y="2622072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BB4781-6A46-4918-98B5-8CD3C5ADB2C9}"/>
              </a:ext>
            </a:extLst>
          </p:cNvPr>
          <p:cNvGrpSpPr>
            <a:grpSpLocks noChangeAspect="1"/>
          </p:cNvGrpSpPr>
          <p:nvPr/>
        </p:nvGrpSpPr>
        <p:grpSpPr>
          <a:xfrm>
            <a:off x="5175662" y="2661580"/>
            <a:ext cx="1201387" cy="795285"/>
            <a:chOff x="1377538" y="2612571"/>
            <a:chExt cx="843148" cy="5581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DFA2D3-FB52-4D5B-9B0B-3B3DB38B6475}"/>
                </a:ext>
              </a:extLst>
            </p:cNvPr>
            <p:cNvCxnSpPr/>
            <p:nvPr/>
          </p:nvCxnSpPr>
          <p:spPr>
            <a:xfrm>
              <a:off x="1377538" y="2612571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BDC70F-81A2-4DAE-8C5F-61987DE0D2D3}"/>
                </a:ext>
              </a:extLst>
            </p:cNvPr>
            <p:cNvCxnSpPr/>
            <p:nvPr/>
          </p:nvCxnSpPr>
          <p:spPr>
            <a:xfrm>
              <a:off x="1555668" y="3170712"/>
              <a:ext cx="486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91A6A6-28CD-47BD-896F-89778F52A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556" y="2622072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1470FC-7887-4B71-B7E5-E9E46836FA65}"/>
              </a:ext>
            </a:extLst>
          </p:cNvPr>
          <p:cNvGrpSpPr/>
          <p:nvPr/>
        </p:nvGrpSpPr>
        <p:grpSpPr>
          <a:xfrm>
            <a:off x="7953025" y="2390982"/>
            <a:ext cx="2196419" cy="1314112"/>
            <a:chOff x="1377538" y="2612571"/>
            <a:chExt cx="843148" cy="5581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902168-6189-47ED-94D1-4A8B8C74F5DE}"/>
                </a:ext>
              </a:extLst>
            </p:cNvPr>
            <p:cNvCxnSpPr>
              <a:cxnSpLocks/>
            </p:cNvCxnSpPr>
            <p:nvPr/>
          </p:nvCxnSpPr>
          <p:spPr>
            <a:xfrm>
              <a:off x="1377538" y="2612571"/>
              <a:ext cx="178130" cy="5581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CC7CC6-6101-40A4-BA3A-88E94DE1B96B}"/>
                </a:ext>
              </a:extLst>
            </p:cNvPr>
            <p:cNvCxnSpPr/>
            <p:nvPr/>
          </p:nvCxnSpPr>
          <p:spPr>
            <a:xfrm>
              <a:off x="1555668" y="3170712"/>
              <a:ext cx="486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9993AA-D3D1-497F-931C-D8F48FD1D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556" y="2622072"/>
              <a:ext cx="17813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602C131-7D5C-49BB-A251-CFA6686F0ED9}"/>
              </a:ext>
            </a:extLst>
          </p:cNvPr>
          <p:cNvGrpSpPr/>
          <p:nvPr/>
        </p:nvGrpSpPr>
        <p:grpSpPr>
          <a:xfrm>
            <a:off x="5263266" y="2390982"/>
            <a:ext cx="1054916" cy="997567"/>
            <a:chOff x="5263266" y="2390982"/>
            <a:chExt cx="1054916" cy="99756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DD5E5A-8BCC-4CAC-8CF1-F3BE32BD6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87" y="3032102"/>
              <a:ext cx="348796" cy="3564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5D595A0-1EA9-4BB6-809A-C89C339C9B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8384" y="2428217"/>
              <a:ext cx="399798" cy="4085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3D355C-07C7-4C84-AB73-1A84DD094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6283" y="2859404"/>
              <a:ext cx="402752" cy="4115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3D3204-BDF8-4AB4-AC7D-6A924962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266" y="2390982"/>
              <a:ext cx="596721" cy="60981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E63433F-81F1-4E6C-83D4-8326E4C82038}"/>
              </a:ext>
            </a:extLst>
          </p:cNvPr>
          <p:cNvGrpSpPr/>
          <p:nvPr/>
        </p:nvGrpSpPr>
        <p:grpSpPr>
          <a:xfrm>
            <a:off x="2317625" y="2529342"/>
            <a:ext cx="769436" cy="733399"/>
            <a:chOff x="2317625" y="2529342"/>
            <a:chExt cx="769436" cy="73339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247E9C-C4E2-4D3F-8E02-0870718AB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3042" y="3110341"/>
              <a:ext cx="130999" cy="13387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B03F37-EA7E-4C6D-9F6A-9067DC106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810" y="3110341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DF24AE-6D57-4272-8E74-74E258718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043" y="3110341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535645-8EA5-4D8B-ADC1-83EAA8BB7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477" y="2904759"/>
              <a:ext cx="1491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E65170-55A0-40CD-A3D8-2BE9D02C0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7770" y="2841025"/>
              <a:ext cx="248553" cy="2540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15A8B4-8277-428C-BC31-290D32BD5A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7625" y="2640280"/>
              <a:ext cx="248553" cy="2540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FACBC2-B4E8-431F-ACB7-458C3FD53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187" y="2529342"/>
              <a:ext cx="311874" cy="3187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908E4B0-0B3C-48A4-9DE1-EEE475DC5A2C}"/>
              </a:ext>
            </a:extLst>
          </p:cNvPr>
          <p:cNvGrpSpPr/>
          <p:nvPr/>
        </p:nvGrpSpPr>
        <p:grpSpPr>
          <a:xfrm>
            <a:off x="8312239" y="2277031"/>
            <a:ext cx="1640841" cy="1391652"/>
            <a:chOff x="8312239" y="2277031"/>
            <a:chExt cx="1640841" cy="13916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6451D6-3107-4C91-9151-41E614445C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2239" y="2836785"/>
              <a:ext cx="814041" cy="83189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1BB3BC-35B5-4FD7-A215-E9A04E55E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2218" y="2277031"/>
              <a:ext cx="940862" cy="96150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5963D57-C2B9-4F00-AFEC-9C0EB82C0A82}"/>
              </a:ext>
            </a:extLst>
          </p:cNvPr>
          <p:cNvSpPr txBox="1"/>
          <p:nvPr/>
        </p:nvSpPr>
        <p:spPr>
          <a:xfrm>
            <a:off x="2163747" y="1903445"/>
            <a:ext cx="106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[1, 10]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19AA4-86AC-41F0-8291-2E1516D8CB8D}"/>
              </a:ext>
            </a:extLst>
          </p:cNvPr>
          <p:cNvSpPr txBox="1"/>
          <p:nvPr/>
        </p:nvSpPr>
        <p:spPr>
          <a:xfrm>
            <a:off x="5099782" y="1906698"/>
            <a:ext cx="135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[10, 100]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42C0C-64B1-42EF-AC4B-D5BEB4F1E7D1}"/>
              </a:ext>
            </a:extLst>
          </p:cNvPr>
          <p:cNvSpPr txBox="1"/>
          <p:nvPr/>
        </p:nvSpPr>
        <p:spPr>
          <a:xfrm>
            <a:off x="8233945" y="1905002"/>
            <a:ext cx="179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[100, 1000]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FE1E1-0C52-4D18-B7BA-8FA5A1720CE5}"/>
              </a:ext>
            </a:extLst>
          </p:cNvPr>
          <p:cNvSpPr txBox="1"/>
          <p:nvPr/>
        </p:nvSpPr>
        <p:spPr>
          <a:xfrm>
            <a:off x="1010210" y="2390982"/>
            <a:ext cx="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A9341E-16EC-4474-9C61-46212AA4DD71}"/>
              </a:ext>
            </a:extLst>
          </p:cNvPr>
          <p:cNvSpPr txBox="1"/>
          <p:nvPr/>
        </p:nvSpPr>
        <p:spPr>
          <a:xfrm>
            <a:off x="10390598" y="2426506"/>
            <a:ext cx="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F82FA23-68C4-426E-BF8A-653C0C9906CE}"/>
              </a:ext>
            </a:extLst>
          </p:cNvPr>
          <p:cNvGrpSpPr/>
          <p:nvPr/>
        </p:nvGrpSpPr>
        <p:grpSpPr>
          <a:xfrm>
            <a:off x="3663893" y="4168818"/>
            <a:ext cx="1744839" cy="2616577"/>
            <a:chOff x="4473430" y="3429000"/>
            <a:chExt cx="1164073" cy="285918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4D3465A-1692-4D75-9368-F85F566C13DF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AB3D40B-43CD-4F53-9CE2-4B55DA026646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21D6F45-B291-4AEC-9B2C-CF969855F62B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1E3A307-5174-467A-B62A-2486F83333FB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98F9236-33AB-41D8-AEFC-ED8CB9F77983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2A7369-23A2-4100-A1E2-0469E67E7F51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DD60F7-B928-4AE0-87D9-400E93807993}"/>
              </a:ext>
            </a:extLst>
          </p:cNvPr>
          <p:cNvGrpSpPr/>
          <p:nvPr/>
        </p:nvGrpSpPr>
        <p:grpSpPr>
          <a:xfrm>
            <a:off x="2637791" y="3313814"/>
            <a:ext cx="6416235" cy="837083"/>
            <a:chOff x="2637791" y="3313814"/>
            <a:chExt cx="6416235" cy="837083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1439251-2B7C-416B-8925-C7B48F4A3C2B}"/>
                </a:ext>
              </a:extLst>
            </p:cNvPr>
            <p:cNvCxnSpPr/>
            <p:nvPr/>
          </p:nvCxnSpPr>
          <p:spPr>
            <a:xfrm>
              <a:off x="2637791" y="3336196"/>
              <a:ext cx="1610190" cy="7802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5D59E2D-0D61-4EFA-AD0B-910B3B4C3612}"/>
                </a:ext>
              </a:extLst>
            </p:cNvPr>
            <p:cNvCxnSpPr>
              <a:cxnSpLocks/>
            </p:cNvCxnSpPr>
            <p:nvPr/>
          </p:nvCxnSpPr>
          <p:spPr>
            <a:xfrm>
              <a:off x="2637791" y="3313814"/>
              <a:ext cx="4589788" cy="8321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8011AD6-22EC-48E3-BBD0-D7F5142AE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926" y="3466549"/>
              <a:ext cx="1549613" cy="642550"/>
            </a:xfrm>
            <a:prstGeom prst="straightConnector1">
              <a:avLst/>
            </a:prstGeom>
            <a:ln w="38100">
              <a:solidFill>
                <a:srgbClr val="D1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2E64673-06C2-491A-9FCF-F8DFA1B4B2C2}"/>
                </a:ext>
              </a:extLst>
            </p:cNvPr>
            <p:cNvCxnSpPr>
              <a:cxnSpLocks/>
            </p:cNvCxnSpPr>
            <p:nvPr/>
          </p:nvCxnSpPr>
          <p:spPr>
            <a:xfrm>
              <a:off x="5773949" y="3464632"/>
              <a:ext cx="1438753" cy="677853"/>
            </a:xfrm>
            <a:prstGeom prst="straightConnector1">
              <a:avLst/>
            </a:prstGeom>
            <a:ln w="38100">
              <a:solidFill>
                <a:srgbClr val="D1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E96D42D-3E2D-4FAD-BB92-44A84BA0C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5777" y="3726330"/>
              <a:ext cx="1800223" cy="4245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EEC87AF-DC16-428A-A7D7-C9F8096F0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926" y="3722833"/>
              <a:ext cx="4821100" cy="40614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CD5965-E32E-4BF2-B92B-87CD5B2C6D0E}"/>
              </a:ext>
            </a:extLst>
          </p:cNvPr>
          <p:cNvGrpSpPr/>
          <p:nvPr/>
        </p:nvGrpSpPr>
        <p:grpSpPr>
          <a:xfrm>
            <a:off x="6724044" y="4201462"/>
            <a:ext cx="1744839" cy="2616577"/>
            <a:chOff x="4473430" y="3429000"/>
            <a:chExt cx="1164073" cy="285918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714B81F-B54A-434C-8BE6-8760379D26B6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1128C2B-C8FC-4505-B3FD-028BC0A88151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5E1E42-1063-456D-B3E6-259BDCBA1251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8CE1F93-B695-41A2-89AA-A5107C233877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E546CF8-CDC4-4403-BC29-F715E9AC54EC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4CAD31-4F01-4437-A335-64DA8C8CFE60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A5FCEA1-18B9-4675-AE52-11E01F092A9E}"/>
              </a:ext>
            </a:extLst>
          </p:cNvPr>
          <p:cNvGrpSpPr/>
          <p:nvPr/>
        </p:nvGrpSpPr>
        <p:grpSpPr>
          <a:xfrm>
            <a:off x="1159099" y="4155445"/>
            <a:ext cx="1744839" cy="2616577"/>
            <a:chOff x="4473430" y="3429000"/>
            <a:chExt cx="1164073" cy="285918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214C955-3209-461B-8E35-A0952BC2430B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49C98FF-3587-4825-A452-E2260ADF565D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BFD837D-F45A-4C8B-957E-4F44475A292C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750A785-07C0-4CD7-B839-1E58FCA2D9CD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8ED72FB-1524-4319-87DC-D8FDBB919E2C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2B4349-5291-41F9-9943-2CD1F31593F4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806820B-C7FD-43A6-9D8B-4FC7DAE2D134}"/>
              </a:ext>
            </a:extLst>
          </p:cNvPr>
          <p:cNvGrpSpPr/>
          <p:nvPr/>
        </p:nvGrpSpPr>
        <p:grpSpPr>
          <a:xfrm>
            <a:off x="9608961" y="4168818"/>
            <a:ext cx="1744839" cy="2616577"/>
            <a:chOff x="4473430" y="3429000"/>
            <a:chExt cx="1164073" cy="285918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7B9895-ECFE-4778-B7F8-FE098573D705}"/>
                </a:ext>
              </a:extLst>
            </p:cNvPr>
            <p:cNvGrpSpPr/>
            <p:nvPr/>
          </p:nvGrpSpPr>
          <p:grpSpPr>
            <a:xfrm>
              <a:off x="4473430" y="3429000"/>
              <a:ext cx="830652" cy="2859182"/>
              <a:chOff x="2130804" y="3254928"/>
              <a:chExt cx="704675" cy="2425561"/>
            </a:xfrm>
            <a:noFill/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A2A7183-3D76-41C7-ACD4-12AB597B37EA}"/>
                  </a:ext>
                </a:extLst>
              </p:cNvPr>
              <p:cNvCxnSpPr/>
              <p:nvPr/>
            </p:nvCxnSpPr>
            <p:spPr>
              <a:xfrm>
                <a:off x="2130804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C09294D-03D3-4023-9865-7B100191CDCF}"/>
                  </a:ext>
                </a:extLst>
              </p:cNvPr>
              <p:cNvCxnSpPr/>
              <p:nvPr/>
            </p:nvCxnSpPr>
            <p:spPr>
              <a:xfrm>
                <a:off x="2130804" y="4857226"/>
                <a:ext cx="7046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B091273-F8C3-4E97-8A42-026F5A286037}"/>
                  </a:ext>
                </a:extLst>
              </p:cNvPr>
              <p:cNvCxnSpPr/>
              <p:nvPr/>
            </p:nvCxnSpPr>
            <p:spPr>
              <a:xfrm>
                <a:off x="2835476" y="3254928"/>
                <a:ext cx="0" cy="160229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D08D4AF-F697-4F08-80B4-2B609E33C0F8}"/>
                  </a:ext>
                </a:extLst>
              </p:cNvPr>
              <p:cNvSpPr/>
              <p:nvPr/>
            </p:nvSpPr>
            <p:spPr>
              <a:xfrm>
                <a:off x="2217985" y="4883535"/>
                <a:ext cx="486792" cy="79695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C0541A2-0451-4685-958F-D82E2991F9DE}"/>
                </a:ext>
              </a:extLst>
            </p:cNvPr>
            <p:cNvSpPr txBox="1"/>
            <p:nvPr/>
          </p:nvSpPr>
          <p:spPr>
            <a:xfrm rot="5400000">
              <a:off x="4598989" y="4487893"/>
              <a:ext cx="1622036" cy="45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SRPT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84BEC0-5A29-45CA-927F-58DB85594463}"/>
              </a:ext>
            </a:extLst>
          </p:cNvPr>
          <p:cNvCxnSpPr>
            <a:cxnSpLocks/>
          </p:cNvCxnSpPr>
          <p:nvPr/>
        </p:nvCxnSpPr>
        <p:spPr>
          <a:xfrm flipH="1">
            <a:off x="1816159" y="3333633"/>
            <a:ext cx="820887" cy="782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258331-353F-41D5-836A-A5D58A807094}"/>
              </a:ext>
            </a:extLst>
          </p:cNvPr>
          <p:cNvCxnSpPr>
            <a:cxnSpLocks/>
          </p:cNvCxnSpPr>
          <p:nvPr/>
        </p:nvCxnSpPr>
        <p:spPr>
          <a:xfrm>
            <a:off x="2649143" y="3321262"/>
            <a:ext cx="7665210" cy="850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9D89ED9-B5A0-4899-83E9-1B35E6F4E2E4}"/>
              </a:ext>
            </a:extLst>
          </p:cNvPr>
          <p:cNvCxnSpPr>
            <a:cxnSpLocks/>
          </p:cNvCxnSpPr>
          <p:nvPr/>
        </p:nvCxnSpPr>
        <p:spPr>
          <a:xfrm flipH="1">
            <a:off x="1853886" y="3451093"/>
            <a:ext cx="3961907" cy="675744"/>
          </a:xfrm>
          <a:prstGeom prst="straightConnector1">
            <a:avLst/>
          </a:prstGeom>
          <a:ln w="38100">
            <a:solidFill>
              <a:srgbClr val="D1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3D2F8E-2975-4AA1-BA91-DAE177BB3F6D}"/>
              </a:ext>
            </a:extLst>
          </p:cNvPr>
          <p:cNvCxnSpPr>
            <a:cxnSpLocks/>
          </p:cNvCxnSpPr>
          <p:nvPr/>
        </p:nvCxnSpPr>
        <p:spPr>
          <a:xfrm>
            <a:off x="5839555" y="3449792"/>
            <a:ext cx="4489303" cy="694783"/>
          </a:xfrm>
          <a:prstGeom prst="straightConnector1">
            <a:avLst/>
          </a:prstGeom>
          <a:ln w="38100">
            <a:solidFill>
              <a:srgbClr val="D1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F8057C2-6390-4BE8-98CE-92C719BE4836}"/>
              </a:ext>
            </a:extLst>
          </p:cNvPr>
          <p:cNvCxnSpPr>
            <a:cxnSpLocks/>
          </p:cNvCxnSpPr>
          <p:nvPr/>
        </p:nvCxnSpPr>
        <p:spPr>
          <a:xfrm flipH="1">
            <a:off x="1863142" y="3712542"/>
            <a:ext cx="7190885" cy="4122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9FDB58D-E5E3-470D-82E6-47E0911578E0}"/>
              </a:ext>
            </a:extLst>
          </p:cNvPr>
          <p:cNvCxnSpPr>
            <a:cxnSpLocks/>
          </p:cNvCxnSpPr>
          <p:nvPr/>
        </p:nvCxnSpPr>
        <p:spPr>
          <a:xfrm>
            <a:off x="9084898" y="3735207"/>
            <a:ext cx="1229455" cy="4219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7E71-94C2-4B64-9644-0CEA99BB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Dispatching Requirement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2E6C6-3CF4-42B9-8987-C747819E6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Job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has rank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aseline="30000" dirty="0"/>
                  <a:t>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Volume of rank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work dispatched to server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by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Guardrail requirement: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 ranks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 ∀</m:t>
                    </m:r>
                  </m:oMath>
                </a14:m>
                <a:r>
                  <a:rPr lang="en-US" sz="2400" dirty="0"/>
                  <a:t> servers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 ∀</m:t>
                    </m:r>
                  </m:oMath>
                </a14:m>
                <a:r>
                  <a:rPr lang="en-US" sz="2400" dirty="0"/>
                  <a:t> times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2E6C6-3CF4-42B9-8987-C747819E6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5E5D0-1F10-4E65-B504-31D13A1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25</a:t>
            </a:fld>
            <a:endParaRPr lang="en-US"/>
          </a:p>
        </p:txBody>
      </p:sp>
      <p:sp>
        <p:nvSpPr>
          <p:cNvPr id="5" name="AutoShape 2" descr="\Leftrightarrow ">
            <a:extLst>
              <a:ext uri="{FF2B5EF4-FFF2-40B4-BE49-F238E27FC236}">
                <a16:creationId xmlns:a16="http://schemas.microsoft.com/office/drawing/2014/main" id="{DDA9704E-7021-4F09-BFF8-5143A3929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27094-98AB-492B-B5EF-4342C408389A}"/>
                  </a:ext>
                </a:extLst>
              </p:cNvPr>
              <p:cNvSpPr txBox="1"/>
              <p:nvPr/>
            </p:nvSpPr>
            <p:spPr>
              <a:xfrm>
                <a:off x="712518" y="5581403"/>
                <a:ext cx="965463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*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is chosen as a function of 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27094-98AB-492B-B5EF-4342C408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8" y="5581403"/>
                <a:ext cx="9654639" cy="430887"/>
              </a:xfrm>
              <a:prstGeom prst="rect">
                <a:avLst/>
              </a:prstGeom>
              <a:blipFill>
                <a:blip r:embed="rId4"/>
                <a:stretch>
                  <a:fillRect l="-821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CA3FC4-3FBC-4A94-9FDB-C62BDBE1C3E9}"/>
                  </a:ext>
                </a:extLst>
              </p:cNvPr>
              <p:cNvSpPr/>
              <p:nvPr/>
            </p:nvSpPr>
            <p:spPr>
              <a:xfrm>
                <a:off x="1852551" y="3746603"/>
                <a:ext cx="4893623" cy="120004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|≤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CA3FC4-3FBC-4A94-9FDB-C62BDBE1C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51" y="3746603"/>
                <a:ext cx="4893623" cy="12000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5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D580-7B92-4C6F-8A21-ED58D3C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Guardrail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84288-EE8B-460A-8798-D4EDA434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643" y="6369475"/>
            <a:ext cx="2743200" cy="365125"/>
          </a:xfrm>
        </p:spPr>
        <p:txBody>
          <a:bodyPr/>
          <a:lstStyle/>
          <a:p>
            <a:fld id="{E0055D3A-F86B-49BA-B463-65B68F20E16F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26C8F19-C515-4DDE-80B0-66E43963A8A1}"/>
              </a:ext>
            </a:extLst>
          </p:cNvPr>
          <p:cNvGrpSpPr/>
          <p:nvPr/>
        </p:nvGrpSpPr>
        <p:grpSpPr>
          <a:xfrm>
            <a:off x="415529" y="3180170"/>
            <a:ext cx="2703132" cy="3278516"/>
            <a:chOff x="415529" y="3180170"/>
            <a:chExt cx="2703132" cy="327851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07B0F73-15B3-49E8-9AED-F0FC7B6725D7}"/>
                </a:ext>
              </a:extLst>
            </p:cNvPr>
            <p:cNvSpPr txBox="1"/>
            <p:nvPr/>
          </p:nvSpPr>
          <p:spPr>
            <a:xfrm>
              <a:off x="415529" y="5504579"/>
              <a:ext cx="27031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Possibly</a:t>
              </a:r>
            </a:p>
            <a:p>
              <a:pPr algn="ctr"/>
              <a:r>
                <a:rPr lang="en-US" sz="2800" dirty="0"/>
                <a:t>Very bad</a:t>
              </a:r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D9BE03BE-5691-4568-8A03-E2F9482F9910}"/>
                </a:ext>
              </a:extLst>
            </p:cNvPr>
            <p:cNvGrpSpPr/>
            <p:nvPr/>
          </p:nvGrpSpPr>
          <p:grpSpPr>
            <a:xfrm>
              <a:off x="795003" y="3180170"/>
              <a:ext cx="2285859" cy="2270688"/>
              <a:chOff x="311082" y="1319911"/>
              <a:chExt cx="3271979" cy="3679601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37BF212B-B5DD-457E-9286-4A7BFE7E4ECE}"/>
                  </a:ext>
                </a:extLst>
              </p:cNvPr>
              <p:cNvSpPr/>
              <p:nvPr/>
            </p:nvSpPr>
            <p:spPr>
              <a:xfrm>
                <a:off x="311082" y="1319911"/>
                <a:ext cx="3138475" cy="3679601"/>
              </a:xfrm>
              <a:prstGeom prst="roundRect">
                <a:avLst/>
              </a:prstGeom>
              <a:solidFill>
                <a:srgbClr val="FFB7B7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663E5EB-33B6-44C0-97FC-FD1CA21D1418}"/>
                  </a:ext>
                </a:extLst>
              </p:cNvPr>
              <p:cNvSpPr/>
              <p:nvPr/>
            </p:nvSpPr>
            <p:spPr>
              <a:xfrm>
                <a:off x="1509891" y="2681065"/>
                <a:ext cx="663867" cy="1010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22B0120-374A-435C-BDAF-6EA90B29375F}"/>
                  </a:ext>
                </a:extLst>
              </p:cNvPr>
              <p:cNvSpPr/>
              <p:nvPr/>
            </p:nvSpPr>
            <p:spPr>
              <a:xfrm>
                <a:off x="2485327" y="2668950"/>
                <a:ext cx="663867" cy="1010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097FD2EA-20EE-48DD-9550-CA3E61F7D024}"/>
                  </a:ext>
                </a:extLst>
              </p:cNvPr>
              <p:cNvGrpSpPr/>
              <p:nvPr/>
            </p:nvGrpSpPr>
            <p:grpSpPr>
              <a:xfrm>
                <a:off x="479358" y="1373942"/>
                <a:ext cx="3103703" cy="3474609"/>
                <a:chOff x="813873" y="1373942"/>
                <a:chExt cx="3359772" cy="3474609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E40D175-01A6-43E7-AC9A-4B7A3FA17F64}"/>
                    </a:ext>
                  </a:extLst>
                </p:cNvPr>
                <p:cNvSpPr/>
                <p:nvPr/>
              </p:nvSpPr>
              <p:spPr>
                <a:xfrm>
                  <a:off x="838200" y="2682712"/>
                  <a:ext cx="718639" cy="1010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DF38CFD-9EE7-4145-8AFC-11DCF82C65FF}"/>
                    </a:ext>
                  </a:extLst>
                </p:cNvPr>
                <p:cNvGrpSpPr/>
                <p:nvPr/>
              </p:nvGrpSpPr>
              <p:grpSpPr>
                <a:xfrm>
                  <a:off x="813873" y="1373942"/>
                  <a:ext cx="3359772" cy="3474609"/>
                  <a:chOff x="838200" y="1789075"/>
                  <a:chExt cx="3359772" cy="3474609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C3EB2E5-15EC-4395-AABC-E8A1385B5EC1}"/>
                      </a:ext>
                    </a:extLst>
                  </p:cNvPr>
                  <p:cNvSpPr/>
                  <p:nvPr/>
                </p:nvSpPr>
                <p:spPr>
                  <a:xfrm>
                    <a:off x="1100728" y="2141215"/>
                    <a:ext cx="2398394" cy="55914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Disp. Policy P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29F3C42F-8AF4-49FC-A226-A7A890F7E8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6261" y="1789075"/>
                    <a:ext cx="0" cy="352337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31115FCA-2C92-4476-B0B3-0DBF2CBA9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8032" y="2713765"/>
                    <a:ext cx="381695" cy="357804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FEF37EB-F3AF-40D2-9A84-33705A3E9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6261" y="2700553"/>
                    <a:ext cx="0" cy="352337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E9D3067B-469A-4B1A-94E1-A1E8ABF64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503" y="2713765"/>
                    <a:ext cx="352339" cy="352337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E20F4662-63CD-4B8E-B419-98814ADFEB02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2997478"/>
                    <a:ext cx="1233578" cy="2266206"/>
                    <a:chOff x="838200" y="2997478"/>
                    <a:chExt cx="1233578" cy="2266206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0F95A1EB-D24B-4471-A090-048C6986B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200" y="3084633"/>
                      <a:ext cx="763389" cy="2179051"/>
                      <a:chOff x="2101448" y="3281204"/>
                      <a:chExt cx="763389" cy="2179051"/>
                    </a:xfrm>
                    <a:noFill/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05A79264-E1BA-497E-B7E5-EBE07EF6BB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1448" y="3281204"/>
                        <a:ext cx="763389" cy="1826714"/>
                        <a:chOff x="2101448" y="3281204"/>
                        <a:chExt cx="763389" cy="1826714"/>
                      </a:xfrm>
                      <a:grpFill/>
                    </p:grpSpPr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id="{212E89B9-6A58-4565-8105-70435853795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804" y="3281204"/>
                          <a:ext cx="0" cy="102976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Connector 34">
                          <a:extLst>
                            <a:ext uri="{FF2B5EF4-FFF2-40B4-BE49-F238E27FC236}">
                              <a16:creationId xmlns:a16="http://schemas.microsoft.com/office/drawing/2014/main" id="{C1B82C9D-EBDA-458A-8C05-E5CB279F59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30804" y="4310964"/>
                          <a:ext cx="704675" cy="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ADDDC2D6-D06D-46EE-A5D8-3DBF5DA8701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35479" y="3281204"/>
                          <a:ext cx="0" cy="102976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95E6A8FD-F93C-4705-817E-E73A521973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1448" y="4310964"/>
                          <a:ext cx="763389" cy="79695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3BE76C92-4DC9-4148-8024-15A247C0A04F}"/>
                          </a:ext>
                        </a:extLst>
                      </p:cNvPr>
                      <p:cNvCxnSpPr>
                        <a:cxnSpLocks/>
                        <a:stCxn id="37" idx="4"/>
                      </p:cNvCxnSpPr>
                      <p:nvPr/>
                    </p:nvCxnSpPr>
                    <p:spPr>
                      <a:xfrm>
                        <a:off x="2483143" y="5107918"/>
                        <a:ext cx="0" cy="352337"/>
                      </a:xfrm>
                      <a:prstGeom prst="straightConnector1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2BD3F73F-B1BD-404B-AE2A-26AB039F97C9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73774" y="3375513"/>
                      <a:ext cx="1376040" cy="6199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SRPT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8CB66F60-4FF7-44D0-A2A3-D23CD62A5E4A}"/>
                      </a:ext>
                    </a:extLst>
                  </p:cNvPr>
                  <p:cNvGrpSpPr/>
                  <p:nvPr/>
                </p:nvGrpSpPr>
                <p:grpSpPr>
                  <a:xfrm>
                    <a:off x="1924568" y="2992011"/>
                    <a:ext cx="1233576" cy="2266206"/>
                    <a:chOff x="838200" y="2997478"/>
                    <a:chExt cx="1233576" cy="2266206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0895443D-069C-499F-8353-9383CB6B6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200" y="3103312"/>
                      <a:ext cx="763389" cy="2160372"/>
                      <a:chOff x="2101448" y="3299883"/>
                      <a:chExt cx="763389" cy="2160372"/>
                    </a:xfrm>
                    <a:noFill/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E44658E4-4D80-4A9D-9F41-2791B800EB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1448" y="3299883"/>
                        <a:ext cx="763389" cy="1808035"/>
                        <a:chOff x="2101448" y="3299883"/>
                        <a:chExt cx="763389" cy="1808035"/>
                      </a:xfrm>
                      <a:grpFill/>
                    </p:grpSpPr>
                    <p:cxnSp>
                      <p:nvCxnSpPr>
                        <p:cNvPr id="26" name="Straight Connector 25">
                          <a:extLst>
                            <a:ext uri="{FF2B5EF4-FFF2-40B4-BE49-F238E27FC236}">
                              <a16:creationId xmlns:a16="http://schemas.microsoft.com/office/drawing/2014/main" id="{4819697E-C9C6-44D3-AF15-AE654E721C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130804" y="3299883"/>
                          <a:ext cx="13087" cy="1011081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>
                          <a:extLst>
                            <a:ext uri="{FF2B5EF4-FFF2-40B4-BE49-F238E27FC236}">
                              <a16:creationId xmlns:a16="http://schemas.microsoft.com/office/drawing/2014/main" id="{CEF9C53F-8F05-47F7-B195-1963C129FEA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30804" y="4310964"/>
                          <a:ext cx="704675" cy="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Straight Connector 27">
                          <a:extLst>
                            <a:ext uri="{FF2B5EF4-FFF2-40B4-BE49-F238E27FC236}">
                              <a16:creationId xmlns:a16="http://schemas.microsoft.com/office/drawing/2014/main" id="{8207C887-2910-4AA2-ACCC-707934320C3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35479" y="3299883"/>
                          <a:ext cx="0" cy="1011081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Oval 28">
                          <a:extLst>
                            <a:ext uri="{FF2B5EF4-FFF2-40B4-BE49-F238E27FC236}">
                              <a16:creationId xmlns:a16="http://schemas.microsoft.com/office/drawing/2014/main" id="{F8EE4004-4FAB-4245-8A78-AB180E27B5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1448" y="4310964"/>
                          <a:ext cx="763389" cy="79695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3B0CB954-C3A5-4018-89B9-E42E20FE9958}"/>
                          </a:ext>
                        </a:extLst>
                      </p:cNvPr>
                      <p:cNvCxnSpPr>
                        <a:cxnSpLocks/>
                        <a:stCxn id="29" idx="4"/>
                      </p:cNvCxnSpPr>
                      <p:nvPr/>
                    </p:nvCxnSpPr>
                    <p:spPr>
                      <a:xfrm>
                        <a:off x="2483143" y="5107918"/>
                        <a:ext cx="0" cy="352337"/>
                      </a:xfrm>
                      <a:prstGeom prst="straightConnector1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FFD85E-5FF3-474F-99B5-0C543A40603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73772" y="3375513"/>
                      <a:ext cx="1376040" cy="6199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SRPT</a:t>
                      </a:r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F5ABD140-0405-404C-AD35-69D62DDB5B97}"/>
                      </a:ext>
                    </a:extLst>
                  </p:cNvPr>
                  <p:cNvGrpSpPr/>
                  <p:nvPr/>
                </p:nvGrpSpPr>
                <p:grpSpPr>
                  <a:xfrm>
                    <a:off x="2982797" y="2992011"/>
                    <a:ext cx="1215175" cy="2266206"/>
                    <a:chOff x="838200" y="2997478"/>
                    <a:chExt cx="1215175" cy="226620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6A53E14D-E08C-4149-A19C-0C61537469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200" y="3103312"/>
                      <a:ext cx="763389" cy="2160372"/>
                      <a:chOff x="2101448" y="3299883"/>
                      <a:chExt cx="763389" cy="2160372"/>
                    </a:xfrm>
                    <a:noFill/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F17A524C-94B0-4E22-A896-7AFBFA00FB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1448" y="3299883"/>
                        <a:ext cx="763389" cy="1808035"/>
                        <a:chOff x="2101448" y="3299883"/>
                        <a:chExt cx="763389" cy="1808035"/>
                      </a:xfrm>
                      <a:grpFill/>
                    </p:grpSpPr>
                    <p:cxnSp>
                      <p:nvCxnSpPr>
                        <p:cNvPr id="18" name="Straight Connector 17">
                          <a:extLst>
                            <a:ext uri="{FF2B5EF4-FFF2-40B4-BE49-F238E27FC236}">
                              <a16:creationId xmlns:a16="http://schemas.microsoft.com/office/drawing/2014/main" id="{F81ABB71-3B8F-403D-A12C-32F6D5F053D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804" y="3299883"/>
                          <a:ext cx="0" cy="1011081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Straight Connector 18">
                          <a:extLst>
                            <a:ext uri="{FF2B5EF4-FFF2-40B4-BE49-F238E27FC236}">
                              <a16:creationId xmlns:a16="http://schemas.microsoft.com/office/drawing/2014/main" id="{F5BC8386-1ECE-4464-8676-1A64802EA9E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30804" y="4310964"/>
                          <a:ext cx="704675" cy="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" name="Straight Connector 19">
                          <a:extLst>
                            <a:ext uri="{FF2B5EF4-FFF2-40B4-BE49-F238E27FC236}">
                              <a16:creationId xmlns:a16="http://schemas.microsoft.com/office/drawing/2014/main" id="{C48B78B6-5704-45B6-A17F-1DE28D1758E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35479" y="3299883"/>
                          <a:ext cx="0" cy="1011081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A4EBE505-9FFE-4B21-BD52-786032773C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1448" y="4310964"/>
                          <a:ext cx="763389" cy="79695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28329B9A-0DE2-4425-85D8-D1D8395881AE}"/>
                          </a:ext>
                        </a:extLst>
                      </p:cNvPr>
                      <p:cNvCxnSpPr>
                        <a:cxnSpLocks/>
                        <a:stCxn id="21" idx="4"/>
                      </p:cNvCxnSpPr>
                      <p:nvPr/>
                    </p:nvCxnSpPr>
                    <p:spPr>
                      <a:xfrm>
                        <a:off x="2483143" y="5107918"/>
                        <a:ext cx="0" cy="352337"/>
                      </a:xfrm>
                      <a:prstGeom prst="straightConnector1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600F69A-1B60-4E36-88CE-8914DC339835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55371" y="3375513"/>
                      <a:ext cx="1376040" cy="6199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SRPT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4881A51-22D6-4F82-A90B-5EE5E738937E}"/>
              </a:ext>
            </a:extLst>
          </p:cNvPr>
          <p:cNvGrpSpPr/>
          <p:nvPr/>
        </p:nvGrpSpPr>
        <p:grpSpPr>
          <a:xfrm>
            <a:off x="7748752" y="3214289"/>
            <a:ext cx="3361257" cy="2407511"/>
            <a:chOff x="7748752" y="3214289"/>
            <a:chExt cx="3361257" cy="2407511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F6F487D5-8CDD-46BD-A1D7-9BFDEDEA29FE}"/>
                </a:ext>
              </a:extLst>
            </p:cNvPr>
            <p:cNvGrpSpPr/>
            <p:nvPr/>
          </p:nvGrpSpPr>
          <p:grpSpPr>
            <a:xfrm>
              <a:off x="9405251" y="3214289"/>
              <a:ext cx="1704758" cy="2407511"/>
              <a:chOff x="8759013" y="1332518"/>
              <a:chExt cx="2575033" cy="3901320"/>
            </a:xfrm>
          </p:grpSpPr>
          <p:sp>
            <p:nvSpPr>
              <p:cNvPr id="346" name="Rectangle: Rounded Corners 345">
                <a:extLst>
                  <a:ext uri="{FF2B5EF4-FFF2-40B4-BE49-F238E27FC236}">
                    <a16:creationId xmlns:a16="http://schemas.microsoft.com/office/drawing/2014/main" id="{DAB8E8A3-5702-475F-9AD6-367D65356027}"/>
                  </a:ext>
                </a:extLst>
              </p:cNvPr>
              <p:cNvSpPr/>
              <p:nvPr/>
            </p:nvSpPr>
            <p:spPr>
              <a:xfrm>
                <a:off x="8759013" y="1332518"/>
                <a:ext cx="2575033" cy="3901320"/>
              </a:xfrm>
              <a:prstGeom prst="roundRect">
                <a:avLst/>
              </a:prstGeom>
              <a:solidFill>
                <a:srgbClr val="DEFEA4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41C04DF6-4D2A-422C-9AD3-FEAECC4EF8E9}"/>
                  </a:ext>
                </a:extLst>
              </p:cNvPr>
              <p:cNvGrpSpPr/>
              <p:nvPr/>
            </p:nvGrpSpPr>
            <p:grpSpPr>
              <a:xfrm>
                <a:off x="9077601" y="1605380"/>
                <a:ext cx="1761589" cy="3448507"/>
                <a:chOff x="10531948" y="3174225"/>
                <a:chExt cx="685585" cy="1410980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5F76C85A-9C47-4AE3-985F-D501DD094639}"/>
                    </a:ext>
                  </a:extLst>
                </p:cNvPr>
                <p:cNvSpPr/>
                <p:nvPr/>
              </p:nvSpPr>
              <p:spPr>
                <a:xfrm>
                  <a:off x="10731660" y="3184273"/>
                  <a:ext cx="282986" cy="5481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D98B8382-18C3-4543-AEAA-FDB2C5A03366}"/>
                    </a:ext>
                  </a:extLst>
                </p:cNvPr>
                <p:cNvGrpSpPr/>
                <p:nvPr/>
              </p:nvGrpSpPr>
              <p:grpSpPr>
                <a:xfrm>
                  <a:off x="10531948" y="3174225"/>
                  <a:ext cx="685585" cy="1410980"/>
                  <a:chOff x="9714920" y="2996301"/>
                  <a:chExt cx="811988" cy="1707354"/>
                </a:xfrm>
              </p:grpSpPr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A7EA18BC-8A82-4BB0-913F-33D9A25FB40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130048" y="3288802"/>
                    <a:ext cx="581349" cy="184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SRPT</a:t>
                    </a:r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DA9325C5-79BE-4604-95F8-D8DF9FED6E5C}"/>
                      </a:ext>
                    </a:extLst>
                  </p:cNvPr>
                  <p:cNvSpPr/>
                  <p:nvPr/>
                </p:nvSpPr>
                <p:spPr>
                  <a:xfrm>
                    <a:off x="9714920" y="3700670"/>
                    <a:ext cx="811988" cy="8370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dirty="0">
                        <a:solidFill>
                          <a:schemeClr val="tx1"/>
                        </a:solidFill>
                      </a:rPr>
                      <a:t>k</a:t>
                    </a:r>
                  </a:p>
                </p:txBody>
              </p:sp>
              <p:cxnSp>
                <p:nvCxnSpPr>
                  <p:cNvPr id="195" name="Straight Arrow Connector 194">
                    <a:extLst>
                      <a:ext uri="{FF2B5EF4-FFF2-40B4-BE49-F238E27FC236}">
                        <a16:creationId xmlns:a16="http://schemas.microsoft.com/office/drawing/2014/main" id="{083B2A8A-B3EF-4AE3-A0DE-B8992868B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42399" y="4549364"/>
                    <a:ext cx="0" cy="154291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2C855AE0-5BAE-4860-874E-54063D8840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49955" y="3008460"/>
                    <a:ext cx="0" cy="68505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0C034204-063E-4C05-9ECC-2B4CBF582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49955" y="3681351"/>
                    <a:ext cx="3419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040B10AA-F3CD-4634-A29E-E91285FC1E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91876" y="2996301"/>
                    <a:ext cx="0" cy="68505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3F9C7976-35FA-448B-9F9C-D2C6DFC4AB11}"/>
                </a:ext>
              </a:extLst>
            </p:cNvPr>
            <p:cNvGrpSpPr/>
            <p:nvPr/>
          </p:nvGrpSpPr>
          <p:grpSpPr>
            <a:xfrm>
              <a:off x="7748752" y="3282476"/>
              <a:ext cx="1000970" cy="1956272"/>
              <a:chOff x="7490906" y="2011753"/>
              <a:chExt cx="1000970" cy="317009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7BBB45C-B872-425A-8015-9CC59620A8B5}"/>
                  </a:ext>
                </a:extLst>
              </p:cNvPr>
              <p:cNvSpPr txBox="1"/>
              <p:nvPr/>
            </p:nvSpPr>
            <p:spPr>
              <a:xfrm>
                <a:off x="7490906" y="2011753"/>
                <a:ext cx="677855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0" dirty="0"/>
                  <a:t>≈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487716B7-6716-411D-8AF1-C43DD3DA78BC}"/>
                  </a:ext>
                </a:extLst>
              </p:cNvPr>
              <p:cNvSpPr txBox="1"/>
              <p:nvPr/>
            </p:nvSpPr>
            <p:spPr>
              <a:xfrm>
                <a:off x="7680729" y="4412410"/>
                <a:ext cx="8111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err="1"/>
                  <a:t>w.r.t.</a:t>
                </a:r>
                <a:endParaRPr lang="en-US" sz="2200" dirty="0"/>
              </a:p>
              <a:p>
                <a:pPr algn="ctr"/>
                <a:r>
                  <a:rPr lang="en-US" sz="2200" dirty="0"/>
                  <a:t>E[T]</a:t>
                </a:r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79D0875-7186-48CF-B42F-FD4D758A33C9}"/>
              </a:ext>
            </a:extLst>
          </p:cNvPr>
          <p:cNvGrpSpPr/>
          <p:nvPr/>
        </p:nvGrpSpPr>
        <p:grpSpPr>
          <a:xfrm>
            <a:off x="3235892" y="3083550"/>
            <a:ext cx="4575387" cy="3559057"/>
            <a:chOff x="3235892" y="3083550"/>
            <a:chExt cx="4575387" cy="355905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868BA8A-F086-4D92-9B63-00DDF1BC5C10}"/>
                </a:ext>
              </a:extLst>
            </p:cNvPr>
            <p:cNvSpPr txBox="1"/>
            <p:nvPr/>
          </p:nvSpPr>
          <p:spPr>
            <a:xfrm>
              <a:off x="4100768" y="5688500"/>
              <a:ext cx="3710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Guaranteed heavy traffic optimal</a:t>
              </a: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A196809-54A4-46A2-B9B5-865E06BED6F5}"/>
                </a:ext>
              </a:extLst>
            </p:cNvPr>
            <p:cNvGrpSpPr/>
            <p:nvPr/>
          </p:nvGrpSpPr>
          <p:grpSpPr>
            <a:xfrm>
              <a:off x="3235892" y="3083550"/>
              <a:ext cx="4071104" cy="2656220"/>
              <a:chOff x="3235892" y="3083550"/>
              <a:chExt cx="4071104" cy="26562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605798-57A6-405A-B062-6A29445F7EDC}"/>
                  </a:ext>
                </a:extLst>
              </p:cNvPr>
              <p:cNvSpPr txBox="1"/>
              <p:nvPr/>
            </p:nvSpPr>
            <p:spPr>
              <a:xfrm>
                <a:off x="3235892" y="3698711"/>
                <a:ext cx="935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/>
                  <a:t>→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68A4231-6768-4D3D-9915-EB95DCDA1C2E}"/>
                  </a:ext>
                </a:extLst>
              </p:cNvPr>
              <p:cNvGrpSpPr/>
              <p:nvPr/>
            </p:nvGrpSpPr>
            <p:grpSpPr>
              <a:xfrm>
                <a:off x="4619825" y="3083550"/>
                <a:ext cx="2687171" cy="2656220"/>
                <a:chOff x="4619825" y="3107300"/>
                <a:chExt cx="2687171" cy="2656220"/>
              </a:xfrm>
            </p:grpSpPr>
            <p:sp>
              <p:nvSpPr>
                <p:cNvPr id="360" name="Rectangle: Rounded Corners 359">
                  <a:extLst>
                    <a:ext uri="{FF2B5EF4-FFF2-40B4-BE49-F238E27FC236}">
                      <a16:creationId xmlns:a16="http://schemas.microsoft.com/office/drawing/2014/main" id="{D9C56A2D-230B-4783-9ECA-754826F58FE0}"/>
                    </a:ext>
                  </a:extLst>
                </p:cNvPr>
                <p:cNvSpPr/>
                <p:nvPr/>
              </p:nvSpPr>
              <p:spPr>
                <a:xfrm>
                  <a:off x="4619825" y="3107300"/>
                  <a:ext cx="2615370" cy="2656220"/>
                </a:xfrm>
                <a:prstGeom prst="roundRect">
                  <a:avLst/>
                </a:prstGeom>
                <a:solidFill>
                  <a:srgbClr val="C2FFA3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8D2C1C9-E516-4FE5-A2D1-47BB6533E2C5}"/>
                    </a:ext>
                  </a:extLst>
                </p:cNvPr>
                <p:cNvSpPr/>
                <p:nvPr/>
              </p:nvSpPr>
              <p:spPr>
                <a:xfrm>
                  <a:off x="5614170" y="4349397"/>
                  <a:ext cx="558255" cy="6905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EC1CDC09-DC41-4518-9B22-0C4C4CE4B051}"/>
                    </a:ext>
                  </a:extLst>
                </p:cNvPr>
                <p:cNvSpPr/>
                <p:nvPr/>
              </p:nvSpPr>
              <p:spPr>
                <a:xfrm>
                  <a:off x="6433377" y="4349397"/>
                  <a:ext cx="558255" cy="6905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B8078BED-7859-4A27-9B71-E1E44D9D0FF3}"/>
                    </a:ext>
                  </a:extLst>
                </p:cNvPr>
                <p:cNvSpPr/>
                <p:nvPr/>
              </p:nvSpPr>
              <p:spPr>
                <a:xfrm>
                  <a:off x="4775678" y="4342974"/>
                  <a:ext cx="558255" cy="6905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BE50F5F4-6100-4534-B82B-983C60EAC806}"/>
                    </a:ext>
                  </a:extLst>
                </p:cNvPr>
                <p:cNvSpPr/>
                <p:nvPr/>
              </p:nvSpPr>
              <p:spPr>
                <a:xfrm>
                  <a:off x="5010536" y="3289074"/>
                  <a:ext cx="1725015" cy="79719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Disp. Policy P + Guardrails</a:t>
                  </a:r>
                </a:p>
              </p:txBody>
            </p: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F5A6E587-0549-42FB-9062-AD520B2212A4}"/>
                    </a:ext>
                  </a:extLst>
                </p:cNvPr>
                <p:cNvGrpSpPr/>
                <p:nvPr/>
              </p:nvGrpSpPr>
              <p:grpSpPr>
                <a:xfrm>
                  <a:off x="5219495" y="3607692"/>
                  <a:ext cx="1269634" cy="500924"/>
                  <a:chOff x="5773390" y="2029174"/>
                  <a:chExt cx="1761507" cy="498289"/>
                </a:xfrm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4587C7E3-A59A-49BF-9D88-B2A1E8B9C48E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2043025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85E4547F-3298-4950-839F-ED9AF6951CB9}"/>
                      </a:ext>
                    </a:extLst>
                  </p:cNvPr>
                  <p:cNvCxnSpPr/>
                  <p:nvPr/>
                </p:nvCxnSpPr>
                <p:spPr>
                  <a:xfrm>
                    <a:off x="6248400" y="2052921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652B6EE6-F5C3-4FC2-9AC2-2B2BB446F9DD}"/>
                      </a:ext>
                    </a:extLst>
                  </p:cNvPr>
                  <p:cNvCxnSpPr/>
                  <p:nvPr/>
                </p:nvCxnSpPr>
                <p:spPr>
                  <a:xfrm>
                    <a:off x="6438405" y="2064798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D5B06135-B5A9-4DAB-81A4-F58F850D34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5421" y="2088737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12883B8E-45D7-47C7-8056-CA265CD40EDB}"/>
                      </a:ext>
                    </a:extLst>
                  </p:cNvPr>
                  <p:cNvCxnSpPr/>
                  <p:nvPr/>
                </p:nvCxnSpPr>
                <p:spPr>
                  <a:xfrm>
                    <a:off x="6830293" y="2041047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044FE291-088D-4EA3-9856-6EFFAC7DD14C}"/>
                      </a:ext>
                    </a:extLst>
                  </p:cNvPr>
                  <p:cNvCxnSpPr/>
                  <p:nvPr/>
                </p:nvCxnSpPr>
                <p:spPr>
                  <a:xfrm>
                    <a:off x="7008422" y="2064797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1EFF44EC-D9B5-4721-8D9E-6966BE454914}"/>
                      </a:ext>
                    </a:extLst>
                  </p:cNvPr>
                  <p:cNvCxnSpPr/>
                  <p:nvPr/>
                </p:nvCxnSpPr>
                <p:spPr>
                  <a:xfrm>
                    <a:off x="7174675" y="2029174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1F3533AD-7E8D-48CB-8246-5000AFE689DE}"/>
                      </a:ext>
                    </a:extLst>
                  </p:cNvPr>
                  <p:cNvCxnSpPr/>
                  <p:nvPr/>
                </p:nvCxnSpPr>
                <p:spPr>
                  <a:xfrm>
                    <a:off x="6094024" y="2421054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BE8A596-2382-428D-B1D5-662F73E30C23}"/>
                      </a:ext>
                    </a:extLst>
                  </p:cNvPr>
                  <p:cNvCxnSpPr/>
                  <p:nvPr/>
                </p:nvCxnSpPr>
                <p:spPr>
                  <a:xfrm>
                    <a:off x="6248400" y="2397304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2BD6394F-A72B-4F0F-85A2-CD5BC88B4050}"/>
                      </a:ext>
                    </a:extLst>
                  </p:cNvPr>
                  <p:cNvCxnSpPr/>
                  <p:nvPr/>
                </p:nvCxnSpPr>
                <p:spPr>
                  <a:xfrm>
                    <a:off x="6450281" y="2397304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2A874610-2890-4FBA-BBE9-485FD3028F4B}"/>
                      </a:ext>
                    </a:extLst>
                  </p:cNvPr>
                  <p:cNvCxnSpPr/>
                  <p:nvPr/>
                </p:nvCxnSpPr>
                <p:spPr>
                  <a:xfrm>
                    <a:off x="6604658" y="2361676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2FD077CF-2EC1-4771-BA15-5818EA6C5C0E}"/>
                      </a:ext>
                    </a:extLst>
                  </p:cNvPr>
                  <p:cNvCxnSpPr/>
                  <p:nvPr/>
                </p:nvCxnSpPr>
                <p:spPr>
                  <a:xfrm>
                    <a:off x="6830287" y="2385428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E5D6AA4B-057B-423E-85C4-F242E640B992}"/>
                      </a:ext>
                    </a:extLst>
                  </p:cNvPr>
                  <p:cNvCxnSpPr/>
                  <p:nvPr/>
                </p:nvCxnSpPr>
                <p:spPr>
                  <a:xfrm>
                    <a:off x="7020298" y="2385430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1C25B543-8228-4625-88DF-625C0B5CFA75}"/>
                      </a:ext>
                    </a:extLst>
                  </p:cNvPr>
                  <p:cNvCxnSpPr/>
                  <p:nvPr/>
                </p:nvCxnSpPr>
                <p:spPr>
                  <a:xfrm>
                    <a:off x="7186553" y="2385427"/>
                    <a:ext cx="0" cy="106409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01F6C079-F7AE-4904-87E0-CB879F174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773390" y="2195425"/>
                    <a:ext cx="154376" cy="0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2B6E4D53-3ACF-4079-9667-91B2C276F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795161" y="2347825"/>
                    <a:ext cx="154376" cy="0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7B46DD07-0F35-4F1A-A188-5B34BB21CD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380521" y="2342856"/>
                    <a:ext cx="154376" cy="0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96BCF8DE-DFC1-4766-B01A-4AF9ADD66B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368646" y="2179594"/>
                    <a:ext cx="154376" cy="0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6D28F4A0-E6EC-460A-A957-98A7AD7DE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850578" y="2094251"/>
                    <a:ext cx="154376" cy="41332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>
                    <a:extLst>
                      <a:ext uri="{FF2B5EF4-FFF2-40B4-BE49-F238E27FC236}">
                        <a16:creationId xmlns:a16="http://schemas.microsoft.com/office/drawing/2014/main" id="{5B7C8C18-1343-4AB1-9FF1-CEBBAABEA6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321143" y="2448529"/>
                    <a:ext cx="154376" cy="41332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EB3AEAFC-9F9D-420E-B981-C17BA9E7F6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75321" y="2442362"/>
                    <a:ext cx="115778" cy="73693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6FCDA7DF-7E6C-4822-873F-B2B935336B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8382" y="2060378"/>
                    <a:ext cx="115778" cy="73693"/>
                  </a:xfrm>
                  <a:prstGeom prst="line">
                    <a:avLst/>
                  </a:prstGeom>
                  <a:ln w="63500">
                    <a:solidFill>
                      <a:srgbClr val="F8F2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8" name="Group 387">
                  <a:extLst>
                    <a:ext uri="{FF2B5EF4-FFF2-40B4-BE49-F238E27FC236}">
                      <a16:creationId xmlns:a16="http://schemas.microsoft.com/office/drawing/2014/main" id="{A6A3E5C5-461D-44AE-BD02-6DDCC3447ACA}"/>
                    </a:ext>
                  </a:extLst>
                </p:cNvPr>
                <p:cNvGrpSpPr/>
                <p:nvPr/>
              </p:nvGrpSpPr>
              <p:grpSpPr>
                <a:xfrm>
                  <a:off x="4752875" y="4071355"/>
                  <a:ext cx="2554121" cy="1686907"/>
                  <a:chOff x="838200" y="2700553"/>
                  <a:chExt cx="3287912" cy="2469161"/>
                </a:xfrm>
              </p:grpSpPr>
              <p:cxnSp>
                <p:nvCxnSpPr>
                  <p:cNvPr id="390" name="Straight Arrow Connector 389">
                    <a:extLst>
                      <a:ext uri="{FF2B5EF4-FFF2-40B4-BE49-F238E27FC236}">
                        <a16:creationId xmlns:a16="http://schemas.microsoft.com/office/drawing/2014/main" id="{52AFB89C-39A5-44EF-A3D8-12A7555C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8032" y="2713765"/>
                    <a:ext cx="381695" cy="357804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Arrow Connector 390">
                    <a:extLst>
                      <a:ext uri="{FF2B5EF4-FFF2-40B4-BE49-F238E27FC236}">
                        <a16:creationId xmlns:a16="http://schemas.microsoft.com/office/drawing/2014/main" id="{5A3CBE7B-A05B-4B4B-9A1A-A1FC3A090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6261" y="2700553"/>
                    <a:ext cx="0" cy="352337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Arrow Connector 391">
                    <a:extLst>
                      <a:ext uri="{FF2B5EF4-FFF2-40B4-BE49-F238E27FC236}">
                        <a16:creationId xmlns:a16="http://schemas.microsoft.com/office/drawing/2014/main" id="{E0C41620-CC09-41FC-B65E-E859009DF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503" y="2713765"/>
                    <a:ext cx="352339" cy="352337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E1239897-403B-4939-A89B-3FD2218214D6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032486"/>
                    <a:ext cx="1143317" cy="2106199"/>
                    <a:chOff x="838200" y="3032486"/>
                    <a:chExt cx="1143316" cy="2106199"/>
                  </a:xfrm>
                </p:grpSpPr>
                <p:grpSp>
                  <p:nvGrpSpPr>
                    <p:cNvPr id="412" name="Group 411">
                      <a:extLst>
                        <a:ext uri="{FF2B5EF4-FFF2-40B4-BE49-F238E27FC236}">
                          <a16:creationId xmlns:a16="http://schemas.microsoft.com/office/drawing/2014/main" id="{6AA787F3-B13A-45E2-A38B-5359CB0E03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200" y="3084633"/>
                      <a:ext cx="763389" cy="2054052"/>
                      <a:chOff x="2101448" y="3281204"/>
                      <a:chExt cx="763389" cy="2054052"/>
                    </a:xfrm>
                    <a:noFill/>
                  </p:grpSpPr>
                  <p:grpSp>
                    <p:nvGrpSpPr>
                      <p:cNvPr id="414" name="Group 413">
                        <a:extLst>
                          <a:ext uri="{FF2B5EF4-FFF2-40B4-BE49-F238E27FC236}">
                            <a16:creationId xmlns:a16="http://schemas.microsoft.com/office/drawing/2014/main" id="{A913AD9F-0726-45AA-9D0E-121F4AB9D9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1448" y="3281204"/>
                        <a:ext cx="763389" cy="1826714"/>
                        <a:chOff x="2101448" y="3281204"/>
                        <a:chExt cx="763389" cy="1826714"/>
                      </a:xfrm>
                      <a:grpFill/>
                    </p:grpSpPr>
                    <p:cxnSp>
                      <p:nvCxnSpPr>
                        <p:cNvPr id="416" name="Straight Connector 415">
                          <a:extLst>
                            <a:ext uri="{FF2B5EF4-FFF2-40B4-BE49-F238E27FC236}">
                              <a16:creationId xmlns:a16="http://schemas.microsoft.com/office/drawing/2014/main" id="{49A115B0-6BAE-4506-8173-1F1EFB97668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804" y="3281204"/>
                          <a:ext cx="0" cy="102976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7" name="Straight Connector 416">
                          <a:extLst>
                            <a:ext uri="{FF2B5EF4-FFF2-40B4-BE49-F238E27FC236}">
                              <a16:creationId xmlns:a16="http://schemas.microsoft.com/office/drawing/2014/main" id="{2F970466-6835-4600-8FA4-7674430BD2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30804" y="4310964"/>
                          <a:ext cx="704675" cy="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8" name="Straight Connector 417">
                          <a:extLst>
                            <a:ext uri="{FF2B5EF4-FFF2-40B4-BE49-F238E27FC236}">
                              <a16:creationId xmlns:a16="http://schemas.microsoft.com/office/drawing/2014/main" id="{131D695B-ECD7-43B4-B0B6-CF65519B88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35479" y="3281204"/>
                          <a:ext cx="0" cy="102976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9" name="Oval 418">
                          <a:extLst>
                            <a:ext uri="{FF2B5EF4-FFF2-40B4-BE49-F238E27FC236}">
                              <a16:creationId xmlns:a16="http://schemas.microsoft.com/office/drawing/2014/main" id="{76036609-ABE6-4AA9-AC6A-9C6FDF99E0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1448" y="4310964"/>
                          <a:ext cx="763389" cy="79695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p:txBody>
                    </p:sp>
                  </p:grpSp>
                  <p:cxnSp>
                    <p:nvCxnSpPr>
                      <p:cNvPr id="415" name="Straight Arrow Connector 414">
                        <a:extLst>
                          <a:ext uri="{FF2B5EF4-FFF2-40B4-BE49-F238E27FC236}">
                            <a16:creationId xmlns:a16="http://schemas.microsoft.com/office/drawing/2014/main" id="{4A859A72-280A-4DD3-A561-411D02AC64D0}"/>
                          </a:ext>
                        </a:extLst>
                      </p:cNvPr>
                      <p:cNvCxnSpPr>
                        <a:cxnSpLocks/>
                        <a:stCxn id="419" idx="4"/>
                      </p:cNvCxnSpPr>
                      <p:nvPr/>
                    </p:nvCxnSpPr>
                    <p:spPr>
                      <a:xfrm>
                        <a:off x="2483143" y="5107917"/>
                        <a:ext cx="0" cy="227339"/>
                      </a:xfrm>
                      <a:prstGeom prst="straightConnector1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3" name="TextBox 412">
                      <a:extLst>
                        <a:ext uri="{FF2B5EF4-FFF2-40B4-BE49-F238E27FC236}">
                          <a16:creationId xmlns:a16="http://schemas.microsoft.com/office/drawing/2014/main" id="{39B2576A-0073-4EC4-BA15-898A1A558CB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5967" y="3462975"/>
                      <a:ext cx="1376038" cy="5150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SRPT</a:t>
                      </a:r>
                    </a:p>
                  </p:txBody>
                </p:sp>
              </p:grpSp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AF9F7497-E977-4F37-A451-F6A8F0EBFD60}"/>
                      </a:ext>
                    </a:extLst>
                  </p:cNvPr>
                  <p:cNvGrpSpPr/>
                  <p:nvPr/>
                </p:nvGrpSpPr>
                <p:grpSpPr>
                  <a:xfrm>
                    <a:off x="1924570" y="3027017"/>
                    <a:ext cx="1143317" cy="1878864"/>
                    <a:chOff x="838200" y="3032484"/>
                    <a:chExt cx="1143316" cy="1878864"/>
                  </a:xfrm>
                </p:grpSpPr>
                <p:grpSp>
                  <p:nvGrpSpPr>
                    <p:cNvPr id="406" name="Group 405">
                      <a:extLst>
                        <a:ext uri="{FF2B5EF4-FFF2-40B4-BE49-F238E27FC236}">
                          <a16:creationId xmlns:a16="http://schemas.microsoft.com/office/drawing/2014/main" id="{24E6E251-B045-4181-A3B6-ACF03F970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200" y="3103312"/>
                      <a:ext cx="763389" cy="1808036"/>
                      <a:chOff x="2101448" y="3299883"/>
                      <a:chExt cx="763389" cy="1808035"/>
                    </a:xfrm>
                    <a:noFill/>
                  </p:grpSpPr>
                  <p:cxnSp>
                    <p:nvCxnSpPr>
                      <p:cNvPr id="408" name="Straight Connector 407">
                        <a:extLst>
                          <a:ext uri="{FF2B5EF4-FFF2-40B4-BE49-F238E27FC236}">
                            <a16:creationId xmlns:a16="http://schemas.microsoft.com/office/drawing/2014/main" id="{946B95D7-7ECE-4C31-9D6B-F75C088653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130804" y="3299883"/>
                        <a:ext cx="13087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9" name="Straight Connector 408">
                        <a:extLst>
                          <a:ext uri="{FF2B5EF4-FFF2-40B4-BE49-F238E27FC236}">
                            <a16:creationId xmlns:a16="http://schemas.microsoft.com/office/drawing/2014/main" id="{51B56E4F-7E58-4857-8D67-BB86B67BF9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30804" y="4310964"/>
                        <a:ext cx="70467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0" name="Straight Connector 409">
                        <a:extLst>
                          <a:ext uri="{FF2B5EF4-FFF2-40B4-BE49-F238E27FC236}">
                            <a16:creationId xmlns:a16="http://schemas.microsoft.com/office/drawing/2014/main" id="{3D5C9236-C589-4DF6-BC2C-DE4426CF84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35479" y="3299883"/>
                        <a:ext cx="0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1" name="Oval 410">
                        <a:extLst>
                          <a:ext uri="{FF2B5EF4-FFF2-40B4-BE49-F238E27FC236}">
                            <a16:creationId xmlns:a16="http://schemas.microsoft.com/office/drawing/2014/main" id="{D082F232-7700-46A2-A2B0-BE64F798EC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1448" y="4310964"/>
                        <a:ext cx="763389" cy="7969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B8B83B0D-1B86-452E-93E4-8BDA3E61AF2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5966" y="3462974"/>
                      <a:ext cx="1376040" cy="5150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SRPT</a:t>
                      </a:r>
                    </a:p>
                  </p:txBody>
                </p: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31CCFBA7-59DB-4E6C-954A-4C9B50F7493B}"/>
                      </a:ext>
                    </a:extLst>
                  </p:cNvPr>
                  <p:cNvGrpSpPr/>
                  <p:nvPr/>
                </p:nvGrpSpPr>
                <p:grpSpPr>
                  <a:xfrm>
                    <a:off x="2982796" y="3027018"/>
                    <a:ext cx="1143316" cy="2142696"/>
                    <a:chOff x="838200" y="3032485"/>
                    <a:chExt cx="1143315" cy="2142696"/>
                  </a:xfrm>
                </p:grpSpPr>
                <p:grpSp>
                  <p:nvGrpSpPr>
                    <p:cNvPr id="396" name="Group 395">
                      <a:extLst>
                        <a:ext uri="{FF2B5EF4-FFF2-40B4-BE49-F238E27FC236}">
                          <a16:creationId xmlns:a16="http://schemas.microsoft.com/office/drawing/2014/main" id="{46225877-AFCA-4D0B-9873-9F2B91848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200" y="3103312"/>
                      <a:ext cx="763389" cy="2071869"/>
                      <a:chOff x="2101448" y="3299883"/>
                      <a:chExt cx="763389" cy="2071869"/>
                    </a:xfrm>
                    <a:noFill/>
                  </p:grpSpPr>
                  <p:grpSp>
                    <p:nvGrpSpPr>
                      <p:cNvPr id="398" name="Group 397">
                        <a:extLst>
                          <a:ext uri="{FF2B5EF4-FFF2-40B4-BE49-F238E27FC236}">
                            <a16:creationId xmlns:a16="http://schemas.microsoft.com/office/drawing/2014/main" id="{C28D23D7-0136-447E-8F11-9EB5BFBF0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1448" y="3299883"/>
                        <a:ext cx="763389" cy="1808035"/>
                        <a:chOff x="2101448" y="3299883"/>
                        <a:chExt cx="763389" cy="1808035"/>
                      </a:xfrm>
                      <a:grpFill/>
                    </p:grpSpPr>
                    <p:cxnSp>
                      <p:nvCxnSpPr>
                        <p:cNvPr id="400" name="Straight Connector 399">
                          <a:extLst>
                            <a:ext uri="{FF2B5EF4-FFF2-40B4-BE49-F238E27FC236}">
                              <a16:creationId xmlns:a16="http://schemas.microsoft.com/office/drawing/2014/main" id="{912C0CBF-4371-4B06-B3BF-068FDB72725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804" y="3299883"/>
                          <a:ext cx="0" cy="1011081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1" name="Straight Connector 400">
                          <a:extLst>
                            <a:ext uri="{FF2B5EF4-FFF2-40B4-BE49-F238E27FC236}">
                              <a16:creationId xmlns:a16="http://schemas.microsoft.com/office/drawing/2014/main" id="{C7DE2562-DD07-480D-9E31-92C0A5B584B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30804" y="4310964"/>
                          <a:ext cx="704675" cy="0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2" name="Straight Connector 401">
                          <a:extLst>
                            <a:ext uri="{FF2B5EF4-FFF2-40B4-BE49-F238E27FC236}">
                              <a16:creationId xmlns:a16="http://schemas.microsoft.com/office/drawing/2014/main" id="{AAB35B5A-8056-4BD2-9A3B-B74FA05095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35479" y="3299883"/>
                          <a:ext cx="0" cy="1011081"/>
                        </a:xfrm>
                        <a:prstGeom prst="line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3" name="Oval 402">
                          <a:extLst>
                            <a:ext uri="{FF2B5EF4-FFF2-40B4-BE49-F238E27FC236}">
                              <a16:creationId xmlns:a16="http://schemas.microsoft.com/office/drawing/2014/main" id="{F052026C-84DC-43CA-8BCE-80E8D72577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1448" y="4310964"/>
                          <a:ext cx="763389" cy="79695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p:txBody>
                    </p:sp>
                  </p:grpSp>
                  <p:cxnSp>
                    <p:nvCxnSpPr>
                      <p:cNvPr id="399" name="Straight Arrow Connector 398">
                        <a:extLst>
                          <a:ext uri="{FF2B5EF4-FFF2-40B4-BE49-F238E27FC236}">
                            <a16:creationId xmlns:a16="http://schemas.microsoft.com/office/drawing/2014/main" id="{13774D65-E475-40C4-8E05-12EB4EF45D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2494" y="5090537"/>
                        <a:ext cx="10648" cy="281215"/>
                      </a:xfrm>
                      <a:prstGeom prst="straightConnector1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F5300B04-F3AF-4F93-A3B8-023ED390C948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5966" y="3462974"/>
                      <a:ext cx="1376038" cy="5150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SRPT</a:t>
                      </a:r>
                    </a:p>
                  </p:txBody>
                </p:sp>
              </p:grpSp>
            </p:grp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ECF2C88-7C3C-4C6D-AAAD-EA4941698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5423" y="5567892"/>
                  <a:ext cx="0" cy="155316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8382CEE-29CD-4DE3-BDAF-59F1D1978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3481" y="3133453"/>
                  <a:ext cx="0" cy="155316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514E25F-28A9-43B9-BDF6-3153A4DB37D7}"/>
              </a:ext>
            </a:extLst>
          </p:cNvPr>
          <p:cNvGrpSpPr/>
          <p:nvPr/>
        </p:nvGrpSpPr>
        <p:grpSpPr>
          <a:xfrm>
            <a:off x="3080862" y="1678886"/>
            <a:ext cx="8205847" cy="2545605"/>
            <a:chOff x="3080862" y="1678886"/>
            <a:chExt cx="8205847" cy="254560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228912F-9E81-401E-A6DE-DE09D0E5AD4A}"/>
                </a:ext>
              </a:extLst>
            </p:cNvPr>
            <p:cNvGrpSpPr/>
            <p:nvPr/>
          </p:nvGrpSpPr>
          <p:grpSpPr>
            <a:xfrm>
              <a:off x="3080862" y="1678886"/>
              <a:ext cx="8205847" cy="862865"/>
              <a:chOff x="3420095" y="1690688"/>
              <a:chExt cx="8205847" cy="8628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516609-C3AF-411E-878C-144FCFDBE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0095" y="1690688"/>
                    <a:ext cx="8205847" cy="862865"/>
                  </a:xfrm>
                  <a:prstGeom prst="rect">
                    <a:avLst/>
                  </a:prstGeom>
                  <a:noFill/>
                  <a:ln w="101600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→1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Resp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Time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Disp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Policy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with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Guardrails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Resp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Time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Single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SRPT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Superserver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</m:e>
                          </m:fun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516609-C3AF-411E-878C-144FCFDBE4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095" y="1690688"/>
                    <a:ext cx="8205847" cy="862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016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E4FFB96-C23C-44F2-B5BC-3E8A84924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7695" y="1882683"/>
                    <a:ext cx="52357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E4FFB96-C23C-44F2-B5BC-3E8A849241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7695" y="1882683"/>
                    <a:ext cx="52357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3" r="-104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F0E16B3-7616-425B-8BC9-455B003DF46C}"/>
                </a:ext>
              </a:extLst>
            </p:cNvPr>
            <p:cNvCxnSpPr>
              <a:cxnSpLocks/>
            </p:cNvCxnSpPr>
            <p:nvPr/>
          </p:nvCxnSpPr>
          <p:spPr>
            <a:xfrm>
              <a:off x="8344148" y="2543889"/>
              <a:ext cx="0" cy="1680602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EEC484F-A235-49D4-AB0A-B47BE9526D4B}"/>
              </a:ext>
            </a:extLst>
          </p:cNvPr>
          <p:cNvSpPr/>
          <p:nvPr/>
        </p:nvSpPr>
        <p:spPr>
          <a:xfrm>
            <a:off x="9769643" y="1768862"/>
            <a:ext cx="1435846" cy="577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DDE9EDD-2A24-4634-B43E-D7C047A2ED98}"/>
              </a:ext>
            </a:extLst>
          </p:cNvPr>
          <p:cNvSpPr/>
          <p:nvPr/>
        </p:nvSpPr>
        <p:spPr>
          <a:xfrm>
            <a:off x="3180016" y="1945595"/>
            <a:ext cx="523575" cy="489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D47E0F7-8F25-4F40-B3DD-C53C7164950A}"/>
              </a:ext>
            </a:extLst>
          </p:cNvPr>
          <p:cNvSpPr/>
          <p:nvPr/>
        </p:nvSpPr>
        <p:spPr>
          <a:xfrm>
            <a:off x="4893412" y="5141380"/>
            <a:ext cx="311550" cy="286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4289F20-A75B-4AA6-900B-EA6C07F4183F}"/>
              </a:ext>
            </a:extLst>
          </p:cNvPr>
          <p:cNvSpPr/>
          <p:nvPr/>
        </p:nvSpPr>
        <p:spPr>
          <a:xfrm>
            <a:off x="5757222" y="5150450"/>
            <a:ext cx="313394" cy="280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F92A6E2-B7B1-4835-BB25-18D745EAA52C}"/>
              </a:ext>
            </a:extLst>
          </p:cNvPr>
          <p:cNvSpPr/>
          <p:nvPr/>
        </p:nvSpPr>
        <p:spPr>
          <a:xfrm>
            <a:off x="6587094" y="5172134"/>
            <a:ext cx="296913" cy="281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50" grpId="0" animBg="1"/>
      <p:bldP spid="160" grpId="0" animBg="1"/>
      <p:bldP spid="161" grpId="0" animBg="1"/>
      <p:bldP spid="1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FC530E-0E57-4854-97EB-84D188BAADE2}"/>
              </a:ext>
            </a:extLst>
          </p:cNvPr>
          <p:cNvGrpSpPr/>
          <p:nvPr/>
        </p:nvGrpSpPr>
        <p:grpSpPr>
          <a:xfrm>
            <a:off x="1467736" y="1591885"/>
            <a:ext cx="3566934" cy="4631724"/>
            <a:chOff x="1467736" y="1591885"/>
            <a:chExt cx="3566934" cy="463172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4A9E121-E3B8-47A3-ACD0-BE7E40FE8939}"/>
                </a:ext>
              </a:extLst>
            </p:cNvPr>
            <p:cNvSpPr txBox="1"/>
            <p:nvPr/>
          </p:nvSpPr>
          <p:spPr>
            <a:xfrm>
              <a:off x="1467736" y="1591885"/>
              <a:ext cx="3523174" cy="461665"/>
            </a:xfrm>
            <a:prstGeom prst="rect">
              <a:avLst/>
            </a:prstGeom>
            <a:solidFill>
              <a:srgbClr val="FDFF97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SRPT: Very little prior work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7CEBCB0-4365-4FEC-A744-F8A51B64A916}"/>
                </a:ext>
              </a:extLst>
            </p:cNvPr>
            <p:cNvGrpSpPr/>
            <p:nvPr/>
          </p:nvGrpSpPr>
          <p:grpSpPr>
            <a:xfrm>
              <a:off x="1761262" y="2202738"/>
              <a:ext cx="3273408" cy="4020871"/>
              <a:chOff x="838200" y="1789075"/>
              <a:chExt cx="3273408" cy="402087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46BBA19-1852-4A2A-834C-5060BE6A39F2}"/>
                  </a:ext>
                </a:extLst>
              </p:cNvPr>
              <p:cNvSpPr/>
              <p:nvPr/>
            </p:nvSpPr>
            <p:spPr>
              <a:xfrm>
                <a:off x="1360671" y="2141412"/>
                <a:ext cx="1891180" cy="5591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Dispatcher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186E34D-19ED-4B90-A6DD-F5BBC4893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1789075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060227F1-9FE9-41E8-AC64-3213EB2D9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032" y="2713765"/>
                <a:ext cx="381695" cy="35780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3332929-9C2F-48C4-86C5-911BCCCC6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2700553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D4A6F85-9922-49C0-B471-AF9F4C219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503" y="2713765"/>
                <a:ext cx="352339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DD8B3DC-BCAA-4F00-A35A-964297228D08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15338CE-F9C8-4952-8866-849C5F25303A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70E38CF1-2474-4947-B22E-D188FB18A3E6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5358EE18-0B61-42A0-8417-AB4EE2340F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15B7C5A2-CB5F-4CFA-A967-83E35031A8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7524A93D-A8F1-40E2-8BB5-E8BD49C670C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B17A9F4D-C027-4B81-834F-75DD1C7A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38" name="Straight Arrow Connector 137">
                    <a:extLst>
                      <a:ext uri="{FF2B5EF4-FFF2-40B4-BE49-F238E27FC236}">
                        <a16:creationId xmlns:a16="http://schemas.microsoft.com/office/drawing/2014/main" id="{D915B478-7F66-49DE-9761-3043EABDBC36}"/>
                      </a:ext>
                    </a:extLst>
                  </p:cNvPr>
                  <p:cNvCxnSpPr>
                    <a:cxnSpLocks/>
                    <a:stCxn id="142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987AFC2-88CF-4FA0-AD71-BD171FD2D4F4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5800386-740F-498B-8891-D1DEE73FD441}"/>
                  </a:ext>
                </a:extLst>
              </p:cNvPr>
              <p:cNvGrpSpPr/>
              <p:nvPr/>
            </p:nvGrpSpPr>
            <p:grpSpPr>
              <a:xfrm>
                <a:off x="1924568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BF83568B-A353-4792-A396-A2EE5D342AC5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24AEBD0A-6B5C-452B-968A-AEE1E96AE0E8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93D82CBA-5CA2-4563-B07B-B78875E085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9C20E5C1-93E0-4F1F-9C3C-95C42AA87FF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47E24944-F1DD-4045-A655-AF79E323D4F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F599FB76-3F5D-40B5-A405-65BBE3C20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9F732CC2-5E9E-45EE-8A6F-39B4C9DC3AD2}"/>
                      </a:ext>
                    </a:extLst>
                  </p:cNvPr>
                  <p:cNvCxnSpPr>
                    <a:cxnSpLocks/>
                    <a:stCxn id="134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1221732-239F-4386-9131-B2F8564EA0CE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F5AB139-9A2B-4A60-8B36-3978615CCD20}"/>
                  </a:ext>
                </a:extLst>
              </p:cNvPr>
              <p:cNvGrpSpPr/>
              <p:nvPr/>
            </p:nvGrpSpPr>
            <p:grpSpPr>
              <a:xfrm>
                <a:off x="2982797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12A10C30-4CAA-4AAA-BF52-A039A992B601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078E53DD-D4E9-4673-AD9B-BE8064C40898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7386773F-127F-44F3-A7DE-B27926AC04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712B2EBD-77C8-4C82-950E-9B8100272B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BCCAC856-16BF-45AC-A97A-A42793CF11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B6D45174-B4AB-464A-A4D9-C6C7BEDCD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C94E461E-08E0-4F8D-8E15-AB8D58813B6D}"/>
                      </a:ext>
                    </a:extLst>
                  </p:cNvPr>
                  <p:cNvCxnSpPr>
                    <a:cxnSpLocks/>
                    <a:stCxn id="126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61215DE-0D8C-4CA7-AFE9-F495B96D4101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949FEC-4578-4D77-8242-99A8620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on Dispatching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5B7F-DE65-46B2-9F58-40FDBB90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3</a:t>
            </a:fld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7E4692-941A-4525-89D4-F3C084E9C95F}"/>
              </a:ext>
            </a:extLst>
          </p:cNvPr>
          <p:cNvCxnSpPr/>
          <p:nvPr/>
        </p:nvCxnSpPr>
        <p:spPr>
          <a:xfrm flipV="1">
            <a:off x="6020787" y="1582722"/>
            <a:ext cx="0" cy="47736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23A86A0-602F-4440-84F7-8526CF31F909}"/>
              </a:ext>
            </a:extLst>
          </p:cNvPr>
          <p:cNvGrpSpPr/>
          <p:nvPr/>
        </p:nvGrpSpPr>
        <p:grpSpPr>
          <a:xfrm>
            <a:off x="7397069" y="1581360"/>
            <a:ext cx="3417555" cy="4647247"/>
            <a:chOff x="7397069" y="1581360"/>
            <a:chExt cx="3417555" cy="464724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074FE6-D861-41B1-90BA-782E428857FA}"/>
                </a:ext>
              </a:extLst>
            </p:cNvPr>
            <p:cNvGrpSpPr/>
            <p:nvPr/>
          </p:nvGrpSpPr>
          <p:grpSpPr>
            <a:xfrm>
              <a:off x="7541216" y="2207736"/>
              <a:ext cx="3273408" cy="4020871"/>
              <a:chOff x="838200" y="1789075"/>
              <a:chExt cx="3273408" cy="402087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7A00A11-16B7-4065-9168-D745BCB1F482}"/>
                  </a:ext>
                </a:extLst>
              </p:cNvPr>
              <p:cNvSpPr/>
              <p:nvPr/>
            </p:nvSpPr>
            <p:spPr>
              <a:xfrm>
                <a:off x="1360671" y="2141412"/>
                <a:ext cx="1891180" cy="5591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Dispatcher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A6ADDF9-CD31-4455-BA75-0AB782C8A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1789075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1C39D4F-450D-4621-B08F-E1461CA777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032" y="2713765"/>
                <a:ext cx="381695" cy="35780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D79AAE7-3F99-4080-8694-8CF943DE4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2700553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A9259953-A72F-4052-8889-ED6A48FB7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503" y="2713765"/>
                <a:ext cx="352339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A9CBA6C-26B4-4160-8C08-74A022F77B4E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D41DA53-1029-4BFD-9C29-3A6F59E723A1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8961306A-33E1-44D3-A858-BCC0C777CFE0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D19C97B4-22B3-4F9C-AA73-9B4E8D55DF5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24F8FE4A-5E29-440B-AF55-C7AE581CD2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0514F26C-AA72-400B-8EF4-1033C86E57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5FC0AD2A-ACE3-4B13-A67C-B2285A397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E1DB5927-5278-43F8-8413-DBD7EDBDA49A}"/>
                      </a:ext>
                    </a:extLst>
                  </p:cNvPr>
                  <p:cNvCxnSpPr>
                    <a:cxnSpLocks/>
                    <a:stCxn id="107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298F1FF-DB07-4E33-B842-B6A3A9AF4062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FCFS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A47BCF9-A55C-48BF-BFEA-D2FBED5FB392}"/>
                  </a:ext>
                </a:extLst>
              </p:cNvPr>
              <p:cNvGrpSpPr/>
              <p:nvPr/>
            </p:nvGrpSpPr>
            <p:grpSpPr>
              <a:xfrm>
                <a:off x="1924568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C7DFC825-8790-4553-9D67-D14AE38B312E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7AC7C555-9400-4866-BC25-67A7EE7A7A11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9655D542-D6EC-420D-8A10-A46AE55E0C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D411786E-556F-4000-B4FE-E475099311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84F2D263-8458-474A-B4D3-58C64521F5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9025E300-B1B7-4461-B65D-81DBD0377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8EF22BA3-1786-4C43-B620-39E734FD5BB7}"/>
                      </a:ext>
                    </a:extLst>
                  </p:cNvPr>
                  <p:cNvCxnSpPr>
                    <a:cxnSpLocks/>
                    <a:stCxn id="99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553D603-6CC9-46AC-8C58-9535743824D2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FCFS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B2777C3-2767-42C3-A004-7F3668B6347F}"/>
                  </a:ext>
                </a:extLst>
              </p:cNvPr>
              <p:cNvGrpSpPr/>
              <p:nvPr/>
            </p:nvGrpSpPr>
            <p:grpSpPr>
              <a:xfrm>
                <a:off x="2982797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F3AC3B0D-0B22-4770-B038-87044354B672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42898C0C-150E-4A32-B1AE-579B52602121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8DBF5AE2-BC6A-4FFA-9516-2B3FAAE2BE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603D55C1-CECA-4F62-A94B-3B0DC44332B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50DAA6E0-F2CE-4410-8AC5-3069953537A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475408FF-D906-40F3-BDBE-8287442A8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006040C8-B477-4594-9B8A-0D7AACD766B6}"/>
                      </a:ext>
                    </a:extLst>
                  </p:cNvPr>
                  <p:cNvCxnSpPr>
                    <a:cxnSpLocks/>
                    <a:stCxn id="91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3F2D0BB-805F-4BF7-9FB3-4D9F1B465FF1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FCFS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BEA739-EA1D-4E24-801C-D10BE17AD509}"/>
                </a:ext>
              </a:extLst>
            </p:cNvPr>
            <p:cNvSpPr txBox="1"/>
            <p:nvPr/>
          </p:nvSpPr>
          <p:spPr>
            <a:xfrm>
              <a:off x="7397069" y="1581360"/>
              <a:ext cx="3224416" cy="461665"/>
            </a:xfrm>
            <a:prstGeom prst="rect">
              <a:avLst/>
            </a:prstGeom>
            <a:solidFill>
              <a:srgbClr val="FDFF97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FCFS: Tons of prior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7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3BF687-BF98-4496-8263-3214DAA22A6F}"/>
              </a:ext>
            </a:extLst>
          </p:cNvPr>
          <p:cNvSpPr txBox="1"/>
          <p:nvPr/>
        </p:nvSpPr>
        <p:spPr>
          <a:xfrm>
            <a:off x="629155" y="1522154"/>
            <a:ext cx="5200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Join-Shortest-Queue (JSQ):</a:t>
            </a:r>
            <a:r>
              <a:rPr lang="en-US" dirty="0"/>
              <a:t> </a:t>
            </a:r>
            <a:r>
              <a:rPr lang="en-US" sz="1600" dirty="0"/>
              <a:t>Winston, Weber, Whitt, Lin, Raghavendra, Foley, McDonald, </a:t>
            </a:r>
            <a:r>
              <a:rPr lang="en-US" sz="1600" dirty="0" err="1"/>
              <a:t>Bramson</a:t>
            </a:r>
            <a:r>
              <a:rPr lang="en-US" sz="1600" dirty="0"/>
              <a:t>, Lu, Prabhakar, </a:t>
            </a:r>
            <a:r>
              <a:rPr lang="en-US" sz="1600" dirty="0" err="1"/>
              <a:t>Eschenfeldt</a:t>
            </a:r>
            <a:r>
              <a:rPr lang="en-US" sz="1600" dirty="0"/>
              <a:t>, </a:t>
            </a:r>
            <a:r>
              <a:rPr lang="en-US" sz="1600" dirty="0" err="1"/>
              <a:t>Gamarnik</a:t>
            </a:r>
            <a:r>
              <a:rPr lang="en-US" sz="1600" dirty="0"/>
              <a:t>, …</a:t>
            </a:r>
          </a:p>
          <a:p>
            <a:endParaRPr lang="en-US" sz="1600" dirty="0"/>
          </a:p>
          <a:p>
            <a:r>
              <a:rPr lang="en-US" sz="2400" dirty="0"/>
              <a:t>Join-Shortest-of-d-Queues (JSQ-d): </a:t>
            </a:r>
            <a:r>
              <a:rPr lang="en-US" sz="1600" dirty="0" err="1"/>
              <a:t>Vvedenskaya</a:t>
            </a:r>
            <a:r>
              <a:rPr lang="en-US" sz="1600" dirty="0"/>
              <a:t>, </a:t>
            </a:r>
            <a:r>
              <a:rPr lang="en-US" sz="1600" dirty="0" err="1"/>
              <a:t>Dobrushin</a:t>
            </a:r>
            <a:r>
              <a:rPr lang="en-US" sz="1600" dirty="0"/>
              <a:t>, </a:t>
            </a:r>
            <a:r>
              <a:rPr lang="en-US" sz="1600" dirty="0" err="1"/>
              <a:t>Karpelevich</a:t>
            </a:r>
            <a:r>
              <a:rPr lang="en-US" sz="1600" dirty="0"/>
              <a:t>, </a:t>
            </a:r>
            <a:r>
              <a:rPr lang="en-US" sz="1600" dirty="0" err="1"/>
              <a:t>Mitzenmacher</a:t>
            </a:r>
            <a:r>
              <a:rPr lang="en-US" sz="1600" dirty="0"/>
              <a:t>, </a:t>
            </a:r>
            <a:r>
              <a:rPr lang="en-US" sz="1600" dirty="0" err="1"/>
              <a:t>Bramson</a:t>
            </a:r>
            <a:r>
              <a:rPr lang="en-US" sz="1600" dirty="0"/>
              <a:t>, Ying, Srikant, Kang, </a:t>
            </a:r>
            <a:r>
              <a:rPr lang="en-US" sz="1600" dirty="0" err="1"/>
              <a:t>Muckherjee</a:t>
            </a:r>
            <a:r>
              <a:rPr lang="en-US" sz="1600" dirty="0"/>
              <a:t>, Borst, </a:t>
            </a:r>
            <a:r>
              <a:rPr lang="en-US" sz="1600" dirty="0" err="1"/>
              <a:t>Leeuqaarden</a:t>
            </a:r>
            <a:r>
              <a:rPr lang="en-US" sz="1600" dirty="0"/>
              <a:t>, ...</a:t>
            </a:r>
          </a:p>
          <a:p>
            <a:endParaRPr lang="en-US" sz="2400" dirty="0"/>
          </a:p>
          <a:p>
            <a:r>
              <a:rPr lang="en-US" sz="2400" dirty="0"/>
              <a:t>Least-Work-Left (LWL): </a:t>
            </a:r>
            <a:r>
              <a:rPr lang="en-US" sz="1600" dirty="0"/>
              <a:t>Lee, Longton, Kingman, Takahashi, Daly, </a:t>
            </a:r>
            <a:r>
              <a:rPr lang="en-US" sz="1600" dirty="0" err="1"/>
              <a:t>Tijms</a:t>
            </a:r>
            <a:r>
              <a:rPr lang="en-US" sz="1600" dirty="0"/>
              <a:t>, Van Hoorn, Ma, Mark, </a:t>
            </a:r>
            <a:r>
              <a:rPr lang="en-US" sz="1600" dirty="0" err="1"/>
              <a:t>Breur</a:t>
            </a:r>
            <a:r>
              <a:rPr lang="en-US" sz="1600" dirty="0"/>
              <a:t>, </a:t>
            </a:r>
            <a:r>
              <a:rPr lang="en-US" sz="1600" dirty="0" err="1"/>
              <a:t>Hokstad</a:t>
            </a:r>
            <a:r>
              <a:rPr lang="en-US" sz="1600" dirty="0"/>
              <a:t>, Kimura,  Gupta, </a:t>
            </a:r>
            <a:r>
              <a:rPr lang="en-US" sz="1600" dirty="0" err="1"/>
              <a:t>Harchol-Balter</a:t>
            </a:r>
            <a:r>
              <a:rPr lang="en-US" sz="1600" dirty="0"/>
              <a:t>, Dai, Zwart, </a:t>
            </a:r>
            <a:r>
              <a:rPr lang="en-US" sz="1600" dirty="0" err="1"/>
              <a:t>Osogami</a:t>
            </a:r>
            <a:r>
              <a:rPr lang="en-US" sz="1600" dirty="0"/>
              <a:t>, Whitt, …</a:t>
            </a:r>
          </a:p>
          <a:p>
            <a:endParaRPr lang="en-US" sz="1600" dirty="0"/>
          </a:p>
          <a:p>
            <a:r>
              <a:rPr lang="en-US" sz="2400" dirty="0"/>
              <a:t>Size-Interval-Task-Assignment (SITA):</a:t>
            </a:r>
          </a:p>
          <a:p>
            <a:r>
              <a:rPr lang="en-US" sz="1600" dirty="0" err="1"/>
              <a:t>Harchol-Balter</a:t>
            </a:r>
            <a:r>
              <a:rPr lang="en-US" sz="1600" dirty="0"/>
              <a:t>, </a:t>
            </a:r>
            <a:r>
              <a:rPr lang="en-US" sz="1600" dirty="0" err="1"/>
              <a:t>Crovella</a:t>
            </a:r>
            <a:r>
              <a:rPr lang="en-US" sz="1600" dirty="0"/>
              <a:t>, </a:t>
            </a:r>
            <a:r>
              <a:rPr lang="en-US" sz="1600" dirty="0" err="1"/>
              <a:t>Murta</a:t>
            </a:r>
            <a:r>
              <a:rPr lang="en-US" sz="1600" dirty="0"/>
              <a:t>, </a:t>
            </a:r>
            <a:r>
              <a:rPr lang="en-US" sz="1600" dirty="0" err="1"/>
              <a:t>Bachmat</a:t>
            </a:r>
            <a:r>
              <a:rPr lang="en-US" sz="1600" dirty="0"/>
              <a:t>, </a:t>
            </a:r>
            <a:r>
              <a:rPr lang="en-US" sz="1600" dirty="0" err="1"/>
              <a:t>Sarfati</a:t>
            </a:r>
            <a:r>
              <a:rPr lang="en-US" sz="1600" dirty="0"/>
              <a:t>, </a:t>
            </a:r>
            <a:r>
              <a:rPr lang="en-US" sz="1600" dirty="0" err="1"/>
              <a:t>Vesilo</a:t>
            </a:r>
            <a:r>
              <a:rPr lang="en-US" sz="1600" dirty="0"/>
              <a:t>, </a:t>
            </a:r>
            <a:r>
              <a:rPr lang="en-US" sz="1600" dirty="0" err="1"/>
              <a:t>Scheller</a:t>
            </a:r>
            <a:r>
              <a:rPr lang="en-US" sz="1600" dirty="0"/>
              <a:t>-Wolf, …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9FEC-4578-4D77-8242-99A8620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on Dispatching - FCFS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5B7F-DE65-46B2-9F58-40FDBB90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4</a:t>
            </a:fld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7E4692-941A-4525-89D4-F3C084E9C95F}"/>
              </a:ext>
            </a:extLst>
          </p:cNvPr>
          <p:cNvCxnSpPr/>
          <p:nvPr/>
        </p:nvCxnSpPr>
        <p:spPr>
          <a:xfrm flipV="1">
            <a:off x="6020787" y="1582722"/>
            <a:ext cx="0" cy="47736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DA6227-16D7-40D7-A2B5-553D82AD20C4}"/>
              </a:ext>
            </a:extLst>
          </p:cNvPr>
          <p:cNvGrpSpPr/>
          <p:nvPr/>
        </p:nvGrpSpPr>
        <p:grpSpPr>
          <a:xfrm>
            <a:off x="7397069" y="1581360"/>
            <a:ext cx="3417555" cy="4647247"/>
            <a:chOff x="7397069" y="1581360"/>
            <a:chExt cx="3417555" cy="46472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63C522-B099-4AE2-B93D-EC2C1C97C62F}"/>
                </a:ext>
              </a:extLst>
            </p:cNvPr>
            <p:cNvGrpSpPr/>
            <p:nvPr/>
          </p:nvGrpSpPr>
          <p:grpSpPr>
            <a:xfrm>
              <a:off x="7541216" y="2207736"/>
              <a:ext cx="3273408" cy="4020871"/>
              <a:chOff x="838200" y="1789075"/>
              <a:chExt cx="3273408" cy="402087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8CC571-435D-4248-B793-7B32EE872018}"/>
                  </a:ext>
                </a:extLst>
              </p:cNvPr>
              <p:cNvSpPr/>
              <p:nvPr/>
            </p:nvSpPr>
            <p:spPr>
              <a:xfrm>
                <a:off x="1360671" y="2141412"/>
                <a:ext cx="1891180" cy="5591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Dispatcher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5B1CAC3-AF38-40EE-90C0-D1C1131E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1789075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3580B06-8D39-4E41-BCE5-CCB6A888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032" y="2713765"/>
                <a:ext cx="381695" cy="35780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E4113F0-6095-468E-962E-4E297CE11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2700553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B531E03-F714-4B02-B7B0-2F144ED9F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503" y="2713765"/>
                <a:ext cx="352339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2859DEB-1B35-40A5-860D-C1C846D0AF78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63D4A0F-2322-4716-A3C9-CB474DF75CB6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50FC82B-9648-4C53-B3C3-D04E494B333E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789F10BD-6C70-4120-A0DA-9733CD835F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3CDD368A-14D4-4A23-9BDE-BC653DC32E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EFAB4CA9-AEDC-4C38-A8E9-502C41EE23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160C82B6-8278-4804-ABE1-C20DB01BBF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A65BDA27-9C7D-4CE6-A9AE-6334927FB578}"/>
                      </a:ext>
                    </a:extLst>
                  </p:cNvPr>
                  <p:cNvCxnSpPr>
                    <a:cxnSpLocks/>
                    <a:stCxn id="76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FD260DE-4C96-4243-A895-2B4509DE1DFA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FCFS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073D94-BE91-4608-BD46-1A8ED3D9C6AA}"/>
                  </a:ext>
                </a:extLst>
              </p:cNvPr>
              <p:cNvGrpSpPr/>
              <p:nvPr/>
            </p:nvGrpSpPr>
            <p:grpSpPr>
              <a:xfrm>
                <a:off x="1924568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A307A9F-45A4-486A-81CB-A15C7972059B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FB6A2C9-1CDC-4DA1-93A7-130E5C671E3D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EDDD9595-4A2C-4A5E-B31F-6AA67FA6E6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19A90215-E65B-4AE5-A24B-D09F213975F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39F70998-C987-476A-AA14-EE59B5FA83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BB80A12-494D-43BD-9A9D-C4E94BF2C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6B149E15-E6CF-4E1F-A883-3CE6886F0DA4}"/>
                      </a:ext>
                    </a:extLst>
                  </p:cNvPr>
                  <p:cNvCxnSpPr>
                    <a:cxnSpLocks/>
                    <a:stCxn id="66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55808B7-08DD-433A-87BC-746B46CDAA05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FCFS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03F96E-5A17-4985-A090-9FFB38B34297}"/>
                  </a:ext>
                </a:extLst>
              </p:cNvPr>
              <p:cNvGrpSpPr/>
              <p:nvPr/>
            </p:nvGrpSpPr>
            <p:grpSpPr>
              <a:xfrm>
                <a:off x="2982797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E24520DF-3612-4FD4-829B-F4080C7786AA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4EA3692-B7BB-4446-8566-A5C8EC38E3A1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6F9703A9-2DA6-44CE-B4D3-66EE838500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255EC6CF-81C4-4427-B282-9F68ACB669C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C330CE2E-2794-45C5-81C9-11329B98BA6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4237C500-41E4-45EE-B543-9333E0CC2E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28B47DB-C51E-4436-8147-5D1E3271DD69}"/>
                      </a:ext>
                    </a:extLst>
                  </p:cNvPr>
                  <p:cNvCxnSpPr>
                    <a:cxnSpLocks/>
                    <a:stCxn id="58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0CC177-3668-4298-ADBB-3A59F59246CB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FCFS</a:t>
                  </a:r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6720AB-3B50-4C4F-B1D8-30E6E7AE2904}"/>
                </a:ext>
              </a:extLst>
            </p:cNvPr>
            <p:cNvSpPr txBox="1"/>
            <p:nvPr/>
          </p:nvSpPr>
          <p:spPr>
            <a:xfrm>
              <a:off x="7397069" y="1581360"/>
              <a:ext cx="3224416" cy="461665"/>
            </a:xfrm>
            <a:prstGeom prst="rect">
              <a:avLst/>
            </a:prstGeom>
            <a:solidFill>
              <a:srgbClr val="FDFF97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FCFS: Tons of prior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55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9FEC-4578-4D77-8242-99A8620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on Dispatching -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5B7F-DE65-46B2-9F58-40FDBB90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5</a:t>
            </a:fld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7E4692-941A-4525-89D4-F3C084E9C95F}"/>
              </a:ext>
            </a:extLst>
          </p:cNvPr>
          <p:cNvCxnSpPr/>
          <p:nvPr/>
        </p:nvCxnSpPr>
        <p:spPr>
          <a:xfrm flipV="1">
            <a:off x="6020787" y="1582722"/>
            <a:ext cx="0" cy="47736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35E8935-23C4-415D-90BD-7CEC07C01F2D}"/>
              </a:ext>
            </a:extLst>
          </p:cNvPr>
          <p:cNvSpPr txBox="1"/>
          <p:nvPr/>
        </p:nvSpPr>
        <p:spPr>
          <a:xfrm>
            <a:off x="6555544" y="1582722"/>
            <a:ext cx="5321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Random dispatch: Trivial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First Policy Iteration (FPI) Heuristic [</a:t>
            </a:r>
            <a:r>
              <a:rPr lang="en-US" sz="2400" dirty="0" err="1"/>
              <a:t>Hyytiä</a:t>
            </a:r>
            <a:r>
              <a:rPr lang="en-US" sz="2400" dirty="0"/>
              <a:t> &amp; Aalto ‘12]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Multilayered Round Robin                  [Down &amp; Wu ‘06]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357076-E836-427D-9AC2-2963AD2BA246}"/>
              </a:ext>
            </a:extLst>
          </p:cNvPr>
          <p:cNvGrpSpPr/>
          <p:nvPr/>
        </p:nvGrpSpPr>
        <p:grpSpPr>
          <a:xfrm>
            <a:off x="1467736" y="1591885"/>
            <a:ext cx="3566934" cy="4631724"/>
            <a:chOff x="1467736" y="1591885"/>
            <a:chExt cx="3566934" cy="463172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DFA669-AB6F-4D12-A7B2-72B3BAE77A1B}"/>
                </a:ext>
              </a:extLst>
            </p:cNvPr>
            <p:cNvSpPr txBox="1"/>
            <p:nvPr/>
          </p:nvSpPr>
          <p:spPr>
            <a:xfrm>
              <a:off x="1467736" y="1591885"/>
              <a:ext cx="3523174" cy="461665"/>
            </a:xfrm>
            <a:prstGeom prst="rect">
              <a:avLst/>
            </a:prstGeom>
            <a:solidFill>
              <a:srgbClr val="FDFF97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SRPT: Very little prior work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0E7DD28-2119-4166-9D03-C9E6BFB87BC9}"/>
                </a:ext>
              </a:extLst>
            </p:cNvPr>
            <p:cNvGrpSpPr/>
            <p:nvPr/>
          </p:nvGrpSpPr>
          <p:grpSpPr>
            <a:xfrm>
              <a:off x="1761262" y="2202738"/>
              <a:ext cx="3273408" cy="4020871"/>
              <a:chOff x="838200" y="1789075"/>
              <a:chExt cx="3273408" cy="402087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BBAB2B4-E279-4A25-AC02-E00A502039E0}"/>
                  </a:ext>
                </a:extLst>
              </p:cNvPr>
              <p:cNvSpPr/>
              <p:nvPr/>
            </p:nvSpPr>
            <p:spPr>
              <a:xfrm>
                <a:off x="1360671" y="2141412"/>
                <a:ext cx="1891180" cy="5591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Dispatcher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C351002-C843-4054-95DB-7B86D8EB8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1789075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9C797B5-A303-49E4-BE71-DDC2CC387F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032" y="2713765"/>
                <a:ext cx="381695" cy="35780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1941F9A-1D20-4B1A-815A-0E288951D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2700553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659F24EF-9BAD-4658-B9C3-4AD3AA305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503" y="2713765"/>
                <a:ext cx="352339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23C1ACE-42AA-4876-A798-4B64AF401F24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80D5243-2E4B-4413-853C-DD90440D56B4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424A5940-74D4-4E6D-89AD-90444015DEEE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8F19D1F2-4894-4B7C-AF20-CADD838F2A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00E9D9C1-046D-4A90-B857-9FCC1A137BE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7A397B80-E367-4FA9-92C2-309AF56BCFE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55C4A11D-1A54-40C6-9146-A590B7F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88400989-18CC-47AD-BC17-E3A019F21BA0}"/>
                      </a:ext>
                    </a:extLst>
                  </p:cNvPr>
                  <p:cNvCxnSpPr>
                    <a:cxnSpLocks/>
                    <a:stCxn id="109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BD3FBC2-B4A2-4ABC-8A5F-7B474764067F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86FA341-9EC4-4CDB-9A3B-2859FA1D398D}"/>
                  </a:ext>
                </a:extLst>
              </p:cNvPr>
              <p:cNvGrpSpPr/>
              <p:nvPr/>
            </p:nvGrpSpPr>
            <p:grpSpPr>
              <a:xfrm>
                <a:off x="1924568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633319AA-F87F-49C4-A185-9EC0150ED300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9AED47F-CD08-4CAB-BFFC-E6F4DEBBB0C8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77CBAF17-53BB-4665-AF35-26537715E8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F5BF63FA-AE17-4E8E-9491-5E5325A5175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31181271-ADA4-4A3F-A687-B2C35B90898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541FBE42-3A77-41B3-8974-5A81CEE18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CC34E7C2-B02E-4991-A07D-36CFC16AE67A}"/>
                      </a:ext>
                    </a:extLst>
                  </p:cNvPr>
                  <p:cNvCxnSpPr>
                    <a:cxnSpLocks/>
                    <a:stCxn id="101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71F1464-5F90-4D3C-9842-A24A56D9B1DC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650F845-48A4-431D-A7DD-EAC2B6C22CBF}"/>
                  </a:ext>
                </a:extLst>
              </p:cNvPr>
              <p:cNvGrpSpPr/>
              <p:nvPr/>
            </p:nvGrpSpPr>
            <p:grpSpPr>
              <a:xfrm>
                <a:off x="2982797" y="3052890"/>
                <a:ext cx="1128811" cy="2751589"/>
                <a:chOff x="838200" y="3058357"/>
                <a:chExt cx="1128811" cy="275158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FDC17A74-CAF4-4C1C-9989-03F97D504386}"/>
                    </a:ext>
                  </a:extLst>
                </p:cNvPr>
                <p:cNvGrpSpPr/>
                <p:nvPr/>
              </p:nvGrpSpPr>
              <p:grpSpPr>
                <a:xfrm>
                  <a:off x="838200" y="3058357"/>
                  <a:ext cx="763389" cy="2751589"/>
                  <a:chOff x="2101448" y="3254928"/>
                  <a:chExt cx="763389" cy="2751589"/>
                </a:xfrm>
                <a:noFill/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F949FE38-1347-4CB8-B9FE-7D9304E6BA50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54928"/>
                    <a:ext cx="763389" cy="2399252"/>
                    <a:chOff x="2101448" y="3254928"/>
                    <a:chExt cx="763389" cy="2399252"/>
                  </a:xfrm>
                  <a:grpFill/>
                </p:grpSpPr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5DA6121A-B2C4-44CD-B503-46675274C4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07771CA0-4355-4D17-A863-BCDA5CCCA0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857226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E9038C72-4C39-40B0-8110-7D3465219EA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35479" y="3254928"/>
                      <a:ext cx="0" cy="1602298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5F127BE3-A5C9-4E25-BC89-B9CE1B106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857226"/>
                      <a:ext cx="763389" cy="79695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00F51197-1123-4D4B-AB98-5F48858162CD}"/>
                      </a:ext>
                    </a:extLst>
                  </p:cNvPr>
                  <p:cNvCxnSpPr>
                    <a:cxnSpLocks/>
                    <a:stCxn id="93" idx="4"/>
                  </p:cNvCxnSpPr>
                  <p:nvPr/>
                </p:nvCxnSpPr>
                <p:spPr>
                  <a:xfrm>
                    <a:off x="2483143" y="5654180"/>
                    <a:ext cx="0" cy="352337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BCC5A54-A47A-4B2C-B88D-B03E68DABBDA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4246643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357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C24-E69B-45CF-AF5B-B4726B78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6882" cy="1325563"/>
          </a:xfrm>
        </p:spPr>
        <p:txBody>
          <a:bodyPr/>
          <a:lstStyle/>
          <a:p>
            <a:r>
              <a:rPr lang="en-US" dirty="0"/>
              <a:t>Good for FCFS ⇒ Good for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BD3A-B85D-4486-B238-7F86D91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DD9C5-72EC-46D1-AD32-301F381231EB}"/>
              </a:ext>
            </a:extLst>
          </p:cNvPr>
          <p:cNvSpPr txBox="1"/>
          <p:nvPr/>
        </p:nvSpPr>
        <p:spPr>
          <a:xfrm>
            <a:off x="8988648" y="4465163"/>
            <a:ext cx="18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Distribution: Bounded Pareto [1, 10</a:t>
            </a:r>
            <a:r>
              <a:rPr lang="en-US" sz="2000" baseline="30000" dirty="0"/>
              <a:t>6</a:t>
            </a:r>
            <a:r>
              <a:rPr lang="en-US" sz="2000" dirty="0"/>
              <a:t>], </a:t>
            </a:r>
            <a:r>
              <a:rPr lang="el-GR" sz="2000" dirty="0"/>
              <a:t>α</a:t>
            </a:r>
            <a:r>
              <a:rPr lang="en-US" sz="2000" dirty="0"/>
              <a:t>=1.5. 10 servers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4912E-7E8C-476D-A48B-1848813C56B9}"/>
              </a:ext>
            </a:extLst>
          </p:cNvPr>
          <p:cNvGrpSpPr/>
          <p:nvPr/>
        </p:nvGrpSpPr>
        <p:grpSpPr>
          <a:xfrm>
            <a:off x="8819940" y="1325448"/>
            <a:ext cx="2320287" cy="3096571"/>
            <a:chOff x="838200" y="1789075"/>
            <a:chExt cx="3305666" cy="40208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237CEF-41BC-4A3B-966A-2932C9B2D73B}"/>
                </a:ext>
              </a:extLst>
            </p:cNvPr>
            <p:cNvSpPr/>
            <p:nvPr/>
          </p:nvSpPr>
          <p:spPr>
            <a:xfrm>
              <a:off x="1360671" y="2141412"/>
              <a:ext cx="1891180" cy="5591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EE23E0-111E-4BE9-8580-49F213958A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6261" y="1789075"/>
              <a:ext cx="0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1AA446-9A4A-469F-BAAB-95F54933A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8032" y="2713765"/>
              <a:ext cx="381695" cy="3578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4ADEA0-DA95-4137-A748-1DB54BA60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06261" y="2700553"/>
              <a:ext cx="0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738D63-D4B5-41C5-8C04-DCF04DAF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01503" y="2713765"/>
              <a:ext cx="352339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4CB51F-54ED-44F1-9751-63D693AC5E37}"/>
                </a:ext>
              </a:extLst>
            </p:cNvPr>
            <p:cNvGrpSpPr/>
            <p:nvPr/>
          </p:nvGrpSpPr>
          <p:grpSpPr>
            <a:xfrm>
              <a:off x="838200" y="3058357"/>
              <a:ext cx="1161069" cy="2751589"/>
              <a:chOff x="838200" y="3058357"/>
              <a:chExt cx="1161069" cy="275158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C64CD4-25C5-4D8B-980D-ED8B53191716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EA73EFB-4C20-4384-81D1-D29D4843EE76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61921BB-EDF1-4573-B758-E9ADE5A9305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31CCA65-9A6B-4BD1-AAB5-2FB0EB50D364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69A04F81-2BDC-40BC-AFFA-A496593DC359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5DFDCD8-9AF1-42D8-9F6A-0E8A5352C4AB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215CB10-FC06-46D8-BC16-34D715D8CD23}"/>
                    </a:ext>
                  </a:extLst>
                </p:cNvPr>
                <p:cNvCxnSpPr>
                  <a:cxnSpLocks/>
                  <a:stCxn id="55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0D1EF5-A3B0-40FD-B116-10B39564F13E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C7100B-4651-48DE-8D45-C00ED8628CBA}"/>
                </a:ext>
              </a:extLst>
            </p:cNvPr>
            <p:cNvGrpSpPr/>
            <p:nvPr/>
          </p:nvGrpSpPr>
          <p:grpSpPr>
            <a:xfrm>
              <a:off x="1924568" y="3052890"/>
              <a:ext cx="1161069" cy="2751589"/>
              <a:chOff x="838200" y="3058357"/>
              <a:chExt cx="1161069" cy="275158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82B2418-975C-47DE-9857-4E18202A086F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509D0348-D505-40F5-BA76-A2BC4E454CA2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03C1A00-17D6-4F59-9027-20F10A3C48FF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D50DC780-838C-44E8-B297-FEF6670FCAD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DBA1477-7465-400F-9542-6D2DB0814317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4D00DF4-8D43-4C8F-91E9-F510D74DB2D5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E20937F-D8C9-4D46-A60A-09B70EA00394}"/>
                    </a:ext>
                  </a:extLst>
                </p:cNvPr>
                <p:cNvCxnSpPr>
                  <a:cxnSpLocks/>
                  <a:stCxn id="47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65D247-FC91-4CF8-903B-7B5F3E7E4535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D33DD06-6790-41FE-83D4-50F5C47B4DDD}"/>
                </a:ext>
              </a:extLst>
            </p:cNvPr>
            <p:cNvGrpSpPr/>
            <p:nvPr/>
          </p:nvGrpSpPr>
          <p:grpSpPr>
            <a:xfrm>
              <a:off x="2982797" y="3052890"/>
              <a:ext cx="1161069" cy="2751589"/>
              <a:chOff x="838200" y="3058357"/>
              <a:chExt cx="1161069" cy="27515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4655DEC-1733-4FD0-A2A2-A137058001E5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E985FAF-7F5B-4B58-BAB6-3966EFB587DF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3C0997-1DE8-49EF-9B9A-A50109A752C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D4B3EDB-1732-4692-B88D-F17D8931C115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CC901E8-A613-4FEF-9D80-DF588EF70936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AD6D0F3-CC09-4A6A-9AFA-F5D38BD516D0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6575785-0477-484E-B498-1BFA31104F42}"/>
                    </a:ext>
                  </a:extLst>
                </p:cNvPr>
                <p:cNvCxnSpPr>
                  <a:cxnSpLocks/>
                  <a:stCxn id="39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A9728B-6896-42EB-90E5-A41A4AE9EEE1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4577810-9F40-4B5A-9498-19C8C48EB28C}"/>
              </a:ext>
            </a:extLst>
          </p:cNvPr>
          <p:cNvGrpSpPr/>
          <p:nvPr/>
        </p:nvGrpSpPr>
        <p:grpSpPr>
          <a:xfrm>
            <a:off x="171817" y="1935680"/>
            <a:ext cx="9294301" cy="4232264"/>
            <a:chOff x="171817" y="1935680"/>
            <a:chExt cx="9294301" cy="42322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FEA156-30A4-48A0-BFF9-2E034886BFD4}"/>
                </a:ext>
              </a:extLst>
            </p:cNvPr>
            <p:cNvSpPr txBox="1"/>
            <p:nvPr/>
          </p:nvSpPr>
          <p:spPr>
            <a:xfrm>
              <a:off x="1690248" y="5425540"/>
              <a:ext cx="777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0.7                          0.8                          0.9                             1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ED640-F488-4DCC-934D-147BD19B82EE}"/>
                </a:ext>
              </a:extLst>
            </p:cNvPr>
            <p:cNvSpPr txBox="1"/>
            <p:nvPr/>
          </p:nvSpPr>
          <p:spPr>
            <a:xfrm>
              <a:off x="171817" y="2920271"/>
              <a:ext cx="13327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Mean response time E[T]</a:t>
              </a:r>
            </a:p>
            <a:p>
              <a:pPr algn="ctr"/>
              <a:r>
                <a:rPr lang="en-US" sz="2400" dirty="0"/>
                <a:t>for SRPT servers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60478-330A-401F-A048-4EAAF29A5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9745" y="5413664"/>
              <a:ext cx="5053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5F0F03-0404-41F8-B1DE-E90BFB116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391" y="2137558"/>
              <a:ext cx="1354" cy="327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9A188D-DF0E-4634-ADE7-010AC9AA0697}"/>
                </a:ext>
              </a:extLst>
            </p:cNvPr>
            <p:cNvSpPr txBox="1"/>
            <p:nvPr/>
          </p:nvSpPr>
          <p:spPr>
            <a:xfrm>
              <a:off x="1309806" y="1935680"/>
              <a:ext cx="62993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150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50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D7B669-5E0A-49A8-BB1B-984F589D303B}"/>
                </a:ext>
              </a:extLst>
            </p:cNvPr>
            <p:cNvSpPr txBox="1"/>
            <p:nvPr/>
          </p:nvSpPr>
          <p:spPr>
            <a:xfrm>
              <a:off x="3511044" y="5706279"/>
              <a:ext cx="181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Load (ρ)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D145EC-2808-4054-97A9-A6FAD5FFB919}"/>
              </a:ext>
            </a:extLst>
          </p:cNvPr>
          <p:cNvGrpSpPr/>
          <p:nvPr/>
        </p:nvGrpSpPr>
        <p:grpSpPr>
          <a:xfrm>
            <a:off x="1948898" y="1549554"/>
            <a:ext cx="4938660" cy="2998695"/>
            <a:chOff x="1948898" y="1549554"/>
            <a:chExt cx="4938660" cy="29986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B0949-CDC7-45F9-B295-3BB2C424751A}"/>
                </a:ext>
              </a:extLst>
            </p:cNvPr>
            <p:cNvSpPr/>
            <p:nvPr/>
          </p:nvSpPr>
          <p:spPr>
            <a:xfrm>
              <a:off x="1948898" y="2755075"/>
              <a:ext cx="4938660" cy="1793174"/>
            </a:xfrm>
            <a:custGeom>
              <a:avLst/>
              <a:gdLst>
                <a:gd name="connsiteX0" fmla="*/ 0 w 7208322"/>
                <a:gd name="connsiteY0" fmla="*/ 1793174 h 1793174"/>
                <a:gd name="connsiteX1" fmla="*/ 1211283 w 7208322"/>
                <a:gd name="connsiteY1" fmla="*/ 1733798 h 1793174"/>
                <a:gd name="connsiteX2" fmla="*/ 2446317 w 7208322"/>
                <a:gd name="connsiteY2" fmla="*/ 1638795 h 1793174"/>
                <a:gd name="connsiteX3" fmla="*/ 3657600 w 7208322"/>
                <a:gd name="connsiteY3" fmla="*/ 1520042 h 1793174"/>
                <a:gd name="connsiteX4" fmla="*/ 4880758 w 7208322"/>
                <a:gd name="connsiteY4" fmla="*/ 1330037 h 1793174"/>
                <a:gd name="connsiteX5" fmla="*/ 5510151 w 7208322"/>
                <a:gd name="connsiteY5" fmla="*/ 1199408 h 1793174"/>
                <a:gd name="connsiteX6" fmla="*/ 6115792 w 7208322"/>
                <a:gd name="connsiteY6" fmla="*/ 1009403 h 1793174"/>
                <a:gd name="connsiteX7" fmla="*/ 6650182 w 7208322"/>
                <a:gd name="connsiteY7" fmla="*/ 712520 h 1793174"/>
                <a:gd name="connsiteX8" fmla="*/ 6958940 w 7208322"/>
                <a:gd name="connsiteY8" fmla="*/ 391886 h 1793174"/>
                <a:gd name="connsiteX9" fmla="*/ 7208322 w 7208322"/>
                <a:gd name="connsiteY9" fmla="*/ 0 h 179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8322" h="1793174">
                  <a:moveTo>
                    <a:pt x="0" y="1793174"/>
                  </a:moveTo>
                  <a:lnTo>
                    <a:pt x="1211283" y="1733798"/>
                  </a:lnTo>
                  <a:cubicBezTo>
                    <a:pt x="1619002" y="1708068"/>
                    <a:pt x="2038598" y="1674421"/>
                    <a:pt x="2446317" y="1638795"/>
                  </a:cubicBezTo>
                  <a:cubicBezTo>
                    <a:pt x="2854036" y="1603169"/>
                    <a:pt x="3251860" y="1571502"/>
                    <a:pt x="3657600" y="1520042"/>
                  </a:cubicBezTo>
                  <a:cubicBezTo>
                    <a:pt x="4063340" y="1468582"/>
                    <a:pt x="4572000" y="1383476"/>
                    <a:pt x="4880758" y="1330037"/>
                  </a:cubicBezTo>
                  <a:cubicBezTo>
                    <a:pt x="5189516" y="1276598"/>
                    <a:pt x="5304312" y="1252847"/>
                    <a:pt x="5510151" y="1199408"/>
                  </a:cubicBezTo>
                  <a:cubicBezTo>
                    <a:pt x="5715990" y="1145969"/>
                    <a:pt x="5925787" y="1090551"/>
                    <a:pt x="6115792" y="1009403"/>
                  </a:cubicBezTo>
                  <a:cubicBezTo>
                    <a:pt x="6305797" y="928255"/>
                    <a:pt x="6509657" y="815439"/>
                    <a:pt x="6650182" y="712520"/>
                  </a:cubicBezTo>
                  <a:cubicBezTo>
                    <a:pt x="6790707" y="609601"/>
                    <a:pt x="6865917" y="510639"/>
                    <a:pt x="6958940" y="391886"/>
                  </a:cubicBezTo>
                  <a:cubicBezTo>
                    <a:pt x="7051963" y="273133"/>
                    <a:pt x="7130142" y="136566"/>
                    <a:pt x="7208322" y="0"/>
                  </a:cubicBezTo>
                </a:path>
              </a:pathLst>
            </a:cu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0706BC-955B-46F6-9DB6-859CD464D699}"/>
                </a:ext>
              </a:extLst>
            </p:cNvPr>
            <p:cNvSpPr/>
            <p:nvPr/>
          </p:nvSpPr>
          <p:spPr>
            <a:xfrm>
              <a:off x="2211916" y="1549554"/>
              <a:ext cx="1587341" cy="44687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Random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6A8759-831A-4916-9A0C-3E2F836E52D9}"/>
              </a:ext>
            </a:extLst>
          </p:cNvPr>
          <p:cNvGrpSpPr/>
          <p:nvPr/>
        </p:nvGrpSpPr>
        <p:grpSpPr>
          <a:xfrm>
            <a:off x="1948898" y="1549554"/>
            <a:ext cx="3913501" cy="2872465"/>
            <a:chOff x="1948898" y="1549554"/>
            <a:chExt cx="3913501" cy="2872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FE1F9F-5B41-40CC-BEA7-3BD9C43671A3}"/>
                </a:ext>
              </a:extLst>
            </p:cNvPr>
            <p:cNvSpPr/>
            <p:nvPr/>
          </p:nvSpPr>
          <p:spPr>
            <a:xfrm>
              <a:off x="1948898" y="2149434"/>
              <a:ext cx="3913501" cy="2272585"/>
            </a:xfrm>
            <a:custGeom>
              <a:avLst/>
              <a:gdLst>
                <a:gd name="connsiteX0" fmla="*/ 20874 w 5732905"/>
                <a:gd name="connsiteY0" fmla="*/ 2268187 h 2272585"/>
                <a:gd name="connsiteX1" fmla="*/ 80251 w 5732905"/>
                <a:gd name="connsiteY1" fmla="*/ 2268187 h 2272585"/>
                <a:gd name="connsiteX2" fmla="*/ 1220282 w 5732905"/>
                <a:gd name="connsiteY2" fmla="*/ 2149434 h 2272585"/>
                <a:gd name="connsiteX3" fmla="*/ 2455315 w 5732905"/>
                <a:gd name="connsiteY3" fmla="*/ 1947553 h 2272585"/>
                <a:gd name="connsiteX4" fmla="*/ 3666599 w 5732905"/>
                <a:gd name="connsiteY4" fmla="*/ 1638795 h 2272585"/>
                <a:gd name="connsiteX5" fmla="*/ 4414744 w 5732905"/>
                <a:gd name="connsiteY5" fmla="*/ 1294410 h 2272585"/>
                <a:gd name="connsiteX6" fmla="*/ 4913508 w 5732905"/>
                <a:gd name="connsiteY6" fmla="*/ 985652 h 2272585"/>
                <a:gd name="connsiteX7" fmla="*/ 5305393 w 5732905"/>
                <a:gd name="connsiteY7" fmla="*/ 653143 h 2272585"/>
                <a:gd name="connsiteX8" fmla="*/ 5732905 w 5732905"/>
                <a:gd name="connsiteY8" fmla="*/ 0 h 227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2905" h="2272585">
                  <a:moveTo>
                    <a:pt x="20874" y="2268187"/>
                  </a:moveTo>
                  <a:cubicBezTo>
                    <a:pt x="-49388" y="2278083"/>
                    <a:pt x="80251" y="2268187"/>
                    <a:pt x="80251" y="2268187"/>
                  </a:cubicBezTo>
                  <a:cubicBezTo>
                    <a:pt x="280152" y="2248395"/>
                    <a:pt x="824438" y="2202873"/>
                    <a:pt x="1220282" y="2149434"/>
                  </a:cubicBezTo>
                  <a:cubicBezTo>
                    <a:pt x="1616126" y="2095995"/>
                    <a:pt x="2047596" y="2032659"/>
                    <a:pt x="2455315" y="1947553"/>
                  </a:cubicBezTo>
                  <a:cubicBezTo>
                    <a:pt x="2863034" y="1862447"/>
                    <a:pt x="3340028" y="1747652"/>
                    <a:pt x="3666599" y="1638795"/>
                  </a:cubicBezTo>
                  <a:cubicBezTo>
                    <a:pt x="3993171" y="1529938"/>
                    <a:pt x="4206926" y="1403267"/>
                    <a:pt x="4414744" y="1294410"/>
                  </a:cubicBezTo>
                  <a:cubicBezTo>
                    <a:pt x="4622562" y="1185553"/>
                    <a:pt x="4765067" y="1092530"/>
                    <a:pt x="4913508" y="985652"/>
                  </a:cubicBezTo>
                  <a:cubicBezTo>
                    <a:pt x="5061949" y="878774"/>
                    <a:pt x="5168827" y="817418"/>
                    <a:pt x="5305393" y="653143"/>
                  </a:cubicBezTo>
                  <a:cubicBezTo>
                    <a:pt x="5441959" y="488868"/>
                    <a:pt x="5587432" y="244434"/>
                    <a:pt x="5732905" y="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E84E2F-93EE-4315-AFC0-8A08D0E5362A}"/>
                </a:ext>
              </a:extLst>
            </p:cNvPr>
            <p:cNvSpPr/>
            <p:nvPr/>
          </p:nvSpPr>
          <p:spPr>
            <a:xfrm>
              <a:off x="3823007" y="1549554"/>
              <a:ext cx="1266696" cy="44687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SITA-E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8957F7-7303-447E-B324-27575F106040}"/>
              </a:ext>
            </a:extLst>
          </p:cNvPr>
          <p:cNvGrpSpPr/>
          <p:nvPr/>
        </p:nvGrpSpPr>
        <p:grpSpPr>
          <a:xfrm>
            <a:off x="1948898" y="1549554"/>
            <a:ext cx="4938660" cy="3343080"/>
            <a:chOff x="1948898" y="1549554"/>
            <a:chExt cx="4938660" cy="3343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1FE8BEC-093D-4311-A347-31C6D08C9D99}"/>
                </a:ext>
              </a:extLst>
            </p:cNvPr>
            <p:cNvSpPr/>
            <p:nvPr/>
          </p:nvSpPr>
          <p:spPr>
            <a:xfrm>
              <a:off x="1948898" y="2398816"/>
              <a:ext cx="4938660" cy="2493818"/>
            </a:xfrm>
            <a:custGeom>
              <a:avLst/>
              <a:gdLst>
                <a:gd name="connsiteX0" fmla="*/ 0 w 7208322"/>
                <a:gd name="connsiteY0" fmla="*/ 2493818 h 2493818"/>
                <a:gd name="connsiteX1" fmla="*/ 1223158 w 7208322"/>
                <a:gd name="connsiteY1" fmla="*/ 2446316 h 2493818"/>
                <a:gd name="connsiteX2" fmla="*/ 2434441 w 7208322"/>
                <a:gd name="connsiteY2" fmla="*/ 2410690 h 2493818"/>
                <a:gd name="connsiteX3" fmla="*/ 3657600 w 7208322"/>
                <a:gd name="connsiteY3" fmla="*/ 2315688 h 2493818"/>
                <a:gd name="connsiteX4" fmla="*/ 4880758 w 7208322"/>
                <a:gd name="connsiteY4" fmla="*/ 2101932 h 2493818"/>
                <a:gd name="connsiteX5" fmla="*/ 5533901 w 7208322"/>
                <a:gd name="connsiteY5" fmla="*/ 1923802 h 2493818"/>
                <a:gd name="connsiteX6" fmla="*/ 6127667 w 7208322"/>
                <a:gd name="connsiteY6" fmla="*/ 1626919 h 2493818"/>
                <a:gd name="connsiteX7" fmla="*/ 6460177 w 7208322"/>
                <a:gd name="connsiteY7" fmla="*/ 1377537 h 2493818"/>
                <a:gd name="connsiteX8" fmla="*/ 6733309 w 7208322"/>
                <a:gd name="connsiteY8" fmla="*/ 1056903 h 2493818"/>
                <a:gd name="connsiteX9" fmla="*/ 7208322 w 7208322"/>
                <a:gd name="connsiteY9" fmla="*/ 0 h 249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8322" h="2493818">
                  <a:moveTo>
                    <a:pt x="0" y="2493818"/>
                  </a:moveTo>
                  <a:lnTo>
                    <a:pt x="1223158" y="2446316"/>
                  </a:lnTo>
                  <a:cubicBezTo>
                    <a:pt x="1628898" y="2432461"/>
                    <a:pt x="2028701" y="2432461"/>
                    <a:pt x="2434441" y="2410690"/>
                  </a:cubicBezTo>
                  <a:cubicBezTo>
                    <a:pt x="2840181" y="2388919"/>
                    <a:pt x="3249881" y="2367148"/>
                    <a:pt x="3657600" y="2315688"/>
                  </a:cubicBezTo>
                  <a:cubicBezTo>
                    <a:pt x="4065320" y="2264228"/>
                    <a:pt x="4568041" y="2167246"/>
                    <a:pt x="4880758" y="2101932"/>
                  </a:cubicBezTo>
                  <a:cubicBezTo>
                    <a:pt x="5193475" y="2036618"/>
                    <a:pt x="5326083" y="2002971"/>
                    <a:pt x="5533901" y="1923802"/>
                  </a:cubicBezTo>
                  <a:cubicBezTo>
                    <a:pt x="5741719" y="1844633"/>
                    <a:pt x="5973288" y="1717963"/>
                    <a:pt x="6127667" y="1626919"/>
                  </a:cubicBezTo>
                  <a:cubicBezTo>
                    <a:pt x="6282046" y="1535875"/>
                    <a:pt x="6359237" y="1472540"/>
                    <a:pt x="6460177" y="1377537"/>
                  </a:cubicBezTo>
                  <a:cubicBezTo>
                    <a:pt x="6561117" y="1282534"/>
                    <a:pt x="6608618" y="1286492"/>
                    <a:pt x="6733309" y="1056903"/>
                  </a:cubicBezTo>
                  <a:cubicBezTo>
                    <a:pt x="6858000" y="827313"/>
                    <a:pt x="7033161" y="413656"/>
                    <a:pt x="7208322" y="0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B5B9301-7E74-45C0-952B-76CEC0D6A04C}"/>
                </a:ext>
              </a:extLst>
            </p:cNvPr>
            <p:cNvSpPr/>
            <p:nvPr/>
          </p:nvSpPr>
          <p:spPr>
            <a:xfrm>
              <a:off x="5089702" y="1549554"/>
              <a:ext cx="1100443" cy="4468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LWL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876E79-0073-4A8E-BC72-9BA44F5A47AB}"/>
              </a:ext>
            </a:extLst>
          </p:cNvPr>
          <p:cNvSpPr txBox="1"/>
          <p:nvPr/>
        </p:nvSpPr>
        <p:spPr>
          <a:xfrm>
            <a:off x="4195642" y="427570"/>
            <a:ext cx="44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51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C24-E69B-45CF-AF5B-B4726B78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6882" cy="1325563"/>
          </a:xfrm>
        </p:spPr>
        <p:txBody>
          <a:bodyPr/>
          <a:lstStyle/>
          <a:p>
            <a:r>
              <a:rPr lang="en-US" dirty="0"/>
              <a:t>Good for FCFS ⇏ Good for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BD3A-B85D-4486-B238-7F86D91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DD9C5-72EC-46D1-AD32-301F381231EB}"/>
              </a:ext>
            </a:extLst>
          </p:cNvPr>
          <p:cNvSpPr txBox="1"/>
          <p:nvPr/>
        </p:nvSpPr>
        <p:spPr>
          <a:xfrm>
            <a:off x="8988648" y="4465163"/>
            <a:ext cx="18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Distribution: Bounded Pareto [1, 10</a:t>
            </a:r>
            <a:r>
              <a:rPr lang="en-US" sz="2000" baseline="30000" dirty="0"/>
              <a:t>6</a:t>
            </a:r>
            <a:r>
              <a:rPr lang="en-US" sz="2000" dirty="0"/>
              <a:t>], </a:t>
            </a:r>
            <a:r>
              <a:rPr lang="el-GR" sz="2000" dirty="0"/>
              <a:t>α</a:t>
            </a:r>
            <a:r>
              <a:rPr lang="en-US" sz="2000" dirty="0"/>
              <a:t>=1.5. 10 servers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4912E-7E8C-476D-A48B-1848813C56B9}"/>
              </a:ext>
            </a:extLst>
          </p:cNvPr>
          <p:cNvGrpSpPr/>
          <p:nvPr/>
        </p:nvGrpSpPr>
        <p:grpSpPr>
          <a:xfrm>
            <a:off x="8819940" y="1325448"/>
            <a:ext cx="2320287" cy="3096571"/>
            <a:chOff x="838200" y="1789075"/>
            <a:chExt cx="3305666" cy="40208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237CEF-41BC-4A3B-966A-2932C9B2D73B}"/>
                </a:ext>
              </a:extLst>
            </p:cNvPr>
            <p:cNvSpPr/>
            <p:nvPr/>
          </p:nvSpPr>
          <p:spPr>
            <a:xfrm>
              <a:off x="1360671" y="2141412"/>
              <a:ext cx="1891180" cy="5591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EE23E0-111E-4BE9-8580-49F213958A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6261" y="1789075"/>
              <a:ext cx="0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1AA446-9A4A-469F-BAAB-95F54933A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8032" y="2713765"/>
              <a:ext cx="381695" cy="3578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4ADEA0-DA95-4137-A748-1DB54BA60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06261" y="2700553"/>
              <a:ext cx="0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738D63-D4B5-41C5-8C04-DCF04DAF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01503" y="2713765"/>
              <a:ext cx="352339" cy="352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4CB51F-54ED-44F1-9751-63D693AC5E37}"/>
                </a:ext>
              </a:extLst>
            </p:cNvPr>
            <p:cNvGrpSpPr/>
            <p:nvPr/>
          </p:nvGrpSpPr>
          <p:grpSpPr>
            <a:xfrm>
              <a:off x="838200" y="3058357"/>
              <a:ext cx="1161069" cy="2751589"/>
              <a:chOff x="838200" y="3058357"/>
              <a:chExt cx="1161069" cy="275158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C64CD4-25C5-4D8B-980D-ED8B53191716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EA73EFB-4C20-4384-81D1-D29D4843EE76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61921BB-EDF1-4573-B758-E9ADE5A9305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31CCA65-9A6B-4BD1-AAB5-2FB0EB50D364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69A04F81-2BDC-40BC-AFFA-A496593DC359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5DFDCD8-9AF1-42D8-9F6A-0E8A5352C4AB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215CB10-FC06-46D8-BC16-34D715D8CD23}"/>
                    </a:ext>
                  </a:extLst>
                </p:cNvPr>
                <p:cNvCxnSpPr>
                  <a:cxnSpLocks/>
                  <a:stCxn id="55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0D1EF5-A3B0-40FD-B116-10B39564F13E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C7100B-4651-48DE-8D45-C00ED8628CBA}"/>
                </a:ext>
              </a:extLst>
            </p:cNvPr>
            <p:cNvGrpSpPr/>
            <p:nvPr/>
          </p:nvGrpSpPr>
          <p:grpSpPr>
            <a:xfrm>
              <a:off x="1924568" y="3052890"/>
              <a:ext cx="1161069" cy="2751589"/>
              <a:chOff x="838200" y="3058357"/>
              <a:chExt cx="1161069" cy="275158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82B2418-975C-47DE-9857-4E18202A086F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509D0348-D505-40F5-BA76-A2BC4E454CA2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03C1A00-17D6-4F59-9027-20F10A3C48FF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D50DC780-838C-44E8-B297-FEF6670FCAD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DBA1477-7465-400F-9542-6D2DB0814317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4D00DF4-8D43-4C8F-91E9-F510D74DB2D5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E20937F-D8C9-4D46-A60A-09B70EA00394}"/>
                    </a:ext>
                  </a:extLst>
                </p:cNvPr>
                <p:cNvCxnSpPr>
                  <a:cxnSpLocks/>
                  <a:stCxn id="47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65D247-FC91-4CF8-903B-7B5F3E7E4535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D33DD06-6790-41FE-83D4-50F5C47B4DDD}"/>
                </a:ext>
              </a:extLst>
            </p:cNvPr>
            <p:cNvGrpSpPr/>
            <p:nvPr/>
          </p:nvGrpSpPr>
          <p:grpSpPr>
            <a:xfrm>
              <a:off x="2982797" y="3052890"/>
              <a:ext cx="1161069" cy="2751589"/>
              <a:chOff x="838200" y="3058357"/>
              <a:chExt cx="1161069" cy="27515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4655DEC-1733-4FD0-A2A2-A137058001E5}"/>
                  </a:ext>
                </a:extLst>
              </p:cNvPr>
              <p:cNvGrpSpPr/>
              <p:nvPr/>
            </p:nvGrpSpPr>
            <p:grpSpPr>
              <a:xfrm>
                <a:off x="838200" y="3058357"/>
                <a:ext cx="763389" cy="2751589"/>
                <a:chOff x="2101448" y="3254928"/>
                <a:chExt cx="763389" cy="2751589"/>
              </a:xfrm>
              <a:noFill/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E985FAF-7F5B-4B58-BAB6-3966EFB587DF}"/>
                    </a:ext>
                  </a:extLst>
                </p:cNvPr>
                <p:cNvGrpSpPr/>
                <p:nvPr/>
              </p:nvGrpSpPr>
              <p:grpSpPr>
                <a:xfrm>
                  <a:off x="2101448" y="3254928"/>
                  <a:ext cx="763389" cy="2399252"/>
                  <a:chOff x="2101448" y="3254928"/>
                  <a:chExt cx="763389" cy="2399252"/>
                </a:xfrm>
                <a:grpFill/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F3C0997-1DE8-49EF-9B9A-A50109A752C6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D4B3EDB-1732-4692-B88D-F17D8931C115}"/>
                      </a:ext>
                    </a:extLst>
                  </p:cNvPr>
                  <p:cNvCxnSpPr/>
                  <p:nvPr/>
                </p:nvCxnSpPr>
                <p:spPr>
                  <a:xfrm>
                    <a:off x="2130804" y="4857226"/>
                    <a:ext cx="704675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CC901E8-A613-4FEF-9D80-DF588EF70936}"/>
                      </a:ext>
                    </a:extLst>
                  </p:cNvPr>
                  <p:cNvCxnSpPr/>
                  <p:nvPr/>
                </p:nvCxnSpPr>
                <p:spPr>
                  <a:xfrm>
                    <a:off x="2835479" y="3254928"/>
                    <a:ext cx="0" cy="16022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AD6D0F3-CC09-4A6A-9AFA-F5D38BD516D0}"/>
                      </a:ext>
                    </a:extLst>
                  </p:cNvPr>
                  <p:cNvSpPr/>
                  <p:nvPr/>
                </p:nvSpPr>
                <p:spPr>
                  <a:xfrm>
                    <a:off x="2101448" y="4857226"/>
                    <a:ext cx="763389" cy="796954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6575785-0477-484E-B498-1BFA31104F42}"/>
                    </a:ext>
                  </a:extLst>
                </p:cNvPr>
                <p:cNvCxnSpPr>
                  <a:cxnSpLocks/>
                  <a:stCxn id="39" idx="4"/>
                </p:cNvCxnSpPr>
                <p:nvPr/>
              </p:nvCxnSpPr>
              <p:spPr>
                <a:xfrm>
                  <a:off x="2483143" y="5654180"/>
                  <a:ext cx="0" cy="352337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A9728B-6896-42EB-90E5-A41A4AE9EEE1}"/>
                  </a:ext>
                </a:extLst>
              </p:cNvPr>
              <p:cNvSpPr txBox="1"/>
              <p:nvPr/>
            </p:nvSpPr>
            <p:spPr>
              <a:xfrm rot="5400000">
                <a:off x="1048159" y="4214386"/>
                <a:ext cx="1376039" cy="5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4577810-9F40-4B5A-9498-19C8C48EB28C}"/>
              </a:ext>
            </a:extLst>
          </p:cNvPr>
          <p:cNvGrpSpPr/>
          <p:nvPr/>
        </p:nvGrpSpPr>
        <p:grpSpPr>
          <a:xfrm>
            <a:off x="171817" y="1935680"/>
            <a:ext cx="9294301" cy="4232264"/>
            <a:chOff x="171817" y="1935680"/>
            <a:chExt cx="9294301" cy="42322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FEA156-30A4-48A0-BFF9-2E034886BFD4}"/>
                </a:ext>
              </a:extLst>
            </p:cNvPr>
            <p:cNvSpPr txBox="1"/>
            <p:nvPr/>
          </p:nvSpPr>
          <p:spPr>
            <a:xfrm>
              <a:off x="1690248" y="5425540"/>
              <a:ext cx="777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0.7                          0.8                          0.9                             1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ED640-F488-4DCC-934D-147BD19B82EE}"/>
                </a:ext>
              </a:extLst>
            </p:cNvPr>
            <p:cNvSpPr txBox="1"/>
            <p:nvPr/>
          </p:nvSpPr>
          <p:spPr>
            <a:xfrm>
              <a:off x="171817" y="2920271"/>
              <a:ext cx="13327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Mean response time E[T]</a:t>
              </a:r>
            </a:p>
            <a:p>
              <a:pPr algn="ctr"/>
              <a:r>
                <a:rPr lang="en-US" sz="2400" dirty="0"/>
                <a:t>for SRPT servers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60478-330A-401F-A048-4EAAF29A5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9745" y="5413664"/>
              <a:ext cx="5053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5F0F03-0404-41F8-B1DE-E90BFB116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391" y="2137558"/>
              <a:ext cx="1354" cy="327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9A188D-DF0E-4634-ADE7-010AC9AA0697}"/>
                </a:ext>
              </a:extLst>
            </p:cNvPr>
            <p:cNvSpPr txBox="1"/>
            <p:nvPr/>
          </p:nvSpPr>
          <p:spPr>
            <a:xfrm>
              <a:off x="1309806" y="1935680"/>
              <a:ext cx="62993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150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100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50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D7B669-5E0A-49A8-BB1B-984F589D303B}"/>
                </a:ext>
              </a:extLst>
            </p:cNvPr>
            <p:cNvSpPr txBox="1"/>
            <p:nvPr/>
          </p:nvSpPr>
          <p:spPr>
            <a:xfrm>
              <a:off x="3511044" y="5706279"/>
              <a:ext cx="181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Load (ρ)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D145EC-2808-4054-97A9-A6FAD5FFB919}"/>
              </a:ext>
            </a:extLst>
          </p:cNvPr>
          <p:cNvGrpSpPr/>
          <p:nvPr/>
        </p:nvGrpSpPr>
        <p:grpSpPr>
          <a:xfrm>
            <a:off x="1948898" y="1549554"/>
            <a:ext cx="4938660" cy="2998695"/>
            <a:chOff x="1948898" y="1549554"/>
            <a:chExt cx="4938660" cy="29986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B0949-CDC7-45F9-B295-3BB2C424751A}"/>
                </a:ext>
              </a:extLst>
            </p:cNvPr>
            <p:cNvSpPr/>
            <p:nvPr/>
          </p:nvSpPr>
          <p:spPr>
            <a:xfrm>
              <a:off x="1948898" y="2755075"/>
              <a:ext cx="4938660" cy="1793174"/>
            </a:xfrm>
            <a:custGeom>
              <a:avLst/>
              <a:gdLst>
                <a:gd name="connsiteX0" fmla="*/ 0 w 7208322"/>
                <a:gd name="connsiteY0" fmla="*/ 1793174 h 1793174"/>
                <a:gd name="connsiteX1" fmla="*/ 1211283 w 7208322"/>
                <a:gd name="connsiteY1" fmla="*/ 1733798 h 1793174"/>
                <a:gd name="connsiteX2" fmla="*/ 2446317 w 7208322"/>
                <a:gd name="connsiteY2" fmla="*/ 1638795 h 1793174"/>
                <a:gd name="connsiteX3" fmla="*/ 3657600 w 7208322"/>
                <a:gd name="connsiteY3" fmla="*/ 1520042 h 1793174"/>
                <a:gd name="connsiteX4" fmla="*/ 4880758 w 7208322"/>
                <a:gd name="connsiteY4" fmla="*/ 1330037 h 1793174"/>
                <a:gd name="connsiteX5" fmla="*/ 5510151 w 7208322"/>
                <a:gd name="connsiteY5" fmla="*/ 1199408 h 1793174"/>
                <a:gd name="connsiteX6" fmla="*/ 6115792 w 7208322"/>
                <a:gd name="connsiteY6" fmla="*/ 1009403 h 1793174"/>
                <a:gd name="connsiteX7" fmla="*/ 6650182 w 7208322"/>
                <a:gd name="connsiteY7" fmla="*/ 712520 h 1793174"/>
                <a:gd name="connsiteX8" fmla="*/ 6958940 w 7208322"/>
                <a:gd name="connsiteY8" fmla="*/ 391886 h 1793174"/>
                <a:gd name="connsiteX9" fmla="*/ 7208322 w 7208322"/>
                <a:gd name="connsiteY9" fmla="*/ 0 h 179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8322" h="1793174">
                  <a:moveTo>
                    <a:pt x="0" y="1793174"/>
                  </a:moveTo>
                  <a:lnTo>
                    <a:pt x="1211283" y="1733798"/>
                  </a:lnTo>
                  <a:cubicBezTo>
                    <a:pt x="1619002" y="1708068"/>
                    <a:pt x="2038598" y="1674421"/>
                    <a:pt x="2446317" y="1638795"/>
                  </a:cubicBezTo>
                  <a:cubicBezTo>
                    <a:pt x="2854036" y="1603169"/>
                    <a:pt x="3251860" y="1571502"/>
                    <a:pt x="3657600" y="1520042"/>
                  </a:cubicBezTo>
                  <a:cubicBezTo>
                    <a:pt x="4063340" y="1468582"/>
                    <a:pt x="4572000" y="1383476"/>
                    <a:pt x="4880758" y="1330037"/>
                  </a:cubicBezTo>
                  <a:cubicBezTo>
                    <a:pt x="5189516" y="1276598"/>
                    <a:pt x="5304312" y="1252847"/>
                    <a:pt x="5510151" y="1199408"/>
                  </a:cubicBezTo>
                  <a:cubicBezTo>
                    <a:pt x="5715990" y="1145969"/>
                    <a:pt x="5925787" y="1090551"/>
                    <a:pt x="6115792" y="1009403"/>
                  </a:cubicBezTo>
                  <a:cubicBezTo>
                    <a:pt x="6305797" y="928255"/>
                    <a:pt x="6509657" y="815439"/>
                    <a:pt x="6650182" y="712520"/>
                  </a:cubicBezTo>
                  <a:cubicBezTo>
                    <a:pt x="6790707" y="609601"/>
                    <a:pt x="6865917" y="510639"/>
                    <a:pt x="6958940" y="391886"/>
                  </a:cubicBezTo>
                  <a:cubicBezTo>
                    <a:pt x="7051963" y="273133"/>
                    <a:pt x="7130142" y="136566"/>
                    <a:pt x="7208322" y="0"/>
                  </a:cubicBezTo>
                </a:path>
              </a:pathLst>
            </a:cu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0706BC-955B-46F6-9DB6-859CD464D699}"/>
                </a:ext>
              </a:extLst>
            </p:cNvPr>
            <p:cNvSpPr/>
            <p:nvPr/>
          </p:nvSpPr>
          <p:spPr>
            <a:xfrm>
              <a:off x="2211916" y="1549554"/>
              <a:ext cx="1587341" cy="44687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Random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6A8759-831A-4916-9A0C-3E2F836E52D9}"/>
              </a:ext>
            </a:extLst>
          </p:cNvPr>
          <p:cNvGrpSpPr/>
          <p:nvPr/>
        </p:nvGrpSpPr>
        <p:grpSpPr>
          <a:xfrm>
            <a:off x="1948898" y="1549554"/>
            <a:ext cx="3913501" cy="2872465"/>
            <a:chOff x="1948898" y="1549554"/>
            <a:chExt cx="3913501" cy="2872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FE1F9F-5B41-40CC-BEA7-3BD9C43671A3}"/>
                </a:ext>
              </a:extLst>
            </p:cNvPr>
            <p:cNvSpPr/>
            <p:nvPr/>
          </p:nvSpPr>
          <p:spPr>
            <a:xfrm>
              <a:off x="1948898" y="2149434"/>
              <a:ext cx="3913501" cy="2272585"/>
            </a:xfrm>
            <a:custGeom>
              <a:avLst/>
              <a:gdLst>
                <a:gd name="connsiteX0" fmla="*/ 20874 w 5732905"/>
                <a:gd name="connsiteY0" fmla="*/ 2268187 h 2272585"/>
                <a:gd name="connsiteX1" fmla="*/ 80251 w 5732905"/>
                <a:gd name="connsiteY1" fmla="*/ 2268187 h 2272585"/>
                <a:gd name="connsiteX2" fmla="*/ 1220282 w 5732905"/>
                <a:gd name="connsiteY2" fmla="*/ 2149434 h 2272585"/>
                <a:gd name="connsiteX3" fmla="*/ 2455315 w 5732905"/>
                <a:gd name="connsiteY3" fmla="*/ 1947553 h 2272585"/>
                <a:gd name="connsiteX4" fmla="*/ 3666599 w 5732905"/>
                <a:gd name="connsiteY4" fmla="*/ 1638795 h 2272585"/>
                <a:gd name="connsiteX5" fmla="*/ 4414744 w 5732905"/>
                <a:gd name="connsiteY5" fmla="*/ 1294410 h 2272585"/>
                <a:gd name="connsiteX6" fmla="*/ 4913508 w 5732905"/>
                <a:gd name="connsiteY6" fmla="*/ 985652 h 2272585"/>
                <a:gd name="connsiteX7" fmla="*/ 5305393 w 5732905"/>
                <a:gd name="connsiteY7" fmla="*/ 653143 h 2272585"/>
                <a:gd name="connsiteX8" fmla="*/ 5732905 w 5732905"/>
                <a:gd name="connsiteY8" fmla="*/ 0 h 227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2905" h="2272585">
                  <a:moveTo>
                    <a:pt x="20874" y="2268187"/>
                  </a:moveTo>
                  <a:cubicBezTo>
                    <a:pt x="-49388" y="2278083"/>
                    <a:pt x="80251" y="2268187"/>
                    <a:pt x="80251" y="2268187"/>
                  </a:cubicBezTo>
                  <a:cubicBezTo>
                    <a:pt x="280152" y="2248395"/>
                    <a:pt x="824438" y="2202873"/>
                    <a:pt x="1220282" y="2149434"/>
                  </a:cubicBezTo>
                  <a:cubicBezTo>
                    <a:pt x="1616126" y="2095995"/>
                    <a:pt x="2047596" y="2032659"/>
                    <a:pt x="2455315" y="1947553"/>
                  </a:cubicBezTo>
                  <a:cubicBezTo>
                    <a:pt x="2863034" y="1862447"/>
                    <a:pt x="3340028" y="1747652"/>
                    <a:pt x="3666599" y="1638795"/>
                  </a:cubicBezTo>
                  <a:cubicBezTo>
                    <a:pt x="3993171" y="1529938"/>
                    <a:pt x="4206926" y="1403267"/>
                    <a:pt x="4414744" y="1294410"/>
                  </a:cubicBezTo>
                  <a:cubicBezTo>
                    <a:pt x="4622562" y="1185553"/>
                    <a:pt x="4765067" y="1092530"/>
                    <a:pt x="4913508" y="985652"/>
                  </a:cubicBezTo>
                  <a:cubicBezTo>
                    <a:pt x="5061949" y="878774"/>
                    <a:pt x="5168827" y="817418"/>
                    <a:pt x="5305393" y="653143"/>
                  </a:cubicBezTo>
                  <a:cubicBezTo>
                    <a:pt x="5441959" y="488868"/>
                    <a:pt x="5587432" y="244434"/>
                    <a:pt x="5732905" y="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E84E2F-93EE-4315-AFC0-8A08D0E5362A}"/>
                </a:ext>
              </a:extLst>
            </p:cNvPr>
            <p:cNvSpPr/>
            <p:nvPr/>
          </p:nvSpPr>
          <p:spPr>
            <a:xfrm>
              <a:off x="3823007" y="1549554"/>
              <a:ext cx="1266696" cy="44687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SITA-E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8957F7-7303-447E-B324-27575F106040}"/>
              </a:ext>
            </a:extLst>
          </p:cNvPr>
          <p:cNvGrpSpPr/>
          <p:nvPr/>
        </p:nvGrpSpPr>
        <p:grpSpPr>
          <a:xfrm>
            <a:off x="1948898" y="1549554"/>
            <a:ext cx="4938660" cy="3343080"/>
            <a:chOff x="1948898" y="1549554"/>
            <a:chExt cx="4938660" cy="3343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1FE8BEC-093D-4311-A347-31C6D08C9D99}"/>
                </a:ext>
              </a:extLst>
            </p:cNvPr>
            <p:cNvSpPr/>
            <p:nvPr/>
          </p:nvSpPr>
          <p:spPr>
            <a:xfrm>
              <a:off x="1948898" y="2398816"/>
              <a:ext cx="4938660" cy="2493818"/>
            </a:xfrm>
            <a:custGeom>
              <a:avLst/>
              <a:gdLst>
                <a:gd name="connsiteX0" fmla="*/ 0 w 7208322"/>
                <a:gd name="connsiteY0" fmla="*/ 2493818 h 2493818"/>
                <a:gd name="connsiteX1" fmla="*/ 1223158 w 7208322"/>
                <a:gd name="connsiteY1" fmla="*/ 2446316 h 2493818"/>
                <a:gd name="connsiteX2" fmla="*/ 2434441 w 7208322"/>
                <a:gd name="connsiteY2" fmla="*/ 2410690 h 2493818"/>
                <a:gd name="connsiteX3" fmla="*/ 3657600 w 7208322"/>
                <a:gd name="connsiteY3" fmla="*/ 2315688 h 2493818"/>
                <a:gd name="connsiteX4" fmla="*/ 4880758 w 7208322"/>
                <a:gd name="connsiteY4" fmla="*/ 2101932 h 2493818"/>
                <a:gd name="connsiteX5" fmla="*/ 5533901 w 7208322"/>
                <a:gd name="connsiteY5" fmla="*/ 1923802 h 2493818"/>
                <a:gd name="connsiteX6" fmla="*/ 6127667 w 7208322"/>
                <a:gd name="connsiteY6" fmla="*/ 1626919 h 2493818"/>
                <a:gd name="connsiteX7" fmla="*/ 6460177 w 7208322"/>
                <a:gd name="connsiteY7" fmla="*/ 1377537 h 2493818"/>
                <a:gd name="connsiteX8" fmla="*/ 6733309 w 7208322"/>
                <a:gd name="connsiteY8" fmla="*/ 1056903 h 2493818"/>
                <a:gd name="connsiteX9" fmla="*/ 7208322 w 7208322"/>
                <a:gd name="connsiteY9" fmla="*/ 0 h 249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8322" h="2493818">
                  <a:moveTo>
                    <a:pt x="0" y="2493818"/>
                  </a:moveTo>
                  <a:lnTo>
                    <a:pt x="1223158" y="2446316"/>
                  </a:lnTo>
                  <a:cubicBezTo>
                    <a:pt x="1628898" y="2432461"/>
                    <a:pt x="2028701" y="2432461"/>
                    <a:pt x="2434441" y="2410690"/>
                  </a:cubicBezTo>
                  <a:cubicBezTo>
                    <a:pt x="2840181" y="2388919"/>
                    <a:pt x="3249881" y="2367148"/>
                    <a:pt x="3657600" y="2315688"/>
                  </a:cubicBezTo>
                  <a:cubicBezTo>
                    <a:pt x="4065320" y="2264228"/>
                    <a:pt x="4568041" y="2167246"/>
                    <a:pt x="4880758" y="2101932"/>
                  </a:cubicBezTo>
                  <a:cubicBezTo>
                    <a:pt x="5193475" y="2036618"/>
                    <a:pt x="5326083" y="2002971"/>
                    <a:pt x="5533901" y="1923802"/>
                  </a:cubicBezTo>
                  <a:cubicBezTo>
                    <a:pt x="5741719" y="1844633"/>
                    <a:pt x="5973288" y="1717963"/>
                    <a:pt x="6127667" y="1626919"/>
                  </a:cubicBezTo>
                  <a:cubicBezTo>
                    <a:pt x="6282046" y="1535875"/>
                    <a:pt x="6359237" y="1472540"/>
                    <a:pt x="6460177" y="1377537"/>
                  </a:cubicBezTo>
                  <a:cubicBezTo>
                    <a:pt x="6561117" y="1282534"/>
                    <a:pt x="6608618" y="1286492"/>
                    <a:pt x="6733309" y="1056903"/>
                  </a:cubicBezTo>
                  <a:cubicBezTo>
                    <a:pt x="6858000" y="827313"/>
                    <a:pt x="7033161" y="413656"/>
                    <a:pt x="7208322" y="0"/>
                  </a:cubicBezTo>
                </a:path>
              </a:pathLst>
            </a:custGeom>
            <a:noFill/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B5B9301-7E74-45C0-952B-76CEC0D6A04C}"/>
                </a:ext>
              </a:extLst>
            </p:cNvPr>
            <p:cNvSpPr/>
            <p:nvPr/>
          </p:nvSpPr>
          <p:spPr>
            <a:xfrm>
              <a:off x="5089702" y="1549554"/>
              <a:ext cx="1100443" cy="4468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LWL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43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D580-7B92-4C6F-8A21-ED58D3C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Guardrails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84288-EE8B-460A-8798-D4EDA434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605798-57A6-405A-B062-6A29445F7EDC}"/>
              </a:ext>
            </a:extLst>
          </p:cNvPr>
          <p:cNvSpPr txBox="1"/>
          <p:nvPr/>
        </p:nvSpPr>
        <p:spPr>
          <a:xfrm>
            <a:off x="3381804" y="2545247"/>
            <a:ext cx="93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→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7B0F73-15B3-49E8-9AED-F0FC7B6725D7}"/>
              </a:ext>
            </a:extLst>
          </p:cNvPr>
          <p:cNvSpPr txBox="1"/>
          <p:nvPr/>
        </p:nvSpPr>
        <p:spPr>
          <a:xfrm>
            <a:off x="395775" y="5099250"/>
            <a:ext cx="2703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Possibly</a:t>
            </a:r>
          </a:p>
          <a:p>
            <a:pPr algn="ctr"/>
            <a:r>
              <a:rPr lang="en-US" sz="2800" dirty="0"/>
              <a:t>very</a:t>
            </a:r>
          </a:p>
          <a:p>
            <a:pPr algn="ctr"/>
            <a:r>
              <a:rPr lang="en-US" sz="2800" dirty="0"/>
              <a:t>bad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D9BE03BE-5691-4568-8A03-E2F9482F9910}"/>
              </a:ext>
            </a:extLst>
          </p:cNvPr>
          <p:cNvGrpSpPr/>
          <p:nvPr/>
        </p:nvGrpSpPr>
        <p:grpSpPr>
          <a:xfrm>
            <a:off x="311082" y="1319911"/>
            <a:ext cx="3192198" cy="3679601"/>
            <a:chOff x="311082" y="1319911"/>
            <a:chExt cx="3192198" cy="3679601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37BF212B-B5DD-457E-9286-4A7BFE7E4ECE}"/>
                </a:ext>
              </a:extLst>
            </p:cNvPr>
            <p:cNvSpPr/>
            <p:nvPr/>
          </p:nvSpPr>
          <p:spPr>
            <a:xfrm>
              <a:off x="311082" y="1319911"/>
              <a:ext cx="3138475" cy="3679601"/>
            </a:xfrm>
            <a:prstGeom prst="roundRect">
              <a:avLst/>
            </a:prstGeom>
            <a:solidFill>
              <a:srgbClr val="FFB7B7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663E5EB-33B6-44C0-97FC-FD1CA21D1418}"/>
                </a:ext>
              </a:extLst>
            </p:cNvPr>
            <p:cNvSpPr/>
            <p:nvPr/>
          </p:nvSpPr>
          <p:spPr>
            <a:xfrm>
              <a:off x="1509891" y="2681065"/>
              <a:ext cx="663867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22B0120-374A-435C-BDAF-6EA90B29375F}"/>
                </a:ext>
              </a:extLst>
            </p:cNvPr>
            <p:cNvSpPr/>
            <p:nvPr/>
          </p:nvSpPr>
          <p:spPr>
            <a:xfrm>
              <a:off x="2485327" y="2668950"/>
              <a:ext cx="663867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97FD2EA-20EE-48DD-9550-CA3E61F7D024}"/>
                </a:ext>
              </a:extLst>
            </p:cNvPr>
            <p:cNvGrpSpPr/>
            <p:nvPr/>
          </p:nvGrpSpPr>
          <p:grpSpPr>
            <a:xfrm>
              <a:off x="479358" y="1373942"/>
              <a:ext cx="3023922" cy="3474609"/>
              <a:chOff x="813873" y="1373942"/>
              <a:chExt cx="3273408" cy="3474609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E40D175-01A6-43E7-AC9A-4B7A3FA17F64}"/>
                  </a:ext>
                </a:extLst>
              </p:cNvPr>
              <p:cNvSpPr/>
              <p:nvPr/>
            </p:nvSpPr>
            <p:spPr>
              <a:xfrm>
                <a:off x="838200" y="2682712"/>
                <a:ext cx="718639" cy="1010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DF38CFD-9EE7-4145-8AFC-11DCF82C65FF}"/>
                  </a:ext>
                </a:extLst>
              </p:cNvPr>
              <p:cNvGrpSpPr/>
              <p:nvPr/>
            </p:nvGrpSpPr>
            <p:grpSpPr>
              <a:xfrm>
                <a:off x="813873" y="1373942"/>
                <a:ext cx="3273408" cy="3474609"/>
                <a:chOff x="838200" y="1789075"/>
                <a:chExt cx="3273408" cy="347460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C3EB2E5-15EC-4395-AABC-E8A1385B5EC1}"/>
                    </a:ext>
                  </a:extLst>
                </p:cNvPr>
                <p:cNvSpPr/>
                <p:nvPr/>
              </p:nvSpPr>
              <p:spPr>
                <a:xfrm>
                  <a:off x="1116310" y="2141412"/>
                  <a:ext cx="2339620" cy="55914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Disp. Policy 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29F3C42F-8AF4-49FC-A226-A7A890F7E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6261" y="1789075"/>
                  <a:ext cx="0" cy="35233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31115FCA-2C92-4476-B0B3-0DBF2CBA9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8032" y="2713765"/>
                  <a:ext cx="381695" cy="357804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FEF37EB-F3AF-40D2-9A84-33705A3E9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6261" y="2700553"/>
                  <a:ext cx="0" cy="35233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9D3067B-469A-4B1A-94E1-A1E8ABF64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1503" y="2713765"/>
                  <a:ext cx="352339" cy="35233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20F4662-63CD-4B8E-B419-98814ADFEB02}"/>
                    </a:ext>
                  </a:extLst>
                </p:cNvPr>
                <p:cNvGrpSpPr/>
                <p:nvPr/>
              </p:nvGrpSpPr>
              <p:grpSpPr>
                <a:xfrm>
                  <a:off x="838200" y="3084633"/>
                  <a:ext cx="1128811" cy="2179051"/>
                  <a:chOff x="838200" y="3084633"/>
                  <a:chExt cx="1128811" cy="21790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F95A1EB-D24B-4471-A090-048C6986BCFC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084633"/>
                    <a:ext cx="763389" cy="2179051"/>
                    <a:chOff x="2101448" y="3281204"/>
                    <a:chExt cx="763389" cy="2179051"/>
                  </a:xfrm>
                  <a:noFill/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05A79264-E1BA-497E-B7E5-EBE07EF6BB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1448" y="3281204"/>
                      <a:ext cx="763389" cy="1826714"/>
                      <a:chOff x="2101448" y="3281204"/>
                      <a:chExt cx="763389" cy="1826714"/>
                    </a:xfrm>
                    <a:grpFill/>
                  </p:grpSpPr>
                  <p:cxnSp>
                    <p:nvCxnSpPr>
                      <p:cNvPr id="34" name="Straight Connector 33">
                        <a:extLst>
                          <a:ext uri="{FF2B5EF4-FFF2-40B4-BE49-F238E27FC236}">
                            <a16:creationId xmlns:a16="http://schemas.microsoft.com/office/drawing/2014/main" id="{212E89B9-6A58-4565-8105-7043585379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804" y="3281204"/>
                        <a:ext cx="0" cy="102976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C1B82C9D-EBDA-458A-8C05-E5CB279F59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30804" y="4310964"/>
                        <a:ext cx="70467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ADDDC2D6-D06D-46EE-A5D8-3DBF5DA870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35479" y="3281204"/>
                        <a:ext cx="0" cy="102976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95E6A8FD-F93C-4705-817E-E73A521973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1448" y="4310964"/>
                        <a:ext cx="763389" cy="7969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3BE76C92-4DC9-4148-8024-15A247C0A04F}"/>
                        </a:ext>
                      </a:extLst>
                    </p:cNvPr>
                    <p:cNvCxnSpPr>
                      <a:cxnSpLocks/>
                      <a:stCxn id="37" idx="4"/>
                    </p:cNvCxnSpPr>
                    <p:nvPr/>
                  </p:nvCxnSpPr>
                  <p:spPr>
                    <a:xfrm>
                      <a:off x="2483143" y="5107918"/>
                      <a:ext cx="0" cy="352337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D3F73F-B1BD-404B-AE2A-26AB039F97C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8159" y="3700381"/>
                    <a:ext cx="13760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SRPT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CB66F60-4FF7-44D0-A2A3-D23CD62A5E4A}"/>
                    </a:ext>
                  </a:extLst>
                </p:cNvPr>
                <p:cNvGrpSpPr/>
                <p:nvPr/>
              </p:nvGrpSpPr>
              <p:grpSpPr>
                <a:xfrm>
                  <a:off x="1924568" y="3097845"/>
                  <a:ext cx="1128811" cy="2160372"/>
                  <a:chOff x="838200" y="3103312"/>
                  <a:chExt cx="1128811" cy="2160372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0895443D-069C-499F-8353-9383CB6B6BB1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103312"/>
                    <a:ext cx="763389" cy="2160372"/>
                    <a:chOff x="2101448" y="3299883"/>
                    <a:chExt cx="763389" cy="2160372"/>
                  </a:xfrm>
                  <a:noFill/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E44658E4-4D80-4A9D-9F41-2791B800E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1448" y="3299883"/>
                      <a:ext cx="763389" cy="1808035"/>
                      <a:chOff x="2101448" y="3299883"/>
                      <a:chExt cx="763389" cy="1808035"/>
                    </a:xfrm>
                    <a:grpFill/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4819697E-C9C6-44D3-AF15-AE654E721C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130804" y="3299883"/>
                        <a:ext cx="13087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>
                        <a:extLst>
                          <a:ext uri="{FF2B5EF4-FFF2-40B4-BE49-F238E27FC236}">
                            <a16:creationId xmlns:a16="http://schemas.microsoft.com/office/drawing/2014/main" id="{CEF9C53F-8F05-47F7-B195-1963C129FE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30804" y="4310964"/>
                        <a:ext cx="70467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8207C887-2910-4AA2-ACCC-707934320C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35479" y="3299883"/>
                        <a:ext cx="0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Oval 28">
                        <a:extLst>
                          <a:ext uri="{FF2B5EF4-FFF2-40B4-BE49-F238E27FC236}">
                            <a16:creationId xmlns:a16="http://schemas.microsoft.com/office/drawing/2014/main" id="{F8EE4004-4FAB-4245-8A78-AB180E27B5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1448" y="4310964"/>
                        <a:ext cx="763389" cy="7969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3B0CB954-C3A5-4018-89B9-E42E20FE9958}"/>
                        </a:ext>
                      </a:extLst>
                    </p:cNvPr>
                    <p:cNvCxnSpPr>
                      <a:cxnSpLocks/>
                      <a:stCxn id="29" idx="4"/>
                    </p:cNvCxnSpPr>
                    <p:nvPr/>
                  </p:nvCxnSpPr>
                  <p:spPr>
                    <a:xfrm>
                      <a:off x="2483143" y="5107918"/>
                      <a:ext cx="0" cy="352337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8FFD85E-5FF3-474F-99B5-0C543A40603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8159" y="3700381"/>
                    <a:ext cx="13760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SRPT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5ABD140-0405-404C-AD35-69D62DDB5B97}"/>
                    </a:ext>
                  </a:extLst>
                </p:cNvPr>
                <p:cNvGrpSpPr/>
                <p:nvPr/>
              </p:nvGrpSpPr>
              <p:grpSpPr>
                <a:xfrm>
                  <a:off x="2982797" y="3097845"/>
                  <a:ext cx="1128811" cy="2160372"/>
                  <a:chOff x="838200" y="3103312"/>
                  <a:chExt cx="1128811" cy="2160372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6A53E14D-E08C-4149-A19C-0C6153746901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103312"/>
                    <a:ext cx="763389" cy="2160372"/>
                    <a:chOff x="2101448" y="3299883"/>
                    <a:chExt cx="763389" cy="2160372"/>
                  </a:xfrm>
                  <a:noFill/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F17A524C-94B0-4E22-A896-7AFBFA00FB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1448" y="3299883"/>
                      <a:ext cx="763389" cy="1808035"/>
                      <a:chOff x="2101448" y="3299883"/>
                      <a:chExt cx="763389" cy="1808035"/>
                    </a:xfrm>
                    <a:grpFill/>
                  </p:grpSpPr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F81ABB71-3B8F-403D-A12C-32F6D5F053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804" y="3299883"/>
                        <a:ext cx="0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F5BC8386-1ECE-4464-8676-1A64802EA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30804" y="4310964"/>
                        <a:ext cx="70467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C48B78B6-5704-45B6-A17F-1DE28D1758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35479" y="3299883"/>
                        <a:ext cx="0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Oval 20">
                        <a:extLst>
                          <a:ext uri="{FF2B5EF4-FFF2-40B4-BE49-F238E27FC236}">
                            <a16:creationId xmlns:a16="http://schemas.microsoft.com/office/drawing/2014/main" id="{A4EBE505-9FFE-4B21-BD52-786032773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1448" y="4310964"/>
                        <a:ext cx="763389" cy="7969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28329B9A-0DE2-4425-85D8-D1D8395881AE}"/>
                        </a:ext>
                      </a:extLst>
                    </p:cNvPr>
                    <p:cNvCxnSpPr>
                      <a:cxnSpLocks/>
                      <a:stCxn id="21" idx="4"/>
                    </p:cNvCxnSpPr>
                    <p:nvPr/>
                  </p:nvCxnSpPr>
                  <p:spPr>
                    <a:xfrm>
                      <a:off x="2483143" y="5107918"/>
                      <a:ext cx="0" cy="352337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600F69A-1B60-4E36-88CE-8914DC339835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8159" y="3700381"/>
                    <a:ext cx="13760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SRPT</a:t>
                    </a:r>
                  </a:p>
                </p:txBody>
              </p:sp>
            </p:grpSp>
          </p:grp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4868BA8A-F086-4D92-9B63-00DDF1BC5C10}"/>
              </a:ext>
            </a:extLst>
          </p:cNvPr>
          <p:cNvSpPr txBox="1"/>
          <p:nvPr/>
        </p:nvSpPr>
        <p:spPr>
          <a:xfrm>
            <a:off x="4802035" y="5294252"/>
            <a:ext cx="2050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Guaranteed</a:t>
            </a:r>
          </a:p>
          <a:p>
            <a:pPr algn="ctr"/>
            <a:r>
              <a:rPr lang="en-US" sz="2800" dirty="0"/>
              <a:t>heavy traffic</a:t>
            </a:r>
          </a:p>
          <a:p>
            <a:pPr algn="ctr"/>
            <a:r>
              <a:rPr lang="en-US" sz="2800" dirty="0"/>
              <a:t>optimal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F6F487D5-8CDD-46BD-A1D7-9BFDEDEA29FE}"/>
              </a:ext>
            </a:extLst>
          </p:cNvPr>
          <p:cNvGrpSpPr/>
          <p:nvPr/>
        </p:nvGrpSpPr>
        <p:grpSpPr>
          <a:xfrm>
            <a:off x="8759013" y="1332518"/>
            <a:ext cx="2575033" cy="3901320"/>
            <a:chOff x="8759013" y="1332518"/>
            <a:chExt cx="2575033" cy="3901320"/>
          </a:xfrm>
        </p:grpSpPr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DAB8E8A3-5702-475F-9AD6-367D65356027}"/>
                </a:ext>
              </a:extLst>
            </p:cNvPr>
            <p:cNvSpPr/>
            <p:nvPr/>
          </p:nvSpPr>
          <p:spPr>
            <a:xfrm>
              <a:off x="8759013" y="1332518"/>
              <a:ext cx="2575033" cy="3901320"/>
            </a:xfrm>
            <a:prstGeom prst="roundRect">
              <a:avLst/>
            </a:prstGeom>
            <a:solidFill>
              <a:srgbClr val="DEFEA4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41C04DF6-4D2A-422C-9AD3-FEAECC4EF8E9}"/>
                </a:ext>
              </a:extLst>
            </p:cNvPr>
            <p:cNvGrpSpPr/>
            <p:nvPr/>
          </p:nvGrpSpPr>
          <p:grpSpPr>
            <a:xfrm>
              <a:off x="9077597" y="1605380"/>
              <a:ext cx="1854388" cy="3448507"/>
              <a:chOff x="10531946" y="3174225"/>
              <a:chExt cx="721701" cy="1410980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F76C85A-9C47-4AE3-985F-D501DD094639}"/>
                  </a:ext>
                </a:extLst>
              </p:cNvPr>
              <p:cNvSpPr/>
              <p:nvPr/>
            </p:nvSpPr>
            <p:spPr>
              <a:xfrm>
                <a:off x="10731660" y="3184273"/>
                <a:ext cx="282986" cy="548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D98B8382-18C3-4543-AEAA-FDB2C5A03366}"/>
                  </a:ext>
                </a:extLst>
              </p:cNvPr>
              <p:cNvGrpSpPr/>
              <p:nvPr/>
            </p:nvGrpSpPr>
            <p:grpSpPr>
              <a:xfrm>
                <a:off x="10531946" y="3174225"/>
                <a:ext cx="721701" cy="1410980"/>
                <a:chOff x="9714920" y="2996301"/>
                <a:chExt cx="854763" cy="1707354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7EA18BC-8A82-4BB0-913F-33D9A25FB40C}"/>
                    </a:ext>
                  </a:extLst>
                </p:cNvPr>
                <p:cNvSpPr txBox="1"/>
                <p:nvPr/>
              </p:nvSpPr>
              <p:spPr>
                <a:xfrm rot="5400000">
                  <a:off x="10130048" y="3232056"/>
                  <a:ext cx="581349" cy="297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SRPT</a:t>
                  </a: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A9325C5-79BE-4604-95F8-D8DF9FED6E5C}"/>
                    </a:ext>
                  </a:extLst>
                </p:cNvPr>
                <p:cNvSpPr/>
                <p:nvPr/>
              </p:nvSpPr>
              <p:spPr>
                <a:xfrm>
                  <a:off x="9714920" y="3700670"/>
                  <a:ext cx="811988" cy="83703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083B2A8A-B3EF-4AE3-A0DE-B8992868B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42399" y="4549364"/>
                  <a:ext cx="0" cy="15429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2C855AE0-5BAE-4860-874E-54063D884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955" y="3008460"/>
                  <a:ext cx="0" cy="6850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0C034204-063E-4C05-9ECC-2B4CBF582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955" y="3681351"/>
                  <a:ext cx="34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040B10AA-F3CD-4634-A29E-E91285FC1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876" y="2996301"/>
                  <a:ext cx="0" cy="6850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AA0696E-6311-46CF-A0F2-03DB09A2B225}"/>
              </a:ext>
            </a:extLst>
          </p:cNvPr>
          <p:cNvGrpSpPr/>
          <p:nvPr/>
        </p:nvGrpSpPr>
        <p:grpSpPr>
          <a:xfrm>
            <a:off x="4304275" y="1333264"/>
            <a:ext cx="3268966" cy="3887967"/>
            <a:chOff x="4304275" y="1333264"/>
            <a:chExt cx="3268966" cy="3887967"/>
          </a:xfrm>
        </p:grpSpPr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9C56A2D-230B-4783-9ECA-754826F58FE0}"/>
                </a:ext>
              </a:extLst>
            </p:cNvPr>
            <p:cNvSpPr/>
            <p:nvPr/>
          </p:nvSpPr>
          <p:spPr>
            <a:xfrm>
              <a:off x="4304275" y="1333264"/>
              <a:ext cx="3195016" cy="3887967"/>
            </a:xfrm>
            <a:prstGeom prst="roundRect">
              <a:avLst/>
            </a:prstGeom>
            <a:solidFill>
              <a:srgbClr val="C2FFA3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8D2C1C9-E516-4FE5-A2D1-47BB6533E2C5}"/>
                </a:ext>
              </a:extLst>
            </p:cNvPr>
            <p:cNvSpPr/>
            <p:nvPr/>
          </p:nvSpPr>
          <p:spPr>
            <a:xfrm>
              <a:off x="5518997" y="3151348"/>
              <a:ext cx="681981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EC1CDC09-DC41-4518-9B22-0C4C4CE4B051}"/>
                </a:ext>
              </a:extLst>
            </p:cNvPr>
            <p:cNvSpPr/>
            <p:nvPr/>
          </p:nvSpPr>
          <p:spPr>
            <a:xfrm>
              <a:off x="6519765" y="3151348"/>
              <a:ext cx="681981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8078BED-7859-4A27-9B71-E1E44D9D0FF3}"/>
                </a:ext>
              </a:extLst>
            </p:cNvPr>
            <p:cNvSpPr/>
            <p:nvPr/>
          </p:nvSpPr>
          <p:spPr>
            <a:xfrm>
              <a:off x="4494670" y="3141946"/>
              <a:ext cx="681981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E50F5F4-6100-4534-B82B-983C60EAC806}"/>
                </a:ext>
              </a:extLst>
            </p:cNvPr>
            <p:cNvSpPr/>
            <p:nvPr/>
          </p:nvSpPr>
          <p:spPr>
            <a:xfrm>
              <a:off x="4781579" y="1599331"/>
              <a:ext cx="2107331" cy="1166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Disp. Policy </a:t>
              </a:r>
              <a:r>
                <a:rPr lang="en-US" sz="2800" dirty="0">
                  <a:solidFill>
                    <a:srgbClr val="FF0000"/>
                  </a:solidFill>
                </a:rPr>
                <a:t>P</a:t>
              </a:r>
              <a:r>
                <a:rPr lang="en-US" sz="2800" dirty="0">
                  <a:solidFill>
                    <a:schemeClr val="tx1"/>
                  </a:solidFill>
                </a:rPr>
                <a:t> + Guardrails</a:t>
              </a: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F5A6E587-0549-42FB-9062-AD520B2212A4}"/>
                </a:ext>
              </a:extLst>
            </p:cNvPr>
            <p:cNvGrpSpPr/>
            <p:nvPr/>
          </p:nvGrpSpPr>
          <p:grpSpPr>
            <a:xfrm>
              <a:off x="5036855" y="2151153"/>
              <a:ext cx="1852055" cy="498289"/>
              <a:chOff x="5773390" y="2029174"/>
              <a:chExt cx="1761507" cy="498289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4587C7E3-A59A-49BF-9D88-B2A1E8B9C48E}"/>
                  </a:ext>
                </a:extLst>
              </p:cNvPr>
              <p:cNvCxnSpPr/>
              <p:nvPr/>
            </p:nvCxnSpPr>
            <p:spPr>
              <a:xfrm>
                <a:off x="6096000" y="2043025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5E4547F-3298-4950-839F-ED9AF6951CB9}"/>
                  </a:ext>
                </a:extLst>
              </p:cNvPr>
              <p:cNvCxnSpPr/>
              <p:nvPr/>
            </p:nvCxnSpPr>
            <p:spPr>
              <a:xfrm>
                <a:off x="6248400" y="2052921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52B6EE6-F5C3-4FC2-9AC2-2B2BB446F9DD}"/>
                  </a:ext>
                </a:extLst>
              </p:cNvPr>
              <p:cNvCxnSpPr/>
              <p:nvPr/>
            </p:nvCxnSpPr>
            <p:spPr>
              <a:xfrm>
                <a:off x="6438405" y="2064798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D5B06135-B5A9-4DAB-81A4-F58F850D342A}"/>
                  </a:ext>
                </a:extLst>
              </p:cNvPr>
              <p:cNvCxnSpPr/>
              <p:nvPr/>
            </p:nvCxnSpPr>
            <p:spPr>
              <a:xfrm>
                <a:off x="6616534" y="2052922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2883B8E-45D7-47C7-8056-CA265CD40EDB}"/>
                  </a:ext>
                </a:extLst>
              </p:cNvPr>
              <p:cNvCxnSpPr/>
              <p:nvPr/>
            </p:nvCxnSpPr>
            <p:spPr>
              <a:xfrm>
                <a:off x="6830293" y="2041047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044FE291-088D-4EA3-9856-6EFFAC7DD14C}"/>
                  </a:ext>
                </a:extLst>
              </p:cNvPr>
              <p:cNvCxnSpPr/>
              <p:nvPr/>
            </p:nvCxnSpPr>
            <p:spPr>
              <a:xfrm>
                <a:off x="7008422" y="2064797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1EFF44EC-D9B5-4721-8D9E-6966BE454914}"/>
                  </a:ext>
                </a:extLst>
              </p:cNvPr>
              <p:cNvCxnSpPr/>
              <p:nvPr/>
            </p:nvCxnSpPr>
            <p:spPr>
              <a:xfrm>
                <a:off x="7174675" y="202917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F3533AD-7E8D-48CB-8246-5000AFE689DE}"/>
                  </a:ext>
                </a:extLst>
              </p:cNvPr>
              <p:cNvCxnSpPr/>
              <p:nvPr/>
            </p:nvCxnSpPr>
            <p:spPr>
              <a:xfrm>
                <a:off x="6094024" y="242105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BE8A596-2382-428D-B1D5-662F73E30C23}"/>
                  </a:ext>
                </a:extLst>
              </p:cNvPr>
              <p:cNvCxnSpPr/>
              <p:nvPr/>
            </p:nvCxnSpPr>
            <p:spPr>
              <a:xfrm>
                <a:off x="6248400" y="239730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BD6394F-A72B-4F0F-85A2-CD5BC88B4050}"/>
                  </a:ext>
                </a:extLst>
              </p:cNvPr>
              <p:cNvCxnSpPr/>
              <p:nvPr/>
            </p:nvCxnSpPr>
            <p:spPr>
              <a:xfrm>
                <a:off x="6450281" y="239730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2A874610-2890-4FBA-BBE9-485FD3028F4B}"/>
                  </a:ext>
                </a:extLst>
              </p:cNvPr>
              <p:cNvCxnSpPr/>
              <p:nvPr/>
            </p:nvCxnSpPr>
            <p:spPr>
              <a:xfrm>
                <a:off x="6604658" y="2361676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2FD077CF-2EC1-4771-BA15-5818EA6C5C0E}"/>
                  </a:ext>
                </a:extLst>
              </p:cNvPr>
              <p:cNvCxnSpPr/>
              <p:nvPr/>
            </p:nvCxnSpPr>
            <p:spPr>
              <a:xfrm>
                <a:off x="6830287" y="2385428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E5D6AA4B-057B-423E-85C4-F242E640B992}"/>
                  </a:ext>
                </a:extLst>
              </p:cNvPr>
              <p:cNvCxnSpPr/>
              <p:nvPr/>
            </p:nvCxnSpPr>
            <p:spPr>
              <a:xfrm>
                <a:off x="7020298" y="2385430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1C25B543-8228-4625-88DF-625C0B5CFA75}"/>
                  </a:ext>
                </a:extLst>
              </p:cNvPr>
              <p:cNvCxnSpPr/>
              <p:nvPr/>
            </p:nvCxnSpPr>
            <p:spPr>
              <a:xfrm>
                <a:off x="7186553" y="2385427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1F6C079-F7AE-4904-87E0-CB879F174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3390" y="2195425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2B6E4D53-3ACF-4079-9667-91B2C276F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5161" y="2347825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7B46DD07-0F35-4F1A-A188-5B34BB21CD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0521" y="2342856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96BCF8DE-DFC1-4766-B01A-4AF9ADD6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8646" y="2179594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6D28F4A0-E6EC-460A-A957-98A7AD7DEA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0578" y="2094251"/>
                <a:ext cx="154376" cy="41332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B7C8C18-1343-4AB1-9FF1-CEBBAABE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21143" y="2448529"/>
                <a:ext cx="154376" cy="41332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EB3AEAFC-9F9D-420E-B981-C17BA9E7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321" y="2442362"/>
                <a:ext cx="115778" cy="73693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FCDA7DF-7E6C-4822-873F-B2B935336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8382" y="2060378"/>
                <a:ext cx="115778" cy="73693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6A3E5C5-461D-44AE-BD02-6DDCC3447ACA}"/>
                </a:ext>
              </a:extLst>
            </p:cNvPr>
            <p:cNvGrpSpPr/>
            <p:nvPr/>
          </p:nvGrpSpPr>
          <p:grpSpPr>
            <a:xfrm>
              <a:off x="4466813" y="1416389"/>
              <a:ext cx="3106428" cy="3709477"/>
              <a:chOff x="838200" y="1372571"/>
              <a:chExt cx="3273408" cy="3709477"/>
            </a:xfrm>
          </p:grpSpPr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BDF5A2A-53B6-4452-A77E-A29A51988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1372571"/>
                <a:ext cx="0" cy="17262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52AFB89C-39A5-44EF-A3D8-12A7555CD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032" y="2713765"/>
                <a:ext cx="381695" cy="35780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>
                <a:extLst>
                  <a:ext uri="{FF2B5EF4-FFF2-40B4-BE49-F238E27FC236}">
                    <a16:creationId xmlns:a16="http://schemas.microsoft.com/office/drawing/2014/main" id="{5A3CBE7B-A05B-4B4B-9A1A-A1FC3A090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2700553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>
                <a:extLst>
                  <a:ext uri="{FF2B5EF4-FFF2-40B4-BE49-F238E27FC236}">
                    <a16:creationId xmlns:a16="http://schemas.microsoft.com/office/drawing/2014/main" id="{E0C41620-CC09-41FC-B65E-E859009DF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503" y="2713765"/>
                <a:ext cx="352339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E1239897-403B-4939-A89B-3FD2218214D6}"/>
                  </a:ext>
                </a:extLst>
              </p:cNvPr>
              <p:cNvGrpSpPr/>
              <p:nvPr/>
            </p:nvGrpSpPr>
            <p:grpSpPr>
              <a:xfrm>
                <a:off x="838200" y="3084633"/>
                <a:ext cx="1128812" cy="1997415"/>
                <a:chOff x="838200" y="3084633"/>
                <a:chExt cx="1128811" cy="1997415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6AA787F3-B13A-45E2-A38B-5359CB0E03D9}"/>
                    </a:ext>
                  </a:extLst>
                </p:cNvPr>
                <p:cNvGrpSpPr/>
                <p:nvPr/>
              </p:nvGrpSpPr>
              <p:grpSpPr>
                <a:xfrm>
                  <a:off x="838200" y="3084633"/>
                  <a:ext cx="763389" cy="1997415"/>
                  <a:chOff x="2101448" y="3281204"/>
                  <a:chExt cx="763389" cy="1997415"/>
                </a:xfrm>
                <a:noFill/>
              </p:grpSpPr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A913AD9F-0726-45AA-9D0E-121F4AB9D978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81204"/>
                    <a:ext cx="763389" cy="1826714"/>
                    <a:chOff x="2101448" y="3281204"/>
                    <a:chExt cx="763389" cy="1826714"/>
                  </a:xfrm>
                  <a:grpFill/>
                </p:grpSpPr>
                <p:cxnSp>
                  <p:nvCxnSpPr>
                    <p:cNvPr id="416" name="Straight Connector 415">
                      <a:extLst>
                        <a:ext uri="{FF2B5EF4-FFF2-40B4-BE49-F238E27FC236}">
                          <a16:creationId xmlns:a16="http://schemas.microsoft.com/office/drawing/2014/main" id="{49A115B0-6BAE-4506-8173-1F1EFB9766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804" y="3281204"/>
                      <a:ext cx="0" cy="102976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2F970466-6835-4600-8FA4-7674430BD2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310964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Straight Connector 417">
                      <a:extLst>
                        <a:ext uri="{FF2B5EF4-FFF2-40B4-BE49-F238E27FC236}">
                          <a16:creationId xmlns:a16="http://schemas.microsoft.com/office/drawing/2014/main" id="{131D695B-ECD7-43B4-B0B6-CF65519B88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5479" y="3281204"/>
                      <a:ext cx="0" cy="102976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9" name="Oval 418">
                      <a:extLst>
                        <a:ext uri="{FF2B5EF4-FFF2-40B4-BE49-F238E27FC236}">
                          <a16:creationId xmlns:a16="http://schemas.microsoft.com/office/drawing/2014/main" id="{76036609-ABE6-4AA9-AC6A-9C6FDF99E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310964"/>
                      <a:ext cx="763389" cy="7969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15" name="Straight Arrow Connector 414">
                    <a:extLst>
                      <a:ext uri="{FF2B5EF4-FFF2-40B4-BE49-F238E27FC236}">
                        <a16:creationId xmlns:a16="http://schemas.microsoft.com/office/drawing/2014/main" id="{4A859A72-280A-4DD3-A561-411D02AC64D0}"/>
                      </a:ext>
                    </a:extLst>
                  </p:cNvPr>
                  <p:cNvCxnSpPr>
                    <a:cxnSpLocks/>
                    <a:stCxn id="419" idx="4"/>
                  </p:cNvCxnSpPr>
                  <p:nvPr/>
                </p:nvCxnSpPr>
                <p:spPr>
                  <a:xfrm flipH="1">
                    <a:off x="2483141" y="5107918"/>
                    <a:ext cx="2" cy="170701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39B2576A-0073-4EC4-BA15-898A1A558CB2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3700381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AF9F7497-E977-4F37-A451-F6A8F0EBFD60}"/>
                  </a:ext>
                </a:extLst>
              </p:cNvPr>
              <p:cNvGrpSpPr/>
              <p:nvPr/>
            </p:nvGrpSpPr>
            <p:grpSpPr>
              <a:xfrm>
                <a:off x="1924570" y="3097845"/>
                <a:ext cx="1128812" cy="1984203"/>
                <a:chOff x="838200" y="3103312"/>
                <a:chExt cx="1128811" cy="1984203"/>
              </a:xfrm>
            </p:grpSpPr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A8C24C16-5FDC-4C50-96AB-8C63592E663A}"/>
                    </a:ext>
                  </a:extLst>
                </p:cNvPr>
                <p:cNvGrpSpPr/>
                <p:nvPr/>
              </p:nvGrpSpPr>
              <p:grpSpPr>
                <a:xfrm>
                  <a:off x="838200" y="3103312"/>
                  <a:ext cx="763389" cy="1984203"/>
                  <a:chOff x="2101448" y="3299883"/>
                  <a:chExt cx="763389" cy="1984203"/>
                </a:xfrm>
                <a:noFill/>
              </p:grpSpPr>
              <p:grpSp>
                <p:nvGrpSpPr>
                  <p:cNvPr id="406" name="Group 405">
                    <a:extLst>
                      <a:ext uri="{FF2B5EF4-FFF2-40B4-BE49-F238E27FC236}">
                        <a16:creationId xmlns:a16="http://schemas.microsoft.com/office/drawing/2014/main" id="{24E6E251-B045-4181-A3B6-ACF03F9705A4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99883"/>
                    <a:ext cx="763389" cy="1808035"/>
                    <a:chOff x="2101448" y="3299883"/>
                    <a:chExt cx="763389" cy="1808035"/>
                  </a:xfrm>
                  <a:grpFill/>
                </p:grpSpPr>
                <p:cxnSp>
                  <p:nvCxnSpPr>
                    <p:cNvPr id="408" name="Straight Connector 407">
                      <a:extLst>
                        <a:ext uri="{FF2B5EF4-FFF2-40B4-BE49-F238E27FC236}">
                          <a16:creationId xmlns:a16="http://schemas.microsoft.com/office/drawing/2014/main" id="{946B95D7-7ECE-4C31-9D6B-F75C088653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130804" y="3299883"/>
                      <a:ext cx="13087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" name="Straight Connector 408">
                      <a:extLst>
                        <a:ext uri="{FF2B5EF4-FFF2-40B4-BE49-F238E27FC236}">
                          <a16:creationId xmlns:a16="http://schemas.microsoft.com/office/drawing/2014/main" id="{51B56E4F-7E58-4857-8D67-BB86B67BF92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310964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3D5C9236-C589-4DF6-BC2C-DE4426CF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5479" y="3299883"/>
                      <a:ext cx="0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1" name="Oval 410">
                      <a:extLst>
                        <a:ext uri="{FF2B5EF4-FFF2-40B4-BE49-F238E27FC236}">
                          <a16:creationId xmlns:a16="http://schemas.microsoft.com/office/drawing/2014/main" id="{D082F232-7700-46A2-A2B0-BE64F798E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310964"/>
                      <a:ext cx="763389" cy="7969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07" name="Straight Arrow Connector 406">
                    <a:extLst>
                      <a:ext uri="{FF2B5EF4-FFF2-40B4-BE49-F238E27FC236}">
                        <a16:creationId xmlns:a16="http://schemas.microsoft.com/office/drawing/2014/main" id="{0D6EF680-5847-4F8E-98A2-1BF85B77C1E8}"/>
                      </a:ext>
                    </a:extLst>
                  </p:cNvPr>
                  <p:cNvCxnSpPr>
                    <a:cxnSpLocks/>
                    <a:stCxn id="411" idx="4"/>
                  </p:cNvCxnSpPr>
                  <p:nvPr/>
                </p:nvCxnSpPr>
                <p:spPr>
                  <a:xfrm flipH="1">
                    <a:off x="2483141" y="5107918"/>
                    <a:ext cx="2" cy="176168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B8B83B0D-1B86-452E-93E4-8BDA3E61AF2E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3700381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31CCFBA7-59DB-4E6C-954A-4C9B50F7493B}"/>
                  </a:ext>
                </a:extLst>
              </p:cNvPr>
              <p:cNvGrpSpPr/>
              <p:nvPr/>
            </p:nvGrpSpPr>
            <p:grpSpPr>
              <a:xfrm>
                <a:off x="2982796" y="3097845"/>
                <a:ext cx="1128812" cy="1984203"/>
                <a:chOff x="838200" y="3103312"/>
                <a:chExt cx="1128811" cy="1984203"/>
              </a:xfrm>
            </p:grpSpPr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6225877-AFCA-4D0B-9873-9F2B918489F7}"/>
                    </a:ext>
                  </a:extLst>
                </p:cNvPr>
                <p:cNvGrpSpPr/>
                <p:nvPr/>
              </p:nvGrpSpPr>
              <p:grpSpPr>
                <a:xfrm>
                  <a:off x="838200" y="3103312"/>
                  <a:ext cx="763389" cy="1984203"/>
                  <a:chOff x="2101448" y="3299883"/>
                  <a:chExt cx="763389" cy="1984203"/>
                </a:xfrm>
                <a:noFill/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C28D23D7-0136-447E-8F11-9EB5BFBF040E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99883"/>
                    <a:ext cx="763389" cy="1808035"/>
                    <a:chOff x="2101448" y="3299883"/>
                    <a:chExt cx="763389" cy="1808035"/>
                  </a:xfrm>
                  <a:grpFill/>
                </p:grpSpPr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912C0CBF-4371-4B06-B3BF-068FDB7272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804" y="3299883"/>
                      <a:ext cx="0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C7DE2562-DD07-480D-9E31-92C0A5B584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310964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AAB35B5A-8056-4BD2-9A3B-B74FA05095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5479" y="3299883"/>
                      <a:ext cx="0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3" name="Oval 402">
                      <a:extLst>
                        <a:ext uri="{FF2B5EF4-FFF2-40B4-BE49-F238E27FC236}">
                          <a16:creationId xmlns:a16="http://schemas.microsoft.com/office/drawing/2014/main" id="{F052026C-84DC-43CA-8BCE-80E8D7257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310964"/>
                      <a:ext cx="763389" cy="7969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13774D65-E475-40C4-8E05-12EB4EF45DD0}"/>
                      </a:ext>
                    </a:extLst>
                  </p:cNvPr>
                  <p:cNvCxnSpPr>
                    <a:cxnSpLocks/>
                    <a:stCxn id="403" idx="4"/>
                  </p:cNvCxnSpPr>
                  <p:nvPr/>
                </p:nvCxnSpPr>
                <p:spPr>
                  <a:xfrm>
                    <a:off x="2483143" y="5107918"/>
                    <a:ext cx="11828" cy="176168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F5300B04-F3AF-4F93-A3B8-023ED390C948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3700381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97BBB45C-B872-425A-8015-9CC59620A8B5}"/>
              </a:ext>
            </a:extLst>
          </p:cNvPr>
          <p:cNvSpPr txBox="1"/>
          <p:nvPr/>
        </p:nvSpPr>
        <p:spPr>
          <a:xfrm>
            <a:off x="7576139" y="1984051"/>
            <a:ext cx="6778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2021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47" grpId="0"/>
      <p:bldP spid="148" grpId="0"/>
      <p:bldP spid="1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D580-7B92-4C6F-8A21-ED58D3C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Guardrails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84288-EE8B-460A-8798-D4EDA434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5D3A-F86B-49BA-B463-65B68F20E16F}" type="slidenum">
              <a:rPr lang="en-US" smtClean="0"/>
              <a:t>9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605798-57A6-405A-B062-6A29445F7EDC}"/>
              </a:ext>
            </a:extLst>
          </p:cNvPr>
          <p:cNvSpPr txBox="1"/>
          <p:nvPr/>
        </p:nvSpPr>
        <p:spPr>
          <a:xfrm>
            <a:off x="3381804" y="2545247"/>
            <a:ext cx="93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→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7B0F73-15B3-49E8-9AED-F0FC7B6725D7}"/>
              </a:ext>
            </a:extLst>
          </p:cNvPr>
          <p:cNvSpPr txBox="1"/>
          <p:nvPr/>
        </p:nvSpPr>
        <p:spPr>
          <a:xfrm>
            <a:off x="395775" y="5099250"/>
            <a:ext cx="2703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Possibly</a:t>
            </a:r>
          </a:p>
          <a:p>
            <a:pPr algn="ctr"/>
            <a:r>
              <a:rPr lang="en-US" sz="2800" dirty="0"/>
              <a:t>very</a:t>
            </a:r>
          </a:p>
          <a:p>
            <a:pPr algn="ctr"/>
            <a:r>
              <a:rPr lang="en-US" sz="2800" dirty="0"/>
              <a:t>bad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D9BE03BE-5691-4568-8A03-E2F9482F9910}"/>
              </a:ext>
            </a:extLst>
          </p:cNvPr>
          <p:cNvGrpSpPr/>
          <p:nvPr/>
        </p:nvGrpSpPr>
        <p:grpSpPr>
          <a:xfrm>
            <a:off x="311082" y="1319911"/>
            <a:ext cx="3192198" cy="3679601"/>
            <a:chOff x="311082" y="1319911"/>
            <a:chExt cx="3192198" cy="3679601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37BF212B-B5DD-457E-9286-4A7BFE7E4ECE}"/>
                </a:ext>
              </a:extLst>
            </p:cNvPr>
            <p:cNvSpPr/>
            <p:nvPr/>
          </p:nvSpPr>
          <p:spPr>
            <a:xfrm>
              <a:off x="311082" y="1319911"/>
              <a:ext cx="3138475" cy="3679601"/>
            </a:xfrm>
            <a:prstGeom prst="roundRect">
              <a:avLst/>
            </a:prstGeom>
            <a:solidFill>
              <a:srgbClr val="FFB7B7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663E5EB-33B6-44C0-97FC-FD1CA21D1418}"/>
                </a:ext>
              </a:extLst>
            </p:cNvPr>
            <p:cNvSpPr/>
            <p:nvPr/>
          </p:nvSpPr>
          <p:spPr>
            <a:xfrm>
              <a:off x="1509891" y="2681065"/>
              <a:ext cx="663867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22B0120-374A-435C-BDAF-6EA90B29375F}"/>
                </a:ext>
              </a:extLst>
            </p:cNvPr>
            <p:cNvSpPr/>
            <p:nvPr/>
          </p:nvSpPr>
          <p:spPr>
            <a:xfrm>
              <a:off x="2485327" y="2668950"/>
              <a:ext cx="663867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97FD2EA-20EE-48DD-9550-CA3E61F7D024}"/>
                </a:ext>
              </a:extLst>
            </p:cNvPr>
            <p:cNvGrpSpPr/>
            <p:nvPr/>
          </p:nvGrpSpPr>
          <p:grpSpPr>
            <a:xfrm>
              <a:off x="479358" y="1373942"/>
              <a:ext cx="3023922" cy="3474609"/>
              <a:chOff x="813873" y="1373942"/>
              <a:chExt cx="3273408" cy="3474609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E40D175-01A6-43E7-AC9A-4B7A3FA17F64}"/>
                  </a:ext>
                </a:extLst>
              </p:cNvPr>
              <p:cNvSpPr/>
              <p:nvPr/>
            </p:nvSpPr>
            <p:spPr>
              <a:xfrm>
                <a:off x="838200" y="2682712"/>
                <a:ext cx="718639" cy="1010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DF38CFD-9EE7-4145-8AFC-11DCF82C65FF}"/>
                  </a:ext>
                </a:extLst>
              </p:cNvPr>
              <p:cNvGrpSpPr/>
              <p:nvPr/>
            </p:nvGrpSpPr>
            <p:grpSpPr>
              <a:xfrm>
                <a:off x="813873" y="1373942"/>
                <a:ext cx="3273408" cy="3474609"/>
                <a:chOff x="838200" y="1789075"/>
                <a:chExt cx="3273408" cy="347460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C3EB2E5-15EC-4395-AABC-E8A1385B5EC1}"/>
                    </a:ext>
                  </a:extLst>
                </p:cNvPr>
                <p:cNvSpPr/>
                <p:nvPr/>
              </p:nvSpPr>
              <p:spPr>
                <a:xfrm>
                  <a:off x="1116310" y="2141412"/>
                  <a:ext cx="2339620" cy="55914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Disp. Policy 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29F3C42F-8AF4-49FC-A226-A7A890F7E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6261" y="1789075"/>
                  <a:ext cx="0" cy="35233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31115FCA-2C92-4476-B0B3-0DBF2CBA9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8032" y="2713765"/>
                  <a:ext cx="381695" cy="357804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FEF37EB-F3AF-40D2-9A84-33705A3E9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6261" y="2700553"/>
                  <a:ext cx="0" cy="35233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9D3067B-469A-4B1A-94E1-A1E8ABF64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1503" y="2713765"/>
                  <a:ext cx="352339" cy="35233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20F4662-63CD-4B8E-B419-98814ADFEB02}"/>
                    </a:ext>
                  </a:extLst>
                </p:cNvPr>
                <p:cNvGrpSpPr/>
                <p:nvPr/>
              </p:nvGrpSpPr>
              <p:grpSpPr>
                <a:xfrm>
                  <a:off x="838200" y="3084633"/>
                  <a:ext cx="1128811" cy="2179051"/>
                  <a:chOff x="838200" y="3084633"/>
                  <a:chExt cx="1128811" cy="21790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F95A1EB-D24B-4471-A090-048C6986BCFC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084633"/>
                    <a:ext cx="763389" cy="2179051"/>
                    <a:chOff x="2101448" y="3281204"/>
                    <a:chExt cx="763389" cy="2179051"/>
                  </a:xfrm>
                  <a:noFill/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05A79264-E1BA-497E-B7E5-EBE07EF6BB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1448" y="3281204"/>
                      <a:ext cx="763389" cy="1826714"/>
                      <a:chOff x="2101448" y="3281204"/>
                      <a:chExt cx="763389" cy="1826714"/>
                    </a:xfrm>
                    <a:grpFill/>
                  </p:grpSpPr>
                  <p:cxnSp>
                    <p:nvCxnSpPr>
                      <p:cNvPr id="34" name="Straight Connector 33">
                        <a:extLst>
                          <a:ext uri="{FF2B5EF4-FFF2-40B4-BE49-F238E27FC236}">
                            <a16:creationId xmlns:a16="http://schemas.microsoft.com/office/drawing/2014/main" id="{212E89B9-6A58-4565-8105-7043585379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804" y="3281204"/>
                        <a:ext cx="0" cy="102976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C1B82C9D-EBDA-458A-8C05-E5CB279F59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30804" y="4310964"/>
                        <a:ext cx="70467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ADDDC2D6-D06D-46EE-A5D8-3DBF5DA870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35479" y="3281204"/>
                        <a:ext cx="0" cy="102976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95E6A8FD-F93C-4705-817E-E73A521973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1448" y="4310964"/>
                        <a:ext cx="763389" cy="7969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3BE76C92-4DC9-4148-8024-15A247C0A04F}"/>
                        </a:ext>
                      </a:extLst>
                    </p:cNvPr>
                    <p:cNvCxnSpPr>
                      <a:cxnSpLocks/>
                      <a:stCxn id="37" idx="4"/>
                    </p:cNvCxnSpPr>
                    <p:nvPr/>
                  </p:nvCxnSpPr>
                  <p:spPr>
                    <a:xfrm>
                      <a:off x="2483143" y="5107918"/>
                      <a:ext cx="0" cy="352337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D3F73F-B1BD-404B-AE2A-26AB039F97C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8159" y="3700381"/>
                    <a:ext cx="13760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SRPT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CB66F60-4FF7-44D0-A2A3-D23CD62A5E4A}"/>
                    </a:ext>
                  </a:extLst>
                </p:cNvPr>
                <p:cNvGrpSpPr/>
                <p:nvPr/>
              </p:nvGrpSpPr>
              <p:grpSpPr>
                <a:xfrm>
                  <a:off x="1924568" y="3097845"/>
                  <a:ext cx="1128811" cy="2160372"/>
                  <a:chOff x="838200" y="3103312"/>
                  <a:chExt cx="1128811" cy="2160372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0895443D-069C-499F-8353-9383CB6B6BB1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103312"/>
                    <a:ext cx="763389" cy="2160372"/>
                    <a:chOff x="2101448" y="3299883"/>
                    <a:chExt cx="763389" cy="2160372"/>
                  </a:xfrm>
                  <a:noFill/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E44658E4-4D80-4A9D-9F41-2791B800E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1448" y="3299883"/>
                      <a:ext cx="763389" cy="1808035"/>
                      <a:chOff x="2101448" y="3299883"/>
                      <a:chExt cx="763389" cy="1808035"/>
                    </a:xfrm>
                    <a:grpFill/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4819697E-C9C6-44D3-AF15-AE654E721C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130804" y="3299883"/>
                        <a:ext cx="13087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>
                        <a:extLst>
                          <a:ext uri="{FF2B5EF4-FFF2-40B4-BE49-F238E27FC236}">
                            <a16:creationId xmlns:a16="http://schemas.microsoft.com/office/drawing/2014/main" id="{CEF9C53F-8F05-47F7-B195-1963C129FE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30804" y="4310964"/>
                        <a:ext cx="70467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8207C887-2910-4AA2-ACCC-707934320C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35479" y="3299883"/>
                        <a:ext cx="0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Oval 28">
                        <a:extLst>
                          <a:ext uri="{FF2B5EF4-FFF2-40B4-BE49-F238E27FC236}">
                            <a16:creationId xmlns:a16="http://schemas.microsoft.com/office/drawing/2014/main" id="{F8EE4004-4FAB-4245-8A78-AB180E27B5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1448" y="4310964"/>
                        <a:ext cx="763389" cy="7969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3B0CB954-C3A5-4018-89B9-E42E20FE9958}"/>
                        </a:ext>
                      </a:extLst>
                    </p:cNvPr>
                    <p:cNvCxnSpPr>
                      <a:cxnSpLocks/>
                      <a:stCxn id="29" idx="4"/>
                    </p:cNvCxnSpPr>
                    <p:nvPr/>
                  </p:nvCxnSpPr>
                  <p:spPr>
                    <a:xfrm>
                      <a:off x="2483143" y="5107918"/>
                      <a:ext cx="0" cy="352337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8FFD85E-5FF3-474F-99B5-0C543A40603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8159" y="3700381"/>
                    <a:ext cx="13760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SRPT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5ABD140-0405-404C-AD35-69D62DDB5B97}"/>
                    </a:ext>
                  </a:extLst>
                </p:cNvPr>
                <p:cNvGrpSpPr/>
                <p:nvPr/>
              </p:nvGrpSpPr>
              <p:grpSpPr>
                <a:xfrm>
                  <a:off x="2982797" y="3097845"/>
                  <a:ext cx="1128811" cy="2160372"/>
                  <a:chOff x="838200" y="3103312"/>
                  <a:chExt cx="1128811" cy="2160372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6A53E14D-E08C-4149-A19C-0C6153746901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103312"/>
                    <a:ext cx="763389" cy="2160372"/>
                    <a:chOff x="2101448" y="3299883"/>
                    <a:chExt cx="763389" cy="2160372"/>
                  </a:xfrm>
                  <a:noFill/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F17A524C-94B0-4E22-A896-7AFBFA00FB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1448" y="3299883"/>
                      <a:ext cx="763389" cy="1808035"/>
                      <a:chOff x="2101448" y="3299883"/>
                      <a:chExt cx="763389" cy="1808035"/>
                    </a:xfrm>
                    <a:grpFill/>
                  </p:grpSpPr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F81ABB71-3B8F-403D-A12C-32F6D5F053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804" y="3299883"/>
                        <a:ext cx="0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F5BC8386-1ECE-4464-8676-1A64802EA9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30804" y="4310964"/>
                        <a:ext cx="704675" cy="0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C48B78B6-5704-45B6-A17F-1DE28D1758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35479" y="3299883"/>
                        <a:ext cx="0" cy="10110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Oval 20">
                        <a:extLst>
                          <a:ext uri="{FF2B5EF4-FFF2-40B4-BE49-F238E27FC236}">
                            <a16:creationId xmlns:a16="http://schemas.microsoft.com/office/drawing/2014/main" id="{A4EBE505-9FFE-4B21-BD52-786032773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1448" y="4310964"/>
                        <a:ext cx="763389" cy="79695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28329B9A-0DE2-4425-85D8-D1D8395881AE}"/>
                        </a:ext>
                      </a:extLst>
                    </p:cNvPr>
                    <p:cNvCxnSpPr>
                      <a:cxnSpLocks/>
                      <a:stCxn id="21" idx="4"/>
                    </p:cNvCxnSpPr>
                    <p:nvPr/>
                  </p:nvCxnSpPr>
                  <p:spPr>
                    <a:xfrm>
                      <a:off x="2483143" y="5107918"/>
                      <a:ext cx="0" cy="352337"/>
                    </a:xfrm>
                    <a:prstGeom prst="straightConnector1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600F69A-1B60-4E36-88CE-8914DC339835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8159" y="3700381"/>
                    <a:ext cx="13760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SRPT</a:t>
                    </a:r>
                  </a:p>
                </p:txBody>
              </p:sp>
            </p:grpSp>
          </p:grp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4868BA8A-F086-4D92-9B63-00DDF1BC5C10}"/>
              </a:ext>
            </a:extLst>
          </p:cNvPr>
          <p:cNvSpPr txBox="1"/>
          <p:nvPr/>
        </p:nvSpPr>
        <p:spPr>
          <a:xfrm>
            <a:off x="4802035" y="5294252"/>
            <a:ext cx="2050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Guaranteed</a:t>
            </a:r>
          </a:p>
          <a:p>
            <a:pPr algn="ctr"/>
            <a:r>
              <a:rPr lang="en-US" sz="2800" dirty="0"/>
              <a:t>heavy traffic</a:t>
            </a:r>
          </a:p>
          <a:p>
            <a:pPr algn="ctr"/>
            <a:r>
              <a:rPr lang="en-US" sz="2800" dirty="0"/>
              <a:t>optimal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F6F487D5-8CDD-46BD-A1D7-9BFDEDEA29FE}"/>
              </a:ext>
            </a:extLst>
          </p:cNvPr>
          <p:cNvGrpSpPr/>
          <p:nvPr/>
        </p:nvGrpSpPr>
        <p:grpSpPr>
          <a:xfrm>
            <a:off x="8759013" y="1332518"/>
            <a:ext cx="2575033" cy="3901320"/>
            <a:chOff x="8759013" y="1332518"/>
            <a:chExt cx="2575033" cy="3901320"/>
          </a:xfrm>
        </p:grpSpPr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DAB8E8A3-5702-475F-9AD6-367D65356027}"/>
                </a:ext>
              </a:extLst>
            </p:cNvPr>
            <p:cNvSpPr/>
            <p:nvPr/>
          </p:nvSpPr>
          <p:spPr>
            <a:xfrm>
              <a:off x="8759013" y="1332518"/>
              <a:ext cx="2575033" cy="3901320"/>
            </a:xfrm>
            <a:prstGeom prst="roundRect">
              <a:avLst/>
            </a:prstGeom>
            <a:solidFill>
              <a:srgbClr val="DEFEA4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41C04DF6-4D2A-422C-9AD3-FEAECC4EF8E9}"/>
                </a:ext>
              </a:extLst>
            </p:cNvPr>
            <p:cNvGrpSpPr/>
            <p:nvPr/>
          </p:nvGrpSpPr>
          <p:grpSpPr>
            <a:xfrm>
              <a:off x="9077597" y="1605380"/>
              <a:ext cx="1854388" cy="3448507"/>
              <a:chOff x="10531946" y="3174225"/>
              <a:chExt cx="721701" cy="1410980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F76C85A-9C47-4AE3-985F-D501DD094639}"/>
                  </a:ext>
                </a:extLst>
              </p:cNvPr>
              <p:cNvSpPr/>
              <p:nvPr/>
            </p:nvSpPr>
            <p:spPr>
              <a:xfrm>
                <a:off x="10731660" y="3184273"/>
                <a:ext cx="282986" cy="548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D98B8382-18C3-4543-AEAA-FDB2C5A03366}"/>
                  </a:ext>
                </a:extLst>
              </p:cNvPr>
              <p:cNvGrpSpPr/>
              <p:nvPr/>
            </p:nvGrpSpPr>
            <p:grpSpPr>
              <a:xfrm>
                <a:off x="10531946" y="3174225"/>
                <a:ext cx="721701" cy="1410980"/>
                <a:chOff x="9714920" y="2996301"/>
                <a:chExt cx="854763" cy="1707354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7EA18BC-8A82-4BB0-913F-33D9A25FB40C}"/>
                    </a:ext>
                  </a:extLst>
                </p:cNvPr>
                <p:cNvSpPr txBox="1"/>
                <p:nvPr/>
              </p:nvSpPr>
              <p:spPr>
                <a:xfrm rot="5400000">
                  <a:off x="10130048" y="3232056"/>
                  <a:ext cx="581349" cy="297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SRPT</a:t>
                  </a: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A9325C5-79BE-4604-95F8-D8DF9FED6E5C}"/>
                    </a:ext>
                  </a:extLst>
                </p:cNvPr>
                <p:cNvSpPr/>
                <p:nvPr/>
              </p:nvSpPr>
              <p:spPr>
                <a:xfrm>
                  <a:off x="9714920" y="3700670"/>
                  <a:ext cx="811988" cy="83703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>
                      <a:solidFill>
                        <a:schemeClr val="tx1"/>
                      </a:solidFill>
                    </a:rPr>
                    <a:t>k</a:t>
                  </a:r>
                </a:p>
              </p:txBody>
            </p: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083B2A8A-B3EF-4AE3-A0DE-B8992868B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42399" y="4549364"/>
                  <a:ext cx="0" cy="15429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2C855AE0-5BAE-4860-874E-54063D884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955" y="3008460"/>
                  <a:ext cx="0" cy="6850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0C034204-063E-4C05-9ECC-2B4CBF582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955" y="3681351"/>
                  <a:ext cx="34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040B10AA-F3CD-4634-A29E-E91285FC1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876" y="2996301"/>
                  <a:ext cx="0" cy="6850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AA0696E-6311-46CF-A0F2-03DB09A2B225}"/>
              </a:ext>
            </a:extLst>
          </p:cNvPr>
          <p:cNvGrpSpPr/>
          <p:nvPr/>
        </p:nvGrpSpPr>
        <p:grpSpPr>
          <a:xfrm>
            <a:off x="4304275" y="1333264"/>
            <a:ext cx="3268966" cy="3887967"/>
            <a:chOff x="4304275" y="1333264"/>
            <a:chExt cx="3268966" cy="3887967"/>
          </a:xfrm>
        </p:grpSpPr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9C56A2D-230B-4783-9ECA-754826F58FE0}"/>
                </a:ext>
              </a:extLst>
            </p:cNvPr>
            <p:cNvSpPr/>
            <p:nvPr/>
          </p:nvSpPr>
          <p:spPr>
            <a:xfrm>
              <a:off x="4304275" y="1333264"/>
              <a:ext cx="3195016" cy="3887967"/>
            </a:xfrm>
            <a:prstGeom prst="roundRect">
              <a:avLst/>
            </a:prstGeom>
            <a:solidFill>
              <a:srgbClr val="C2FFA3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8D2C1C9-E516-4FE5-A2D1-47BB6533E2C5}"/>
                </a:ext>
              </a:extLst>
            </p:cNvPr>
            <p:cNvSpPr/>
            <p:nvPr/>
          </p:nvSpPr>
          <p:spPr>
            <a:xfrm>
              <a:off x="5518997" y="3151348"/>
              <a:ext cx="681981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EC1CDC09-DC41-4518-9B22-0C4C4CE4B051}"/>
                </a:ext>
              </a:extLst>
            </p:cNvPr>
            <p:cNvSpPr/>
            <p:nvPr/>
          </p:nvSpPr>
          <p:spPr>
            <a:xfrm>
              <a:off x="6519765" y="3151348"/>
              <a:ext cx="681981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8078BED-7859-4A27-9B71-E1E44D9D0FF3}"/>
                </a:ext>
              </a:extLst>
            </p:cNvPr>
            <p:cNvSpPr/>
            <p:nvPr/>
          </p:nvSpPr>
          <p:spPr>
            <a:xfrm>
              <a:off x="4494670" y="3141946"/>
              <a:ext cx="681981" cy="101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E50F5F4-6100-4534-B82B-983C60EAC806}"/>
                </a:ext>
              </a:extLst>
            </p:cNvPr>
            <p:cNvSpPr/>
            <p:nvPr/>
          </p:nvSpPr>
          <p:spPr>
            <a:xfrm>
              <a:off x="4781579" y="1599331"/>
              <a:ext cx="2107331" cy="1166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Disp. Policy </a:t>
              </a:r>
              <a:r>
                <a:rPr lang="en-US" sz="2800" dirty="0">
                  <a:solidFill>
                    <a:srgbClr val="FF0000"/>
                  </a:solidFill>
                </a:rPr>
                <a:t>P</a:t>
              </a:r>
              <a:r>
                <a:rPr lang="en-US" sz="2800" dirty="0">
                  <a:solidFill>
                    <a:schemeClr val="tx1"/>
                  </a:solidFill>
                </a:rPr>
                <a:t> + Guardrails</a:t>
              </a: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F5A6E587-0549-42FB-9062-AD520B2212A4}"/>
                </a:ext>
              </a:extLst>
            </p:cNvPr>
            <p:cNvGrpSpPr/>
            <p:nvPr/>
          </p:nvGrpSpPr>
          <p:grpSpPr>
            <a:xfrm>
              <a:off x="5036855" y="2151153"/>
              <a:ext cx="1852055" cy="498289"/>
              <a:chOff x="5773390" y="2029174"/>
              <a:chExt cx="1761507" cy="498289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4587C7E3-A59A-49BF-9D88-B2A1E8B9C48E}"/>
                  </a:ext>
                </a:extLst>
              </p:cNvPr>
              <p:cNvCxnSpPr/>
              <p:nvPr/>
            </p:nvCxnSpPr>
            <p:spPr>
              <a:xfrm>
                <a:off x="6096000" y="2043025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5E4547F-3298-4950-839F-ED9AF6951CB9}"/>
                  </a:ext>
                </a:extLst>
              </p:cNvPr>
              <p:cNvCxnSpPr/>
              <p:nvPr/>
            </p:nvCxnSpPr>
            <p:spPr>
              <a:xfrm>
                <a:off x="6248400" y="2052921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52B6EE6-F5C3-4FC2-9AC2-2B2BB446F9DD}"/>
                  </a:ext>
                </a:extLst>
              </p:cNvPr>
              <p:cNvCxnSpPr/>
              <p:nvPr/>
            </p:nvCxnSpPr>
            <p:spPr>
              <a:xfrm>
                <a:off x="6438405" y="2064798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D5B06135-B5A9-4DAB-81A4-F58F850D342A}"/>
                  </a:ext>
                </a:extLst>
              </p:cNvPr>
              <p:cNvCxnSpPr/>
              <p:nvPr/>
            </p:nvCxnSpPr>
            <p:spPr>
              <a:xfrm>
                <a:off x="6616534" y="2052922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2883B8E-45D7-47C7-8056-CA265CD40EDB}"/>
                  </a:ext>
                </a:extLst>
              </p:cNvPr>
              <p:cNvCxnSpPr/>
              <p:nvPr/>
            </p:nvCxnSpPr>
            <p:spPr>
              <a:xfrm>
                <a:off x="6830293" y="2041047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044FE291-088D-4EA3-9856-6EFFAC7DD14C}"/>
                  </a:ext>
                </a:extLst>
              </p:cNvPr>
              <p:cNvCxnSpPr/>
              <p:nvPr/>
            </p:nvCxnSpPr>
            <p:spPr>
              <a:xfrm>
                <a:off x="7008422" y="2064797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1EFF44EC-D9B5-4721-8D9E-6966BE454914}"/>
                  </a:ext>
                </a:extLst>
              </p:cNvPr>
              <p:cNvCxnSpPr/>
              <p:nvPr/>
            </p:nvCxnSpPr>
            <p:spPr>
              <a:xfrm>
                <a:off x="7174675" y="202917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F3533AD-7E8D-48CB-8246-5000AFE689DE}"/>
                  </a:ext>
                </a:extLst>
              </p:cNvPr>
              <p:cNvCxnSpPr/>
              <p:nvPr/>
            </p:nvCxnSpPr>
            <p:spPr>
              <a:xfrm>
                <a:off x="6094024" y="242105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BE8A596-2382-428D-B1D5-662F73E30C23}"/>
                  </a:ext>
                </a:extLst>
              </p:cNvPr>
              <p:cNvCxnSpPr/>
              <p:nvPr/>
            </p:nvCxnSpPr>
            <p:spPr>
              <a:xfrm>
                <a:off x="6248400" y="239730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BD6394F-A72B-4F0F-85A2-CD5BC88B4050}"/>
                  </a:ext>
                </a:extLst>
              </p:cNvPr>
              <p:cNvCxnSpPr/>
              <p:nvPr/>
            </p:nvCxnSpPr>
            <p:spPr>
              <a:xfrm>
                <a:off x="6450281" y="2397304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2A874610-2890-4FBA-BBE9-485FD3028F4B}"/>
                  </a:ext>
                </a:extLst>
              </p:cNvPr>
              <p:cNvCxnSpPr/>
              <p:nvPr/>
            </p:nvCxnSpPr>
            <p:spPr>
              <a:xfrm>
                <a:off x="6604658" y="2361676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2FD077CF-2EC1-4771-BA15-5818EA6C5C0E}"/>
                  </a:ext>
                </a:extLst>
              </p:cNvPr>
              <p:cNvCxnSpPr/>
              <p:nvPr/>
            </p:nvCxnSpPr>
            <p:spPr>
              <a:xfrm>
                <a:off x="6830287" y="2385428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E5D6AA4B-057B-423E-85C4-F242E640B992}"/>
                  </a:ext>
                </a:extLst>
              </p:cNvPr>
              <p:cNvCxnSpPr/>
              <p:nvPr/>
            </p:nvCxnSpPr>
            <p:spPr>
              <a:xfrm>
                <a:off x="7020298" y="2385430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1C25B543-8228-4625-88DF-625C0B5CFA75}"/>
                  </a:ext>
                </a:extLst>
              </p:cNvPr>
              <p:cNvCxnSpPr/>
              <p:nvPr/>
            </p:nvCxnSpPr>
            <p:spPr>
              <a:xfrm>
                <a:off x="7186553" y="2385427"/>
                <a:ext cx="0" cy="106409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1F6C079-F7AE-4904-87E0-CB879F174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3390" y="2195425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2B6E4D53-3ACF-4079-9667-91B2C276F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5161" y="2347825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7B46DD07-0F35-4F1A-A188-5B34BB21CD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0521" y="2342856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96BCF8DE-DFC1-4766-B01A-4AF9ADD6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8646" y="2179594"/>
                <a:ext cx="154376" cy="0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6D28F4A0-E6EC-460A-A957-98A7AD7DEA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0578" y="2094251"/>
                <a:ext cx="154376" cy="41332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B7C8C18-1343-4AB1-9FF1-CEBBAABE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21143" y="2448529"/>
                <a:ext cx="154376" cy="41332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EB3AEAFC-9F9D-420E-B981-C17BA9E7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321" y="2442362"/>
                <a:ext cx="115778" cy="73693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FCDA7DF-7E6C-4822-873F-B2B935336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8382" y="2060378"/>
                <a:ext cx="115778" cy="73693"/>
              </a:xfrm>
              <a:prstGeom prst="line">
                <a:avLst/>
              </a:prstGeom>
              <a:ln w="63500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6A3E5C5-461D-44AE-BD02-6DDCC3447ACA}"/>
                </a:ext>
              </a:extLst>
            </p:cNvPr>
            <p:cNvGrpSpPr/>
            <p:nvPr/>
          </p:nvGrpSpPr>
          <p:grpSpPr>
            <a:xfrm>
              <a:off x="4466813" y="1416389"/>
              <a:ext cx="3106428" cy="3709477"/>
              <a:chOff x="838200" y="1372571"/>
              <a:chExt cx="3273408" cy="3709477"/>
            </a:xfrm>
          </p:grpSpPr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BDF5A2A-53B6-4452-A77E-A29A51988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1372571"/>
                <a:ext cx="0" cy="17262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52AFB89C-39A5-44EF-A3D8-12A7555CD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032" y="2713765"/>
                <a:ext cx="381695" cy="35780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>
                <a:extLst>
                  <a:ext uri="{FF2B5EF4-FFF2-40B4-BE49-F238E27FC236}">
                    <a16:creationId xmlns:a16="http://schemas.microsoft.com/office/drawing/2014/main" id="{5A3CBE7B-A05B-4B4B-9A1A-A1FC3A090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261" y="2700553"/>
                <a:ext cx="0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>
                <a:extLst>
                  <a:ext uri="{FF2B5EF4-FFF2-40B4-BE49-F238E27FC236}">
                    <a16:creationId xmlns:a16="http://schemas.microsoft.com/office/drawing/2014/main" id="{E0C41620-CC09-41FC-B65E-E859009DF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503" y="2713765"/>
                <a:ext cx="352339" cy="3523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E1239897-403B-4939-A89B-3FD2218214D6}"/>
                  </a:ext>
                </a:extLst>
              </p:cNvPr>
              <p:cNvGrpSpPr/>
              <p:nvPr/>
            </p:nvGrpSpPr>
            <p:grpSpPr>
              <a:xfrm>
                <a:off x="838200" y="3084633"/>
                <a:ext cx="1128812" cy="1997415"/>
                <a:chOff x="838200" y="3084633"/>
                <a:chExt cx="1128811" cy="1997415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6AA787F3-B13A-45E2-A38B-5359CB0E03D9}"/>
                    </a:ext>
                  </a:extLst>
                </p:cNvPr>
                <p:cNvGrpSpPr/>
                <p:nvPr/>
              </p:nvGrpSpPr>
              <p:grpSpPr>
                <a:xfrm>
                  <a:off x="838200" y="3084633"/>
                  <a:ext cx="763389" cy="1997415"/>
                  <a:chOff x="2101448" y="3281204"/>
                  <a:chExt cx="763389" cy="1997415"/>
                </a:xfrm>
                <a:noFill/>
              </p:grpSpPr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A913AD9F-0726-45AA-9D0E-121F4AB9D978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81204"/>
                    <a:ext cx="763389" cy="1826714"/>
                    <a:chOff x="2101448" y="3281204"/>
                    <a:chExt cx="763389" cy="1826714"/>
                  </a:xfrm>
                  <a:grpFill/>
                </p:grpSpPr>
                <p:cxnSp>
                  <p:nvCxnSpPr>
                    <p:cNvPr id="416" name="Straight Connector 415">
                      <a:extLst>
                        <a:ext uri="{FF2B5EF4-FFF2-40B4-BE49-F238E27FC236}">
                          <a16:creationId xmlns:a16="http://schemas.microsoft.com/office/drawing/2014/main" id="{49A115B0-6BAE-4506-8173-1F1EFB9766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804" y="3281204"/>
                      <a:ext cx="0" cy="102976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2F970466-6835-4600-8FA4-7674430BD2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310964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Straight Connector 417">
                      <a:extLst>
                        <a:ext uri="{FF2B5EF4-FFF2-40B4-BE49-F238E27FC236}">
                          <a16:creationId xmlns:a16="http://schemas.microsoft.com/office/drawing/2014/main" id="{131D695B-ECD7-43B4-B0B6-CF65519B88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5479" y="3281204"/>
                      <a:ext cx="0" cy="102976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9" name="Oval 418">
                      <a:extLst>
                        <a:ext uri="{FF2B5EF4-FFF2-40B4-BE49-F238E27FC236}">
                          <a16:creationId xmlns:a16="http://schemas.microsoft.com/office/drawing/2014/main" id="{76036609-ABE6-4AA9-AC6A-9C6FDF99E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310964"/>
                      <a:ext cx="763389" cy="7969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cxnSp>
                <p:nvCxnSpPr>
                  <p:cNvPr id="415" name="Straight Arrow Connector 414">
                    <a:extLst>
                      <a:ext uri="{FF2B5EF4-FFF2-40B4-BE49-F238E27FC236}">
                        <a16:creationId xmlns:a16="http://schemas.microsoft.com/office/drawing/2014/main" id="{4A859A72-280A-4DD3-A561-411D02AC64D0}"/>
                      </a:ext>
                    </a:extLst>
                  </p:cNvPr>
                  <p:cNvCxnSpPr>
                    <a:cxnSpLocks/>
                    <a:stCxn id="419" idx="4"/>
                  </p:cNvCxnSpPr>
                  <p:nvPr/>
                </p:nvCxnSpPr>
                <p:spPr>
                  <a:xfrm flipH="1">
                    <a:off x="2483141" y="5107918"/>
                    <a:ext cx="2" cy="170701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39B2576A-0073-4EC4-BA15-898A1A558CB2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3700381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AF9F7497-E977-4F37-A451-F6A8F0EBFD60}"/>
                  </a:ext>
                </a:extLst>
              </p:cNvPr>
              <p:cNvGrpSpPr/>
              <p:nvPr/>
            </p:nvGrpSpPr>
            <p:grpSpPr>
              <a:xfrm>
                <a:off x="1924570" y="3097845"/>
                <a:ext cx="1128812" cy="1984203"/>
                <a:chOff x="838200" y="3103312"/>
                <a:chExt cx="1128811" cy="1984203"/>
              </a:xfrm>
            </p:grpSpPr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A8C24C16-5FDC-4C50-96AB-8C63592E663A}"/>
                    </a:ext>
                  </a:extLst>
                </p:cNvPr>
                <p:cNvGrpSpPr/>
                <p:nvPr/>
              </p:nvGrpSpPr>
              <p:grpSpPr>
                <a:xfrm>
                  <a:off x="838200" y="3103312"/>
                  <a:ext cx="763389" cy="1984203"/>
                  <a:chOff x="2101448" y="3299883"/>
                  <a:chExt cx="763389" cy="1984203"/>
                </a:xfrm>
                <a:noFill/>
              </p:grpSpPr>
              <p:grpSp>
                <p:nvGrpSpPr>
                  <p:cNvPr id="406" name="Group 405">
                    <a:extLst>
                      <a:ext uri="{FF2B5EF4-FFF2-40B4-BE49-F238E27FC236}">
                        <a16:creationId xmlns:a16="http://schemas.microsoft.com/office/drawing/2014/main" id="{24E6E251-B045-4181-A3B6-ACF03F9705A4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99883"/>
                    <a:ext cx="763389" cy="1808035"/>
                    <a:chOff x="2101448" y="3299883"/>
                    <a:chExt cx="763389" cy="1808035"/>
                  </a:xfrm>
                  <a:grpFill/>
                </p:grpSpPr>
                <p:cxnSp>
                  <p:nvCxnSpPr>
                    <p:cNvPr id="408" name="Straight Connector 407">
                      <a:extLst>
                        <a:ext uri="{FF2B5EF4-FFF2-40B4-BE49-F238E27FC236}">
                          <a16:creationId xmlns:a16="http://schemas.microsoft.com/office/drawing/2014/main" id="{946B95D7-7ECE-4C31-9D6B-F75C088653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130804" y="3299883"/>
                      <a:ext cx="13087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" name="Straight Connector 408">
                      <a:extLst>
                        <a:ext uri="{FF2B5EF4-FFF2-40B4-BE49-F238E27FC236}">
                          <a16:creationId xmlns:a16="http://schemas.microsoft.com/office/drawing/2014/main" id="{51B56E4F-7E58-4857-8D67-BB86B67BF92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310964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3D5C9236-C589-4DF6-BC2C-DE4426CF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5479" y="3299883"/>
                      <a:ext cx="0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1" name="Oval 410">
                      <a:extLst>
                        <a:ext uri="{FF2B5EF4-FFF2-40B4-BE49-F238E27FC236}">
                          <a16:creationId xmlns:a16="http://schemas.microsoft.com/office/drawing/2014/main" id="{D082F232-7700-46A2-A2B0-BE64F798E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310964"/>
                      <a:ext cx="763389" cy="7969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cxnSp>
                <p:nvCxnSpPr>
                  <p:cNvPr id="407" name="Straight Arrow Connector 406">
                    <a:extLst>
                      <a:ext uri="{FF2B5EF4-FFF2-40B4-BE49-F238E27FC236}">
                        <a16:creationId xmlns:a16="http://schemas.microsoft.com/office/drawing/2014/main" id="{0D6EF680-5847-4F8E-98A2-1BF85B77C1E8}"/>
                      </a:ext>
                    </a:extLst>
                  </p:cNvPr>
                  <p:cNvCxnSpPr>
                    <a:cxnSpLocks/>
                    <a:stCxn id="411" idx="4"/>
                  </p:cNvCxnSpPr>
                  <p:nvPr/>
                </p:nvCxnSpPr>
                <p:spPr>
                  <a:xfrm flipH="1">
                    <a:off x="2483141" y="5107918"/>
                    <a:ext cx="2" cy="176168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B8B83B0D-1B86-452E-93E4-8BDA3E61AF2E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3700381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31CCFBA7-59DB-4E6C-954A-4C9B50F7493B}"/>
                  </a:ext>
                </a:extLst>
              </p:cNvPr>
              <p:cNvGrpSpPr/>
              <p:nvPr/>
            </p:nvGrpSpPr>
            <p:grpSpPr>
              <a:xfrm>
                <a:off x="2982796" y="3097845"/>
                <a:ext cx="1128812" cy="1984203"/>
                <a:chOff x="838200" y="3103312"/>
                <a:chExt cx="1128811" cy="1984203"/>
              </a:xfrm>
            </p:grpSpPr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6225877-AFCA-4D0B-9873-9F2B918489F7}"/>
                    </a:ext>
                  </a:extLst>
                </p:cNvPr>
                <p:cNvGrpSpPr/>
                <p:nvPr/>
              </p:nvGrpSpPr>
              <p:grpSpPr>
                <a:xfrm>
                  <a:off x="838200" y="3103312"/>
                  <a:ext cx="763389" cy="1984203"/>
                  <a:chOff x="2101448" y="3299883"/>
                  <a:chExt cx="763389" cy="1984203"/>
                </a:xfrm>
                <a:noFill/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C28D23D7-0136-447E-8F11-9EB5BFBF040E}"/>
                      </a:ext>
                    </a:extLst>
                  </p:cNvPr>
                  <p:cNvGrpSpPr/>
                  <p:nvPr/>
                </p:nvGrpSpPr>
                <p:grpSpPr>
                  <a:xfrm>
                    <a:off x="2101448" y="3299883"/>
                    <a:ext cx="763389" cy="1808035"/>
                    <a:chOff x="2101448" y="3299883"/>
                    <a:chExt cx="763389" cy="1808035"/>
                  </a:xfrm>
                  <a:grpFill/>
                </p:grpSpPr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912C0CBF-4371-4B06-B3BF-068FDB7272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804" y="3299883"/>
                      <a:ext cx="0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C7DE2562-DD07-480D-9E31-92C0A5B584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804" y="4310964"/>
                      <a:ext cx="704675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AAB35B5A-8056-4BD2-9A3B-B74FA05095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5479" y="3299883"/>
                      <a:ext cx="0" cy="10110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3" name="Oval 402">
                      <a:extLst>
                        <a:ext uri="{FF2B5EF4-FFF2-40B4-BE49-F238E27FC236}">
                          <a16:creationId xmlns:a16="http://schemas.microsoft.com/office/drawing/2014/main" id="{F052026C-84DC-43CA-8BCE-80E8D7257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448" y="4310964"/>
                      <a:ext cx="763389" cy="79695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13774D65-E475-40C4-8E05-12EB4EF45DD0}"/>
                      </a:ext>
                    </a:extLst>
                  </p:cNvPr>
                  <p:cNvCxnSpPr>
                    <a:cxnSpLocks/>
                    <a:stCxn id="403" idx="4"/>
                  </p:cNvCxnSpPr>
                  <p:nvPr/>
                </p:nvCxnSpPr>
                <p:spPr>
                  <a:xfrm>
                    <a:off x="2483143" y="5107918"/>
                    <a:ext cx="11828" cy="176168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F5300B04-F3AF-4F93-A3B8-023ED390C948}"/>
                    </a:ext>
                  </a:extLst>
                </p:cNvPr>
                <p:cNvSpPr txBox="1"/>
                <p:nvPr/>
              </p:nvSpPr>
              <p:spPr>
                <a:xfrm rot="5400000">
                  <a:off x="1048159" y="3700381"/>
                  <a:ext cx="13760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</a:t>
                  </a:r>
                </a:p>
              </p:txBody>
            </p:sp>
          </p:grp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97BBB45C-B872-425A-8015-9CC59620A8B5}"/>
              </a:ext>
            </a:extLst>
          </p:cNvPr>
          <p:cNvSpPr txBox="1"/>
          <p:nvPr/>
        </p:nvSpPr>
        <p:spPr>
          <a:xfrm>
            <a:off x="7576139" y="1984051"/>
            <a:ext cx="6778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36034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66418</TotalTime>
  <Words>1878</Words>
  <Application>Microsoft Office PowerPoint</Application>
  <PresentationFormat>Widescreen</PresentationFormat>
  <Paragraphs>439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Load Balancing Guardrails Keeping Your Heavy Traffic on the Road to Low Response Times</vt:lpstr>
      <vt:lpstr>Goal: Optimal Load Balancing</vt:lpstr>
      <vt:lpstr>Prior Work on Dispatching</vt:lpstr>
      <vt:lpstr>Prior Work on Dispatching - FCFS</vt:lpstr>
      <vt:lpstr>Prior Work on Dispatching - SRPT</vt:lpstr>
      <vt:lpstr>Good for FCFS ⇒ Good for SRPT</vt:lpstr>
      <vt:lpstr>Good for FCFS ⇏ Good for SRPT</vt:lpstr>
      <vt:lpstr>Our Contribution: Guardrails</vt:lpstr>
      <vt:lpstr>Our Contribution: Guardrails</vt:lpstr>
      <vt:lpstr>Good for FCFS ⇏ Good for SRPT</vt:lpstr>
      <vt:lpstr>Dispatching to SRPT Servers</vt:lpstr>
      <vt:lpstr>Dispatching to SRPT Servers</vt:lpstr>
      <vt:lpstr>Dispatching to SRPT Servers</vt:lpstr>
      <vt:lpstr>Problem: Small Job Imbalance</vt:lpstr>
      <vt:lpstr>Problem: Small Job Imbalance</vt:lpstr>
      <vt:lpstr>Guardrails</vt:lpstr>
      <vt:lpstr>Guardrails</vt:lpstr>
      <vt:lpstr>Guardrails</vt:lpstr>
      <vt:lpstr>Guardrails</vt:lpstr>
      <vt:lpstr>Guardrails</vt:lpstr>
      <vt:lpstr>Guardrails</vt:lpstr>
      <vt:lpstr>Guardrails: Bucketing</vt:lpstr>
      <vt:lpstr>Guardrails: Bucketing</vt:lpstr>
      <vt:lpstr>Guardrails: Bucketing</vt:lpstr>
      <vt:lpstr>Precise Dispatching Requirement</vt:lpstr>
      <vt:lpstr>The Guardrail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Guardrails Keeping Your Heavy Traffic on the Road to Low Response Times</dc:title>
  <dc:creator>Isaac Grosof</dc:creator>
  <cp:lastModifiedBy>Isaac Grosof</cp:lastModifiedBy>
  <cp:revision>57</cp:revision>
  <dcterms:created xsi:type="dcterms:W3CDTF">2019-04-26T22:23:01Z</dcterms:created>
  <dcterms:modified xsi:type="dcterms:W3CDTF">2019-06-25T20:59:48Z</dcterms:modified>
</cp:coreProperties>
</file>