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72" r:id="rId5"/>
    <p:sldId id="273" r:id="rId6"/>
    <p:sldId id="274" r:id="rId7"/>
    <p:sldId id="280" r:id="rId8"/>
    <p:sldId id="275" r:id="rId9"/>
    <p:sldId id="276" r:id="rId10"/>
    <p:sldId id="264" r:id="rId11"/>
    <p:sldId id="260" r:id="rId12"/>
    <p:sldId id="265" r:id="rId13"/>
    <p:sldId id="269" r:id="rId14"/>
    <p:sldId id="267" r:id="rId15"/>
    <p:sldId id="277" r:id="rId16"/>
    <p:sldId id="270" r:id="rId17"/>
    <p:sldId id="278" r:id="rId18"/>
    <p:sldId id="271" r:id="rId19"/>
    <p:sldId id="262" r:id="rId20"/>
    <p:sldId id="279" r:id="rId21"/>
    <p:sldId id="26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7" autoAdjust="0"/>
    <p:restoredTop sz="88367" autoAdjust="0"/>
  </p:normalViewPr>
  <p:slideViewPr>
    <p:cSldViewPr snapToGrid="0">
      <p:cViewPr varScale="1">
        <p:scale>
          <a:sx n="101" d="100"/>
          <a:sy n="101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713F68-625A-4C05-A7AF-347B41D7AD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1283C-CB26-4BE8-ADAE-8EA9D61259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DAFD6-D15A-4D23-A590-C5985A78540E}" type="datetimeFigureOut">
              <a:rPr lang="en-US" smtClean="0"/>
              <a:t>5/16/2021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ABEAD-94FF-4C79-9B6F-153CBFFC3D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E567D-C36B-4205-BA74-D95C880E84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E6089-2D1D-4E4A-8A44-13C6624F9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98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49723-6F6B-4E5D-BEA5-F0A9C27E107F}" type="datetimeFigureOut">
              <a:rPr lang="en-US" smtClean="0"/>
              <a:t>5/16/2021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920673-055B-4044-9E91-2A5C5FA538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72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Light tailed: exponential, </a:t>
            </a:r>
            <a:r>
              <a:rPr lang="en-US" dirty="0" err="1"/>
              <a:t>hyperexponential</a:t>
            </a:r>
            <a:r>
              <a:rPr lang="en-US" dirty="0"/>
              <a:t> phase type, Weibull,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20673-055B-4044-9E91-2A5C5FA5383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6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works by giving small jobs just a little bit of priority over large jobs.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20673-055B-4044-9E91-2A5C5FA5383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8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Really fundamental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20673-055B-4044-9E91-2A5C5FA5383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89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Really fundamental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20673-055B-4044-9E91-2A5C5FA5383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76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we overcome the tradeoffs?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20673-055B-4044-9E91-2A5C5FA5383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945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Weak optimality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20673-055B-4044-9E91-2A5C5FA5383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5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Bunch of people in line: Some humans, some giants. Jack comes along.</a:t>
            </a:r>
          </a:p>
          <a:p>
            <a:r>
              <a:rPr lang="en-US" dirty="0"/>
              <a:t>Needs to sell his cow at the market – not messing around with any magic beans.</a:t>
            </a:r>
          </a:p>
          <a:p>
            <a:r>
              <a:rPr lang="en-US" dirty="0"/>
              <a:t>Nudge policy says: Go ahead, Jack, the giant will barely notice.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20673-055B-4044-9E91-2A5C5FA5383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99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Nudge policy says: Go ahead, Jack, the giant will barely notice.</a:t>
            </a:r>
          </a:p>
          <a:p>
            <a:r>
              <a:rPr lang="en-US" dirty="0"/>
              <a:t>But then come some of Jack’s friends, who also want to go ahead of the giant.</a:t>
            </a:r>
          </a:p>
          <a:p>
            <a:r>
              <a:rPr lang="en-US" dirty="0"/>
              <a:t>And the giant is getting angry just thinking of all these humans slowing him down.</a:t>
            </a:r>
          </a:p>
          <a:p>
            <a:r>
              <a:rPr lang="en-US" dirty="0"/>
              <a:t>So Nudge says: No more. Only one little human goes ahead of the giant.</a:t>
            </a:r>
          </a:p>
          <a:p>
            <a:r>
              <a:rPr lang="en-US" dirty="0"/>
              <a:t>This is in contrast to a policy like SRPT, where all the little humans would go ahead of the giant, making the giant angry and ruining our tail performance. Nudge is gentle.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20673-055B-4044-9E91-2A5C5FA5383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96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FCFS’s tail is well understood.</a:t>
            </a:r>
          </a:p>
          <a:p>
            <a:r>
              <a:rPr lang="en-US" dirty="0"/>
              <a:t>Lower bound implies improve often, Upper bound implies degrade rarely.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20673-055B-4044-9E91-2A5C5FA5383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6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Nudge is than FCFS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20673-055B-4044-9E91-2A5C5FA5383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53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5C98-DA57-4BB6-977E-201D648F2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D8EA8-B34A-4AFD-B7BE-61C56F22D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6189C-6707-4359-996D-98474D42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6A37-98B3-4D91-BA21-A4463AAE663A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4C58-1854-48E1-8056-C4010002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36BEF-C92B-41EA-8F56-E1FB8BD21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2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3145-ED9A-4547-8DA5-F795C375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F2712-40CA-4769-9D9C-E2AA659E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42D9F-8817-4EDF-AA97-CD3BB81F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B3BA8-57C4-4D5A-A3DD-A46A8FBC598E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21113-A304-4C95-ACA9-BB3653A8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4AE54-9B3C-43F2-9954-5D9C0A85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7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74804-13BE-4CA3-AE47-88FC2A57F6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02F28-9836-4F69-9A72-19E8C9794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658F7-7125-4D26-93B3-03FF55FD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A0A5-FE9B-4B06-9C3D-B771D0E372A1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E5643-B182-4008-8662-804253A7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03104-9464-4C9F-A1BD-001A7B8A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1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20E6-02E8-4B8D-ADDE-E6A9A867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78281-D35D-4169-B08A-A16A52C6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9BB97-D960-4CAD-B813-7719B6C4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260D-F2DC-4E86-8818-E1FCF67FE67A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B3EF9-AC63-4C86-9B56-6611B8D4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05715-E4D1-4A60-9B98-A595EFB3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56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E953-28E1-4555-AF3B-4016CB1F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71EC6-572A-4279-B480-3F0DC58F3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4C2D2-C100-4AE7-9803-E2F7B4C0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674FF-E71C-4D6F-819C-7D86D6B05A70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1FAEB-9C91-4F1A-B669-4BC869AD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6020B-A303-4591-9DB2-FF328E7C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6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7090-D134-4525-AD91-1DE8AFCB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8496-15F5-4D2D-9CE4-131B19C10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C59CF-7FFF-4C58-A88C-11695E5F2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8D80F-C0F5-45D3-96EC-B1F183D9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74825-9E87-492A-B3AE-5EB0CBA55C26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D7EE8-0179-477D-B103-81876F75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0E77E-BDD1-4E62-B0A4-5EEE0D40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4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DBBF-0B4C-43C0-A35E-BE6E311B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D34A8-5ABD-47AF-9793-6FE2A5C95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C0C64-72ED-47D2-B6F2-D2AEEA86A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C1C82-E2DA-43A1-A641-3891014DD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BC97E-2CC9-4C2E-8A6F-6E8F27356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62E3E-C5D5-480C-A194-81566317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8FBE-043B-42F4-B541-C5A10A2CCC5F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30B35-8B44-46FB-8DED-6FB26E5E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DC776-74FB-4724-854A-469F2489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7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A2D87-6EE0-4AAE-A6B8-F3FC096C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FA3A8-F23A-43DC-B332-864E638FC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ED19-277B-44C0-AA0B-708263163D85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2888F-DC66-4C44-B534-3904D6DD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0EAA8-5BFB-4BA5-A347-AB742514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61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90C2C-69E0-49C3-A388-81DD62E3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D6EBC-9070-48AE-91E3-9EACA2B50CBE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83743-6A78-4045-AFC1-778BCAF1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76412-3CEE-478C-9C9C-6F63BF8C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43E4-910B-43C2-B90A-BDED95B7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C60D8-28B0-46EE-B331-6505A5318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B048A-E1EC-468D-B3A9-5AAC39A12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FD5EF-F804-4589-A288-24B5A422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0473-9D36-44EA-865D-2B5BEEF8F871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8D6DE-3F77-4FB0-99CC-D6B2301D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764A5-1654-4A3F-AC11-E84BE812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9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A4AE-FB3E-4A29-B5BF-3E5E5B0E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B9263-00B7-4FC0-AB0B-D19160BFD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847AB-E6D3-4DD3-986F-485F913E2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664E1-1E15-4678-99FB-F3E8045F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F7CC-5106-454D-BAA4-25A5F496C492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E85FB-462E-410E-B136-151C18543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02057-41A8-4499-8C4B-EA230342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3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20609-B930-40E0-81C3-E2CFC5DAB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03A84-BEE9-43CA-8DC7-FEB157E9C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79864-3EA6-4D34-A457-3A5B06009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7DFAB-7144-410F-ADDD-A133998DA058}" type="datetime1">
              <a:rPr lang="en-US" smtClean="0"/>
              <a:t>5/16/2021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C088B-E43B-4057-945A-1EC055943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60BDF-5DF3-4BFD-BDA8-8DFDFBD56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B41CE116-89E8-4BCE-BB1E-0A6736A8BA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7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05C3-8B29-42F2-903A-55D8010D3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Nudge: Stochastically Improving Upon FCFS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70E73-8C90-4AAB-8C3D-F5AD1EB9D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8638" y="3652838"/>
            <a:ext cx="6154723" cy="165576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Isaac Grosof – CMU</a:t>
            </a:r>
          </a:p>
          <a:p>
            <a:r>
              <a:rPr lang="en-US" dirty="0" err="1"/>
              <a:t>Kunhe</a:t>
            </a:r>
            <a:r>
              <a:rPr lang="en-US" dirty="0"/>
              <a:t> Yang – Tsinghua University</a:t>
            </a:r>
          </a:p>
          <a:p>
            <a:r>
              <a:rPr lang="en-US" dirty="0" err="1"/>
              <a:t>Ziv</a:t>
            </a:r>
            <a:r>
              <a:rPr lang="en-US" dirty="0"/>
              <a:t> Scully – CMU</a:t>
            </a:r>
          </a:p>
          <a:p>
            <a:r>
              <a:rPr lang="en-US" dirty="0" err="1"/>
              <a:t>Mor</a:t>
            </a:r>
            <a:r>
              <a:rPr lang="en-US" dirty="0"/>
              <a:t> </a:t>
            </a:r>
            <a:r>
              <a:rPr lang="en-US" dirty="0" err="1"/>
              <a:t>Harchol-Balter</a:t>
            </a:r>
            <a:r>
              <a:rPr lang="en-US" dirty="0"/>
              <a:t> – CMU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35983-71EE-4B22-84B7-C6C59B6A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46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1D9B8937-67CF-423A-914A-6E898266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40" y="2185161"/>
            <a:ext cx="5838218" cy="3851656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CEFCE8-01ED-4108-A736-8D66AFF8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Nudge: Stochastic Improvement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D3850-39D8-4783-9B44-BCBBE3EDC67E}"/>
              </a:ext>
            </a:extLst>
          </p:cNvPr>
          <p:cNvSpPr txBox="1"/>
          <p:nvPr/>
        </p:nvSpPr>
        <p:spPr>
          <a:xfrm>
            <a:off x="838200" y="1337460"/>
            <a:ext cx="7536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introduce a new policy: Nudge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E70C3-E6D2-4861-8CA4-AB659817F759}"/>
              </a:ext>
            </a:extLst>
          </p:cNvPr>
          <p:cNvSpPr txBox="1"/>
          <p:nvPr/>
        </p:nvSpPr>
        <p:spPr>
          <a:xfrm>
            <a:off x="1522157" y="2276241"/>
            <a:ext cx="698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                 20E[S]                    40E[S]                    60E[S]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6CDAC3-BFAC-4E20-AD27-8E3262AC0740}"/>
              </a:ext>
            </a:extLst>
          </p:cNvPr>
          <p:cNvSpPr txBox="1"/>
          <p:nvPr/>
        </p:nvSpPr>
        <p:spPr>
          <a:xfrm>
            <a:off x="3719278" y="1932758"/>
            <a:ext cx="15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</a:t>
            </a:r>
            <a:r>
              <a:rPr lang="en-US" dirty="0">
                <a:solidFill>
                  <a:srgbClr val="FF0000"/>
                </a:solidFill>
              </a:rPr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7D9A1-F385-4CFA-96C6-F6D82F0186B5}"/>
              </a:ext>
            </a:extLst>
          </p:cNvPr>
          <p:cNvSpPr txBox="1"/>
          <p:nvPr/>
        </p:nvSpPr>
        <p:spPr>
          <a:xfrm>
            <a:off x="1816860" y="6131129"/>
            <a:ext cx="500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Setting:  S ~ </a:t>
            </a:r>
            <a:r>
              <a:rPr lang="en-US" dirty="0" err="1"/>
              <a:t>Hyperexponential</a:t>
            </a:r>
            <a:r>
              <a:rPr lang="en-US" dirty="0"/>
              <a:t> with C</a:t>
            </a:r>
            <a:r>
              <a:rPr lang="en-US" baseline="30000" dirty="0"/>
              <a:t>2</a:t>
            </a:r>
            <a:r>
              <a:rPr lang="en-US" dirty="0"/>
              <a:t> =3, </a:t>
            </a:r>
            <a:r>
              <a:rPr lang="el-GR" dirty="0"/>
              <a:t>ρ</a:t>
            </a:r>
            <a:r>
              <a:rPr lang="en-US" dirty="0"/>
              <a:t>=0.4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B64A16-682F-40FB-9983-A610609F531E}"/>
              </a:ext>
            </a:extLst>
          </p:cNvPr>
          <p:cNvGrpSpPr/>
          <p:nvPr/>
        </p:nvGrpSpPr>
        <p:grpSpPr>
          <a:xfrm>
            <a:off x="1614489" y="2647950"/>
            <a:ext cx="4648200" cy="3341266"/>
            <a:chOff x="1614489" y="2647950"/>
            <a:chExt cx="4648200" cy="334126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7126A17-05F7-4170-BEC9-A3AD94578239}"/>
                </a:ext>
              </a:extLst>
            </p:cNvPr>
            <p:cNvSpPr/>
            <p:nvPr/>
          </p:nvSpPr>
          <p:spPr>
            <a:xfrm>
              <a:off x="1614489" y="2647950"/>
              <a:ext cx="4648200" cy="3067050"/>
            </a:xfrm>
            <a:custGeom>
              <a:avLst/>
              <a:gdLst>
                <a:gd name="connsiteX0" fmla="*/ 0 w 4633912"/>
                <a:gd name="connsiteY0" fmla="*/ 0 h 3057525"/>
                <a:gd name="connsiteX1" fmla="*/ 71437 w 4633912"/>
                <a:gd name="connsiteY1" fmla="*/ 138113 h 3057525"/>
                <a:gd name="connsiteX2" fmla="*/ 180975 w 4633912"/>
                <a:gd name="connsiteY2" fmla="*/ 280988 h 3057525"/>
                <a:gd name="connsiteX3" fmla="*/ 314325 w 4633912"/>
                <a:gd name="connsiteY3" fmla="*/ 381000 h 3057525"/>
                <a:gd name="connsiteX4" fmla="*/ 509587 w 4633912"/>
                <a:gd name="connsiteY4" fmla="*/ 519113 h 3057525"/>
                <a:gd name="connsiteX5" fmla="*/ 795337 w 4633912"/>
                <a:gd name="connsiteY5" fmla="*/ 695325 h 3057525"/>
                <a:gd name="connsiteX6" fmla="*/ 1076325 w 4633912"/>
                <a:gd name="connsiteY6" fmla="*/ 881063 h 3057525"/>
                <a:gd name="connsiteX7" fmla="*/ 1395412 w 4633912"/>
                <a:gd name="connsiteY7" fmla="*/ 1081088 h 3057525"/>
                <a:gd name="connsiteX8" fmla="*/ 1700212 w 4633912"/>
                <a:gd name="connsiteY8" fmla="*/ 1276350 h 3057525"/>
                <a:gd name="connsiteX9" fmla="*/ 1976437 w 4633912"/>
                <a:gd name="connsiteY9" fmla="*/ 1447800 h 3057525"/>
                <a:gd name="connsiteX10" fmla="*/ 2338387 w 4633912"/>
                <a:gd name="connsiteY10" fmla="*/ 1671638 h 3057525"/>
                <a:gd name="connsiteX11" fmla="*/ 3367087 w 4633912"/>
                <a:gd name="connsiteY11" fmla="*/ 2305050 h 3057525"/>
                <a:gd name="connsiteX12" fmla="*/ 4633912 w 4633912"/>
                <a:gd name="connsiteY12" fmla="*/ 3057525 h 3057525"/>
                <a:gd name="connsiteX0" fmla="*/ 0 w 4633912"/>
                <a:gd name="connsiteY0" fmla="*/ 0 h 3057525"/>
                <a:gd name="connsiteX1" fmla="*/ 71437 w 4633912"/>
                <a:gd name="connsiteY1" fmla="*/ 138113 h 3057525"/>
                <a:gd name="connsiteX2" fmla="*/ 180975 w 4633912"/>
                <a:gd name="connsiteY2" fmla="*/ 280988 h 3057525"/>
                <a:gd name="connsiteX3" fmla="*/ 314325 w 4633912"/>
                <a:gd name="connsiteY3" fmla="*/ 381000 h 3057525"/>
                <a:gd name="connsiteX4" fmla="*/ 509587 w 4633912"/>
                <a:gd name="connsiteY4" fmla="*/ 519113 h 3057525"/>
                <a:gd name="connsiteX5" fmla="*/ 795337 w 4633912"/>
                <a:gd name="connsiteY5" fmla="*/ 695325 h 3057525"/>
                <a:gd name="connsiteX6" fmla="*/ 1076325 w 4633912"/>
                <a:gd name="connsiteY6" fmla="*/ 881063 h 3057525"/>
                <a:gd name="connsiteX7" fmla="*/ 1395412 w 4633912"/>
                <a:gd name="connsiteY7" fmla="*/ 1081088 h 3057525"/>
                <a:gd name="connsiteX8" fmla="*/ 1700212 w 4633912"/>
                <a:gd name="connsiteY8" fmla="*/ 1276350 h 3057525"/>
                <a:gd name="connsiteX9" fmla="*/ 1976437 w 4633912"/>
                <a:gd name="connsiteY9" fmla="*/ 1447800 h 3057525"/>
                <a:gd name="connsiteX10" fmla="*/ 2338387 w 4633912"/>
                <a:gd name="connsiteY10" fmla="*/ 1671638 h 3057525"/>
                <a:gd name="connsiteX11" fmla="*/ 3367087 w 4633912"/>
                <a:gd name="connsiteY11" fmla="*/ 2292350 h 3057525"/>
                <a:gd name="connsiteX12" fmla="*/ 4633912 w 4633912"/>
                <a:gd name="connsiteY12" fmla="*/ 3057525 h 3057525"/>
                <a:gd name="connsiteX0" fmla="*/ 0 w 4633912"/>
                <a:gd name="connsiteY0" fmla="*/ 0 h 3057525"/>
                <a:gd name="connsiteX1" fmla="*/ 71437 w 4633912"/>
                <a:gd name="connsiteY1" fmla="*/ 138113 h 3057525"/>
                <a:gd name="connsiteX2" fmla="*/ 180975 w 4633912"/>
                <a:gd name="connsiteY2" fmla="*/ 280988 h 3057525"/>
                <a:gd name="connsiteX3" fmla="*/ 314325 w 4633912"/>
                <a:gd name="connsiteY3" fmla="*/ 381000 h 3057525"/>
                <a:gd name="connsiteX4" fmla="*/ 509587 w 4633912"/>
                <a:gd name="connsiteY4" fmla="*/ 519113 h 3057525"/>
                <a:gd name="connsiteX5" fmla="*/ 795337 w 4633912"/>
                <a:gd name="connsiteY5" fmla="*/ 695325 h 3057525"/>
                <a:gd name="connsiteX6" fmla="*/ 1076325 w 4633912"/>
                <a:gd name="connsiteY6" fmla="*/ 881063 h 3057525"/>
                <a:gd name="connsiteX7" fmla="*/ 1395412 w 4633912"/>
                <a:gd name="connsiteY7" fmla="*/ 1081088 h 3057525"/>
                <a:gd name="connsiteX8" fmla="*/ 1700212 w 4633912"/>
                <a:gd name="connsiteY8" fmla="*/ 1276350 h 3057525"/>
                <a:gd name="connsiteX9" fmla="*/ 1976437 w 4633912"/>
                <a:gd name="connsiteY9" fmla="*/ 1447800 h 3057525"/>
                <a:gd name="connsiteX10" fmla="*/ 2338387 w 4633912"/>
                <a:gd name="connsiteY10" fmla="*/ 1671638 h 3057525"/>
                <a:gd name="connsiteX11" fmla="*/ 3357562 w 4633912"/>
                <a:gd name="connsiteY11" fmla="*/ 2295525 h 3057525"/>
                <a:gd name="connsiteX12" fmla="*/ 4633912 w 4633912"/>
                <a:gd name="connsiteY12" fmla="*/ 3057525 h 3057525"/>
                <a:gd name="connsiteX0" fmla="*/ 0 w 4633912"/>
                <a:gd name="connsiteY0" fmla="*/ 0 h 3057525"/>
                <a:gd name="connsiteX1" fmla="*/ 71437 w 4633912"/>
                <a:gd name="connsiteY1" fmla="*/ 138113 h 3057525"/>
                <a:gd name="connsiteX2" fmla="*/ 180975 w 4633912"/>
                <a:gd name="connsiteY2" fmla="*/ 280988 h 3057525"/>
                <a:gd name="connsiteX3" fmla="*/ 314325 w 4633912"/>
                <a:gd name="connsiteY3" fmla="*/ 381000 h 3057525"/>
                <a:gd name="connsiteX4" fmla="*/ 509587 w 4633912"/>
                <a:gd name="connsiteY4" fmla="*/ 519113 h 3057525"/>
                <a:gd name="connsiteX5" fmla="*/ 795337 w 4633912"/>
                <a:gd name="connsiteY5" fmla="*/ 695325 h 3057525"/>
                <a:gd name="connsiteX6" fmla="*/ 1076325 w 4633912"/>
                <a:gd name="connsiteY6" fmla="*/ 881063 h 3057525"/>
                <a:gd name="connsiteX7" fmla="*/ 1395412 w 4633912"/>
                <a:gd name="connsiteY7" fmla="*/ 1081088 h 3057525"/>
                <a:gd name="connsiteX8" fmla="*/ 1700212 w 4633912"/>
                <a:gd name="connsiteY8" fmla="*/ 1276350 h 3057525"/>
                <a:gd name="connsiteX9" fmla="*/ 1976437 w 4633912"/>
                <a:gd name="connsiteY9" fmla="*/ 1447800 h 3057525"/>
                <a:gd name="connsiteX10" fmla="*/ 2338387 w 4633912"/>
                <a:gd name="connsiteY10" fmla="*/ 1671638 h 3057525"/>
                <a:gd name="connsiteX11" fmla="*/ 3360737 w 4633912"/>
                <a:gd name="connsiteY11" fmla="*/ 2295525 h 3057525"/>
                <a:gd name="connsiteX12" fmla="*/ 4633912 w 4633912"/>
                <a:gd name="connsiteY12" fmla="*/ 3057525 h 3057525"/>
                <a:gd name="connsiteX0" fmla="*/ 0 w 4633912"/>
                <a:gd name="connsiteY0" fmla="*/ 0 h 3057525"/>
                <a:gd name="connsiteX1" fmla="*/ 71437 w 4633912"/>
                <a:gd name="connsiteY1" fmla="*/ 138113 h 3057525"/>
                <a:gd name="connsiteX2" fmla="*/ 180975 w 4633912"/>
                <a:gd name="connsiteY2" fmla="*/ 280988 h 3057525"/>
                <a:gd name="connsiteX3" fmla="*/ 314325 w 4633912"/>
                <a:gd name="connsiteY3" fmla="*/ 381000 h 3057525"/>
                <a:gd name="connsiteX4" fmla="*/ 509587 w 4633912"/>
                <a:gd name="connsiteY4" fmla="*/ 519113 h 3057525"/>
                <a:gd name="connsiteX5" fmla="*/ 795337 w 4633912"/>
                <a:gd name="connsiteY5" fmla="*/ 695325 h 3057525"/>
                <a:gd name="connsiteX6" fmla="*/ 1076325 w 4633912"/>
                <a:gd name="connsiteY6" fmla="*/ 881063 h 3057525"/>
                <a:gd name="connsiteX7" fmla="*/ 1395412 w 4633912"/>
                <a:gd name="connsiteY7" fmla="*/ 1081088 h 3057525"/>
                <a:gd name="connsiteX8" fmla="*/ 1700212 w 4633912"/>
                <a:gd name="connsiteY8" fmla="*/ 1276350 h 3057525"/>
                <a:gd name="connsiteX9" fmla="*/ 1976437 w 4633912"/>
                <a:gd name="connsiteY9" fmla="*/ 1447800 h 3057525"/>
                <a:gd name="connsiteX10" fmla="*/ 2338387 w 4633912"/>
                <a:gd name="connsiteY10" fmla="*/ 1671638 h 3057525"/>
                <a:gd name="connsiteX11" fmla="*/ 3373437 w 4633912"/>
                <a:gd name="connsiteY11" fmla="*/ 2295525 h 3057525"/>
                <a:gd name="connsiteX12" fmla="*/ 4633912 w 4633912"/>
                <a:gd name="connsiteY12" fmla="*/ 3057525 h 3057525"/>
                <a:gd name="connsiteX0" fmla="*/ 0 w 4633912"/>
                <a:gd name="connsiteY0" fmla="*/ 0 h 3057525"/>
                <a:gd name="connsiteX1" fmla="*/ 71437 w 4633912"/>
                <a:gd name="connsiteY1" fmla="*/ 138113 h 3057525"/>
                <a:gd name="connsiteX2" fmla="*/ 180975 w 4633912"/>
                <a:gd name="connsiteY2" fmla="*/ 280988 h 3057525"/>
                <a:gd name="connsiteX3" fmla="*/ 314325 w 4633912"/>
                <a:gd name="connsiteY3" fmla="*/ 381000 h 3057525"/>
                <a:gd name="connsiteX4" fmla="*/ 509587 w 4633912"/>
                <a:gd name="connsiteY4" fmla="*/ 519113 h 3057525"/>
                <a:gd name="connsiteX5" fmla="*/ 795337 w 4633912"/>
                <a:gd name="connsiteY5" fmla="*/ 695325 h 3057525"/>
                <a:gd name="connsiteX6" fmla="*/ 1076325 w 4633912"/>
                <a:gd name="connsiteY6" fmla="*/ 881063 h 3057525"/>
                <a:gd name="connsiteX7" fmla="*/ 1395412 w 4633912"/>
                <a:gd name="connsiteY7" fmla="*/ 1081088 h 3057525"/>
                <a:gd name="connsiteX8" fmla="*/ 1700212 w 4633912"/>
                <a:gd name="connsiteY8" fmla="*/ 1276350 h 3057525"/>
                <a:gd name="connsiteX9" fmla="*/ 1976437 w 4633912"/>
                <a:gd name="connsiteY9" fmla="*/ 1447800 h 3057525"/>
                <a:gd name="connsiteX10" fmla="*/ 2338387 w 4633912"/>
                <a:gd name="connsiteY10" fmla="*/ 1671638 h 3057525"/>
                <a:gd name="connsiteX11" fmla="*/ 3516312 w 4633912"/>
                <a:gd name="connsiteY11" fmla="*/ 2165350 h 3057525"/>
                <a:gd name="connsiteX12" fmla="*/ 4633912 w 4633912"/>
                <a:gd name="connsiteY12" fmla="*/ 3057525 h 3057525"/>
                <a:gd name="connsiteX0" fmla="*/ 0 w 4633912"/>
                <a:gd name="connsiteY0" fmla="*/ 0 h 3057525"/>
                <a:gd name="connsiteX1" fmla="*/ 71437 w 4633912"/>
                <a:gd name="connsiteY1" fmla="*/ 138113 h 3057525"/>
                <a:gd name="connsiteX2" fmla="*/ 180975 w 4633912"/>
                <a:gd name="connsiteY2" fmla="*/ 280988 h 3057525"/>
                <a:gd name="connsiteX3" fmla="*/ 314325 w 4633912"/>
                <a:gd name="connsiteY3" fmla="*/ 381000 h 3057525"/>
                <a:gd name="connsiteX4" fmla="*/ 509587 w 4633912"/>
                <a:gd name="connsiteY4" fmla="*/ 519113 h 3057525"/>
                <a:gd name="connsiteX5" fmla="*/ 795337 w 4633912"/>
                <a:gd name="connsiteY5" fmla="*/ 695325 h 3057525"/>
                <a:gd name="connsiteX6" fmla="*/ 1076325 w 4633912"/>
                <a:gd name="connsiteY6" fmla="*/ 881063 h 3057525"/>
                <a:gd name="connsiteX7" fmla="*/ 1395412 w 4633912"/>
                <a:gd name="connsiteY7" fmla="*/ 1081088 h 3057525"/>
                <a:gd name="connsiteX8" fmla="*/ 1700212 w 4633912"/>
                <a:gd name="connsiteY8" fmla="*/ 1276350 h 3057525"/>
                <a:gd name="connsiteX9" fmla="*/ 1976437 w 4633912"/>
                <a:gd name="connsiteY9" fmla="*/ 1447800 h 3057525"/>
                <a:gd name="connsiteX10" fmla="*/ 2338387 w 4633912"/>
                <a:gd name="connsiteY10" fmla="*/ 1671638 h 3057525"/>
                <a:gd name="connsiteX11" fmla="*/ 3363912 w 4633912"/>
                <a:gd name="connsiteY11" fmla="*/ 2295525 h 3057525"/>
                <a:gd name="connsiteX12" fmla="*/ 4633912 w 4633912"/>
                <a:gd name="connsiteY12" fmla="*/ 3057525 h 3057525"/>
                <a:gd name="connsiteX0" fmla="*/ 0 w 4576762"/>
                <a:gd name="connsiteY0" fmla="*/ 0 h 3108325"/>
                <a:gd name="connsiteX1" fmla="*/ 71437 w 4576762"/>
                <a:gd name="connsiteY1" fmla="*/ 138113 h 3108325"/>
                <a:gd name="connsiteX2" fmla="*/ 180975 w 4576762"/>
                <a:gd name="connsiteY2" fmla="*/ 280988 h 3108325"/>
                <a:gd name="connsiteX3" fmla="*/ 314325 w 4576762"/>
                <a:gd name="connsiteY3" fmla="*/ 381000 h 3108325"/>
                <a:gd name="connsiteX4" fmla="*/ 509587 w 4576762"/>
                <a:gd name="connsiteY4" fmla="*/ 519113 h 3108325"/>
                <a:gd name="connsiteX5" fmla="*/ 795337 w 4576762"/>
                <a:gd name="connsiteY5" fmla="*/ 695325 h 3108325"/>
                <a:gd name="connsiteX6" fmla="*/ 1076325 w 4576762"/>
                <a:gd name="connsiteY6" fmla="*/ 881063 h 3108325"/>
                <a:gd name="connsiteX7" fmla="*/ 1395412 w 4576762"/>
                <a:gd name="connsiteY7" fmla="*/ 1081088 h 3108325"/>
                <a:gd name="connsiteX8" fmla="*/ 1700212 w 4576762"/>
                <a:gd name="connsiteY8" fmla="*/ 1276350 h 3108325"/>
                <a:gd name="connsiteX9" fmla="*/ 1976437 w 4576762"/>
                <a:gd name="connsiteY9" fmla="*/ 1447800 h 3108325"/>
                <a:gd name="connsiteX10" fmla="*/ 2338387 w 4576762"/>
                <a:gd name="connsiteY10" fmla="*/ 1671638 h 3108325"/>
                <a:gd name="connsiteX11" fmla="*/ 3363912 w 4576762"/>
                <a:gd name="connsiteY11" fmla="*/ 2295525 h 3108325"/>
                <a:gd name="connsiteX12" fmla="*/ 4576762 w 4576762"/>
                <a:gd name="connsiteY12" fmla="*/ 3108325 h 3108325"/>
                <a:gd name="connsiteX0" fmla="*/ 0 w 4643437"/>
                <a:gd name="connsiteY0" fmla="*/ 0 h 3067050"/>
                <a:gd name="connsiteX1" fmla="*/ 71437 w 4643437"/>
                <a:gd name="connsiteY1" fmla="*/ 138113 h 3067050"/>
                <a:gd name="connsiteX2" fmla="*/ 180975 w 4643437"/>
                <a:gd name="connsiteY2" fmla="*/ 280988 h 3067050"/>
                <a:gd name="connsiteX3" fmla="*/ 314325 w 4643437"/>
                <a:gd name="connsiteY3" fmla="*/ 381000 h 3067050"/>
                <a:gd name="connsiteX4" fmla="*/ 509587 w 4643437"/>
                <a:gd name="connsiteY4" fmla="*/ 519113 h 3067050"/>
                <a:gd name="connsiteX5" fmla="*/ 795337 w 4643437"/>
                <a:gd name="connsiteY5" fmla="*/ 695325 h 3067050"/>
                <a:gd name="connsiteX6" fmla="*/ 1076325 w 4643437"/>
                <a:gd name="connsiteY6" fmla="*/ 881063 h 3067050"/>
                <a:gd name="connsiteX7" fmla="*/ 1395412 w 4643437"/>
                <a:gd name="connsiteY7" fmla="*/ 1081088 h 3067050"/>
                <a:gd name="connsiteX8" fmla="*/ 1700212 w 4643437"/>
                <a:gd name="connsiteY8" fmla="*/ 1276350 h 3067050"/>
                <a:gd name="connsiteX9" fmla="*/ 1976437 w 4643437"/>
                <a:gd name="connsiteY9" fmla="*/ 1447800 h 3067050"/>
                <a:gd name="connsiteX10" fmla="*/ 2338387 w 4643437"/>
                <a:gd name="connsiteY10" fmla="*/ 1671638 h 3067050"/>
                <a:gd name="connsiteX11" fmla="*/ 3363912 w 4643437"/>
                <a:gd name="connsiteY11" fmla="*/ 2295525 h 3067050"/>
                <a:gd name="connsiteX12" fmla="*/ 4643437 w 4643437"/>
                <a:gd name="connsiteY12" fmla="*/ 3067050 h 3067050"/>
                <a:gd name="connsiteX0" fmla="*/ 0 w 4643437"/>
                <a:gd name="connsiteY0" fmla="*/ 0 h 3067050"/>
                <a:gd name="connsiteX1" fmla="*/ 71437 w 4643437"/>
                <a:gd name="connsiteY1" fmla="*/ 138113 h 3067050"/>
                <a:gd name="connsiteX2" fmla="*/ 180975 w 4643437"/>
                <a:gd name="connsiteY2" fmla="*/ 280988 h 3067050"/>
                <a:gd name="connsiteX3" fmla="*/ 314325 w 4643437"/>
                <a:gd name="connsiteY3" fmla="*/ 381000 h 3067050"/>
                <a:gd name="connsiteX4" fmla="*/ 509587 w 4643437"/>
                <a:gd name="connsiteY4" fmla="*/ 519113 h 3067050"/>
                <a:gd name="connsiteX5" fmla="*/ 795337 w 4643437"/>
                <a:gd name="connsiteY5" fmla="*/ 695325 h 3067050"/>
                <a:gd name="connsiteX6" fmla="*/ 1076325 w 4643437"/>
                <a:gd name="connsiteY6" fmla="*/ 881063 h 3067050"/>
                <a:gd name="connsiteX7" fmla="*/ 1395412 w 4643437"/>
                <a:gd name="connsiteY7" fmla="*/ 1081088 h 3067050"/>
                <a:gd name="connsiteX8" fmla="*/ 1700212 w 4643437"/>
                <a:gd name="connsiteY8" fmla="*/ 1276350 h 3067050"/>
                <a:gd name="connsiteX9" fmla="*/ 1976437 w 4643437"/>
                <a:gd name="connsiteY9" fmla="*/ 1447800 h 3067050"/>
                <a:gd name="connsiteX10" fmla="*/ 2350293 w 4643437"/>
                <a:gd name="connsiteY10" fmla="*/ 1666875 h 3067050"/>
                <a:gd name="connsiteX11" fmla="*/ 3363912 w 4643437"/>
                <a:gd name="connsiteY11" fmla="*/ 2295525 h 3067050"/>
                <a:gd name="connsiteX12" fmla="*/ 4643437 w 4643437"/>
                <a:gd name="connsiteY12" fmla="*/ 3067050 h 3067050"/>
                <a:gd name="connsiteX0" fmla="*/ 0 w 4643437"/>
                <a:gd name="connsiteY0" fmla="*/ 0 h 3067050"/>
                <a:gd name="connsiteX1" fmla="*/ 71437 w 4643437"/>
                <a:gd name="connsiteY1" fmla="*/ 138113 h 3067050"/>
                <a:gd name="connsiteX2" fmla="*/ 180975 w 4643437"/>
                <a:gd name="connsiteY2" fmla="*/ 280988 h 3067050"/>
                <a:gd name="connsiteX3" fmla="*/ 314325 w 4643437"/>
                <a:gd name="connsiteY3" fmla="*/ 381000 h 3067050"/>
                <a:gd name="connsiteX4" fmla="*/ 509587 w 4643437"/>
                <a:gd name="connsiteY4" fmla="*/ 519113 h 3067050"/>
                <a:gd name="connsiteX5" fmla="*/ 795337 w 4643437"/>
                <a:gd name="connsiteY5" fmla="*/ 695325 h 3067050"/>
                <a:gd name="connsiteX6" fmla="*/ 1076325 w 4643437"/>
                <a:gd name="connsiteY6" fmla="*/ 881063 h 3067050"/>
                <a:gd name="connsiteX7" fmla="*/ 1395412 w 4643437"/>
                <a:gd name="connsiteY7" fmla="*/ 1081088 h 3067050"/>
                <a:gd name="connsiteX8" fmla="*/ 1700212 w 4643437"/>
                <a:gd name="connsiteY8" fmla="*/ 1276350 h 3067050"/>
                <a:gd name="connsiteX9" fmla="*/ 1976437 w 4643437"/>
                <a:gd name="connsiteY9" fmla="*/ 1447800 h 3067050"/>
                <a:gd name="connsiteX10" fmla="*/ 2345531 w 4643437"/>
                <a:gd name="connsiteY10" fmla="*/ 1674019 h 3067050"/>
                <a:gd name="connsiteX11" fmla="*/ 3363912 w 4643437"/>
                <a:gd name="connsiteY11" fmla="*/ 2295525 h 3067050"/>
                <a:gd name="connsiteX12" fmla="*/ 4643437 w 4643437"/>
                <a:gd name="connsiteY12" fmla="*/ 3067050 h 3067050"/>
                <a:gd name="connsiteX0" fmla="*/ 0 w 4643437"/>
                <a:gd name="connsiteY0" fmla="*/ 0 h 3067050"/>
                <a:gd name="connsiteX1" fmla="*/ 71437 w 4643437"/>
                <a:gd name="connsiteY1" fmla="*/ 138113 h 3067050"/>
                <a:gd name="connsiteX2" fmla="*/ 180975 w 4643437"/>
                <a:gd name="connsiteY2" fmla="*/ 280988 h 3067050"/>
                <a:gd name="connsiteX3" fmla="*/ 314325 w 4643437"/>
                <a:gd name="connsiteY3" fmla="*/ 381000 h 3067050"/>
                <a:gd name="connsiteX4" fmla="*/ 509587 w 4643437"/>
                <a:gd name="connsiteY4" fmla="*/ 519113 h 3067050"/>
                <a:gd name="connsiteX5" fmla="*/ 795337 w 4643437"/>
                <a:gd name="connsiteY5" fmla="*/ 695325 h 3067050"/>
                <a:gd name="connsiteX6" fmla="*/ 1076325 w 4643437"/>
                <a:gd name="connsiteY6" fmla="*/ 881063 h 3067050"/>
                <a:gd name="connsiteX7" fmla="*/ 1395412 w 4643437"/>
                <a:gd name="connsiteY7" fmla="*/ 1081088 h 3067050"/>
                <a:gd name="connsiteX8" fmla="*/ 1700212 w 4643437"/>
                <a:gd name="connsiteY8" fmla="*/ 1276350 h 3067050"/>
                <a:gd name="connsiteX9" fmla="*/ 1976437 w 4643437"/>
                <a:gd name="connsiteY9" fmla="*/ 1447800 h 3067050"/>
                <a:gd name="connsiteX10" fmla="*/ 2352675 w 4643437"/>
                <a:gd name="connsiteY10" fmla="*/ 1674019 h 3067050"/>
                <a:gd name="connsiteX11" fmla="*/ 3363912 w 4643437"/>
                <a:gd name="connsiteY11" fmla="*/ 2295525 h 3067050"/>
                <a:gd name="connsiteX12" fmla="*/ 4643437 w 4643437"/>
                <a:gd name="connsiteY12" fmla="*/ 3067050 h 3067050"/>
                <a:gd name="connsiteX0" fmla="*/ 0 w 4648200"/>
                <a:gd name="connsiteY0" fmla="*/ 0 h 3067050"/>
                <a:gd name="connsiteX1" fmla="*/ 71437 w 4648200"/>
                <a:gd name="connsiteY1" fmla="*/ 138113 h 3067050"/>
                <a:gd name="connsiteX2" fmla="*/ 180975 w 4648200"/>
                <a:gd name="connsiteY2" fmla="*/ 280988 h 3067050"/>
                <a:gd name="connsiteX3" fmla="*/ 314325 w 4648200"/>
                <a:gd name="connsiteY3" fmla="*/ 381000 h 3067050"/>
                <a:gd name="connsiteX4" fmla="*/ 509587 w 4648200"/>
                <a:gd name="connsiteY4" fmla="*/ 519113 h 3067050"/>
                <a:gd name="connsiteX5" fmla="*/ 795337 w 4648200"/>
                <a:gd name="connsiteY5" fmla="*/ 695325 h 3067050"/>
                <a:gd name="connsiteX6" fmla="*/ 1076325 w 4648200"/>
                <a:gd name="connsiteY6" fmla="*/ 881063 h 3067050"/>
                <a:gd name="connsiteX7" fmla="*/ 1395412 w 4648200"/>
                <a:gd name="connsiteY7" fmla="*/ 1081088 h 3067050"/>
                <a:gd name="connsiteX8" fmla="*/ 1700212 w 4648200"/>
                <a:gd name="connsiteY8" fmla="*/ 1276350 h 3067050"/>
                <a:gd name="connsiteX9" fmla="*/ 1976437 w 4648200"/>
                <a:gd name="connsiteY9" fmla="*/ 1447800 h 3067050"/>
                <a:gd name="connsiteX10" fmla="*/ 2352675 w 4648200"/>
                <a:gd name="connsiteY10" fmla="*/ 1674019 h 3067050"/>
                <a:gd name="connsiteX11" fmla="*/ 3363912 w 4648200"/>
                <a:gd name="connsiteY11" fmla="*/ 2295525 h 3067050"/>
                <a:gd name="connsiteX12" fmla="*/ 4648200 w 4648200"/>
                <a:gd name="connsiteY12" fmla="*/ 3067050 h 306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48200" h="3067050">
                  <a:moveTo>
                    <a:pt x="0" y="0"/>
                  </a:moveTo>
                  <a:cubicBezTo>
                    <a:pt x="20637" y="45641"/>
                    <a:pt x="41275" y="91282"/>
                    <a:pt x="71437" y="138113"/>
                  </a:cubicBezTo>
                  <a:cubicBezTo>
                    <a:pt x="101599" y="184944"/>
                    <a:pt x="140494" y="240507"/>
                    <a:pt x="180975" y="280988"/>
                  </a:cubicBezTo>
                  <a:cubicBezTo>
                    <a:pt x="221456" y="321469"/>
                    <a:pt x="259556" y="341313"/>
                    <a:pt x="314325" y="381000"/>
                  </a:cubicBezTo>
                  <a:cubicBezTo>
                    <a:pt x="369094" y="420688"/>
                    <a:pt x="429418" y="466726"/>
                    <a:pt x="509587" y="519113"/>
                  </a:cubicBezTo>
                  <a:cubicBezTo>
                    <a:pt x="589756" y="571500"/>
                    <a:pt x="700881" y="635000"/>
                    <a:pt x="795337" y="695325"/>
                  </a:cubicBezTo>
                  <a:cubicBezTo>
                    <a:pt x="889793" y="755650"/>
                    <a:pt x="976313" y="816769"/>
                    <a:pt x="1076325" y="881063"/>
                  </a:cubicBezTo>
                  <a:cubicBezTo>
                    <a:pt x="1176337" y="945357"/>
                    <a:pt x="1395412" y="1081088"/>
                    <a:pt x="1395412" y="1081088"/>
                  </a:cubicBezTo>
                  <a:lnTo>
                    <a:pt x="1700212" y="1276350"/>
                  </a:lnTo>
                  <a:cubicBezTo>
                    <a:pt x="1797050" y="1337469"/>
                    <a:pt x="1976437" y="1447800"/>
                    <a:pt x="1976437" y="1447800"/>
                  </a:cubicBezTo>
                  <a:lnTo>
                    <a:pt x="2352675" y="1674019"/>
                  </a:lnTo>
                  <a:lnTo>
                    <a:pt x="3363912" y="2295525"/>
                  </a:lnTo>
                  <a:lnTo>
                    <a:pt x="4648200" y="3067050"/>
                  </a:lnTo>
                </a:path>
              </a:pathLst>
            </a:cu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16DAF01-D243-4D55-A041-872B20EF27BC}"/>
                </a:ext>
              </a:extLst>
            </p:cNvPr>
            <p:cNvSpPr txBox="1"/>
            <p:nvPr/>
          </p:nvSpPr>
          <p:spPr>
            <a:xfrm>
              <a:off x="5273618" y="5619884"/>
              <a:ext cx="799899" cy="369332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Nudge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46B1180-DA6D-496F-A48F-2AA549A6481B}"/>
              </a:ext>
            </a:extLst>
          </p:cNvPr>
          <p:cNvGrpSpPr/>
          <p:nvPr/>
        </p:nvGrpSpPr>
        <p:grpSpPr>
          <a:xfrm>
            <a:off x="1617044" y="2647026"/>
            <a:ext cx="5405193" cy="3318768"/>
            <a:chOff x="1617044" y="2647026"/>
            <a:chExt cx="5405193" cy="331876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4E727FF-ACF7-4E56-BBD8-0A895BC6CE02}"/>
                </a:ext>
              </a:extLst>
            </p:cNvPr>
            <p:cNvCxnSpPr>
              <a:cxnSpLocks/>
            </p:cNvCxnSpPr>
            <p:nvPr/>
          </p:nvCxnSpPr>
          <p:spPr>
            <a:xfrm>
              <a:off x="1617044" y="2647026"/>
              <a:ext cx="540519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0A6BAB2-2564-400A-8132-1042F08F9A10}"/>
                </a:ext>
              </a:extLst>
            </p:cNvPr>
            <p:cNvCxnSpPr>
              <a:cxnSpLocks/>
            </p:cNvCxnSpPr>
            <p:nvPr/>
          </p:nvCxnSpPr>
          <p:spPr>
            <a:xfrm>
              <a:off x="1618352" y="2647026"/>
              <a:ext cx="0" cy="33187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058D86D-4BAA-4531-B9E1-A7292307ABD4}"/>
              </a:ext>
            </a:extLst>
          </p:cNvPr>
          <p:cNvGrpSpPr/>
          <p:nvPr/>
        </p:nvGrpSpPr>
        <p:grpSpPr>
          <a:xfrm>
            <a:off x="1624013" y="2652713"/>
            <a:ext cx="5312876" cy="3168595"/>
            <a:chOff x="1624013" y="2652713"/>
            <a:chExt cx="5312876" cy="3168595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875B7B-BE0C-4117-AF69-B76B34C9185A}"/>
                </a:ext>
              </a:extLst>
            </p:cNvPr>
            <p:cNvSpPr/>
            <p:nvPr/>
          </p:nvSpPr>
          <p:spPr>
            <a:xfrm>
              <a:off x="1624013" y="2652713"/>
              <a:ext cx="4688681" cy="3045619"/>
            </a:xfrm>
            <a:custGeom>
              <a:avLst/>
              <a:gdLst>
                <a:gd name="connsiteX0" fmla="*/ 0 w 4700587"/>
                <a:gd name="connsiteY0" fmla="*/ 0 h 3057525"/>
                <a:gd name="connsiteX1" fmla="*/ 33337 w 4700587"/>
                <a:gd name="connsiteY1" fmla="*/ 80962 h 3057525"/>
                <a:gd name="connsiteX2" fmla="*/ 100012 w 4700587"/>
                <a:gd name="connsiteY2" fmla="*/ 190500 h 3057525"/>
                <a:gd name="connsiteX3" fmla="*/ 204787 w 4700587"/>
                <a:gd name="connsiteY3" fmla="*/ 290512 h 3057525"/>
                <a:gd name="connsiteX4" fmla="*/ 338137 w 4700587"/>
                <a:gd name="connsiteY4" fmla="*/ 381000 h 3057525"/>
                <a:gd name="connsiteX5" fmla="*/ 557212 w 4700587"/>
                <a:gd name="connsiteY5" fmla="*/ 509587 h 3057525"/>
                <a:gd name="connsiteX6" fmla="*/ 828675 w 4700587"/>
                <a:gd name="connsiteY6" fmla="*/ 681037 h 3057525"/>
                <a:gd name="connsiteX7" fmla="*/ 1081087 w 4700587"/>
                <a:gd name="connsiteY7" fmla="*/ 828675 h 3057525"/>
                <a:gd name="connsiteX8" fmla="*/ 1290637 w 4700587"/>
                <a:gd name="connsiteY8" fmla="*/ 962025 h 3057525"/>
                <a:gd name="connsiteX9" fmla="*/ 1681162 w 4700587"/>
                <a:gd name="connsiteY9" fmla="*/ 1204912 h 3057525"/>
                <a:gd name="connsiteX10" fmla="*/ 1766887 w 4700587"/>
                <a:gd name="connsiteY10" fmla="*/ 1266825 h 3057525"/>
                <a:gd name="connsiteX11" fmla="*/ 2328862 w 4700587"/>
                <a:gd name="connsiteY11" fmla="*/ 1614487 h 3057525"/>
                <a:gd name="connsiteX12" fmla="*/ 3357562 w 4700587"/>
                <a:gd name="connsiteY12" fmla="*/ 2238375 h 3057525"/>
                <a:gd name="connsiteX13" fmla="*/ 4700587 w 4700587"/>
                <a:gd name="connsiteY13" fmla="*/ 3057525 h 3057525"/>
                <a:gd name="connsiteX0" fmla="*/ 0 w 4700587"/>
                <a:gd name="connsiteY0" fmla="*/ 0 h 3057525"/>
                <a:gd name="connsiteX1" fmla="*/ 33337 w 4700587"/>
                <a:gd name="connsiteY1" fmla="*/ 80962 h 3057525"/>
                <a:gd name="connsiteX2" fmla="*/ 100012 w 4700587"/>
                <a:gd name="connsiteY2" fmla="*/ 190500 h 3057525"/>
                <a:gd name="connsiteX3" fmla="*/ 204787 w 4700587"/>
                <a:gd name="connsiteY3" fmla="*/ 290512 h 3057525"/>
                <a:gd name="connsiteX4" fmla="*/ 338137 w 4700587"/>
                <a:gd name="connsiteY4" fmla="*/ 381000 h 3057525"/>
                <a:gd name="connsiteX5" fmla="*/ 557212 w 4700587"/>
                <a:gd name="connsiteY5" fmla="*/ 509587 h 3057525"/>
                <a:gd name="connsiteX6" fmla="*/ 828675 w 4700587"/>
                <a:gd name="connsiteY6" fmla="*/ 681037 h 3057525"/>
                <a:gd name="connsiteX7" fmla="*/ 1081087 w 4700587"/>
                <a:gd name="connsiteY7" fmla="*/ 828675 h 3057525"/>
                <a:gd name="connsiteX8" fmla="*/ 1290637 w 4700587"/>
                <a:gd name="connsiteY8" fmla="*/ 962025 h 3057525"/>
                <a:gd name="connsiteX9" fmla="*/ 1504950 w 4700587"/>
                <a:gd name="connsiteY9" fmla="*/ 1097756 h 3057525"/>
                <a:gd name="connsiteX10" fmla="*/ 1766887 w 4700587"/>
                <a:gd name="connsiteY10" fmla="*/ 1266825 h 3057525"/>
                <a:gd name="connsiteX11" fmla="*/ 2328862 w 4700587"/>
                <a:gd name="connsiteY11" fmla="*/ 1614487 h 3057525"/>
                <a:gd name="connsiteX12" fmla="*/ 3357562 w 4700587"/>
                <a:gd name="connsiteY12" fmla="*/ 2238375 h 3057525"/>
                <a:gd name="connsiteX13" fmla="*/ 4700587 w 4700587"/>
                <a:gd name="connsiteY13" fmla="*/ 3057525 h 3057525"/>
                <a:gd name="connsiteX0" fmla="*/ 0 w 4700587"/>
                <a:gd name="connsiteY0" fmla="*/ 0 h 3057525"/>
                <a:gd name="connsiteX1" fmla="*/ 33337 w 4700587"/>
                <a:gd name="connsiteY1" fmla="*/ 80962 h 3057525"/>
                <a:gd name="connsiteX2" fmla="*/ 100012 w 4700587"/>
                <a:gd name="connsiteY2" fmla="*/ 190500 h 3057525"/>
                <a:gd name="connsiteX3" fmla="*/ 204787 w 4700587"/>
                <a:gd name="connsiteY3" fmla="*/ 290512 h 3057525"/>
                <a:gd name="connsiteX4" fmla="*/ 338137 w 4700587"/>
                <a:gd name="connsiteY4" fmla="*/ 381000 h 3057525"/>
                <a:gd name="connsiteX5" fmla="*/ 557212 w 4700587"/>
                <a:gd name="connsiteY5" fmla="*/ 509587 h 3057525"/>
                <a:gd name="connsiteX6" fmla="*/ 828675 w 4700587"/>
                <a:gd name="connsiteY6" fmla="*/ 681037 h 3057525"/>
                <a:gd name="connsiteX7" fmla="*/ 1081087 w 4700587"/>
                <a:gd name="connsiteY7" fmla="*/ 828675 h 3057525"/>
                <a:gd name="connsiteX8" fmla="*/ 1290637 w 4700587"/>
                <a:gd name="connsiteY8" fmla="*/ 962025 h 3057525"/>
                <a:gd name="connsiteX9" fmla="*/ 1504950 w 4700587"/>
                <a:gd name="connsiteY9" fmla="*/ 1097756 h 3057525"/>
                <a:gd name="connsiteX10" fmla="*/ 1766887 w 4700587"/>
                <a:gd name="connsiteY10" fmla="*/ 1266825 h 3057525"/>
                <a:gd name="connsiteX11" fmla="*/ 2328862 w 4700587"/>
                <a:gd name="connsiteY11" fmla="*/ 1614487 h 3057525"/>
                <a:gd name="connsiteX12" fmla="*/ 3355181 w 4700587"/>
                <a:gd name="connsiteY12" fmla="*/ 2245519 h 3057525"/>
                <a:gd name="connsiteX13" fmla="*/ 4700587 w 4700587"/>
                <a:gd name="connsiteY13" fmla="*/ 3057525 h 3057525"/>
                <a:gd name="connsiteX0" fmla="*/ 0 w 4688681"/>
                <a:gd name="connsiteY0" fmla="*/ 0 h 3045619"/>
                <a:gd name="connsiteX1" fmla="*/ 33337 w 4688681"/>
                <a:gd name="connsiteY1" fmla="*/ 80962 h 3045619"/>
                <a:gd name="connsiteX2" fmla="*/ 100012 w 4688681"/>
                <a:gd name="connsiteY2" fmla="*/ 190500 h 3045619"/>
                <a:gd name="connsiteX3" fmla="*/ 204787 w 4688681"/>
                <a:gd name="connsiteY3" fmla="*/ 290512 h 3045619"/>
                <a:gd name="connsiteX4" fmla="*/ 338137 w 4688681"/>
                <a:gd name="connsiteY4" fmla="*/ 381000 h 3045619"/>
                <a:gd name="connsiteX5" fmla="*/ 557212 w 4688681"/>
                <a:gd name="connsiteY5" fmla="*/ 509587 h 3045619"/>
                <a:gd name="connsiteX6" fmla="*/ 828675 w 4688681"/>
                <a:gd name="connsiteY6" fmla="*/ 681037 h 3045619"/>
                <a:gd name="connsiteX7" fmla="*/ 1081087 w 4688681"/>
                <a:gd name="connsiteY7" fmla="*/ 828675 h 3045619"/>
                <a:gd name="connsiteX8" fmla="*/ 1290637 w 4688681"/>
                <a:gd name="connsiteY8" fmla="*/ 962025 h 3045619"/>
                <a:gd name="connsiteX9" fmla="*/ 1504950 w 4688681"/>
                <a:gd name="connsiteY9" fmla="*/ 1097756 h 3045619"/>
                <a:gd name="connsiteX10" fmla="*/ 1766887 w 4688681"/>
                <a:gd name="connsiteY10" fmla="*/ 1266825 h 3045619"/>
                <a:gd name="connsiteX11" fmla="*/ 2328862 w 4688681"/>
                <a:gd name="connsiteY11" fmla="*/ 1614487 h 3045619"/>
                <a:gd name="connsiteX12" fmla="*/ 3355181 w 4688681"/>
                <a:gd name="connsiteY12" fmla="*/ 2245519 h 3045619"/>
                <a:gd name="connsiteX13" fmla="*/ 4688681 w 4688681"/>
                <a:gd name="connsiteY13" fmla="*/ 3045619 h 304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88681" h="3045619">
                  <a:moveTo>
                    <a:pt x="0" y="0"/>
                  </a:moveTo>
                  <a:cubicBezTo>
                    <a:pt x="8334" y="24606"/>
                    <a:pt x="16668" y="49212"/>
                    <a:pt x="33337" y="80962"/>
                  </a:cubicBezTo>
                  <a:cubicBezTo>
                    <a:pt x="50006" y="112712"/>
                    <a:pt x="71437" y="155575"/>
                    <a:pt x="100012" y="190500"/>
                  </a:cubicBezTo>
                  <a:cubicBezTo>
                    <a:pt x="128587" y="225425"/>
                    <a:pt x="165100" y="258762"/>
                    <a:pt x="204787" y="290512"/>
                  </a:cubicBezTo>
                  <a:cubicBezTo>
                    <a:pt x="244475" y="322262"/>
                    <a:pt x="279400" y="344488"/>
                    <a:pt x="338137" y="381000"/>
                  </a:cubicBezTo>
                  <a:cubicBezTo>
                    <a:pt x="396874" y="417512"/>
                    <a:pt x="475456" y="459581"/>
                    <a:pt x="557212" y="509587"/>
                  </a:cubicBezTo>
                  <a:cubicBezTo>
                    <a:pt x="638968" y="559593"/>
                    <a:pt x="741363" y="627856"/>
                    <a:pt x="828675" y="681037"/>
                  </a:cubicBezTo>
                  <a:cubicBezTo>
                    <a:pt x="915987" y="734218"/>
                    <a:pt x="1004093" y="781844"/>
                    <a:pt x="1081087" y="828675"/>
                  </a:cubicBezTo>
                  <a:cubicBezTo>
                    <a:pt x="1158081" y="875506"/>
                    <a:pt x="1290637" y="962025"/>
                    <a:pt x="1290637" y="962025"/>
                  </a:cubicBezTo>
                  <a:cubicBezTo>
                    <a:pt x="1420812" y="1042987"/>
                    <a:pt x="1374775" y="1016794"/>
                    <a:pt x="1504950" y="1097756"/>
                  </a:cubicBezTo>
                  <a:cubicBezTo>
                    <a:pt x="1584325" y="1148556"/>
                    <a:pt x="1629568" y="1180703"/>
                    <a:pt x="1766887" y="1266825"/>
                  </a:cubicBezTo>
                  <a:lnTo>
                    <a:pt x="2328862" y="1614487"/>
                  </a:lnTo>
                  <a:lnTo>
                    <a:pt x="3355181" y="2245519"/>
                  </a:lnTo>
                  <a:lnTo>
                    <a:pt x="4688681" y="3045619"/>
                  </a:lnTo>
                </a:path>
              </a:pathLst>
            </a:cu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96A690B-A662-45E0-9FDF-CBE5F22B7735}"/>
                </a:ext>
              </a:extLst>
            </p:cNvPr>
            <p:cNvSpPr txBox="1"/>
            <p:nvPr/>
          </p:nvSpPr>
          <p:spPr>
            <a:xfrm>
              <a:off x="6316719" y="5451976"/>
              <a:ext cx="620170" cy="369332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FCFS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8EC1E96-BCD3-4FC1-8FF4-CFB716A6EA96}"/>
                  </a:ext>
                </a:extLst>
              </p:cNvPr>
              <p:cNvSpPr txBox="1"/>
              <p:nvPr/>
            </p:nvSpPr>
            <p:spPr>
              <a:xfrm>
                <a:off x="5749273" y="2756795"/>
                <a:ext cx="6126480" cy="87851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prove: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𝑁𝑢𝑑𝑔𝑒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𝐹𝐶𝐹𝑆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r>
                  <a:rPr lang="en-US" sz="2400" dirty="0"/>
                  <a:t>for all light-tailed job size distributions S.</a:t>
                </a: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8EC1E96-BCD3-4FC1-8FF4-CFB716A6E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9273" y="2756795"/>
                <a:ext cx="6126480" cy="878510"/>
              </a:xfrm>
              <a:prstGeom prst="rect">
                <a:avLst/>
              </a:prstGeom>
              <a:blipFill>
                <a:blip r:embed="rId4"/>
                <a:stretch>
                  <a:fillRect l="-1187" b="-126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1264825-A152-488B-9B30-4584F3E5F65C}"/>
              </a:ext>
            </a:extLst>
          </p:cNvPr>
          <p:cNvGrpSpPr/>
          <p:nvPr/>
        </p:nvGrpSpPr>
        <p:grpSpPr>
          <a:xfrm>
            <a:off x="4979194" y="3651973"/>
            <a:ext cx="7012781" cy="1247842"/>
            <a:chOff x="4954364" y="3919291"/>
            <a:chExt cx="6176702" cy="12478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C23ECB5-80DD-4BF8-BB00-02008B4EE08D}"/>
                    </a:ext>
                  </a:extLst>
                </p:cNvPr>
                <p:cNvSpPr txBox="1"/>
                <p:nvPr/>
              </p:nvSpPr>
              <p:spPr>
                <a:xfrm>
                  <a:off x="5628249" y="3919291"/>
                  <a:ext cx="5502817" cy="124784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We prove Nudge has better asymptotic tail: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𝑁𝑢𝑑𝑔𝑒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′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. Same </a:t>
                  </a:r>
                  <a:r>
                    <a:rPr lang="el-GR" sz="2400" dirty="0"/>
                    <a:t>θ</a:t>
                  </a:r>
                  <a:r>
                    <a:rPr lang="en-US" sz="2400" dirty="0"/>
                    <a:t>, better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lang="en-US" sz="2400" dirty="0"/>
                    <a:t>.</a:t>
                  </a:r>
                </a:p>
                <a:p>
                  <a:r>
                    <a:rPr lang="en-US" sz="2400" dirty="0"/>
                    <a:t>Previously conjectured to be impossible [WZ ‘12]</a:t>
                  </a: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C23ECB5-80DD-4BF8-BB00-02008B4EE0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8249" y="3919291"/>
                  <a:ext cx="5502817" cy="1247842"/>
                </a:xfrm>
                <a:prstGeom prst="rect">
                  <a:avLst/>
                </a:prstGeom>
                <a:blipFill>
                  <a:blip r:embed="rId5"/>
                  <a:stretch>
                    <a:fillRect l="-1164" t="-2370" r="-679" b="-8531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D753465-9EF1-4CE2-80AA-D935E9E7B1FC}"/>
                </a:ext>
              </a:extLst>
            </p:cNvPr>
            <p:cNvCxnSpPr>
              <a:cxnSpLocks/>
              <a:stCxn id="46" idx="1"/>
              <a:endCxn id="42" idx="12"/>
            </p:cNvCxnSpPr>
            <p:nvPr/>
          </p:nvCxnSpPr>
          <p:spPr>
            <a:xfrm flipH="1">
              <a:off x="4954364" y="4543212"/>
              <a:ext cx="673885" cy="62233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07683BA-8975-4BFB-AA85-FD5FA93B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A8185C0-A489-437E-AD8C-0B947E68A1B1}"/>
              </a:ext>
            </a:extLst>
          </p:cNvPr>
          <p:cNvGrpSpPr/>
          <p:nvPr/>
        </p:nvGrpSpPr>
        <p:grpSpPr>
          <a:xfrm>
            <a:off x="85765" y="2493074"/>
            <a:ext cx="1574102" cy="3396798"/>
            <a:chOff x="85765" y="2493074"/>
            <a:chExt cx="1574102" cy="339679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6CB39EF-D9CD-4701-B342-029FA5C9FEB7}"/>
                </a:ext>
              </a:extLst>
            </p:cNvPr>
            <p:cNvSpPr txBox="1"/>
            <p:nvPr/>
          </p:nvSpPr>
          <p:spPr>
            <a:xfrm>
              <a:off x="85765" y="3987231"/>
              <a:ext cx="13365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Tail prob.</a:t>
              </a:r>
            </a:p>
            <a:p>
              <a:r>
                <a:rPr lang="en-US" sz="2200" dirty="0"/>
                <a:t>P(T&gt;</a:t>
              </a:r>
              <a:r>
                <a:rPr lang="en-US" sz="2200" dirty="0">
                  <a:solidFill>
                    <a:srgbClr val="FF0000"/>
                  </a:solidFill>
                </a:rPr>
                <a:t>t</a:t>
              </a:r>
              <a:r>
                <a:rPr lang="en-US" sz="2200" dirty="0"/>
                <a:t>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CC6C41-07D1-4C75-B3FC-F3D5ADCEF6CD}"/>
                </a:ext>
              </a:extLst>
            </p:cNvPr>
            <p:cNvSpPr txBox="1"/>
            <p:nvPr/>
          </p:nvSpPr>
          <p:spPr>
            <a:xfrm>
              <a:off x="1226426" y="2493074"/>
              <a:ext cx="297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1BBD8C-6424-41A9-8B6A-258C5A9BB83F}"/>
                </a:ext>
              </a:extLst>
            </p:cNvPr>
            <p:cNvSpPr txBox="1"/>
            <p:nvPr/>
          </p:nvSpPr>
          <p:spPr>
            <a:xfrm>
              <a:off x="1047616" y="3462990"/>
              <a:ext cx="569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-2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72667F-F330-4609-A0BB-71A1840F685B}"/>
                </a:ext>
              </a:extLst>
            </p:cNvPr>
            <p:cNvSpPr txBox="1"/>
            <p:nvPr/>
          </p:nvSpPr>
          <p:spPr>
            <a:xfrm>
              <a:off x="1090440" y="4498153"/>
              <a:ext cx="569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-4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C47EE6-B27C-4652-B293-B1751CB639E2}"/>
                </a:ext>
              </a:extLst>
            </p:cNvPr>
            <p:cNvSpPr txBox="1"/>
            <p:nvPr/>
          </p:nvSpPr>
          <p:spPr>
            <a:xfrm>
              <a:off x="1090440" y="5520540"/>
              <a:ext cx="569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-6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6FAD33-0E0B-4D42-B597-F6A1658D3649}"/>
              </a:ext>
            </a:extLst>
          </p:cNvPr>
          <p:cNvGrpSpPr/>
          <p:nvPr/>
        </p:nvGrpSpPr>
        <p:grpSpPr>
          <a:xfrm>
            <a:off x="2004203" y="4380956"/>
            <a:ext cx="2282048" cy="898576"/>
            <a:chOff x="2004203" y="4380956"/>
            <a:chExt cx="2282048" cy="89857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B53E0D-C087-4DA8-BCBD-78419F4A6112}"/>
                </a:ext>
              </a:extLst>
            </p:cNvPr>
            <p:cNvSpPr txBox="1"/>
            <p:nvPr/>
          </p:nvSpPr>
          <p:spPr>
            <a:xfrm>
              <a:off x="2004203" y="4848645"/>
              <a:ext cx="2282048" cy="43088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12% improvement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366E92F-1866-4C00-B142-4D731855BA3E}"/>
                </a:ext>
              </a:extLst>
            </p:cNvPr>
            <p:cNvCxnSpPr/>
            <p:nvPr/>
          </p:nvCxnSpPr>
          <p:spPr>
            <a:xfrm flipV="1">
              <a:off x="3719278" y="4380956"/>
              <a:ext cx="357422" cy="46768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335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530FB44E-A694-4A3C-B36D-7EB0D7B07978}"/>
              </a:ext>
            </a:extLst>
          </p:cNvPr>
          <p:cNvGrpSpPr/>
          <p:nvPr/>
        </p:nvGrpSpPr>
        <p:grpSpPr>
          <a:xfrm>
            <a:off x="1543050" y="1965290"/>
            <a:ext cx="8038192" cy="2055504"/>
            <a:chOff x="1543050" y="1965290"/>
            <a:chExt cx="8038192" cy="2055504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99EFAE7-58BA-42BC-AAE3-AFA02D9C9751}"/>
                </a:ext>
              </a:extLst>
            </p:cNvPr>
            <p:cNvGrpSpPr/>
            <p:nvPr/>
          </p:nvGrpSpPr>
          <p:grpSpPr>
            <a:xfrm>
              <a:off x="1543050" y="1965290"/>
              <a:ext cx="8038192" cy="2055504"/>
              <a:chOff x="1543050" y="1965290"/>
              <a:chExt cx="8038192" cy="205550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A8CD5FD-678C-4C65-9A8F-8C0FF72B938E}"/>
                  </a:ext>
                </a:extLst>
              </p:cNvPr>
              <p:cNvGrpSpPr/>
              <p:nvPr/>
            </p:nvGrpSpPr>
            <p:grpSpPr>
              <a:xfrm>
                <a:off x="1543050" y="1965290"/>
                <a:ext cx="8038192" cy="2055504"/>
                <a:chOff x="673204" y="1464444"/>
                <a:chExt cx="10864039" cy="2765778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DFCD6787-687E-4F7C-A34C-C10A38A3F183}"/>
                    </a:ext>
                  </a:extLst>
                </p:cNvPr>
                <p:cNvGrpSpPr/>
                <p:nvPr/>
              </p:nvGrpSpPr>
              <p:grpSpPr>
                <a:xfrm>
                  <a:off x="673204" y="1805933"/>
                  <a:ext cx="7003240" cy="2082801"/>
                  <a:chOff x="503871" y="2178755"/>
                  <a:chExt cx="7003240" cy="2082801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8CB4E8AA-C84A-42DF-87C1-FDFAB7DABE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3871" y="2178755"/>
                    <a:ext cx="7003240" cy="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1DA67FC-AC2A-44F9-9953-F37EE03B43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3871" y="4261555"/>
                    <a:ext cx="7003240" cy="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681B973-EA15-4962-8FB4-C99A73A6766A}"/>
                      </a:ext>
                    </a:extLst>
                  </p:cNvPr>
                  <p:cNvSpPr/>
                  <p:nvPr/>
                </p:nvSpPr>
                <p:spPr>
                  <a:xfrm>
                    <a:off x="6479822" y="2178756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78A2868-56EA-4EAC-A664-BFF75037F50E}"/>
                      </a:ext>
                    </a:extLst>
                  </p:cNvPr>
                  <p:cNvSpPr/>
                  <p:nvPr/>
                </p:nvSpPr>
                <p:spPr>
                  <a:xfrm>
                    <a:off x="5452533" y="2178756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CCFBB28E-5D5D-419F-B594-D405962B4BC5}"/>
                      </a:ext>
                    </a:extLst>
                  </p:cNvPr>
                  <p:cNvSpPr/>
                  <p:nvPr/>
                </p:nvSpPr>
                <p:spPr>
                  <a:xfrm>
                    <a:off x="4425244" y="2178756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7A41F257-1D81-4405-9734-E26291637233}"/>
                      </a:ext>
                    </a:extLst>
                  </p:cNvPr>
                  <p:cNvSpPr/>
                  <p:nvPr/>
                </p:nvSpPr>
                <p:spPr>
                  <a:xfrm>
                    <a:off x="3397955" y="2178755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0AD72534-CF43-48C9-AA92-763D3345508F}"/>
                      </a:ext>
                    </a:extLst>
                  </p:cNvPr>
                  <p:cNvSpPr/>
                  <p:nvPr/>
                </p:nvSpPr>
                <p:spPr>
                  <a:xfrm>
                    <a:off x="3612445" y="2520248"/>
                    <a:ext cx="632178" cy="162277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4AABD8EB-8665-4B0B-934B-03D90123CCE5}"/>
                      </a:ext>
                    </a:extLst>
                  </p:cNvPr>
                  <p:cNvSpPr/>
                  <p:nvPr/>
                </p:nvSpPr>
                <p:spPr>
                  <a:xfrm>
                    <a:off x="4645375" y="3720351"/>
                    <a:ext cx="632178" cy="42267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7452AF23-405D-4AE1-91D9-4BBFA854F506}"/>
                      </a:ext>
                    </a:extLst>
                  </p:cNvPr>
                  <p:cNvSpPr/>
                  <p:nvPr/>
                </p:nvSpPr>
                <p:spPr>
                  <a:xfrm>
                    <a:off x="5627512" y="3031066"/>
                    <a:ext cx="632178" cy="111195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50105E77-CFCB-4EA2-AA7E-C45843A5C7E0}"/>
                      </a:ext>
                    </a:extLst>
                  </p:cNvPr>
                  <p:cNvSpPr/>
                  <p:nvPr/>
                </p:nvSpPr>
                <p:spPr>
                  <a:xfrm>
                    <a:off x="6699954" y="3550574"/>
                    <a:ext cx="632178" cy="5924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20C42A1-9FE9-4D0E-BE82-8B9629B150D9}"/>
                    </a:ext>
                  </a:extLst>
                </p:cNvPr>
                <p:cNvSpPr/>
                <p:nvPr/>
              </p:nvSpPr>
              <p:spPr>
                <a:xfrm>
                  <a:off x="7676444" y="1464444"/>
                  <a:ext cx="2822222" cy="2765778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44144E7-CF98-4496-9F52-491842C2A4F8}"/>
                    </a:ext>
                  </a:extLst>
                </p:cNvPr>
                <p:cNvSpPr/>
                <p:nvPr/>
              </p:nvSpPr>
              <p:spPr>
                <a:xfrm>
                  <a:off x="8771465" y="2229810"/>
                  <a:ext cx="632178" cy="13336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601030E6-6B1E-4693-9067-A9C260718244}"/>
                    </a:ext>
                  </a:extLst>
                </p:cNvPr>
                <p:cNvCxnSpPr/>
                <p:nvPr/>
              </p:nvCxnSpPr>
              <p:spPr>
                <a:xfrm>
                  <a:off x="10498666" y="2838868"/>
                  <a:ext cx="1038577" cy="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01EA3F5-6213-4F1F-A470-3E43D3C5D840}"/>
                  </a:ext>
                </a:extLst>
              </p:cNvPr>
              <p:cNvSpPr/>
              <p:nvPr/>
            </p:nvSpPr>
            <p:spPr>
              <a:xfrm>
                <a:off x="2922079" y="2219082"/>
                <a:ext cx="760081" cy="154792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22B2718-761F-4B30-9C64-E79D9825C91C}"/>
                </a:ext>
              </a:extLst>
            </p:cNvPr>
            <p:cNvSpPr/>
            <p:nvPr/>
          </p:nvSpPr>
          <p:spPr>
            <a:xfrm>
              <a:off x="2163095" y="2219082"/>
              <a:ext cx="760081" cy="15479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C54248B-87BA-4C1E-A595-281331C58595}"/>
              </a:ext>
            </a:extLst>
          </p:cNvPr>
          <p:cNvGrpSpPr/>
          <p:nvPr/>
        </p:nvGrpSpPr>
        <p:grpSpPr>
          <a:xfrm>
            <a:off x="4602922" y="3243197"/>
            <a:ext cx="1987903" cy="441986"/>
            <a:chOff x="4602922" y="3243197"/>
            <a:chExt cx="1987903" cy="44198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E214B47-51A0-4C16-AB4F-70A47B2B3BA6}"/>
                </a:ext>
              </a:extLst>
            </p:cNvPr>
            <p:cNvSpPr/>
            <p:nvPr/>
          </p:nvSpPr>
          <p:spPr>
            <a:xfrm>
              <a:off x="6123083" y="3243197"/>
              <a:ext cx="467742" cy="440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D0E9D11-06B4-429E-9004-2D860B742DDA}"/>
                </a:ext>
              </a:extLst>
            </p:cNvPr>
            <p:cNvSpPr/>
            <p:nvPr/>
          </p:nvSpPr>
          <p:spPr>
            <a:xfrm>
              <a:off x="4602922" y="3371058"/>
              <a:ext cx="467742" cy="314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FC1007-F49A-42B3-B044-E6866262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contribution: Nudge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9C2C5A-0E78-4C62-8DB1-0F5CF0EB018E}"/>
              </a:ext>
            </a:extLst>
          </p:cNvPr>
          <p:cNvSpPr txBox="1"/>
          <p:nvPr/>
        </p:nvSpPr>
        <p:spPr>
          <a:xfrm>
            <a:off x="1083147" y="4132453"/>
            <a:ext cx="5856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Default: FCFS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Classify jobs as small or large by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small arrives, if large is last in queue, </a:t>
            </a:r>
          </a:p>
          <a:p>
            <a:r>
              <a:rPr lang="en-US" sz="2400" dirty="0"/>
              <a:t>     small nudges ahead of 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473A35F-86C9-4941-8068-48807485BC05}"/>
              </a:ext>
            </a:extLst>
          </p:cNvPr>
          <p:cNvGrpSpPr/>
          <p:nvPr/>
        </p:nvGrpSpPr>
        <p:grpSpPr>
          <a:xfrm>
            <a:off x="7795491" y="4701309"/>
            <a:ext cx="785091" cy="904766"/>
            <a:chOff x="7795491" y="4701309"/>
            <a:chExt cx="785091" cy="904766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4FF6278-2399-4C59-8E3A-1070E9DEDB42}"/>
                </a:ext>
              </a:extLst>
            </p:cNvPr>
            <p:cNvCxnSpPr/>
            <p:nvPr/>
          </p:nvCxnSpPr>
          <p:spPr>
            <a:xfrm>
              <a:off x="8580582" y="4701309"/>
              <a:ext cx="0" cy="8774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44AF0E3-B61A-492E-AA80-472028535BA3}"/>
                </a:ext>
              </a:extLst>
            </p:cNvPr>
            <p:cNvSpPr txBox="1"/>
            <p:nvPr/>
          </p:nvSpPr>
          <p:spPr>
            <a:xfrm>
              <a:off x="7795491" y="5236743"/>
              <a:ext cx="785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Small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1AC6716-6790-45C6-97A6-CBE5F6EC7E82}"/>
              </a:ext>
            </a:extLst>
          </p:cNvPr>
          <p:cNvGrpSpPr/>
          <p:nvPr/>
        </p:nvGrpSpPr>
        <p:grpSpPr>
          <a:xfrm>
            <a:off x="9544796" y="4830618"/>
            <a:ext cx="964215" cy="780075"/>
            <a:chOff x="9544796" y="4830618"/>
            <a:chExt cx="964215" cy="78007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77582E6-F5B6-4715-98EA-E59A1AF54A0F}"/>
                </a:ext>
              </a:extLst>
            </p:cNvPr>
            <p:cNvCxnSpPr>
              <a:cxnSpLocks/>
            </p:cNvCxnSpPr>
            <p:nvPr/>
          </p:nvCxnSpPr>
          <p:spPr>
            <a:xfrm>
              <a:off x="9544796" y="4830618"/>
              <a:ext cx="12150" cy="7481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AA97DA3-64D0-4658-B2BE-42AD13C04BC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9011" y="5403273"/>
              <a:ext cx="0" cy="1754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AD241EC-8C2C-4654-8A54-B2A9E1984169}"/>
                </a:ext>
              </a:extLst>
            </p:cNvPr>
            <p:cNvSpPr txBox="1"/>
            <p:nvPr/>
          </p:nvSpPr>
          <p:spPr>
            <a:xfrm>
              <a:off x="9613467" y="5241361"/>
              <a:ext cx="785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5E60144E-8067-4E6B-8108-59CF0B889663}"/>
              </a:ext>
            </a:extLst>
          </p:cNvPr>
          <p:cNvSpPr/>
          <p:nvPr/>
        </p:nvSpPr>
        <p:spPr>
          <a:xfrm>
            <a:off x="3838666" y="2477466"/>
            <a:ext cx="467742" cy="12060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27EE285-CF44-454B-A76B-117A7CDF9914}"/>
              </a:ext>
            </a:extLst>
          </p:cNvPr>
          <p:cNvGrpSpPr/>
          <p:nvPr/>
        </p:nvGrpSpPr>
        <p:grpSpPr>
          <a:xfrm>
            <a:off x="7795491" y="4405746"/>
            <a:ext cx="4072855" cy="1659519"/>
            <a:chOff x="7795491" y="4405746"/>
            <a:chExt cx="4072855" cy="165951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B147CC9-E7DC-4E01-ABAC-E6343917278B}"/>
                </a:ext>
              </a:extLst>
            </p:cNvPr>
            <p:cNvGrpSpPr/>
            <p:nvPr/>
          </p:nvGrpSpPr>
          <p:grpSpPr>
            <a:xfrm>
              <a:off x="7795491" y="4405746"/>
              <a:ext cx="4072855" cy="1174065"/>
              <a:chOff x="7795491" y="4405746"/>
              <a:chExt cx="4072855" cy="1174065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DE50A36-3193-4F3E-B33F-BFBA01E29A28}"/>
                  </a:ext>
                </a:extLst>
              </p:cNvPr>
              <p:cNvCxnSpPr/>
              <p:nvPr/>
            </p:nvCxnSpPr>
            <p:spPr>
              <a:xfrm>
                <a:off x="7795967" y="5579811"/>
                <a:ext cx="407237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8DD2065F-41DC-4229-9C39-DBCFF4B98F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5967" y="4405746"/>
                <a:ext cx="0" cy="117406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36D960D-4577-440B-B734-118D80C04D78}"/>
                  </a:ext>
                </a:extLst>
              </p:cNvPr>
              <p:cNvSpPr/>
              <p:nvPr/>
            </p:nvSpPr>
            <p:spPr>
              <a:xfrm>
                <a:off x="7795491" y="4530040"/>
                <a:ext cx="3962400" cy="1048724"/>
              </a:xfrm>
              <a:custGeom>
                <a:avLst/>
                <a:gdLst>
                  <a:gd name="connsiteX0" fmla="*/ 0 w 3962400"/>
                  <a:gd name="connsiteY0" fmla="*/ 706978 h 1048724"/>
                  <a:gd name="connsiteX1" fmla="*/ 332509 w 3962400"/>
                  <a:gd name="connsiteY1" fmla="*/ 697742 h 1048724"/>
                  <a:gd name="connsiteX2" fmla="*/ 1043709 w 3962400"/>
                  <a:gd name="connsiteY2" fmla="*/ 5015 h 1048724"/>
                  <a:gd name="connsiteX3" fmla="*/ 1958109 w 3962400"/>
                  <a:gd name="connsiteY3" fmla="*/ 411415 h 1048724"/>
                  <a:gd name="connsiteX4" fmla="*/ 2817091 w 3962400"/>
                  <a:gd name="connsiteY4" fmla="*/ 900942 h 1048724"/>
                  <a:gd name="connsiteX5" fmla="*/ 3962400 w 3962400"/>
                  <a:gd name="connsiteY5" fmla="*/ 1048724 h 104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62400" h="1048724">
                    <a:moveTo>
                      <a:pt x="0" y="706978"/>
                    </a:moveTo>
                    <a:cubicBezTo>
                      <a:pt x="79279" y="760857"/>
                      <a:pt x="158558" y="814736"/>
                      <a:pt x="332509" y="697742"/>
                    </a:cubicBezTo>
                    <a:cubicBezTo>
                      <a:pt x="506460" y="580748"/>
                      <a:pt x="772776" y="52736"/>
                      <a:pt x="1043709" y="5015"/>
                    </a:cubicBezTo>
                    <a:cubicBezTo>
                      <a:pt x="1314642" y="-42706"/>
                      <a:pt x="1662545" y="262094"/>
                      <a:pt x="1958109" y="411415"/>
                    </a:cubicBezTo>
                    <a:cubicBezTo>
                      <a:pt x="2253673" y="560736"/>
                      <a:pt x="2483043" y="794724"/>
                      <a:pt x="2817091" y="900942"/>
                    </a:cubicBezTo>
                    <a:cubicBezTo>
                      <a:pt x="3151139" y="1007160"/>
                      <a:pt x="3556769" y="1027942"/>
                      <a:pt x="3962400" y="1048724"/>
                    </a:cubicBezTo>
                  </a:path>
                </a:pathLst>
              </a:cu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08EFA96-0958-4FE9-92E2-F17EADC76104}"/>
                </a:ext>
              </a:extLst>
            </p:cNvPr>
            <p:cNvSpPr txBox="1"/>
            <p:nvPr/>
          </p:nvSpPr>
          <p:spPr>
            <a:xfrm>
              <a:off x="8188036" y="5695950"/>
              <a:ext cx="2070390" cy="369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Job size distribution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859A9246-7ECB-4693-AAA7-DBD6B248256C}"/>
              </a:ext>
            </a:extLst>
          </p:cNvPr>
          <p:cNvSpPr/>
          <p:nvPr/>
        </p:nvSpPr>
        <p:spPr>
          <a:xfrm>
            <a:off x="4135180" y="1596055"/>
            <a:ext cx="467742" cy="440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5DF5ACC-EE31-4632-B0EC-F62D3AB54D2A}"/>
              </a:ext>
            </a:extLst>
          </p:cNvPr>
          <p:cNvCxnSpPr>
            <a:cxnSpLocks/>
          </p:cNvCxnSpPr>
          <p:nvPr/>
        </p:nvCxnSpPr>
        <p:spPr>
          <a:xfrm>
            <a:off x="4381903" y="2031809"/>
            <a:ext cx="0" cy="369998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lide Number Placeholder 84">
            <a:extLst>
              <a:ext uri="{FF2B5EF4-FFF2-40B4-BE49-F238E27FC236}">
                <a16:creationId xmlns:a16="http://schemas.microsoft.com/office/drawing/2014/main" id="{7677CBA3-4368-403E-B9A7-46143B47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6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uiExpand="1" build="p"/>
      <p:bldP spid="71" grpId="0" animBg="1"/>
      <p:bldP spid="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530FB44E-A694-4A3C-B36D-7EB0D7B07978}"/>
              </a:ext>
            </a:extLst>
          </p:cNvPr>
          <p:cNvGrpSpPr/>
          <p:nvPr/>
        </p:nvGrpSpPr>
        <p:grpSpPr>
          <a:xfrm>
            <a:off x="1543050" y="1965290"/>
            <a:ext cx="8038192" cy="2055504"/>
            <a:chOff x="1543050" y="1965290"/>
            <a:chExt cx="8038192" cy="2055504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99EFAE7-58BA-42BC-AAE3-AFA02D9C9751}"/>
                </a:ext>
              </a:extLst>
            </p:cNvPr>
            <p:cNvGrpSpPr/>
            <p:nvPr/>
          </p:nvGrpSpPr>
          <p:grpSpPr>
            <a:xfrm>
              <a:off x="1543050" y="1965290"/>
              <a:ext cx="8038192" cy="2055504"/>
              <a:chOff x="1543050" y="1965290"/>
              <a:chExt cx="8038192" cy="205550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A8CD5FD-678C-4C65-9A8F-8C0FF72B938E}"/>
                  </a:ext>
                </a:extLst>
              </p:cNvPr>
              <p:cNvGrpSpPr/>
              <p:nvPr/>
            </p:nvGrpSpPr>
            <p:grpSpPr>
              <a:xfrm>
                <a:off x="1543050" y="1965290"/>
                <a:ext cx="8038192" cy="2055504"/>
                <a:chOff x="673204" y="1464444"/>
                <a:chExt cx="10864039" cy="2765778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DFCD6787-687E-4F7C-A34C-C10A38A3F183}"/>
                    </a:ext>
                  </a:extLst>
                </p:cNvPr>
                <p:cNvGrpSpPr/>
                <p:nvPr/>
              </p:nvGrpSpPr>
              <p:grpSpPr>
                <a:xfrm>
                  <a:off x="673204" y="1805933"/>
                  <a:ext cx="7003240" cy="2082801"/>
                  <a:chOff x="503871" y="2178755"/>
                  <a:chExt cx="7003240" cy="2082801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8CB4E8AA-C84A-42DF-87C1-FDFAB7DABE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3871" y="2178755"/>
                    <a:ext cx="7003240" cy="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1DA67FC-AC2A-44F9-9953-F37EE03B43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3871" y="4261555"/>
                    <a:ext cx="7003240" cy="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681B973-EA15-4962-8FB4-C99A73A6766A}"/>
                      </a:ext>
                    </a:extLst>
                  </p:cNvPr>
                  <p:cNvSpPr/>
                  <p:nvPr/>
                </p:nvSpPr>
                <p:spPr>
                  <a:xfrm>
                    <a:off x="6479822" y="2178756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78A2868-56EA-4EAC-A664-BFF75037F50E}"/>
                      </a:ext>
                    </a:extLst>
                  </p:cNvPr>
                  <p:cNvSpPr/>
                  <p:nvPr/>
                </p:nvSpPr>
                <p:spPr>
                  <a:xfrm>
                    <a:off x="5452533" y="2178756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CCFBB28E-5D5D-419F-B594-D405962B4BC5}"/>
                      </a:ext>
                    </a:extLst>
                  </p:cNvPr>
                  <p:cNvSpPr/>
                  <p:nvPr/>
                </p:nvSpPr>
                <p:spPr>
                  <a:xfrm>
                    <a:off x="4425244" y="2178756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7A41F257-1D81-4405-9734-E26291637233}"/>
                      </a:ext>
                    </a:extLst>
                  </p:cNvPr>
                  <p:cNvSpPr/>
                  <p:nvPr/>
                </p:nvSpPr>
                <p:spPr>
                  <a:xfrm>
                    <a:off x="3397955" y="2178755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4AABD8EB-8665-4B0B-934B-03D90123CCE5}"/>
                      </a:ext>
                    </a:extLst>
                  </p:cNvPr>
                  <p:cNvSpPr/>
                  <p:nvPr/>
                </p:nvSpPr>
                <p:spPr>
                  <a:xfrm>
                    <a:off x="4645375" y="3720351"/>
                    <a:ext cx="632178" cy="42267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7452AF23-405D-4AE1-91D9-4BBFA854F506}"/>
                      </a:ext>
                    </a:extLst>
                  </p:cNvPr>
                  <p:cNvSpPr/>
                  <p:nvPr/>
                </p:nvSpPr>
                <p:spPr>
                  <a:xfrm>
                    <a:off x="5627512" y="3031066"/>
                    <a:ext cx="632178" cy="111195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50105E77-CFCB-4EA2-AA7E-C45843A5C7E0}"/>
                      </a:ext>
                    </a:extLst>
                  </p:cNvPr>
                  <p:cNvSpPr/>
                  <p:nvPr/>
                </p:nvSpPr>
                <p:spPr>
                  <a:xfrm>
                    <a:off x="6699954" y="3550574"/>
                    <a:ext cx="632178" cy="5924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20C42A1-9FE9-4D0E-BE82-8B9629B150D9}"/>
                    </a:ext>
                  </a:extLst>
                </p:cNvPr>
                <p:cNvSpPr/>
                <p:nvPr/>
              </p:nvSpPr>
              <p:spPr>
                <a:xfrm>
                  <a:off x="7676444" y="1464444"/>
                  <a:ext cx="2822222" cy="2765778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44144E7-CF98-4496-9F52-491842C2A4F8}"/>
                    </a:ext>
                  </a:extLst>
                </p:cNvPr>
                <p:cNvSpPr/>
                <p:nvPr/>
              </p:nvSpPr>
              <p:spPr>
                <a:xfrm>
                  <a:off x="8771465" y="2229810"/>
                  <a:ext cx="632178" cy="13336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601030E6-6B1E-4693-9067-A9C260718244}"/>
                    </a:ext>
                  </a:extLst>
                </p:cNvPr>
                <p:cNvCxnSpPr/>
                <p:nvPr/>
              </p:nvCxnSpPr>
              <p:spPr>
                <a:xfrm>
                  <a:off x="10498666" y="2838868"/>
                  <a:ext cx="1038577" cy="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01EA3F5-6213-4F1F-A470-3E43D3C5D840}"/>
                  </a:ext>
                </a:extLst>
              </p:cNvPr>
              <p:cNvSpPr/>
              <p:nvPr/>
            </p:nvSpPr>
            <p:spPr>
              <a:xfrm>
                <a:off x="2922079" y="2219082"/>
                <a:ext cx="760081" cy="154792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22B2718-761F-4B30-9C64-E79D9825C91C}"/>
                </a:ext>
              </a:extLst>
            </p:cNvPr>
            <p:cNvSpPr/>
            <p:nvPr/>
          </p:nvSpPr>
          <p:spPr>
            <a:xfrm>
              <a:off x="2163095" y="2219082"/>
              <a:ext cx="760081" cy="15479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5B5E2B72-2719-42D1-BA01-B2C97B24942E}"/>
              </a:ext>
            </a:extLst>
          </p:cNvPr>
          <p:cNvSpPr/>
          <p:nvPr/>
        </p:nvSpPr>
        <p:spPr>
          <a:xfrm>
            <a:off x="3107981" y="2477465"/>
            <a:ext cx="467742" cy="1206033"/>
          </a:xfrm>
          <a:prstGeom prst="rect">
            <a:avLst/>
          </a:prstGeom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C54248B-87BA-4C1E-A595-281331C58595}"/>
              </a:ext>
            </a:extLst>
          </p:cNvPr>
          <p:cNvGrpSpPr/>
          <p:nvPr/>
        </p:nvGrpSpPr>
        <p:grpSpPr>
          <a:xfrm>
            <a:off x="4602922" y="3243197"/>
            <a:ext cx="1987903" cy="441986"/>
            <a:chOff x="4602922" y="3243197"/>
            <a:chExt cx="1987903" cy="44198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E214B47-51A0-4C16-AB4F-70A47B2B3BA6}"/>
                </a:ext>
              </a:extLst>
            </p:cNvPr>
            <p:cNvSpPr/>
            <p:nvPr/>
          </p:nvSpPr>
          <p:spPr>
            <a:xfrm>
              <a:off x="6123083" y="3243197"/>
              <a:ext cx="467742" cy="440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D0E9D11-06B4-429E-9004-2D860B742DDA}"/>
                </a:ext>
              </a:extLst>
            </p:cNvPr>
            <p:cNvSpPr/>
            <p:nvPr/>
          </p:nvSpPr>
          <p:spPr>
            <a:xfrm>
              <a:off x="4602922" y="3371058"/>
              <a:ext cx="467742" cy="314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FC1007-F49A-42B3-B044-E6866262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contribution: Nudge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9C2C5A-0E78-4C62-8DB1-0F5CF0EB018E}"/>
              </a:ext>
            </a:extLst>
          </p:cNvPr>
          <p:cNvSpPr txBox="1"/>
          <p:nvPr/>
        </p:nvSpPr>
        <p:spPr>
          <a:xfrm>
            <a:off x="1083147" y="4132453"/>
            <a:ext cx="5856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Default: FCFS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Classify jobs as small or large by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small arrives, if large is last in queue,</a:t>
            </a:r>
          </a:p>
          <a:p>
            <a:r>
              <a:rPr lang="en-US" sz="2400" dirty="0"/>
              <a:t>     small nudges ahead of 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Large can only be nudged once.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473A35F-86C9-4941-8068-48807485BC05}"/>
              </a:ext>
            </a:extLst>
          </p:cNvPr>
          <p:cNvGrpSpPr/>
          <p:nvPr/>
        </p:nvGrpSpPr>
        <p:grpSpPr>
          <a:xfrm>
            <a:off x="7795491" y="4701309"/>
            <a:ext cx="785091" cy="904766"/>
            <a:chOff x="7795491" y="4701309"/>
            <a:chExt cx="785091" cy="904766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4FF6278-2399-4C59-8E3A-1070E9DEDB42}"/>
                </a:ext>
              </a:extLst>
            </p:cNvPr>
            <p:cNvCxnSpPr/>
            <p:nvPr/>
          </p:nvCxnSpPr>
          <p:spPr>
            <a:xfrm>
              <a:off x="8580582" y="4701309"/>
              <a:ext cx="0" cy="8774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44AF0E3-B61A-492E-AA80-472028535BA3}"/>
                </a:ext>
              </a:extLst>
            </p:cNvPr>
            <p:cNvSpPr txBox="1"/>
            <p:nvPr/>
          </p:nvSpPr>
          <p:spPr>
            <a:xfrm>
              <a:off x="7795491" y="5236743"/>
              <a:ext cx="785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Small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1AC6716-6790-45C6-97A6-CBE5F6EC7E82}"/>
              </a:ext>
            </a:extLst>
          </p:cNvPr>
          <p:cNvGrpSpPr/>
          <p:nvPr/>
        </p:nvGrpSpPr>
        <p:grpSpPr>
          <a:xfrm>
            <a:off x="9544796" y="4830618"/>
            <a:ext cx="964215" cy="780075"/>
            <a:chOff x="9544796" y="4830618"/>
            <a:chExt cx="964215" cy="78007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77582E6-F5B6-4715-98EA-E59A1AF54A0F}"/>
                </a:ext>
              </a:extLst>
            </p:cNvPr>
            <p:cNvCxnSpPr>
              <a:cxnSpLocks/>
            </p:cNvCxnSpPr>
            <p:nvPr/>
          </p:nvCxnSpPr>
          <p:spPr>
            <a:xfrm>
              <a:off x="9544796" y="4830618"/>
              <a:ext cx="12150" cy="7481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AA97DA3-64D0-4658-B2BE-42AD13C04BC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9011" y="5403273"/>
              <a:ext cx="0" cy="1754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AD241EC-8C2C-4654-8A54-B2A9E1984169}"/>
                </a:ext>
              </a:extLst>
            </p:cNvPr>
            <p:cNvSpPr txBox="1"/>
            <p:nvPr/>
          </p:nvSpPr>
          <p:spPr>
            <a:xfrm>
              <a:off x="9613467" y="5241361"/>
              <a:ext cx="785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27EE285-CF44-454B-A76B-117A7CDF9914}"/>
              </a:ext>
            </a:extLst>
          </p:cNvPr>
          <p:cNvGrpSpPr/>
          <p:nvPr/>
        </p:nvGrpSpPr>
        <p:grpSpPr>
          <a:xfrm>
            <a:off x="7795491" y="4405746"/>
            <a:ext cx="4072855" cy="1659519"/>
            <a:chOff x="7795491" y="4405746"/>
            <a:chExt cx="4072855" cy="165951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B147CC9-E7DC-4E01-ABAC-E6343917278B}"/>
                </a:ext>
              </a:extLst>
            </p:cNvPr>
            <p:cNvGrpSpPr/>
            <p:nvPr/>
          </p:nvGrpSpPr>
          <p:grpSpPr>
            <a:xfrm>
              <a:off x="7795491" y="4405746"/>
              <a:ext cx="4072855" cy="1174065"/>
              <a:chOff x="7795491" y="4405746"/>
              <a:chExt cx="4072855" cy="1174065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DE50A36-3193-4F3E-B33F-BFBA01E29A28}"/>
                  </a:ext>
                </a:extLst>
              </p:cNvPr>
              <p:cNvCxnSpPr/>
              <p:nvPr/>
            </p:nvCxnSpPr>
            <p:spPr>
              <a:xfrm>
                <a:off x="7795967" y="5579811"/>
                <a:ext cx="407237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8DD2065F-41DC-4229-9C39-DBCFF4B98F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5967" y="4405746"/>
                <a:ext cx="0" cy="117406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36D960D-4577-440B-B734-118D80C04D78}"/>
                  </a:ext>
                </a:extLst>
              </p:cNvPr>
              <p:cNvSpPr/>
              <p:nvPr/>
            </p:nvSpPr>
            <p:spPr>
              <a:xfrm>
                <a:off x="7795491" y="4530040"/>
                <a:ext cx="3962400" cy="1048724"/>
              </a:xfrm>
              <a:custGeom>
                <a:avLst/>
                <a:gdLst>
                  <a:gd name="connsiteX0" fmla="*/ 0 w 3962400"/>
                  <a:gd name="connsiteY0" fmla="*/ 706978 h 1048724"/>
                  <a:gd name="connsiteX1" fmla="*/ 332509 w 3962400"/>
                  <a:gd name="connsiteY1" fmla="*/ 697742 h 1048724"/>
                  <a:gd name="connsiteX2" fmla="*/ 1043709 w 3962400"/>
                  <a:gd name="connsiteY2" fmla="*/ 5015 h 1048724"/>
                  <a:gd name="connsiteX3" fmla="*/ 1958109 w 3962400"/>
                  <a:gd name="connsiteY3" fmla="*/ 411415 h 1048724"/>
                  <a:gd name="connsiteX4" fmla="*/ 2817091 w 3962400"/>
                  <a:gd name="connsiteY4" fmla="*/ 900942 h 1048724"/>
                  <a:gd name="connsiteX5" fmla="*/ 3962400 w 3962400"/>
                  <a:gd name="connsiteY5" fmla="*/ 1048724 h 104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62400" h="1048724">
                    <a:moveTo>
                      <a:pt x="0" y="706978"/>
                    </a:moveTo>
                    <a:cubicBezTo>
                      <a:pt x="79279" y="760857"/>
                      <a:pt x="158558" y="814736"/>
                      <a:pt x="332509" y="697742"/>
                    </a:cubicBezTo>
                    <a:cubicBezTo>
                      <a:pt x="506460" y="580748"/>
                      <a:pt x="772776" y="52736"/>
                      <a:pt x="1043709" y="5015"/>
                    </a:cubicBezTo>
                    <a:cubicBezTo>
                      <a:pt x="1314642" y="-42706"/>
                      <a:pt x="1662545" y="262094"/>
                      <a:pt x="1958109" y="411415"/>
                    </a:cubicBezTo>
                    <a:cubicBezTo>
                      <a:pt x="2253673" y="560736"/>
                      <a:pt x="2483043" y="794724"/>
                      <a:pt x="2817091" y="900942"/>
                    </a:cubicBezTo>
                    <a:cubicBezTo>
                      <a:pt x="3151139" y="1007160"/>
                      <a:pt x="3556769" y="1027942"/>
                      <a:pt x="3962400" y="1048724"/>
                    </a:cubicBezTo>
                  </a:path>
                </a:pathLst>
              </a:cu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08EFA96-0958-4FE9-92E2-F17EADC76104}"/>
                </a:ext>
              </a:extLst>
            </p:cNvPr>
            <p:cNvSpPr txBox="1"/>
            <p:nvPr/>
          </p:nvSpPr>
          <p:spPr>
            <a:xfrm>
              <a:off x="8188036" y="5695950"/>
              <a:ext cx="2070390" cy="369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Job size distribution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859A9246-7ECB-4693-AAA7-DBD6B248256C}"/>
              </a:ext>
            </a:extLst>
          </p:cNvPr>
          <p:cNvSpPr/>
          <p:nvPr/>
        </p:nvSpPr>
        <p:spPr>
          <a:xfrm>
            <a:off x="3830522" y="3243197"/>
            <a:ext cx="467742" cy="440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EA9FDC-1D51-4FB9-A33E-A36A55744228}"/>
              </a:ext>
            </a:extLst>
          </p:cNvPr>
          <p:cNvGrpSpPr/>
          <p:nvPr/>
        </p:nvGrpSpPr>
        <p:grpSpPr>
          <a:xfrm>
            <a:off x="2857692" y="1992122"/>
            <a:ext cx="1011400" cy="1691377"/>
            <a:chOff x="2857692" y="1992122"/>
            <a:chExt cx="1011400" cy="169137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E86F645-E81B-4E95-98DE-8357E295BDF1}"/>
                </a:ext>
              </a:extLst>
            </p:cNvPr>
            <p:cNvSpPr/>
            <p:nvPr/>
          </p:nvSpPr>
          <p:spPr>
            <a:xfrm>
              <a:off x="3110174" y="2477466"/>
              <a:ext cx="467742" cy="1206033"/>
            </a:xfrm>
            <a:prstGeom prst="rect">
              <a:avLst/>
            </a:prstGeom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99738D6-F454-4F19-A95F-35B742200A45}"/>
                </a:ext>
              </a:extLst>
            </p:cNvPr>
            <p:cNvSpPr txBox="1"/>
            <p:nvPr/>
          </p:nvSpPr>
          <p:spPr>
            <a:xfrm>
              <a:off x="2857692" y="1992122"/>
              <a:ext cx="1011400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Nudged!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02BD4C92-40BC-4CEF-8DF3-7803704BF718}"/>
              </a:ext>
            </a:extLst>
          </p:cNvPr>
          <p:cNvSpPr/>
          <p:nvPr/>
        </p:nvSpPr>
        <p:spPr>
          <a:xfrm>
            <a:off x="4011152" y="1585652"/>
            <a:ext cx="467742" cy="357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2FBEA-2114-4736-9983-59BB3E0D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9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uiExpand="1" build="p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530FB44E-A694-4A3C-B36D-7EB0D7B07978}"/>
              </a:ext>
            </a:extLst>
          </p:cNvPr>
          <p:cNvGrpSpPr/>
          <p:nvPr/>
        </p:nvGrpSpPr>
        <p:grpSpPr>
          <a:xfrm>
            <a:off x="1543050" y="1965290"/>
            <a:ext cx="8038192" cy="2055504"/>
            <a:chOff x="1543050" y="1965290"/>
            <a:chExt cx="8038192" cy="2055504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99EFAE7-58BA-42BC-AAE3-AFA02D9C9751}"/>
                </a:ext>
              </a:extLst>
            </p:cNvPr>
            <p:cNvGrpSpPr/>
            <p:nvPr/>
          </p:nvGrpSpPr>
          <p:grpSpPr>
            <a:xfrm>
              <a:off x="1543050" y="1965290"/>
              <a:ext cx="8038192" cy="2055504"/>
              <a:chOff x="1543050" y="1965290"/>
              <a:chExt cx="8038192" cy="2055504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A8CD5FD-678C-4C65-9A8F-8C0FF72B938E}"/>
                  </a:ext>
                </a:extLst>
              </p:cNvPr>
              <p:cNvGrpSpPr/>
              <p:nvPr/>
            </p:nvGrpSpPr>
            <p:grpSpPr>
              <a:xfrm>
                <a:off x="1543050" y="1965290"/>
                <a:ext cx="8038192" cy="2055504"/>
                <a:chOff x="673204" y="1464444"/>
                <a:chExt cx="10864039" cy="2765778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DFCD6787-687E-4F7C-A34C-C10A38A3F183}"/>
                    </a:ext>
                  </a:extLst>
                </p:cNvPr>
                <p:cNvGrpSpPr/>
                <p:nvPr/>
              </p:nvGrpSpPr>
              <p:grpSpPr>
                <a:xfrm>
                  <a:off x="673204" y="1805933"/>
                  <a:ext cx="7003240" cy="2082801"/>
                  <a:chOff x="503871" y="2178755"/>
                  <a:chExt cx="7003240" cy="2082801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8CB4E8AA-C84A-42DF-87C1-FDFAB7DABE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3871" y="2178755"/>
                    <a:ext cx="7003240" cy="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1DA67FC-AC2A-44F9-9953-F37EE03B43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3871" y="4261555"/>
                    <a:ext cx="7003240" cy="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681B973-EA15-4962-8FB4-C99A73A6766A}"/>
                      </a:ext>
                    </a:extLst>
                  </p:cNvPr>
                  <p:cNvSpPr/>
                  <p:nvPr/>
                </p:nvSpPr>
                <p:spPr>
                  <a:xfrm>
                    <a:off x="6479822" y="2178756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78A2868-56EA-4EAC-A664-BFF75037F50E}"/>
                      </a:ext>
                    </a:extLst>
                  </p:cNvPr>
                  <p:cNvSpPr/>
                  <p:nvPr/>
                </p:nvSpPr>
                <p:spPr>
                  <a:xfrm>
                    <a:off x="5452533" y="2178756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CCFBB28E-5D5D-419F-B594-D405962B4BC5}"/>
                      </a:ext>
                    </a:extLst>
                  </p:cNvPr>
                  <p:cNvSpPr/>
                  <p:nvPr/>
                </p:nvSpPr>
                <p:spPr>
                  <a:xfrm>
                    <a:off x="4425244" y="2178756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7A41F257-1D81-4405-9734-E26291637233}"/>
                      </a:ext>
                    </a:extLst>
                  </p:cNvPr>
                  <p:cNvSpPr/>
                  <p:nvPr/>
                </p:nvSpPr>
                <p:spPr>
                  <a:xfrm>
                    <a:off x="3397955" y="2178755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4AABD8EB-8665-4B0B-934B-03D90123CCE5}"/>
                      </a:ext>
                    </a:extLst>
                  </p:cNvPr>
                  <p:cNvSpPr/>
                  <p:nvPr/>
                </p:nvSpPr>
                <p:spPr>
                  <a:xfrm>
                    <a:off x="4645375" y="3720351"/>
                    <a:ext cx="632178" cy="42267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7452AF23-405D-4AE1-91D9-4BBFA854F506}"/>
                      </a:ext>
                    </a:extLst>
                  </p:cNvPr>
                  <p:cNvSpPr/>
                  <p:nvPr/>
                </p:nvSpPr>
                <p:spPr>
                  <a:xfrm>
                    <a:off x="5627512" y="3031066"/>
                    <a:ext cx="632178" cy="111195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50105E77-CFCB-4EA2-AA7E-C45843A5C7E0}"/>
                      </a:ext>
                    </a:extLst>
                  </p:cNvPr>
                  <p:cNvSpPr/>
                  <p:nvPr/>
                </p:nvSpPr>
                <p:spPr>
                  <a:xfrm>
                    <a:off x="6699954" y="3550574"/>
                    <a:ext cx="632178" cy="5924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20C42A1-9FE9-4D0E-BE82-8B9629B150D9}"/>
                    </a:ext>
                  </a:extLst>
                </p:cNvPr>
                <p:cNvSpPr/>
                <p:nvPr/>
              </p:nvSpPr>
              <p:spPr>
                <a:xfrm>
                  <a:off x="7676444" y="1464444"/>
                  <a:ext cx="2822222" cy="2765778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C44144E7-CF98-4496-9F52-491842C2A4F8}"/>
                    </a:ext>
                  </a:extLst>
                </p:cNvPr>
                <p:cNvSpPr/>
                <p:nvPr/>
              </p:nvSpPr>
              <p:spPr>
                <a:xfrm>
                  <a:off x="8771465" y="2229810"/>
                  <a:ext cx="632178" cy="13336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601030E6-6B1E-4693-9067-A9C260718244}"/>
                    </a:ext>
                  </a:extLst>
                </p:cNvPr>
                <p:cNvCxnSpPr/>
                <p:nvPr/>
              </p:nvCxnSpPr>
              <p:spPr>
                <a:xfrm>
                  <a:off x="10498666" y="2838868"/>
                  <a:ext cx="1038577" cy="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01EA3F5-6213-4F1F-A470-3E43D3C5D840}"/>
                  </a:ext>
                </a:extLst>
              </p:cNvPr>
              <p:cNvSpPr/>
              <p:nvPr/>
            </p:nvSpPr>
            <p:spPr>
              <a:xfrm>
                <a:off x="2922079" y="2219082"/>
                <a:ext cx="760081" cy="154792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22B2718-761F-4B30-9C64-E79D9825C91C}"/>
                </a:ext>
              </a:extLst>
            </p:cNvPr>
            <p:cNvSpPr/>
            <p:nvPr/>
          </p:nvSpPr>
          <p:spPr>
            <a:xfrm>
              <a:off x="2163095" y="2219082"/>
              <a:ext cx="760081" cy="15479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5B5E2B72-2719-42D1-BA01-B2C97B24942E}"/>
              </a:ext>
            </a:extLst>
          </p:cNvPr>
          <p:cNvSpPr/>
          <p:nvPr/>
        </p:nvSpPr>
        <p:spPr>
          <a:xfrm>
            <a:off x="3107981" y="2477465"/>
            <a:ext cx="467742" cy="1206033"/>
          </a:xfrm>
          <a:prstGeom prst="rect">
            <a:avLst/>
          </a:prstGeom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C54248B-87BA-4C1E-A595-281331C58595}"/>
              </a:ext>
            </a:extLst>
          </p:cNvPr>
          <p:cNvGrpSpPr/>
          <p:nvPr/>
        </p:nvGrpSpPr>
        <p:grpSpPr>
          <a:xfrm>
            <a:off x="4602922" y="3243197"/>
            <a:ext cx="1987903" cy="441986"/>
            <a:chOff x="4602922" y="3243197"/>
            <a:chExt cx="1987903" cy="44198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E214B47-51A0-4C16-AB4F-70A47B2B3BA6}"/>
                </a:ext>
              </a:extLst>
            </p:cNvPr>
            <p:cNvSpPr/>
            <p:nvPr/>
          </p:nvSpPr>
          <p:spPr>
            <a:xfrm>
              <a:off x="6123083" y="3243197"/>
              <a:ext cx="467742" cy="440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D0E9D11-06B4-429E-9004-2D860B742DDA}"/>
                </a:ext>
              </a:extLst>
            </p:cNvPr>
            <p:cNvSpPr/>
            <p:nvPr/>
          </p:nvSpPr>
          <p:spPr>
            <a:xfrm>
              <a:off x="4602922" y="3371058"/>
              <a:ext cx="467742" cy="3141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FC1007-F49A-42B3-B044-E6866262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contribution: Nudge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9C2C5A-0E78-4C62-8DB1-0F5CF0EB018E}"/>
              </a:ext>
            </a:extLst>
          </p:cNvPr>
          <p:cNvSpPr txBox="1"/>
          <p:nvPr/>
        </p:nvSpPr>
        <p:spPr>
          <a:xfrm>
            <a:off x="1083147" y="4132453"/>
            <a:ext cx="58560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Default: FCFS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Classify jobs as small or large by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small arrives, if large is last in queue,</a:t>
            </a:r>
          </a:p>
          <a:p>
            <a:r>
              <a:rPr lang="en-US" sz="2400" dirty="0"/>
              <a:t>     small nudges ahead of large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Large can only be nudged once.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473A35F-86C9-4941-8068-48807485BC05}"/>
              </a:ext>
            </a:extLst>
          </p:cNvPr>
          <p:cNvGrpSpPr/>
          <p:nvPr/>
        </p:nvGrpSpPr>
        <p:grpSpPr>
          <a:xfrm>
            <a:off x="7795491" y="4701309"/>
            <a:ext cx="785091" cy="904766"/>
            <a:chOff x="7795491" y="4701309"/>
            <a:chExt cx="785091" cy="904766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4FF6278-2399-4C59-8E3A-1070E9DEDB42}"/>
                </a:ext>
              </a:extLst>
            </p:cNvPr>
            <p:cNvCxnSpPr/>
            <p:nvPr/>
          </p:nvCxnSpPr>
          <p:spPr>
            <a:xfrm>
              <a:off x="8580582" y="4701309"/>
              <a:ext cx="0" cy="87745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44AF0E3-B61A-492E-AA80-472028535BA3}"/>
                </a:ext>
              </a:extLst>
            </p:cNvPr>
            <p:cNvSpPr txBox="1"/>
            <p:nvPr/>
          </p:nvSpPr>
          <p:spPr>
            <a:xfrm>
              <a:off x="7795491" y="5236743"/>
              <a:ext cx="785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Small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1AC6716-6790-45C6-97A6-CBE5F6EC7E82}"/>
              </a:ext>
            </a:extLst>
          </p:cNvPr>
          <p:cNvGrpSpPr/>
          <p:nvPr/>
        </p:nvGrpSpPr>
        <p:grpSpPr>
          <a:xfrm>
            <a:off x="9544796" y="4830618"/>
            <a:ext cx="964215" cy="780075"/>
            <a:chOff x="9544796" y="4830618"/>
            <a:chExt cx="964215" cy="78007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77582E6-F5B6-4715-98EA-E59A1AF54A0F}"/>
                </a:ext>
              </a:extLst>
            </p:cNvPr>
            <p:cNvCxnSpPr>
              <a:cxnSpLocks/>
            </p:cNvCxnSpPr>
            <p:nvPr/>
          </p:nvCxnSpPr>
          <p:spPr>
            <a:xfrm>
              <a:off x="9544796" y="4830618"/>
              <a:ext cx="12150" cy="74814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AA97DA3-64D0-4658-B2BE-42AD13C04BC0}"/>
                </a:ext>
              </a:extLst>
            </p:cNvPr>
            <p:cNvCxnSpPr>
              <a:cxnSpLocks/>
            </p:cNvCxnSpPr>
            <p:nvPr/>
          </p:nvCxnSpPr>
          <p:spPr>
            <a:xfrm>
              <a:off x="10509011" y="5403273"/>
              <a:ext cx="0" cy="1754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AD241EC-8C2C-4654-8A54-B2A9E1984169}"/>
                </a:ext>
              </a:extLst>
            </p:cNvPr>
            <p:cNvSpPr txBox="1"/>
            <p:nvPr/>
          </p:nvSpPr>
          <p:spPr>
            <a:xfrm>
              <a:off x="9613467" y="5241361"/>
              <a:ext cx="7850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27EE285-CF44-454B-A76B-117A7CDF9914}"/>
              </a:ext>
            </a:extLst>
          </p:cNvPr>
          <p:cNvGrpSpPr/>
          <p:nvPr/>
        </p:nvGrpSpPr>
        <p:grpSpPr>
          <a:xfrm>
            <a:off x="7795491" y="4405746"/>
            <a:ext cx="4072855" cy="1659519"/>
            <a:chOff x="7795491" y="4405746"/>
            <a:chExt cx="4072855" cy="165951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B147CC9-E7DC-4E01-ABAC-E6343917278B}"/>
                </a:ext>
              </a:extLst>
            </p:cNvPr>
            <p:cNvGrpSpPr/>
            <p:nvPr/>
          </p:nvGrpSpPr>
          <p:grpSpPr>
            <a:xfrm>
              <a:off x="7795491" y="4405746"/>
              <a:ext cx="4072855" cy="1174065"/>
              <a:chOff x="7795491" y="4405746"/>
              <a:chExt cx="4072855" cy="1174065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DE50A36-3193-4F3E-B33F-BFBA01E29A28}"/>
                  </a:ext>
                </a:extLst>
              </p:cNvPr>
              <p:cNvCxnSpPr/>
              <p:nvPr/>
            </p:nvCxnSpPr>
            <p:spPr>
              <a:xfrm>
                <a:off x="7795967" y="5579811"/>
                <a:ext cx="407237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8DD2065F-41DC-4229-9C39-DBCFF4B98F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95967" y="4405746"/>
                <a:ext cx="0" cy="117406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36D960D-4577-440B-B734-118D80C04D78}"/>
                  </a:ext>
                </a:extLst>
              </p:cNvPr>
              <p:cNvSpPr/>
              <p:nvPr/>
            </p:nvSpPr>
            <p:spPr>
              <a:xfrm>
                <a:off x="7795491" y="4530040"/>
                <a:ext cx="3962400" cy="1048724"/>
              </a:xfrm>
              <a:custGeom>
                <a:avLst/>
                <a:gdLst>
                  <a:gd name="connsiteX0" fmla="*/ 0 w 3962400"/>
                  <a:gd name="connsiteY0" fmla="*/ 706978 h 1048724"/>
                  <a:gd name="connsiteX1" fmla="*/ 332509 w 3962400"/>
                  <a:gd name="connsiteY1" fmla="*/ 697742 h 1048724"/>
                  <a:gd name="connsiteX2" fmla="*/ 1043709 w 3962400"/>
                  <a:gd name="connsiteY2" fmla="*/ 5015 h 1048724"/>
                  <a:gd name="connsiteX3" fmla="*/ 1958109 w 3962400"/>
                  <a:gd name="connsiteY3" fmla="*/ 411415 h 1048724"/>
                  <a:gd name="connsiteX4" fmla="*/ 2817091 w 3962400"/>
                  <a:gd name="connsiteY4" fmla="*/ 900942 h 1048724"/>
                  <a:gd name="connsiteX5" fmla="*/ 3962400 w 3962400"/>
                  <a:gd name="connsiteY5" fmla="*/ 1048724 h 104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62400" h="1048724">
                    <a:moveTo>
                      <a:pt x="0" y="706978"/>
                    </a:moveTo>
                    <a:cubicBezTo>
                      <a:pt x="79279" y="760857"/>
                      <a:pt x="158558" y="814736"/>
                      <a:pt x="332509" y="697742"/>
                    </a:cubicBezTo>
                    <a:cubicBezTo>
                      <a:pt x="506460" y="580748"/>
                      <a:pt x="772776" y="52736"/>
                      <a:pt x="1043709" y="5015"/>
                    </a:cubicBezTo>
                    <a:cubicBezTo>
                      <a:pt x="1314642" y="-42706"/>
                      <a:pt x="1662545" y="262094"/>
                      <a:pt x="1958109" y="411415"/>
                    </a:cubicBezTo>
                    <a:cubicBezTo>
                      <a:pt x="2253673" y="560736"/>
                      <a:pt x="2483043" y="794724"/>
                      <a:pt x="2817091" y="900942"/>
                    </a:cubicBezTo>
                    <a:cubicBezTo>
                      <a:pt x="3151139" y="1007160"/>
                      <a:pt x="3556769" y="1027942"/>
                      <a:pt x="3962400" y="1048724"/>
                    </a:cubicBezTo>
                  </a:path>
                </a:pathLst>
              </a:cu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08EFA96-0958-4FE9-92E2-F17EADC76104}"/>
                </a:ext>
              </a:extLst>
            </p:cNvPr>
            <p:cNvSpPr txBox="1"/>
            <p:nvPr/>
          </p:nvSpPr>
          <p:spPr>
            <a:xfrm>
              <a:off x="8188036" y="5695950"/>
              <a:ext cx="2070390" cy="369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Job size distribution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859A9246-7ECB-4693-AAA7-DBD6B248256C}"/>
              </a:ext>
            </a:extLst>
          </p:cNvPr>
          <p:cNvSpPr/>
          <p:nvPr/>
        </p:nvSpPr>
        <p:spPr>
          <a:xfrm>
            <a:off x="3830522" y="3243197"/>
            <a:ext cx="467742" cy="4403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EA9FDC-1D51-4FB9-A33E-A36A55744228}"/>
              </a:ext>
            </a:extLst>
          </p:cNvPr>
          <p:cNvGrpSpPr/>
          <p:nvPr/>
        </p:nvGrpSpPr>
        <p:grpSpPr>
          <a:xfrm>
            <a:off x="2857692" y="1992122"/>
            <a:ext cx="1011400" cy="1691377"/>
            <a:chOff x="2857692" y="1992122"/>
            <a:chExt cx="1011400" cy="169137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E86F645-E81B-4E95-98DE-8357E295BDF1}"/>
                </a:ext>
              </a:extLst>
            </p:cNvPr>
            <p:cNvSpPr/>
            <p:nvPr/>
          </p:nvSpPr>
          <p:spPr>
            <a:xfrm>
              <a:off x="3110174" y="2477466"/>
              <a:ext cx="467742" cy="1206033"/>
            </a:xfrm>
            <a:prstGeom prst="rect">
              <a:avLst/>
            </a:prstGeom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99738D6-F454-4F19-A95F-35B742200A45}"/>
                </a:ext>
              </a:extLst>
            </p:cNvPr>
            <p:cNvSpPr txBox="1"/>
            <p:nvPr/>
          </p:nvSpPr>
          <p:spPr>
            <a:xfrm>
              <a:off x="2857692" y="1992122"/>
              <a:ext cx="1011400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Nudged!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02BD4C92-40BC-4CEF-8DF3-7803704BF718}"/>
              </a:ext>
            </a:extLst>
          </p:cNvPr>
          <p:cNvSpPr/>
          <p:nvPr/>
        </p:nvSpPr>
        <p:spPr>
          <a:xfrm>
            <a:off x="2312869" y="3326222"/>
            <a:ext cx="467742" cy="357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317003-C48F-4F65-8948-1BDB769E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9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cartoon of a dinosaur&#10;&#10;Description automatically generated with low confidence">
            <a:extLst>
              <a:ext uri="{FF2B5EF4-FFF2-40B4-BE49-F238E27FC236}">
                <a16:creationId xmlns:a16="http://schemas.microsoft.com/office/drawing/2014/main" id="{EE0ED6F0-145A-44EF-AEBE-EB847157D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361" y="1337626"/>
            <a:ext cx="2542736" cy="2741388"/>
          </a:xfrm>
          <a:prstGeom prst="rect">
            <a:avLst/>
          </a:prstGeom>
        </p:spPr>
      </p:pic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77C438B9-C3A8-41F4-9348-81D124CE3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68257" y="1417341"/>
            <a:ext cx="2769104" cy="2706984"/>
          </a:xfrm>
          <a:prstGeom prst="rect">
            <a:avLst/>
          </a:prstGeom>
        </p:spPr>
      </p:pic>
      <p:pic>
        <p:nvPicPr>
          <p:cNvPr id="14" name="Picture 13" descr="A cartoon of a person&#10;&#10;Description automatically generated with low confidence">
            <a:extLst>
              <a:ext uri="{FF2B5EF4-FFF2-40B4-BE49-F238E27FC236}">
                <a16:creationId xmlns:a16="http://schemas.microsoft.com/office/drawing/2014/main" id="{F8796009-2905-467C-A5B2-27BEA0904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165" y="3416537"/>
            <a:ext cx="436255" cy="67974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3540009-8FD2-401E-B121-C1FA9C3AA7C8}"/>
              </a:ext>
            </a:extLst>
          </p:cNvPr>
          <p:cNvSpPr/>
          <p:nvPr/>
        </p:nvSpPr>
        <p:spPr>
          <a:xfrm>
            <a:off x="9010650" y="2562225"/>
            <a:ext cx="2409825" cy="23622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D71DF97-A523-4C77-85EA-DF0323701F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194" y="3530793"/>
            <a:ext cx="679278" cy="6928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FC1007-F49A-42B3-B044-E6866262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Nudge intuition: Jack and the Giant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E21B82-97F2-426C-A3D9-FFFAEEC888B9}"/>
              </a:ext>
            </a:extLst>
          </p:cNvPr>
          <p:cNvCxnSpPr/>
          <p:nvPr/>
        </p:nvCxnSpPr>
        <p:spPr>
          <a:xfrm>
            <a:off x="2266950" y="4124325"/>
            <a:ext cx="680085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0A28DDF-0F13-4491-B219-985777B9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14</a:t>
            </a:fld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41C387A-19BF-421D-B986-1E47F5010630}"/>
              </a:ext>
            </a:extLst>
          </p:cNvPr>
          <p:cNvSpPr txBox="1"/>
          <p:nvPr/>
        </p:nvSpPr>
        <p:spPr>
          <a:xfrm>
            <a:off x="2774472" y="4686726"/>
            <a:ext cx="6132465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Nudge policy: Jack gets to go ahead of the giant,</a:t>
            </a:r>
          </a:p>
          <a:p>
            <a:endParaRPr lang="en-US" sz="24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F74CC5C-007A-4A36-A746-6B6A8ABDD555}"/>
              </a:ext>
            </a:extLst>
          </p:cNvPr>
          <p:cNvGrpSpPr/>
          <p:nvPr/>
        </p:nvGrpSpPr>
        <p:grpSpPr>
          <a:xfrm>
            <a:off x="2496524" y="3408811"/>
            <a:ext cx="1571733" cy="664476"/>
            <a:chOff x="2496524" y="3408811"/>
            <a:chExt cx="1571733" cy="66447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F905808-8376-4AB1-8F57-B1D26D8E5E3F}"/>
                </a:ext>
              </a:extLst>
            </p:cNvPr>
            <p:cNvGrpSpPr/>
            <p:nvPr/>
          </p:nvGrpSpPr>
          <p:grpSpPr>
            <a:xfrm>
              <a:off x="2496524" y="3408811"/>
              <a:ext cx="1571733" cy="664476"/>
              <a:chOff x="1771649" y="3429000"/>
              <a:chExt cx="1571733" cy="664476"/>
            </a:xfrm>
          </p:grpSpPr>
          <p:pic>
            <p:nvPicPr>
              <p:cNvPr id="16" name="Picture 15" descr="Icon&#10;&#10;Description automatically generated">
                <a:extLst>
                  <a:ext uri="{FF2B5EF4-FFF2-40B4-BE49-F238E27FC236}">
                    <a16:creationId xmlns:a16="http://schemas.microsoft.com/office/drawing/2014/main" id="{6E3DEB09-BF1A-4E78-8C82-61C4C1EF55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771649" y="3430159"/>
                <a:ext cx="1174885" cy="663317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869C9132-3C89-4D3D-843D-D5B7B1C80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0332" y="3429000"/>
                <a:ext cx="333050" cy="633627"/>
              </a:xfrm>
              <a:prstGeom prst="rect">
                <a:avLst/>
              </a:prstGeom>
            </p:spPr>
          </p:pic>
        </p:grp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AB53A6B7-C8AF-4FC9-9614-B830498F0D84}"/>
                </a:ext>
              </a:extLst>
            </p:cNvPr>
            <p:cNvSpPr/>
            <p:nvPr/>
          </p:nvSpPr>
          <p:spPr>
            <a:xfrm flipV="1">
              <a:off x="3443479" y="3739479"/>
              <a:ext cx="333050" cy="224269"/>
            </a:xfrm>
            <a:prstGeom prst="arc">
              <a:avLst>
                <a:gd name="adj1" fmla="val 10290735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831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400E2BDD-896B-4C57-BCCC-8B02EE1636F9}"/>
              </a:ext>
            </a:extLst>
          </p:cNvPr>
          <p:cNvSpPr txBox="1"/>
          <p:nvPr/>
        </p:nvSpPr>
        <p:spPr>
          <a:xfrm>
            <a:off x="2774472" y="4686726"/>
            <a:ext cx="6132465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Nudge policy: Jack gets to go ahead of the giant, but nobody else gets to.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5BB3C0-4AED-46FF-8B0A-189D4057319B}"/>
              </a:ext>
            </a:extLst>
          </p:cNvPr>
          <p:cNvSpPr txBox="1"/>
          <p:nvPr/>
        </p:nvSpPr>
        <p:spPr>
          <a:xfrm>
            <a:off x="2774471" y="4686725"/>
            <a:ext cx="6132465" cy="83099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Nudge policy: Jack gets to go ahead of the giant,</a:t>
            </a:r>
          </a:p>
          <a:p>
            <a:endParaRPr lang="en-US" sz="2400" dirty="0"/>
          </a:p>
        </p:txBody>
      </p:sp>
      <p:pic>
        <p:nvPicPr>
          <p:cNvPr id="24" name="Picture 23" descr="A cartoon of a dinosaur&#10;&#10;Description automatically generated with low confidence">
            <a:extLst>
              <a:ext uri="{FF2B5EF4-FFF2-40B4-BE49-F238E27FC236}">
                <a16:creationId xmlns:a16="http://schemas.microsoft.com/office/drawing/2014/main" id="{EE0ED6F0-145A-44EF-AEBE-EB847157D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7361" y="1337626"/>
            <a:ext cx="2542736" cy="2741388"/>
          </a:xfrm>
          <a:prstGeom prst="rect">
            <a:avLst/>
          </a:prstGeom>
        </p:spPr>
      </p:pic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77C438B9-C3A8-41F4-9348-81D124CE3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04383" y="1516673"/>
            <a:ext cx="2769104" cy="2706984"/>
          </a:xfrm>
          <a:prstGeom prst="rect">
            <a:avLst/>
          </a:prstGeom>
        </p:spPr>
      </p:pic>
      <p:pic>
        <p:nvPicPr>
          <p:cNvPr id="14" name="Picture 13" descr="A cartoon of a person&#10;&#10;Description automatically generated with low confidence">
            <a:extLst>
              <a:ext uri="{FF2B5EF4-FFF2-40B4-BE49-F238E27FC236}">
                <a16:creationId xmlns:a16="http://schemas.microsoft.com/office/drawing/2014/main" id="{F8796009-2905-467C-A5B2-27BEA0904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165" y="3416537"/>
            <a:ext cx="436255" cy="67974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3540009-8FD2-401E-B121-C1FA9C3AA7C8}"/>
              </a:ext>
            </a:extLst>
          </p:cNvPr>
          <p:cNvSpPr/>
          <p:nvPr/>
        </p:nvSpPr>
        <p:spPr>
          <a:xfrm>
            <a:off x="9010650" y="2562225"/>
            <a:ext cx="2409825" cy="23622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ED71DF97-A523-4C77-85EA-DF0323701F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194" y="3530793"/>
            <a:ext cx="679278" cy="6928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FC1007-F49A-42B3-B044-E6866262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Nudge intuition: Jack and the Giant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E21B82-97F2-426C-A3D9-FFFAEEC888B9}"/>
              </a:ext>
            </a:extLst>
          </p:cNvPr>
          <p:cNvCxnSpPr/>
          <p:nvPr/>
        </p:nvCxnSpPr>
        <p:spPr>
          <a:xfrm>
            <a:off x="2266950" y="4124325"/>
            <a:ext cx="680085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0A28DDF-0F13-4491-B219-985777B9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736072-A79A-4F0E-8FDB-795932026690}"/>
              </a:ext>
            </a:extLst>
          </p:cNvPr>
          <p:cNvGrpSpPr/>
          <p:nvPr/>
        </p:nvGrpSpPr>
        <p:grpSpPr>
          <a:xfrm>
            <a:off x="4289183" y="1832922"/>
            <a:ext cx="1073904" cy="729303"/>
            <a:chOff x="4289183" y="1832922"/>
            <a:chExt cx="1073904" cy="72930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A987B7E-9EF2-442B-B01E-EB969FF10A47}"/>
                </a:ext>
              </a:extLst>
            </p:cNvPr>
            <p:cNvGrpSpPr/>
            <p:nvPr/>
          </p:nvGrpSpPr>
          <p:grpSpPr>
            <a:xfrm>
              <a:off x="4289183" y="1832922"/>
              <a:ext cx="712710" cy="77993"/>
              <a:chOff x="4229839" y="1521030"/>
              <a:chExt cx="712710" cy="7799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6C5048C-B516-4627-A25A-EEF29E8807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839" y="1521030"/>
                <a:ext cx="319008" cy="7799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7C112E3-A605-4964-B8AF-D3CD8E5F75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10517" y="1521030"/>
                <a:ext cx="232032" cy="77993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C5875D1B-E6FF-4002-938A-798812C76B49}"/>
                </a:ext>
              </a:extLst>
            </p:cNvPr>
            <p:cNvSpPr/>
            <p:nvPr/>
          </p:nvSpPr>
          <p:spPr>
            <a:xfrm>
              <a:off x="4448687" y="2179879"/>
              <a:ext cx="914400" cy="382346"/>
            </a:xfrm>
            <a:prstGeom prst="arc">
              <a:avLst>
                <a:gd name="adj1" fmla="val 10800000"/>
                <a:gd name="adj2" fmla="val 16504779"/>
              </a:avLst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8103613-5971-4F44-8E45-DDC6F593C29A}"/>
              </a:ext>
            </a:extLst>
          </p:cNvPr>
          <p:cNvGrpSpPr/>
          <p:nvPr/>
        </p:nvGrpSpPr>
        <p:grpSpPr>
          <a:xfrm>
            <a:off x="4642255" y="3416537"/>
            <a:ext cx="1571733" cy="664476"/>
            <a:chOff x="2496524" y="3408811"/>
            <a:chExt cx="1571733" cy="66447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629EFC7-94B5-4AAD-9B48-E4C7517493D3}"/>
                </a:ext>
              </a:extLst>
            </p:cNvPr>
            <p:cNvGrpSpPr/>
            <p:nvPr/>
          </p:nvGrpSpPr>
          <p:grpSpPr>
            <a:xfrm>
              <a:off x="2496524" y="3408811"/>
              <a:ext cx="1571733" cy="664476"/>
              <a:chOff x="1771649" y="3429000"/>
              <a:chExt cx="1571733" cy="664476"/>
            </a:xfrm>
          </p:grpSpPr>
          <p:pic>
            <p:nvPicPr>
              <p:cNvPr id="44" name="Picture 43" descr="Icon&#10;&#10;Description automatically generated">
                <a:extLst>
                  <a:ext uri="{FF2B5EF4-FFF2-40B4-BE49-F238E27FC236}">
                    <a16:creationId xmlns:a16="http://schemas.microsoft.com/office/drawing/2014/main" id="{BA130C11-9D7B-4016-B4FD-36ABDC2C82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771649" y="3430159"/>
                <a:ext cx="1174885" cy="663317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C1CCAD6D-603A-4F77-B875-8053E5709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0332" y="3429000"/>
                <a:ext cx="333050" cy="633627"/>
              </a:xfrm>
              <a:prstGeom prst="rect">
                <a:avLst/>
              </a:prstGeom>
            </p:spPr>
          </p:pic>
        </p:grp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7A99583D-56BB-44AE-BA8B-5ADAD7A253C7}"/>
                </a:ext>
              </a:extLst>
            </p:cNvPr>
            <p:cNvSpPr/>
            <p:nvPr/>
          </p:nvSpPr>
          <p:spPr>
            <a:xfrm flipV="1">
              <a:off x="3443479" y="3739479"/>
              <a:ext cx="333050" cy="224269"/>
            </a:xfrm>
            <a:prstGeom prst="arc">
              <a:avLst>
                <a:gd name="adj1" fmla="val 10290735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0287583-A0DE-4EE7-B8F4-4AE4C775A96C}"/>
              </a:ext>
            </a:extLst>
          </p:cNvPr>
          <p:cNvGrpSpPr/>
          <p:nvPr/>
        </p:nvGrpSpPr>
        <p:grpSpPr>
          <a:xfrm>
            <a:off x="1683099" y="3482240"/>
            <a:ext cx="1321284" cy="570878"/>
            <a:chOff x="2496524" y="3408811"/>
            <a:chExt cx="1571733" cy="66447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32BF5D9-11F2-43BD-ABA9-5BAE36AEEC23}"/>
                </a:ext>
              </a:extLst>
            </p:cNvPr>
            <p:cNvGrpSpPr/>
            <p:nvPr/>
          </p:nvGrpSpPr>
          <p:grpSpPr>
            <a:xfrm>
              <a:off x="2496524" y="3408811"/>
              <a:ext cx="1571733" cy="664476"/>
              <a:chOff x="1771649" y="3429000"/>
              <a:chExt cx="1571733" cy="664476"/>
            </a:xfrm>
          </p:grpSpPr>
          <p:pic>
            <p:nvPicPr>
              <p:cNvPr id="49" name="Picture 48" descr="Icon&#10;&#10;Description automatically generated">
                <a:extLst>
                  <a:ext uri="{FF2B5EF4-FFF2-40B4-BE49-F238E27FC236}">
                    <a16:creationId xmlns:a16="http://schemas.microsoft.com/office/drawing/2014/main" id="{F6847A9B-BB82-409C-A27D-D148251A84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771649" y="3430159"/>
                <a:ext cx="1174885" cy="663317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2AC25C70-7E3E-461A-ACC5-1EF48F328E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0332" y="3429000"/>
                <a:ext cx="333050" cy="633627"/>
              </a:xfrm>
              <a:prstGeom prst="rect">
                <a:avLst/>
              </a:prstGeom>
            </p:spPr>
          </p:pic>
        </p:grp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75A6658E-A05E-45B5-8AAC-0A8B43A45C0D}"/>
                </a:ext>
              </a:extLst>
            </p:cNvPr>
            <p:cNvSpPr/>
            <p:nvPr/>
          </p:nvSpPr>
          <p:spPr>
            <a:xfrm flipV="1">
              <a:off x="3443479" y="3739479"/>
              <a:ext cx="333050" cy="224269"/>
            </a:xfrm>
            <a:prstGeom prst="arc">
              <a:avLst>
                <a:gd name="adj1" fmla="val 10290735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A9D6B3D-F557-41D9-A44F-95EDA843330C}"/>
              </a:ext>
            </a:extLst>
          </p:cNvPr>
          <p:cNvGrpSpPr/>
          <p:nvPr/>
        </p:nvGrpSpPr>
        <p:grpSpPr>
          <a:xfrm>
            <a:off x="212211" y="3468814"/>
            <a:ext cx="1385947" cy="593533"/>
            <a:chOff x="2496524" y="3408811"/>
            <a:chExt cx="1571733" cy="6644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1CC1730-ECAF-4DC8-BEB0-8797C927B9B0}"/>
                </a:ext>
              </a:extLst>
            </p:cNvPr>
            <p:cNvGrpSpPr/>
            <p:nvPr/>
          </p:nvGrpSpPr>
          <p:grpSpPr>
            <a:xfrm>
              <a:off x="2496524" y="3408811"/>
              <a:ext cx="1571733" cy="664476"/>
              <a:chOff x="1771649" y="3429000"/>
              <a:chExt cx="1571733" cy="664476"/>
            </a:xfrm>
          </p:grpSpPr>
          <p:pic>
            <p:nvPicPr>
              <p:cNvPr id="54" name="Picture 53" descr="Icon&#10;&#10;Description automatically generated">
                <a:extLst>
                  <a:ext uri="{FF2B5EF4-FFF2-40B4-BE49-F238E27FC236}">
                    <a16:creationId xmlns:a16="http://schemas.microsoft.com/office/drawing/2014/main" id="{2FD53144-CC13-4A9A-97D2-874BB87C57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771649" y="3430159"/>
                <a:ext cx="1174885" cy="663317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6C118462-081F-4B3C-8CB9-BB072265F6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10332" y="3429000"/>
                <a:ext cx="333050" cy="633627"/>
              </a:xfrm>
              <a:prstGeom prst="rect">
                <a:avLst/>
              </a:prstGeom>
            </p:spPr>
          </p:pic>
        </p:grp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02057E45-78D0-4C2A-89A6-1D60FD65D095}"/>
                </a:ext>
              </a:extLst>
            </p:cNvPr>
            <p:cNvSpPr/>
            <p:nvPr/>
          </p:nvSpPr>
          <p:spPr>
            <a:xfrm flipV="1">
              <a:off x="3443479" y="3739479"/>
              <a:ext cx="333050" cy="224269"/>
            </a:xfrm>
            <a:prstGeom prst="arc">
              <a:avLst>
                <a:gd name="adj1" fmla="val 10290735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579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2C55-7286-4A6B-ACB5-744DF5B3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intuition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A408E-811B-42CE-85F2-482F6FE9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DD3A9E-53CB-48B7-9775-6CF60FF1108D}"/>
              </a:ext>
            </a:extLst>
          </p:cNvPr>
          <p:cNvGrpSpPr/>
          <p:nvPr/>
        </p:nvGrpSpPr>
        <p:grpSpPr>
          <a:xfrm>
            <a:off x="4504428" y="1122944"/>
            <a:ext cx="3448050" cy="2009587"/>
            <a:chOff x="4371975" y="1419413"/>
            <a:chExt cx="3448050" cy="200958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3D04078-6227-4DBB-98EC-9FB17E9A318D}"/>
                </a:ext>
              </a:extLst>
            </p:cNvPr>
            <p:cNvGrpSpPr/>
            <p:nvPr/>
          </p:nvGrpSpPr>
          <p:grpSpPr>
            <a:xfrm>
              <a:off x="4371975" y="1881079"/>
              <a:ext cx="2543175" cy="1547921"/>
              <a:chOff x="2447925" y="2219082"/>
              <a:chExt cx="2543175" cy="1547921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A1023F7-84F8-4268-B1AF-4219D1F7BAA9}"/>
                  </a:ext>
                </a:extLst>
              </p:cNvPr>
              <p:cNvGrpSpPr/>
              <p:nvPr/>
            </p:nvGrpSpPr>
            <p:grpSpPr>
              <a:xfrm>
                <a:off x="2447925" y="2219082"/>
                <a:ext cx="2543175" cy="1547921"/>
                <a:chOff x="1726857" y="2178755"/>
                <a:chExt cx="3437235" cy="2082801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EB79A446-3460-46BF-A31F-0E9AD254D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6857" y="2178756"/>
                  <a:ext cx="343723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633CD2F8-FB28-4BC9-A74A-6B24E7BC84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26857" y="4261555"/>
                  <a:ext cx="3437235" cy="1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69066C6-69B1-4404-A539-30458A59A651}"/>
                    </a:ext>
                  </a:extLst>
                </p:cNvPr>
                <p:cNvSpPr/>
                <p:nvPr/>
              </p:nvSpPr>
              <p:spPr>
                <a:xfrm>
                  <a:off x="3397955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6551440-13A7-479A-A160-C43D682973F4}"/>
                  </a:ext>
                </a:extLst>
              </p:cNvPr>
              <p:cNvSpPr/>
              <p:nvPr/>
            </p:nvSpPr>
            <p:spPr>
              <a:xfrm>
                <a:off x="2922079" y="2219082"/>
                <a:ext cx="760081" cy="154792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A15A5B5-59EF-4E94-BC7B-B89EEE8F421E}"/>
                  </a:ext>
                </a:extLst>
              </p:cNvPr>
              <p:cNvSpPr/>
              <p:nvPr/>
            </p:nvSpPr>
            <p:spPr>
              <a:xfrm>
                <a:off x="3830522" y="2477465"/>
                <a:ext cx="467742" cy="1206033"/>
              </a:xfrm>
              <a:prstGeom prst="rect">
                <a:avLst/>
              </a:prstGeom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4CDC9EB-1C0A-427A-AEF3-BECDE61FA41E}"/>
                  </a:ext>
                </a:extLst>
              </p:cNvPr>
              <p:cNvSpPr/>
              <p:nvPr/>
            </p:nvSpPr>
            <p:spPr>
              <a:xfrm>
                <a:off x="3068248" y="3235740"/>
                <a:ext cx="467742" cy="4403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B2C56C2-6939-421C-8827-9E33327E9D4E}"/>
                </a:ext>
              </a:extLst>
            </p:cNvPr>
            <p:cNvSpPr txBox="1"/>
            <p:nvPr/>
          </p:nvSpPr>
          <p:spPr>
            <a:xfrm>
              <a:off x="6591300" y="2139462"/>
              <a:ext cx="12287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/>
                <a:t>…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8FE6CC1-EC33-4E27-AAC8-A0A4254163AC}"/>
                </a:ext>
              </a:extLst>
            </p:cNvPr>
            <p:cNvSpPr txBox="1"/>
            <p:nvPr/>
          </p:nvSpPr>
          <p:spPr>
            <a:xfrm>
              <a:off x="5263521" y="1419413"/>
              <a:ext cx="760081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FCFS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9923F8-D79D-4C83-9AC5-8ABAE86F360A}"/>
                  </a:ext>
                </a:extLst>
              </p:cNvPr>
              <p:cNvSpPr txBox="1"/>
              <p:nvPr/>
            </p:nvSpPr>
            <p:spPr>
              <a:xfrm>
                <a:off x="982977" y="1645262"/>
                <a:ext cx="2943225" cy="12490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Want to show: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𝑁𝑢𝑑𝑔𝑒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𝐹𝐶𝐹𝑆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9923F8-D79D-4C83-9AC5-8ABAE86F3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77" y="1645262"/>
                <a:ext cx="2943225" cy="1249060"/>
              </a:xfrm>
              <a:prstGeom prst="rect">
                <a:avLst/>
              </a:prstGeom>
              <a:blipFill>
                <a:blip r:embed="rId4"/>
                <a:stretch>
                  <a:fillRect l="-2454" t="-237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B9536B0-5549-4E04-A288-E5F57A3E3D5D}"/>
              </a:ext>
            </a:extLst>
          </p:cNvPr>
          <p:cNvGrpSpPr/>
          <p:nvPr/>
        </p:nvGrpSpPr>
        <p:grpSpPr>
          <a:xfrm>
            <a:off x="2151692" y="3771509"/>
            <a:ext cx="7380916" cy="1421608"/>
            <a:chOff x="2151692" y="3771509"/>
            <a:chExt cx="7380916" cy="142160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81BC9A8-59B2-4B07-953B-8AB895D122A2}"/>
                </a:ext>
              </a:extLst>
            </p:cNvPr>
            <p:cNvCxnSpPr>
              <a:cxnSpLocks/>
            </p:cNvCxnSpPr>
            <p:nvPr/>
          </p:nvCxnSpPr>
          <p:spPr>
            <a:xfrm>
              <a:off x="2162175" y="3771509"/>
              <a:ext cx="0" cy="13964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01E406E-08C6-4B22-9462-4C9A24D5A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1692" y="5193117"/>
              <a:ext cx="73809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2133E47-9F1D-41B8-BE7C-D0B3700FEC5F}"/>
              </a:ext>
            </a:extLst>
          </p:cNvPr>
          <p:cNvSpPr txBox="1"/>
          <p:nvPr/>
        </p:nvSpPr>
        <p:spPr>
          <a:xfrm>
            <a:off x="4992298" y="5996236"/>
            <a:ext cx="16180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Threshold 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7CB840E-7F74-433D-9FF0-BF84507DE2FE}"/>
              </a:ext>
            </a:extLst>
          </p:cNvPr>
          <p:cNvGrpSpPr/>
          <p:nvPr/>
        </p:nvGrpSpPr>
        <p:grpSpPr>
          <a:xfrm>
            <a:off x="391551" y="3975514"/>
            <a:ext cx="1770624" cy="1372022"/>
            <a:chOff x="391551" y="3975514"/>
            <a:chExt cx="1770624" cy="137202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D26394-BCB8-48F0-AA3A-BF8CF6B93F61}"/>
                </a:ext>
              </a:extLst>
            </p:cNvPr>
            <p:cNvSpPr txBox="1"/>
            <p:nvPr/>
          </p:nvSpPr>
          <p:spPr>
            <a:xfrm>
              <a:off x="391551" y="4264946"/>
              <a:ext cx="14954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# Jobs with T &gt; t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1E5C733-D094-4EBF-9E4B-06780BD7FC60}"/>
                </a:ext>
              </a:extLst>
            </p:cNvPr>
            <p:cNvGrpSpPr/>
            <p:nvPr/>
          </p:nvGrpSpPr>
          <p:grpSpPr>
            <a:xfrm>
              <a:off x="1790700" y="3975514"/>
              <a:ext cx="371475" cy="1372022"/>
              <a:chOff x="1790700" y="3975514"/>
              <a:chExt cx="371475" cy="1372022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1BD0E-C3B8-4E7A-A204-084216A4EB1E}"/>
                  </a:ext>
                </a:extLst>
              </p:cNvPr>
              <p:cNvSpPr txBox="1"/>
              <p:nvPr/>
            </p:nvSpPr>
            <p:spPr>
              <a:xfrm>
                <a:off x="1790700" y="3975514"/>
                <a:ext cx="371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62BB240-167E-45E4-A3FC-0243B761525A}"/>
                  </a:ext>
                </a:extLst>
              </p:cNvPr>
              <p:cNvSpPr txBox="1"/>
              <p:nvPr/>
            </p:nvSpPr>
            <p:spPr>
              <a:xfrm>
                <a:off x="1790700" y="4490161"/>
                <a:ext cx="371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8FB259-5551-41A6-A6A9-C78697BC6296}"/>
                  </a:ext>
                </a:extLst>
              </p:cNvPr>
              <p:cNvSpPr txBox="1"/>
              <p:nvPr/>
            </p:nvSpPr>
            <p:spPr>
              <a:xfrm>
                <a:off x="1790700" y="4978204"/>
                <a:ext cx="371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9248E1E-36EA-4171-993C-6184C2F32477}"/>
              </a:ext>
            </a:extLst>
          </p:cNvPr>
          <p:cNvGrpSpPr/>
          <p:nvPr/>
        </p:nvGrpSpPr>
        <p:grpSpPr>
          <a:xfrm>
            <a:off x="2162175" y="4147056"/>
            <a:ext cx="7370433" cy="1020902"/>
            <a:chOff x="2162175" y="4147056"/>
            <a:chExt cx="7370433" cy="102090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D7CD17E-436C-4AC0-A00E-3F4428C6A2A7}"/>
                </a:ext>
              </a:extLst>
            </p:cNvPr>
            <p:cNvCxnSpPr>
              <a:cxnSpLocks/>
            </p:cNvCxnSpPr>
            <p:nvPr/>
          </p:nvCxnSpPr>
          <p:spPr>
            <a:xfrm>
              <a:off x="2162175" y="4147056"/>
              <a:ext cx="234225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E3ED8A-21D1-4175-A2AE-7FA4D8EF23D2}"/>
                </a:ext>
              </a:extLst>
            </p:cNvPr>
            <p:cNvCxnSpPr>
              <a:cxnSpLocks/>
            </p:cNvCxnSpPr>
            <p:nvPr/>
          </p:nvCxnSpPr>
          <p:spPr>
            <a:xfrm>
              <a:off x="4504428" y="4147056"/>
              <a:ext cx="0" cy="51829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8885252-93A4-40EC-A0BD-025BA58B26BC}"/>
                </a:ext>
              </a:extLst>
            </p:cNvPr>
            <p:cNvCxnSpPr>
              <a:cxnSpLocks/>
            </p:cNvCxnSpPr>
            <p:nvPr/>
          </p:nvCxnSpPr>
          <p:spPr>
            <a:xfrm>
              <a:off x="4504428" y="4665346"/>
              <a:ext cx="2410722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F3BFF78-7D18-44FF-A5C5-1A45D40834E9}"/>
                </a:ext>
              </a:extLst>
            </p:cNvPr>
            <p:cNvCxnSpPr>
              <a:cxnSpLocks/>
            </p:cNvCxnSpPr>
            <p:nvPr/>
          </p:nvCxnSpPr>
          <p:spPr>
            <a:xfrm>
              <a:off x="6915150" y="4649667"/>
              <a:ext cx="0" cy="51829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D6CE044-6641-41A3-8CFF-BA0600E902A2}"/>
                </a:ext>
              </a:extLst>
            </p:cNvPr>
            <p:cNvCxnSpPr>
              <a:cxnSpLocks/>
            </p:cNvCxnSpPr>
            <p:nvPr/>
          </p:nvCxnSpPr>
          <p:spPr>
            <a:xfrm>
              <a:off x="6915150" y="5167957"/>
              <a:ext cx="2617458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A07D8ED-5C4E-4A57-BA7F-528D50661A08}"/>
              </a:ext>
            </a:extLst>
          </p:cNvPr>
          <p:cNvGrpSpPr/>
          <p:nvPr/>
        </p:nvGrpSpPr>
        <p:grpSpPr>
          <a:xfrm>
            <a:off x="3782626" y="5043389"/>
            <a:ext cx="904874" cy="952847"/>
            <a:chOff x="4124325" y="4312592"/>
            <a:chExt cx="904874" cy="952847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8AC5792-EF0F-46BE-BCE9-CAF1376F2A91}"/>
                </a:ext>
              </a:extLst>
            </p:cNvPr>
            <p:cNvCxnSpPr/>
            <p:nvPr/>
          </p:nvCxnSpPr>
          <p:spPr>
            <a:xfrm>
              <a:off x="4846129" y="4312592"/>
              <a:ext cx="0" cy="46166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A2BC422-657E-4474-A993-AB658A9A2802}"/>
                    </a:ext>
                  </a:extLst>
                </p:cNvPr>
                <p:cNvSpPr txBox="1"/>
                <p:nvPr/>
              </p:nvSpPr>
              <p:spPr>
                <a:xfrm>
                  <a:off x="4124325" y="4784089"/>
                  <a:ext cx="904874" cy="481350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𝑆𝑚𝑎𝑙𝑙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𝐹𝐶𝐹𝑆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A2BC422-657E-4474-A993-AB658A9A2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4325" y="4784089"/>
                  <a:ext cx="904874" cy="4813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DFDE89C-0F05-403B-888C-0757FA8DE4E7}"/>
              </a:ext>
            </a:extLst>
          </p:cNvPr>
          <p:cNvGrpSpPr/>
          <p:nvPr/>
        </p:nvGrpSpPr>
        <p:grpSpPr>
          <a:xfrm>
            <a:off x="6014638" y="4991474"/>
            <a:ext cx="972597" cy="963827"/>
            <a:chOff x="4790549" y="4326084"/>
            <a:chExt cx="972597" cy="96382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214799C-7B10-468A-9E78-B19FA8F66697}"/>
                </a:ext>
              </a:extLst>
            </p:cNvPr>
            <p:cNvCxnSpPr/>
            <p:nvPr/>
          </p:nvCxnSpPr>
          <p:spPr>
            <a:xfrm>
              <a:off x="5691061" y="4326084"/>
              <a:ext cx="0" cy="46166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9AAF888-1B21-4507-BC63-FA5AB2ABBB28}"/>
                    </a:ext>
                  </a:extLst>
                </p:cNvPr>
                <p:cNvSpPr txBox="1"/>
                <p:nvPr/>
              </p:nvSpPr>
              <p:spPr>
                <a:xfrm>
                  <a:off x="4790549" y="4774257"/>
                  <a:ext cx="972597" cy="515654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𝐿𝑎𝑟𝑔𝑒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𝐹𝐶𝐹𝑆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9AAF888-1B21-4507-BC63-FA5AB2ABB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0549" y="4774257"/>
                  <a:ext cx="972597" cy="515654"/>
                </a:xfrm>
                <a:prstGeom prst="rect">
                  <a:avLst/>
                </a:prstGeom>
                <a:blipFill>
                  <a:blip r:embed="rId6"/>
                  <a:stretch>
                    <a:fillRect r="-606" b="-5495"/>
                  </a:stretch>
                </a:blip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396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2C55-7286-4A6B-ACB5-744DF5B3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intuition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A408E-811B-42CE-85F2-482F6FE9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56ABFD-1AC6-40A4-8FB1-F2089875EA4D}"/>
              </a:ext>
            </a:extLst>
          </p:cNvPr>
          <p:cNvGrpSpPr/>
          <p:nvPr/>
        </p:nvGrpSpPr>
        <p:grpSpPr>
          <a:xfrm>
            <a:off x="3782626" y="5043389"/>
            <a:ext cx="904874" cy="952847"/>
            <a:chOff x="4124325" y="4312592"/>
            <a:chExt cx="904874" cy="95284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E5931C-59A9-442E-8296-20DE4003827E}"/>
                </a:ext>
              </a:extLst>
            </p:cNvPr>
            <p:cNvCxnSpPr/>
            <p:nvPr/>
          </p:nvCxnSpPr>
          <p:spPr>
            <a:xfrm>
              <a:off x="4846129" y="4312592"/>
              <a:ext cx="0" cy="46166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E72D9C7-5129-4EE0-A1AD-7341F0545B38}"/>
                    </a:ext>
                  </a:extLst>
                </p:cNvPr>
                <p:cNvSpPr txBox="1"/>
                <p:nvPr/>
              </p:nvSpPr>
              <p:spPr>
                <a:xfrm>
                  <a:off x="4124325" y="4784089"/>
                  <a:ext cx="904874" cy="481350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𝑆𝑚𝑎𝑙𝑙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𝐹𝐶𝐹𝑆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E72D9C7-5129-4EE0-A1AD-7341F0545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4325" y="4784089"/>
                  <a:ext cx="904874" cy="48135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93121B-BF8A-4E1B-9C78-BE9BE20B4C2B}"/>
              </a:ext>
            </a:extLst>
          </p:cNvPr>
          <p:cNvGrpSpPr/>
          <p:nvPr/>
        </p:nvGrpSpPr>
        <p:grpSpPr>
          <a:xfrm>
            <a:off x="6014638" y="4991474"/>
            <a:ext cx="972597" cy="963827"/>
            <a:chOff x="4790549" y="4326084"/>
            <a:chExt cx="972597" cy="96382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1187A55-586E-4A25-A8A0-3B384286B848}"/>
                </a:ext>
              </a:extLst>
            </p:cNvPr>
            <p:cNvCxnSpPr/>
            <p:nvPr/>
          </p:nvCxnSpPr>
          <p:spPr>
            <a:xfrm>
              <a:off x="5691061" y="4326084"/>
              <a:ext cx="0" cy="461665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442C4C3-B5A6-48E1-8C88-3825B241F078}"/>
                    </a:ext>
                  </a:extLst>
                </p:cNvPr>
                <p:cNvSpPr txBox="1"/>
                <p:nvPr/>
              </p:nvSpPr>
              <p:spPr>
                <a:xfrm>
                  <a:off x="4790549" y="4774257"/>
                  <a:ext cx="972597" cy="515654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𝐿𝑎𝑟𝑔𝑒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𝐹𝐶𝐹𝑆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442C4C3-B5A6-48E1-8C88-3825B241F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0549" y="4774257"/>
                  <a:ext cx="972597" cy="515654"/>
                </a:xfrm>
                <a:prstGeom prst="rect">
                  <a:avLst/>
                </a:prstGeom>
                <a:blipFill>
                  <a:blip r:embed="rId3"/>
                  <a:stretch>
                    <a:fillRect r="-606" b="-5495"/>
                  </a:stretch>
                </a:blip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9923F8-D79D-4C83-9AC5-8ABAE86F360A}"/>
                  </a:ext>
                </a:extLst>
              </p:cNvPr>
              <p:cNvSpPr txBox="1"/>
              <p:nvPr/>
            </p:nvSpPr>
            <p:spPr>
              <a:xfrm>
                <a:off x="982977" y="1645262"/>
                <a:ext cx="2943225" cy="12490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Want to show: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𝑁𝑢𝑑𝑔𝑒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𝐹𝐶𝐹𝑆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9923F8-D79D-4C83-9AC5-8ABAE86F3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77" y="1645262"/>
                <a:ext cx="2943225" cy="1249060"/>
              </a:xfrm>
              <a:prstGeom prst="rect">
                <a:avLst/>
              </a:prstGeom>
              <a:blipFill>
                <a:blip r:embed="rId4"/>
                <a:stretch>
                  <a:fillRect l="-2454" t="-237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B9536B0-5549-4E04-A288-E5F57A3E3D5D}"/>
              </a:ext>
            </a:extLst>
          </p:cNvPr>
          <p:cNvGrpSpPr/>
          <p:nvPr/>
        </p:nvGrpSpPr>
        <p:grpSpPr>
          <a:xfrm>
            <a:off x="2151692" y="3771509"/>
            <a:ext cx="7380916" cy="1421608"/>
            <a:chOff x="2151692" y="3771509"/>
            <a:chExt cx="7380916" cy="1421608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81BC9A8-59B2-4B07-953B-8AB895D122A2}"/>
                </a:ext>
              </a:extLst>
            </p:cNvPr>
            <p:cNvCxnSpPr>
              <a:cxnSpLocks/>
            </p:cNvCxnSpPr>
            <p:nvPr/>
          </p:nvCxnSpPr>
          <p:spPr>
            <a:xfrm>
              <a:off x="2162175" y="3771509"/>
              <a:ext cx="0" cy="13964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01E406E-08C6-4B22-9462-4C9A24D5A8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1692" y="5193117"/>
              <a:ext cx="738091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2133E47-9F1D-41B8-BE7C-D0B3700FEC5F}"/>
              </a:ext>
            </a:extLst>
          </p:cNvPr>
          <p:cNvSpPr txBox="1"/>
          <p:nvPr/>
        </p:nvSpPr>
        <p:spPr>
          <a:xfrm>
            <a:off x="4992298" y="5996236"/>
            <a:ext cx="16180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Threshold 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7CB840E-7F74-433D-9FF0-BF84507DE2FE}"/>
              </a:ext>
            </a:extLst>
          </p:cNvPr>
          <p:cNvGrpSpPr/>
          <p:nvPr/>
        </p:nvGrpSpPr>
        <p:grpSpPr>
          <a:xfrm>
            <a:off x="391551" y="3975514"/>
            <a:ext cx="1770624" cy="1372022"/>
            <a:chOff x="391551" y="3975514"/>
            <a:chExt cx="1770624" cy="137202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D26394-BCB8-48F0-AA3A-BF8CF6B93F61}"/>
                </a:ext>
              </a:extLst>
            </p:cNvPr>
            <p:cNvSpPr txBox="1"/>
            <p:nvPr/>
          </p:nvSpPr>
          <p:spPr>
            <a:xfrm>
              <a:off x="391551" y="4264946"/>
              <a:ext cx="149542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# Jobs with T &gt; t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1E5C733-D094-4EBF-9E4B-06780BD7FC60}"/>
                </a:ext>
              </a:extLst>
            </p:cNvPr>
            <p:cNvGrpSpPr/>
            <p:nvPr/>
          </p:nvGrpSpPr>
          <p:grpSpPr>
            <a:xfrm>
              <a:off x="1790700" y="3975514"/>
              <a:ext cx="371475" cy="1372022"/>
              <a:chOff x="1790700" y="3975514"/>
              <a:chExt cx="371475" cy="1372022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1BD0E-C3B8-4E7A-A204-084216A4EB1E}"/>
                  </a:ext>
                </a:extLst>
              </p:cNvPr>
              <p:cNvSpPr txBox="1"/>
              <p:nvPr/>
            </p:nvSpPr>
            <p:spPr>
              <a:xfrm>
                <a:off x="1790700" y="3975514"/>
                <a:ext cx="371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62BB240-167E-45E4-A3FC-0243B761525A}"/>
                  </a:ext>
                </a:extLst>
              </p:cNvPr>
              <p:cNvSpPr txBox="1"/>
              <p:nvPr/>
            </p:nvSpPr>
            <p:spPr>
              <a:xfrm>
                <a:off x="1790700" y="4490161"/>
                <a:ext cx="371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8FB259-5551-41A6-A6A9-C78697BC6296}"/>
                  </a:ext>
                </a:extLst>
              </p:cNvPr>
              <p:cNvSpPr txBox="1"/>
              <p:nvPr/>
            </p:nvSpPr>
            <p:spPr>
              <a:xfrm>
                <a:off x="1790700" y="4978204"/>
                <a:ext cx="371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D84E123-F76D-4B82-A495-2FD3FCB1CE3A}"/>
              </a:ext>
            </a:extLst>
          </p:cNvPr>
          <p:cNvGrpSpPr/>
          <p:nvPr/>
        </p:nvGrpSpPr>
        <p:grpSpPr>
          <a:xfrm>
            <a:off x="2162175" y="4147056"/>
            <a:ext cx="7370433" cy="1020902"/>
            <a:chOff x="2162175" y="4147056"/>
            <a:chExt cx="7370433" cy="102090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D7CD17E-436C-4AC0-A00E-3F4428C6A2A7}"/>
                </a:ext>
              </a:extLst>
            </p:cNvPr>
            <p:cNvCxnSpPr>
              <a:cxnSpLocks/>
            </p:cNvCxnSpPr>
            <p:nvPr/>
          </p:nvCxnSpPr>
          <p:spPr>
            <a:xfrm>
              <a:off x="2162175" y="4147056"/>
              <a:ext cx="2342253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E3ED8A-21D1-4175-A2AE-7FA4D8EF23D2}"/>
                </a:ext>
              </a:extLst>
            </p:cNvPr>
            <p:cNvCxnSpPr>
              <a:cxnSpLocks/>
            </p:cNvCxnSpPr>
            <p:nvPr/>
          </p:nvCxnSpPr>
          <p:spPr>
            <a:xfrm>
              <a:off x="4504428" y="4147056"/>
              <a:ext cx="0" cy="51829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8885252-93A4-40EC-A0BD-025BA58B26BC}"/>
                </a:ext>
              </a:extLst>
            </p:cNvPr>
            <p:cNvCxnSpPr>
              <a:cxnSpLocks/>
            </p:cNvCxnSpPr>
            <p:nvPr/>
          </p:nvCxnSpPr>
          <p:spPr>
            <a:xfrm>
              <a:off x="4504428" y="4665346"/>
              <a:ext cx="2410722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F3BFF78-7D18-44FF-A5C5-1A45D40834E9}"/>
                </a:ext>
              </a:extLst>
            </p:cNvPr>
            <p:cNvCxnSpPr>
              <a:cxnSpLocks/>
            </p:cNvCxnSpPr>
            <p:nvPr/>
          </p:nvCxnSpPr>
          <p:spPr>
            <a:xfrm>
              <a:off x="6915150" y="4649667"/>
              <a:ext cx="0" cy="518291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D6CE044-6641-41A3-8CFF-BA0600E902A2}"/>
                </a:ext>
              </a:extLst>
            </p:cNvPr>
            <p:cNvCxnSpPr>
              <a:cxnSpLocks/>
            </p:cNvCxnSpPr>
            <p:nvPr/>
          </p:nvCxnSpPr>
          <p:spPr>
            <a:xfrm>
              <a:off x="6915150" y="5167957"/>
              <a:ext cx="2617458" cy="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CEAFDED-077C-43C5-9876-F2375F8D43DE}"/>
              </a:ext>
            </a:extLst>
          </p:cNvPr>
          <p:cNvGrpSpPr/>
          <p:nvPr/>
        </p:nvGrpSpPr>
        <p:grpSpPr>
          <a:xfrm>
            <a:off x="4504428" y="796915"/>
            <a:ext cx="3448050" cy="2335614"/>
            <a:chOff x="4371975" y="1093386"/>
            <a:chExt cx="3448050" cy="233561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99FD60A-09BD-4BEA-BCA8-9938F115DAC3}"/>
                </a:ext>
              </a:extLst>
            </p:cNvPr>
            <p:cNvGrpSpPr/>
            <p:nvPr/>
          </p:nvGrpSpPr>
          <p:grpSpPr>
            <a:xfrm>
              <a:off x="4371975" y="1881079"/>
              <a:ext cx="3448050" cy="1547921"/>
              <a:chOff x="4371975" y="1881079"/>
              <a:chExt cx="3448050" cy="154792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A51616D-77FF-4981-B54A-62F8C717F632}"/>
                  </a:ext>
                </a:extLst>
              </p:cNvPr>
              <p:cNvGrpSpPr/>
              <p:nvPr/>
            </p:nvGrpSpPr>
            <p:grpSpPr>
              <a:xfrm>
                <a:off x="4371975" y="1881079"/>
                <a:ext cx="2543175" cy="1547921"/>
                <a:chOff x="2447925" y="2219082"/>
                <a:chExt cx="2543175" cy="1547921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16AB58A0-9D97-4077-B2D5-1DA6FA5156EA}"/>
                    </a:ext>
                  </a:extLst>
                </p:cNvPr>
                <p:cNvGrpSpPr/>
                <p:nvPr/>
              </p:nvGrpSpPr>
              <p:grpSpPr>
                <a:xfrm>
                  <a:off x="2447925" y="2219082"/>
                  <a:ext cx="2543175" cy="1547921"/>
                  <a:chOff x="1726857" y="2178755"/>
                  <a:chExt cx="3437235" cy="2082801"/>
                </a:xfrm>
              </p:grpSpPr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FE814EE3-2198-410D-8F5C-6DF29A4EBA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26857" y="2178756"/>
                    <a:ext cx="343723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65220712-7CBA-4A09-B6B6-233F20AECD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726857" y="4261555"/>
                    <a:ext cx="3437235" cy="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8950C946-2121-4A91-A28E-91739CECDC03}"/>
                      </a:ext>
                    </a:extLst>
                  </p:cNvPr>
                  <p:cNvSpPr/>
                  <p:nvPr/>
                </p:nvSpPr>
                <p:spPr>
                  <a:xfrm>
                    <a:off x="3397955" y="2178755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E0F33D25-9F9F-4719-89D7-4BBCE3E53C22}"/>
                    </a:ext>
                  </a:extLst>
                </p:cNvPr>
                <p:cNvSpPr/>
                <p:nvPr/>
              </p:nvSpPr>
              <p:spPr>
                <a:xfrm>
                  <a:off x="2922079" y="2219082"/>
                  <a:ext cx="760081" cy="154792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8379FC6E-587B-4DA7-833D-0966725119A4}"/>
                    </a:ext>
                  </a:extLst>
                </p:cNvPr>
                <p:cNvSpPr/>
                <p:nvPr/>
              </p:nvSpPr>
              <p:spPr>
                <a:xfrm>
                  <a:off x="3830522" y="3221965"/>
                  <a:ext cx="467742" cy="44030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9F9E174-F5B1-47D5-8C48-B57E6B187C5A}"/>
                  </a:ext>
                </a:extLst>
              </p:cNvPr>
              <p:cNvSpPr txBox="1"/>
              <p:nvPr/>
            </p:nvSpPr>
            <p:spPr>
              <a:xfrm>
                <a:off x="6591300" y="2139462"/>
                <a:ext cx="12287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/>
                  <a:t>…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A7DAC05-9B6D-4028-83E4-9ACB0CEADFDE}"/>
                </a:ext>
              </a:extLst>
            </p:cNvPr>
            <p:cNvGrpSpPr/>
            <p:nvPr/>
          </p:nvGrpSpPr>
          <p:grpSpPr>
            <a:xfrm>
              <a:off x="4720469" y="1600233"/>
              <a:ext cx="1011400" cy="1691377"/>
              <a:chOff x="2857692" y="1992122"/>
              <a:chExt cx="1011400" cy="1691377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5DA52DF-67E9-4F38-9CB0-553E486B1F0C}"/>
                  </a:ext>
                </a:extLst>
              </p:cNvPr>
              <p:cNvSpPr/>
              <p:nvPr/>
            </p:nvSpPr>
            <p:spPr>
              <a:xfrm>
                <a:off x="3110174" y="2477466"/>
                <a:ext cx="467742" cy="1206033"/>
              </a:xfrm>
              <a:prstGeom prst="rect">
                <a:avLst/>
              </a:prstGeom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ADBBB21-265B-4021-BFCA-64FDDAEB510A}"/>
                  </a:ext>
                </a:extLst>
              </p:cNvPr>
              <p:cNvSpPr txBox="1"/>
              <p:nvPr/>
            </p:nvSpPr>
            <p:spPr>
              <a:xfrm>
                <a:off x="2857692" y="1992122"/>
                <a:ext cx="1011400" cy="36933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Nudged!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D104FDF-CF78-4F25-AB40-7486C830336B}"/>
                </a:ext>
              </a:extLst>
            </p:cNvPr>
            <p:cNvSpPr txBox="1"/>
            <p:nvPr/>
          </p:nvSpPr>
          <p:spPr>
            <a:xfrm>
              <a:off x="5137862" y="1093386"/>
              <a:ext cx="1011400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Nudge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34DD612-7FC8-4A52-9824-D967F39EEE3A}"/>
              </a:ext>
            </a:extLst>
          </p:cNvPr>
          <p:cNvGrpSpPr/>
          <p:nvPr/>
        </p:nvGrpSpPr>
        <p:grpSpPr>
          <a:xfrm>
            <a:off x="2523167" y="4991474"/>
            <a:ext cx="1067275" cy="1004762"/>
            <a:chOff x="4371974" y="4312592"/>
            <a:chExt cx="1067275" cy="1004762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0D38CCF-79CC-4DBB-AD20-E79467AB609C}"/>
                </a:ext>
              </a:extLst>
            </p:cNvPr>
            <p:cNvCxnSpPr/>
            <p:nvPr/>
          </p:nvCxnSpPr>
          <p:spPr>
            <a:xfrm>
              <a:off x="4846129" y="4312592"/>
              <a:ext cx="0" cy="4616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C210918-A0D5-4E63-B357-E4FCF45D70A3}"/>
                    </a:ext>
                  </a:extLst>
                </p:cNvPr>
                <p:cNvSpPr txBox="1"/>
                <p:nvPr/>
              </p:nvSpPr>
              <p:spPr>
                <a:xfrm>
                  <a:off x="4371974" y="4774257"/>
                  <a:ext cx="1067275" cy="543097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𝑆𝑚𝑎𝑙𝑙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𝑁𝑢𝑑𝑔𝑒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DDDDAF4-682D-4C4C-BA10-9D9112CEE2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1974" y="4774257"/>
                  <a:ext cx="1067275" cy="5430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6D4EACE-99A4-4E8D-B98E-79162F669DDB}"/>
              </a:ext>
            </a:extLst>
          </p:cNvPr>
          <p:cNvGrpSpPr/>
          <p:nvPr/>
        </p:nvGrpSpPr>
        <p:grpSpPr>
          <a:xfrm>
            <a:off x="7298588" y="4978204"/>
            <a:ext cx="1067275" cy="1015343"/>
            <a:chOff x="4371974" y="4340035"/>
            <a:chExt cx="1067275" cy="1015343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3FFF63F-7F30-4B6B-8DFE-2560204A973B}"/>
                </a:ext>
              </a:extLst>
            </p:cNvPr>
            <p:cNvCxnSpPr/>
            <p:nvPr/>
          </p:nvCxnSpPr>
          <p:spPr>
            <a:xfrm>
              <a:off x="4407646" y="4340035"/>
              <a:ext cx="0" cy="461665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F0EECC9-AA85-4EA3-84B7-5B18751048B2}"/>
                    </a:ext>
                  </a:extLst>
                </p:cNvPr>
                <p:cNvSpPr txBox="1"/>
                <p:nvPr/>
              </p:nvSpPr>
              <p:spPr>
                <a:xfrm>
                  <a:off x="4371974" y="4774257"/>
                  <a:ext cx="1067275" cy="581121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𝐿𝑎𝑟𝑔𝑒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𝑁𝑢𝑑𝑔𝑒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E60374C-909A-4FA8-8FC5-142C72A635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1974" y="4774257"/>
                  <a:ext cx="1067275" cy="5811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F8EED89-E8CA-4346-9FCD-28F7D6E2F2DC}"/>
              </a:ext>
            </a:extLst>
          </p:cNvPr>
          <p:cNvGrpSpPr/>
          <p:nvPr/>
        </p:nvGrpSpPr>
        <p:grpSpPr>
          <a:xfrm>
            <a:off x="2151692" y="4179230"/>
            <a:ext cx="7380916" cy="983640"/>
            <a:chOff x="2151692" y="4179230"/>
            <a:chExt cx="7380916" cy="98364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9A5CA0C-C0B6-4EA8-91C6-51181958B09A}"/>
                </a:ext>
              </a:extLst>
            </p:cNvPr>
            <p:cNvCxnSpPr>
              <a:cxnSpLocks/>
            </p:cNvCxnSpPr>
            <p:nvPr/>
          </p:nvCxnSpPr>
          <p:spPr>
            <a:xfrm>
              <a:off x="2151692" y="4179230"/>
              <a:ext cx="84563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2512B0C-88E7-4248-B942-1B099D9B5013}"/>
                </a:ext>
              </a:extLst>
            </p:cNvPr>
            <p:cNvCxnSpPr>
              <a:cxnSpLocks/>
            </p:cNvCxnSpPr>
            <p:nvPr/>
          </p:nvCxnSpPr>
          <p:spPr>
            <a:xfrm>
              <a:off x="2997322" y="4179230"/>
              <a:ext cx="0" cy="49559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11FDC1E-7DA0-480C-9150-4FC52DB35F38}"/>
                </a:ext>
              </a:extLst>
            </p:cNvPr>
            <p:cNvCxnSpPr>
              <a:cxnSpLocks/>
            </p:cNvCxnSpPr>
            <p:nvPr/>
          </p:nvCxnSpPr>
          <p:spPr>
            <a:xfrm>
              <a:off x="2997322" y="4693877"/>
              <a:ext cx="434079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EB1FCF98-72A1-4DD6-A14D-EFF65BA0C849}"/>
                </a:ext>
              </a:extLst>
            </p:cNvPr>
            <p:cNvCxnSpPr>
              <a:cxnSpLocks/>
            </p:cNvCxnSpPr>
            <p:nvPr/>
          </p:nvCxnSpPr>
          <p:spPr>
            <a:xfrm>
              <a:off x="7338115" y="4692434"/>
              <a:ext cx="0" cy="47043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B240A35-B0C2-430E-8177-AB6833808841}"/>
                </a:ext>
              </a:extLst>
            </p:cNvPr>
            <p:cNvCxnSpPr>
              <a:cxnSpLocks/>
            </p:cNvCxnSpPr>
            <p:nvPr/>
          </p:nvCxnSpPr>
          <p:spPr>
            <a:xfrm>
              <a:off x="7334260" y="5151100"/>
              <a:ext cx="2198348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FF32489-02EF-4758-B9BB-DB7F6608C3FB}"/>
              </a:ext>
            </a:extLst>
          </p:cNvPr>
          <p:cNvGrpSpPr/>
          <p:nvPr/>
        </p:nvGrpSpPr>
        <p:grpSpPr>
          <a:xfrm>
            <a:off x="2831901" y="3436781"/>
            <a:ext cx="5240630" cy="653657"/>
            <a:chOff x="2831901" y="3436781"/>
            <a:chExt cx="5240630" cy="653657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F18CB60-9C11-4AB0-8A13-53B273A78018}"/>
                </a:ext>
              </a:extLst>
            </p:cNvPr>
            <p:cNvGrpSpPr/>
            <p:nvPr/>
          </p:nvGrpSpPr>
          <p:grpSpPr>
            <a:xfrm>
              <a:off x="2962608" y="3810007"/>
              <a:ext cx="4371652" cy="280431"/>
              <a:chOff x="3150205" y="4406841"/>
              <a:chExt cx="4371652" cy="174238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83D20BB-A9AC-4CC3-89F9-C5A8A6F38AD4}"/>
                  </a:ext>
                </a:extLst>
              </p:cNvPr>
              <p:cNvSpPr/>
              <p:nvPr/>
            </p:nvSpPr>
            <p:spPr>
              <a:xfrm>
                <a:off x="7063751" y="4411293"/>
                <a:ext cx="458106" cy="155134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5C3947C-69BE-49F3-8455-128C01E62F21}"/>
                  </a:ext>
                </a:extLst>
              </p:cNvPr>
              <p:cNvSpPr/>
              <p:nvPr/>
            </p:nvSpPr>
            <p:spPr>
              <a:xfrm>
                <a:off x="3150205" y="4406841"/>
                <a:ext cx="1541820" cy="174238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47B2A0D-F346-4E0C-B1AC-1C55AC9A8E68}"/>
                </a:ext>
              </a:extLst>
            </p:cNvPr>
            <p:cNvSpPr txBox="1"/>
            <p:nvPr/>
          </p:nvSpPr>
          <p:spPr>
            <a:xfrm>
              <a:off x="2831901" y="3441442"/>
              <a:ext cx="1855599" cy="369332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Nudge improves!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B0FA398-BD92-4214-BB8A-E6D913F318F3}"/>
                </a:ext>
              </a:extLst>
            </p:cNvPr>
            <p:cNvGrpSpPr/>
            <p:nvPr/>
          </p:nvGrpSpPr>
          <p:grpSpPr>
            <a:xfrm>
              <a:off x="6101848" y="3436781"/>
              <a:ext cx="1970683" cy="369332"/>
              <a:chOff x="6049362" y="3855952"/>
              <a:chExt cx="1970683" cy="369332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A10DC79-2D14-4205-A0AD-A7BB7AB9E54A}"/>
                  </a:ext>
                </a:extLst>
              </p:cNvPr>
              <p:cNvSpPr txBox="1"/>
              <p:nvPr/>
            </p:nvSpPr>
            <p:spPr>
              <a:xfrm>
                <a:off x="6049362" y="3855952"/>
                <a:ext cx="197068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Nudge degrades </a:t>
                </a:r>
              </a:p>
            </p:txBody>
          </p:sp>
          <p:sp>
            <p:nvSpPr>
              <p:cNvPr id="92" name="Smiley Face 91">
                <a:extLst>
                  <a:ext uri="{FF2B5EF4-FFF2-40B4-BE49-F238E27FC236}">
                    <a16:creationId xmlns:a16="http://schemas.microsoft.com/office/drawing/2014/main" id="{BB197394-7218-4CDE-BD11-56216C95BE58}"/>
                  </a:ext>
                </a:extLst>
              </p:cNvPr>
              <p:cNvSpPr/>
              <p:nvPr/>
            </p:nvSpPr>
            <p:spPr>
              <a:xfrm>
                <a:off x="7696693" y="3920949"/>
                <a:ext cx="246663" cy="265088"/>
              </a:xfrm>
              <a:prstGeom prst="smileyFace">
                <a:avLst>
                  <a:gd name="adj" fmla="val -4653"/>
                </a:avLst>
              </a:prstGeom>
              <a:solidFill>
                <a:srgbClr val="FF0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092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A30B2515-00B4-49D6-AA1D-BA206C711691}"/>
              </a:ext>
            </a:extLst>
          </p:cNvPr>
          <p:cNvSpPr/>
          <p:nvPr/>
        </p:nvSpPr>
        <p:spPr>
          <a:xfrm rot="5400000" flipH="1" flipV="1">
            <a:off x="8376045" y="3855851"/>
            <a:ext cx="2142315" cy="2858682"/>
          </a:xfrm>
          <a:prstGeom prst="parallelogram">
            <a:avLst>
              <a:gd name="adj" fmla="val 88168"/>
            </a:avLst>
          </a:prstGeom>
          <a:solidFill>
            <a:schemeClr val="accent5">
              <a:lumMod val="40000"/>
              <a:lumOff val="6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E0C2C3B-5D50-45B0-A1E1-C80BF0091DDC}"/>
              </a:ext>
            </a:extLst>
          </p:cNvPr>
          <p:cNvGrpSpPr/>
          <p:nvPr/>
        </p:nvGrpSpPr>
        <p:grpSpPr>
          <a:xfrm>
            <a:off x="5231443" y="3183190"/>
            <a:ext cx="3384405" cy="190384"/>
            <a:chOff x="3600556" y="4436208"/>
            <a:chExt cx="3384405" cy="190384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C7D4C05-95A3-4F58-A5BE-66917F217CDB}"/>
                </a:ext>
              </a:extLst>
            </p:cNvPr>
            <p:cNvSpPr/>
            <p:nvPr/>
          </p:nvSpPr>
          <p:spPr>
            <a:xfrm>
              <a:off x="6619350" y="4455258"/>
              <a:ext cx="365611" cy="1713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7BF8F5E-8C30-4E59-837A-7F2FE1CEF1A5}"/>
                </a:ext>
              </a:extLst>
            </p:cNvPr>
            <p:cNvSpPr/>
            <p:nvPr/>
          </p:nvSpPr>
          <p:spPr>
            <a:xfrm>
              <a:off x="3600556" y="4436208"/>
              <a:ext cx="1576877" cy="12978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60A3254-8B16-48AD-B7FC-A3A9B8A0DFF0}"/>
              </a:ext>
            </a:extLst>
          </p:cNvPr>
          <p:cNvGrpSpPr/>
          <p:nvPr/>
        </p:nvGrpSpPr>
        <p:grpSpPr>
          <a:xfrm>
            <a:off x="3393118" y="3379090"/>
            <a:ext cx="3081045" cy="190384"/>
            <a:chOff x="3903916" y="4436208"/>
            <a:chExt cx="3081045" cy="19038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379E8B2-7FDF-41CC-BDF0-95289BF3F4FF}"/>
                </a:ext>
              </a:extLst>
            </p:cNvPr>
            <p:cNvSpPr/>
            <p:nvPr/>
          </p:nvSpPr>
          <p:spPr>
            <a:xfrm>
              <a:off x="3903916" y="4436208"/>
              <a:ext cx="1273517" cy="1713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47EEC9E-B774-4DFD-9860-474AF447F9BB}"/>
                </a:ext>
              </a:extLst>
            </p:cNvPr>
            <p:cNvSpPr/>
            <p:nvPr/>
          </p:nvSpPr>
          <p:spPr>
            <a:xfrm>
              <a:off x="6619350" y="4455258"/>
              <a:ext cx="365611" cy="1713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6F03231-05E7-4730-ABAD-E92AB9B6BA4E}"/>
              </a:ext>
            </a:extLst>
          </p:cNvPr>
          <p:cNvGrpSpPr/>
          <p:nvPr/>
        </p:nvGrpSpPr>
        <p:grpSpPr>
          <a:xfrm>
            <a:off x="2442214" y="2932912"/>
            <a:ext cx="3834757" cy="190384"/>
            <a:chOff x="3150204" y="4436208"/>
            <a:chExt cx="3834757" cy="190384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29AE622-1E58-4C6D-8A73-6D0EF65C1913}"/>
                </a:ext>
              </a:extLst>
            </p:cNvPr>
            <p:cNvSpPr/>
            <p:nvPr/>
          </p:nvSpPr>
          <p:spPr>
            <a:xfrm>
              <a:off x="6619350" y="4455258"/>
              <a:ext cx="365611" cy="1713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731EACE-4CDA-4C95-8C0F-44B35196DA50}"/>
                </a:ext>
              </a:extLst>
            </p:cNvPr>
            <p:cNvSpPr/>
            <p:nvPr/>
          </p:nvSpPr>
          <p:spPr>
            <a:xfrm>
              <a:off x="3150204" y="4436208"/>
              <a:ext cx="2027230" cy="14091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3EAF627-3B5E-46DA-BAA7-10E2B29073F8}"/>
              </a:ext>
            </a:extLst>
          </p:cNvPr>
          <p:cNvGrpSpPr/>
          <p:nvPr/>
        </p:nvGrpSpPr>
        <p:grpSpPr>
          <a:xfrm>
            <a:off x="5098094" y="2638905"/>
            <a:ext cx="3886200" cy="171334"/>
            <a:chOff x="3470042" y="4455258"/>
            <a:chExt cx="3886200" cy="17133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F85EAE5-DE8E-4268-ADAE-267EFC7197A3}"/>
                </a:ext>
              </a:extLst>
            </p:cNvPr>
            <p:cNvSpPr/>
            <p:nvPr/>
          </p:nvSpPr>
          <p:spPr>
            <a:xfrm>
              <a:off x="6619350" y="4455258"/>
              <a:ext cx="736892" cy="17133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DDD3C86-B2BE-4C96-B492-7DAAD0961955}"/>
                </a:ext>
              </a:extLst>
            </p:cNvPr>
            <p:cNvSpPr/>
            <p:nvPr/>
          </p:nvSpPr>
          <p:spPr>
            <a:xfrm>
              <a:off x="3470042" y="4455258"/>
              <a:ext cx="1376069" cy="17133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71330C4-7A48-4189-8721-9AEFD83827CF}"/>
              </a:ext>
            </a:extLst>
          </p:cNvPr>
          <p:cNvGrpSpPr/>
          <p:nvPr/>
        </p:nvGrpSpPr>
        <p:grpSpPr>
          <a:xfrm>
            <a:off x="5333648" y="2311394"/>
            <a:ext cx="4031949" cy="209434"/>
            <a:chOff x="3150204" y="4436208"/>
            <a:chExt cx="4031949" cy="20943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DD9D02C-B966-4420-B387-2231240EDD56}"/>
                </a:ext>
              </a:extLst>
            </p:cNvPr>
            <p:cNvSpPr/>
            <p:nvPr/>
          </p:nvSpPr>
          <p:spPr>
            <a:xfrm>
              <a:off x="6619350" y="4455258"/>
              <a:ext cx="562803" cy="19038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173C3BE-E75D-4AD6-B898-BEE88146C4CC}"/>
                </a:ext>
              </a:extLst>
            </p:cNvPr>
            <p:cNvSpPr/>
            <p:nvPr/>
          </p:nvSpPr>
          <p:spPr>
            <a:xfrm>
              <a:off x="3150204" y="4436208"/>
              <a:ext cx="1695907" cy="19038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6E2C55-7286-4A6B-ACB5-744DF5B3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intuition: One t, many nudges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A408E-811B-42CE-85F2-482F6FE9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0B7C35-092E-43B4-8639-E74669B7C826}"/>
              </a:ext>
            </a:extLst>
          </p:cNvPr>
          <p:cNvCxnSpPr>
            <a:cxnSpLocks/>
          </p:cNvCxnSpPr>
          <p:nvPr/>
        </p:nvCxnSpPr>
        <p:spPr>
          <a:xfrm>
            <a:off x="1087748" y="2136166"/>
            <a:ext cx="94373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AF2F61-5CB3-41D8-944F-E9980EEFC57F}"/>
              </a:ext>
            </a:extLst>
          </p:cNvPr>
          <p:cNvGrpSpPr/>
          <p:nvPr/>
        </p:nvGrpSpPr>
        <p:grpSpPr>
          <a:xfrm>
            <a:off x="6010271" y="1333002"/>
            <a:ext cx="266700" cy="2491669"/>
            <a:chOff x="5905500" y="2889956"/>
            <a:chExt cx="266700" cy="249166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502557-94F9-4F97-B118-F4C87C991F5E}"/>
                </a:ext>
              </a:extLst>
            </p:cNvPr>
            <p:cNvSpPr txBox="1"/>
            <p:nvPr/>
          </p:nvSpPr>
          <p:spPr>
            <a:xfrm>
              <a:off x="5905500" y="2889956"/>
              <a:ext cx="266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t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DFCACF-AB05-4CDF-AC7D-9ED334D2C5C2}"/>
                </a:ext>
              </a:extLst>
            </p:cNvPr>
            <p:cNvCxnSpPr>
              <a:cxnSpLocks/>
            </p:cNvCxnSpPr>
            <p:nvPr/>
          </p:nvCxnSpPr>
          <p:spPr>
            <a:xfrm>
              <a:off x="6067425" y="3413176"/>
              <a:ext cx="0" cy="19684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73287D7-7E96-4F01-800F-8F06072BFA57}"/>
              </a:ext>
            </a:extLst>
          </p:cNvPr>
          <p:cNvSpPr txBox="1"/>
          <p:nvPr/>
        </p:nvSpPr>
        <p:spPr>
          <a:xfrm>
            <a:off x="765113" y="1905333"/>
            <a:ext cx="322635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103D9A-27D5-4E9F-AA03-AF98AE7E76A5}"/>
              </a:ext>
            </a:extLst>
          </p:cNvPr>
          <p:cNvSpPr txBox="1"/>
          <p:nvPr/>
        </p:nvSpPr>
        <p:spPr>
          <a:xfrm>
            <a:off x="838199" y="3999898"/>
            <a:ext cx="62769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Want to show: Rate of improve exceeds degrade.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Key idea 1: Rates of improve and degrade determined by FCFS tail and pdf.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Key idea 2: Bound FCFS tail and pdf relative to limiting exponential.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Bounds imply more improve than degrade, given correct small and large cutoffs.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103444-9D95-4981-998A-7AD279897D13}"/>
              </a:ext>
            </a:extLst>
          </p:cNvPr>
          <p:cNvGrpSpPr/>
          <p:nvPr/>
        </p:nvGrpSpPr>
        <p:grpSpPr>
          <a:xfrm>
            <a:off x="7047744" y="3796224"/>
            <a:ext cx="4526126" cy="2616447"/>
            <a:chOff x="25684" y="2059422"/>
            <a:chExt cx="7423545" cy="390637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2349EF-112D-47D6-AD9D-BAB9D0E67DD9}"/>
                </a:ext>
              </a:extLst>
            </p:cNvPr>
            <p:cNvSpPr txBox="1"/>
            <p:nvPr/>
          </p:nvSpPr>
          <p:spPr>
            <a:xfrm>
              <a:off x="3318910" y="2059422"/>
              <a:ext cx="2154892" cy="551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Threshold </a:t>
              </a:r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A999D30-ED8F-4A50-AACC-C511A0FEB145}"/>
                </a:ext>
              </a:extLst>
            </p:cNvPr>
            <p:cNvGrpSpPr/>
            <p:nvPr/>
          </p:nvGrpSpPr>
          <p:grpSpPr>
            <a:xfrm>
              <a:off x="1617044" y="2647026"/>
              <a:ext cx="5405193" cy="3318768"/>
              <a:chOff x="1617044" y="2647026"/>
              <a:chExt cx="5405193" cy="3318768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9D16857-3E55-461F-8346-2E230761F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7044" y="2647026"/>
                <a:ext cx="540519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B8C19A8-E09F-4D6F-B68F-BC8890BF1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8352" y="2647026"/>
                <a:ext cx="0" cy="331876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719CC02-45A3-45CF-BD51-A26DC54D2A4D}"/>
                </a:ext>
              </a:extLst>
            </p:cNvPr>
            <p:cNvGrpSpPr/>
            <p:nvPr/>
          </p:nvGrpSpPr>
          <p:grpSpPr>
            <a:xfrm>
              <a:off x="1624013" y="2652713"/>
              <a:ext cx="5825216" cy="3202132"/>
              <a:chOff x="1624013" y="2652713"/>
              <a:chExt cx="5825216" cy="3202132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04937C6-CC85-4FD4-AE2D-6771A7AAC5BA}"/>
                  </a:ext>
                </a:extLst>
              </p:cNvPr>
              <p:cNvSpPr/>
              <p:nvPr/>
            </p:nvSpPr>
            <p:spPr>
              <a:xfrm>
                <a:off x="1624013" y="2652713"/>
                <a:ext cx="4688681" cy="3045619"/>
              </a:xfrm>
              <a:custGeom>
                <a:avLst/>
                <a:gdLst>
                  <a:gd name="connsiteX0" fmla="*/ 0 w 4700587"/>
                  <a:gd name="connsiteY0" fmla="*/ 0 h 3057525"/>
                  <a:gd name="connsiteX1" fmla="*/ 33337 w 4700587"/>
                  <a:gd name="connsiteY1" fmla="*/ 80962 h 3057525"/>
                  <a:gd name="connsiteX2" fmla="*/ 100012 w 4700587"/>
                  <a:gd name="connsiteY2" fmla="*/ 190500 h 3057525"/>
                  <a:gd name="connsiteX3" fmla="*/ 204787 w 4700587"/>
                  <a:gd name="connsiteY3" fmla="*/ 290512 h 3057525"/>
                  <a:gd name="connsiteX4" fmla="*/ 338137 w 4700587"/>
                  <a:gd name="connsiteY4" fmla="*/ 381000 h 3057525"/>
                  <a:gd name="connsiteX5" fmla="*/ 557212 w 4700587"/>
                  <a:gd name="connsiteY5" fmla="*/ 509587 h 3057525"/>
                  <a:gd name="connsiteX6" fmla="*/ 828675 w 4700587"/>
                  <a:gd name="connsiteY6" fmla="*/ 681037 h 3057525"/>
                  <a:gd name="connsiteX7" fmla="*/ 1081087 w 4700587"/>
                  <a:gd name="connsiteY7" fmla="*/ 828675 h 3057525"/>
                  <a:gd name="connsiteX8" fmla="*/ 1290637 w 4700587"/>
                  <a:gd name="connsiteY8" fmla="*/ 962025 h 3057525"/>
                  <a:gd name="connsiteX9" fmla="*/ 1681162 w 4700587"/>
                  <a:gd name="connsiteY9" fmla="*/ 1204912 h 3057525"/>
                  <a:gd name="connsiteX10" fmla="*/ 1766887 w 4700587"/>
                  <a:gd name="connsiteY10" fmla="*/ 1266825 h 3057525"/>
                  <a:gd name="connsiteX11" fmla="*/ 2328862 w 4700587"/>
                  <a:gd name="connsiteY11" fmla="*/ 1614487 h 3057525"/>
                  <a:gd name="connsiteX12" fmla="*/ 3357562 w 4700587"/>
                  <a:gd name="connsiteY12" fmla="*/ 2238375 h 3057525"/>
                  <a:gd name="connsiteX13" fmla="*/ 4700587 w 4700587"/>
                  <a:gd name="connsiteY13" fmla="*/ 3057525 h 3057525"/>
                  <a:gd name="connsiteX0" fmla="*/ 0 w 4700587"/>
                  <a:gd name="connsiteY0" fmla="*/ 0 h 3057525"/>
                  <a:gd name="connsiteX1" fmla="*/ 33337 w 4700587"/>
                  <a:gd name="connsiteY1" fmla="*/ 80962 h 3057525"/>
                  <a:gd name="connsiteX2" fmla="*/ 100012 w 4700587"/>
                  <a:gd name="connsiteY2" fmla="*/ 190500 h 3057525"/>
                  <a:gd name="connsiteX3" fmla="*/ 204787 w 4700587"/>
                  <a:gd name="connsiteY3" fmla="*/ 290512 h 3057525"/>
                  <a:gd name="connsiteX4" fmla="*/ 338137 w 4700587"/>
                  <a:gd name="connsiteY4" fmla="*/ 381000 h 3057525"/>
                  <a:gd name="connsiteX5" fmla="*/ 557212 w 4700587"/>
                  <a:gd name="connsiteY5" fmla="*/ 509587 h 3057525"/>
                  <a:gd name="connsiteX6" fmla="*/ 828675 w 4700587"/>
                  <a:gd name="connsiteY6" fmla="*/ 681037 h 3057525"/>
                  <a:gd name="connsiteX7" fmla="*/ 1081087 w 4700587"/>
                  <a:gd name="connsiteY7" fmla="*/ 828675 h 3057525"/>
                  <a:gd name="connsiteX8" fmla="*/ 1290637 w 4700587"/>
                  <a:gd name="connsiteY8" fmla="*/ 962025 h 3057525"/>
                  <a:gd name="connsiteX9" fmla="*/ 1504950 w 4700587"/>
                  <a:gd name="connsiteY9" fmla="*/ 1097756 h 3057525"/>
                  <a:gd name="connsiteX10" fmla="*/ 1766887 w 4700587"/>
                  <a:gd name="connsiteY10" fmla="*/ 1266825 h 3057525"/>
                  <a:gd name="connsiteX11" fmla="*/ 2328862 w 4700587"/>
                  <a:gd name="connsiteY11" fmla="*/ 1614487 h 3057525"/>
                  <a:gd name="connsiteX12" fmla="*/ 3357562 w 4700587"/>
                  <a:gd name="connsiteY12" fmla="*/ 2238375 h 3057525"/>
                  <a:gd name="connsiteX13" fmla="*/ 4700587 w 4700587"/>
                  <a:gd name="connsiteY13" fmla="*/ 3057525 h 3057525"/>
                  <a:gd name="connsiteX0" fmla="*/ 0 w 4700587"/>
                  <a:gd name="connsiteY0" fmla="*/ 0 h 3057525"/>
                  <a:gd name="connsiteX1" fmla="*/ 33337 w 4700587"/>
                  <a:gd name="connsiteY1" fmla="*/ 80962 h 3057525"/>
                  <a:gd name="connsiteX2" fmla="*/ 100012 w 4700587"/>
                  <a:gd name="connsiteY2" fmla="*/ 190500 h 3057525"/>
                  <a:gd name="connsiteX3" fmla="*/ 204787 w 4700587"/>
                  <a:gd name="connsiteY3" fmla="*/ 290512 h 3057525"/>
                  <a:gd name="connsiteX4" fmla="*/ 338137 w 4700587"/>
                  <a:gd name="connsiteY4" fmla="*/ 381000 h 3057525"/>
                  <a:gd name="connsiteX5" fmla="*/ 557212 w 4700587"/>
                  <a:gd name="connsiteY5" fmla="*/ 509587 h 3057525"/>
                  <a:gd name="connsiteX6" fmla="*/ 828675 w 4700587"/>
                  <a:gd name="connsiteY6" fmla="*/ 681037 h 3057525"/>
                  <a:gd name="connsiteX7" fmla="*/ 1081087 w 4700587"/>
                  <a:gd name="connsiteY7" fmla="*/ 828675 h 3057525"/>
                  <a:gd name="connsiteX8" fmla="*/ 1290637 w 4700587"/>
                  <a:gd name="connsiteY8" fmla="*/ 962025 h 3057525"/>
                  <a:gd name="connsiteX9" fmla="*/ 1504950 w 4700587"/>
                  <a:gd name="connsiteY9" fmla="*/ 1097756 h 3057525"/>
                  <a:gd name="connsiteX10" fmla="*/ 1766887 w 4700587"/>
                  <a:gd name="connsiteY10" fmla="*/ 1266825 h 3057525"/>
                  <a:gd name="connsiteX11" fmla="*/ 2328862 w 4700587"/>
                  <a:gd name="connsiteY11" fmla="*/ 1614487 h 3057525"/>
                  <a:gd name="connsiteX12" fmla="*/ 3355181 w 4700587"/>
                  <a:gd name="connsiteY12" fmla="*/ 2245519 h 3057525"/>
                  <a:gd name="connsiteX13" fmla="*/ 4700587 w 4700587"/>
                  <a:gd name="connsiteY13" fmla="*/ 3057525 h 3057525"/>
                  <a:gd name="connsiteX0" fmla="*/ 0 w 4688681"/>
                  <a:gd name="connsiteY0" fmla="*/ 0 h 3045619"/>
                  <a:gd name="connsiteX1" fmla="*/ 33337 w 4688681"/>
                  <a:gd name="connsiteY1" fmla="*/ 80962 h 3045619"/>
                  <a:gd name="connsiteX2" fmla="*/ 100012 w 4688681"/>
                  <a:gd name="connsiteY2" fmla="*/ 190500 h 3045619"/>
                  <a:gd name="connsiteX3" fmla="*/ 204787 w 4688681"/>
                  <a:gd name="connsiteY3" fmla="*/ 290512 h 3045619"/>
                  <a:gd name="connsiteX4" fmla="*/ 338137 w 4688681"/>
                  <a:gd name="connsiteY4" fmla="*/ 381000 h 3045619"/>
                  <a:gd name="connsiteX5" fmla="*/ 557212 w 4688681"/>
                  <a:gd name="connsiteY5" fmla="*/ 509587 h 3045619"/>
                  <a:gd name="connsiteX6" fmla="*/ 828675 w 4688681"/>
                  <a:gd name="connsiteY6" fmla="*/ 681037 h 3045619"/>
                  <a:gd name="connsiteX7" fmla="*/ 1081087 w 4688681"/>
                  <a:gd name="connsiteY7" fmla="*/ 828675 h 3045619"/>
                  <a:gd name="connsiteX8" fmla="*/ 1290637 w 4688681"/>
                  <a:gd name="connsiteY8" fmla="*/ 962025 h 3045619"/>
                  <a:gd name="connsiteX9" fmla="*/ 1504950 w 4688681"/>
                  <a:gd name="connsiteY9" fmla="*/ 1097756 h 3045619"/>
                  <a:gd name="connsiteX10" fmla="*/ 1766887 w 4688681"/>
                  <a:gd name="connsiteY10" fmla="*/ 1266825 h 3045619"/>
                  <a:gd name="connsiteX11" fmla="*/ 2328862 w 4688681"/>
                  <a:gd name="connsiteY11" fmla="*/ 1614487 h 3045619"/>
                  <a:gd name="connsiteX12" fmla="*/ 3355181 w 4688681"/>
                  <a:gd name="connsiteY12" fmla="*/ 2245519 h 3045619"/>
                  <a:gd name="connsiteX13" fmla="*/ 4688681 w 4688681"/>
                  <a:gd name="connsiteY13" fmla="*/ 3045619 h 3045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88681" h="3045619">
                    <a:moveTo>
                      <a:pt x="0" y="0"/>
                    </a:moveTo>
                    <a:cubicBezTo>
                      <a:pt x="8334" y="24606"/>
                      <a:pt x="16668" y="49212"/>
                      <a:pt x="33337" y="80962"/>
                    </a:cubicBezTo>
                    <a:cubicBezTo>
                      <a:pt x="50006" y="112712"/>
                      <a:pt x="71437" y="155575"/>
                      <a:pt x="100012" y="190500"/>
                    </a:cubicBezTo>
                    <a:cubicBezTo>
                      <a:pt x="128587" y="225425"/>
                      <a:pt x="165100" y="258762"/>
                      <a:pt x="204787" y="290512"/>
                    </a:cubicBezTo>
                    <a:cubicBezTo>
                      <a:pt x="244475" y="322262"/>
                      <a:pt x="279400" y="344488"/>
                      <a:pt x="338137" y="381000"/>
                    </a:cubicBezTo>
                    <a:cubicBezTo>
                      <a:pt x="396874" y="417512"/>
                      <a:pt x="475456" y="459581"/>
                      <a:pt x="557212" y="509587"/>
                    </a:cubicBezTo>
                    <a:cubicBezTo>
                      <a:pt x="638968" y="559593"/>
                      <a:pt x="741363" y="627856"/>
                      <a:pt x="828675" y="681037"/>
                    </a:cubicBezTo>
                    <a:cubicBezTo>
                      <a:pt x="915987" y="734218"/>
                      <a:pt x="1004093" y="781844"/>
                      <a:pt x="1081087" y="828675"/>
                    </a:cubicBezTo>
                    <a:cubicBezTo>
                      <a:pt x="1158081" y="875506"/>
                      <a:pt x="1290637" y="962025"/>
                      <a:pt x="1290637" y="962025"/>
                    </a:cubicBezTo>
                    <a:cubicBezTo>
                      <a:pt x="1420812" y="1042987"/>
                      <a:pt x="1374775" y="1016794"/>
                      <a:pt x="1504950" y="1097756"/>
                    </a:cubicBezTo>
                    <a:cubicBezTo>
                      <a:pt x="1584325" y="1148556"/>
                      <a:pt x="1629568" y="1180703"/>
                      <a:pt x="1766887" y="1266825"/>
                    </a:cubicBezTo>
                    <a:lnTo>
                      <a:pt x="2328862" y="1614487"/>
                    </a:lnTo>
                    <a:lnTo>
                      <a:pt x="3355181" y="2245519"/>
                    </a:lnTo>
                    <a:lnTo>
                      <a:pt x="4688681" y="3045619"/>
                    </a:lnTo>
                  </a:path>
                </a:pathLst>
              </a:cu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E7B500-B582-4ED4-928A-F67546FE9029}"/>
                  </a:ext>
                </a:extLst>
              </p:cNvPr>
              <p:cNvSpPr txBox="1"/>
              <p:nvPr/>
            </p:nvSpPr>
            <p:spPr>
              <a:xfrm>
                <a:off x="6333975" y="5303430"/>
                <a:ext cx="1115254" cy="551415"/>
              </a:xfrm>
              <a:prstGeom prst="rect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FCFS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1322ECA-ADD0-4027-849F-FFBB77D7EAA1}"/>
                </a:ext>
              </a:extLst>
            </p:cNvPr>
            <p:cNvSpPr txBox="1"/>
            <p:nvPr/>
          </p:nvSpPr>
          <p:spPr>
            <a:xfrm>
              <a:off x="25684" y="3920093"/>
              <a:ext cx="1777571" cy="964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Tail prob.</a:t>
              </a:r>
            </a:p>
            <a:p>
              <a:r>
                <a:rPr lang="en-US" dirty="0"/>
                <a:t>P(T&gt;</a:t>
              </a:r>
              <a:r>
                <a:rPr lang="en-US" dirty="0">
                  <a:solidFill>
                    <a:srgbClr val="FF0000"/>
                  </a:solidFill>
                </a:rPr>
                <a:t>t</a:t>
              </a:r>
              <a:r>
                <a:rPr lang="en-US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371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607C-ABEE-4AC4-8D38-301701F62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results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0F86A478-8CCC-498F-92CE-9CA0D4CA2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5" y="1976489"/>
            <a:ext cx="10515600" cy="385911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B7C70-EF65-4854-876B-670384E8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792355-DD2E-4307-9A77-F9202B5D32F2}"/>
              </a:ext>
            </a:extLst>
          </p:cNvPr>
          <p:cNvGrpSpPr/>
          <p:nvPr/>
        </p:nvGrpSpPr>
        <p:grpSpPr>
          <a:xfrm>
            <a:off x="609605" y="2179561"/>
            <a:ext cx="2838445" cy="3443879"/>
            <a:chOff x="609605" y="2179561"/>
            <a:chExt cx="2838445" cy="34438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EC29F8E-35F0-47F9-A071-0BA33911440A}"/>
                    </a:ext>
                  </a:extLst>
                </p:cNvPr>
                <p:cNvSpPr txBox="1"/>
                <p:nvPr/>
              </p:nvSpPr>
              <p:spPr>
                <a:xfrm>
                  <a:off x="609605" y="3562924"/>
                  <a:ext cx="2514589" cy="990079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0" dirty="0">
                      <a:ea typeface="Cambria" panose="02040503050406030204" pitchFamily="18" charset="0"/>
                    </a:rPr>
                    <a:t>Tail improvement ratio: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𝑁𝑢𝑑𝑔𝑒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𝐹𝐶𝐹𝑆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EC29F8E-35F0-47F9-A071-0BA3391144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5" y="3562924"/>
                  <a:ext cx="2514589" cy="990079"/>
                </a:xfrm>
                <a:prstGeom prst="rect">
                  <a:avLst/>
                </a:prstGeom>
                <a:blipFill>
                  <a:blip r:embed="rId4"/>
                  <a:stretch>
                    <a:fillRect l="-1942" t="-3067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CFBE61-8FDA-45F0-A24A-B5AFB35758EF}"/>
                </a:ext>
              </a:extLst>
            </p:cNvPr>
            <p:cNvSpPr txBox="1"/>
            <p:nvPr/>
          </p:nvSpPr>
          <p:spPr>
            <a:xfrm>
              <a:off x="3057525" y="5254108"/>
              <a:ext cx="31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A85AEB-5FE6-44C6-BE41-E78869FC2909}"/>
                </a:ext>
              </a:extLst>
            </p:cNvPr>
            <p:cNvSpPr txBox="1"/>
            <p:nvPr/>
          </p:nvSpPr>
          <p:spPr>
            <a:xfrm>
              <a:off x="2881304" y="4496747"/>
              <a:ext cx="495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2%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E097BD8-9666-45BC-B346-44A6E22C3449}"/>
                </a:ext>
              </a:extLst>
            </p:cNvPr>
            <p:cNvSpPr txBox="1"/>
            <p:nvPr/>
          </p:nvSpPr>
          <p:spPr>
            <a:xfrm>
              <a:off x="2952749" y="3721378"/>
              <a:ext cx="495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033DEB-4829-4AF2-871C-9BC846CAEACD}"/>
                </a:ext>
              </a:extLst>
            </p:cNvPr>
            <p:cNvSpPr txBox="1"/>
            <p:nvPr/>
          </p:nvSpPr>
          <p:spPr>
            <a:xfrm>
              <a:off x="2881303" y="2951956"/>
              <a:ext cx="495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6%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C0C6912-50AC-4631-88BE-5941110E0EE0}"/>
                </a:ext>
              </a:extLst>
            </p:cNvPr>
            <p:cNvSpPr txBox="1"/>
            <p:nvPr/>
          </p:nvSpPr>
          <p:spPr>
            <a:xfrm>
              <a:off x="2876544" y="2179561"/>
              <a:ext cx="4953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8%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C8C2C83-32F9-4845-AA35-7BDD60E06432}"/>
              </a:ext>
            </a:extLst>
          </p:cNvPr>
          <p:cNvGrpSpPr/>
          <p:nvPr/>
        </p:nvGrpSpPr>
        <p:grpSpPr>
          <a:xfrm>
            <a:off x="3290889" y="5445470"/>
            <a:ext cx="6681786" cy="716942"/>
            <a:chOff x="3290889" y="5445470"/>
            <a:chExt cx="6681786" cy="71694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A8BA76-2643-4FEC-BFF7-C2C634842BAB}"/>
                </a:ext>
              </a:extLst>
            </p:cNvPr>
            <p:cNvSpPr txBox="1"/>
            <p:nvPr/>
          </p:nvSpPr>
          <p:spPr>
            <a:xfrm>
              <a:off x="5857874" y="5793080"/>
              <a:ext cx="1285875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ea typeface="Cambria" panose="02040503050406030204" pitchFamily="18" charset="0"/>
                </a:rPr>
                <a:t>Threshold </a:t>
              </a:r>
              <a:r>
                <a:rPr lang="en-US" b="0" dirty="0">
                  <a:solidFill>
                    <a:srgbClr val="FF0000"/>
                  </a:solidFill>
                  <a:ea typeface="Cambria" panose="02040503050406030204" pitchFamily="18" charset="0"/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ADD9FF-EA0B-4002-AE90-9CBCD3C92DD8}"/>
                </a:ext>
              </a:extLst>
            </p:cNvPr>
            <p:cNvSpPr txBox="1"/>
            <p:nvPr/>
          </p:nvSpPr>
          <p:spPr>
            <a:xfrm>
              <a:off x="3290889" y="5445470"/>
              <a:ext cx="6681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                        5E[S]                   10E[S]                 15E[S]                  20E[S]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E72C56-EF73-42F5-A928-D13E2BB1BB00}"/>
              </a:ext>
            </a:extLst>
          </p:cNvPr>
          <p:cNvGrpSpPr/>
          <p:nvPr/>
        </p:nvGrpSpPr>
        <p:grpSpPr>
          <a:xfrm>
            <a:off x="3462338" y="2668295"/>
            <a:ext cx="7688262" cy="2760955"/>
            <a:chOff x="3462338" y="2668295"/>
            <a:chExt cx="7688262" cy="276095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9D3FDE-463D-4AC3-B666-CD0411D8D5CB}"/>
                </a:ext>
              </a:extLst>
            </p:cNvPr>
            <p:cNvSpPr/>
            <p:nvPr/>
          </p:nvSpPr>
          <p:spPr>
            <a:xfrm>
              <a:off x="3462338" y="2668295"/>
              <a:ext cx="5986462" cy="2760955"/>
            </a:xfrm>
            <a:custGeom>
              <a:avLst/>
              <a:gdLst>
                <a:gd name="connsiteX0" fmla="*/ 0 w 5986462"/>
                <a:gd name="connsiteY0" fmla="*/ 2760955 h 2760955"/>
                <a:gd name="connsiteX1" fmla="*/ 57150 w 5986462"/>
                <a:gd name="connsiteY1" fmla="*/ 2699043 h 2760955"/>
                <a:gd name="connsiteX2" fmla="*/ 95250 w 5986462"/>
                <a:gd name="connsiteY2" fmla="*/ 2603793 h 2760955"/>
                <a:gd name="connsiteX3" fmla="*/ 147637 w 5986462"/>
                <a:gd name="connsiteY3" fmla="*/ 2499018 h 2760955"/>
                <a:gd name="connsiteX4" fmla="*/ 209550 w 5986462"/>
                <a:gd name="connsiteY4" fmla="*/ 2298993 h 2760955"/>
                <a:gd name="connsiteX5" fmla="*/ 247650 w 5986462"/>
                <a:gd name="connsiteY5" fmla="*/ 2141830 h 2760955"/>
                <a:gd name="connsiteX6" fmla="*/ 304800 w 5986462"/>
                <a:gd name="connsiteY6" fmla="*/ 1908468 h 2760955"/>
                <a:gd name="connsiteX7" fmla="*/ 357187 w 5986462"/>
                <a:gd name="connsiteY7" fmla="*/ 1627480 h 2760955"/>
                <a:gd name="connsiteX8" fmla="*/ 428625 w 5986462"/>
                <a:gd name="connsiteY8" fmla="*/ 1322680 h 2760955"/>
                <a:gd name="connsiteX9" fmla="*/ 495300 w 5986462"/>
                <a:gd name="connsiteY9" fmla="*/ 1041693 h 2760955"/>
                <a:gd name="connsiteX10" fmla="*/ 571500 w 5986462"/>
                <a:gd name="connsiteY10" fmla="*/ 779755 h 2760955"/>
                <a:gd name="connsiteX11" fmla="*/ 666750 w 5986462"/>
                <a:gd name="connsiteY11" fmla="*/ 508293 h 2760955"/>
                <a:gd name="connsiteX12" fmla="*/ 776287 w 5986462"/>
                <a:gd name="connsiteY12" fmla="*/ 298743 h 2760955"/>
                <a:gd name="connsiteX13" fmla="*/ 871537 w 5986462"/>
                <a:gd name="connsiteY13" fmla="*/ 174918 h 2760955"/>
                <a:gd name="connsiteX14" fmla="*/ 995362 w 5986462"/>
                <a:gd name="connsiteY14" fmla="*/ 60618 h 2760955"/>
                <a:gd name="connsiteX15" fmla="*/ 1114425 w 5986462"/>
                <a:gd name="connsiteY15" fmla="*/ 8230 h 2760955"/>
                <a:gd name="connsiteX16" fmla="*/ 1162050 w 5986462"/>
                <a:gd name="connsiteY16" fmla="*/ 3468 h 2760955"/>
                <a:gd name="connsiteX17" fmla="*/ 1271587 w 5986462"/>
                <a:gd name="connsiteY17" fmla="*/ 41568 h 2760955"/>
                <a:gd name="connsiteX18" fmla="*/ 1347787 w 5986462"/>
                <a:gd name="connsiteY18" fmla="*/ 89193 h 2760955"/>
                <a:gd name="connsiteX19" fmla="*/ 1452562 w 5986462"/>
                <a:gd name="connsiteY19" fmla="*/ 146343 h 2760955"/>
                <a:gd name="connsiteX20" fmla="*/ 1562100 w 5986462"/>
                <a:gd name="connsiteY20" fmla="*/ 193968 h 2760955"/>
                <a:gd name="connsiteX21" fmla="*/ 1695450 w 5986462"/>
                <a:gd name="connsiteY21" fmla="*/ 236830 h 2760955"/>
                <a:gd name="connsiteX22" fmla="*/ 1905000 w 5986462"/>
                <a:gd name="connsiteY22" fmla="*/ 284455 h 2760955"/>
                <a:gd name="connsiteX23" fmla="*/ 2143125 w 5986462"/>
                <a:gd name="connsiteY23" fmla="*/ 308268 h 2760955"/>
                <a:gd name="connsiteX24" fmla="*/ 2566987 w 5986462"/>
                <a:gd name="connsiteY24" fmla="*/ 332080 h 2760955"/>
                <a:gd name="connsiteX25" fmla="*/ 3262312 w 5986462"/>
                <a:gd name="connsiteY25" fmla="*/ 336843 h 2760955"/>
                <a:gd name="connsiteX26" fmla="*/ 3938587 w 5986462"/>
                <a:gd name="connsiteY26" fmla="*/ 341605 h 2760955"/>
                <a:gd name="connsiteX27" fmla="*/ 4414837 w 5986462"/>
                <a:gd name="connsiteY27" fmla="*/ 341605 h 2760955"/>
                <a:gd name="connsiteX28" fmla="*/ 5986462 w 5986462"/>
                <a:gd name="connsiteY28" fmla="*/ 336843 h 2760955"/>
                <a:gd name="connsiteX0" fmla="*/ 0 w 5986462"/>
                <a:gd name="connsiteY0" fmla="*/ 2760955 h 2760955"/>
                <a:gd name="connsiteX1" fmla="*/ 57150 w 5986462"/>
                <a:gd name="connsiteY1" fmla="*/ 2699043 h 2760955"/>
                <a:gd name="connsiteX2" fmla="*/ 119062 w 5986462"/>
                <a:gd name="connsiteY2" fmla="*/ 2613318 h 2760955"/>
                <a:gd name="connsiteX3" fmla="*/ 147637 w 5986462"/>
                <a:gd name="connsiteY3" fmla="*/ 2499018 h 2760955"/>
                <a:gd name="connsiteX4" fmla="*/ 209550 w 5986462"/>
                <a:gd name="connsiteY4" fmla="*/ 2298993 h 2760955"/>
                <a:gd name="connsiteX5" fmla="*/ 247650 w 5986462"/>
                <a:gd name="connsiteY5" fmla="*/ 2141830 h 2760955"/>
                <a:gd name="connsiteX6" fmla="*/ 304800 w 5986462"/>
                <a:gd name="connsiteY6" fmla="*/ 1908468 h 2760955"/>
                <a:gd name="connsiteX7" fmla="*/ 357187 w 5986462"/>
                <a:gd name="connsiteY7" fmla="*/ 1627480 h 2760955"/>
                <a:gd name="connsiteX8" fmla="*/ 428625 w 5986462"/>
                <a:gd name="connsiteY8" fmla="*/ 1322680 h 2760955"/>
                <a:gd name="connsiteX9" fmla="*/ 495300 w 5986462"/>
                <a:gd name="connsiteY9" fmla="*/ 1041693 h 2760955"/>
                <a:gd name="connsiteX10" fmla="*/ 571500 w 5986462"/>
                <a:gd name="connsiteY10" fmla="*/ 779755 h 2760955"/>
                <a:gd name="connsiteX11" fmla="*/ 666750 w 5986462"/>
                <a:gd name="connsiteY11" fmla="*/ 508293 h 2760955"/>
                <a:gd name="connsiteX12" fmla="*/ 776287 w 5986462"/>
                <a:gd name="connsiteY12" fmla="*/ 298743 h 2760955"/>
                <a:gd name="connsiteX13" fmla="*/ 871537 w 5986462"/>
                <a:gd name="connsiteY13" fmla="*/ 174918 h 2760955"/>
                <a:gd name="connsiteX14" fmla="*/ 995362 w 5986462"/>
                <a:gd name="connsiteY14" fmla="*/ 60618 h 2760955"/>
                <a:gd name="connsiteX15" fmla="*/ 1114425 w 5986462"/>
                <a:gd name="connsiteY15" fmla="*/ 8230 h 2760955"/>
                <a:gd name="connsiteX16" fmla="*/ 1162050 w 5986462"/>
                <a:gd name="connsiteY16" fmla="*/ 3468 h 2760955"/>
                <a:gd name="connsiteX17" fmla="*/ 1271587 w 5986462"/>
                <a:gd name="connsiteY17" fmla="*/ 41568 h 2760955"/>
                <a:gd name="connsiteX18" fmla="*/ 1347787 w 5986462"/>
                <a:gd name="connsiteY18" fmla="*/ 89193 h 2760955"/>
                <a:gd name="connsiteX19" fmla="*/ 1452562 w 5986462"/>
                <a:gd name="connsiteY19" fmla="*/ 146343 h 2760955"/>
                <a:gd name="connsiteX20" fmla="*/ 1562100 w 5986462"/>
                <a:gd name="connsiteY20" fmla="*/ 193968 h 2760955"/>
                <a:gd name="connsiteX21" fmla="*/ 1695450 w 5986462"/>
                <a:gd name="connsiteY21" fmla="*/ 236830 h 2760955"/>
                <a:gd name="connsiteX22" fmla="*/ 1905000 w 5986462"/>
                <a:gd name="connsiteY22" fmla="*/ 284455 h 2760955"/>
                <a:gd name="connsiteX23" fmla="*/ 2143125 w 5986462"/>
                <a:gd name="connsiteY23" fmla="*/ 308268 h 2760955"/>
                <a:gd name="connsiteX24" fmla="*/ 2566987 w 5986462"/>
                <a:gd name="connsiteY24" fmla="*/ 332080 h 2760955"/>
                <a:gd name="connsiteX25" fmla="*/ 3262312 w 5986462"/>
                <a:gd name="connsiteY25" fmla="*/ 336843 h 2760955"/>
                <a:gd name="connsiteX26" fmla="*/ 3938587 w 5986462"/>
                <a:gd name="connsiteY26" fmla="*/ 341605 h 2760955"/>
                <a:gd name="connsiteX27" fmla="*/ 4414837 w 5986462"/>
                <a:gd name="connsiteY27" fmla="*/ 341605 h 2760955"/>
                <a:gd name="connsiteX28" fmla="*/ 5986462 w 5986462"/>
                <a:gd name="connsiteY28" fmla="*/ 336843 h 276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986462" h="2760955">
                  <a:moveTo>
                    <a:pt x="0" y="2760955"/>
                  </a:moveTo>
                  <a:cubicBezTo>
                    <a:pt x="20637" y="2743096"/>
                    <a:pt x="37306" y="2723649"/>
                    <a:pt x="57150" y="2699043"/>
                  </a:cubicBezTo>
                  <a:cubicBezTo>
                    <a:pt x="76994" y="2674437"/>
                    <a:pt x="103981" y="2646655"/>
                    <a:pt x="119062" y="2613318"/>
                  </a:cubicBezTo>
                  <a:cubicBezTo>
                    <a:pt x="134143" y="2579981"/>
                    <a:pt x="132556" y="2551405"/>
                    <a:pt x="147637" y="2499018"/>
                  </a:cubicBezTo>
                  <a:cubicBezTo>
                    <a:pt x="162718" y="2446631"/>
                    <a:pt x="192881" y="2358524"/>
                    <a:pt x="209550" y="2298993"/>
                  </a:cubicBezTo>
                  <a:cubicBezTo>
                    <a:pt x="226219" y="2239462"/>
                    <a:pt x="231775" y="2206917"/>
                    <a:pt x="247650" y="2141830"/>
                  </a:cubicBezTo>
                  <a:cubicBezTo>
                    <a:pt x="263525" y="2076743"/>
                    <a:pt x="286544" y="1994193"/>
                    <a:pt x="304800" y="1908468"/>
                  </a:cubicBezTo>
                  <a:cubicBezTo>
                    <a:pt x="323056" y="1822743"/>
                    <a:pt x="336550" y="1725111"/>
                    <a:pt x="357187" y="1627480"/>
                  </a:cubicBezTo>
                  <a:cubicBezTo>
                    <a:pt x="377824" y="1529849"/>
                    <a:pt x="405606" y="1420311"/>
                    <a:pt x="428625" y="1322680"/>
                  </a:cubicBezTo>
                  <a:cubicBezTo>
                    <a:pt x="451644" y="1225049"/>
                    <a:pt x="471488" y="1132180"/>
                    <a:pt x="495300" y="1041693"/>
                  </a:cubicBezTo>
                  <a:cubicBezTo>
                    <a:pt x="519112" y="951206"/>
                    <a:pt x="542925" y="868655"/>
                    <a:pt x="571500" y="779755"/>
                  </a:cubicBezTo>
                  <a:cubicBezTo>
                    <a:pt x="600075" y="690855"/>
                    <a:pt x="632619" y="588462"/>
                    <a:pt x="666750" y="508293"/>
                  </a:cubicBezTo>
                  <a:cubicBezTo>
                    <a:pt x="700881" y="428124"/>
                    <a:pt x="742156" y="354305"/>
                    <a:pt x="776287" y="298743"/>
                  </a:cubicBezTo>
                  <a:cubicBezTo>
                    <a:pt x="810418" y="243181"/>
                    <a:pt x="835025" y="214605"/>
                    <a:pt x="871537" y="174918"/>
                  </a:cubicBezTo>
                  <a:cubicBezTo>
                    <a:pt x="908049" y="135231"/>
                    <a:pt x="954881" y="88399"/>
                    <a:pt x="995362" y="60618"/>
                  </a:cubicBezTo>
                  <a:cubicBezTo>
                    <a:pt x="1035843" y="32837"/>
                    <a:pt x="1086644" y="17755"/>
                    <a:pt x="1114425" y="8230"/>
                  </a:cubicBezTo>
                  <a:cubicBezTo>
                    <a:pt x="1142206" y="-1295"/>
                    <a:pt x="1135856" y="-2088"/>
                    <a:pt x="1162050" y="3468"/>
                  </a:cubicBezTo>
                  <a:cubicBezTo>
                    <a:pt x="1188244" y="9024"/>
                    <a:pt x="1240631" y="27280"/>
                    <a:pt x="1271587" y="41568"/>
                  </a:cubicBezTo>
                  <a:cubicBezTo>
                    <a:pt x="1302543" y="55855"/>
                    <a:pt x="1317625" y="71731"/>
                    <a:pt x="1347787" y="89193"/>
                  </a:cubicBezTo>
                  <a:cubicBezTo>
                    <a:pt x="1377949" y="106655"/>
                    <a:pt x="1416843" y="128880"/>
                    <a:pt x="1452562" y="146343"/>
                  </a:cubicBezTo>
                  <a:cubicBezTo>
                    <a:pt x="1488281" y="163805"/>
                    <a:pt x="1521619" y="178887"/>
                    <a:pt x="1562100" y="193968"/>
                  </a:cubicBezTo>
                  <a:cubicBezTo>
                    <a:pt x="1602581" y="209049"/>
                    <a:pt x="1638300" y="221749"/>
                    <a:pt x="1695450" y="236830"/>
                  </a:cubicBezTo>
                  <a:cubicBezTo>
                    <a:pt x="1752600" y="251911"/>
                    <a:pt x="1830387" y="272549"/>
                    <a:pt x="1905000" y="284455"/>
                  </a:cubicBezTo>
                  <a:cubicBezTo>
                    <a:pt x="1979613" y="296361"/>
                    <a:pt x="2032794" y="300331"/>
                    <a:pt x="2143125" y="308268"/>
                  </a:cubicBezTo>
                  <a:cubicBezTo>
                    <a:pt x="2253456" y="316205"/>
                    <a:pt x="2380456" y="327318"/>
                    <a:pt x="2566987" y="332080"/>
                  </a:cubicBezTo>
                  <a:cubicBezTo>
                    <a:pt x="2753518" y="336842"/>
                    <a:pt x="3262312" y="336843"/>
                    <a:pt x="3262312" y="336843"/>
                  </a:cubicBezTo>
                  <a:lnTo>
                    <a:pt x="3938587" y="341605"/>
                  </a:lnTo>
                  <a:lnTo>
                    <a:pt x="4414837" y="341605"/>
                  </a:lnTo>
                  <a:lnTo>
                    <a:pt x="5986462" y="336843"/>
                  </a:lnTo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84623D-9EE8-4CD9-8F96-4DF43ECEF111}"/>
                </a:ext>
              </a:extLst>
            </p:cNvPr>
            <p:cNvSpPr txBox="1"/>
            <p:nvPr/>
          </p:nvSpPr>
          <p:spPr>
            <a:xfrm>
              <a:off x="9461500" y="2676116"/>
              <a:ext cx="1689100" cy="369332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Bounded Lomax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6601661-D4CA-44FB-9926-AFEBCC35401E}"/>
              </a:ext>
            </a:extLst>
          </p:cNvPr>
          <p:cNvSpPr txBox="1"/>
          <p:nvPr/>
        </p:nvSpPr>
        <p:spPr>
          <a:xfrm>
            <a:off x="5857874" y="6274382"/>
            <a:ext cx="128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</a:t>
            </a:r>
            <a:r>
              <a:rPr lang="el-GR" dirty="0"/>
              <a:t>ρ</a:t>
            </a:r>
            <a:r>
              <a:rPr lang="en-US" dirty="0"/>
              <a:t>=0.8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21DC95-D126-4636-AD52-C0013742DA48}"/>
              </a:ext>
            </a:extLst>
          </p:cNvPr>
          <p:cNvGrpSpPr/>
          <p:nvPr/>
        </p:nvGrpSpPr>
        <p:grpSpPr>
          <a:xfrm>
            <a:off x="3441700" y="3032125"/>
            <a:ext cx="7308850" cy="2390775"/>
            <a:chOff x="3441700" y="3032125"/>
            <a:chExt cx="7308850" cy="2390775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A075A55-45DF-4153-9C60-AE227BFCDC8E}"/>
                </a:ext>
              </a:extLst>
            </p:cNvPr>
            <p:cNvSpPr/>
            <p:nvPr/>
          </p:nvSpPr>
          <p:spPr>
            <a:xfrm>
              <a:off x="3441700" y="3032125"/>
              <a:ext cx="6007100" cy="2390775"/>
            </a:xfrm>
            <a:custGeom>
              <a:avLst/>
              <a:gdLst>
                <a:gd name="connsiteX0" fmla="*/ 0 w 6007100"/>
                <a:gd name="connsiteY0" fmla="*/ 2390775 h 2390775"/>
                <a:gd name="connsiteX1" fmla="*/ 101600 w 6007100"/>
                <a:gd name="connsiteY1" fmla="*/ 2320925 h 2390775"/>
                <a:gd name="connsiteX2" fmla="*/ 177800 w 6007100"/>
                <a:gd name="connsiteY2" fmla="*/ 2155825 h 2390775"/>
                <a:gd name="connsiteX3" fmla="*/ 241300 w 6007100"/>
                <a:gd name="connsiteY3" fmla="*/ 1946275 h 2390775"/>
                <a:gd name="connsiteX4" fmla="*/ 292100 w 6007100"/>
                <a:gd name="connsiteY4" fmla="*/ 1717675 h 2390775"/>
                <a:gd name="connsiteX5" fmla="*/ 323850 w 6007100"/>
                <a:gd name="connsiteY5" fmla="*/ 1577975 h 2390775"/>
                <a:gd name="connsiteX6" fmla="*/ 381000 w 6007100"/>
                <a:gd name="connsiteY6" fmla="*/ 1343025 h 2390775"/>
                <a:gd name="connsiteX7" fmla="*/ 444500 w 6007100"/>
                <a:gd name="connsiteY7" fmla="*/ 1069975 h 2390775"/>
                <a:gd name="connsiteX8" fmla="*/ 539750 w 6007100"/>
                <a:gd name="connsiteY8" fmla="*/ 695325 h 2390775"/>
                <a:gd name="connsiteX9" fmla="*/ 647700 w 6007100"/>
                <a:gd name="connsiteY9" fmla="*/ 396875 h 2390775"/>
                <a:gd name="connsiteX10" fmla="*/ 774700 w 6007100"/>
                <a:gd name="connsiteY10" fmla="*/ 193675 h 2390775"/>
                <a:gd name="connsiteX11" fmla="*/ 882650 w 6007100"/>
                <a:gd name="connsiteY11" fmla="*/ 92075 h 2390775"/>
                <a:gd name="connsiteX12" fmla="*/ 1085850 w 6007100"/>
                <a:gd name="connsiteY12" fmla="*/ 9525 h 2390775"/>
                <a:gd name="connsiteX13" fmla="*/ 1270000 w 6007100"/>
                <a:gd name="connsiteY13" fmla="*/ 3175 h 2390775"/>
                <a:gd name="connsiteX14" fmla="*/ 1536700 w 6007100"/>
                <a:gd name="connsiteY14" fmla="*/ 22225 h 2390775"/>
                <a:gd name="connsiteX15" fmla="*/ 1911350 w 6007100"/>
                <a:gd name="connsiteY15" fmla="*/ 53975 h 2390775"/>
                <a:gd name="connsiteX16" fmla="*/ 2349500 w 6007100"/>
                <a:gd name="connsiteY16" fmla="*/ 85725 h 2390775"/>
                <a:gd name="connsiteX17" fmla="*/ 4019550 w 6007100"/>
                <a:gd name="connsiteY17" fmla="*/ 104775 h 2390775"/>
                <a:gd name="connsiteX18" fmla="*/ 6007100 w 6007100"/>
                <a:gd name="connsiteY18" fmla="*/ 98425 h 239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07100" h="2390775">
                  <a:moveTo>
                    <a:pt x="0" y="2390775"/>
                  </a:moveTo>
                  <a:cubicBezTo>
                    <a:pt x="35983" y="2375429"/>
                    <a:pt x="71967" y="2360083"/>
                    <a:pt x="101600" y="2320925"/>
                  </a:cubicBezTo>
                  <a:cubicBezTo>
                    <a:pt x="131233" y="2281767"/>
                    <a:pt x="154517" y="2218267"/>
                    <a:pt x="177800" y="2155825"/>
                  </a:cubicBezTo>
                  <a:cubicBezTo>
                    <a:pt x="201083" y="2093383"/>
                    <a:pt x="222250" y="2019300"/>
                    <a:pt x="241300" y="1946275"/>
                  </a:cubicBezTo>
                  <a:cubicBezTo>
                    <a:pt x="260350" y="1873250"/>
                    <a:pt x="278342" y="1779058"/>
                    <a:pt x="292100" y="1717675"/>
                  </a:cubicBezTo>
                  <a:cubicBezTo>
                    <a:pt x="305858" y="1656292"/>
                    <a:pt x="309033" y="1640417"/>
                    <a:pt x="323850" y="1577975"/>
                  </a:cubicBezTo>
                  <a:cubicBezTo>
                    <a:pt x="338667" y="1515533"/>
                    <a:pt x="360892" y="1427692"/>
                    <a:pt x="381000" y="1343025"/>
                  </a:cubicBezTo>
                  <a:cubicBezTo>
                    <a:pt x="401108" y="1258358"/>
                    <a:pt x="418042" y="1177925"/>
                    <a:pt x="444500" y="1069975"/>
                  </a:cubicBezTo>
                  <a:cubicBezTo>
                    <a:pt x="470958" y="962025"/>
                    <a:pt x="505883" y="807508"/>
                    <a:pt x="539750" y="695325"/>
                  </a:cubicBezTo>
                  <a:cubicBezTo>
                    <a:pt x="573617" y="583142"/>
                    <a:pt x="608542" y="480483"/>
                    <a:pt x="647700" y="396875"/>
                  </a:cubicBezTo>
                  <a:cubicBezTo>
                    <a:pt x="686858" y="313267"/>
                    <a:pt x="735542" y="244475"/>
                    <a:pt x="774700" y="193675"/>
                  </a:cubicBezTo>
                  <a:cubicBezTo>
                    <a:pt x="813858" y="142875"/>
                    <a:pt x="830792" y="122767"/>
                    <a:pt x="882650" y="92075"/>
                  </a:cubicBezTo>
                  <a:cubicBezTo>
                    <a:pt x="934508" y="61383"/>
                    <a:pt x="1021292" y="24342"/>
                    <a:pt x="1085850" y="9525"/>
                  </a:cubicBezTo>
                  <a:cubicBezTo>
                    <a:pt x="1150408" y="-5292"/>
                    <a:pt x="1194858" y="1058"/>
                    <a:pt x="1270000" y="3175"/>
                  </a:cubicBezTo>
                  <a:cubicBezTo>
                    <a:pt x="1345142" y="5292"/>
                    <a:pt x="1536700" y="22225"/>
                    <a:pt x="1536700" y="22225"/>
                  </a:cubicBezTo>
                  <a:lnTo>
                    <a:pt x="1911350" y="53975"/>
                  </a:lnTo>
                  <a:cubicBezTo>
                    <a:pt x="2046817" y="64558"/>
                    <a:pt x="1998133" y="77258"/>
                    <a:pt x="2349500" y="85725"/>
                  </a:cubicBezTo>
                  <a:cubicBezTo>
                    <a:pt x="2700867" y="94192"/>
                    <a:pt x="4019550" y="104775"/>
                    <a:pt x="4019550" y="104775"/>
                  </a:cubicBezTo>
                  <a:lnTo>
                    <a:pt x="6007100" y="98425"/>
                  </a:lnTo>
                </a:path>
              </a:pathLst>
            </a:cu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26FA972-0363-47C7-8E1A-825A40307EDC}"/>
                </a:ext>
              </a:extLst>
            </p:cNvPr>
            <p:cNvSpPr txBox="1"/>
            <p:nvPr/>
          </p:nvSpPr>
          <p:spPr>
            <a:xfrm>
              <a:off x="9469438" y="3057461"/>
              <a:ext cx="1281112" cy="369332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Exponential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323793F-4BA0-4505-B399-B79777C2EF5A}"/>
              </a:ext>
            </a:extLst>
          </p:cNvPr>
          <p:cNvGrpSpPr/>
          <p:nvPr/>
        </p:nvGrpSpPr>
        <p:grpSpPr>
          <a:xfrm>
            <a:off x="3448050" y="3433488"/>
            <a:ext cx="7905750" cy="1983062"/>
            <a:chOff x="3448050" y="3433488"/>
            <a:chExt cx="7905750" cy="198306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B2AA7AF-65AD-4A0F-8A4D-E3019960E133}"/>
                </a:ext>
              </a:extLst>
            </p:cNvPr>
            <p:cNvSpPr txBox="1"/>
            <p:nvPr/>
          </p:nvSpPr>
          <p:spPr>
            <a:xfrm>
              <a:off x="9469438" y="3433488"/>
              <a:ext cx="1884362" cy="3693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Hyperexponential</a:t>
              </a:r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F5A2738-652A-4182-B56C-EABFB5231A62}"/>
                </a:ext>
              </a:extLst>
            </p:cNvPr>
            <p:cNvSpPr/>
            <p:nvPr/>
          </p:nvSpPr>
          <p:spPr>
            <a:xfrm>
              <a:off x="3448050" y="3594100"/>
              <a:ext cx="6013450" cy="1822450"/>
            </a:xfrm>
            <a:custGeom>
              <a:avLst/>
              <a:gdLst>
                <a:gd name="connsiteX0" fmla="*/ 0 w 6013450"/>
                <a:gd name="connsiteY0" fmla="*/ 1822450 h 1822450"/>
                <a:gd name="connsiteX1" fmla="*/ 82550 w 6013450"/>
                <a:gd name="connsiteY1" fmla="*/ 1797050 h 1822450"/>
                <a:gd name="connsiteX2" fmla="*/ 152400 w 6013450"/>
                <a:gd name="connsiteY2" fmla="*/ 1689100 h 1822450"/>
                <a:gd name="connsiteX3" fmla="*/ 215900 w 6013450"/>
                <a:gd name="connsiteY3" fmla="*/ 1581150 h 1822450"/>
                <a:gd name="connsiteX4" fmla="*/ 273050 w 6013450"/>
                <a:gd name="connsiteY4" fmla="*/ 1460500 h 1822450"/>
                <a:gd name="connsiteX5" fmla="*/ 330200 w 6013450"/>
                <a:gd name="connsiteY5" fmla="*/ 1320800 h 1822450"/>
                <a:gd name="connsiteX6" fmla="*/ 406400 w 6013450"/>
                <a:gd name="connsiteY6" fmla="*/ 1149350 h 1822450"/>
                <a:gd name="connsiteX7" fmla="*/ 488950 w 6013450"/>
                <a:gd name="connsiteY7" fmla="*/ 1003300 h 1822450"/>
                <a:gd name="connsiteX8" fmla="*/ 596900 w 6013450"/>
                <a:gd name="connsiteY8" fmla="*/ 863600 h 1822450"/>
                <a:gd name="connsiteX9" fmla="*/ 730250 w 6013450"/>
                <a:gd name="connsiteY9" fmla="*/ 762000 h 1822450"/>
                <a:gd name="connsiteX10" fmla="*/ 882650 w 6013450"/>
                <a:gd name="connsiteY10" fmla="*/ 673100 h 1822450"/>
                <a:gd name="connsiteX11" fmla="*/ 1136650 w 6013450"/>
                <a:gd name="connsiteY11" fmla="*/ 546100 h 1822450"/>
                <a:gd name="connsiteX12" fmla="*/ 1441450 w 6013450"/>
                <a:gd name="connsiteY12" fmla="*/ 431800 h 1822450"/>
                <a:gd name="connsiteX13" fmla="*/ 1809750 w 6013450"/>
                <a:gd name="connsiteY13" fmla="*/ 317500 h 1822450"/>
                <a:gd name="connsiteX14" fmla="*/ 2108200 w 6013450"/>
                <a:gd name="connsiteY14" fmla="*/ 254000 h 1822450"/>
                <a:gd name="connsiteX15" fmla="*/ 2457450 w 6013450"/>
                <a:gd name="connsiteY15" fmla="*/ 177800 h 1822450"/>
                <a:gd name="connsiteX16" fmla="*/ 2927350 w 6013450"/>
                <a:gd name="connsiteY16" fmla="*/ 120650 h 1822450"/>
                <a:gd name="connsiteX17" fmla="*/ 3314700 w 6013450"/>
                <a:gd name="connsiteY17" fmla="*/ 82550 h 1822450"/>
                <a:gd name="connsiteX18" fmla="*/ 3765550 w 6013450"/>
                <a:gd name="connsiteY18" fmla="*/ 50800 h 1822450"/>
                <a:gd name="connsiteX19" fmla="*/ 4718050 w 6013450"/>
                <a:gd name="connsiteY19" fmla="*/ 12700 h 1822450"/>
                <a:gd name="connsiteX20" fmla="*/ 6013450 w 6013450"/>
                <a:gd name="connsiteY20" fmla="*/ 0 h 182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13450" h="1822450">
                  <a:moveTo>
                    <a:pt x="0" y="1822450"/>
                  </a:moveTo>
                  <a:cubicBezTo>
                    <a:pt x="28575" y="1820862"/>
                    <a:pt x="57150" y="1819275"/>
                    <a:pt x="82550" y="1797050"/>
                  </a:cubicBezTo>
                  <a:cubicBezTo>
                    <a:pt x="107950" y="1774825"/>
                    <a:pt x="130175" y="1725083"/>
                    <a:pt x="152400" y="1689100"/>
                  </a:cubicBezTo>
                  <a:cubicBezTo>
                    <a:pt x="174625" y="1653117"/>
                    <a:pt x="195792" y="1619250"/>
                    <a:pt x="215900" y="1581150"/>
                  </a:cubicBezTo>
                  <a:cubicBezTo>
                    <a:pt x="236008" y="1543050"/>
                    <a:pt x="254000" y="1503892"/>
                    <a:pt x="273050" y="1460500"/>
                  </a:cubicBezTo>
                  <a:cubicBezTo>
                    <a:pt x="292100" y="1417108"/>
                    <a:pt x="307975" y="1372658"/>
                    <a:pt x="330200" y="1320800"/>
                  </a:cubicBezTo>
                  <a:cubicBezTo>
                    <a:pt x="352425" y="1268942"/>
                    <a:pt x="379942" y="1202267"/>
                    <a:pt x="406400" y="1149350"/>
                  </a:cubicBezTo>
                  <a:cubicBezTo>
                    <a:pt x="432858" y="1096433"/>
                    <a:pt x="457200" y="1050925"/>
                    <a:pt x="488950" y="1003300"/>
                  </a:cubicBezTo>
                  <a:cubicBezTo>
                    <a:pt x="520700" y="955675"/>
                    <a:pt x="556683" y="903817"/>
                    <a:pt x="596900" y="863600"/>
                  </a:cubicBezTo>
                  <a:cubicBezTo>
                    <a:pt x="637117" y="823383"/>
                    <a:pt x="682625" y="793750"/>
                    <a:pt x="730250" y="762000"/>
                  </a:cubicBezTo>
                  <a:cubicBezTo>
                    <a:pt x="777875" y="730250"/>
                    <a:pt x="814917" y="709083"/>
                    <a:pt x="882650" y="673100"/>
                  </a:cubicBezTo>
                  <a:cubicBezTo>
                    <a:pt x="950383" y="637117"/>
                    <a:pt x="1043517" y="586317"/>
                    <a:pt x="1136650" y="546100"/>
                  </a:cubicBezTo>
                  <a:cubicBezTo>
                    <a:pt x="1229783" y="505883"/>
                    <a:pt x="1329267" y="469900"/>
                    <a:pt x="1441450" y="431800"/>
                  </a:cubicBezTo>
                  <a:cubicBezTo>
                    <a:pt x="1553633" y="393700"/>
                    <a:pt x="1698625" y="347133"/>
                    <a:pt x="1809750" y="317500"/>
                  </a:cubicBezTo>
                  <a:cubicBezTo>
                    <a:pt x="1920875" y="287867"/>
                    <a:pt x="2108200" y="254000"/>
                    <a:pt x="2108200" y="254000"/>
                  </a:cubicBezTo>
                  <a:cubicBezTo>
                    <a:pt x="2216150" y="230717"/>
                    <a:pt x="2320925" y="200025"/>
                    <a:pt x="2457450" y="177800"/>
                  </a:cubicBezTo>
                  <a:cubicBezTo>
                    <a:pt x="2593975" y="155575"/>
                    <a:pt x="2784475" y="136525"/>
                    <a:pt x="2927350" y="120650"/>
                  </a:cubicBezTo>
                  <a:cubicBezTo>
                    <a:pt x="3070225" y="104775"/>
                    <a:pt x="3175000" y="94192"/>
                    <a:pt x="3314700" y="82550"/>
                  </a:cubicBezTo>
                  <a:cubicBezTo>
                    <a:pt x="3454400" y="70908"/>
                    <a:pt x="3765550" y="50800"/>
                    <a:pt x="3765550" y="50800"/>
                  </a:cubicBezTo>
                  <a:cubicBezTo>
                    <a:pt x="3999442" y="39158"/>
                    <a:pt x="4343400" y="21167"/>
                    <a:pt x="4718050" y="12700"/>
                  </a:cubicBezTo>
                  <a:cubicBezTo>
                    <a:pt x="5092700" y="4233"/>
                    <a:pt x="5553075" y="2116"/>
                    <a:pt x="6013450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166E13-3231-4D0E-A698-7DFCB2AF3569}"/>
              </a:ext>
            </a:extLst>
          </p:cNvPr>
          <p:cNvGrpSpPr/>
          <p:nvPr/>
        </p:nvGrpSpPr>
        <p:grpSpPr>
          <a:xfrm>
            <a:off x="3454400" y="2593342"/>
            <a:ext cx="7016750" cy="2835908"/>
            <a:chOff x="3454400" y="2593342"/>
            <a:chExt cx="7016750" cy="283590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B50F92-327B-4353-9423-80C32DAE719B}"/>
                </a:ext>
              </a:extLst>
            </p:cNvPr>
            <p:cNvSpPr/>
            <p:nvPr/>
          </p:nvSpPr>
          <p:spPr>
            <a:xfrm>
              <a:off x="3454400" y="2593342"/>
              <a:ext cx="6007100" cy="2835908"/>
            </a:xfrm>
            <a:custGeom>
              <a:avLst/>
              <a:gdLst>
                <a:gd name="connsiteX0" fmla="*/ 0 w 6007100"/>
                <a:gd name="connsiteY0" fmla="*/ 2835908 h 2835908"/>
                <a:gd name="connsiteX1" fmla="*/ 63500 w 6007100"/>
                <a:gd name="connsiteY1" fmla="*/ 2785108 h 2835908"/>
                <a:gd name="connsiteX2" fmla="*/ 120650 w 6007100"/>
                <a:gd name="connsiteY2" fmla="*/ 2696208 h 2835908"/>
                <a:gd name="connsiteX3" fmla="*/ 177800 w 6007100"/>
                <a:gd name="connsiteY3" fmla="*/ 2531108 h 2835908"/>
                <a:gd name="connsiteX4" fmla="*/ 247650 w 6007100"/>
                <a:gd name="connsiteY4" fmla="*/ 2270758 h 2835908"/>
                <a:gd name="connsiteX5" fmla="*/ 304800 w 6007100"/>
                <a:gd name="connsiteY5" fmla="*/ 1934208 h 2835908"/>
                <a:gd name="connsiteX6" fmla="*/ 374650 w 6007100"/>
                <a:gd name="connsiteY6" fmla="*/ 1451608 h 2835908"/>
                <a:gd name="connsiteX7" fmla="*/ 457200 w 6007100"/>
                <a:gd name="connsiteY7" fmla="*/ 937258 h 2835908"/>
                <a:gd name="connsiteX8" fmla="*/ 565150 w 6007100"/>
                <a:gd name="connsiteY8" fmla="*/ 295908 h 2835908"/>
                <a:gd name="connsiteX9" fmla="*/ 596900 w 6007100"/>
                <a:gd name="connsiteY9" fmla="*/ 130808 h 2835908"/>
                <a:gd name="connsiteX10" fmla="*/ 641350 w 6007100"/>
                <a:gd name="connsiteY10" fmla="*/ 41908 h 2835908"/>
                <a:gd name="connsiteX11" fmla="*/ 698500 w 6007100"/>
                <a:gd name="connsiteY11" fmla="*/ 3808 h 2835908"/>
                <a:gd name="connsiteX12" fmla="*/ 800100 w 6007100"/>
                <a:gd name="connsiteY12" fmla="*/ 130808 h 2835908"/>
                <a:gd name="connsiteX13" fmla="*/ 889000 w 6007100"/>
                <a:gd name="connsiteY13" fmla="*/ 359408 h 2835908"/>
                <a:gd name="connsiteX14" fmla="*/ 952500 w 6007100"/>
                <a:gd name="connsiteY14" fmla="*/ 518158 h 2835908"/>
                <a:gd name="connsiteX15" fmla="*/ 1085850 w 6007100"/>
                <a:gd name="connsiteY15" fmla="*/ 759458 h 2835908"/>
                <a:gd name="connsiteX16" fmla="*/ 1301750 w 6007100"/>
                <a:gd name="connsiteY16" fmla="*/ 956308 h 2835908"/>
                <a:gd name="connsiteX17" fmla="*/ 1600200 w 6007100"/>
                <a:gd name="connsiteY17" fmla="*/ 1121408 h 2835908"/>
                <a:gd name="connsiteX18" fmla="*/ 1993900 w 6007100"/>
                <a:gd name="connsiteY18" fmla="*/ 1191258 h 2835908"/>
                <a:gd name="connsiteX19" fmla="*/ 2381250 w 6007100"/>
                <a:gd name="connsiteY19" fmla="*/ 1223008 h 2835908"/>
                <a:gd name="connsiteX20" fmla="*/ 3073400 w 6007100"/>
                <a:gd name="connsiteY20" fmla="*/ 1242058 h 2835908"/>
                <a:gd name="connsiteX21" fmla="*/ 4737100 w 6007100"/>
                <a:gd name="connsiteY21" fmla="*/ 1248408 h 2835908"/>
                <a:gd name="connsiteX22" fmla="*/ 6007100 w 6007100"/>
                <a:gd name="connsiteY22" fmla="*/ 1235708 h 2835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007100" h="2835908">
                  <a:moveTo>
                    <a:pt x="0" y="2835908"/>
                  </a:moveTo>
                  <a:cubicBezTo>
                    <a:pt x="21696" y="2822149"/>
                    <a:pt x="43392" y="2808391"/>
                    <a:pt x="63500" y="2785108"/>
                  </a:cubicBezTo>
                  <a:cubicBezTo>
                    <a:pt x="83608" y="2761825"/>
                    <a:pt x="101600" y="2738541"/>
                    <a:pt x="120650" y="2696208"/>
                  </a:cubicBezTo>
                  <a:cubicBezTo>
                    <a:pt x="139700" y="2653875"/>
                    <a:pt x="156633" y="2602016"/>
                    <a:pt x="177800" y="2531108"/>
                  </a:cubicBezTo>
                  <a:cubicBezTo>
                    <a:pt x="198967" y="2460200"/>
                    <a:pt x="226483" y="2370241"/>
                    <a:pt x="247650" y="2270758"/>
                  </a:cubicBezTo>
                  <a:cubicBezTo>
                    <a:pt x="268817" y="2171275"/>
                    <a:pt x="283633" y="2070733"/>
                    <a:pt x="304800" y="1934208"/>
                  </a:cubicBezTo>
                  <a:cubicBezTo>
                    <a:pt x="325967" y="1797683"/>
                    <a:pt x="349250" y="1617766"/>
                    <a:pt x="374650" y="1451608"/>
                  </a:cubicBezTo>
                  <a:cubicBezTo>
                    <a:pt x="400050" y="1285450"/>
                    <a:pt x="425450" y="1129875"/>
                    <a:pt x="457200" y="937258"/>
                  </a:cubicBezTo>
                  <a:cubicBezTo>
                    <a:pt x="488950" y="744641"/>
                    <a:pt x="541867" y="430316"/>
                    <a:pt x="565150" y="295908"/>
                  </a:cubicBezTo>
                  <a:cubicBezTo>
                    <a:pt x="588433" y="161500"/>
                    <a:pt x="584200" y="173141"/>
                    <a:pt x="596900" y="130808"/>
                  </a:cubicBezTo>
                  <a:cubicBezTo>
                    <a:pt x="609600" y="88475"/>
                    <a:pt x="624417" y="63075"/>
                    <a:pt x="641350" y="41908"/>
                  </a:cubicBezTo>
                  <a:cubicBezTo>
                    <a:pt x="658283" y="20741"/>
                    <a:pt x="672042" y="-11009"/>
                    <a:pt x="698500" y="3808"/>
                  </a:cubicBezTo>
                  <a:cubicBezTo>
                    <a:pt x="724958" y="18625"/>
                    <a:pt x="768350" y="71541"/>
                    <a:pt x="800100" y="130808"/>
                  </a:cubicBezTo>
                  <a:cubicBezTo>
                    <a:pt x="831850" y="190075"/>
                    <a:pt x="863600" y="294850"/>
                    <a:pt x="889000" y="359408"/>
                  </a:cubicBezTo>
                  <a:cubicBezTo>
                    <a:pt x="914400" y="423966"/>
                    <a:pt x="919692" y="451483"/>
                    <a:pt x="952500" y="518158"/>
                  </a:cubicBezTo>
                  <a:cubicBezTo>
                    <a:pt x="985308" y="584833"/>
                    <a:pt x="1027642" y="686433"/>
                    <a:pt x="1085850" y="759458"/>
                  </a:cubicBezTo>
                  <a:cubicBezTo>
                    <a:pt x="1144058" y="832483"/>
                    <a:pt x="1216025" y="895983"/>
                    <a:pt x="1301750" y="956308"/>
                  </a:cubicBezTo>
                  <a:cubicBezTo>
                    <a:pt x="1387475" y="1016633"/>
                    <a:pt x="1484842" y="1082250"/>
                    <a:pt x="1600200" y="1121408"/>
                  </a:cubicBezTo>
                  <a:cubicBezTo>
                    <a:pt x="1715558" y="1160566"/>
                    <a:pt x="1863725" y="1174325"/>
                    <a:pt x="1993900" y="1191258"/>
                  </a:cubicBezTo>
                  <a:cubicBezTo>
                    <a:pt x="2124075" y="1208191"/>
                    <a:pt x="2201333" y="1214541"/>
                    <a:pt x="2381250" y="1223008"/>
                  </a:cubicBezTo>
                  <a:cubicBezTo>
                    <a:pt x="2561167" y="1231475"/>
                    <a:pt x="3073400" y="1242058"/>
                    <a:pt x="3073400" y="1242058"/>
                  </a:cubicBezTo>
                  <a:lnTo>
                    <a:pt x="4737100" y="1248408"/>
                  </a:lnTo>
                  <a:lnTo>
                    <a:pt x="6007100" y="1235708"/>
                  </a:lnTo>
                </a:path>
              </a:pathLst>
            </a:cu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8605263-6C7E-4BBE-8FB9-1AA8C1D4F15D}"/>
                </a:ext>
              </a:extLst>
            </p:cNvPr>
            <p:cNvSpPr txBox="1"/>
            <p:nvPr/>
          </p:nvSpPr>
          <p:spPr>
            <a:xfrm>
              <a:off x="9469438" y="3802820"/>
              <a:ext cx="1001712" cy="369332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Uniform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6885D69-DE19-4979-952C-E9AFC888FCA2}"/>
              </a:ext>
            </a:extLst>
          </p:cNvPr>
          <p:cNvGrpSpPr/>
          <p:nvPr/>
        </p:nvGrpSpPr>
        <p:grpSpPr>
          <a:xfrm>
            <a:off x="3448050" y="2114550"/>
            <a:ext cx="6324600" cy="3324225"/>
            <a:chOff x="3448050" y="2114550"/>
            <a:chExt cx="6324600" cy="332422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5E80ED-05F5-4E19-B3AB-4218CF6341E8}"/>
                </a:ext>
              </a:extLst>
            </p:cNvPr>
            <p:cNvCxnSpPr/>
            <p:nvPr/>
          </p:nvCxnSpPr>
          <p:spPr>
            <a:xfrm flipV="1">
              <a:off x="3448050" y="2114550"/>
              <a:ext cx="0" cy="330517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D45CF79-AFFF-4653-82D4-140F15B64E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8050" y="5438774"/>
              <a:ext cx="6324600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970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46E3A-5A00-4C89-A782-577E05BC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M/G/1 Scheduling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3DD4145-DEC4-45F2-84F3-159898B55F83}"/>
              </a:ext>
            </a:extLst>
          </p:cNvPr>
          <p:cNvGrpSpPr/>
          <p:nvPr/>
        </p:nvGrpSpPr>
        <p:grpSpPr>
          <a:xfrm>
            <a:off x="2204549" y="1464444"/>
            <a:ext cx="7362759" cy="2055504"/>
            <a:chOff x="1586087" y="1464444"/>
            <a:chExt cx="9951156" cy="27657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9E5C18-CF37-4FF5-A95F-64FDD8C56318}"/>
                </a:ext>
              </a:extLst>
            </p:cNvPr>
            <p:cNvGrpSpPr/>
            <p:nvPr/>
          </p:nvGrpSpPr>
          <p:grpSpPr>
            <a:xfrm>
              <a:off x="1586087" y="2277601"/>
              <a:ext cx="1128890" cy="1024175"/>
              <a:chOff x="928508" y="2360959"/>
              <a:chExt cx="1128890" cy="1024175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183477D-C564-4322-AEAC-8B0364AF50DA}"/>
                  </a:ext>
                </a:extLst>
              </p:cNvPr>
              <p:cNvCxnSpPr/>
              <p:nvPr/>
            </p:nvCxnSpPr>
            <p:spPr>
              <a:xfrm>
                <a:off x="1402644" y="2360959"/>
                <a:ext cx="654754" cy="575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B77D8D8-2694-4E55-A8A8-83A3E28EF934}"/>
                  </a:ext>
                </a:extLst>
              </p:cNvPr>
              <p:cNvCxnSpPr/>
              <p:nvPr/>
            </p:nvCxnSpPr>
            <p:spPr>
              <a:xfrm flipV="1">
                <a:off x="1359653" y="2936693"/>
                <a:ext cx="697744" cy="4484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1CE9FFE-A070-461C-9897-15DF8A74081D}"/>
                  </a:ext>
                </a:extLst>
              </p:cNvPr>
              <p:cNvCxnSpPr/>
              <p:nvPr/>
            </p:nvCxnSpPr>
            <p:spPr>
              <a:xfrm>
                <a:off x="928509" y="2648825"/>
                <a:ext cx="8015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DF2EBAC-118B-41DE-B6E5-33C2D01718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508" y="3157346"/>
                <a:ext cx="8015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70E938B-E0FD-4800-B51E-B4D522AAB051}"/>
                </a:ext>
              </a:extLst>
            </p:cNvPr>
            <p:cNvGrpSpPr/>
            <p:nvPr/>
          </p:nvGrpSpPr>
          <p:grpSpPr>
            <a:xfrm>
              <a:off x="1986844" y="1464444"/>
              <a:ext cx="9550399" cy="2765778"/>
              <a:chOff x="1986844" y="1464444"/>
              <a:chExt cx="9550399" cy="276577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1D887A3-2B96-41F6-8C8F-12DC618B2FB8}"/>
                  </a:ext>
                </a:extLst>
              </p:cNvPr>
              <p:cNvGrpSpPr/>
              <p:nvPr/>
            </p:nvGrpSpPr>
            <p:grpSpPr>
              <a:xfrm>
                <a:off x="1986844" y="1805933"/>
                <a:ext cx="5689600" cy="2082801"/>
                <a:chOff x="1817511" y="2178755"/>
                <a:chExt cx="5689600" cy="2082801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2D2C5908-C542-461A-97D4-00CD699A8A85}"/>
                    </a:ext>
                  </a:extLst>
                </p:cNvPr>
                <p:cNvCxnSpPr/>
                <p:nvPr/>
              </p:nvCxnSpPr>
              <p:spPr>
                <a:xfrm>
                  <a:off x="1817511" y="2178756"/>
                  <a:ext cx="5689600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C9DE2B8C-0770-4BAF-AF5F-F496E3673A29}"/>
                    </a:ext>
                  </a:extLst>
                </p:cNvPr>
                <p:cNvCxnSpPr/>
                <p:nvPr/>
              </p:nvCxnSpPr>
              <p:spPr>
                <a:xfrm>
                  <a:off x="1817511" y="4261556"/>
                  <a:ext cx="5689600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A9787A9-401A-40DC-8B2A-7F0BF82206A5}"/>
                    </a:ext>
                  </a:extLst>
                </p:cNvPr>
                <p:cNvSpPr/>
                <p:nvPr/>
              </p:nvSpPr>
              <p:spPr>
                <a:xfrm>
                  <a:off x="6479822" y="2178756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6055C39-ED5F-4BE3-9F19-D83DE1396ABB}"/>
                    </a:ext>
                  </a:extLst>
                </p:cNvPr>
                <p:cNvSpPr/>
                <p:nvPr/>
              </p:nvSpPr>
              <p:spPr>
                <a:xfrm>
                  <a:off x="5452533" y="2178756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7AA9B6F-CF2F-4357-A7D5-0FCF4712E792}"/>
                    </a:ext>
                  </a:extLst>
                </p:cNvPr>
                <p:cNvSpPr/>
                <p:nvPr/>
              </p:nvSpPr>
              <p:spPr>
                <a:xfrm>
                  <a:off x="4425244" y="2178756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9F895E3-4009-457A-8DE0-C9A2BF653ADB}"/>
                    </a:ext>
                  </a:extLst>
                </p:cNvPr>
                <p:cNvSpPr/>
                <p:nvPr/>
              </p:nvSpPr>
              <p:spPr>
                <a:xfrm>
                  <a:off x="3397955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9BF02AB7-21AB-48F3-99EB-9763CEA2688D}"/>
                    </a:ext>
                  </a:extLst>
                </p:cNvPr>
                <p:cNvSpPr/>
                <p:nvPr/>
              </p:nvSpPr>
              <p:spPr>
                <a:xfrm>
                  <a:off x="3612444" y="3567288"/>
                  <a:ext cx="632178" cy="5757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DD0CC52-C540-4AFD-9FBA-C248AACAF7BB}"/>
                    </a:ext>
                  </a:extLst>
                </p:cNvPr>
                <p:cNvSpPr/>
                <p:nvPr/>
              </p:nvSpPr>
              <p:spPr>
                <a:xfrm>
                  <a:off x="4645376" y="2449689"/>
                  <a:ext cx="632178" cy="169333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8B96030-0117-41F0-9593-2087E021D301}"/>
                    </a:ext>
                  </a:extLst>
                </p:cNvPr>
                <p:cNvSpPr/>
                <p:nvPr/>
              </p:nvSpPr>
              <p:spPr>
                <a:xfrm>
                  <a:off x="5627512" y="3031066"/>
                  <a:ext cx="632178" cy="11119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6D0E1D2F-3391-4CD1-8ED7-E8B46E3E8D03}"/>
                    </a:ext>
                  </a:extLst>
                </p:cNvPr>
                <p:cNvSpPr/>
                <p:nvPr/>
              </p:nvSpPr>
              <p:spPr>
                <a:xfrm>
                  <a:off x="6699954" y="2833511"/>
                  <a:ext cx="632178" cy="13095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3462887-2FCD-46B2-AD70-66E7DD49BC45}"/>
                  </a:ext>
                </a:extLst>
              </p:cNvPr>
              <p:cNvSpPr/>
              <p:nvPr/>
            </p:nvSpPr>
            <p:spPr>
              <a:xfrm>
                <a:off x="7676444" y="1464444"/>
                <a:ext cx="2822222" cy="276577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F6FF70-0DFD-489D-BF5E-B53AC038771F}"/>
                  </a:ext>
                </a:extLst>
              </p:cNvPr>
              <p:cNvSpPr/>
              <p:nvPr/>
            </p:nvSpPr>
            <p:spPr>
              <a:xfrm>
                <a:off x="8771466" y="1907535"/>
                <a:ext cx="632178" cy="18626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4B7C165-03AE-4013-BB3D-B8F18F556D2D}"/>
                  </a:ext>
                </a:extLst>
              </p:cNvPr>
              <p:cNvCxnSpPr/>
              <p:nvPr/>
            </p:nvCxnSpPr>
            <p:spPr>
              <a:xfrm>
                <a:off x="10498666" y="2838868"/>
                <a:ext cx="103857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8B02F38-ADE4-4FEB-901A-884EF686FCF2}"/>
              </a:ext>
            </a:extLst>
          </p:cNvPr>
          <p:cNvSpPr txBox="1"/>
          <p:nvPr/>
        </p:nvSpPr>
        <p:spPr>
          <a:xfrm>
            <a:off x="525311" y="2100104"/>
            <a:ext cx="1668852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Poisson arrivals, arrival rate:  </a:t>
            </a:r>
            <a:r>
              <a:rPr lang="el-GR" dirty="0">
                <a:solidFill>
                  <a:srgbClr val="FF0000"/>
                </a:solidFill>
              </a:rPr>
              <a:t>λ</a:t>
            </a: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80D916-BD0D-44DA-AE99-BB6EED38F090}"/>
              </a:ext>
            </a:extLst>
          </p:cNvPr>
          <p:cNvGrpSpPr/>
          <p:nvPr/>
        </p:nvGrpSpPr>
        <p:grpSpPr>
          <a:xfrm>
            <a:off x="1469721" y="2595415"/>
            <a:ext cx="2420916" cy="949226"/>
            <a:chOff x="1077626" y="3443584"/>
            <a:chExt cx="2420916" cy="949226"/>
          </a:xfrm>
        </p:grpSpPr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AD053A89-9F99-495A-A99D-BE86D0604C1B}"/>
                </a:ext>
              </a:extLst>
            </p:cNvPr>
            <p:cNvSpPr/>
            <p:nvPr/>
          </p:nvSpPr>
          <p:spPr>
            <a:xfrm>
              <a:off x="3078993" y="3443584"/>
              <a:ext cx="419549" cy="776077"/>
            </a:xfrm>
            <a:prstGeom prst="leftBrace">
              <a:avLst>
                <a:gd name="adj1" fmla="val 37179"/>
                <a:gd name="adj2" fmla="val 5000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628CE9-D024-4B00-86EE-BCAB180B9294}"/>
                </a:ext>
              </a:extLst>
            </p:cNvPr>
            <p:cNvSpPr/>
            <p:nvPr/>
          </p:nvSpPr>
          <p:spPr>
            <a:xfrm>
              <a:off x="1077626" y="3765546"/>
              <a:ext cx="2067930" cy="6272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General job size distribution: </a:t>
              </a:r>
              <a:r>
                <a:rPr lang="en-US" dirty="0">
                  <a:solidFill>
                    <a:srgbClr val="FF0000"/>
                  </a:solidFill>
                </a:rPr>
                <a:t>S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dirty="0" err="1">
                  <a:solidFill>
                    <a:schemeClr val="tx1"/>
                  </a:solidFill>
                </a:rPr>
                <a:t>i.i.d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2F73A7-98FC-4919-BBCB-0C5B69C2A062}"/>
              </a:ext>
            </a:extLst>
          </p:cNvPr>
          <p:cNvGrpSpPr/>
          <p:nvPr/>
        </p:nvGrpSpPr>
        <p:grpSpPr>
          <a:xfrm>
            <a:off x="2501064" y="3618935"/>
            <a:ext cx="6297811" cy="820277"/>
            <a:chOff x="1138190" y="3900624"/>
            <a:chExt cx="7313322" cy="820277"/>
          </a:xfrm>
        </p:grpSpPr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16EBB4AC-A57B-450B-9AA4-A01493F10C02}"/>
                </a:ext>
              </a:extLst>
            </p:cNvPr>
            <p:cNvSpPr/>
            <p:nvPr/>
          </p:nvSpPr>
          <p:spPr>
            <a:xfrm rot="5400000">
              <a:off x="4621195" y="417619"/>
              <a:ext cx="347311" cy="7313322"/>
            </a:xfrm>
            <a:prstGeom prst="rightBrace">
              <a:avLst>
                <a:gd name="adj1" fmla="val 62733"/>
                <a:gd name="adj2" fmla="val 5000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B5B0A9-41C5-43F1-86CC-E2A169864FF0}"/>
                </a:ext>
              </a:extLst>
            </p:cNvPr>
            <p:cNvSpPr txBox="1"/>
            <p:nvPr/>
          </p:nvSpPr>
          <p:spPr>
            <a:xfrm>
              <a:off x="3567880" y="4259236"/>
              <a:ext cx="2679786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Response time: </a:t>
              </a:r>
              <a:r>
                <a:rPr lang="en-US" sz="2400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ABEF88D-E3C8-4E2C-A8A2-D9EC31C110D9}"/>
              </a:ext>
            </a:extLst>
          </p:cNvPr>
          <p:cNvSpPr txBox="1"/>
          <p:nvPr/>
        </p:nvSpPr>
        <p:spPr>
          <a:xfrm>
            <a:off x="3471088" y="4814075"/>
            <a:ext cx="5031837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Q: How should we schedule?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ADEF6-25A8-412B-94B3-3039B033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1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1971-E347-42CC-9556-78CDB2F5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B30AB-413D-4035-ADCB-FB09B8C4A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2+ swaps per job? Constant # is important.</a:t>
            </a:r>
          </a:p>
          <a:p>
            <a:r>
              <a:rPr lang="en-US" dirty="0"/>
              <a:t>What range of size cutoffs work?</a:t>
            </a:r>
          </a:p>
          <a:p>
            <a:pPr lvl="1"/>
            <a:r>
              <a:rPr lang="en-US" dirty="0"/>
              <a:t>Single threshold, all jobs either large or small?</a:t>
            </a:r>
          </a:p>
          <a:p>
            <a:r>
              <a:rPr lang="en-US" dirty="0"/>
              <a:t>Beyond FCFS, what other policies can be improved everywhere?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DD4C1-22DD-4DD2-B52E-3D74005F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6860740-D69B-43A3-92EB-56BC99AE2549}"/>
              </a:ext>
            </a:extLst>
          </p:cNvPr>
          <p:cNvGrpSpPr/>
          <p:nvPr/>
        </p:nvGrpSpPr>
        <p:grpSpPr>
          <a:xfrm>
            <a:off x="1623291" y="4018023"/>
            <a:ext cx="4072855" cy="2142492"/>
            <a:chOff x="1623291" y="3827523"/>
            <a:chExt cx="4072855" cy="21424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E5DC417-534D-4681-B8D5-0CA74892837B}"/>
                </a:ext>
              </a:extLst>
            </p:cNvPr>
            <p:cNvGrpSpPr/>
            <p:nvPr/>
          </p:nvGrpSpPr>
          <p:grpSpPr>
            <a:xfrm>
              <a:off x="1623291" y="4310496"/>
              <a:ext cx="4072855" cy="1659519"/>
              <a:chOff x="1623291" y="4310496"/>
              <a:chExt cx="4072855" cy="1659519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72B3EBB-62BC-4CAB-B464-F0084A15678A}"/>
                  </a:ext>
                </a:extLst>
              </p:cNvPr>
              <p:cNvGrpSpPr/>
              <p:nvPr/>
            </p:nvGrpSpPr>
            <p:grpSpPr>
              <a:xfrm>
                <a:off x="1623291" y="4606059"/>
                <a:ext cx="785091" cy="904766"/>
                <a:chOff x="7795491" y="4701309"/>
                <a:chExt cx="785091" cy="904766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8E49E79D-255B-4977-B877-C6E092CB1057}"/>
                    </a:ext>
                  </a:extLst>
                </p:cNvPr>
                <p:cNvCxnSpPr/>
                <p:nvPr/>
              </p:nvCxnSpPr>
              <p:spPr>
                <a:xfrm>
                  <a:off x="8580582" y="4701309"/>
                  <a:ext cx="0" cy="87745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4D54C6B-2450-4417-B58C-829CED34A6F6}"/>
                    </a:ext>
                  </a:extLst>
                </p:cNvPr>
                <p:cNvSpPr txBox="1"/>
                <p:nvPr/>
              </p:nvSpPr>
              <p:spPr>
                <a:xfrm>
                  <a:off x="7795491" y="5236743"/>
                  <a:ext cx="7850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Small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180121D-CE66-4D7B-BC39-7E204A955A25}"/>
                  </a:ext>
                </a:extLst>
              </p:cNvPr>
              <p:cNvGrpSpPr/>
              <p:nvPr/>
            </p:nvGrpSpPr>
            <p:grpSpPr>
              <a:xfrm>
                <a:off x="3372596" y="4735368"/>
                <a:ext cx="964215" cy="780075"/>
                <a:chOff x="9544796" y="4830618"/>
                <a:chExt cx="964215" cy="780075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D0DE0220-6F8A-4648-A3A2-B0FAB1A6A7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44796" y="4830618"/>
                  <a:ext cx="12150" cy="74814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C374C36-6AAF-45A8-9AC4-1C0BBFA705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09011" y="5403273"/>
                  <a:ext cx="0" cy="17549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85CE41-ABCD-4F88-A795-8A18F74514E7}"/>
                    </a:ext>
                  </a:extLst>
                </p:cNvPr>
                <p:cNvSpPr txBox="1"/>
                <p:nvPr/>
              </p:nvSpPr>
              <p:spPr>
                <a:xfrm>
                  <a:off x="9613467" y="5241361"/>
                  <a:ext cx="7850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Large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52FAC15-CBF8-4D9A-84F4-4BC90B1D4143}"/>
                  </a:ext>
                </a:extLst>
              </p:cNvPr>
              <p:cNvGrpSpPr/>
              <p:nvPr/>
            </p:nvGrpSpPr>
            <p:grpSpPr>
              <a:xfrm>
                <a:off x="1623291" y="4310496"/>
                <a:ext cx="4072855" cy="1659519"/>
                <a:chOff x="7795491" y="4405746"/>
                <a:chExt cx="4072855" cy="1659519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E3BAF39E-8964-4A8A-804C-B1FFB3C0076C}"/>
                    </a:ext>
                  </a:extLst>
                </p:cNvPr>
                <p:cNvGrpSpPr/>
                <p:nvPr/>
              </p:nvGrpSpPr>
              <p:grpSpPr>
                <a:xfrm>
                  <a:off x="7795491" y="4405746"/>
                  <a:ext cx="4072855" cy="1174065"/>
                  <a:chOff x="7795491" y="4405746"/>
                  <a:chExt cx="4072855" cy="1174065"/>
                </a:xfrm>
              </p:grpSpPr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3D6D8A1D-1E4C-4949-ACE4-54FC6E5A8F11}"/>
                      </a:ext>
                    </a:extLst>
                  </p:cNvPr>
                  <p:cNvCxnSpPr/>
                  <p:nvPr/>
                </p:nvCxnSpPr>
                <p:spPr>
                  <a:xfrm>
                    <a:off x="7795967" y="5579811"/>
                    <a:ext cx="4072379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4B151D9D-734E-4A3E-8BAD-FCEBCAD5EB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95967" y="4405746"/>
                    <a:ext cx="0" cy="1174065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C174E935-A4C7-4D3E-B71C-4269CD9528DA}"/>
                      </a:ext>
                    </a:extLst>
                  </p:cNvPr>
                  <p:cNvSpPr/>
                  <p:nvPr/>
                </p:nvSpPr>
                <p:spPr>
                  <a:xfrm>
                    <a:off x="7795491" y="4530040"/>
                    <a:ext cx="3962400" cy="1048724"/>
                  </a:xfrm>
                  <a:custGeom>
                    <a:avLst/>
                    <a:gdLst>
                      <a:gd name="connsiteX0" fmla="*/ 0 w 3962400"/>
                      <a:gd name="connsiteY0" fmla="*/ 706978 h 1048724"/>
                      <a:gd name="connsiteX1" fmla="*/ 332509 w 3962400"/>
                      <a:gd name="connsiteY1" fmla="*/ 697742 h 1048724"/>
                      <a:gd name="connsiteX2" fmla="*/ 1043709 w 3962400"/>
                      <a:gd name="connsiteY2" fmla="*/ 5015 h 1048724"/>
                      <a:gd name="connsiteX3" fmla="*/ 1958109 w 3962400"/>
                      <a:gd name="connsiteY3" fmla="*/ 411415 h 1048724"/>
                      <a:gd name="connsiteX4" fmla="*/ 2817091 w 3962400"/>
                      <a:gd name="connsiteY4" fmla="*/ 900942 h 1048724"/>
                      <a:gd name="connsiteX5" fmla="*/ 3962400 w 3962400"/>
                      <a:gd name="connsiteY5" fmla="*/ 1048724 h 1048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62400" h="1048724">
                        <a:moveTo>
                          <a:pt x="0" y="706978"/>
                        </a:moveTo>
                        <a:cubicBezTo>
                          <a:pt x="79279" y="760857"/>
                          <a:pt x="158558" y="814736"/>
                          <a:pt x="332509" y="697742"/>
                        </a:cubicBezTo>
                        <a:cubicBezTo>
                          <a:pt x="506460" y="580748"/>
                          <a:pt x="772776" y="52736"/>
                          <a:pt x="1043709" y="5015"/>
                        </a:cubicBezTo>
                        <a:cubicBezTo>
                          <a:pt x="1314642" y="-42706"/>
                          <a:pt x="1662545" y="262094"/>
                          <a:pt x="1958109" y="411415"/>
                        </a:cubicBezTo>
                        <a:cubicBezTo>
                          <a:pt x="2253673" y="560736"/>
                          <a:pt x="2483043" y="794724"/>
                          <a:pt x="2817091" y="900942"/>
                        </a:cubicBezTo>
                        <a:cubicBezTo>
                          <a:pt x="3151139" y="1007160"/>
                          <a:pt x="3556769" y="1027942"/>
                          <a:pt x="3962400" y="104872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3A5C140-BF82-4913-9617-41A54F76B1AD}"/>
                    </a:ext>
                  </a:extLst>
                </p:cNvPr>
                <p:cNvSpPr txBox="1"/>
                <p:nvPr/>
              </p:nvSpPr>
              <p:spPr>
                <a:xfrm>
                  <a:off x="8188036" y="5695950"/>
                  <a:ext cx="2070390" cy="369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Job size distribution</a:t>
                  </a:r>
                </a:p>
              </p:txBody>
            </p: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18EF3C-C2EE-46B0-AF35-B187B9EABD52}"/>
                </a:ext>
              </a:extLst>
            </p:cNvPr>
            <p:cNvSpPr txBox="1"/>
            <p:nvPr/>
          </p:nvSpPr>
          <p:spPr>
            <a:xfrm>
              <a:off x="2015835" y="3827523"/>
              <a:ext cx="2073706" cy="430887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Current cutoffs: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81616E-CF15-4974-A6C7-53FE7DC6D1CD}"/>
              </a:ext>
            </a:extLst>
          </p:cNvPr>
          <p:cNvGrpSpPr/>
          <p:nvPr/>
        </p:nvGrpSpPr>
        <p:grpSpPr>
          <a:xfrm>
            <a:off x="6549904" y="4063444"/>
            <a:ext cx="4072855" cy="2097071"/>
            <a:chOff x="6763326" y="3777474"/>
            <a:chExt cx="4072855" cy="209707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2CC86BB-A8FF-46A6-98B9-0D5E24912E79}"/>
                </a:ext>
              </a:extLst>
            </p:cNvPr>
            <p:cNvGrpSpPr/>
            <p:nvPr/>
          </p:nvGrpSpPr>
          <p:grpSpPr>
            <a:xfrm>
              <a:off x="6763326" y="4215026"/>
              <a:ext cx="4072855" cy="1659519"/>
              <a:chOff x="1623291" y="4310496"/>
              <a:chExt cx="4072855" cy="165951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5ED74E9-091F-4E8A-9EBC-39E42C569638}"/>
                  </a:ext>
                </a:extLst>
              </p:cNvPr>
              <p:cNvGrpSpPr/>
              <p:nvPr/>
            </p:nvGrpSpPr>
            <p:grpSpPr>
              <a:xfrm>
                <a:off x="1966118" y="4434790"/>
                <a:ext cx="813739" cy="1031352"/>
                <a:chOff x="8138318" y="4530040"/>
                <a:chExt cx="813739" cy="1031352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FCDA520-CFD9-4F3C-BEB6-417414EF76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52057" y="4530040"/>
                  <a:ext cx="0" cy="103135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966DC25-0F22-419A-AE33-AF8807E7FC8C}"/>
                    </a:ext>
                  </a:extLst>
                </p:cNvPr>
                <p:cNvSpPr txBox="1"/>
                <p:nvPr/>
              </p:nvSpPr>
              <p:spPr>
                <a:xfrm>
                  <a:off x="8138318" y="5121686"/>
                  <a:ext cx="7850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Small</a:t>
                  </a: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929B809-B495-4C4F-9D05-F9DFF769BA99}"/>
                  </a:ext>
                </a:extLst>
              </p:cNvPr>
              <p:cNvSpPr txBox="1"/>
              <p:nvPr/>
            </p:nvSpPr>
            <p:spPr>
              <a:xfrm>
                <a:off x="3128333" y="5015746"/>
                <a:ext cx="7850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Large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652E04A-6DC9-425B-8FFD-F9F7E6436000}"/>
                  </a:ext>
                </a:extLst>
              </p:cNvPr>
              <p:cNvGrpSpPr/>
              <p:nvPr/>
            </p:nvGrpSpPr>
            <p:grpSpPr>
              <a:xfrm>
                <a:off x="1623291" y="4310496"/>
                <a:ext cx="4072855" cy="1659519"/>
                <a:chOff x="7795491" y="4405746"/>
                <a:chExt cx="4072855" cy="1659519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983878B2-7C6C-4E12-8320-B33FB0E3B861}"/>
                    </a:ext>
                  </a:extLst>
                </p:cNvPr>
                <p:cNvGrpSpPr/>
                <p:nvPr/>
              </p:nvGrpSpPr>
              <p:grpSpPr>
                <a:xfrm>
                  <a:off x="7795491" y="4405746"/>
                  <a:ext cx="4072855" cy="1174065"/>
                  <a:chOff x="7795491" y="4405746"/>
                  <a:chExt cx="4072855" cy="1174065"/>
                </a:xfrm>
              </p:grpSpPr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803436F1-91E4-4628-9A37-DFC58B15B90B}"/>
                      </a:ext>
                    </a:extLst>
                  </p:cNvPr>
                  <p:cNvCxnSpPr/>
                  <p:nvPr/>
                </p:nvCxnSpPr>
                <p:spPr>
                  <a:xfrm>
                    <a:off x="7795967" y="5579811"/>
                    <a:ext cx="4072379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6BE16FAC-A0EF-4133-BC45-ABC2132E1A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95967" y="4405746"/>
                    <a:ext cx="0" cy="1174065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DED189E3-684B-4FD4-9694-22A813DF56D9}"/>
                      </a:ext>
                    </a:extLst>
                  </p:cNvPr>
                  <p:cNvSpPr/>
                  <p:nvPr/>
                </p:nvSpPr>
                <p:spPr>
                  <a:xfrm>
                    <a:off x="7795491" y="4530040"/>
                    <a:ext cx="3962400" cy="1048724"/>
                  </a:xfrm>
                  <a:custGeom>
                    <a:avLst/>
                    <a:gdLst>
                      <a:gd name="connsiteX0" fmla="*/ 0 w 3962400"/>
                      <a:gd name="connsiteY0" fmla="*/ 706978 h 1048724"/>
                      <a:gd name="connsiteX1" fmla="*/ 332509 w 3962400"/>
                      <a:gd name="connsiteY1" fmla="*/ 697742 h 1048724"/>
                      <a:gd name="connsiteX2" fmla="*/ 1043709 w 3962400"/>
                      <a:gd name="connsiteY2" fmla="*/ 5015 h 1048724"/>
                      <a:gd name="connsiteX3" fmla="*/ 1958109 w 3962400"/>
                      <a:gd name="connsiteY3" fmla="*/ 411415 h 1048724"/>
                      <a:gd name="connsiteX4" fmla="*/ 2817091 w 3962400"/>
                      <a:gd name="connsiteY4" fmla="*/ 900942 h 1048724"/>
                      <a:gd name="connsiteX5" fmla="*/ 3962400 w 3962400"/>
                      <a:gd name="connsiteY5" fmla="*/ 1048724 h 1048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962400" h="1048724">
                        <a:moveTo>
                          <a:pt x="0" y="706978"/>
                        </a:moveTo>
                        <a:cubicBezTo>
                          <a:pt x="79279" y="760857"/>
                          <a:pt x="158558" y="814736"/>
                          <a:pt x="332509" y="697742"/>
                        </a:cubicBezTo>
                        <a:cubicBezTo>
                          <a:pt x="506460" y="580748"/>
                          <a:pt x="772776" y="52736"/>
                          <a:pt x="1043709" y="5015"/>
                        </a:cubicBezTo>
                        <a:cubicBezTo>
                          <a:pt x="1314642" y="-42706"/>
                          <a:pt x="1662545" y="262094"/>
                          <a:pt x="1958109" y="411415"/>
                        </a:cubicBezTo>
                        <a:cubicBezTo>
                          <a:pt x="2253673" y="560736"/>
                          <a:pt x="2483043" y="794724"/>
                          <a:pt x="2817091" y="900942"/>
                        </a:cubicBezTo>
                        <a:cubicBezTo>
                          <a:pt x="3151139" y="1007160"/>
                          <a:pt x="3556769" y="1027942"/>
                          <a:pt x="3962400" y="1048724"/>
                        </a:cubicBezTo>
                      </a:path>
                    </a:pathLst>
                  </a:custGeom>
                  <a:noFill/>
                  <a:ln w="254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36A4661-571F-4ABA-931F-BB7B8F42A9EE}"/>
                    </a:ext>
                  </a:extLst>
                </p:cNvPr>
                <p:cNvSpPr txBox="1"/>
                <p:nvPr/>
              </p:nvSpPr>
              <p:spPr>
                <a:xfrm>
                  <a:off x="8188036" y="5695950"/>
                  <a:ext cx="2070390" cy="369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Job size distribution</a:t>
                  </a:r>
                </a:p>
              </p:txBody>
            </p: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97D14F-B76D-4C64-BD66-4980B12D4996}"/>
                </a:ext>
              </a:extLst>
            </p:cNvPr>
            <p:cNvSpPr txBox="1"/>
            <p:nvPr/>
          </p:nvSpPr>
          <p:spPr>
            <a:xfrm>
              <a:off x="7374564" y="3777474"/>
              <a:ext cx="1782831" cy="430887"/>
            </a:xfrm>
            <a:prstGeom prst="rect">
              <a:avLst/>
            </a:prstGeom>
            <a:noFill/>
            <a:ln w="38100"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Future result?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45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DE98-2E92-41E7-B2DC-3545A4D8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54FE-4DB3-43A5-903A-5406B9C1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3915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Introduce policy called Nudge.</a:t>
            </a:r>
          </a:p>
          <a:p>
            <a:pPr marL="0" indent="0">
              <a:buNone/>
            </a:pPr>
            <a:r>
              <a:rPr lang="en-US" dirty="0"/>
              <a:t>First policy to achieve stochastic improvement over FCFS, for any light-tailed job size distribution.</a:t>
            </a:r>
          </a:p>
          <a:p>
            <a:pPr marL="0" indent="0">
              <a:buNone/>
            </a:pPr>
            <a:r>
              <a:rPr lang="en-US" dirty="0"/>
              <a:t>First policy to achieve multiplicative asymptotic improvement over FCFS.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1F47-0409-48CC-9BF5-C50CDFE2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440698-6F5D-47F5-A800-5003A4D936CC}"/>
              </a:ext>
            </a:extLst>
          </p:cNvPr>
          <p:cNvGrpSpPr/>
          <p:nvPr/>
        </p:nvGrpSpPr>
        <p:grpSpPr>
          <a:xfrm>
            <a:off x="995940" y="4299701"/>
            <a:ext cx="3933825" cy="1325563"/>
            <a:chOff x="1543050" y="1596055"/>
            <a:chExt cx="8038192" cy="242473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15C567-96A3-4C8E-B057-B1FF76C01CF6}"/>
                </a:ext>
              </a:extLst>
            </p:cNvPr>
            <p:cNvGrpSpPr/>
            <p:nvPr/>
          </p:nvGrpSpPr>
          <p:grpSpPr>
            <a:xfrm>
              <a:off x="1543050" y="1965290"/>
              <a:ext cx="8038192" cy="2055504"/>
              <a:chOff x="1543050" y="1965290"/>
              <a:chExt cx="8038192" cy="205550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BAF9784-D4F3-4783-BAFE-EEB34600FE2A}"/>
                  </a:ext>
                </a:extLst>
              </p:cNvPr>
              <p:cNvGrpSpPr/>
              <p:nvPr/>
            </p:nvGrpSpPr>
            <p:grpSpPr>
              <a:xfrm>
                <a:off x="1543050" y="1965290"/>
                <a:ext cx="8038192" cy="2055504"/>
                <a:chOff x="1543050" y="1965290"/>
                <a:chExt cx="8038192" cy="2055504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4FEDE8CC-2AE2-4768-B49C-75BDD078947A}"/>
                    </a:ext>
                  </a:extLst>
                </p:cNvPr>
                <p:cNvGrpSpPr/>
                <p:nvPr/>
              </p:nvGrpSpPr>
              <p:grpSpPr>
                <a:xfrm>
                  <a:off x="1543050" y="1965290"/>
                  <a:ext cx="8038192" cy="2055504"/>
                  <a:chOff x="673204" y="1464444"/>
                  <a:chExt cx="10864039" cy="2765778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D375CF4E-C9BE-4068-ACEF-6B9234E09DE4}"/>
                      </a:ext>
                    </a:extLst>
                  </p:cNvPr>
                  <p:cNvGrpSpPr/>
                  <p:nvPr/>
                </p:nvGrpSpPr>
                <p:grpSpPr>
                  <a:xfrm>
                    <a:off x="673204" y="1805933"/>
                    <a:ext cx="7003240" cy="2082801"/>
                    <a:chOff x="503871" y="2178755"/>
                    <a:chExt cx="7003240" cy="2082801"/>
                  </a:xfrm>
                </p:grpSpPr>
                <p:cxnSp>
                  <p:nvCxnSpPr>
                    <p:cNvPr id="14" name="Straight Connector 13">
                      <a:extLst>
                        <a:ext uri="{FF2B5EF4-FFF2-40B4-BE49-F238E27FC236}">
                          <a16:creationId xmlns:a16="http://schemas.microsoft.com/office/drawing/2014/main" id="{A89E8C84-D42C-4DA9-BC8F-FCF31D90AA5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3871" y="2178755"/>
                      <a:ext cx="7003240" cy="1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Connector 14">
                      <a:extLst>
                        <a:ext uri="{FF2B5EF4-FFF2-40B4-BE49-F238E27FC236}">
                          <a16:creationId xmlns:a16="http://schemas.microsoft.com/office/drawing/2014/main" id="{2A3B5CDD-5ACD-478A-88A2-9370A82DE4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3871" y="4261555"/>
                      <a:ext cx="7003240" cy="1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C07F99A6-3B41-4E06-AC8A-2E430DB7B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9822" y="2178756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53373C27-71EC-4C6E-BD1B-B210101DAB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2533" y="2178756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4E70685C-62C2-433E-BFE0-AE6C4148A7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5244" y="2178756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5D49CBF9-6FB9-4198-9A9D-B760A628F7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7955" y="2178755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313BE407-3814-4A07-B943-7D335BE69C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2445" y="2520248"/>
                      <a:ext cx="632178" cy="162277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FD0346CC-DC3B-4AF6-B194-1F6C97BFAC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5375" y="3720351"/>
                      <a:ext cx="632178" cy="42267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745F3B62-06FB-45E7-9F2F-A207AFF8C9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7512" y="3031066"/>
                      <a:ext cx="632178" cy="11119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A3633135-1238-48BF-BAE6-938CFDDC29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9954" y="3550574"/>
                      <a:ext cx="632178" cy="592447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p:txBody>
                </p:sp>
              </p:grp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66AC8023-6423-4D9B-8C69-FFDB449FCBD8}"/>
                      </a:ext>
                    </a:extLst>
                  </p:cNvPr>
                  <p:cNvSpPr/>
                  <p:nvPr/>
                </p:nvSpPr>
                <p:spPr>
                  <a:xfrm>
                    <a:off x="7676444" y="1464444"/>
                    <a:ext cx="2822222" cy="2765778"/>
                  </a:xfrm>
                  <a:prstGeom prst="ellipse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4F84979C-4C67-4869-A350-57EAD648DFAA}"/>
                      </a:ext>
                    </a:extLst>
                  </p:cNvPr>
                  <p:cNvSpPr/>
                  <p:nvPr/>
                </p:nvSpPr>
                <p:spPr>
                  <a:xfrm>
                    <a:off x="8771465" y="2229810"/>
                    <a:ext cx="632178" cy="133360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" name="Straight Arrow Connector 12">
                    <a:extLst>
                      <a:ext uri="{FF2B5EF4-FFF2-40B4-BE49-F238E27FC236}">
                        <a16:creationId xmlns:a16="http://schemas.microsoft.com/office/drawing/2014/main" id="{9889A880-9DD8-43C7-BFBD-DC19661D3034}"/>
                      </a:ext>
                    </a:extLst>
                  </p:cNvPr>
                  <p:cNvCxnSpPr/>
                  <p:nvPr/>
                </p:nvCxnSpPr>
                <p:spPr>
                  <a:xfrm>
                    <a:off x="10498666" y="2838868"/>
                    <a:ext cx="1038577" cy="0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C91A696-702C-4975-A5B1-E19BE66A9FD9}"/>
                    </a:ext>
                  </a:extLst>
                </p:cNvPr>
                <p:cNvSpPr/>
                <p:nvPr/>
              </p:nvSpPr>
              <p:spPr>
                <a:xfrm>
                  <a:off x="2922079" y="2219082"/>
                  <a:ext cx="760081" cy="154792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2E72F6E-A15D-4C33-A89F-C8117486AA03}"/>
                  </a:ext>
                </a:extLst>
              </p:cNvPr>
              <p:cNvSpPr/>
              <p:nvPr/>
            </p:nvSpPr>
            <p:spPr>
              <a:xfrm>
                <a:off x="2163095" y="2219082"/>
                <a:ext cx="760081" cy="154792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1889D3-8ABA-457F-B0E4-91C9F25091F1}"/>
                </a:ext>
              </a:extLst>
            </p:cNvPr>
            <p:cNvSpPr/>
            <p:nvPr/>
          </p:nvSpPr>
          <p:spPr>
            <a:xfrm>
              <a:off x="4135180" y="1596055"/>
              <a:ext cx="467742" cy="440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E628FCB-1C32-4685-85B8-8068C013A365}"/>
                </a:ext>
              </a:extLst>
            </p:cNvPr>
            <p:cNvCxnSpPr>
              <a:cxnSpLocks/>
            </p:cNvCxnSpPr>
            <p:nvPr/>
          </p:nvCxnSpPr>
          <p:spPr>
            <a:xfrm>
              <a:off x="4381903" y="2031809"/>
              <a:ext cx="0" cy="369998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41829FC-359F-4D9C-AB81-3DEB181E0336}"/>
              </a:ext>
            </a:extLst>
          </p:cNvPr>
          <p:cNvGrpSpPr/>
          <p:nvPr/>
        </p:nvGrpSpPr>
        <p:grpSpPr>
          <a:xfrm>
            <a:off x="5425665" y="3968390"/>
            <a:ext cx="6471263" cy="2153597"/>
            <a:chOff x="2632775" y="2114550"/>
            <a:chExt cx="9539510" cy="402040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F553207-0DA0-42F9-9449-CBB6309431C8}"/>
                </a:ext>
              </a:extLst>
            </p:cNvPr>
            <p:cNvGrpSpPr/>
            <p:nvPr/>
          </p:nvGrpSpPr>
          <p:grpSpPr>
            <a:xfrm>
              <a:off x="2632775" y="2179561"/>
              <a:ext cx="815275" cy="3443879"/>
              <a:chOff x="2632775" y="2179561"/>
              <a:chExt cx="815275" cy="344387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5C8F56-58E6-403E-8856-C9137530E29C}"/>
                  </a:ext>
                </a:extLst>
              </p:cNvPr>
              <p:cNvSpPr txBox="1"/>
              <p:nvPr/>
            </p:nvSpPr>
            <p:spPr>
              <a:xfrm>
                <a:off x="3057525" y="5254108"/>
                <a:ext cx="314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7C4C531-59AC-4C2D-A22F-A9B58C776B2A}"/>
                  </a:ext>
                </a:extLst>
              </p:cNvPr>
              <p:cNvSpPr txBox="1"/>
              <p:nvPr/>
            </p:nvSpPr>
            <p:spPr>
              <a:xfrm>
                <a:off x="2637536" y="4496748"/>
                <a:ext cx="739070" cy="689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2%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BFA407F-5605-46FA-ABDA-CA6E8DAACE00}"/>
                  </a:ext>
                </a:extLst>
              </p:cNvPr>
              <p:cNvSpPr txBox="1"/>
              <p:nvPr/>
            </p:nvSpPr>
            <p:spPr>
              <a:xfrm>
                <a:off x="2708980" y="3721378"/>
                <a:ext cx="739070" cy="689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4%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036AE8D-6F66-4CD9-9C2A-10598ACE8707}"/>
                  </a:ext>
                </a:extLst>
              </p:cNvPr>
              <p:cNvSpPr txBox="1"/>
              <p:nvPr/>
            </p:nvSpPr>
            <p:spPr>
              <a:xfrm>
                <a:off x="2637535" y="2951957"/>
                <a:ext cx="739070" cy="689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6%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3CAABB-514F-4737-BBAA-1E5084DD2FAF}"/>
                  </a:ext>
                </a:extLst>
              </p:cNvPr>
              <p:cNvSpPr txBox="1"/>
              <p:nvPr/>
            </p:nvSpPr>
            <p:spPr>
              <a:xfrm>
                <a:off x="2632775" y="2179561"/>
                <a:ext cx="739070" cy="689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8%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7CA6D-2DEE-422A-BA32-BCE7F32ADCED}"/>
                </a:ext>
              </a:extLst>
            </p:cNvPr>
            <p:cNvSpPr txBox="1"/>
            <p:nvPr/>
          </p:nvSpPr>
          <p:spPr>
            <a:xfrm>
              <a:off x="3290889" y="5445470"/>
              <a:ext cx="6681786" cy="689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              5E[S]         10E[S]       15E[S]        20E[S]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7EF78DD-0989-4B1A-8B71-A29AC4D882EF}"/>
                </a:ext>
              </a:extLst>
            </p:cNvPr>
            <p:cNvGrpSpPr/>
            <p:nvPr/>
          </p:nvGrpSpPr>
          <p:grpSpPr>
            <a:xfrm>
              <a:off x="3462338" y="2202903"/>
              <a:ext cx="5986462" cy="3226347"/>
              <a:chOff x="3462338" y="2202903"/>
              <a:chExt cx="5986462" cy="3226347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B06A329-985C-48AC-9636-D965E74D6A7C}"/>
                  </a:ext>
                </a:extLst>
              </p:cNvPr>
              <p:cNvSpPr/>
              <p:nvPr/>
            </p:nvSpPr>
            <p:spPr>
              <a:xfrm>
                <a:off x="3462338" y="2668295"/>
                <a:ext cx="5986462" cy="2760955"/>
              </a:xfrm>
              <a:custGeom>
                <a:avLst/>
                <a:gdLst>
                  <a:gd name="connsiteX0" fmla="*/ 0 w 5986462"/>
                  <a:gd name="connsiteY0" fmla="*/ 2760955 h 2760955"/>
                  <a:gd name="connsiteX1" fmla="*/ 57150 w 5986462"/>
                  <a:gd name="connsiteY1" fmla="*/ 2699043 h 2760955"/>
                  <a:gd name="connsiteX2" fmla="*/ 95250 w 5986462"/>
                  <a:gd name="connsiteY2" fmla="*/ 2603793 h 2760955"/>
                  <a:gd name="connsiteX3" fmla="*/ 147637 w 5986462"/>
                  <a:gd name="connsiteY3" fmla="*/ 2499018 h 2760955"/>
                  <a:gd name="connsiteX4" fmla="*/ 209550 w 5986462"/>
                  <a:gd name="connsiteY4" fmla="*/ 2298993 h 2760955"/>
                  <a:gd name="connsiteX5" fmla="*/ 247650 w 5986462"/>
                  <a:gd name="connsiteY5" fmla="*/ 2141830 h 2760955"/>
                  <a:gd name="connsiteX6" fmla="*/ 304800 w 5986462"/>
                  <a:gd name="connsiteY6" fmla="*/ 1908468 h 2760955"/>
                  <a:gd name="connsiteX7" fmla="*/ 357187 w 5986462"/>
                  <a:gd name="connsiteY7" fmla="*/ 1627480 h 2760955"/>
                  <a:gd name="connsiteX8" fmla="*/ 428625 w 5986462"/>
                  <a:gd name="connsiteY8" fmla="*/ 1322680 h 2760955"/>
                  <a:gd name="connsiteX9" fmla="*/ 495300 w 5986462"/>
                  <a:gd name="connsiteY9" fmla="*/ 1041693 h 2760955"/>
                  <a:gd name="connsiteX10" fmla="*/ 571500 w 5986462"/>
                  <a:gd name="connsiteY10" fmla="*/ 779755 h 2760955"/>
                  <a:gd name="connsiteX11" fmla="*/ 666750 w 5986462"/>
                  <a:gd name="connsiteY11" fmla="*/ 508293 h 2760955"/>
                  <a:gd name="connsiteX12" fmla="*/ 776287 w 5986462"/>
                  <a:gd name="connsiteY12" fmla="*/ 298743 h 2760955"/>
                  <a:gd name="connsiteX13" fmla="*/ 871537 w 5986462"/>
                  <a:gd name="connsiteY13" fmla="*/ 174918 h 2760955"/>
                  <a:gd name="connsiteX14" fmla="*/ 995362 w 5986462"/>
                  <a:gd name="connsiteY14" fmla="*/ 60618 h 2760955"/>
                  <a:gd name="connsiteX15" fmla="*/ 1114425 w 5986462"/>
                  <a:gd name="connsiteY15" fmla="*/ 8230 h 2760955"/>
                  <a:gd name="connsiteX16" fmla="*/ 1162050 w 5986462"/>
                  <a:gd name="connsiteY16" fmla="*/ 3468 h 2760955"/>
                  <a:gd name="connsiteX17" fmla="*/ 1271587 w 5986462"/>
                  <a:gd name="connsiteY17" fmla="*/ 41568 h 2760955"/>
                  <a:gd name="connsiteX18" fmla="*/ 1347787 w 5986462"/>
                  <a:gd name="connsiteY18" fmla="*/ 89193 h 2760955"/>
                  <a:gd name="connsiteX19" fmla="*/ 1452562 w 5986462"/>
                  <a:gd name="connsiteY19" fmla="*/ 146343 h 2760955"/>
                  <a:gd name="connsiteX20" fmla="*/ 1562100 w 5986462"/>
                  <a:gd name="connsiteY20" fmla="*/ 193968 h 2760955"/>
                  <a:gd name="connsiteX21" fmla="*/ 1695450 w 5986462"/>
                  <a:gd name="connsiteY21" fmla="*/ 236830 h 2760955"/>
                  <a:gd name="connsiteX22" fmla="*/ 1905000 w 5986462"/>
                  <a:gd name="connsiteY22" fmla="*/ 284455 h 2760955"/>
                  <a:gd name="connsiteX23" fmla="*/ 2143125 w 5986462"/>
                  <a:gd name="connsiteY23" fmla="*/ 308268 h 2760955"/>
                  <a:gd name="connsiteX24" fmla="*/ 2566987 w 5986462"/>
                  <a:gd name="connsiteY24" fmla="*/ 332080 h 2760955"/>
                  <a:gd name="connsiteX25" fmla="*/ 3262312 w 5986462"/>
                  <a:gd name="connsiteY25" fmla="*/ 336843 h 2760955"/>
                  <a:gd name="connsiteX26" fmla="*/ 3938587 w 5986462"/>
                  <a:gd name="connsiteY26" fmla="*/ 341605 h 2760955"/>
                  <a:gd name="connsiteX27" fmla="*/ 4414837 w 5986462"/>
                  <a:gd name="connsiteY27" fmla="*/ 341605 h 2760955"/>
                  <a:gd name="connsiteX28" fmla="*/ 5986462 w 5986462"/>
                  <a:gd name="connsiteY28" fmla="*/ 336843 h 2760955"/>
                  <a:gd name="connsiteX0" fmla="*/ 0 w 5986462"/>
                  <a:gd name="connsiteY0" fmla="*/ 2760955 h 2760955"/>
                  <a:gd name="connsiteX1" fmla="*/ 57150 w 5986462"/>
                  <a:gd name="connsiteY1" fmla="*/ 2699043 h 2760955"/>
                  <a:gd name="connsiteX2" fmla="*/ 119062 w 5986462"/>
                  <a:gd name="connsiteY2" fmla="*/ 2613318 h 2760955"/>
                  <a:gd name="connsiteX3" fmla="*/ 147637 w 5986462"/>
                  <a:gd name="connsiteY3" fmla="*/ 2499018 h 2760955"/>
                  <a:gd name="connsiteX4" fmla="*/ 209550 w 5986462"/>
                  <a:gd name="connsiteY4" fmla="*/ 2298993 h 2760955"/>
                  <a:gd name="connsiteX5" fmla="*/ 247650 w 5986462"/>
                  <a:gd name="connsiteY5" fmla="*/ 2141830 h 2760955"/>
                  <a:gd name="connsiteX6" fmla="*/ 304800 w 5986462"/>
                  <a:gd name="connsiteY6" fmla="*/ 1908468 h 2760955"/>
                  <a:gd name="connsiteX7" fmla="*/ 357187 w 5986462"/>
                  <a:gd name="connsiteY7" fmla="*/ 1627480 h 2760955"/>
                  <a:gd name="connsiteX8" fmla="*/ 428625 w 5986462"/>
                  <a:gd name="connsiteY8" fmla="*/ 1322680 h 2760955"/>
                  <a:gd name="connsiteX9" fmla="*/ 495300 w 5986462"/>
                  <a:gd name="connsiteY9" fmla="*/ 1041693 h 2760955"/>
                  <a:gd name="connsiteX10" fmla="*/ 571500 w 5986462"/>
                  <a:gd name="connsiteY10" fmla="*/ 779755 h 2760955"/>
                  <a:gd name="connsiteX11" fmla="*/ 666750 w 5986462"/>
                  <a:gd name="connsiteY11" fmla="*/ 508293 h 2760955"/>
                  <a:gd name="connsiteX12" fmla="*/ 776287 w 5986462"/>
                  <a:gd name="connsiteY12" fmla="*/ 298743 h 2760955"/>
                  <a:gd name="connsiteX13" fmla="*/ 871537 w 5986462"/>
                  <a:gd name="connsiteY13" fmla="*/ 174918 h 2760955"/>
                  <a:gd name="connsiteX14" fmla="*/ 995362 w 5986462"/>
                  <a:gd name="connsiteY14" fmla="*/ 60618 h 2760955"/>
                  <a:gd name="connsiteX15" fmla="*/ 1114425 w 5986462"/>
                  <a:gd name="connsiteY15" fmla="*/ 8230 h 2760955"/>
                  <a:gd name="connsiteX16" fmla="*/ 1162050 w 5986462"/>
                  <a:gd name="connsiteY16" fmla="*/ 3468 h 2760955"/>
                  <a:gd name="connsiteX17" fmla="*/ 1271587 w 5986462"/>
                  <a:gd name="connsiteY17" fmla="*/ 41568 h 2760955"/>
                  <a:gd name="connsiteX18" fmla="*/ 1347787 w 5986462"/>
                  <a:gd name="connsiteY18" fmla="*/ 89193 h 2760955"/>
                  <a:gd name="connsiteX19" fmla="*/ 1452562 w 5986462"/>
                  <a:gd name="connsiteY19" fmla="*/ 146343 h 2760955"/>
                  <a:gd name="connsiteX20" fmla="*/ 1562100 w 5986462"/>
                  <a:gd name="connsiteY20" fmla="*/ 193968 h 2760955"/>
                  <a:gd name="connsiteX21" fmla="*/ 1695450 w 5986462"/>
                  <a:gd name="connsiteY21" fmla="*/ 236830 h 2760955"/>
                  <a:gd name="connsiteX22" fmla="*/ 1905000 w 5986462"/>
                  <a:gd name="connsiteY22" fmla="*/ 284455 h 2760955"/>
                  <a:gd name="connsiteX23" fmla="*/ 2143125 w 5986462"/>
                  <a:gd name="connsiteY23" fmla="*/ 308268 h 2760955"/>
                  <a:gd name="connsiteX24" fmla="*/ 2566987 w 5986462"/>
                  <a:gd name="connsiteY24" fmla="*/ 332080 h 2760955"/>
                  <a:gd name="connsiteX25" fmla="*/ 3262312 w 5986462"/>
                  <a:gd name="connsiteY25" fmla="*/ 336843 h 2760955"/>
                  <a:gd name="connsiteX26" fmla="*/ 3938587 w 5986462"/>
                  <a:gd name="connsiteY26" fmla="*/ 341605 h 2760955"/>
                  <a:gd name="connsiteX27" fmla="*/ 4414837 w 5986462"/>
                  <a:gd name="connsiteY27" fmla="*/ 341605 h 2760955"/>
                  <a:gd name="connsiteX28" fmla="*/ 5986462 w 5986462"/>
                  <a:gd name="connsiteY28" fmla="*/ 336843 h 2760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986462" h="2760955">
                    <a:moveTo>
                      <a:pt x="0" y="2760955"/>
                    </a:moveTo>
                    <a:cubicBezTo>
                      <a:pt x="20637" y="2743096"/>
                      <a:pt x="37306" y="2723649"/>
                      <a:pt x="57150" y="2699043"/>
                    </a:cubicBezTo>
                    <a:cubicBezTo>
                      <a:pt x="76994" y="2674437"/>
                      <a:pt x="103981" y="2646655"/>
                      <a:pt x="119062" y="2613318"/>
                    </a:cubicBezTo>
                    <a:cubicBezTo>
                      <a:pt x="134143" y="2579981"/>
                      <a:pt x="132556" y="2551405"/>
                      <a:pt x="147637" y="2499018"/>
                    </a:cubicBezTo>
                    <a:cubicBezTo>
                      <a:pt x="162718" y="2446631"/>
                      <a:pt x="192881" y="2358524"/>
                      <a:pt x="209550" y="2298993"/>
                    </a:cubicBezTo>
                    <a:cubicBezTo>
                      <a:pt x="226219" y="2239462"/>
                      <a:pt x="231775" y="2206917"/>
                      <a:pt x="247650" y="2141830"/>
                    </a:cubicBezTo>
                    <a:cubicBezTo>
                      <a:pt x="263525" y="2076743"/>
                      <a:pt x="286544" y="1994193"/>
                      <a:pt x="304800" y="1908468"/>
                    </a:cubicBezTo>
                    <a:cubicBezTo>
                      <a:pt x="323056" y="1822743"/>
                      <a:pt x="336550" y="1725111"/>
                      <a:pt x="357187" y="1627480"/>
                    </a:cubicBezTo>
                    <a:cubicBezTo>
                      <a:pt x="377824" y="1529849"/>
                      <a:pt x="405606" y="1420311"/>
                      <a:pt x="428625" y="1322680"/>
                    </a:cubicBezTo>
                    <a:cubicBezTo>
                      <a:pt x="451644" y="1225049"/>
                      <a:pt x="471488" y="1132180"/>
                      <a:pt x="495300" y="1041693"/>
                    </a:cubicBezTo>
                    <a:cubicBezTo>
                      <a:pt x="519112" y="951206"/>
                      <a:pt x="542925" y="868655"/>
                      <a:pt x="571500" y="779755"/>
                    </a:cubicBezTo>
                    <a:cubicBezTo>
                      <a:pt x="600075" y="690855"/>
                      <a:pt x="632619" y="588462"/>
                      <a:pt x="666750" y="508293"/>
                    </a:cubicBezTo>
                    <a:cubicBezTo>
                      <a:pt x="700881" y="428124"/>
                      <a:pt x="742156" y="354305"/>
                      <a:pt x="776287" y="298743"/>
                    </a:cubicBezTo>
                    <a:cubicBezTo>
                      <a:pt x="810418" y="243181"/>
                      <a:pt x="835025" y="214605"/>
                      <a:pt x="871537" y="174918"/>
                    </a:cubicBezTo>
                    <a:cubicBezTo>
                      <a:pt x="908049" y="135231"/>
                      <a:pt x="954881" y="88399"/>
                      <a:pt x="995362" y="60618"/>
                    </a:cubicBezTo>
                    <a:cubicBezTo>
                      <a:pt x="1035843" y="32837"/>
                      <a:pt x="1086644" y="17755"/>
                      <a:pt x="1114425" y="8230"/>
                    </a:cubicBezTo>
                    <a:cubicBezTo>
                      <a:pt x="1142206" y="-1295"/>
                      <a:pt x="1135856" y="-2088"/>
                      <a:pt x="1162050" y="3468"/>
                    </a:cubicBezTo>
                    <a:cubicBezTo>
                      <a:pt x="1188244" y="9024"/>
                      <a:pt x="1240631" y="27280"/>
                      <a:pt x="1271587" y="41568"/>
                    </a:cubicBezTo>
                    <a:cubicBezTo>
                      <a:pt x="1302543" y="55855"/>
                      <a:pt x="1317625" y="71731"/>
                      <a:pt x="1347787" y="89193"/>
                    </a:cubicBezTo>
                    <a:cubicBezTo>
                      <a:pt x="1377949" y="106655"/>
                      <a:pt x="1416843" y="128880"/>
                      <a:pt x="1452562" y="146343"/>
                    </a:cubicBezTo>
                    <a:cubicBezTo>
                      <a:pt x="1488281" y="163805"/>
                      <a:pt x="1521619" y="178887"/>
                      <a:pt x="1562100" y="193968"/>
                    </a:cubicBezTo>
                    <a:cubicBezTo>
                      <a:pt x="1602581" y="209049"/>
                      <a:pt x="1638300" y="221749"/>
                      <a:pt x="1695450" y="236830"/>
                    </a:cubicBezTo>
                    <a:cubicBezTo>
                      <a:pt x="1752600" y="251911"/>
                      <a:pt x="1830387" y="272549"/>
                      <a:pt x="1905000" y="284455"/>
                    </a:cubicBezTo>
                    <a:cubicBezTo>
                      <a:pt x="1979613" y="296361"/>
                      <a:pt x="2032794" y="300331"/>
                      <a:pt x="2143125" y="308268"/>
                    </a:cubicBezTo>
                    <a:cubicBezTo>
                      <a:pt x="2253456" y="316205"/>
                      <a:pt x="2380456" y="327318"/>
                      <a:pt x="2566987" y="332080"/>
                    </a:cubicBezTo>
                    <a:cubicBezTo>
                      <a:pt x="2753518" y="336842"/>
                      <a:pt x="3262312" y="336843"/>
                      <a:pt x="3262312" y="336843"/>
                    </a:cubicBezTo>
                    <a:lnTo>
                      <a:pt x="3938587" y="341605"/>
                    </a:lnTo>
                    <a:lnTo>
                      <a:pt x="4414837" y="341605"/>
                    </a:lnTo>
                    <a:lnTo>
                      <a:pt x="5986462" y="336843"/>
                    </a:lnTo>
                  </a:path>
                </a:pathLst>
              </a:cu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1C3E824-3017-40C7-8DAA-5AA24ECA5F91}"/>
                  </a:ext>
                </a:extLst>
              </p:cNvPr>
              <p:cNvSpPr txBox="1"/>
              <p:nvPr/>
            </p:nvSpPr>
            <p:spPr>
              <a:xfrm>
                <a:off x="6853898" y="2202903"/>
                <a:ext cx="2533252" cy="689480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Bounded Lomax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24EEDBC-F4FA-47EF-B039-A475A4694C00}"/>
                </a:ext>
              </a:extLst>
            </p:cNvPr>
            <p:cNvGrpSpPr/>
            <p:nvPr/>
          </p:nvGrpSpPr>
          <p:grpSpPr>
            <a:xfrm>
              <a:off x="3441700" y="2625228"/>
              <a:ext cx="8429753" cy="2797672"/>
              <a:chOff x="3441700" y="2625228"/>
              <a:chExt cx="8429753" cy="2797672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A20FF1B-2927-4E9E-88C8-EF9BBED78EEB}"/>
                  </a:ext>
                </a:extLst>
              </p:cNvPr>
              <p:cNvSpPr/>
              <p:nvPr/>
            </p:nvSpPr>
            <p:spPr>
              <a:xfrm>
                <a:off x="3441700" y="3032125"/>
                <a:ext cx="6007100" cy="2390775"/>
              </a:xfrm>
              <a:custGeom>
                <a:avLst/>
                <a:gdLst>
                  <a:gd name="connsiteX0" fmla="*/ 0 w 6007100"/>
                  <a:gd name="connsiteY0" fmla="*/ 2390775 h 2390775"/>
                  <a:gd name="connsiteX1" fmla="*/ 101600 w 6007100"/>
                  <a:gd name="connsiteY1" fmla="*/ 2320925 h 2390775"/>
                  <a:gd name="connsiteX2" fmla="*/ 177800 w 6007100"/>
                  <a:gd name="connsiteY2" fmla="*/ 2155825 h 2390775"/>
                  <a:gd name="connsiteX3" fmla="*/ 241300 w 6007100"/>
                  <a:gd name="connsiteY3" fmla="*/ 1946275 h 2390775"/>
                  <a:gd name="connsiteX4" fmla="*/ 292100 w 6007100"/>
                  <a:gd name="connsiteY4" fmla="*/ 1717675 h 2390775"/>
                  <a:gd name="connsiteX5" fmla="*/ 323850 w 6007100"/>
                  <a:gd name="connsiteY5" fmla="*/ 1577975 h 2390775"/>
                  <a:gd name="connsiteX6" fmla="*/ 381000 w 6007100"/>
                  <a:gd name="connsiteY6" fmla="*/ 1343025 h 2390775"/>
                  <a:gd name="connsiteX7" fmla="*/ 444500 w 6007100"/>
                  <a:gd name="connsiteY7" fmla="*/ 1069975 h 2390775"/>
                  <a:gd name="connsiteX8" fmla="*/ 539750 w 6007100"/>
                  <a:gd name="connsiteY8" fmla="*/ 695325 h 2390775"/>
                  <a:gd name="connsiteX9" fmla="*/ 647700 w 6007100"/>
                  <a:gd name="connsiteY9" fmla="*/ 396875 h 2390775"/>
                  <a:gd name="connsiteX10" fmla="*/ 774700 w 6007100"/>
                  <a:gd name="connsiteY10" fmla="*/ 193675 h 2390775"/>
                  <a:gd name="connsiteX11" fmla="*/ 882650 w 6007100"/>
                  <a:gd name="connsiteY11" fmla="*/ 92075 h 2390775"/>
                  <a:gd name="connsiteX12" fmla="*/ 1085850 w 6007100"/>
                  <a:gd name="connsiteY12" fmla="*/ 9525 h 2390775"/>
                  <a:gd name="connsiteX13" fmla="*/ 1270000 w 6007100"/>
                  <a:gd name="connsiteY13" fmla="*/ 3175 h 2390775"/>
                  <a:gd name="connsiteX14" fmla="*/ 1536700 w 6007100"/>
                  <a:gd name="connsiteY14" fmla="*/ 22225 h 2390775"/>
                  <a:gd name="connsiteX15" fmla="*/ 1911350 w 6007100"/>
                  <a:gd name="connsiteY15" fmla="*/ 53975 h 2390775"/>
                  <a:gd name="connsiteX16" fmla="*/ 2349500 w 6007100"/>
                  <a:gd name="connsiteY16" fmla="*/ 85725 h 2390775"/>
                  <a:gd name="connsiteX17" fmla="*/ 4019550 w 6007100"/>
                  <a:gd name="connsiteY17" fmla="*/ 104775 h 2390775"/>
                  <a:gd name="connsiteX18" fmla="*/ 6007100 w 6007100"/>
                  <a:gd name="connsiteY18" fmla="*/ 98425 h 2390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007100" h="2390775">
                    <a:moveTo>
                      <a:pt x="0" y="2390775"/>
                    </a:moveTo>
                    <a:cubicBezTo>
                      <a:pt x="35983" y="2375429"/>
                      <a:pt x="71967" y="2360083"/>
                      <a:pt x="101600" y="2320925"/>
                    </a:cubicBezTo>
                    <a:cubicBezTo>
                      <a:pt x="131233" y="2281767"/>
                      <a:pt x="154517" y="2218267"/>
                      <a:pt x="177800" y="2155825"/>
                    </a:cubicBezTo>
                    <a:cubicBezTo>
                      <a:pt x="201083" y="2093383"/>
                      <a:pt x="222250" y="2019300"/>
                      <a:pt x="241300" y="1946275"/>
                    </a:cubicBezTo>
                    <a:cubicBezTo>
                      <a:pt x="260350" y="1873250"/>
                      <a:pt x="278342" y="1779058"/>
                      <a:pt x="292100" y="1717675"/>
                    </a:cubicBezTo>
                    <a:cubicBezTo>
                      <a:pt x="305858" y="1656292"/>
                      <a:pt x="309033" y="1640417"/>
                      <a:pt x="323850" y="1577975"/>
                    </a:cubicBezTo>
                    <a:cubicBezTo>
                      <a:pt x="338667" y="1515533"/>
                      <a:pt x="360892" y="1427692"/>
                      <a:pt x="381000" y="1343025"/>
                    </a:cubicBezTo>
                    <a:cubicBezTo>
                      <a:pt x="401108" y="1258358"/>
                      <a:pt x="418042" y="1177925"/>
                      <a:pt x="444500" y="1069975"/>
                    </a:cubicBezTo>
                    <a:cubicBezTo>
                      <a:pt x="470958" y="962025"/>
                      <a:pt x="505883" y="807508"/>
                      <a:pt x="539750" y="695325"/>
                    </a:cubicBezTo>
                    <a:cubicBezTo>
                      <a:pt x="573617" y="583142"/>
                      <a:pt x="608542" y="480483"/>
                      <a:pt x="647700" y="396875"/>
                    </a:cubicBezTo>
                    <a:cubicBezTo>
                      <a:pt x="686858" y="313267"/>
                      <a:pt x="735542" y="244475"/>
                      <a:pt x="774700" y="193675"/>
                    </a:cubicBezTo>
                    <a:cubicBezTo>
                      <a:pt x="813858" y="142875"/>
                      <a:pt x="830792" y="122767"/>
                      <a:pt x="882650" y="92075"/>
                    </a:cubicBezTo>
                    <a:cubicBezTo>
                      <a:pt x="934508" y="61383"/>
                      <a:pt x="1021292" y="24342"/>
                      <a:pt x="1085850" y="9525"/>
                    </a:cubicBezTo>
                    <a:cubicBezTo>
                      <a:pt x="1150408" y="-5292"/>
                      <a:pt x="1194858" y="1058"/>
                      <a:pt x="1270000" y="3175"/>
                    </a:cubicBezTo>
                    <a:cubicBezTo>
                      <a:pt x="1345142" y="5292"/>
                      <a:pt x="1536700" y="22225"/>
                      <a:pt x="1536700" y="22225"/>
                    </a:cubicBezTo>
                    <a:lnTo>
                      <a:pt x="1911350" y="53975"/>
                    </a:lnTo>
                    <a:cubicBezTo>
                      <a:pt x="2046817" y="64558"/>
                      <a:pt x="1998133" y="77258"/>
                      <a:pt x="2349500" y="85725"/>
                    </a:cubicBezTo>
                    <a:cubicBezTo>
                      <a:pt x="2700867" y="94192"/>
                      <a:pt x="4019550" y="104775"/>
                      <a:pt x="4019550" y="104775"/>
                    </a:cubicBezTo>
                    <a:lnTo>
                      <a:pt x="6007100" y="98425"/>
                    </a:lnTo>
                  </a:path>
                </a:pathLst>
              </a:cu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F652100-79B3-40AA-AA72-368193ED8F8D}"/>
                  </a:ext>
                </a:extLst>
              </p:cNvPr>
              <p:cNvSpPr txBox="1"/>
              <p:nvPr/>
            </p:nvSpPr>
            <p:spPr>
              <a:xfrm>
                <a:off x="9461500" y="2625228"/>
                <a:ext cx="2409953" cy="689480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Exponential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8C58A05-CE40-40EC-BC81-90EC14A92845}"/>
                </a:ext>
              </a:extLst>
            </p:cNvPr>
            <p:cNvGrpSpPr/>
            <p:nvPr/>
          </p:nvGrpSpPr>
          <p:grpSpPr>
            <a:xfrm>
              <a:off x="3448050" y="3343558"/>
              <a:ext cx="8724235" cy="2072992"/>
              <a:chOff x="3448050" y="3343558"/>
              <a:chExt cx="8724235" cy="2072992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D4AD4E-5343-4E77-883E-3EABB29AD905}"/>
                  </a:ext>
                </a:extLst>
              </p:cNvPr>
              <p:cNvSpPr txBox="1"/>
              <p:nvPr/>
            </p:nvSpPr>
            <p:spPr>
              <a:xfrm>
                <a:off x="9461500" y="3343558"/>
                <a:ext cx="2710785" cy="689480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Hyperexponential</a:t>
                </a:r>
                <a:endParaRPr lang="en-US" dirty="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6401F30-E0FE-4FF6-8104-1875A7C45B2D}"/>
                  </a:ext>
                </a:extLst>
              </p:cNvPr>
              <p:cNvSpPr/>
              <p:nvPr/>
            </p:nvSpPr>
            <p:spPr>
              <a:xfrm>
                <a:off x="3448050" y="3594100"/>
                <a:ext cx="6013450" cy="1822450"/>
              </a:xfrm>
              <a:custGeom>
                <a:avLst/>
                <a:gdLst>
                  <a:gd name="connsiteX0" fmla="*/ 0 w 6013450"/>
                  <a:gd name="connsiteY0" fmla="*/ 1822450 h 1822450"/>
                  <a:gd name="connsiteX1" fmla="*/ 82550 w 6013450"/>
                  <a:gd name="connsiteY1" fmla="*/ 1797050 h 1822450"/>
                  <a:gd name="connsiteX2" fmla="*/ 152400 w 6013450"/>
                  <a:gd name="connsiteY2" fmla="*/ 1689100 h 1822450"/>
                  <a:gd name="connsiteX3" fmla="*/ 215900 w 6013450"/>
                  <a:gd name="connsiteY3" fmla="*/ 1581150 h 1822450"/>
                  <a:gd name="connsiteX4" fmla="*/ 273050 w 6013450"/>
                  <a:gd name="connsiteY4" fmla="*/ 1460500 h 1822450"/>
                  <a:gd name="connsiteX5" fmla="*/ 330200 w 6013450"/>
                  <a:gd name="connsiteY5" fmla="*/ 1320800 h 1822450"/>
                  <a:gd name="connsiteX6" fmla="*/ 406400 w 6013450"/>
                  <a:gd name="connsiteY6" fmla="*/ 1149350 h 1822450"/>
                  <a:gd name="connsiteX7" fmla="*/ 488950 w 6013450"/>
                  <a:gd name="connsiteY7" fmla="*/ 1003300 h 1822450"/>
                  <a:gd name="connsiteX8" fmla="*/ 596900 w 6013450"/>
                  <a:gd name="connsiteY8" fmla="*/ 863600 h 1822450"/>
                  <a:gd name="connsiteX9" fmla="*/ 730250 w 6013450"/>
                  <a:gd name="connsiteY9" fmla="*/ 762000 h 1822450"/>
                  <a:gd name="connsiteX10" fmla="*/ 882650 w 6013450"/>
                  <a:gd name="connsiteY10" fmla="*/ 673100 h 1822450"/>
                  <a:gd name="connsiteX11" fmla="*/ 1136650 w 6013450"/>
                  <a:gd name="connsiteY11" fmla="*/ 546100 h 1822450"/>
                  <a:gd name="connsiteX12" fmla="*/ 1441450 w 6013450"/>
                  <a:gd name="connsiteY12" fmla="*/ 431800 h 1822450"/>
                  <a:gd name="connsiteX13" fmla="*/ 1809750 w 6013450"/>
                  <a:gd name="connsiteY13" fmla="*/ 317500 h 1822450"/>
                  <a:gd name="connsiteX14" fmla="*/ 2108200 w 6013450"/>
                  <a:gd name="connsiteY14" fmla="*/ 254000 h 1822450"/>
                  <a:gd name="connsiteX15" fmla="*/ 2457450 w 6013450"/>
                  <a:gd name="connsiteY15" fmla="*/ 177800 h 1822450"/>
                  <a:gd name="connsiteX16" fmla="*/ 2927350 w 6013450"/>
                  <a:gd name="connsiteY16" fmla="*/ 120650 h 1822450"/>
                  <a:gd name="connsiteX17" fmla="*/ 3314700 w 6013450"/>
                  <a:gd name="connsiteY17" fmla="*/ 82550 h 1822450"/>
                  <a:gd name="connsiteX18" fmla="*/ 3765550 w 6013450"/>
                  <a:gd name="connsiteY18" fmla="*/ 50800 h 1822450"/>
                  <a:gd name="connsiteX19" fmla="*/ 4718050 w 6013450"/>
                  <a:gd name="connsiteY19" fmla="*/ 12700 h 1822450"/>
                  <a:gd name="connsiteX20" fmla="*/ 6013450 w 6013450"/>
                  <a:gd name="connsiteY20" fmla="*/ 0 h 182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013450" h="1822450">
                    <a:moveTo>
                      <a:pt x="0" y="1822450"/>
                    </a:moveTo>
                    <a:cubicBezTo>
                      <a:pt x="28575" y="1820862"/>
                      <a:pt x="57150" y="1819275"/>
                      <a:pt x="82550" y="1797050"/>
                    </a:cubicBezTo>
                    <a:cubicBezTo>
                      <a:pt x="107950" y="1774825"/>
                      <a:pt x="130175" y="1725083"/>
                      <a:pt x="152400" y="1689100"/>
                    </a:cubicBezTo>
                    <a:cubicBezTo>
                      <a:pt x="174625" y="1653117"/>
                      <a:pt x="195792" y="1619250"/>
                      <a:pt x="215900" y="1581150"/>
                    </a:cubicBezTo>
                    <a:cubicBezTo>
                      <a:pt x="236008" y="1543050"/>
                      <a:pt x="254000" y="1503892"/>
                      <a:pt x="273050" y="1460500"/>
                    </a:cubicBezTo>
                    <a:cubicBezTo>
                      <a:pt x="292100" y="1417108"/>
                      <a:pt x="307975" y="1372658"/>
                      <a:pt x="330200" y="1320800"/>
                    </a:cubicBezTo>
                    <a:cubicBezTo>
                      <a:pt x="352425" y="1268942"/>
                      <a:pt x="379942" y="1202267"/>
                      <a:pt x="406400" y="1149350"/>
                    </a:cubicBezTo>
                    <a:cubicBezTo>
                      <a:pt x="432858" y="1096433"/>
                      <a:pt x="457200" y="1050925"/>
                      <a:pt x="488950" y="1003300"/>
                    </a:cubicBezTo>
                    <a:cubicBezTo>
                      <a:pt x="520700" y="955675"/>
                      <a:pt x="556683" y="903817"/>
                      <a:pt x="596900" y="863600"/>
                    </a:cubicBezTo>
                    <a:cubicBezTo>
                      <a:pt x="637117" y="823383"/>
                      <a:pt x="682625" y="793750"/>
                      <a:pt x="730250" y="762000"/>
                    </a:cubicBezTo>
                    <a:cubicBezTo>
                      <a:pt x="777875" y="730250"/>
                      <a:pt x="814917" y="709083"/>
                      <a:pt x="882650" y="673100"/>
                    </a:cubicBezTo>
                    <a:cubicBezTo>
                      <a:pt x="950383" y="637117"/>
                      <a:pt x="1043517" y="586317"/>
                      <a:pt x="1136650" y="546100"/>
                    </a:cubicBezTo>
                    <a:cubicBezTo>
                      <a:pt x="1229783" y="505883"/>
                      <a:pt x="1329267" y="469900"/>
                      <a:pt x="1441450" y="431800"/>
                    </a:cubicBezTo>
                    <a:cubicBezTo>
                      <a:pt x="1553633" y="393700"/>
                      <a:pt x="1698625" y="347133"/>
                      <a:pt x="1809750" y="317500"/>
                    </a:cubicBezTo>
                    <a:cubicBezTo>
                      <a:pt x="1920875" y="287867"/>
                      <a:pt x="2108200" y="254000"/>
                      <a:pt x="2108200" y="254000"/>
                    </a:cubicBezTo>
                    <a:cubicBezTo>
                      <a:pt x="2216150" y="230717"/>
                      <a:pt x="2320925" y="200025"/>
                      <a:pt x="2457450" y="177800"/>
                    </a:cubicBezTo>
                    <a:cubicBezTo>
                      <a:pt x="2593975" y="155575"/>
                      <a:pt x="2784475" y="136525"/>
                      <a:pt x="2927350" y="120650"/>
                    </a:cubicBezTo>
                    <a:cubicBezTo>
                      <a:pt x="3070225" y="104775"/>
                      <a:pt x="3175000" y="94192"/>
                      <a:pt x="3314700" y="82550"/>
                    </a:cubicBezTo>
                    <a:cubicBezTo>
                      <a:pt x="3454400" y="70908"/>
                      <a:pt x="3765550" y="50800"/>
                      <a:pt x="3765550" y="50800"/>
                    </a:cubicBezTo>
                    <a:cubicBezTo>
                      <a:pt x="3999442" y="39158"/>
                      <a:pt x="4343400" y="21167"/>
                      <a:pt x="4718050" y="12700"/>
                    </a:cubicBezTo>
                    <a:cubicBezTo>
                      <a:pt x="5092700" y="4233"/>
                      <a:pt x="5553075" y="2116"/>
                      <a:pt x="6013450" y="0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2210609-7B97-4A8D-AE15-7AACBDAC354E}"/>
                </a:ext>
              </a:extLst>
            </p:cNvPr>
            <p:cNvGrpSpPr/>
            <p:nvPr/>
          </p:nvGrpSpPr>
          <p:grpSpPr>
            <a:xfrm>
              <a:off x="3454400" y="2593342"/>
              <a:ext cx="6007100" cy="2835908"/>
              <a:chOff x="3454400" y="2593342"/>
              <a:chExt cx="6007100" cy="2835908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5DC497F-6C5E-45C4-9AB2-EAB666E54FF6}"/>
                  </a:ext>
                </a:extLst>
              </p:cNvPr>
              <p:cNvSpPr/>
              <p:nvPr/>
            </p:nvSpPr>
            <p:spPr>
              <a:xfrm>
                <a:off x="3454400" y="2593342"/>
                <a:ext cx="6007100" cy="2835908"/>
              </a:xfrm>
              <a:custGeom>
                <a:avLst/>
                <a:gdLst>
                  <a:gd name="connsiteX0" fmla="*/ 0 w 6007100"/>
                  <a:gd name="connsiteY0" fmla="*/ 2835908 h 2835908"/>
                  <a:gd name="connsiteX1" fmla="*/ 63500 w 6007100"/>
                  <a:gd name="connsiteY1" fmla="*/ 2785108 h 2835908"/>
                  <a:gd name="connsiteX2" fmla="*/ 120650 w 6007100"/>
                  <a:gd name="connsiteY2" fmla="*/ 2696208 h 2835908"/>
                  <a:gd name="connsiteX3" fmla="*/ 177800 w 6007100"/>
                  <a:gd name="connsiteY3" fmla="*/ 2531108 h 2835908"/>
                  <a:gd name="connsiteX4" fmla="*/ 247650 w 6007100"/>
                  <a:gd name="connsiteY4" fmla="*/ 2270758 h 2835908"/>
                  <a:gd name="connsiteX5" fmla="*/ 304800 w 6007100"/>
                  <a:gd name="connsiteY5" fmla="*/ 1934208 h 2835908"/>
                  <a:gd name="connsiteX6" fmla="*/ 374650 w 6007100"/>
                  <a:gd name="connsiteY6" fmla="*/ 1451608 h 2835908"/>
                  <a:gd name="connsiteX7" fmla="*/ 457200 w 6007100"/>
                  <a:gd name="connsiteY7" fmla="*/ 937258 h 2835908"/>
                  <a:gd name="connsiteX8" fmla="*/ 565150 w 6007100"/>
                  <a:gd name="connsiteY8" fmla="*/ 295908 h 2835908"/>
                  <a:gd name="connsiteX9" fmla="*/ 596900 w 6007100"/>
                  <a:gd name="connsiteY9" fmla="*/ 130808 h 2835908"/>
                  <a:gd name="connsiteX10" fmla="*/ 641350 w 6007100"/>
                  <a:gd name="connsiteY10" fmla="*/ 41908 h 2835908"/>
                  <a:gd name="connsiteX11" fmla="*/ 698500 w 6007100"/>
                  <a:gd name="connsiteY11" fmla="*/ 3808 h 2835908"/>
                  <a:gd name="connsiteX12" fmla="*/ 800100 w 6007100"/>
                  <a:gd name="connsiteY12" fmla="*/ 130808 h 2835908"/>
                  <a:gd name="connsiteX13" fmla="*/ 889000 w 6007100"/>
                  <a:gd name="connsiteY13" fmla="*/ 359408 h 2835908"/>
                  <a:gd name="connsiteX14" fmla="*/ 952500 w 6007100"/>
                  <a:gd name="connsiteY14" fmla="*/ 518158 h 2835908"/>
                  <a:gd name="connsiteX15" fmla="*/ 1085850 w 6007100"/>
                  <a:gd name="connsiteY15" fmla="*/ 759458 h 2835908"/>
                  <a:gd name="connsiteX16" fmla="*/ 1301750 w 6007100"/>
                  <a:gd name="connsiteY16" fmla="*/ 956308 h 2835908"/>
                  <a:gd name="connsiteX17" fmla="*/ 1600200 w 6007100"/>
                  <a:gd name="connsiteY17" fmla="*/ 1121408 h 2835908"/>
                  <a:gd name="connsiteX18" fmla="*/ 1993900 w 6007100"/>
                  <a:gd name="connsiteY18" fmla="*/ 1191258 h 2835908"/>
                  <a:gd name="connsiteX19" fmla="*/ 2381250 w 6007100"/>
                  <a:gd name="connsiteY19" fmla="*/ 1223008 h 2835908"/>
                  <a:gd name="connsiteX20" fmla="*/ 3073400 w 6007100"/>
                  <a:gd name="connsiteY20" fmla="*/ 1242058 h 2835908"/>
                  <a:gd name="connsiteX21" fmla="*/ 4737100 w 6007100"/>
                  <a:gd name="connsiteY21" fmla="*/ 1248408 h 2835908"/>
                  <a:gd name="connsiteX22" fmla="*/ 6007100 w 6007100"/>
                  <a:gd name="connsiteY22" fmla="*/ 1235708 h 2835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007100" h="2835908">
                    <a:moveTo>
                      <a:pt x="0" y="2835908"/>
                    </a:moveTo>
                    <a:cubicBezTo>
                      <a:pt x="21696" y="2822149"/>
                      <a:pt x="43392" y="2808391"/>
                      <a:pt x="63500" y="2785108"/>
                    </a:cubicBezTo>
                    <a:cubicBezTo>
                      <a:pt x="83608" y="2761825"/>
                      <a:pt x="101600" y="2738541"/>
                      <a:pt x="120650" y="2696208"/>
                    </a:cubicBezTo>
                    <a:cubicBezTo>
                      <a:pt x="139700" y="2653875"/>
                      <a:pt x="156633" y="2602016"/>
                      <a:pt x="177800" y="2531108"/>
                    </a:cubicBezTo>
                    <a:cubicBezTo>
                      <a:pt x="198967" y="2460200"/>
                      <a:pt x="226483" y="2370241"/>
                      <a:pt x="247650" y="2270758"/>
                    </a:cubicBezTo>
                    <a:cubicBezTo>
                      <a:pt x="268817" y="2171275"/>
                      <a:pt x="283633" y="2070733"/>
                      <a:pt x="304800" y="1934208"/>
                    </a:cubicBezTo>
                    <a:cubicBezTo>
                      <a:pt x="325967" y="1797683"/>
                      <a:pt x="349250" y="1617766"/>
                      <a:pt x="374650" y="1451608"/>
                    </a:cubicBezTo>
                    <a:cubicBezTo>
                      <a:pt x="400050" y="1285450"/>
                      <a:pt x="425450" y="1129875"/>
                      <a:pt x="457200" y="937258"/>
                    </a:cubicBezTo>
                    <a:cubicBezTo>
                      <a:pt x="488950" y="744641"/>
                      <a:pt x="541867" y="430316"/>
                      <a:pt x="565150" y="295908"/>
                    </a:cubicBezTo>
                    <a:cubicBezTo>
                      <a:pt x="588433" y="161500"/>
                      <a:pt x="584200" y="173141"/>
                      <a:pt x="596900" y="130808"/>
                    </a:cubicBezTo>
                    <a:cubicBezTo>
                      <a:pt x="609600" y="88475"/>
                      <a:pt x="624417" y="63075"/>
                      <a:pt x="641350" y="41908"/>
                    </a:cubicBezTo>
                    <a:cubicBezTo>
                      <a:pt x="658283" y="20741"/>
                      <a:pt x="672042" y="-11009"/>
                      <a:pt x="698500" y="3808"/>
                    </a:cubicBezTo>
                    <a:cubicBezTo>
                      <a:pt x="724958" y="18625"/>
                      <a:pt x="768350" y="71541"/>
                      <a:pt x="800100" y="130808"/>
                    </a:cubicBezTo>
                    <a:cubicBezTo>
                      <a:pt x="831850" y="190075"/>
                      <a:pt x="863600" y="294850"/>
                      <a:pt x="889000" y="359408"/>
                    </a:cubicBezTo>
                    <a:cubicBezTo>
                      <a:pt x="914400" y="423966"/>
                      <a:pt x="919692" y="451483"/>
                      <a:pt x="952500" y="518158"/>
                    </a:cubicBezTo>
                    <a:cubicBezTo>
                      <a:pt x="985308" y="584833"/>
                      <a:pt x="1027642" y="686433"/>
                      <a:pt x="1085850" y="759458"/>
                    </a:cubicBezTo>
                    <a:cubicBezTo>
                      <a:pt x="1144058" y="832483"/>
                      <a:pt x="1216025" y="895983"/>
                      <a:pt x="1301750" y="956308"/>
                    </a:cubicBezTo>
                    <a:cubicBezTo>
                      <a:pt x="1387475" y="1016633"/>
                      <a:pt x="1484842" y="1082250"/>
                      <a:pt x="1600200" y="1121408"/>
                    </a:cubicBezTo>
                    <a:cubicBezTo>
                      <a:pt x="1715558" y="1160566"/>
                      <a:pt x="1863725" y="1174325"/>
                      <a:pt x="1993900" y="1191258"/>
                    </a:cubicBezTo>
                    <a:cubicBezTo>
                      <a:pt x="2124075" y="1208191"/>
                      <a:pt x="2201333" y="1214541"/>
                      <a:pt x="2381250" y="1223008"/>
                    </a:cubicBezTo>
                    <a:cubicBezTo>
                      <a:pt x="2561167" y="1231475"/>
                      <a:pt x="3073400" y="1242058"/>
                      <a:pt x="3073400" y="1242058"/>
                    </a:cubicBezTo>
                    <a:lnTo>
                      <a:pt x="4737100" y="1248408"/>
                    </a:lnTo>
                    <a:lnTo>
                      <a:pt x="6007100" y="1235708"/>
                    </a:lnTo>
                  </a:path>
                </a:pathLst>
              </a:cu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9BC4446-E6FF-48FA-A196-49D91DDEB016}"/>
                  </a:ext>
                </a:extLst>
              </p:cNvPr>
              <p:cNvSpPr txBox="1"/>
              <p:nvPr/>
            </p:nvSpPr>
            <p:spPr>
              <a:xfrm>
                <a:off x="7955271" y="3994109"/>
                <a:ext cx="1449089" cy="689480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Uniform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11BD78F-CC73-4AC1-B9B5-9D27D5975262}"/>
                </a:ext>
              </a:extLst>
            </p:cNvPr>
            <p:cNvGrpSpPr/>
            <p:nvPr/>
          </p:nvGrpSpPr>
          <p:grpSpPr>
            <a:xfrm>
              <a:off x="3448050" y="2114550"/>
              <a:ext cx="6324600" cy="3324225"/>
              <a:chOff x="3448050" y="2114550"/>
              <a:chExt cx="6324600" cy="3324225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3BC05B0-063A-44F2-9985-37A8066B17D6}"/>
                  </a:ext>
                </a:extLst>
              </p:cNvPr>
              <p:cNvCxnSpPr/>
              <p:nvPr/>
            </p:nvCxnSpPr>
            <p:spPr>
              <a:xfrm flipV="1">
                <a:off x="3448050" y="2114550"/>
                <a:ext cx="0" cy="330517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04EFE5D-A54C-4847-86D5-842F38E099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8050" y="5438774"/>
                <a:ext cx="6324600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3764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70964E2-F64D-46ED-9FC6-C6D3D389E123}"/>
              </a:ext>
            </a:extLst>
          </p:cNvPr>
          <p:cNvGrpSpPr/>
          <p:nvPr/>
        </p:nvGrpSpPr>
        <p:grpSpPr>
          <a:xfrm>
            <a:off x="1624013" y="2652713"/>
            <a:ext cx="5312876" cy="3168595"/>
            <a:chOff x="1624013" y="2652713"/>
            <a:chExt cx="5312876" cy="3168595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A838A1E-7A9F-4161-8187-7DAED0F252BC}"/>
                </a:ext>
              </a:extLst>
            </p:cNvPr>
            <p:cNvSpPr/>
            <p:nvPr/>
          </p:nvSpPr>
          <p:spPr>
            <a:xfrm>
              <a:off x="1624013" y="2652713"/>
              <a:ext cx="4700587" cy="3057525"/>
            </a:xfrm>
            <a:custGeom>
              <a:avLst/>
              <a:gdLst>
                <a:gd name="connsiteX0" fmla="*/ 0 w 4700587"/>
                <a:gd name="connsiteY0" fmla="*/ 0 h 3057525"/>
                <a:gd name="connsiteX1" fmla="*/ 33337 w 4700587"/>
                <a:gd name="connsiteY1" fmla="*/ 80962 h 3057525"/>
                <a:gd name="connsiteX2" fmla="*/ 100012 w 4700587"/>
                <a:gd name="connsiteY2" fmla="*/ 190500 h 3057525"/>
                <a:gd name="connsiteX3" fmla="*/ 204787 w 4700587"/>
                <a:gd name="connsiteY3" fmla="*/ 290512 h 3057525"/>
                <a:gd name="connsiteX4" fmla="*/ 338137 w 4700587"/>
                <a:gd name="connsiteY4" fmla="*/ 381000 h 3057525"/>
                <a:gd name="connsiteX5" fmla="*/ 557212 w 4700587"/>
                <a:gd name="connsiteY5" fmla="*/ 509587 h 3057525"/>
                <a:gd name="connsiteX6" fmla="*/ 828675 w 4700587"/>
                <a:gd name="connsiteY6" fmla="*/ 681037 h 3057525"/>
                <a:gd name="connsiteX7" fmla="*/ 1081087 w 4700587"/>
                <a:gd name="connsiteY7" fmla="*/ 828675 h 3057525"/>
                <a:gd name="connsiteX8" fmla="*/ 1290637 w 4700587"/>
                <a:gd name="connsiteY8" fmla="*/ 962025 h 3057525"/>
                <a:gd name="connsiteX9" fmla="*/ 1681162 w 4700587"/>
                <a:gd name="connsiteY9" fmla="*/ 1204912 h 3057525"/>
                <a:gd name="connsiteX10" fmla="*/ 1766887 w 4700587"/>
                <a:gd name="connsiteY10" fmla="*/ 1266825 h 3057525"/>
                <a:gd name="connsiteX11" fmla="*/ 2328862 w 4700587"/>
                <a:gd name="connsiteY11" fmla="*/ 1614487 h 3057525"/>
                <a:gd name="connsiteX12" fmla="*/ 3357562 w 4700587"/>
                <a:gd name="connsiteY12" fmla="*/ 2238375 h 3057525"/>
                <a:gd name="connsiteX13" fmla="*/ 4700587 w 4700587"/>
                <a:gd name="connsiteY13" fmla="*/ 3057525 h 3057525"/>
                <a:gd name="connsiteX0" fmla="*/ 0 w 4700587"/>
                <a:gd name="connsiteY0" fmla="*/ 0 h 3057525"/>
                <a:gd name="connsiteX1" fmla="*/ 33337 w 4700587"/>
                <a:gd name="connsiteY1" fmla="*/ 80962 h 3057525"/>
                <a:gd name="connsiteX2" fmla="*/ 100012 w 4700587"/>
                <a:gd name="connsiteY2" fmla="*/ 190500 h 3057525"/>
                <a:gd name="connsiteX3" fmla="*/ 204787 w 4700587"/>
                <a:gd name="connsiteY3" fmla="*/ 290512 h 3057525"/>
                <a:gd name="connsiteX4" fmla="*/ 338137 w 4700587"/>
                <a:gd name="connsiteY4" fmla="*/ 381000 h 3057525"/>
                <a:gd name="connsiteX5" fmla="*/ 557212 w 4700587"/>
                <a:gd name="connsiteY5" fmla="*/ 509587 h 3057525"/>
                <a:gd name="connsiteX6" fmla="*/ 828675 w 4700587"/>
                <a:gd name="connsiteY6" fmla="*/ 681037 h 3057525"/>
                <a:gd name="connsiteX7" fmla="*/ 1081087 w 4700587"/>
                <a:gd name="connsiteY7" fmla="*/ 828675 h 3057525"/>
                <a:gd name="connsiteX8" fmla="*/ 1290637 w 4700587"/>
                <a:gd name="connsiteY8" fmla="*/ 962025 h 3057525"/>
                <a:gd name="connsiteX9" fmla="*/ 1504950 w 4700587"/>
                <a:gd name="connsiteY9" fmla="*/ 1097756 h 3057525"/>
                <a:gd name="connsiteX10" fmla="*/ 1766887 w 4700587"/>
                <a:gd name="connsiteY10" fmla="*/ 1266825 h 3057525"/>
                <a:gd name="connsiteX11" fmla="*/ 2328862 w 4700587"/>
                <a:gd name="connsiteY11" fmla="*/ 1614487 h 3057525"/>
                <a:gd name="connsiteX12" fmla="*/ 3357562 w 4700587"/>
                <a:gd name="connsiteY12" fmla="*/ 2238375 h 3057525"/>
                <a:gd name="connsiteX13" fmla="*/ 4700587 w 4700587"/>
                <a:gd name="connsiteY13" fmla="*/ 3057525 h 3057525"/>
                <a:gd name="connsiteX0" fmla="*/ 0 w 4700587"/>
                <a:gd name="connsiteY0" fmla="*/ 0 h 3057525"/>
                <a:gd name="connsiteX1" fmla="*/ 33337 w 4700587"/>
                <a:gd name="connsiteY1" fmla="*/ 80962 h 3057525"/>
                <a:gd name="connsiteX2" fmla="*/ 100012 w 4700587"/>
                <a:gd name="connsiteY2" fmla="*/ 190500 h 3057525"/>
                <a:gd name="connsiteX3" fmla="*/ 204787 w 4700587"/>
                <a:gd name="connsiteY3" fmla="*/ 290512 h 3057525"/>
                <a:gd name="connsiteX4" fmla="*/ 338137 w 4700587"/>
                <a:gd name="connsiteY4" fmla="*/ 381000 h 3057525"/>
                <a:gd name="connsiteX5" fmla="*/ 557212 w 4700587"/>
                <a:gd name="connsiteY5" fmla="*/ 509587 h 3057525"/>
                <a:gd name="connsiteX6" fmla="*/ 828675 w 4700587"/>
                <a:gd name="connsiteY6" fmla="*/ 681037 h 3057525"/>
                <a:gd name="connsiteX7" fmla="*/ 1081087 w 4700587"/>
                <a:gd name="connsiteY7" fmla="*/ 828675 h 3057525"/>
                <a:gd name="connsiteX8" fmla="*/ 1290637 w 4700587"/>
                <a:gd name="connsiteY8" fmla="*/ 962025 h 3057525"/>
                <a:gd name="connsiteX9" fmla="*/ 1504950 w 4700587"/>
                <a:gd name="connsiteY9" fmla="*/ 1097756 h 3057525"/>
                <a:gd name="connsiteX10" fmla="*/ 1766887 w 4700587"/>
                <a:gd name="connsiteY10" fmla="*/ 1266825 h 3057525"/>
                <a:gd name="connsiteX11" fmla="*/ 2328862 w 4700587"/>
                <a:gd name="connsiteY11" fmla="*/ 1614487 h 3057525"/>
                <a:gd name="connsiteX12" fmla="*/ 3355181 w 4700587"/>
                <a:gd name="connsiteY12" fmla="*/ 2245519 h 3057525"/>
                <a:gd name="connsiteX13" fmla="*/ 4700587 w 4700587"/>
                <a:gd name="connsiteY13" fmla="*/ 3057525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00587" h="3057525">
                  <a:moveTo>
                    <a:pt x="0" y="0"/>
                  </a:moveTo>
                  <a:cubicBezTo>
                    <a:pt x="8334" y="24606"/>
                    <a:pt x="16668" y="49212"/>
                    <a:pt x="33337" y="80962"/>
                  </a:cubicBezTo>
                  <a:cubicBezTo>
                    <a:pt x="50006" y="112712"/>
                    <a:pt x="71437" y="155575"/>
                    <a:pt x="100012" y="190500"/>
                  </a:cubicBezTo>
                  <a:cubicBezTo>
                    <a:pt x="128587" y="225425"/>
                    <a:pt x="165100" y="258762"/>
                    <a:pt x="204787" y="290512"/>
                  </a:cubicBezTo>
                  <a:cubicBezTo>
                    <a:pt x="244475" y="322262"/>
                    <a:pt x="279400" y="344488"/>
                    <a:pt x="338137" y="381000"/>
                  </a:cubicBezTo>
                  <a:cubicBezTo>
                    <a:pt x="396874" y="417512"/>
                    <a:pt x="475456" y="459581"/>
                    <a:pt x="557212" y="509587"/>
                  </a:cubicBezTo>
                  <a:cubicBezTo>
                    <a:pt x="638968" y="559593"/>
                    <a:pt x="741363" y="627856"/>
                    <a:pt x="828675" y="681037"/>
                  </a:cubicBezTo>
                  <a:cubicBezTo>
                    <a:pt x="915987" y="734218"/>
                    <a:pt x="1004093" y="781844"/>
                    <a:pt x="1081087" y="828675"/>
                  </a:cubicBezTo>
                  <a:cubicBezTo>
                    <a:pt x="1158081" y="875506"/>
                    <a:pt x="1290637" y="962025"/>
                    <a:pt x="1290637" y="962025"/>
                  </a:cubicBezTo>
                  <a:cubicBezTo>
                    <a:pt x="1420812" y="1042987"/>
                    <a:pt x="1374775" y="1016794"/>
                    <a:pt x="1504950" y="1097756"/>
                  </a:cubicBezTo>
                  <a:cubicBezTo>
                    <a:pt x="1584325" y="1148556"/>
                    <a:pt x="1629568" y="1180703"/>
                    <a:pt x="1766887" y="1266825"/>
                  </a:cubicBezTo>
                  <a:lnTo>
                    <a:pt x="2328862" y="1614487"/>
                  </a:lnTo>
                  <a:lnTo>
                    <a:pt x="3355181" y="2245519"/>
                  </a:lnTo>
                  <a:lnTo>
                    <a:pt x="4700587" y="3057525"/>
                  </a:lnTo>
                </a:path>
              </a:pathLst>
            </a:cu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591E24-ECEF-4E75-A7EA-3B1938CA0B7F}"/>
                </a:ext>
              </a:extLst>
            </p:cNvPr>
            <p:cNvSpPr txBox="1"/>
            <p:nvPr/>
          </p:nvSpPr>
          <p:spPr>
            <a:xfrm>
              <a:off x="6316719" y="5451976"/>
              <a:ext cx="620170" cy="369332"/>
            </a:xfrm>
            <a:prstGeom prst="rect">
              <a:avLst/>
            </a:pr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FCFS</a:t>
              </a:r>
            </a:p>
          </p:txBody>
        </p:sp>
      </p:grpSp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1D9B8937-67CF-423A-914A-6E89826686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440" y="2185161"/>
            <a:ext cx="5838218" cy="3851656"/>
          </a:xfrm>
          <a:prstGeom prst="rect">
            <a:avLst/>
          </a:prstGeom>
          <a:noFill/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6266E2BF-C0C1-4355-A48F-A090324B0523}"/>
              </a:ext>
            </a:extLst>
          </p:cNvPr>
          <p:cNvGrpSpPr/>
          <p:nvPr/>
        </p:nvGrpSpPr>
        <p:grpSpPr>
          <a:xfrm>
            <a:off x="1597981" y="2645546"/>
            <a:ext cx="5811850" cy="2010460"/>
            <a:chOff x="1597981" y="2645546"/>
            <a:chExt cx="5811850" cy="201046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300DF8E-FE3A-43EF-9DA1-061A48ED5FA5}"/>
                </a:ext>
              </a:extLst>
            </p:cNvPr>
            <p:cNvSpPr/>
            <p:nvPr/>
          </p:nvSpPr>
          <p:spPr>
            <a:xfrm>
              <a:off x="1597981" y="2645546"/>
              <a:ext cx="5070444" cy="1824684"/>
            </a:xfrm>
            <a:custGeom>
              <a:avLst/>
              <a:gdLst>
                <a:gd name="connsiteX0" fmla="*/ 0 w 5051394"/>
                <a:gd name="connsiteY0" fmla="*/ 0 h 1819922"/>
                <a:gd name="connsiteX1" fmla="*/ 88776 w 5051394"/>
                <a:gd name="connsiteY1" fmla="*/ 213064 h 1819922"/>
                <a:gd name="connsiteX2" fmla="*/ 159798 w 5051394"/>
                <a:gd name="connsiteY2" fmla="*/ 381739 h 1819922"/>
                <a:gd name="connsiteX3" fmla="*/ 310718 w 5051394"/>
                <a:gd name="connsiteY3" fmla="*/ 488271 h 1819922"/>
                <a:gd name="connsiteX4" fmla="*/ 648069 w 5051394"/>
                <a:gd name="connsiteY4" fmla="*/ 656947 h 1819922"/>
                <a:gd name="connsiteX5" fmla="*/ 1704512 w 5051394"/>
                <a:gd name="connsiteY5" fmla="*/ 1029809 h 1819922"/>
                <a:gd name="connsiteX6" fmla="*/ 3373514 w 5051394"/>
                <a:gd name="connsiteY6" fmla="*/ 1455937 h 1819922"/>
                <a:gd name="connsiteX7" fmla="*/ 5051394 w 5051394"/>
                <a:gd name="connsiteY7" fmla="*/ 1819922 h 1819922"/>
                <a:gd name="connsiteX0" fmla="*/ 0 w 5051394"/>
                <a:gd name="connsiteY0" fmla="*/ 0 h 1819922"/>
                <a:gd name="connsiteX1" fmla="*/ 88776 w 5051394"/>
                <a:gd name="connsiteY1" fmla="*/ 213064 h 1819922"/>
                <a:gd name="connsiteX2" fmla="*/ 174085 w 5051394"/>
                <a:gd name="connsiteY2" fmla="*/ 372214 h 1819922"/>
                <a:gd name="connsiteX3" fmla="*/ 310718 w 5051394"/>
                <a:gd name="connsiteY3" fmla="*/ 488271 h 1819922"/>
                <a:gd name="connsiteX4" fmla="*/ 648069 w 5051394"/>
                <a:gd name="connsiteY4" fmla="*/ 656947 h 1819922"/>
                <a:gd name="connsiteX5" fmla="*/ 1704512 w 5051394"/>
                <a:gd name="connsiteY5" fmla="*/ 1029809 h 1819922"/>
                <a:gd name="connsiteX6" fmla="*/ 3373514 w 5051394"/>
                <a:gd name="connsiteY6" fmla="*/ 1455937 h 1819922"/>
                <a:gd name="connsiteX7" fmla="*/ 5051394 w 5051394"/>
                <a:gd name="connsiteY7" fmla="*/ 1819922 h 1819922"/>
                <a:gd name="connsiteX0" fmla="*/ 0 w 5051394"/>
                <a:gd name="connsiteY0" fmla="*/ 0 h 1819922"/>
                <a:gd name="connsiteX1" fmla="*/ 88776 w 5051394"/>
                <a:gd name="connsiteY1" fmla="*/ 213064 h 1819922"/>
                <a:gd name="connsiteX2" fmla="*/ 188373 w 5051394"/>
                <a:gd name="connsiteY2" fmla="*/ 372214 h 1819922"/>
                <a:gd name="connsiteX3" fmla="*/ 310718 w 5051394"/>
                <a:gd name="connsiteY3" fmla="*/ 488271 h 1819922"/>
                <a:gd name="connsiteX4" fmla="*/ 648069 w 5051394"/>
                <a:gd name="connsiteY4" fmla="*/ 656947 h 1819922"/>
                <a:gd name="connsiteX5" fmla="*/ 1704512 w 5051394"/>
                <a:gd name="connsiteY5" fmla="*/ 1029809 h 1819922"/>
                <a:gd name="connsiteX6" fmla="*/ 3373514 w 5051394"/>
                <a:gd name="connsiteY6" fmla="*/ 1455937 h 1819922"/>
                <a:gd name="connsiteX7" fmla="*/ 5051394 w 5051394"/>
                <a:gd name="connsiteY7" fmla="*/ 1819922 h 1819922"/>
                <a:gd name="connsiteX0" fmla="*/ 0 w 5051394"/>
                <a:gd name="connsiteY0" fmla="*/ 0 h 1819922"/>
                <a:gd name="connsiteX1" fmla="*/ 88776 w 5051394"/>
                <a:gd name="connsiteY1" fmla="*/ 213064 h 1819922"/>
                <a:gd name="connsiteX2" fmla="*/ 188373 w 5051394"/>
                <a:gd name="connsiteY2" fmla="*/ 372214 h 1819922"/>
                <a:gd name="connsiteX3" fmla="*/ 315480 w 5051394"/>
                <a:gd name="connsiteY3" fmla="*/ 488271 h 1819922"/>
                <a:gd name="connsiteX4" fmla="*/ 648069 w 5051394"/>
                <a:gd name="connsiteY4" fmla="*/ 656947 h 1819922"/>
                <a:gd name="connsiteX5" fmla="*/ 1704512 w 5051394"/>
                <a:gd name="connsiteY5" fmla="*/ 1029809 h 1819922"/>
                <a:gd name="connsiteX6" fmla="*/ 3373514 w 5051394"/>
                <a:gd name="connsiteY6" fmla="*/ 1455937 h 1819922"/>
                <a:gd name="connsiteX7" fmla="*/ 5051394 w 5051394"/>
                <a:gd name="connsiteY7" fmla="*/ 1819922 h 1819922"/>
                <a:gd name="connsiteX0" fmla="*/ 0 w 5070444"/>
                <a:gd name="connsiteY0" fmla="*/ 0 h 1824684"/>
                <a:gd name="connsiteX1" fmla="*/ 88776 w 5070444"/>
                <a:gd name="connsiteY1" fmla="*/ 213064 h 1824684"/>
                <a:gd name="connsiteX2" fmla="*/ 188373 w 5070444"/>
                <a:gd name="connsiteY2" fmla="*/ 372214 h 1824684"/>
                <a:gd name="connsiteX3" fmla="*/ 315480 w 5070444"/>
                <a:gd name="connsiteY3" fmla="*/ 488271 h 1824684"/>
                <a:gd name="connsiteX4" fmla="*/ 648069 w 5070444"/>
                <a:gd name="connsiteY4" fmla="*/ 656947 h 1824684"/>
                <a:gd name="connsiteX5" fmla="*/ 1704512 w 5070444"/>
                <a:gd name="connsiteY5" fmla="*/ 1029809 h 1824684"/>
                <a:gd name="connsiteX6" fmla="*/ 3373514 w 5070444"/>
                <a:gd name="connsiteY6" fmla="*/ 1455937 h 1824684"/>
                <a:gd name="connsiteX7" fmla="*/ 5070444 w 5070444"/>
                <a:gd name="connsiteY7" fmla="*/ 1824684 h 182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0444" h="1824684">
                  <a:moveTo>
                    <a:pt x="0" y="0"/>
                  </a:moveTo>
                  <a:lnTo>
                    <a:pt x="88776" y="213064"/>
                  </a:lnTo>
                  <a:cubicBezTo>
                    <a:pt x="115409" y="276687"/>
                    <a:pt x="150589" y="326346"/>
                    <a:pt x="188373" y="372214"/>
                  </a:cubicBezTo>
                  <a:cubicBezTo>
                    <a:pt x="226157" y="418082"/>
                    <a:pt x="238864" y="440816"/>
                    <a:pt x="315480" y="488271"/>
                  </a:cubicBezTo>
                  <a:cubicBezTo>
                    <a:pt x="392096" y="535726"/>
                    <a:pt x="416564" y="566691"/>
                    <a:pt x="648069" y="656947"/>
                  </a:cubicBezTo>
                  <a:cubicBezTo>
                    <a:pt x="879574" y="747203"/>
                    <a:pt x="1250271" y="896644"/>
                    <a:pt x="1704512" y="1029809"/>
                  </a:cubicBezTo>
                  <a:cubicBezTo>
                    <a:pt x="2158753" y="1162974"/>
                    <a:pt x="2815700" y="1324252"/>
                    <a:pt x="3373514" y="1455937"/>
                  </a:cubicBezTo>
                  <a:cubicBezTo>
                    <a:pt x="3931328" y="1587623"/>
                    <a:pt x="4510411" y="1708534"/>
                    <a:pt x="5070444" y="1824684"/>
                  </a:cubicBezTo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F8A212-F5FC-4723-BCDB-2145B2F64D08}"/>
                </a:ext>
              </a:extLst>
            </p:cNvPr>
            <p:cNvSpPr txBox="1"/>
            <p:nvPr/>
          </p:nvSpPr>
          <p:spPr>
            <a:xfrm>
              <a:off x="6679503" y="4286674"/>
              <a:ext cx="730328" cy="369332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PLCFS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CD67F8-59F6-4A89-8836-16DB59F6C9F8}"/>
              </a:ext>
            </a:extLst>
          </p:cNvPr>
          <p:cNvGrpSpPr/>
          <p:nvPr/>
        </p:nvGrpSpPr>
        <p:grpSpPr>
          <a:xfrm>
            <a:off x="1614488" y="2643188"/>
            <a:ext cx="5707571" cy="2376278"/>
            <a:chOff x="1614488" y="2643188"/>
            <a:chExt cx="5707571" cy="2376278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7DE8D02-0993-4902-A0F9-C629113252EE}"/>
                </a:ext>
              </a:extLst>
            </p:cNvPr>
            <p:cNvSpPr/>
            <p:nvPr/>
          </p:nvSpPr>
          <p:spPr>
            <a:xfrm>
              <a:off x="1614488" y="2643188"/>
              <a:ext cx="5048250" cy="2243137"/>
            </a:xfrm>
            <a:custGeom>
              <a:avLst/>
              <a:gdLst>
                <a:gd name="connsiteX0" fmla="*/ 0 w 5048250"/>
                <a:gd name="connsiteY0" fmla="*/ 0 h 2243137"/>
                <a:gd name="connsiteX1" fmla="*/ 47625 w 5048250"/>
                <a:gd name="connsiteY1" fmla="*/ 204787 h 2243137"/>
                <a:gd name="connsiteX2" fmla="*/ 100012 w 5048250"/>
                <a:gd name="connsiteY2" fmla="*/ 319087 h 2243137"/>
                <a:gd name="connsiteX3" fmla="*/ 157162 w 5048250"/>
                <a:gd name="connsiteY3" fmla="*/ 419100 h 2243137"/>
                <a:gd name="connsiteX4" fmla="*/ 280987 w 5048250"/>
                <a:gd name="connsiteY4" fmla="*/ 538162 h 2243137"/>
                <a:gd name="connsiteX5" fmla="*/ 481012 w 5048250"/>
                <a:gd name="connsiteY5" fmla="*/ 681037 h 2243137"/>
                <a:gd name="connsiteX6" fmla="*/ 985837 w 5048250"/>
                <a:gd name="connsiteY6" fmla="*/ 942975 h 2243137"/>
                <a:gd name="connsiteX7" fmla="*/ 1690687 w 5048250"/>
                <a:gd name="connsiteY7" fmla="*/ 1238250 h 2243137"/>
                <a:gd name="connsiteX8" fmla="*/ 3367087 w 5048250"/>
                <a:gd name="connsiteY8" fmla="*/ 1795462 h 2243137"/>
                <a:gd name="connsiteX9" fmla="*/ 5048250 w 5048250"/>
                <a:gd name="connsiteY9" fmla="*/ 2243137 h 2243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48250" h="2243137">
                  <a:moveTo>
                    <a:pt x="0" y="0"/>
                  </a:moveTo>
                  <a:cubicBezTo>
                    <a:pt x="15478" y="75803"/>
                    <a:pt x="30956" y="151606"/>
                    <a:pt x="47625" y="204787"/>
                  </a:cubicBezTo>
                  <a:cubicBezTo>
                    <a:pt x="64294" y="257968"/>
                    <a:pt x="81756" y="283368"/>
                    <a:pt x="100012" y="319087"/>
                  </a:cubicBezTo>
                  <a:cubicBezTo>
                    <a:pt x="118268" y="354806"/>
                    <a:pt x="126999" y="382587"/>
                    <a:pt x="157162" y="419100"/>
                  </a:cubicBezTo>
                  <a:cubicBezTo>
                    <a:pt x="187325" y="455613"/>
                    <a:pt x="227012" y="494506"/>
                    <a:pt x="280987" y="538162"/>
                  </a:cubicBezTo>
                  <a:cubicBezTo>
                    <a:pt x="334962" y="581818"/>
                    <a:pt x="363537" y="613568"/>
                    <a:pt x="481012" y="681037"/>
                  </a:cubicBezTo>
                  <a:cubicBezTo>
                    <a:pt x="598487" y="748506"/>
                    <a:pt x="784225" y="850106"/>
                    <a:pt x="985837" y="942975"/>
                  </a:cubicBezTo>
                  <a:cubicBezTo>
                    <a:pt x="1187449" y="1035844"/>
                    <a:pt x="1293812" y="1096169"/>
                    <a:pt x="1690687" y="1238250"/>
                  </a:cubicBezTo>
                  <a:cubicBezTo>
                    <a:pt x="2087562" y="1380331"/>
                    <a:pt x="2807493" y="1627981"/>
                    <a:pt x="3367087" y="1795462"/>
                  </a:cubicBezTo>
                  <a:cubicBezTo>
                    <a:pt x="3926681" y="1962943"/>
                    <a:pt x="4487465" y="2103040"/>
                    <a:pt x="5048250" y="2243137"/>
                  </a:cubicBezTo>
                </a:path>
              </a:pathLst>
            </a:cu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A31ED1-BE5F-4E93-BD02-34A331F9F858}"/>
                </a:ext>
              </a:extLst>
            </p:cNvPr>
            <p:cNvSpPr txBox="1"/>
            <p:nvPr/>
          </p:nvSpPr>
          <p:spPr>
            <a:xfrm>
              <a:off x="6676754" y="4650134"/>
              <a:ext cx="645305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SRPT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BE8A6FC-426E-4ED2-A778-345A4A662725}"/>
              </a:ext>
            </a:extLst>
          </p:cNvPr>
          <p:cNvGrpSpPr/>
          <p:nvPr/>
        </p:nvGrpSpPr>
        <p:grpSpPr>
          <a:xfrm>
            <a:off x="1609725" y="2643188"/>
            <a:ext cx="5587300" cy="2748786"/>
            <a:chOff x="1609725" y="2643188"/>
            <a:chExt cx="5587300" cy="274878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16330A1-EF21-45CD-8187-BFDC441671BD}"/>
                </a:ext>
              </a:extLst>
            </p:cNvPr>
            <p:cNvSpPr/>
            <p:nvPr/>
          </p:nvSpPr>
          <p:spPr>
            <a:xfrm>
              <a:off x="1609725" y="2643188"/>
              <a:ext cx="5053013" cy="2519362"/>
            </a:xfrm>
            <a:custGeom>
              <a:avLst/>
              <a:gdLst>
                <a:gd name="connsiteX0" fmla="*/ 0 w 5053013"/>
                <a:gd name="connsiteY0" fmla="*/ 0 h 2519362"/>
                <a:gd name="connsiteX1" fmla="*/ 42863 w 5053013"/>
                <a:gd name="connsiteY1" fmla="*/ 109537 h 2519362"/>
                <a:gd name="connsiteX2" fmla="*/ 138113 w 5053013"/>
                <a:gd name="connsiteY2" fmla="*/ 247650 h 2519362"/>
                <a:gd name="connsiteX3" fmla="*/ 285750 w 5053013"/>
                <a:gd name="connsiteY3" fmla="*/ 390525 h 2519362"/>
                <a:gd name="connsiteX4" fmla="*/ 471488 w 5053013"/>
                <a:gd name="connsiteY4" fmla="*/ 528637 h 2519362"/>
                <a:gd name="connsiteX5" fmla="*/ 742950 w 5053013"/>
                <a:gd name="connsiteY5" fmla="*/ 723900 h 2519362"/>
                <a:gd name="connsiteX6" fmla="*/ 1066800 w 5053013"/>
                <a:gd name="connsiteY6" fmla="*/ 938212 h 2519362"/>
                <a:gd name="connsiteX7" fmla="*/ 1452563 w 5053013"/>
                <a:gd name="connsiteY7" fmla="*/ 1162050 h 2519362"/>
                <a:gd name="connsiteX8" fmla="*/ 1743075 w 5053013"/>
                <a:gd name="connsiteY8" fmla="*/ 1338262 h 2519362"/>
                <a:gd name="connsiteX9" fmla="*/ 2005013 w 5053013"/>
                <a:gd name="connsiteY9" fmla="*/ 1462087 h 2519362"/>
                <a:gd name="connsiteX10" fmla="*/ 2328863 w 5053013"/>
                <a:gd name="connsiteY10" fmla="*/ 1614487 h 2519362"/>
                <a:gd name="connsiteX11" fmla="*/ 3371850 w 5053013"/>
                <a:gd name="connsiteY11" fmla="*/ 2014537 h 2519362"/>
                <a:gd name="connsiteX12" fmla="*/ 5053013 w 5053013"/>
                <a:gd name="connsiteY12" fmla="*/ 2519362 h 2519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53013" h="2519362">
                  <a:moveTo>
                    <a:pt x="0" y="0"/>
                  </a:moveTo>
                  <a:cubicBezTo>
                    <a:pt x="9922" y="34131"/>
                    <a:pt x="19844" y="68262"/>
                    <a:pt x="42863" y="109537"/>
                  </a:cubicBezTo>
                  <a:cubicBezTo>
                    <a:pt x="65882" y="150812"/>
                    <a:pt x="97632" y="200819"/>
                    <a:pt x="138113" y="247650"/>
                  </a:cubicBezTo>
                  <a:cubicBezTo>
                    <a:pt x="178594" y="294481"/>
                    <a:pt x="230188" y="343694"/>
                    <a:pt x="285750" y="390525"/>
                  </a:cubicBezTo>
                  <a:cubicBezTo>
                    <a:pt x="341312" y="437356"/>
                    <a:pt x="471488" y="528637"/>
                    <a:pt x="471488" y="528637"/>
                  </a:cubicBezTo>
                  <a:cubicBezTo>
                    <a:pt x="547688" y="584199"/>
                    <a:pt x="643731" y="655637"/>
                    <a:pt x="742950" y="723900"/>
                  </a:cubicBezTo>
                  <a:cubicBezTo>
                    <a:pt x="842169" y="792163"/>
                    <a:pt x="948531" y="865187"/>
                    <a:pt x="1066800" y="938212"/>
                  </a:cubicBezTo>
                  <a:cubicBezTo>
                    <a:pt x="1185069" y="1011237"/>
                    <a:pt x="1339851" y="1095375"/>
                    <a:pt x="1452563" y="1162050"/>
                  </a:cubicBezTo>
                  <a:cubicBezTo>
                    <a:pt x="1565276" y="1228725"/>
                    <a:pt x="1651000" y="1288256"/>
                    <a:pt x="1743075" y="1338262"/>
                  </a:cubicBezTo>
                  <a:cubicBezTo>
                    <a:pt x="1835150" y="1388268"/>
                    <a:pt x="2005013" y="1462087"/>
                    <a:pt x="2005013" y="1462087"/>
                  </a:cubicBezTo>
                  <a:cubicBezTo>
                    <a:pt x="2102644" y="1508125"/>
                    <a:pt x="2101057" y="1522412"/>
                    <a:pt x="2328863" y="1614487"/>
                  </a:cubicBezTo>
                  <a:cubicBezTo>
                    <a:pt x="2556669" y="1706562"/>
                    <a:pt x="2917825" y="1863725"/>
                    <a:pt x="3371850" y="2014537"/>
                  </a:cubicBezTo>
                  <a:cubicBezTo>
                    <a:pt x="3825875" y="2165350"/>
                    <a:pt x="4439444" y="2342356"/>
                    <a:pt x="5053013" y="2519362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4E0F8A-7E7E-43FC-8882-0C21A155BD9F}"/>
                </a:ext>
              </a:extLst>
            </p:cNvPr>
            <p:cNvSpPr txBox="1"/>
            <p:nvPr/>
          </p:nvSpPr>
          <p:spPr>
            <a:xfrm>
              <a:off x="6676754" y="5022642"/>
              <a:ext cx="520271" cy="3693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SPT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CEFCE8-01ED-4108-A736-8D66AFF8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Baseline: First-Come First-Served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D3850-39D8-4783-9B44-BCBBE3EDC67E}"/>
              </a:ext>
            </a:extLst>
          </p:cNvPr>
          <p:cNvSpPr txBox="1"/>
          <p:nvPr/>
        </p:nvSpPr>
        <p:spPr>
          <a:xfrm>
            <a:off x="838200" y="1337460"/>
            <a:ext cx="7536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FCFS: Simple, practical, good theoretical properties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4B3CB41-9379-46B9-A220-04DE6737F6A0}"/>
              </a:ext>
            </a:extLst>
          </p:cNvPr>
          <p:cNvGrpSpPr/>
          <p:nvPr/>
        </p:nvGrpSpPr>
        <p:grpSpPr>
          <a:xfrm>
            <a:off x="1522157" y="1932758"/>
            <a:ext cx="6984031" cy="712815"/>
            <a:chOff x="1522157" y="1932758"/>
            <a:chExt cx="6984031" cy="7128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AE70C3-E6D2-4861-8CA4-AB659817F759}"/>
                </a:ext>
              </a:extLst>
            </p:cNvPr>
            <p:cNvSpPr txBox="1"/>
            <p:nvPr/>
          </p:nvSpPr>
          <p:spPr>
            <a:xfrm>
              <a:off x="1522157" y="2276241"/>
              <a:ext cx="6984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                          20E[S]                    40E[S]                    60E[S]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46CDAC3-BFAC-4E20-AD27-8E3262AC0740}"/>
                </a:ext>
              </a:extLst>
            </p:cNvPr>
            <p:cNvSpPr txBox="1"/>
            <p:nvPr/>
          </p:nvSpPr>
          <p:spPr>
            <a:xfrm>
              <a:off x="3719278" y="1932758"/>
              <a:ext cx="159067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Threshold </a:t>
              </a:r>
              <a:r>
                <a:rPr lang="en-US" sz="2200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8B25E3-5885-42B5-BB2D-8F857D888CDF}"/>
              </a:ext>
            </a:extLst>
          </p:cNvPr>
          <p:cNvGrpSpPr/>
          <p:nvPr/>
        </p:nvGrpSpPr>
        <p:grpSpPr>
          <a:xfrm>
            <a:off x="85765" y="2493074"/>
            <a:ext cx="1574102" cy="3396798"/>
            <a:chOff x="85765" y="2493074"/>
            <a:chExt cx="1574102" cy="33967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D3EAA4-DCF9-41DA-AD8A-A4C23D95F104}"/>
                </a:ext>
              </a:extLst>
            </p:cNvPr>
            <p:cNvSpPr txBox="1"/>
            <p:nvPr/>
          </p:nvSpPr>
          <p:spPr>
            <a:xfrm>
              <a:off x="85765" y="3987231"/>
              <a:ext cx="133654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Tail prob.</a:t>
              </a:r>
            </a:p>
            <a:p>
              <a:r>
                <a:rPr lang="en-US" sz="2200" dirty="0"/>
                <a:t>P(T&gt;</a:t>
              </a:r>
              <a:r>
                <a:rPr lang="en-US" sz="2200" dirty="0">
                  <a:solidFill>
                    <a:srgbClr val="FF0000"/>
                  </a:solidFill>
                </a:rPr>
                <a:t>t</a:t>
              </a:r>
              <a:r>
                <a:rPr lang="en-US" sz="2200" dirty="0"/>
                <a:t>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2E6B09-61FE-415E-ACDF-9558F112A54F}"/>
                </a:ext>
              </a:extLst>
            </p:cNvPr>
            <p:cNvSpPr txBox="1"/>
            <p:nvPr/>
          </p:nvSpPr>
          <p:spPr>
            <a:xfrm>
              <a:off x="1226426" y="2493074"/>
              <a:ext cx="297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B93BB3-250D-4690-A340-BB41D36DCCEF}"/>
                </a:ext>
              </a:extLst>
            </p:cNvPr>
            <p:cNvSpPr txBox="1"/>
            <p:nvPr/>
          </p:nvSpPr>
          <p:spPr>
            <a:xfrm>
              <a:off x="1047616" y="3462990"/>
              <a:ext cx="569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-2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0C7F59-20C2-4BA1-9E34-07CCF3273356}"/>
                </a:ext>
              </a:extLst>
            </p:cNvPr>
            <p:cNvSpPr txBox="1"/>
            <p:nvPr/>
          </p:nvSpPr>
          <p:spPr>
            <a:xfrm>
              <a:off x="1090440" y="4498153"/>
              <a:ext cx="569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-4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4AB105-2029-4BD1-BA5E-A7F4E112A7F8}"/>
                </a:ext>
              </a:extLst>
            </p:cNvPr>
            <p:cNvSpPr txBox="1"/>
            <p:nvPr/>
          </p:nvSpPr>
          <p:spPr>
            <a:xfrm>
              <a:off x="1090440" y="5520540"/>
              <a:ext cx="569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-6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B67D9A1-F385-4CFA-96C6-F6D82F0186B5}"/>
              </a:ext>
            </a:extLst>
          </p:cNvPr>
          <p:cNvSpPr txBox="1"/>
          <p:nvPr/>
        </p:nvSpPr>
        <p:spPr>
          <a:xfrm>
            <a:off x="1664460" y="6131129"/>
            <a:ext cx="500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Setting:  S ~ </a:t>
            </a:r>
            <a:r>
              <a:rPr lang="en-US" dirty="0" err="1"/>
              <a:t>Hyperexponential</a:t>
            </a:r>
            <a:r>
              <a:rPr lang="en-US" dirty="0"/>
              <a:t> with C</a:t>
            </a:r>
            <a:r>
              <a:rPr lang="en-US" baseline="30000" dirty="0"/>
              <a:t>2</a:t>
            </a:r>
            <a:r>
              <a:rPr lang="en-US" dirty="0"/>
              <a:t> =3, </a:t>
            </a:r>
            <a:r>
              <a:rPr lang="el-GR" dirty="0"/>
              <a:t>ρ</a:t>
            </a:r>
            <a:r>
              <a:rPr lang="en-US" dirty="0"/>
              <a:t>=0.4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46B1180-DA6D-496F-A48F-2AA549A6481B}"/>
              </a:ext>
            </a:extLst>
          </p:cNvPr>
          <p:cNvGrpSpPr/>
          <p:nvPr/>
        </p:nvGrpSpPr>
        <p:grpSpPr>
          <a:xfrm>
            <a:off x="1617044" y="2647026"/>
            <a:ext cx="5405193" cy="3318768"/>
            <a:chOff x="1617044" y="2647026"/>
            <a:chExt cx="5405193" cy="331876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4E727FF-ACF7-4E56-BBD8-0A895BC6CE02}"/>
                </a:ext>
              </a:extLst>
            </p:cNvPr>
            <p:cNvCxnSpPr>
              <a:cxnSpLocks/>
            </p:cNvCxnSpPr>
            <p:nvPr/>
          </p:nvCxnSpPr>
          <p:spPr>
            <a:xfrm>
              <a:off x="1617044" y="2647026"/>
              <a:ext cx="540519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0A6BAB2-2564-400A-8132-1042F08F9A10}"/>
                </a:ext>
              </a:extLst>
            </p:cNvPr>
            <p:cNvCxnSpPr>
              <a:cxnSpLocks/>
            </p:cNvCxnSpPr>
            <p:nvPr/>
          </p:nvCxnSpPr>
          <p:spPr>
            <a:xfrm>
              <a:off x="1618352" y="2647026"/>
              <a:ext cx="0" cy="33187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EC38771-007F-483E-8851-FAC6C408D4D7}"/>
              </a:ext>
            </a:extLst>
          </p:cNvPr>
          <p:cNvSpPr txBox="1"/>
          <p:nvPr/>
        </p:nvSpPr>
        <p:spPr>
          <a:xfrm>
            <a:off x="6316719" y="5819438"/>
            <a:ext cx="1703330" cy="369332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Weakly optimal!</a:t>
            </a:r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58B5B3A4-999D-4D76-B779-6A4E80EB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C5E884-17F8-4B90-BBCD-650AEFA70CFA}"/>
                  </a:ext>
                </a:extLst>
              </p:cNvPr>
              <p:cNvSpPr txBox="1"/>
              <p:nvPr/>
            </p:nvSpPr>
            <p:spPr>
              <a:xfrm>
                <a:off x="7820582" y="2827156"/>
                <a:ext cx="3888874" cy="14614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FCFS is weakly optimal: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𝐹𝐶𝐹𝑆</m:t>
                              </m:r>
                            </m:sup>
                          </m:s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C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200" b="0" dirty="0"/>
              </a:p>
              <a:p>
                <a:r>
                  <a:rPr lang="en-US" sz="2200" dirty="0"/>
                  <a:t>b</a:t>
                </a:r>
                <a:r>
                  <a:rPr lang="en-US" sz="2200" b="0" dirty="0"/>
                  <a:t>est possible </a:t>
                </a:r>
                <a:r>
                  <a:rPr lang="el-GR" sz="2200" b="0" dirty="0"/>
                  <a:t>θ</a:t>
                </a:r>
                <a:r>
                  <a:rPr lang="en-US" sz="2200" b="0" dirty="0"/>
                  <a:t>.</a:t>
                </a:r>
              </a:p>
              <a:p>
                <a:r>
                  <a:rPr lang="en-US" sz="2200" b="0" dirty="0"/>
                  <a:t>Holds whenever S is light-tailed.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C5E884-17F8-4B90-BBCD-650AEFA70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582" y="2827156"/>
                <a:ext cx="3888874" cy="1461490"/>
              </a:xfrm>
              <a:prstGeom prst="rect">
                <a:avLst/>
              </a:prstGeom>
              <a:blipFill>
                <a:blip r:embed="rId4"/>
                <a:stretch>
                  <a:fillRect l="-1713" t="-2049" b="-614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AF201B7B-B63F-49E5-9A3D-977C4D8226DB}"/>
              </a:ext>
            </a:extLst>
          </p:cNvPr>
          <p:cNvGrpSpPr/>
          <p:nvPr/>
        </p:nvGrpSpPr>
        <p:grpSpPr>
          <a:xfrm>
            <a:off x="2393106" y="3581400"/>
            <a:ext cx="2550369" cy="1510420"/>
            <a:chOff x="2393106" y="3581400"/>
            <a:chExt cx="2550369" cy="15104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737A58C-7DC9-4C08-9FFC-74BFE90AC468}"/>
                </a:ext>
              </a:extLst>
            </p:cNvPr>
            <p:cNvSpPr txBox="1"/>
            <p:nvPr/>
          </p:nvSpPr>
          <p:spPr>
            <a:xfrm>
              <a:off x="2393106" y="4660933"/>
              <a:ext cx="1131144" cy="43088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Tradeoff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75ED5C3-7754-4BCC-8FF6-0C436CF801BC}"/>
                </a:ext>
              </a:extLst>
            </p:cNvPr>
            <p:cNvCxnSpPr/>
            <p:nvPr/>
          </p:nvCxnSpPr>
          <p:spPr>
            <a:xfrm flipH="1" flipV="1">
              <a:off x="2426981" y="3581400"/>
              <a:ext cx="237561" cy="105166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F11DD4A-81D6-441B-BF26-A702FBF568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480" y="4945953"/>
              <a:ext cx="1413995" cy="193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320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44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6CD0-7932-4F64-ADB1-EAE7AD5F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FCFS versus SRPT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A700A-D42F-4088-8565-CE301A14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787C47-FD79-48FB-A70E-3F1A33DA35AB}"/>
              </a:ext>
            </a:extLst>
          </p:cNvPr>
          <p:cNvGrpSpPr/>
          <p:nvPr/>
        </p:nvGrpSpPr>
        <p:grpSpPr>
          <a:xfrm>
            <a:off x="2175974" y="1845444"/>
            <a:ext cx="7362759" cy="2055504"/>
            <a:chOff x="1586087" y="1464444"/>
            <a:chExt cx="9951156" cy="276577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6E9E5BB-235F-4DD3-8A9D-0CD4993CC648}"/>
                </a:ext>
              </a:extLst>
            </p:cNvPr>
            <p:cNvGrpSpPr/>
            <p:nvPr/>
          </p:nvGrpSpPr>
          <p:grpSpPr>
            <a:xfrm>
              <a:off x="1586087" y="2277601"/>
              <a:ext cx="1128890" cy="1024175"/>
              <a:chOff x="928508" y="2360959"/>
              <a:chExt cx="1128890" cy="1024175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90C0C03-7E38-474E-A16E-1AF05FC9CCDA}"/>
                  </a:ext>
                </a:extLst>
              </p:cNvPr>
              <p:cNvCxnSpPr/>
              <p:nvPr/>
            </p:nvCxnSpPr>
            <p:spPr>
              <a:xfrm>
                <a:off x="1402644" y="2360959"/>
                <a:ext cx="654754" cy="575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8863D4E-2F69-47BD-94C4-01BBDEFDBE49}"/>
                  </a:ext>
                </a:extLst>
              </p:cNvPr>
              <p:cNvCxnSpPr/>
              <p:nvPr/>
            </p:nvCxnSpPr>
            <p:spPr>
              <a:xfrm flipV="1">
                <a:off x="1359653" y="2936693"/>
                <a:ext cx="697744" cy="4484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7A62EA4-0786-45CE-AF39-31277D40599F}"/>
                  </a:ext>
                </a:extLst>
              </p:cNvPr>
              <p:cNvCxnSpPr/>
              <p:nvPr/>
            </p:nvCxnSpPr>
            <p:spPr>
              <a:xfrm>
                <a:off x="928509" y="2648825"/>
                <a:ext cx="8015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DDD001C-6A64-4A43-A290-F5E1967AD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508" y="3157346"/>
                <a:ext cx="8015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4D8E44-A295-4B19-A922-20B1AC847696}"/>
                </a:ext>
              </a:extLst>
            </p:cNvPr>
            <p:cNvGrpSpPr/>
            <p:nvPr/>
          </p:nvGrpSpPr>
          <p:grpSpPr>
            <a:xfrm>
              <a:off x="1986844" y="1464444"/>
              <a:ext cx="9550399" cy="2765778"/>
              <a:chOff x="1986844" y="1464444"/>
              <a:chExt cx="9550399" cy="276577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5667746-5961-4A34-A8AB-30F2886474F4}"/>
                  </a:ext>
                </a:extLst>
              </p:cNvPr>
              <p:cNvGrpSpPr/>
              <p:nvPr/>
            </p:nvGrpSpPr>
            <p:grpSpPr>
              <a:xfrm>
                <a:off x="1986844" y="1805933"/>
                <a:ext cx="5689600" cy="2082801"/>
                <a:chOff x="1817511" y="2178755"/>
                <a:chExt cx="5689600" cy="2082801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A6C8D32-CC06-402F-8993-FA1B2FF47D6E}"/>
                    </a:ext>
                  </a:extLst>
                </p:cNvPr>
                <p:cNvCxnSpPr/>
                <p:nvPr/>
              </p:nvCxnSpPr>
              <p:spPr>
                <a:xfrm>
                  <a:off x="1817511" y="2178756"/>
                  <a:ext cx="5689600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CC28356-7C76-4F46-B622-DF9AC05D48C4}"/>
                    </a:ext>
                  </a:extLst>
                </p:cNvPr>
                <p:cNvCxnSpPr/>
                <p:nvPr/>
              </p:nvCxnSpPr>
              <p:spPr>
                <a:xfrm>
                  <a:off x="1817511" y="4261556"/>
                  <a:ext cx="5689600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BA20CF3-4CD3-40AE-86CD-1A685540AE7C}"/>
                    </a:ext>
                  </a:extLst>
                </p:cNvPr>
                <p:cNvSpPr/>
                <p:nvPr/>
              </p:nvSpPr>
              <p:spPr>
                <a:xfrm>
                  <a:off x="6479822" y="2178756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0289151-C821-406B-AF19-EAD866FD5D01}"/>
                    </a:ext>
                  </a:extLst>
                </p:cNvPr>
                <p:cNvSpPr/>
                <p:nvPr/>
              </p:nvSpPr>
              <p:spPr>
                <a:xfrm>
                  <a:off x="5452533" y="2178756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27D4642-B564-481F-93D5-CDC183F79E0C}"/>
                    </a:ext>
                  </a:extLst>
                </p:cNvPr>
                <p:cNvSpPr/>
                <p:nvPr/>
              </p:nvSpPr>
              <p:spPr>
                <a:xfrm>
                  <a:off x="4425244" y="2178756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7B3C306-975E-48B1-94F2-B6748DFB1814}"/>
                    </a:ext>
                  </a:extLst>
                </p:cNvPr>
                <p:cNvSpPr/>
                <p:nvPr/>
              </p:nvSpPr>
              <p:spPr>
                <a:xfrm>
                  <a:off x="3397955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9910475-3D67-4561-81FE-6640DDBF77A2}"/>
                    </a:ext>
                  </a:extLst>
                </p:cNvPr>
                <p:cNvSpPr/>
                <p:nvPr/>
              </p:nvSpPr>
              <p:spPr>
                <a:xfrm>
                  <a:off x="4604117" y="3567287"/>
                  <a:ext cx="632178" cy="5757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D316219-8A78-4D96-8830-1CB68EC3D557}"/>
                    </a:ext>
                  </a:extLst>
                </p:cNvPr>
                <p:cNvSpPr/>
                <p:nvPr/>
              </p:nvSpPr>
              <p:spPr>
                <a:xfrm>
                  <a:off x="5627512" y="3031066"/>
                  <a:ext cx="632178" cy="11119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54A56B7-0B9E-4698-B4EC-805641F9E4C5}"/>
                    </a:ext>
                  </a:extLst>
                </p:cNvPr>
                <p:cNvSpPr/>
                <p:nvPr/>
              </p:nvSpPr>
              <p:spPr>
                <a:xfrm>
                  <a:off x="6699954" y="2833511"/>
                  <a:ext cx="632178" cy="13095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C3D0BD-E3FB-45F7-9716-C5A1184F99CE}"/>
                  </a:ext>
                </a:extLst>
              </p:cNvPr>
              <p:cNvSpPr/>
              <p:nvPr/>
            </p:nvSpPr>
            <p:spPr>
              <a:xfrm>
                <a:off x="7676444" y="1464444"/>
                <a:ext cx="2822222" cy="276577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02FC4B0-7184-4B1F-9F1A-E8EF9141E07E}"/>
                  </a:ext>
                </a:extLst>
              </p:cNvPr>
              <p:cNvSpPr/>
              <p:nvPr/>
            </p:nvSpPr>
            <p:spPr>
              <a:xfrm>
                <a:off x="8771466" y="1907535"/>
                <a:ext cx="632178" cy="18626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C574257-7323-4C9E-8BFE-613E7571A9A5}"/>
                  </a:ext>
                </a:extLst>
              </p:cNvPr>
              <p:cNvCxnSpPr/>
              <p:nvPr/>
            </p:nvCxnSpPr>
            <p:spPr>
              <a:xfrm>
                <a:off x="10498666" y="2838868"/>
                <a:ext cx="103857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729CD46-F69D-4FB3-8503-32E24F38DF8D}"/>
              </a:ext>
            </a:extLst>
          </p:cNvPr>
          <p:cNvSpPr/>
          <p:nvPr/>
        </p:nvSpPr>
        <p:spPr>
          <a:xfrm>
            <a:off x="3788928" y="2301294"/>
            <a:ext cx="467742" cy="1258472"/>
          </a:xfrm>
          <a:prstGeom prst="rect">
            <a:avLst/>
          </a:prstGeom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6B6F8B-25A0-4B81-AC41-E801401069E5}"/>
              </a:ext>
            </a:extLst>
          </p:cNvPr>
          <p:cNvSpPr txBox="1"/>
          <p:nvPr/>
        </p:nvSpPr>
        <p:spPr>
          <a:xfrm>
            <a:off x="1323975" y="4076700"/>
            <a:ext cx="687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FCFS: Large or small, similar response 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710420-7D53-4D06-A844-F8CE43CFA130}"/>
              </a:ext>
            </a:extLst>
          </p:cNvPr>
          <p:cNvSpPr txBox="1"/>
          <p:nvPr/>
        </p:nvSpPr>
        <p:spPr>
          <a:xfrm>
            <a:off x="5111891" y="1583834"/>
            <a:ext cx="939662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FCFS</a:t>
            </a:r>
          </a:p>
        </p:txBody>
      </p:sp>
    </p:spTree>
    <p:extLst>
      <p:ext uri="{BB962C8B-B14F-4D97-AF65-F5344CB8AC3E}">
        <p14:creationId xmlns:p14="http://schemas.microsoft.com/office/powerpoint/2010/main" val="39585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6CD0-7932-4F64-ADB1-EAE7AD5F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FCFS versus SRPT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A700A-D42F-4088-8565-CE301A14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787C47-FD79-48FB-A70E-3F1A33DA35AB}"/>
              </a:ext>
            </a:extLst>
          </p:cNvPr>
          <p:cNvGrpSpPr/>
          <p:nvPr/>
        </p:nvGrpSpPr>
        <p:grpSpPr>
          <a:xfrm>
            <a:off x="2175974" y="1845444"/>
            <a:ext cx="7362759" cy="2055504"/>
            <a:chOff x="1586087" y="1464444"/>
            <a:chExt cx="9951156" cy="276577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6E9E5BB-235F-4DD3-8A9D-0CD4993CC648}"/>
                </a:ext>
              </a:extLst>
            </p:cNvPr>
            <p:cNvGrpSpPr/>
            <p:nvPr/>
          </p:nvGrpSpPr>
          <p:grpSpPr>
            <a:xfrm>
              <a:off x="1586087" y="2277601"/>
              <a:ext cx="1128890" cy="1024175"/>
              <a:chOff x="928508" y="2360959"/>
              <a:chExt cx="1128890" cy="1024175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90C0C03-7E38-474E-A16E-1AF05FC9CCDA}"/>
                  </a:ext>
                </a:extLst>
              </p:cNvPr>
              <p:cNvCxnSpPr/>
              <p:nvPr/>
            </p:nvCxnSpPr>
            <p:spPr>
              <a:xfrm>
                <a:off x="1402644" y="2360959"/>
                <a:ext cx="654754" cy="575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8863D4E-2F69-47BD-94C4-01BBDEFDBE49}"/>
                  </a:ext>
                </a:extLst>
              </p:cNvPr>
              <p:cNvCxnSpPr/>
              <p:nvPr/>
            </p:nvCxnSpPr>
            <p:spPr>
              <a:xfrm flipV="1">
                <a:off x="1359653" y="2936693"/>
                <a:ext cx="697744" cy="4484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7A62EA4-0786-45CE-AF39-31277D40599F}"/>
                  </a:ext>
                </a:extLst>
              </p:cNvPr>
              <p:cNvCxnSpPr/>
              <p:nvPr/>
            </p:nvCxnSpPr>
            <p:spPr>
              <a:xfrm>
                <a:off x="928509" y="2648825"/>
                <a:ext cx="8015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DDD001C-6A64-4A43-A290-F5E1967AD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508" y="3157346"/>
                <a:ext cx="8015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4D8E44-A295-4B19-A922-20B1AC847696}"/>
                </a:ext>
              </a:extLst>
            </p:cNvPr>
            <p:cNvGrpSpPr/>
            <p:nvPr/>
          </p:nvGrpSpPr>
          <p:grpSpPr>
            <a:xfrm>
              <a:off x="1986844" y="1464444"/>
              <a:ext cx="9550399" cy="2765778"/>
              <a:chOff x="1986844" y="1464444"/>
              <a:chExt cx="9550399" cy="2765778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C3D0BD-E3FB-45F7-9716-C5A1184F99CE}"/>
                  </a:ext>
                </a:extLst>
              </p:cNvPr>
              <p:cNvSpPr/>
              <p:nvPr/>
            </p:nvSpPr>
            <p:spPr>
              <a:xfrm>
                <a:off x="7676444" y="1464444"/>
                <a:ext cx="2822222" cy="276577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5667746-5961-4A34-A8AB-30F2886474F4}"/>
                  </a:ext>
                </a:extLst>
              </p:cNvPr>
              <p:cNvGrpSpPr/>
              <p:nvPr/>
            </p:nvGrpSpPr>
            <p:grpSpPr>
              <a:xfrm>
                <a:off x="1986844" y="1805933"/>
                <a:ext cx="7416799" cy="2082801"/>
                <a:chOff x="1817511" y="2178755"/>
                <a:chExt cx="7416799" cy="2082801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A6C8D32-CC06-402F-8993-FA1B2FF47D6E}"/>
                    </a:ext>
                  </a:extLst>
                </p:cNvPr>
                <p:cNvCxnSpPr/>
                <p:nvPr/>
              </p:nvCxnSpPr>
              <p:spPr>
                <a:xfrm>
                  <a:off x="1817511" y="2178756"/>
                  <a:ext cx="5689600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CC28356-7C76-4F46-B622-DF9AC05D48C4}"/>
                    </a:ext>
                  </a:extLst>
                </p:cNvPr>
                <p:cNvCxnSpPr/>
                <p:nvPr/>
              </p:nvCxnSpPr>
              <p:spPr>
                <a:xfrm>
                  <a:off x="1817511" y="4261556"/>
                  <a:ext cx="5689600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BA20CF3-4CD3-40AE-86CD-1A685540AE7C}"/>
                    </a:ext>
                  </a:extLst>
                </p:cNvPr>
                <p:cNvSpPr/>
                <p:nvPr/>
              </p:nvSpPr>
              <p:spPr>
                <a:xfrm>
                  <a:off x="6479822" y="2178756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0289151-C821-406B-AF19-EAD866FD5D01}"/>
                    </a:ext>
                  </a:extLst>
                </p:cNvPr>
                <p:cNvSpPr/>
                <p:nvPr/>
              </p:nvSpPr>
              <p:spPr>
                <a:xfrm>
                  <a:off x="5452533" y="2178756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27D4642-B564-481F-93D5-CDC183F79E0C}"/>
                    </a:ext>
                  </a:extLst>
                </p:cNvPr>
                <p:cNvSpPr/>
                <p:nvPr/>
              </p:nvSpPr>
              <p:spPr>
                <a:xfrm>
                  <a:off x="4425244" y="2178756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7B3C306-975E-48B1-94F2-B6748DFB1814}"/>
                    </a:ext>
                  </a:extLst>
                </p:cNvPr>
                <p:cNvSpPr/>
                <p:nvPr/>
              </p:nvSpPr>
              <p:spPr>
                <a:xfrm>
                  <a:off x="3397955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9910475-3D67-4561-81FE-6640DDBF77A2}"/>
                    </a:ext>
                  </a:extLst>
                </p:cNvPr>
                <p:cNvSpPr/>
                <p:nvPr/>
              </p:nvSpPr>
              <p:spPr>
                <a:xfrm>
                  <a:off x="8602132" y="3440315"/>
                  <a:ext cx="632178" cy="57573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D316219-8A78-4D96-8830-1CB68EC3D557}"/>
                    </a:ext>
                  </a:extLst>
                </p:cNvPr>
                <p:cNvSpPr/>
                <p:nvPr/>
              </p:nvSpPr>
              <p:spPr>
                <a:xfrm>
                  <a:off x="6664075" y="3032011"/>
                  <a:ext cx="632178" cy="11119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54A56B7-0B9E-4698-B4EC-805641F9E4C5}"/>
                    </a:ext>
                  </a:extLst>
                </p:cNvPr>
                <p:cNvSpPr/>
                <p:nvPr/>
              </p:nvSpPr>
              <p:spPr>
                <a:xfrm>
                  <a:off x="5651324" y="2853005"/>
                  <a:ext cx="632178" cy="13095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02FC4B0-7184-4B1F-9F1A-E8EF9141E07E}"/>
                  </a:ext>
                </a:extLst>
              </p:cNvPr>
              <p:cNvSpPr/>
              <p:nvPr/>
            </p:nvSpPr>
            <p:spPr>
              <a:xfrm>
                <a:off x="3752550" y="1916002"/>
                <a:ext cx="632178" cy="1862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C574257-7323-4C9E-8BFE-613E7571A9A5}"/>
                  </a:ext>
                </a:extLst>
              </p:cNvPr>
              <p:cNvCxnSpPr/>
              <p:nvPr/>
            </p:nvCxnSpPr>
            <p:spPr>
              <a:xfrm>
                <a:off x="10498666" y="2838868"/>
                <a:ext cx="103857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C305E2C-0C21-41C5-9BFB-DFAA97354ACC}"/>
              </a:ext>
            </a:extLst>
          </p:cNvPr>
          <p:cNvSpPr txBox="1"/>
          <p:nvPr/>
        </p:nvSpPr>
        <p:spPr>
          <a:xfrm>
            <a:off x="5111891" y="1583834"/>
            <a:ext cx="939662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SRPT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29CD46-F69D-4FB3-8503-32E24F38DF8D}"/>
              </a:ext>
            </a:extLst>
          </p:cNvPr>
          <p:cNvSpPr/>
          <p:nvPr/>
        </p:nvSpPr>
        <p:spPr>
          <a:xfrm>
            <a:off x="4544510" y="2311430"/>
            <a:ext cx="467742" cy="1258472"/>
          </a:xfrm>
          <a:prstGeom prst="rect">
            <a:avLst/>
          </a:prstGeom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6B6F8B-25A0-4B81-AC41-E801401069E5}"/>
              </a:ext>
            </a:extLst>
          </p:cNvPr>
          <p:cNvSpPr txBox="1"/>
          <p:nvPr/>
        </p:nvSpPr>
        <p:spPr>
          <a:xfrm>
            <a:off x="1323975" y="4076700"/>
            <a:ext cx="687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FCFS: Large or small, similar response time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666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6CD0-7932-4F64-ADB1-EAE7AD5F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FCFS versus SRPT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A700A-D42F-4088-8565-CE301A14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787C47-FD79-48FB-A70E-3F1A33DA35AB}"/>
              </a:ext>
            </a:extLst>
          </p:cNvPr>
          <p:cNvGrpSpPr/>
          <p:nvPr/>
        </p:nvGrpSpPr>
        <p:grpSpPr>
          <a:xfrm>
            <a:off x="2175974" y="1845444"/>
            <a:ext cx="7362759" cy="2055504"/>
            <a:chOff x="1586087" y="1464444"/>
            <a:chExt cx="9951156" cy="276577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6E9E5BB-235F-4DD3-8A9D-0CD4993CC648}"/>
                </a:ext>
              </a:extLst>
            </p:cNvPr>
            <p:cNvGrpSpPr/>
            <p:nvPr/>
          </p:nvGrpSpPr>
          <p:grpSpPr>
            <a:xfrm>
              <a:off x="1586087" y="2277601"/>
              <a:ext cx="1128890" cy="1024175"/>
              <a:chOff x="928508" y="2360959"/>
              <a:chExt cx="1128890" cy="1024175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90C0C03-7E38-474E-A16E-1AF05FC9CCDA}"/>
                  </a:ext>
                </a:extLst>
              </p:cNvPr>
              <p:cNvCxnSpPr/>
              <p:nvPr/>
            </p:nvCxnSpPr>
            <p:spPr>
              <a:xfrm>
                <a:off x="1402644" y="2360959"/>
                <a:ext cx="654754" cy="575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8863D4E-2F69-47BD-94C4-01BBDEFDBE49}"/>
                  </a:ext>
                </a:extLst>
              </p:cNvPr>
              <p:cNvCxnSpPr/>
              <p:nvPr/>
            </p:nvCxnSpPr>
            <p:spPr>
              <a:xfrm flipV="1">
                <a:off x="1359653" y="2936693"/>
                <a:ext cx="697744" cy="4484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7A62EA4-0786-45CE-AF39-31277D40599F}"/>
                  </a:ext>
                </a:extLst>
              </p:cNvPr>
              <p:cNvCxnSpPr/>
              <p:nvPr/>
            </p:nvCxnSpPr>
            <p:spPr>
              <a:xfrm>
                <a:off x="928509" y="2648825"/>
                <a:ext cx="8015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DDD001C-6A64-4A43-A290-F5E1967AD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508" y="3157346"/>
                <a:ext cx="8015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4D8E44-A295-4B19-A922-20B1AC847696}"/>
                </a:ext>
              </a:extLst>
            </p:cNvPr>
            <p:cNvGrpSpPr/>
            <p:nvPr/>
          </p:nvGrpSpPr>
          <p:grpSpPr>
            <a:xfrm>
              <a:off x="1986844" y="1464444"/>
              <a:ext cx="9550399" cy="2765778"/>
              <a:chOff x="1986844" y="1464444"/>
              <a:chExt cx="9550399" cy="2765778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C3D0BD-E3FB-45F7-9716-C5A1184F99CE}"/>
                  </a:ext>
                </a:extLst>
              </p:cNvPr>
              <p:cNvSpPr/>
              <p:nvPr/>
            </p:nvSpPr>
            <p:spPr>
              <a:xfrm>
                <a:off x="7676444" y="1464444"/>
                <a:ext cx="2822222" cy="276577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5667746-5961-4A34-A8AB-30F2886474F4}"/>
                  </a:ext>
                </a:extLst>
              </p:cNvPr>
              <p:cNvGrpSpPr/>
              <p:nvPr/>
            </p:nvGrpSpPr>
            <p:grpSpPr>
              <a:xfrm>
                <a:off x="1986844" y="1805933"/>
                <a:ext cx="5689600" cy="2082801"/>
                <a:chOff x="1817511" y="2178755"/>
                <a:chExt cx="5689600" cy="2082801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A6C8D32-CC06-402F-8993-FA1B2FF47D6E}"/>
                    </a:ext>
                  </a:extLst>
                </p:cNvPr>
                <p:cNvCxnSpPr/>
                <p:nvPr/>
              </p:nvCxnSpPr>
              <p:spPr>
                <a:xfrm>
                  <a:off x="1817511" y="2178756"/>
                  <a:ext cx="5689600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CC28356-7C76-4F46-B622-DF9AC05D48C4}"/>
                    </a:ext>
                  </a:extLst>
                </p:cNvPr>
                <p:cNvCxnSpPr/>
                <p:nvPr/>
              </p:nvCxnSpPr>
              <p:spPr>
                <a:xfrm>
                  <a:off x="1817511" y="4261556"/>
                  <a:ext cx="5689600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BA20CF3-4CD3-40AE-86CD-1A685540AE7C}"/>
                    </a:ext>
                  </a:extLst>
                </p:cNvPr>
                <p:cNvSpPr/>
                <p:nvPr/>
              </p:nvSpPr>
              <p:spPr>
                <a:xfrm>
                  <a:off x="6479822" y="2178756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0289151-C821-406B-AF19-EAD866FD5D01}"/>
                    </a:ext>
                  </a:extLst>
                </p:cNvPr>
                <p:cNvSpPr/>
                <p:nvPr/>
              </p:nvSpPr>
              <p:spPr>
                <a:xfrm>
                  <a:off x="5452533" y="2178756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27D4642-B564-481F-93D5-CDC183F79E0C}"/>
                    </a:ext>
                  </a:extLst>
                </p:cNvPr>
                <p:cNvSpPr/>
                <p:nvPr/>
              </p:nvSpPr>
              <p:spPr>
                <a:xfrm>
                  <a:off x="4425244" y="2178756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7B3C306-975E-48B1-94F2-B6748DFB1814}"/>
                    </a:ext>
                  </a:extLst>
                </p:cNvPr>
                <p:cNvSpPr/>
                <p:nvPr/>
              </p:nvSpPr>
              <p:spPr>
                <a:xfrm>
                  <a:off x="3397955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54A56B7-0B9E-4698-B4EC-805641F9E4C5}"/>
                    </a:ext>
                  </a:extLst>
                </p:cNvPr>
                <p:cNvSpPr/>
                <p:nvPr/>
              </p:nvSpPr>
              <p:spPr>
                <a:xfrm>
                  <a:off x="6697920" y="2853005"/>
                  <a:ext cx="632178" cy="13095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02FC4B0-7184-4B1F-9F1A-E8EF9141E07E}"/>
                  </a:ext>
                </a:extLst>
              </p:cNvPr>
              <p:cNvSpPr/>
              <p:nvPr/>
            </p:nvSpPr>
            <p:spPr>
              <a:xfrm>
                <a:off x="4825219" y="1928495"/>
                <a:ext cx="632178" cy="1862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C574257-7323-4C9E-8BFE-613E7571A9A5}"/>
                  </a:ext>
                </a:extLst>
              </p:cNvPr>
              <p:cNvCxnSpPr/>
              <p:nvPr/>
            </p:nvCxnSpPr>
            <p:spPr>
              <a:xfrm>
                <a:off x="10498666" y="2838868"/>
                <a:ext cx="103857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C305E2C-0C21-41C5-9BFB-DFAA97354ACC}"/>
              </a:ext>
            </a:extLst>
          </p:cNvPr>
          <p:cNvSpPr txBox="1"/>
          <p:nvPr/>
        </p:nvSpPr>
        <p:spPr>
          <a:xfrm>
            <a:off x="5111891" y="1583834"/>
            <a:ext cx="939662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SRPT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29CD46-F69D-4FB3-8503-32E24F38DF8D}"/>
              </a:ext>
            </a:extLst>
          </p:cNvPr>
          <p:cNvSpPr/>
          <p:nvPr/>
        </p:nvSpPr>
        <p:spPr>
          <a:xfrm>
            <a:off x="5360214" y="2315079"/>
            <a:ext cx="467742" cy="1258472"/>
          </a:xfrm>
          <a:prstGeom prst="rect">
            <a:avLst/>
          </a:prstGeom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6B6F8B-25A0-4B81-AC41-E801401069E5}"/>
              </a:ext>
            </a:extLst>
          </p:cNvPr>
          <p:cNvSpPr txBox="1"/>
          <p:nvPr/>
        </p:nvSpPr>
        <p:spPr>
          <a:xfrm>
            <a:off x="1323975" y="4076700"/>
            <a:ext cx="687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FCFS: Large or small, similar response time</a:t>
            </a:r>
          </a:p>
          <a:p>
            <a:endParaRPr lang="en-US" sz="2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60DB55-5C4D-4DC6-9742-04CC3322CF82}"/>
              </a:ext>
            </a:extLst>
          </p:cNvPr>
          <p:cNvSpPr/>
          <p:nvPr/>
        </p:nvSpPr>
        <p:spPr>
          <a:xfrm>
            <a:off x="7542478" y="2747154"/>
            <a:ext cx="467742" cy="826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3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6CD0-7932-4F64-ADB1-EAE7AD5F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FCFS versus SRPT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A700A-D42F-4088-8565-CE301A14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787C47-FD79-48FB-A70E-3F1A33DA35AB}"/>
              </a:ext>
            </a:extLst>
          </p:cNvPr>
          <p:cNvGrpSpPr/>
          <p:nvPr/>
        </p:nvGrpSpPr>
        <p:grpSpPr>
          <a:xfrm>
            <a:off x="2175974" y="1845444"/>
            <a:ext cx="7362759" cy="2055504"/>
            <a:chOff x="1586087" y="1464444"/>
            <a:chExt cx="9951156" cy="276577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6E9E5BB-235F-4DD3-8A9D-0CD4993CC648}"/>
                </a:ext>
              </a:extLst>
            </p:cNvPr>
            <p:cNvGrpSpPr/>
            <p:nvPr/>
          </p:nvGrpSpPr>
          <p:grpSpPr>
            <a:xfrm>
              <a:off x="1586087" y="2277601"/>
              <a:ext cx="1128890" cy="1024175"/>
              <a:chOff x="928508" y="2360959"/>
              <a:chExt cx="1128890" cy="1024175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90C0C03-7E38-474E-A16E-1AF05FC9CCDA}"/>
                  </a:ext>
                </a:extLst>
              </p:cNvPr>
              <p:cNvCxnSpPr/>
              <p:nvPr/>
            </p:nvCxnSpPr>
            <p:spPr>
              <a:xfrm>
                <a:off x="1402644" y="2360959"/>
                <a:ext cx="654754" cy="575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8863D4E-2F69-47BD-94C4-01BBDEFDBE49}"/>
                  </a:ext>
                </a:extLst>
              </p:cNvPr>
              <p:cNvCxnSpPr/>
              <p:nvPr/>
            </p:nvCxnSpPr>
            <p:spPr>
              <a:xfrm flipV="1">
                <a:off x="1359653" y="2936693"/>
                <a:ext cx="697744" cy="4484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7A62EA4-0786-45CE-AF39-31277D40599F}"/>
                  </a:ext>
                </a:extLst>
              </p:cNvPr>
              <p:cNvCxnSpPr/>
              <p:nvPr/>
            </p:nvCxnSpPr>
            <p:spPr>
              <a:xfrm>
                <a:off x="928509" y="2648825"/>
                <a:ext cx="8015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DDD001C-6A64-4A43-A290-F5E1967AD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508" y="3157346"/>
                <a:ext cx="8015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4D8E44-A295-4B19-A922-20B1AC847696}"/>
                </a:ext>
              </a:extLst>
            </p:cNvPr>
            <p:cNvGrpSpPr/>
            <p:nvPr/>
          </p:nvGrpSpPr>
          <p:grpSpPr>
            <a:xfrm>
              <a:off x="1986844" y="1464444"/>
              <a:ext cx="9550399" cy="2765778"/>
              <a:chOff x="1986844" y="1464444"/>
              <a:chExt cx="9550399" cy="2765778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C3D0BD-E3FB-45F7-9716-C5A1184F99CE}"/>
                  </a:ext>
                </a:extLst>
              </p:cNvPr>
              <p:cNvSpPr/>
              <p:nvPr/>
            </p:nvSpPr>
            <p:spPr>
              <a:xfrm>
                <a:off x="7676444" y="1464444"/>
                <a:ext cx="2822222" cy="276577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5667746-5961-4A34-A8AB-30F2886474F4}"/>
                  </a:ext>
                </a:extLst>
              </p:cNvPr>
              <p:cNvGrpSpPr/>
              <p:nvPr/>
            </p:nvGrpSpPr>
            <p:grpSpPr>
              <a:xfrm>
                <a:off x="1986844" y="1805933"/>
                <a:ext cx="5689600" cy="2082801"/>
                <a:chOff x="1817511" y="2178755"/>
                <a:chExt cx="5689600" cy="2082801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A6C8D32-CC06-402F-8993-FA1B2FF47D6E}"/>
                    </a:ext>
                  </a:extLst>
                </p:cNvPr>
                <p:cNvCxnSpPr/>
                <p:nvPr/>
              </p:nvCxnSpPr>
              <p:spPr>
                <a:xfrm>
                  <a:off x="1817511" y="2178756"/>
                  <a:ext cx="5689600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CC28356-7C76-4F46-B622-DF9AC05D48C4}"/>
                    </a:ext>
                  </a:extLst>
                </p:cNvPr>
                <p:cNvCxnSpPr/>
                <p:nvPr/>
              </p:nvCxnSpPr>
              <p:spPr>
                <a:xfrm>
                  <a:off x="1817511" y="4261556"/>
                  <a:ext cx="5689600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BA20CF3-4CD3-40AE-86CD-1A685540AE7C}"/>
                    </a:ext>
                  </a:extLst>
                </p:cNvPr>
                <p:cNvSpPr/>
                <p:nvPr/>
              </p:nvSpPr>
              <p:spPr>
                <a:xfrm>
                  <a:off x="6479822" y="2178756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0289151-C821-406B-AF19-EAD866FD5D01}"/>
                    </a:ext>
                  </a:extLst>
                </p:cNvPr>
                <p:cNvSpPr/>
                <p:nvPr/>
              </p:nvSpPr>
              <p:spPr>
                <a:xfrm>
                  <a:off x="5452533" y="2178756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27D4642-B564-481F-93D5-CDC183F79E0C}"/>
                    </a:ext>
                  </a:extLst>
                </p:cNvPr>
                <p:cNvSpPr/>
                <p:nvPr/>
              </p:nvSpPr>
              <p:spPr>
                <a:xfrm>
                  <a:off x="4425244" y="2178756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7B3C306-975E-48B1-94F2-B6748DFB1814}"/>
                    </a:ext>
                  </a:extLst>
                </p:cNvPr>
                <p:cNvSpPr/>
                <p:nvPr/>
              </p:nvSpPr>
              <p:spPr>
                <a:xfrm>
                  <a:off x="3397955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54A56B7-0B9E-4698-B4EC-805641F9E4C5}"/>
                    </a:ext>
                  </a:extLst>
                </p:cNvPr>
                <p:cNvSpPr/>
                <p:nvPr/>
              </p:nvSpPr>
              <p:spPr>
                <a:xfrm>
                  <a:off x="6697920" y="2853005"/>
                  <a:ext cx="632178" cy="13095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02FC4B0-7184-4B1F-9F1A-E8EF9141E07E}"/>
                  </a:ext>
                </a:extLst>
              </p:cNvPr>
              <p:cNvSpPr/>
              <p:nvPr/>
            </p:nvSpPr>
            <p:spPr>
              <a:xfrm>
                <a:off x="3797124" y="1930126"/>
                <a:ext cx="632178" cy="1862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C574257-7323-4C9E-8BFE-613E7571A9A5}"/>
                  </a:ext>
                </a:extLst>
              </p:cNvPr>
              <p:cNvCxnSpPr/>
              <p:nvPr/>
            </p:nvCxnSpPr>
            <p:spPr>
              <a:xfrm>
                <a:off x="10498666" y="2838868"/>
                <a:ext cx="103857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C305E2C-0C21-41C5-9BFB-DFAA97354ACC}"/>
              </a:ext>
            </a:extLst>
          </p:cNvPr>
          <p:cNvSpPr txBox="1"/>
          <p:nvPr/>
        </p:nvSpPr>
        <p:spPr>
          <a:xfrm>
            <a:off x="5111891" y="1583834"/>
            <a:ext cx="939662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SRPT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29CD46-F69D-4FB3-8503-32E24F38DF8D}"/>
              </a:ext>
            </a:extLst>
          </p:cNvPr>
          <p:cNvSpPr/>
          <p:nvPr/>
        </p:nvSpPr>
        <p:spPr>
          <a:xfrm>
            <a:off x="4550854" y="2304075"/>
            <a:ext cx="467742" cy="1258472"/>
          </a:xfrm>
          <a:prstGeom prst="rect">
            <a:avLst/>
          </a:prstGeom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6B6F8B-25A0-4B81-AC41-E801401069E5}"/>
              </a:ext>
            </a:extLst>
          </p:cNvPr>
          <p:cNvSpPr txBox="1"/>
          <p:nvPr/>
        </p:nvSpPr>
        <p:spPr>
          <a:xfrm>
            <a:off x="1323975" y="4076700"/>
            <a:ext cx="6877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FCFS: Large or small, similar response time</a:t>
            </a:r>
          </a:p>
          <a:p>
            <a:endParaRPr lang="en-US" sz="2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60DB55-5C4D-4DC6-9742-04CC3322CF82}"/>
              </a:ext>
            </a:extLst>
          </p:cNvPr>
          <p:cNvSpPr/>
          <p:nvPr/>
        </p:nvSpPr>
        <p:spPr>
          <a:xfrm>
            <a:off x="7542478" y="3103671"/>
            <a:ext cx="467742" cy="469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82BEE2-5B79-4A5E-A958-E30A5958BBBF}"/>
              </a:ext>
            </a:extLst>
          </p:cNvPr>
          <p:cNvSpPr/>
          <p:nvPr/>
        </p:nvSpPr>
        <p:spPr>
          <a:xfrm>
            <a:off x="5302373" y="2515603"/>
            <a:ext cx="467742" cy="1057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4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6CD0-7932-4F64-ADB1-EAE7AD5F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FCFS versus SRPT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A700A-D42F-4088-8565-CE301A14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787C47-FD79-48FB-A70E-3F1A33DA35AB}"/>
              </a:ext>
            </a:extLst>
          </p:cNvPr>
          <p:cNvGrpSpPr/>
          <p:nvPr/>
        </p:nvGrpSpPr>
        <p:grpSpPr>
          <a:xfrm>
            <a:off x="2175974" y="1845444"/>
            <a:ext cx="7362759" cy="2055504"/>
            <a:chOff x="1586087" y="1464444"/>
            <a:chExt cx="9951156" cy="276577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6E9E5BB-235F-4DD3-8A9D-0CD4993CC648}"/>
                </a:ext>
              </a:extLst>
            </p:cNvPr>
            <p:cNvGrpSpPr/>
            <p:nvPr/>
          </p:nvGrpSpPr>
          <p:grpSpPr>
            <a:xfrm>
              <a:off x="1586087" y="2277601"/>
              <a:ext cx="1128890" cy="1024175"/>
              <a:chOff x="928508" y="2360959"/>
              <a:chExt cx="1128890" cy="1024175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90C0C03-7E38-474E-A16E-1AF05FC9CCDA}"/>
                  </a:ext>
                </a:extLst>
              </p:cNvPr>
              <p:cNvCxnSpPr/>
              <p:nvPr/>
            </p:nvCxnSpPr>
            <p:spPr>
              <a:xfrm>
                <a:off x="1402644" y="2360959"/>
                <a:ext cx="654754" cy="57573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8863D4E-2F69-47BD-94C4-01BBDEFDBE49}"/>
                  </a:ext>
                </a:extLst>
              </p:cNvPr>
              <p:cNvCxnSpPr/>
              <p:nvPr/>
            </p:nvCxnSpPr>
            <p:spPr>
              <a:xfrm flipV="1">
                <a:off x="1359653" y="2936693"/>
                <a:ext cx="697744" cy="4484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7A62EA4-0786-45CE-AF39-31277D40599F}"/>
                  </a:ext>
                </a:extLst>
              </p:cNvPr>
              <p:cNvCxnSpPr/>
              <p:nvPr/>
            </p:nvCxnSpPr>
            <p:spPr>
              <a:xfrm>
                <a:off x="928509" y="2648825"/>
                <a:ext cx="8015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DDD001C-6A64-4A43-A290-F5E1967AD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508" y="3157346"/>
                <a:ext cx="80151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4D8E44-A295-4B19-A922-20B1AC847696}"/>
                </a:ext>
              </a:extLst>
            </p:cNvPr>
            <p:cNvGrpSpPr/>
            <p:nvPr/>
          </p:nvGrpSpPr>
          <p:grpSpPr>
            <a:xfrm>
              <a:off x="1986844" y="1464444"/>
              <a:ext cx="9550399" cy="2765778"/>
              <a:chOff x="1986844" y="1464444"/>
              <a:chExt cx="9550399" cy="2765778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C3D0BD-E3FB-45F7-9716-C5A1184F99CE}"/>
                  </a:ext>
                </a:extLst>
              </p:cNvPr>
              <p:cNvSpPr/>
              <p:nvPr/>
            </p:nvSpPr>
            <p:spPr>
              <a:xfrm>
                <a:off x="7676444" y="1464444"/>
                <a:ext cx="2822222" cy="2765778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5667746-5961-4A34-A8AB-30F2886474F4}"/>
                  </a:ext>
                </a:extLst>
              </p:cNvPr>
              <p:cNvGrpSpPr/>
              <p:nvPr/>
            </p:nvGrpSpPr>
            <p:grpSpPr>
              <a:xfrm>
                <a:off x="1986844" y="1805933"/>
                <a:ext cx="5689600" cy="2082801"/>
                <a:chOff x="1817511" y="2178755"/>
                <a:chExt cx="5689600" cy="2082801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A6C8D32-CC06-402F-8993-FA1B2FF47D6E}"/>
                    </a:ext>
                  </a:extLst>
                </p:cNvPr>
                <p:cNvCxnSpPr/>
                <p:nvPr/>
              </p:nvCxnSpPr>
              <p:spPr>
                <a:xfrm>
                  <a:off x="1817511" y="2178756"/>
                  <a:ext cx="5689600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CC28356-7C76-4F46-B622-DF9AC05D48C4}"/>
                    </a:ext>
                  </a:extLst>
                </p:cNvPr>
                <p:cNvCxnSpPr/>
                <p:nvPr/>
              </p:nvCxnSpPr>
              <p:spPr>
                <a:xfrm>
                  <a:off x="1817511" y="4261556"/>
                  <a:ext cx="5689600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BA20CF3-4CD3-40AE-86CD-1A685540AE7C}"/>
                    </a:ext>
                  </a:extLst>
                </p:cNvPr>
                <p:cNvSpPr/>
                <p:nvPr/>
              </p:nvSpPr>
              <p:spPr>
                <a:xfrm>
                  <a:off x="6479822" y="2178756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0289151-C821-406B-AF19-EAD866FD5D01}"/>
                    </a:ext>
                  </a:extLst>
                </p:cNvPr>
                <p:cNvSpPr/>
                <p:nvPr/>
              </p:nvSpPr>
              <p:spPr>
                <a:xfrm>
                  <a:off x="5452533" y="2178756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27D4642-B564-481F-93D5-CDC183F79E0C}"/>
                    </a:ext>
                  </a:extLst>
                </p:cNvPr>
                <p:cNvSpPr/>
                <p:nvPr/>
              </p:nvSpPr>
              <p:spPr>
                <a:xfrm>
                  <a:off x="4425244" y="2178756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7B3C306-975E-48B1-94F2-B6748DFB1814}"/>
                    </a:ext>
                  </a:extLst>
                </p:cNvPr>
                <p:cNvSpPr/>
                <p:nvPr/>
              </p:nvSpPr>
              <p:spPr>
                <a:xfrm>
                  <a:off x="3397955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54A56B7-0B9E-4698-B4EC-805641F9E4C5}"/>
                    </a:ext>
                  </a:extLst>
                </p:cNvPr>
                <p:cNvSpPr/>
                <p:nvPr/>
              </p:nvSpPr>
              <p:spPr>
                <a:xfrm>
                  <a:off x="5655733" y="2875514"/>
                  <a:ext cx="632178" cy="130951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02FC4B0-7184-4B1F-9F1A-E8EF9141E07E}"/>
                  </a:ext>
                </a:extLst>
              </p:cNvPr>
              <p:cNvSpPr/>
              <p:nvPr/>
            </p:nvSpPr>
            <p:spPr>
              <a:xfrm>
                <a:off x="2799645" y="1969145"/>
                <a:ext cx="632178" cy="1862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C574257-7323-4C9E-8BFE-613E7571A9A5}"/>
                  </a:ext>
                </a:extLst>
              </p:cNvPr>
              <p:cNvCxnSpPr/>
              <p:nvPr/>
            </p:nvCxnSpPr>
            <p:spPr>
              <a:xfrm>
                <a:off x="10498666" y="2838868"/>
                <a:ext cx="103857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C305E2C-0C21-41C5-9BFB-DFAA97354ACC}"/>
              </a:ext>
            </a:extLst>
          </p:cNvPr>
          <p:cNvSpPr txBox="1"/>
          <p:nvPr/>
        </p:nvSpPr>
        <p:spPr>
          <a:xfrm>
            <a:off x="5111891" y="1583834"/>
            <a:ext cx="939662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SRPT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29CD46-F69D-4FB3-8503-32E24F38DF8D}"/>
              </a:ext>
            </a:extLst>
          </p:cNvPr>
          <p:cNvSpPr/>
          <p:nvPr/>
        </p:nvSpPr>
        <p:spPr>
          <a:xfrm>
            <a:off x="3793816" y="2315079"/>
            <a:ext cx="467742" cy="1258472"/>
          </a:xfrm>
          <a:prstGeom prst="rect">
            <a:avLst/>
          </a:prstGeom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6B6F8B-25A0-4B81-AC41-E801401069E5}"/>
              </a:ext>
            </a:extLst>
          </p:cNvPr>
          <p:cNvSpPr txBox="1"/>
          <p:nvPr/>
        </p:nvSpPr>
        <p:spPr>
          <a:xfrm>
            <a:off x="1323975" y="4076700"/>
            <a:ext cx="6877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FCFS: Large or small, similar response time</a:t>
            </a:r>
          </a:p>
          <a:p>
            <a:r>
              <a:rPr lang="en-US" sz="2400" dirty="0"/>
              <a:t>SRPT: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Helps small jobs, better P(T&gt;t) for small 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Delays large jobs, worse P(T&gt;t) for large t.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60DB55-5C4D-4DC6-9742-04CC3322CF82}"/>
              </a:ext>
            </a:extLst>
          </p:cNvPr>
          <p:cNvSpPr/>
          <p:nvPr/>
        </p:nvSpPr>
        <p:spPr>
          <a:xfrm>
            <a:off x="7542478" y="3103671"/>
            <a:ext cx="467742" cy="469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82BEE2-5B79-4A5E-A958-E30A5958BBBF}"/>
              </a:ext>
            </a:extLst>
          </p:cNvPr>
          <p:cNvSpPr/>
          <p:nvPr/>
        </p:nvSpPr>
        <p:spPr>
          <a:xfrm>
            <a:off x="4577328" y="2515603"/>
            <a:ext cx="467742" cy="1057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1B5CC2-E6DD-4DD3-BA92-4308ADE750A0}"/>
              </a:ext>
            </a:extLst>
          </p:cNvPr>
          <p:cNvSpPr/>
          <p:nvPr/>
        </p:nvSpPr>
        <p:spPr>
          <a:xfrm>
            <a:off x="6068255" y="2877656"/>
            <a:ext cx="467742" cy="695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26754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98E7-B529-42F9-88C2-91918A659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question of tradeoffs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8169A-91A2-4BEB-BFBA-76F17F28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E116-89E8-4BCE-BB1E-0A6736A8BA38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60FD34-E822-43AC-BC61-1A99F8410927}"/>
                  </a:ext>
                </a:extLst>
              </p:cNvPr>
              <p:cNvSpPr txBox="1"/>
              <p:nvPr/>
            </p:nvSpPr>
            <p:spPr>
              <a:xfrm>
                <a:off x="1119183" y="3411267"/>
                <a:ext cx="9953625" cy="738664"/>
              </a:xfrm>
              <a:prstGeom prst="rect">
                <a:avLst/>
              </a:prstGeom>
              <a:noFill/>
              <a:ln w="63500"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200" dirty="0"/>
                  <a:t>Is it possible to beat FCFS everywhere? (</a:t>
                </a:r>
                <a14:m>
                  <m:oMath xmlns:m="http://schemas.openxmlformats.org/officeDocument/2006/math">
                    <m:r>
                      <a:rPr lang="en-US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4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4200" dirty="0"/>
                  <a:t>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60FD34-E822-43AC-BC61-1A99F8410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83" y="3411267"/>
                <a:ext cx="9953625" cy="738664"/>
              </a:xfrm>
              <a:prstGeom prst="rect">
                <a:avLst/>
              </a:prstGeom>
              <a:blipFill>
                <a:blip r:embed="rId3"/>
                <a:stretch>
                  <a:fillRect l="-2071" t="-11450" b="-31298"/>
                </a:stretch>
              </a:blipFill>
              <a:ln w="63500"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35A2EB5-2C3E-4FDC-85E6-E25FC5DA3EA4}"/>
              </a:ext>
            </a:extLst>
          </p:cNvPr>
          <p:cNvSpPr txBox="1"/>
          <p:nvPr/>
        </p:nvSpPr>
        <p:spPr>
          <a:xfrm>
            <a:off x="4166068" y="4499953"/>
            <a:ext cx="3859853" cy="73866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4200" dirty="0"/>
              <a:t>Yes, with Nudge!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F7DD9-9BD0-4EFC-B956-E0A5DB59E469}"/>
              </a:ext>
            </a:extLst>
          </p:cNvPr>
          <p:cNvSpPr txBox="1"/>
          <p:nvPr/>
        </p:nvSpPr>
        <p:spPr>
          <a:xfrm>
            <a:off x="1119183" y="1504950"/>
            <a:ext cx="80914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previous policies have tradeoffs:</a:t>
            </a:r>
          </a:p>
          <a:p>
            <a:r>
              <a:rPr lang="en-US" sz="2800" dirty="0"/>
              <a:t>Better than FCFS at small t, worse than FCFS at large t.</a:t>
            </a:r>
          </a:p>
          <a:p>
            <a:r>
              <a:rPr lang="en-US" sz="2800" dirty="0"/>
              <a:t>Is that inevitable?</a:t>
            </a:r>
          </a:p>
        </p:txBody>
      </p:sp>
    </p:spTree>
    <p:extLst>
      <p:ext uri="{BB962C8B-B14F-4D97-AF65-F5344CB8AC3E}">
        <p14:creationId xmlns:p14="http://schemas.microsoft.com/office/powerpoint/2010/main" val="121905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7405</TotalTime>
  <Words>1171</Words>
  <Application>Microsoft Office PowerPoint</Application>
  <PresentationFormat>Widescreen</PresentationFormat>
  <Paragraphs>272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Nudge: Stochastically Improving Upon FCFS</vt:lpstr>
      <vt:lpstr>M/G/1 Scheduling</vt:lpstr>
      <vt:lpstr>Baseline: First-Come First-Served</vt:lpstr>
      <vt:lpstr>FCFS versus SRPT</vt:lpstr>
      <vt:lpstr>FCFS versus SRPT</vt:lpstr>
      <vt:lpstr>FCFS versus SRPT</vt:lpstr>
      <vt:lpstr>FCFS versus SRPT</vt:lpstr>
      <vt:lpstr>FCFS versus SRPT</vt:lpstr>
      <vt:lpstr>Fundamental question of tradeoffs</vt:lpstr>
      <vt:lpstr>Nudge: Stochastic Improvement</vt:lpstr>
      <vt:lpstr>Our contribution: Nudge</vt:lpstr>
      <vt:lpstr>Our contribution: Nudge</vt:lpstr>
      <vt:lpstr>Our contribution: Nudge</vt:lpstr>
      <vt:lpstr>Nudge intuition: Jack and the Giant</vt:lpstr>
      <vt:lpstr>Nudge intuition: Jack and the Giant</vt:lpstr>
      <vt:lpstr>Proof intuition</vt:lpstr>
      <vt:lpstr>Proof intuition</vt:lpstr>
      <vt:lpstr>Proof intuition: One t, many nudges</vt:lpstr>
      <vt:lpstr>Empirical results</vt:lpstr>
      <vt:lpstr>Future directions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Nudge: Stochastically Improving Upon FCFS</dc:title>
  <dc:creator>Isaac Grosof</dc:creator>
  <cp:lastModifiedBy>Isaac Grosof</cp:lastModifiedBy>
  <cp:revision>52</cp:revision>
  <dcterms:created xsi:type="dcterms:W3CDTF">2021-05-04T23:28:09Z</dcterms:created>
  <dcterms:modified xsi:type="dcterms:W3CDTF">2021-05-16T23:13:28Z</dcterms:modified>
</cp:coreProperties>
</file>