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2" r:id="rId4"/>
    <p:sldId id="269" r:id="rId5"/>
    <p:sldId id="283" r:id="rId6"/>
    <p:sldId id="394" r:id="rId7"/>
    <p:sldId id="395" r:id="rId8"/>
    <p:sldId id="396" r:id="rId9"/>
    <p:sldId id="419" r:id="rId10"/>
    <p:sldId id="398" r:id="rId11"/>
    <p:sldId id="399" r:id="rId12"/>
    <p:sldId id="413" r:id="rId13"/>
    <p:sldId id="400" r:id="rId14"/>
    <p:sldId id="401" r:id="rId15"/>
    <p:sldId id="420" r:id="rId16"/>
    <p:sldId id="402" r:id="rId17"/>
    <p:sldId id="403" r:id="rId18"/>
    <p:sldId id="414" r:id="rId19"/>
    <p:sldId id="405" r:id="rId20"/>
    <p:sldId id="406" r:id="rId21"/>
    <p:sldId id="415" r:id="rId22"/>
    <p:sldId id="416" r:id="rId23"/>
    <p:sldId id="408" r:id="rId24"/>
    <p:sldId id="409" r:id="rId25"/>
    <p:sldId id="421" r:id="rId26"/>
    <p:sldId id="410" r:id="rId27"/>
    <p:sldId id="411" r:id="rId28"/>
    <p:sldId id="4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F5A5A1-1FAC-4478-9A59-8D37FF356A6B}">
          <p14:sldIdLst>
            <p14:sldId id="256"/>
            <p14:sldId id="258"/>
            <p14:sldId id="282"/>
            <p14:sldId id="269"/>
            <p14:sldId id="283"/>
            <p14:sldId id="394"/>
            <p14:sldId id="395"/>
            <p14:sldId id="396"/>
            <p14:sldId id="419"/>
            <p14:sldId id="398"/>
            <p14:sldId id="399"/>
            <p14:sldId id="413"/>
            <p14:sldId id="400"/>
            <p14:sldId id="401"/>
            <p14:sldId id="420"/>
            <p14:sldId id="402"/>
            <p14:sldId id="403"/>
            <p14:sldId id="414"/>
            <p14:sldId id="405"/>
            <p14:sldId id="406"/>
            <p14:sldId id="415"/>
            <p14:sldId id="416"/>
            <p14:sldId id="408"/>
            <p14:sldId id="409"/>
            <p14:sldId id="421"/>
            <p14:sldId id="410"/>
            <p14:sldId id="411"/>
            <p14:sldId id="4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FF00"/>
    <a:srgbClr val="FFCCFF"/>
    <a:srgbClr val="FF66FF"/>
    <a:srgbClr val="008A3E"/>
    <a:srgbClr val="F99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51E1-B25C-44A5-8D32-00AC906C6F3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42FFB-D3CE-401B-8D1F-9C5DB0DC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Databases</a:t>
            </a:r>
            <a:endParaRPr lang="en-US"/>
          </a:p>
          <a:p>
            <a:r>
              <a:rPr lang="en-US">
                <a:sym typeface="+mn-ea"/>
              </a:rPr>
              <a:t>Web servers</a:t>
            </a:r>
            <a:endParaRPr lang="en-US"/>
          </a:p>
          <a:p>
            <a:r>
              <a:rPr lang="en-US">
                <a:sym typeface="+mn-ea"/>
              </a:rPr>
              <a:t>Switches</a:t>
            </a:r>
            <a:endParaRPr lang="en-US"/>
          </a:p>
          <a:p>
            <a:r>
              <a:rPr lang="en-US">
                <a:sym typeface="+mn-ea"/>
              </a:rPr>
              <a:t>Processors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hope that we can then understand mean response time, and from there minimize it.</a:t>
            </a:r>
          </a:p>
          <a:p>
            <a:r>
              <a:rPr lang="en-US" dirty="0"/>
              <a:t>This is a practical setting – supercomputers.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duration.</a:t>
            </a:r>
          </a:p>
          <a:p>
            <a:r>
              <a:rPr lang="en-US" dirty="0"/>
              <a:t>Best optimality result known in that setting, so that’s what we can hope for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3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6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Future, hope to relax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4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Server</a:t>
            </a:r>
          </a:p>
          <a:p>
            <a:r>
              <a:rPr lang="en-US"/>
              <a:t>Queue</a:t>
            </a:r>
          </a:p>
          <a:p>
            <a:r>
              <a:rPr lang="en-US"/>
              <a:t>Jobs</a:t>
            </a:r>
          </a:p>
          <a:p>
            <a:r>
              <a:rPr lang="en-US"/>
              <a:t>Size</a:t>
            </a:r>
          </a:p>
          <a:p>
            <a:r>
              <a:rPr lang="en-US"/>
              <a:t>Minimize mean response time</a:t>
            </a:r>
          </a:p>
          <a:p>
            <a:r>
              <a:rPr lang="en-US"/>
              <a:t>Organize</a:t>
            </a:r>
          </a:p>
          <a:p>
            <a:r>
              <a:rPr lang="en-US"/>
              <a:t>SRPT</a:t>
            </a:r>
          </a:p>
          <a:p>
            <a:r>
              <a:rPr lang="en-US"/>
              <a:t>Worst case is great when it works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CPU-hours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Packing is NP-hard</a:t>
            </a:r>
          </a:p>
          <a:p>
            <a:r>
              <a:rPr lang="en-US" dirty="0" err="1"/>
              <a:t>MaxWeight</a:t>
            </a:r>
            <a:r>
              <a:rPr lang="en-US" dirty="0"/>
              <a:t> has appeared in other contexts, specialized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hope that we can then understand mean response time, and from there minimize it.</a:t>
            </a:r>
          </a:p>
          <a:p>
            <a:r>
              <a:rPr lang="en-US" dirty="0"/>
              <a:t>This is a practical setting – supercomputers.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6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FCFS-1, the same reasoning applies.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FCFS-1, the same reasoning applies.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6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30EB-14F1-C7AA-9733-B10C90D26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97E11-5BBA-C728-EE74-1DB02857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736-52C6-67A3-7A1C-5DB5FEA4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C7C1-1645-43C3-A2AA-058290DF7B64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4FBA-EE66-3E73-CD2E-46E98E78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5540-6E37-5655-D75F-9941E1AE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0D79019-5970-4677-8137-47D5DECB0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8AF0-840D-8DE9-7EF4-302254A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6A39-322B-DD65-3C9A-A863FC16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B7BD-256C-CF37-981C-CEA6C687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09EE-B886-4CD4-9CCC-2FCB6BF8B2CD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3FEC-D27D-4AC5-21C4-22BDBE28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CC53-36D8-E6FA-520A-DEB9B5A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307B8-4212-356F-C2CB-8536A3D3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60FF3-AFCF-D1FB-A817-85CE33721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3835-13AE-1816-9EF0-7C184DB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8350-2B58-4959-A51E-FF556989B16E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E731-8EEF-A893-95B0-1B06D8C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772A-46BA-45B0-B9EC-B9AC930C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B71A-2473-F4FF-6D7C-93D0CD2D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D21D-415F-E4BA-8C97-0BC4C91F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2A00-4329-2B01-8653-2F8C4DCA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22E6-9EFF-4E29-9E32-4893FD85562E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2592-C21D-92B5-623B-2D5F8531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2CF1-83C4-D888-0FCE-BB8D516A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0D79019-5970-4677-8137-47D5DECB0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27B2-536C-02A4-0015-C590C4EC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19D66-E9DE-3471-BDBA-865FBCE1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AE63-A8B1-DD3B-C49B-5BDCC89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06E6-7665-47F0-ACEA-64CA1D351DDE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15C3-39B2-CFE5-EB96-69180D73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2A4E-5CE9-D9CE-1CBD-C5E5716C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06C9-52BC-9961-E5C9-FF0B337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1E13-907D-DE1E-7E61-62AA24D7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55CD-7F40-B99A-2294-9C47A18E0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779D-CA50-6137-EC8E-1A191DF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CE43-191E-405E-ABD0-76930AD3D446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B86A-FED1-E627-B188-7C2D3712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4710-BBFB-2341-EA7F-886E684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C95C-C89E-DB33-CE95-07E21277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EA47-0BD4-C72D-F6DE-E1D1B0F0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B361-3284-CA0F-CA5C-F876251A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4E6A-4F51-4053-6916-8A6BDAC1E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29E7B-BD23-7631-B18D-4C929C839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F9831-46E5-8DD1-FDF8-E3489376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6582-8FEC-4B04-8E38-54CE1D05EDCA}" type="datetime1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AC3E7-BA24-9C77-6E7E-C420F90F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7BECA-26BB-CDD5-119F-E42E2D1F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0B1A-32E9-ABFB-8169-7EACCE74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A75E-4DD5-B97E-65B4-8D75162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B68A-6F7A-4302-89F2-11CE85745299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601B-7460-AA02-11D3-92F5375C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CA785-4FEF-1C6B-8628-D12F2E93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70831-8066-4276-B6F3-054B10B5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ECFB-45D2-4382-8F98-03ED95E3F6D2}" type="datetime1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4086-3AC0-37F8-747F-E69346EB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BF0BF-B8CA-9761-D65D-28F99DFF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B2BE-D290-2612-3112-697CA0A6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FFF-F334-04A9-861B-E1825CD9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B9BE2-3422-2754-33DF-9D8FDB7F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7455-5768-3534-B857-F44BA047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612C-FE05-416D-A8BB-FF25EBEF0D92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5F72-9E2D-F0B2-C4FD-A9B5105D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CD48-2198-827F-2234-B5FB87A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5F47-CC4F-137C-2CA3-46829CC0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EBB6B-317D-C793-FA92-C87DA225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075A4-5383-326D-D358-BB694925B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71DF-02CA-52BD-2B3C-B6C199D0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60AA-98E7-4EF2-9509-2685AB106102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D621-06B7-48CD-5827-5E1FF8C6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88C49-6E7D-5D28-D65F-44296B2F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4C362-2CA6-4B71-4B96-C4B6149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3012-0F84-4EAC-F23E-1C1AB5E1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6BA9-0E5D-9795-E2BA-45B47A433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8ED9-4371-4774-B732-2D29F07F6231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D27E-8DE3-CFEE-7616-C8AE00036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7662-F45E-8839-643C-D42CB435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9019-5970-4677-8137-47D5DECB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4E07-307C-2F54-995E-AA4E4553D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Optimal Scheduling in the Multiserver-job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4B5B-815E-5151-DAC6-E9D8F8A8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Isaac Grosof (CMU)</a:t>
            </a:r>
          </a:p>
          <a:p>
            <a:r>
              <a:rPr lang="en-US" dirty="0"/>
              <a:t>Ziv Scully, </a:t>
            </a:r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-Balter, Alan </a:t>
            </a:r>
            <a:r>
              <a:rPr lang="en-US" dirty="0" err="1"/>
              <a:t>Scheller</a:t>
            </a:r>
            <a:r>
              <a:rPr lang="en-US" dirty="0"/>
              <a:t>-Wolf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C9F8-768E-4ECF-8CD6-5BFD129D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A049-30D9-000F-2965-B5635A4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D558-410A-3700-69C4-D0BFBA150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Goal</a:t>
                </a:r>
                <a:r>
                  <a:rPr lang="en-US" sz="3200" dirty="0"/>
                  <a:t>: Create policy which minimizes mean response time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First step</a:t>
                </a:r>
                <a:r>
                  <a:rPr lang="en-US" sz="3200" dirty="0"/>
                  <a:t>: Create simple throughput-optimal policy</a:t>
                </a:r>
              </a:p>
              <a:p>
                <a:pPr marL="0" indent="0">
                  <a:buNone/>
                </a:pPr>
                <a:endParaRPr lang="en-US" sz="3200" u="sng" dirty="0"/>
              </a:p>
              <a:p>
                <a:pPr marL="0" indent="0">
                  <a:buNone/>
                </a:pPr>
                <a:r>
                  <a:rPr lang="en-US" sz="3200" u="sng" dirty="0"/>
                  <a:t>Simple setting</a:t>
                </a:r>
                <a:r>
                  <a:rPr lang="en-US" sz="3200" dirty="0"/>
                  <a:t>: Server needs are powers of 2.                     Server needs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total servers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D558-410A-3700-69C4-D0BFBA150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5BDD-8F13-A776-3BB9-0875280D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7" y="3915854"/>
                <a:ext cx="898591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ServerFilling</a:t>
                </a:r>
                <a:r>
                  <a:rPr lang="en-US" sz="22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prefix M containing jobs that require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prefix M, serve largest requirement first. (tiebreak by arrival order)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7" y="3915854"/>
                <a:ext cx="8985917" cy="1446550"/>
              </a:xfrm>
              <a:prstGeom prst="rect">
                <a:avLst/>
              </a:prstGeom>
              <a:blipFill>
                <a:blip r:embed="rId3"/>
                <a:stretch>
                  <a:fillRect l="-950" t="-2521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70522C-E02B-174A-9B1C-863B1B47FAC8}"/>
              </a:ext>
            </a:extLst>
          </p:cNvPr>
          <p:cNvGrpSpPr/>
          <p:nvPr/>
        </p:nvGrpSpPr>
        <p:grpSpPr>
          <a:xfrm>
            <a:off x="557871" y="1109844"/>
            <a:ext cx="11434160" cy="2651125"/>
            <a:chOff x="557871" y="1109844"/>
            <a:chExt cx="11434160" cy="265112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BC73BF5-7633-65E4-D4AA-F1041D21080A}"/>
                </a:ext>
              </a:extLst>
            </p:cNvPr>
            <p:cNvGrpSpPr/>
            <p:nvPr/>
          </p:nvGrpSpPr>
          <p:grpSpPr>
            <a:xfrm>
              <a:off x="557871" y="1109844"/>
              <a:ext cx="10563858" cy="2651125"/>
              <a:chOff x="557871" y="1109844"/>
              <a:chExt cx="10563858" cy="265112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D0F290-993B-D2AA-A2B8-2F354A377721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59A0321-8A6D-1452-EE71-B968963579B4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5757"/>
                  <a:chOff x="522360" y="2759171"/>
                  <a:chExt cx="9985286" cy="124575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808C1E91-3C22-6EA0-D598-AB8651326EFF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6147089" cy="1239223"/>
                    <a:chOff x="681751" y="2322943"/>
                    <a:chExt cx="6147089" cy="123922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D6FEF7D2-C27E-04E2-695B-FB12D708E5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1751" y="2322943"/>
                      <a:ext cx="3969619" cy="1239223"/>
                      <a:chOff x="1586087" y="1805933"/>
                      <a:chExt cx="6090356" cy="2082801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4F52A22A-3210-D5BF-8AC3-096BD20DB2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6087" y="2277601"/>
                        <a:ext cx="1128890" cy="1024175"/>
                        <a:chOff x="928508" y="2360959"/>
                        <a:chExt cx="1128890" cy="1024175"/>
                      </a:xfrm>
                    </p:grpSpPr>
                    <p:cxnSp>
                      <p:nvCxnSpPr>
                        <p:cNvPr id="68" name="Straight Connector 67">
                          <a:extLst>
                            <a:ext uri="{FF2B5EF4-FFF2-40B4-BE49-F238E27FC236}">
                              <a16:creationId xmlns:a16="http://schemas.microsoft.com/office/drawing/2014/main" id="{5C14CD53-7692-5CE2-3C5B-2E1D571B7B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402644" y="2360959"/>
                          <a:ext cx="654754" cy="57573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>
                          <a:extLst>
                            <a:ext uri="{FF2B5EF4-FFF2-40B4-BE49-F238E27FC236}">
                              <a16:creationId xmlns:a16="http://schemas.microsoft.com/office/drawing/2014/main" id="{48CE0400-96D6-42E5-E104-092DACF4F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359653" y="2936693"/>
                          <a:ext cx="697744" cy="4484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>
                          <a:extLst>
                            <a:ext uri="{FF2B5EF4-FFF2-40B4-BE49-F238E27FC236}">
                              <a16:creationId xmlns:a16="http://schemas.microsoft.com/office/drawing/2014/main" id="{AC655785-7D3C-9296-EB5A-1F46E764B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28509" y="2648825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908E0A6C-9529-7823-885A-0E9CFD7884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28508" y="3157346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25ADF8ED-21F9-D1CA-6B4D-5DF4A615CA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6843" y="1805933"/>
                        <a:ext cx="5689600" cy="2082801"/>
                        <a:chOff x="1817511" y="2178755"/>
                        <a:chExt cx="5689600" cy="2082801"/>
                      </a:xfrm>
                    </p:grpSpPr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BED54ECE-721F-4030-92B1-92930C9888E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21787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AA58D3C6-06E5-50D8-7881-3C31838C05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42615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88C06EE0-2A65-8085-0434-50FD7206B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9822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4FE41B73-4BB0-238E-CEF9-AFE9D279AA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52533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0017EB40-0F55-31C3-03C9-9AF2E3DAF0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25244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8F5C409-0326-C5A1-680E-56B0EEA13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97955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34E23D-F709-3921-3766-8C4CC086D5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2444" y="3226157"/>
                          <a:ext cx="632178" cy="91686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77E2F532-B4AE-0FF1-53BB-0EDF9790EF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33620" y="3637800"/>
                          <a:ext cx="517267" cy="46842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844B2E62-F597-561E-DE57-32C5827E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73241" y="3664849"/>
                          <a:ext cx="290728" cy="44137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408BDDA8-EE6A-90EB-F535-EB80C66398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9954" y="3226157"/>
                          <a:ext cx="632178" cy="91686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908802D-AE75-142B-8429-459B5CF5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794" y="3114721"/>
                      <a:ext cx="412046" cy="4474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D98D79D-47B9-4701-07ED-C02B157AF040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87C8B31-CB15-92A2-3DBA-C55FA21C4737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3FB634F-FC83-1FCE-425B-1EA13386277E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893893B-5541-4856-1E24-A965CF2A000D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92C4D7E-39A2-4C30-4822-E84518DA2375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35EEC86F-52FB-4ED1-42A0-CFD84D3DE965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BCA4FAD-7AC4-B955-8A1E-FE547B94254A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F93AAD43-AF68-C7DC-C589-805DC3821CC2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CBE219D-1749-739E-06CF-3867AF6DA671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5706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1870C6D-C245-585C-DD83-DFA594A83AC8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4AED49B-4DCC-D8B3-18BC-2D0EB0CC720B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00371F4-B9CC-F040-BA70-CEBECF6D60F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3664044-7F18-9FE1-4D76-3B747677694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BAFB0C1-FE79-AFA4-9EC7-9D03234B392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4752F1B-62BC-87B0-42E6-1977EC066B6C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09205AC-0961-5255-584B-38A5D70F286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C674957-606B-8021-81FF-7B3EED086D5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64739CF-3819-5DB3-2133-AFD0761B3AA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2099B0B-0F04-890A-E621-64CDF35C14C8}"/>
                    </a:ext>
                  </a:extLst>
                </p:cNvPr>
                <p:cNvSpPr/>
                <p:nvPr/>
              </p:nvSpPr>
              <p:spPr>
                <a:xfrm>
                  <a:off x="7219517" y="2939053"/>
                  <a:ext cx="544711" cy="10039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55A0BB8-0E3F-ED57-F30A-FE19593C932E}"/>
                    </a:ext>
                  </a:extLst>
                </p:cNvPr>
                <p:cNvSpPr/>
                <p:nvPr/>
              </p:nvSpPr>
              <p:spPr>
                <a:xfrm>
                  <a:off x="4567136" y="3656752"/>
                  <a:ext cx="541013" cy="2595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B01BB8-D119-89D4-C853-B1FC8D49F79B}"/>
                    </a:ext>
                  </a:extLst>
                </p:cNvPr>
                <p:cNvSpPr/>
                <p:nvPr/>
              </p:nvSpPr>
              <p:spPr>
                <a:xfrm>
                  <a:off x="5359852" y="3656752"/>
                  <a:ext cx="380273" cy="286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06E3391-7D3B-59B8-F4AF-6DBF80B28ADA}"/>
                    </a:ext>
                  </a:extLst>
                </p:cNvPr>
                <p:cNvSpPr/>
                <p:nvPr/>
              </p:nvSpPr>
              <p:spPr>
                <a:xfrm>
                  <a:off x="8576043" y="3382353"/>
                  <a:ext cx="412046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B5F682-572A-6E7B-5BA9-72B6A4E86D6B}"/>
                    </a:ext>
                  </a:extLst>
                </p:cNvPr>
                <p:cNvSpPr/>
                <p:nvPr/>
              </p:nvSpPr>
              <p:spPr>
                <a:xfrm>
                  <a:off x="7967418" y="3643365"/>
                  <a:ext cx="336085" cy="2293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E9F77B-AFBD-701A-AD0D-932FD1608C46}"/>
                    </a:ext>
                  </a:extLst>
                </p:cNvPr>
                <p:cNvSpPr/>
                <p:nvPr/>
              </p:nvSpPr>
              <p:spPr>
                <a:xfrm>
                  <a:off x="9411571" y="3627271"/>
                  <a:ext cx="156226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FB1C7D-1598-9D82-6BE0-1F4AEC040792}"/>
                    </a:ext>
                  </a:extLst>
                </p:cNvPr>
                <p:cNvSpPr/>
                <p:nvPr/>
              </p:nvSpPr>
              <p:spPr>
                <a:xfrm>
                  <a:off x="9907480" y="3643365"/>
                  <a:ext cx="511401" cy="246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7C66246-BCF7-99DC-9EAF-E4DA538DC38A}"/>
                    </a:ext>
                  </a:extLst>
                </p:cNvPr>
                <p:cNvSpPr/>
                <p:nvPr/>
              </p:nvSpPr>
              <p:spPr>
                <a:xfrm>
                  <a:off x="6010402" y="3649166"/>
                  <a:ext cx="195524" cy="262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D11A7DF-B741-0830-DE2E-5603CC976A2B}"/>
                    </a:ext>
                  </a:extLst>
                </p:cNvPr>
                <p:cNvSpPr/>
                <p:nvPr/>
              </p:nvSpPr>
              <p:spPr>
                <a:xfrm>
                  <a:off x="6584435" y="3382353"/>
                  <a:ext cx="412046" cy="5455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F3C1B7F-FDFA-F072-2D26-08584DA3D05B}"/>
                  </a:ext>
                </a:extLst>
              </p:cNvPr>
              <p:cNvSpPr txBox="1"/>
              <p:nvPr/>
            </p:nvSpPr>
            <p:spPr>
              <a:xfrm>
                <a:off x="1285583" y="1415018"/>
                <a:ext cx="143418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Arrival order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1462375" y="2271050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  <a:r>
                <a:rPr lang="en-US" dirty="0"/>
                <a:t>=8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7150146" y="865304"/>
            <a:ext cx="3553494" cy="2505431"/>
            <a:chOff x="7150146" y="865304"/>
            <a:chExt cx="355349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2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7" y="3915854"/>
                <a:ext cx="948082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ServerFilling: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prefix M containing jobs that require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prefix M, serve largest requirement first. (tiebreak by arrival order)</a:t>
                </a:r>
              </a:p>
              <a:p>
                <a:r>
                  <a:rPr lang="en-US" sz="2200" dirty="0"/>
                  <a:t>Efficiency theorem: If total server need of all jobs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fills all servers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is throughput-optimal</a:t>
                </a: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7" y="3915854"/>
                <a:ext cx="9480828" cy="1785104"/>
              </a:xfrm>
              <a:prstGeom prst="rect">
                <a:avLst/>
              </a:prstGeom>
              <a:blipFill>
                <a:blip r:embed="rId3"/>
                <a:stretch>
                  <a:fillRect l="-900" t="-2048" r="-322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C73BF5-7633-65E4-D4AA-F1041D21080A}"/>
              </a:ext>
            </a:extLst>
          </p:cNvPr>
          <p:cNvGrpSpPr/>
          <p:nvPr/>
        </p:nvGrpSpPr>
        <p:grpSpPr>
          <a:xfrm>
            <a:off x="557871" y="1109844"/>
            <a:ext cx="11434160" cy="2651125"/>
            <a:chOff x="557871" y="1109844"/>
            <a:chExt cx="11434160" cy="265112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3D0F290-993B-D2AA-A2B8-2F354A377721}"/>
                </a:ext>
              </a:extLst>
            </p:cNvPr>
            <p:cNvGrpSpPr/>
            <p:nvPr/>
          </p:nvGrpSpPr>
          <p:grpSpPr>
            <a:xfrm>
              <a:off x="557871" y="1109844"/>
              <a:ext cx="11434160" cy="2651125"/>
              <a:chOff x="522360" y="2059754"/>
              <a:chExt cx="11434160" cy="26511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59A0321-8A6D-1452-EE71-B968963579B4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5757"/>
                <a:chOff x="522360" y="2759171"/>
                <a:chExt cx="9985286" cy="124575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08C1E91-3C22-6EA0-D598-AB8651326EFF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6147089" cy="1239223"/>
                  <a:chOff x="681751" y="2322943"/>
                  <a:chExt cx="6147089" cy="123922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6FEF7D2-C27E-04E2-695B-FB12D708E582}"/>
                      </a:ext>
                    </a:extLst>
                  </p:cNvPr>
                  <p:cNvGrpSpPr/>
                  <p:nvPr/>
                </p:nvGrpSpPr>
                <p:grpSpPr>
                  <a:xfrm>
                    <a:off x="681751" y="2322943"/>
                    <a:ext cx="3969619" cy="1239223"/>
                    <a:chOff x="1586087" y="1805933"/>
                    <a:chExt cx="6090356" cy="2082801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F52A22A-3210-D5BF-8AC3-096BD20DB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5C14CD53-7692-5CE2-3C5B-2E1D571B7B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48CE0400-96D6-42E5-E104-092DACF4F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AC655785-7D3C-9296-EB5A-1F46E764B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908E0A6C-9529-7823-885A-0E9CFD7884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25ADF8ED-21F9-D1CA-6B4D-5DF4A615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BED54ECE-721F-4030-92B1-92930C9888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AA58D3C6-06E5-50D8-7881-3C31838C054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88C06EE0-2A65-8085-0434-50FD7206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4FE41B73-4BB0-238E-CEF9-AFE9D279A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017EB40-0F55-31C3-03C9-9AF2E3DAF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8F5C409-0326-C5A1-680E-56B0EEA13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4E34E23D-F709-3921-3766-8C4CC086D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77E2F532-B4AE-0FF1-53BB-0EDF9790E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3620" y="3637800"/>
                        <a:ext cx="517267" cy="4684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44B2E62-F597-561E-DE57-32C5827E61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3241" y="3664849"/>
                        <a:ext cx="290728" cy="4413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408BDDA8-EE6A-90EB-F535-EB80C6639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908802D-AE75-142B-8429-459B5CF51BEE}"/>
                      </a:ext>
                    </a:extLst>
                  </p:cNvPr>
                  <p:cNvSpPr/>
                  <p:nvPr/>
                </p:nvSpPr>
                <p:spPr>
                  <a:xfrm>
                    <a:off x="6416794" y="3114721"/>
                    <a:ext cx="412046" cy="447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D98D79D-47B9-4701-07ED-C02B157AF040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87C8B31-CB15-92A2-3DBA-C55FA21C473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3FB634F-FC83-1FCE-425B-1EA13386277E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3893B-5541-4856-1E24-A965CF2A000D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92C4D7E-39A2-4C30-4822-E84518DA2375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5EEC86F-52FB-4ED1-42A0-CFD84D3DE965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CA4FAD-7AC4-B955-8A1E-FE547B94254A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93AAD43-AF68-C7DC-C589-805DC3821CC2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CBE219D-1749-739E-06CF-3867AF6DA671}"/>
                    </a:ext>
                  </a:extLst>
                </p:cNvPr>
                <p:cNvSpPr/>
                <p:nvPr/>
              </p:nvSpPr>
              <p:spPr>
                <a:xfrm>
                  <a:off x="9838072" y="2765706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870C6D-C245-585C-DD83-DFA594A83AC8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4AED49B-4DCC-D8B3-18BC-2D0EB0CC720B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00371F4-B9CC-F040-BA70-CEBECF6D60F2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3664044-7F18-9FE1-4D76-3B7476776946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BAFB0C1-FE79-AFA4-9EC7-9D03234B3929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4752F1B-62BC-87B0-42E6-1977EC066B6C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09205AC-0961-5255-584B-38A5D70F2863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674957-606B-8021-81FF-7B3EED086D52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4739CF-3819-5DB3-2133-AFD0761B3AA6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10926551" y="2165908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567136" y="3656752"/>
                <a:ext cx="541013" cy="259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59852" y="3656752"/>
                <a:ext cx="380273" cy="286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B5F682-572A-6E7B-5BA9-72B6A4E86D6B}"/>
                  </a:ext>
                </a:extLst>
              </p:cNvPr>
              <p:cNvSpPr/>
              <p:nvPr/>
            </p:nvSpPr>
            <p:spPr>
              <a:xfrm>
                <a:off x="7967418" y="3643365"/>
                <a:ext cx="336085" cy="229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078A6-36EC-B4F6-40E6-97AD6D6B3DA8}"/>
                  </a:ext>
                </a:extLst>
              </p:cNvPr>
              <p:cNvSpPr txBox="1"/>
              <p:nvPr/>
            </p:nvSpPr>
            <p:spPr>
              <a:xfrm>
                <a:off x="11426864" y="3220960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/>
                  <a:t>=8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10402" y="3649166"/>
                <a:ext cx="195524" cy="262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584435" y="3382353"/>
                <a:ext cx="412046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C1B7F-FDFA-F072-2D26-08584DA3D05B}"/>
                </a:ext>
              </a:extLst>
            </p:cNvPr>
            <p:cNvSpPr txBox="1"/>
            <p:nvPr/>
          </p:nvSpPr>
          <p:spPr>
            <a:xfrm>
              <a:off x="1285583" y="1415018"/>
              <a:ext cx="143418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Arrival order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7150146" y="865304"/>
            <a:ext cx="3553494" cy="2505431"/>
            <a:chOff x="7150146" y="865304"/>
            <a:chExt cx="355349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30FB49-6945-D4BE-7E19-DA2C2CD5A4D3}"/>
              </a:ext>
            </a:extLst>
          </p:cNvPr>
          <p:cNvCxnSpPr>
            <a:cxnSpLocks/>
          </p:cNvCxnSpPr>
          <p:nvPr/>
        </p:nvCxnSpPr>
        <p:spPr>
          <a:xfrm flipV="1">
            <a:off x="7799739" y="1738275"/>
            <a:ext cx="3022055" cy="5228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84299D-FEAC-C62E-9287-FEFBC2028503}"/>
              </a:ext>
            </a:extLst>
          </p:cNvPr>
          <p:cNvSpPr/>
          <p:nvPr/>
        </p:nvSpPr>
        <p:spPr>
          <a:xfrm>
            <a:off x="8611554" y="2432443"/>
            <a:ext cx="412046" cy="4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477E2D-C50C-5B70-A197-AB66F902C1D6}"/>
              </a:ext>
            </a:extLst>
          </p:cNvPr>
          <p:cNvSpPr/>
          <p:nvPr/>
        </p:nvSpPr>
        <p:spPr>
          <a:xfrm>
            <a:off x="9942991" y="2693455"/>
            <a:ext cx="511401" cy="24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270FA0-31E9-EF0B-016D-35ABFC190867}"/>
              </a:ext>
            </a:extLst>
          </p:cNvPr>
          <p:cNvGrpSpPr/>
          <p:nvPr/>
        </p:nvGrpSpPr>
        <p:grpSpPr>
          <a:xfrm>
            <a:off x="10454392" y="2816546"/>
            <a:ext cx="1060864" cy="548082"/>
            <a:chOff x="10454392" y="2816546"/>
            <a:chExt cx="1060864" cy="54808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66E13F-BFA7-978D-C72B-DBE8FA3BBD17}"/>
                </a:ext>
              </a:extLst>
            </p:cNvPr>
            <p:cNvSpPr/>
            <p:nvPr/>
          </p:nvSpPr>
          <p:spPr>
            <a:xfrm>
              <a:off x="11003855" y="3118447"/>
              <a:ext cx="511401" cy="24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16A241-C075-7782-4FC7-409500CBEA57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0454392" y="2816546"/>
              <a:ext cx="556574" cy="421413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EE9A2-B3E9-F4A1-07D8-88C80EE78C5A}"/>
              </a:ext>
            </a:extLst>
          </p:cNvPr>
          <p:cNvSpPr/>
          <p:nvPr/>
        </p:nvSpPr>
        <p:spPr>
          <a:xfrm>
            <a:off x="9447082" y="2677361"/>
            <a:ext cx="156226" cy="24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6C209B-0A09-EE0D-0375-3EFE735F5CE4}"/>
              </a:ext>
            </a:extLst>
          </p:cNvPr>
          <p:cNvGrpSpPr/>
          <p:nvPr/>
        </p:nvGrpSpPr>
        <p:grpSpPr>
          <a:xfrm>
            <a:off x="8987311" y="2498673"/>
            <a:ext cx="2398650" cy="494460"/>
            <a:chOff x="8987311" y="2498673"/>
            <a:chExt cx="2398650" cy="494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8D97D-669B-6F23-2D20-51DA19BCBAA6}"/>
                </a:ext>
              </a:extLst>
            </p:cNvPr>
            <p:cNvSpPr/>
            <p:nvPr/>
          </p:nvSpPr>
          <p:spPr>
            <a:xfrm>
              <a:off x="10973915" y="2498673"/>
              <a:ext cx="412046" cy="494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CB76F0-4C74-F454-37D5-F036809F837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8987311" y="2640382"/>
              <a:ext cx="1986604" cy="105521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F9B8ECE-0A97-B5BD-A802-13AF8EA3D3CC}"/>
              </a:ext>
            </a:extLst>
          </p:cNvPr>
          <p:cNvGrpSpPr/>
          <p:nvPr/>
        </p:nvGrpSpPr>
        <p:grpSpPr>
          <a:xfrm>
            <a:off x="9597603" y="2824760"/>
            <a:ext cx="1570045" cy="909972"/>
            <a:chOff x="9597603" y="2824760"/>
            <a:chExt cx="1570045" cy="9099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AA7AB3-EAD2-C45A-036F-338DE620680B}"/>
                </a:ext>
              </a:extLst>
            </p:cNvPr>
            <p:cNvSpPr/>
            <p:nvPr/>
          </p:nvSpPr>
          <p:spPr>
            <a:xfrm>
              <a:off x="11011422" y="3489335"/>
              <a:ext cx="156226" cy="245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CFDF396-FCC6-CD1D-5B59-FAE99353701E}"/>
                </a:ext>
              </a:extLst>
            </p:cNvPr>
            <p:cNvCxnSpPr>
              <a:cxnSpLocks/>
            </p:cNvCxnSpPr>
            <p:nvPr/>
          </p:nvCxnSpPr>
          <p:spPr>
            <a:xfrm>
              <a:off x="9597603" y="2824760"/>
              <a:ext cx="1406252" cy="784923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loud 47">
            <a:extLst>
              <a:ext uri="{FF2B5EF4-FFF2-40B4-BE49-F238E27FC236}">
                <a16:creationId xmlns:a16="http://schemas.microsoft.com/office/drawing/2014/main" id="{93CE6B2D-B884-507C-6D1E-BE01C4091C8C}"/>
              </a:ext>
            </a:extLst>
          </p:cNvPr>
          <p:cNvSpPr/>
          <p:nvPr/>
        </p:nvSpPr>
        <p:spPr>
          <a:xfrm>
            <a:off x="10252865" y="4596825"/>
            <a:ext cx="1634335" cy="132842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need is power of 2</a:t>
            </a:r>
          </a:p>
        </p:txBody>
      </p:sp>
    </p:spTree>
    <p:extLst>
      <p:ext uri="{BB962C8B-B14F-4D97-AF65-F5344CB8AC3E}">
        <p14:creationId xmlns:p14="http://schemas.microsoft.com/office/powerpoint/2010/main" val="923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18" grpId="0" animBg="1"/>
      <p:bldP spid="28" grpId="0" animBg="1"/>
      <p:bldP spid="35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29F-2D04-1E73-1BAC-E8E62489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E[T] for </a:t>
            </a:r>
            <a:r>
              <a:rPr lang="en-US" dirty="0" err="1"/>
              <a:t>ServerFilling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86E5-EE2B-68EA-65CC-6ECF4880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EF0DB9-BDD5-5B00-0C7C-30E6196DE405}"/>
              </a:ext>
            </a:extLst>
          </p:cNvPr>
          <p:cNvGrpSpPr/>
          <p:nvPr/>
        </p:nvGrpSpPr>
        <p:grpSpPr>
          <a:xfrm>
            <a:off x="1637640" y="1372393"/>
            <a:ext cx="3368040" cy="2651125"/>
            <a:chOff x="1637640" y="1372393"/>
            <a:chExt cx="3368040" cy="26511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B066BE-2B49-4AB3-9B4D-77D85F0E19EA}"/>
                </a:ext>
              </a:extLst>
            </p:cNvPr>
            <p:cNvGrpSpPr/>
            <p:nvPr/>
          </p:nvGrpSpPr>
          <p:grpSpPr>
            <a:xfrm>
              <a:off x="1637640" y="1372393"/>
              <a:ext cx="3368040" cy="2651125"/>
              <a:chOff x="10122" y="1748"/>
              <a:chExt cx="5304" cy="41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D7B7593-6C77-CBC0-D93C-D44948848665}"/>
                  </a:ext>
                </a:extLst>
              </p:cNvPr>
              <p:cNvGrpSpPr/>
              <p:nvPr/>
            </p:nvGrpSpPr>
            <p:grpSpPr>
              <a:xfrm>
                <a:off x="10122" y="1748"/>
                <a:ext cx="5304" cy="4175"/>
                <a:chOff x="10105" y="1748"/>
                <a:chExt cx="5304" cy="417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B87F9E4-A836-F25A-2884-436CAB786B18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9F83BEC-82A4-8B4D-10D9-87820202B736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0284727-6FA8-A57C-90B2-52DF997F4254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1896B0-B6B2-71C9-4BEB-51B47915CAB4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C89D45-AB2C-79DE-13BA-F9DAACBEA19B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8B07358-0E95-52BB-E7CF-A646119253C6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8E03818-BF78-E29D-28EA-16587603C449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8965042-7417-864D-A2B0-F7208664D90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0A98220-D6CA-D984-D659-3901E5CC624E}"/>
                    </a:ext>
                  </a:extLst>
                </p:cNvPr>
                <p:cNvGrpSpPr/>
                <p:nvPr/>
              </p:nvGrpSpPr>
              <p:grpSpPr>
                <a:xfrm>
                  <a:off x="10105" y="1909"/>
                  <a:ext cx="5137" cy="2823"/>
                  <a:chOff x="10122" y="1667"/>
                  <a:chExt cx="5137" cy="282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9BBF29A6-04EB-E9C4-C873-BEB47A0F6425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61"/>
                    <a:ext cx="4734" cy="1729"/>
                    <a:chOff x="5630" y="3735"/>
                    <a:chExt cx="4734" cy="1729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B478D42E-1AB6-81EE-E442-4329BE457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35"/>
                      <a:ext cx="4734" cy="1729"/>
                      <a:chOff x="5630" y="3735"/>
                      <a:chExt cx="4734" cy="1729"/>
                    </a:xfrm>
                  </p:grpSpPr>
                  <p:sp>
                    <p:nvSpPr>
                      <p:cNvPr id="26" name="Rectangles 39">
                        <a:extLst>
                          <a:ext uri="{FF2B5EF4-FFF2-40B4-BE49-F238E27FC236}">
                            <a16:creationId xmlns:a16="http://schemas.microsoft.com/office/drawing/2014/main" id="{B5CD7E00-E4CF-E7F8-3194-13B93B036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40">
                        <a:extLst>
                          <a:ext uri="{FF2B5EF4-FFF2-40B4-BE49-F238E27FC236}">
                            <a16:creationId xmlns:a16="http://schemas.microsoft.com/office/drawing/2014/main" id="{E17CD427-D28D-75E1-3446-C3249768A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41">
                        <a:extLst>
                          <a:ext uri="{FF2B5EF4-FFF2-40B4-BE49-F238E27FC236}">
                            <a16:creationId xmlns:a16="http://schemas.microsoft.com/office/drawing/2014/main" id="{ECD9C0CF-58F5-6FB8-2057-982E43F37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42">
                        <a:extLst>
                          <a:ext uri="{FF2B5EF4-FFF2-40B4-BE49-F238E27FC236}">
                            <a16:creationId xmlns:a16="http://schemas.microsoft.com/office/drawing/2014/main" id="{6618E77D-05A6-310E-AD35-D4D6090F2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71917B48-3CF0-4196-6BBC-973BAB261A3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42431341-424E-40FF-D9EE-1145E7DBAAD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49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46">
                      <a:extLst>
                        <a:ext uri="{FF2B5EF4-FFF2-40B4-BE49-F238E27FC236}">
                          <a16:creationId xmlns:a16="http://schemas.microsoft.com/office/drawing/2014/main" id="{A243E9D9-3509-AEAA-388F-E30B21497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1" y="4275"/>
                      <a:ext cx="797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7">
                      <a:extLst>
                        <a:ext uri="{FF2B5EF4-FFF2-40B4-BE49-F238E27FC236}">
                          <a16:creationId xmlns:a16="http://schemas.microsoft.com/office/drawing/2014/main" id="{6F51F013-57EA-BA5D-E723-65C27712B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0" y="4275"/>
                      <a:ext cx="587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48">
                      <a:extLst>
                        <a:ext uri="{FF2B5EF4-FFF2-40B4-BE49-F238E27FC236}">
                          <a16:creationId xmlns:a16="http://schemas.microsoft.com/office/drawing/2014/main" id="{2C0F5E4F-0BC8-06CC-CF01-51F8053F3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9" y="4179"/>
                      <a:ext cx="587" cy="9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Rectangles 49">
                      <a:extLst>
                        <a:ext uri="{FF2B5EF4-FFF2-40B4-BE49-F238E27FC236}">
                          <a16:creationId xmlns:a16="http://schemas.microsoft.com/office/drawing/2014/main" id="{DBB93227-7DBB-6560-FE78-F9AC31CDA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647"/>
                      <a:ext cx="797" cy="49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s 75">
                    <a:extLst>
                      <a:ext uri="{FF2B5EF4-FFF2-40B4-BE49-F238E27FC236}">
                        <a16:creationId xmlns:a16="http://schemas.microsoft.com/office/drawing/2014/main" id="{8D9B65E1-5FC9-A20D-6E64-FFA01B85EB57}"/>
                      </a:ext>
                    </a:extLst>
                  </p:cNvPr>
                  <p:cNvSpPr/>
                  <p:nvPr/>
                </p:nvSpPr>
                <p:spPr>
                  <a:xfrm>
                    <a:off x="15088" y="1667"/>
                    <a:ext cx="171" cy="17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" name="Rectangles 60">
                <a:extLst>
                  <a:ext uri="{FF2B5EF4-FFF2-40B4-BE49-F238E27FC236}">
                    <a16:creationId xmlns:a16="http://schemas.microsoft.com/office/drawing/2014/main" id="{5C45335A-2599-E493-49AD-219560B9CDAC}"/>
                  </a:ext>
                </a:extLst>
              </p:cNvPr>
              <p:cNvSpPr/>
              <p:nvPr/>
            </p:nvSpPr>
            <p:spPr>
              <a:xfrm>
                <a:off x="15088" y="4019"/>
                <a:ext cx="171" cy="6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61">
                <a:extLst>
                  <a:ext uri="{FF2B5EF4-FFF2-40B4-BE49-F238E27FC236}">
                    <a16:creationId xmlns:a16="http://schemas.microsoft.com/office/drawing/2014/main" id="{AED87315-FAA4-4962-5942-DE435052EB61}"/>
                  </a:ext>
                </a:extLst>
              </p:cNvPr>
              <p:cNvSpPr/>
              <p:nvPr/>
            </p:nvSpPr>
            <p:spPr>
              <a:xfrm>
                <a:off x="15030" y="5042"/>
                <a:ext cx="338" cy="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D3CCE-691D-616D-8C35-09AA626EB9E9}"/>
                </a:ext>
              </a:extLst>
            </p:cNvPr>
            <p:cNvSpPr txBox="1"/>
            <p:nvPr/>
          </p:nvSpPr>
          <p:spPr>
            <a:xfrm>
              <a:off x="2066654" y="1778585"/>
              <a:ext cx="143418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C50545-18D0-7028-49CE-EFDDF44461F7}"/>
                  </a:ext>
                </a:extLst>
              </p:cNvPr>
              <p:cNvSpPr txBox="1"/>
              <p:nvPr/>
            </p:nvSpPr>
            <p:spPr>
              <a:xfrm>
                <a:off x="1289204" y="4059594"/>
                <a:ext cx="10064596" cy="206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Intuition: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resembles resource-pooled, single-server FCFS (FCFS-1)</a:t>
                </a:r>
              </a:p>
              <a:p>
                <a:r>
                  <a:rPr lang="en-US" sz="2200" dirty="0"/>
                  <a:t>Resource-pooled: Each job receives all of the CPUs. Size (CPU-hours) unchanged.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Theorem: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‐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Theorem: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𝐹𝐶𝐹𝑆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smtClean="0"/>
                                  <m:t>‐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C50545-18D0-7028-49CE-EFDDF444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04" y="4059594"/>
                <a:ext cx="10064596" cy="2067041"/>
              </a:xfrm>
              <a:prstGeom prst="rect">
                <a:avLst/>
              </a:prstGeom>
              <a:blipFill>
                <a:blip r:embed="rId2"/>
                <a:stretch>
                  <a:fillRect l="-787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CC50119-F265-6ADF-8463-12DD23CC948F}"/>
              </a:ext>
            </a:extLst>
          </p:cNvPr>
          <p:cNvGrpSpPr/>
          <p:nvPr/>
        </p:nvGrpSpPr>
        <p:grpSpPr>
          <a:xfrm>
            <a:off x="4968850" y="1294181"/>
            <a:ext cx="6763520" cy="2772106"/>
            <a:chOff x="4968850" y="1294181"/>
            <a:chExt cx="6763520" cy="277210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DAB91A-6A04-94DA-220E-853C3ACC2282}"/>
                </a:ext>
              </a:extLst>
            </p:cNvPr>
            <p:cNvSpPr txBox="1"/>
            <p:nvPr/>
          </p:nvSpPr>
          <p:spPr>
            <a:xfrm>
              <a:off x="4968850" y="1294181"/>
              <a:ext cx="536111" cy="277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9BEEC1-B1DA-4596-59C7-9BAE8B4393AE}"/>
                </a:ext>
              </a:extLst>
            </p:cNvPr>
            <p:cNvSpPr txBox="1"/>
            <p:nvPr/>
          </p:nvSpPr>
          <p:spPr>
            <a:xfrm>
              <a:off x="11196259" y="2340334"/>
              <a:ext cx="536111" cy="72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EE242B6-20F1-83CB-7463-3B385FDA03B8}"/>
              </a:ext>
            </a:extLst>
          </p:cNvPr>
          <p:cNvGrpSpPr/>
          <p:nvPr/>
        </p:nvGrpSpPr>
        <p:grpSpPr>
          <a:xfrm>
            <a:off x="5405410" y="1853211"/>
            <a:ext cx="5795380" cy="1575789"/>
            <a:chOff x="5405410" y="1853211"/>
            <a:chExt cx="5795380" cy="157578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7DC389-D366-3C30-7C90-BE723C1E1D1B}"/>
                </a:ext>
              </a:extLst>
            </p:cNvPr>
            <p:cNvGrpSpPr/>
            <p:nvPr/>
          </p:nvGrpSpPr>
          <p:grpSpPr>
            <a:xfrm>
              <a:off x="5405410" y="1853211"/>
              <a:ext cx="5795380" cy="1575789"/>
              <a:chOff x="5405410" y="1853211"/>
              <a:chExt cx="5795380" cy="157578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351178-B281-938F-B77E-6D3730F24454}"/>
                  </a:ext>
                </a:extLst>
              </p:cNvPr>
              <p:cNvGrpSpPr/>
              <p:nvPr/>
            </p:nvGrpSpPr>
            <p:grpSpPr>
              <a:xfrm>
                <a:off x="5405410" y="1853211"/>
                <a:ext cx="5795380" cy="1575789"/>
                <a:chOff x="5405410" y="1853211"/>
                <a:chExt cx="5795380" cy="157578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AEDA8E5-C970-1DE7-E26E-D0207083E47D}"/>
                    </a:ext>
                  </a:extLst>
                </p:cNvPr>
                <p:cNvGrpSpPr/>
                <p:nvPr/>
              </p:nvGrpSpPr>
              <p:grpSpPr>
                <a:xfrm>
                  <a:off x="6709435" y="1853211"/>
                  <a:ext cx="4491355" cy="1575789"/>
                  <a:chOff x="6424800" y="1804748"/>
                  <a:chExt cx="4491355" cy="1575789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7B5C1F1-75CB-ED9A-6618-5E7CB41FBF09}"/>
                      </a:ext>
                    </a:extLst>
                  </p:cNvPr>
                  <p:cNvGrpSpPr/>
                  <p:nvPr/>
                </p:nvGrpSpPr>
                <p:grpSpPr>
                  <a:xfrm>
                    <a:off x="6424800" y="2055927"/>
                    <a:ext cx="4491355" cy="1324610"/>
                    <a:chOff x="5630" y="3549"/>
                    <a:chExt cx="7073" cy="208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04C886D1-22AD-B135-9B0B-4C57437E6B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549"/>
                      <a:ext cx="6736" cy="2086"/>
                      <a:chOff x="5630" y="3549"/>
                      <a:chExt cx="6736" cy="2086"/>
                    </a:xfrm>
                  </p:grpSpPr>
                  <p:sp>
                    <p:nvSpPr>
                      <p:cNvPr id="70" name="Rectangles 8">
                        <a:extLst>
                          <a:ext uri="{FF2B5EF4-FFF2-40B4-BE49-F238E27FC236}">
                            <a16:creationId xmlns:a16="http://schemas.microsoft.com/office/drawing/2014/main" id="{763423A2-B173-2147-F881-5DD673041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9">
                        <a:extLst>
                          <a:ext uri="{FF2B5EF4-FFF2-40B4-BE49-F238E27FC236}">
                            <a16:creationId xmlns:a16="http://schemas.microsoft.com/office/drawing/2014/main" id="{8AD43641-328B-EC46-93E7-2B4A3F9C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10">
                        <a:extLst>
                          <a:ext uri="{FF2B5EF4-FFF2-40B4-BE49-F238E27FC236}">
                            <a16:creationId xmlns:a16="http://schemas.microsoft.com/office/drawing/2014/main" id="{92891437-CF88-3687-47F6-16E501D26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Rectangles 11">
                        <a:extLst>
                          <a:ext uri="{FF2B5EF4-FFF2-40B4-BE49-F238E27FC236}">
                            <a16:creationId xmlns:a16="http://schemas.microsoft.com/office/drawing/2014/main" id="{20F137F3-D226-9B46-DFD6-992FBE918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E90ABEC1-EF5E-7276-53C0-AF2A5BA6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4" y="3549"/>
                        <a:ext cx="2002" cy="20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A2681ACC-28D7-6FBE-6317-AF833C1DD0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8793F6B2-2FE2-8171-C35B-DF5AD9CB51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49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27CE1E61-CF37-7BE9-9C18-DE611B588686}"/>
                        </a:ext>
                      </a:extLst>
                    </p:cNvPr>
                    <p:cNvCxnSpPr>
                      <a:stCxn id="74" idx="6"/>
                    </p:cNvCxnSpPr>
                    <p:nvPr/>
                  </p:nvCxnSpPr>
                  <p:spPr>
                    <a:xfrm flipV="1">
                      <a:off x="12366" y="458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2B131FB-F0BA-46A5-5D53-1D5105EA6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760260" y="1804748"/>
                    <a:ext cx="860242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FCFS-1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5410" y="2051793"/>
                      <a:ext cx="943000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8000" dirty="0"/>
                    </a:p>
                  </p:txBody>
                </p:sp>
              </mc:Choice>
              <mc:Fallback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5410" y="2051793"/>
                      <a:ext cx="943000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3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Rectangles 46">
                <a:extLst>
                  <a:ext uri="{FF2B5EF4-FFF2-40B4-BE49-F238E27FC236}">
                    <a16:creationId xmlns:a16="http://schemas.microsoft.com/office/drawing/2014/main" id="{1D639A3D-4BB8-E802-C3FA-11FB017DF212}"/>
                  </a:ext>
                </a:extLst>
              </p:cNvPr>
              <p:cNvSpPr/>
              <p:nvPr/>
            </p:nvSpPr>
            <p:spPr>
              <a:xfrm>
                <a:off x="7970616" y="2578499"/>
                <a:ext cx="506095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s 48">
                <a:extLst>
                  <a:ext uri="{FF2B5EF4-FFF2-40B4-BE49-F238E27FC236}">
                    <a16:creationId xmlns:a16="http://schemas.microsoft.com/office/drawing/2014/main" id="{F347B205-0FAA-892F-70D2-FA80964BBCAC}"/>
                  </a:ext>
                </a:extLst>
              </p:cNvPr>
              <p:cNvSpPr/>
              <p:nvPr/>
            </p:nvSpPr>
            <p:spPr>
              <a:xfrm>
                <a:off x="7461346" y="2517539"/>
                <a:ext cx="372745" cy="622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s 49">
                <a:extLst>
                  <a:ext uri="{FF2B5EF4-FFF2-40B4-BE49-F238E27FC236}">
                    <a16:creationId xmlns:a16="http://schemas.microsoft.com/office/drawing/2014/main" id="{9C8CFA6B-4E8E-E3D0-9C8C-FB8207AC4D8B}"/>
                  </a:ext>
                </a:extLst>
              </p:cNvPr>
              <p:cNvSpPr/>
              <p:nvPr/>
            </p:nvSpPr>
            <p:spPr>
              <a:xfrm>
                <a:off x="8568786" y="2814719"/>
                <a:ext cx="506095" cy="3130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s 60">
                <a:extLst>
                  <a:ext uri="{FF2B5EF4-FFF2-40B4-BE49-F238E27FC236}">
                    <a16:creationId xmlns:a16="http://schemas.microsoft.com/office/drawing/2014/main" id="{9D9C3EC5-8800-740D-A1DD-DED78AFC8147}"/>
                  </a:ext>
                </a:extLst>
              </p:cNvPr>
              <p:cNvSpPr/>
              <p:nvPr/>
            </p:nvSpPr>
            <p:spPr>
              <a:xfrm>
                <a:off x="10307211" y="2703843"/>
                <a:ext cx="108585" cy="4184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s 47">
              <a:extLst>
                <a:ext uri="{FF2B5EF4-FFF2-40B4-BE49-F238E27FC236}">
                  <a16:creationId xmlns:a16="http://schemas.microsoft.com/office/drawing/2014/main" id="{D3E3AED3-D3FE-6FC1-B2FF-1A49B8C18427}"/>
                </a:ext>
              </a:extLst>
            </p:cNvPr>
            <p:cNvSpPr/>
            <p:nvPr/>
          </p:nvSpPr>
          <p:spPr>
            <a:xfrm>
              <a:off x="9227281" y="2578499"/>
              <a:ext cx="372745" cy="549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49463A-A3E5-D479-4B66-440CBA64F08C}"/>
              </a:ext>
            </a:extLst>
          </p:cNvPr>
          <p:cNvGrpSpPr/>
          <p:nvPr/>
        </p:nvGrpSpPr>
        <p:grpSpPr>
          <a:xfrm>
            <a:off x="8596579" y="213804"/>
            <a:ext cx="2825256" cy="1598975"/>
            <a:chOff x="7178690" y="1920166"/>
            <a:chExt cx="3123397" cy="203383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58CB584-FA48-C9C4-B2E6-2C8AC9E72AE4}"/>
                </a:ext>
              </a:extLst>
            </p:cNvPr>
            <p:cNvGrpSpPr/>
            <p:nvPr/>
          </p:nvGrpSpPr>
          <p:grpSpPr>
            <a:xfrm>
              <a:off x="7178690" y="2408725"/>
              <a:ext cx="2852890" cy="1545278"/>
              <a:chOff x="7178690" y="1825625"/>
              <a:chExt cx="2852890" cy="1545278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C02874F-2B7D-2CDB-76C7-7F9830BD03DC}"/>
                  </a:ext>
                </a:extLst>
              </p:cNvPr>
              <p:cNvGrpSpPr/>
              <p:nvPr/>
            </p:nvGrpSpPr>
            <p:grpSpPr>
              <a:xfrm>
                <a:off x="8016117" y="1825625"/>
                <a:ext cx="1638799" cy="1163932"/>
                <a:chOff x="3962400" y="3941287"/>
                <a:chExt cx="1638799" cy="1163932"/>
              </a:xfrm>
            </p:grpSpPr>
            <p:sp>
              <p:nvSpPr>
                <p:cNvPr id="109" name="Rectangles 46">
                  <a:extLst>
                    <a:ext uri="{FF2B5EF4-FFF2-40B4-BE49-F238E27FC236}">
                      <a16:creationId xmlns:a16="http://schemas.microsoft.com/office/drawing/2014/main" id="{0B123FFD-66EE-67F4-18AD-F87FD5991C0C}"/>
                    </a:ext>
                  </a:extLst>
                </p:cNvPr>
                <p:cNvSpPr/>
                <p:nvPr/>
              </p:nvSpPr>
              <p:spPr>
                <a:xfrm>
                  <a:off x="4363085" y="3941287"/>
                  <a:ext cx="1238113" cy="7632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Left Brace 109">
                  <a:extLst>
                    <a:ext uri="{FF2B5EF4-FFF2-40B4-BE49-F238E27FC236}">
                      <a16:creationId xmlns:a16="http://schemas.microsoft.com/office/drawing/2014/main" id="{C15D413A-A399-DD60-7895-5B1634EB6A5C}"/>
                    </a:ext>
                  </a:extLst>
                </p:cNvPr>
                <p:cNvSpPr/>
                <p:nvPr/>
              </p:nvSpPr>
              <p:spPr>
                <a:xfrm>
                  <a:off x="3962400" y="3941287"/>
                  <a:ext cx="400685" cy="733220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Left Brace 110">
                  <a:extLst>
                    <a:ext uri="{FF2B5EF4-FFF2-40B4-BE49-F238E27FC236}">
                      <a16:creationId xmlns:a16="http://schemas.microsoft.com/office/drawing/2014/main" id="{40B6D469-EC70-473F-4E7E-6965490E30B5}"/>
                    </a:ext>
                  </a:extLst>
                </p:cNvPr>
                <p:cNvSpPr/>
                <p:nvPr/>
              </p:nvSpPr>
              <p:spPr>
                <a:xfrm rot="16200000">
                  <a:off x="4798837" y="4302857"/>
                  <a:ext cx="400685" cy="1204039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E718CD1-B0D7-5108-0B4E-277CFDC437A4}"/>
                  </a:ext>
                </a:extLst>
              </p:cNvPr>
              <p:cNvSpPr txBox="1"/>
              <p:nvPr/>
            </p:nvSpPr>
            <p:spPr>
              <a:xfrm>
                <a:off x="7178690" y="1890362"/>
                <a:ext cx="909700" cy="7787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Server need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80193FF-66E7-746D-C0CB-6591AA8E148E}"/>
                  </a:ext>
                </a:extLst>
              </p:cNvPr>
              <p:cNvSpPr txBox="1"/>
              <p:nvPr/>
            </p:nvSpPr>
            <p:spPr>
              <a:xfrm>
                <a:off x="8074212" y="2958077"/>
                <a:ext cx="1957368" cy="41282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Service duration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574DA8-32A6-74B6-E33E-07DA8BF79425}"/>
                </a:ext>
              </a:extLst>
            </p:cNvPr>
            <p:cNvSpPr txBox="1"/>
            <p:nvPr/>
          </p:nvSpPr>
          <p:spPr>
            <a:xfrm>
              <a:off x="7803386" y="1920166"/>
              <a:ext cx="2498701" cy="46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Size = need * duration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811430-F2D1-2C25-F79B-1FA11E5851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sketch</a:t>
                </a:r>
                <a:r>
                  <a:rPr lang="en-US" sz="4400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811430-F2D1-2C25-F79B-1FA11E585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01877-EDED-0DE7-D6D3-DCACA166F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Work W: Total remaining size of all jobs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                                                                                    (And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01877-EDED-0DE7-D6D3-DCACA166F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1F1B5-24E9-0570-110F-BB1944D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4686D-518C-EDB5-DC77-6BEF9C4557E5}"/>
              </a:ext>
            </a:extLst>
          </p:cNvPr>
          <p:cNvGrpSpPr/>
          <p:nvPr/>
        </p:nvGrpSpPr>
        <p:grpSpPr>
          <a:xfrm>
            <a:off x="7178690" y="1920166"/>
            <a:ext cx="3407610" cy="1990343"/>
            <a:chOff x="7178690" y="1920166"/>
            <a:chExt cx="3407610" cy="19903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86B3B0-E0CB-FA82-F88D-8D3E588442B9}"/>
                </a:ext>
              </a:extLst>
            </p:cNvPr>
            <p:cNvGrpSpPr/>
            <p:nvPr/>
          </p:nvGrpSpPr>
          <p:grpSpPr>
            <a:xfrm>
              <a:off x="7178690" y="2408725"/>
              <a:ext cx="2852890" cy="1501784"/>
              <a:chOff x="7178690" y="1825625"/>
              <a:chExt cx="2852890" cy="150178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EB771C4-17F8-218D-3169-1B6D431851FD}"/>
                  </a:ext>
                </a:extLst>
              </p:cNvPr>
              <p:cNvGrpSpPr/>
              <p:nvPr/>
            </p:nvGrpSpPr>
            <p:grpSpPr>
              <a:xfrm>
                <a:off x="8016117" y="1825625"/>
                <a:ext cx="1638799" cy="1163932"/>
                <a:chOff x="3962400" y="3941287"/>
                <a:chExt cx="1638799" cy="1163932"/>
              </a:xfrm>
            </p:grpSpPr>
            <p:sp>
              <p:nvSpPr>
                <p:cNvPr id="6" name="Rectangles 46">
                  <a:extLst>
                    <a:ext uri="{FF2B5EF4-FFF2-40B4-BE49-F238E27FC236}">
                      <a16:creationId xmlns:a16="http://schemas.microsoft.com/office/drawing/2014/main" id="{A2A1DFF7-4553-D2B5-23E8-8AD2D4C13F9E}"/>
                    </a:ext>
                  </a:extLst>
                </p:cNvPr>
                <p:cNvSpPr/>
                <p:nvPr/>
              </p:nvSpPr>
              <p:spPr>
                <a:xfrm>
                  <a:off x="4363085" y="3941287"/>
                  <a:ext cx="1238113" cy="7632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Left Brace 6">
                  <a:extLst>
                    <a:ext uri="{FF2B5EF4-FFF2-40B4-BE49-F238E27FC236}">
                      <a16:creationId xmlns:a16="http://schemas.microsoft.com/office/drawing/2014/main" id="{2D4064A8-76E5-B99F-48A2-41D2AF7F0894}"/>
                    </a:ext>
                  </a:extLst>
                </p:cNvPr>
                <p:cNvSpPr/>
                <p:nvPr/>
              </p:nvSpPr>
              <p:spPr>
                <a:xfrm>
                  <a:off x="3962400" y="3941287"/>
                  <a:ext cx="400685" cy="733220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Left Brace 7">
                  <a:extLst>
                    <a:ext uri="{FF2B5EF4-FFF2-40B4-BE49-F238E27FC236}">
                      <a16:creationId xmlns:a16="http://schemas.microsoft.com/office/drawing/2014/main" id="{2F5EC154-08ED-7C9B-CF68-F64050BF8348}"/>
                    </a:ext>
                  </a:extLst>
                </p:cNvPr>
                <p:cNvSpPr/>
                <p:nvPr/>
              </p:nvSpPr>
              <p:spPr>
                <a:xfrm rot="16200000">
                  <a:off x="4798837" y="4302857"/>
                  <a:ext cx="400685" cy="1204039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2934D1-2362-7DF9-35D1-44E248B8EEFC}"/>
                  </a:ext>
                </a:extLst>
              </p:cNvPr>
              <p:cNvSpPr txBox="1"/>
              <p:nvPr/>
            </p:nvSpPr>
            <p:spPr>
              <a:xfrm>
                <a:off x="7178690" y="1890362"/>
                <a:ext cx="90970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Server need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4AE7DD-676B-645B-798F-74993C2B2A48}"/>
                  </a:ext>
                </a:extLst>
              </p:cNvPr>
              <p:cNvSpPr txBox="1"/>
              <p:nvPr/>
            </p:nvSpPr>
            <p:spPr>
              <a:xfrm>
                <a:off x="8074212" y="2958077"/>
                <a:ext cx="1957368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Service duration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6A73E0-37D4-C688-47BE-B86FF410FF31}"/>
                </a:ext>
              </a:extLst>
            </p:cNvPr>
            <p:cNvSpPr txBox="1"/>
            <p:nvPr/>
          </p:nvSpPr>
          <p:spPr>
            <a:xfrm>
              <a:off x="7803386" y="1920166"/>
              <a:ext cx="2782914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Size = need * duration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7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EB38-CC57-BE93-FFB6-17E206740F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Intuition: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EB38-CC57-BE93-FFB6-17E206740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9214-0201-150D-75BF-FD904149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E01FF2-226D-0E01-79E8-3425D851FE11}"/>
              </a:ext>
            </a:extLst>
          </p:cNvPr>
          <p:cNvSpPr/>
          <p:nvPr/>
        </p:nvSpPr>
        <p:spPr>
          <a:xfrm>
            <a:off x="902175" y="1883441"/>
            <a:ext cx="412046" cy="4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A92EF0D-5EB2-47E4-6220-EB466F9696DC}"/>
              </a:ext>
            </a:extLst>
          </p:cNvPr>
          <p:cNvGrpSpPr/>
          <p:nvPr/>
        </p:nvGrpSpPr>
        <p:grpSpPr>
          <a:xfrm>
            <a:off x="1339727" y="776286"/>
            <a:ext cx="10621037" cy="2651125"/>
            <a:chOff x="1339727" y="1690688"/>
            <a:chExt cx="10621037" cy="26511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A4432E-5007-8C4F-7C20-97C8F3E2E316}"/>
                </a:ext>
              </a:extLst>
            </p:cNvPr>
            <p:cNvGrpSpPr/>
            <p:nvPr/>
          </p:nvGrpSpPr>
          <p:grpSpPr>
            <a:xfrm>
              <a:off x="1339727" y="1690688"/>
              <a:ext cx="10359050" cy="2651125"/>
              <a:chOff x="727168" y="2059754"/>
              <a:chExt cx="10359050" cy="265112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EBFF789-89A6-11EA-C056-FB045FFC440E}"/>
                  </a:ext>
                </a:extLst>
              </p:cNvPr>
              <p:cNvGrpSpPr/>
              <p:nvPr/>
            </p:nvGrpSpPr>
            <p:grpSpPr>
              <a:xfrm>
                <a:off x="727168" y="2759171"/>
                <a:ext cx="9779899" cy="1242793"/>
                <a:chOff x="727168" y="2759171"/>
                <a:chExt cx="9779899" cy="124279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CFCB3AE-0722-B4EC-5B7D-221CB77E6FCA}"/>
                    </a:ext>
                  </a:extLst>
                </p:cNvPr>
                <p:cNvGrpSpPr/>
                <p:nvPr/>
              </p:nvGrpSpPr>
              <p:grpSpPr>
                <a:xfrm>
                  <a:off x="727168" y="2759171"/>
                  <a:ext cx="5942281" cy="1239223"/>
                  <a:chOff x="886559" y="2322943"/>
                  <a:chExt cx="5942281" cy="1239223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4DD8D96-6DA4-3541-7097-A5E960383AEB}"/>
                      </a:ext>
                    </a:extLst>
                  </p:cNvPr>
                  <p:cNvGrpSpPr/>
                  <p:nvPr/>
                </p:nvGrpSpPr>
                <p:grpSpPr>
                  <a:xfrm>
                    <a:off x="886559" y="2322943"/>
                    <a:ext cx="3764811" cy="1239223"/>
                    <a:chOff x="1900312" y="1805933"/>
                    <a:chExt cx="5776131" cy="2082801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E856C4D-D4B7-5918-6B60-2D3EDD727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0312" y="2415382"/>
                      <a:ext cx="1128891" cy="1024175"/>
                      <a:chOff x="1242733" y="2498740"/>
                      <a:chExt cx="1128891" cy="1024175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7CF5BBD6-DF24-8099-A39E-12C120F8B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716869" y="2498740"/>
                        <a:ext cx="654755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Connector 100">
                        <a:extLst>
                          <a:ext uri="{FF2B5EF4-FFF2-40B4-BE49-F238E27FC236}">
                            <a16:creationId xmlns:a16="http://schemas.microsoft.com/office/drawing/2014/main" id="{C8D176CB-E0C0-02E1-9743-E2664EBAD3C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673878" y="3074474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6C07FDB8-F136-3C66-0882-FCE49C971DA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42734" y="278660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>
                        <a:extLst>
                          <a:ext uri="{FF2B5EF4-FFF2-40B4-BE49-F238E27FC236}">
                            <a16:creationId xmlns:a16="http://schemas.microsoft.com/office/drawing/2014/main" id="{84036888-C711-1E7B-C553-E97E3946A3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733" y="3295129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BFEA5369-4724-D7B1-DCB1-EADE271EBD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90" name="Straight Connector 89">
                        <a:extLst>
                          <a:ext uri="{FF2B5EF4-FFF2-40B4-BE49-F238E27FC236}">
                            <a16:creationId xmlns:a16="http://schemas.microsoft.com/office/drawing/2014/main" id="{0BFA0833-A684-C1D2-881D-B62900011F4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7F16D80F-DD69-C2D2-4B7A-E4E0E5365E2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12BD3F22-46B7-5217-74D6-7B74101A4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B08D201-3086-E7A3-F2F8-B6F187D2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8219FA2-6D28-E34B-9B43-3CB1BF0C3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9781BB7A-641B-8C20-5965-367E0CE36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200F57E5-2BD7-CA07-DD8A-E2A1F6ADA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C38161FF-D5B4-B06D-2725-CF30B1AB3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3620" y="3637800"/>
                        <a:ext cx="517267" cy="4684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73F745B7-FEE0-06E7-3494-8E41A376B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3241" y="3664849"/>
                        <a:ext cx="290728" cy="4413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ACE9A5E0-5E52-4CB4-7CAF-DE2B28D55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8DB0424-7E57-3EFC-6177-D042398AC543}"/>
                      </a:ext>
                    </a:extLst>
                  </p:cNvPr>
                  <p:cNvSpPr/>
                  <p:nvPr/>
                </p:nvSpPr>
                <p:spPr>
                  <a:xfrm>
                    <a:off x="6416794" y="3114721"/>
                    <a:ext cx="412046" cy="447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5525E15-2584-96AA-0DB5-35DD0FA27EAF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3AFD0DF-4299-00A3-3BB1-E66C314CDD7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F2FA6E1-A583-AEB9-E491-ADCF6D7890FB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D8460FD-4475-BA8D-AD6D-83C924B65561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76E5C52-A076-A6B2-761B-C89298B38C27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B53A46C-94D7-20F2-24AB-22061F742E0C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BF2BC9-E698-F4E1-8D54-9A48D6DE248B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21F32F8-8F89-C031-F941-505A0FA7C1C1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28FF800-5714-D74B-D734-6654319DC988}"/>
                    </a:ext>
                  </a:extLst>
                </p:cNvPr>
                <p:cNvSpPr/>
                <p:nvPr/>
              </p:nvSpPr>
              <p:spPr>
                <a:xfrm>
                  <a:off x="9837493" y="2764669"/>
                  <a:ext cx="669574" cy="123729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D1EFF7-4A3B-5D0B-5A5D-3DAED9D703E7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0BB7B37-79DC-AC5C-2280-ED80ED3AD1C6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1C62F7D-4DF0-1FF6-B9B4-57E57ADF6756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18B990C-FE10-14BA-76AE-DCAB006F0D99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CD9B04A-240D-3114-8BCA-C34E731C10C5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9C6448-7AA1-51DB-6446-3AC0D67E1C1C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52287C0-01FF-D990-9A9F-2297EF9FB26A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BA6EB42-60DB-2E17-65F6-C3007D8AB816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BE022D9-0191-9B4A-C1E2-5089B531B997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04223D-73C7-EC5C-ECD1-E0B3E0A23B72}"/>
                  </a:ext>
                </a:extLst>
              </p:cNvPr>
              <p:cNvSpPr/>
              <p:nvPr/>
            </p:nvSpPr>
            <p:spPr>
              <a:xfrm>
                <a:off x="7219517" y="2939053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5C0E22-5E20-9EEA-6695-B853EDB13928}"/>
                  </a:ext>
                </a:extLst>
              </p:cNvPr>
              <p:cNvSpPr/>
              <p:nvPr/>
            </p:nvSpPr>
            <p:spPr>
              <a:xfrm>
                <a:off x="4567136" y="3656752"/>
                <a:ext cx="541013" cy="259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A815CB9-496F-0840-AE48-DEA9FC4A7921}"/>
                  </a:ext>
                </a:extLst>
              </p:cNvPr>
              <p:cNvSpPr/>
              <p:nvPr/>
            </p:nvSpPr>
            <p:spPr>
              <a:xfrm>
                <a:off x="5359852" y="3656752"/>
                <a:ext cx="380273" cy="286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42237A-2BB9-1CE5-2407-B7F2FDAF6ED6}"/>
                  </a:ext>
                </a:extLst>
              </p:cNvPr>
              <p:cNvSpPr/>
              <p:nvPr/>
            </p:nvSpPr>
            <p:spPr>
              <a:xfrm>
                <a:off x="8576043" y="3382353"/>
                <a:ext cx="412046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C72892-850C-CB66-A1C7-2ECF56063EF3}"/>
                  </a:ext>
                </a:extLst>
              </p:cNvPr>
              <p:cNvSpPr/>
              <p:nvPr/>
            </p:nvSpPr>
            <p:spPr>
              <a:xfrm>
                <a:off x="7967418" y="3643365"/>
                <a:ext cx="336085" cy="229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5871FEB-2E7D-015F-F23B-9C83563B7E64}"/>
                  </a:ext>
                </a:extLst>
              </p:cNvPr>
              <p:cNvSpPr/>
              <p:nvPr/>
            </p:nvSpPr>
            <p:spPr>
              <a:xfrm>
                <a:off x="9411571" y="3627271"/>
                <a:ext cx="156226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EE57FC-DA84-A816-6DD6-9FCF3CE71D9F}"/>
                  </a:ext>
                </a:extLst>
              </p:cNvPr>
              <p:cNvSpPr/>
              <p:nvPr/>
            </p:nvSpPr>
            <p:spPr>
              <a:xfrm>
                <a:off x="9907480" y="3643365"/>
                <a:ext cx="511401" cy="24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53F766-8A31-8628-8395-13B7F9C39DE7}"/>
                  </a:ext>
                </a:extLst>
              </p:cNvPr>
              <p:cNvSpPr/>
              <p:nvPr/>
            </p:nvSpPr>
            <p:spPr>
              <a:xfrm>
                <a:off x="6010402" y="3649166"/>
                <a:ext cx="195524" cy="262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7D8A2B-C3D1-38F8-FEFA-A72CD6360FD6}"/>
                  </a:ext>
                </a:extLst>
              </p:cNvPr>
              <p:cNvSpPr/>
              <p:nvPr/>
            </p:nvSpPr>
            <p:spPr>
              <a:xfrm>
                <a:off x="6584435" y="3382353"/>
                <a:ext cx="412046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98AAAF-F1E7-E212-AEDF-331BF9A58F44}"/>
                </a:ext>
              </a:extLst>
            </p:cNvPr>
            <p:cNvSpPr/>
            <p:nvPr/>
          </p:nvSpPr>
          <p:spPr>
            <a:xfrm>
              <a:off x="11546646" y="1772642"/>
              <a:ext cx="365082" cy="1003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69D2F4-6723-FE2B-782B-6E14BE3C15D5}"/>
                </a:ext>
              </a:extLst>
            </p:cNvPr>
            <p:cNvSpPr/>
            <p:nvPr/>
          </p:nvSpPr>
          <p:spPr>
            <a:xfrm>
              <a:off x="11548718" y="3080995"/>
              <a:ext cx="412046" cy="54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1B32ADD-3F6D-3AD9-7F01-F10FC8DF897B}"/>
                </a:ext>
              </a:extLst>
            </p:cNvPr>
            <p:cNvSpPr/>
            <p:nvPr/>
          </p:nvSpPr>
          <p:spPr>
            <a:xfrm>
              <a:off x="11548954" y="3778860"/>
              <a:ext cx="288925" cy="54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2003C2B-2149-3B0D-AB6B-A7CE3B05B5E2}"/>
              </a:ext>
            </a:extLst>
          </p:cNvPr>
          <p:cNvGrpSpPr/>
          <p:nvPr/>
        </p:nvGrpSpPr>
        <p:grpSpPr>
          <a:xfrm>
            <a:off x="2356076" y="3345184"/>
            <a:ext cx="9555653" cy="1053363"/>
            <a:chOff x="2356076" y="3345184"/>
            <a:chExt cx="9555653" cy="1053363"/>
          </a:xfrm>
        </p:grpSpPr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F34DC3E1-1E6D-F708-253D-132341057C86}"/>
                </a:ext>
              </a:extLst>
            </p:cNvPr>
            <p:cNvSpPr/>
            <p:nvPr/>
          </p:nvSpPr>
          <p:spPr>
            <a:xfrm rot="16200000">
              <a:off x="6766663" y="-1065403"/>
              <a:ext cx="734479" cy="955565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37C637-1D1A-5D23-F54C-A8EF7B8EAC4C}"/>
                </a:ext>
              </a:extLst>
            </p:cNvPr>
            <p:cNvSpPr txBox="1"/>
            <p:nvPr/>
          </p:nvSpPr>
          <p:spPr>
            <a:xfrm>
              <a:off x="6009943" y="3936882"/>
              <a:ext cx="2247918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 time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5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EB38-CC57-BE93-FFB6-17E206740F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Intuition: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7EB38-CC57-BE93-FFB6-17E206740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3D4A5-4B05-CD02-2769-0885F48CA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15" y="3686757"/>
                <a:ext cx="10515600" cy="28399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tagged job waits for work ahead of it.</a:t>
                </a:r>
              </a:p>
              <a:p>
                <a:pPr marL="0" indent="0">
                  <a:buNone/>
                </a:pPr>
                <a:r>
                  <a:rPr lang="en-US" dirty="0"/>
                  <a:t>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work completes at constant rate 1.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3D4A5-4B05-CD02-2769-0885F48CA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15" y="3686757"/>
                <a:ext cx="10515600" cy="2839945"/>
              </a:xfrm>
              <a:blipFill>
                <a:blip r:embed="rId4"/>
                <a:stretch>
                  <a:fillRect l="-1217" t="-3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9214-0201-150D-75BF-FD904149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E01FF2-226D-0E01-79E8-3425D851FE11}"/>
              </a:ext>
            </a:extLst>
          </p:cNvPr>
          <p:cNvSpPr/>
          <p:nvPr/>
        </p:nvSpPr>
        <p:spPr>
          <a:xfrm>
            <a:off x="902175" y="1883441"/>
            <a:ext cx="412046" cy="4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A92EF0D-5EB2-47E4-6220-EB466F9696DC}"/>
              </a:ext>
            </a:extLst>
          </p:cNvPr>
          <p:cNvGrpSpPr/>
          <p:nvPr/>
        </p:nvGrpSpPr>
        <p:grpSpPr>
          <a:xfrm>
            <a:off x="1339727" y="776286"/>
            <a:ext cx="10621037" cy="2651125"/>
            <a:chOff x="1339727" y="1690688"/>
            <a:chExt cx="10621037" cy="26511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A4432E-5007-8C4F-7C20-97C8F3E2E316}"/>
                </a:ext>
              </a:extLst>
            </p:cNvPr>
            <p:cNvGrpSpPr/>
            <p:nvPr/>
          </p:nvGrpSpPr>
          <p:grpSpPr>
            <a:xfrm>
              <a:off x="1339727" y="1690688"/>
              <a:ext cx="10359050" cy="2651125"/>
              <a:chOff x="727168" y="2059754"/>
              <a:chExt cx="10359050" cy="265112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EBFF789-89A6-11EA-C056-FB045FFC440E}"/>
                  </a:ext>
                </a:extLst>
              </p:cNvPr>
              <p:cNvGrpSpPr/>
              <p:nvPr/>
            </p:nvGrpSpPr>
            <p:grpSpPr>
              <a:xfrm>
                <a:off x="727168" y="2759171"/>
                <a:ext cx="9779899" cy="1242793"/>
                <a:chOff x="727168" y="2759171"/>
                <a:chExt cx="9779899" cy="1242793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9CFCB3AE-0722-B4EC-5B7D-221CB77E6FCA}"/>
                    </a:ext>
                  </a:extLst>
                </p:cNvPr>
                <p:cNvGrpSpPr/>
                <p:nvPr/>
              </p:nvGrpSpPr>
              <p:grpSpPr>
                <a:xfrm>
                  <a:off x="727168" y="2759171"/>
                  <a:ext cx="5942281" cy="1239223"/>
                  <a:chOff x="886559" y="2322943"/>
                  <a:chExt cx="5942281" cy="1239223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84DD8D96-6DA4-3541-7097-A5E960383AEB}"/>
                      </a:ext>
                    </a:extLst>
                  </p:cNvPr>
                  <p:cNvGrpSpPr/>
                  <p:nvPr/>
                </p:nvGrpSpPr>
                <p:grpSpPr>
                  <a:xfrm>
                    <a:off x="886559" y="2322943"/>
                    <a:ext cx="3764811" cy="1239223"/>
                    <a:chOff x="1900312" y="1805933"/>
                    <a:chExt cx="5776131" cy="2082801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EE856C4D-D4B7-5918-6B60-2D3EDD727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0312" y="2415382"/>
                      <a:ext cx="1128891" cy="1024175"/>
                      <a:chOff x="1242733" y="2498740"/>
                      <a:chExt cx="1128891" cy="1024175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7CF5BBD6-DF24-8099-A39E-12C120F8B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716869" y="2498740"/>
                        <a:ext cx="654755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Connector 100">
                        <a:extLst>
                          <a:ext uri="{FF2B5EF4-FFF2-40B4-BE49-F238E27FC236}">
                            <a16:creationId xmlns:a16="http://schemas.microsoft.com/office/drawing/2014/main" id="{C8D176CB-E0C0-02E1-9743-E2664EBAD3C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673878" y="3074474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6C07FDB8-F136-3C66-0882-FCE49C971DA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42734" y="278660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>
                        <a:extLst>
                          <a:ext uri="{FF2B5EF4-FFF2-40B4-BE49-F238E27FC236}">
                            <a16:creationId xmlns:a16="http://schemas.microsoft.com/office/drawing/2014/main" id="{84036888-C711-1E7B-C553-E97E3946A3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733" y="3295129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BFEA5369-4724-D7B1-DCB1-EADE271EBD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90" name="Straight Connector 89">
                        <a:extLst>
                          <a:ext uri="{FF2B5EF4-FFF2-40B4-BE49-F238E27FC236}">
                            <a16:creationId xmlns:a16="http://schemas.microsoft.com/office/drawing/2014/main" id="{0BFA0833-A684-C1D2-881D-B62900011F4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7F16D80F-DD69-C2D2-4B7A-E4E0E5365E2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12BD3F22-46B7-5217-74D6-7B74101A4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9B08D201-3086-E7A3-F2F8-B6F187D2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98219FA2-6D28-E34B-9B43-3CB1BF0C3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9781BB7A-641B-8C20-5965-367E0CE36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200F57E5-2BD7-CA07-DD8A-E2A1F6ADA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C38161FF-D5B4-B06D-2725-CF30B1AB3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3620" y="3637800"/>
                        <a:ext cx="517267" cy="4684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73F745B7-FEE0-06E7-3494-8E41A376B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3241" y="3664849"/>
                        <a:ext cx="290728" cy="4413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ACE9A5E0-5E52-4CB4-7CAF-DE2B28D55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070C0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8DB0424-7E57-3EFC-6177-D042398AC543}"/>
                      </a:ext>
                    </a:extLst>
                  </p:cNvPr>
                  <p:cNvSpPr/>
                  <p:nvPr/>
                </p:nvSpPr>
                <p:spPr>
                  <a:xfrm>
                    <a:off x="6416794" y="3114721"/>
                    <a:ext cx="412046" cy="447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2</a:t>
                    </a:r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5525E15-2584-96AA-0DB5-35DD0FA27EAF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3AFD0DF-4299-00A3-3BB1-E66C314CDD7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F2FA6E1-A583-AEB9-E491-ADCF6D7890FB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D8460FD-4475-BA8D-AD6D-83C924B65561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76E5C52-A076-A6B2-761B-C89298B38C27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B53A46C-94D7-20F2-24AB-22061F742E0C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4BF2BC9-E698-F4E1-8D54-9A48D6DE248B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21F32F8-8F89-C031-F941-505A0FA7C1C1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28FF800-5714-D74B-D734-6654319DC988}"/>
                    </a:ext>
                  </a:extLst>
                </p:cNvPr>
                <p:cNvSpPr/>
                <p:nvPr/>
              </p:nvSpPr>
              <p:spPr>
                <a:xfrm>
                  <a:off x="9837493" y="2764669"/>
                  <a:ext cx="669574" cy="1237294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FD1EFF7-4A3B-5D0B-5A5D-3DAED9D703E7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0BB7B37-79DC-AC5C-2280-ED80ED3AD1C6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B1C62F7D-4DF0-1FF6-B9B4-57E57ADF6756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18B990C-FE10-14BA-76AE-DCAB006F0D99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CD9B04A-240D-3114-8BCA-C34E731C10C5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9C6448-7AA1-51DB-6446-3AC0D67E1C1C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52287C0-01FF-D990-9A9F-2297EF9FB26A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BA6EB42-60DB-2E17-65F6-C3007D8AB816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BE022D9-0191-9B4A-C1E2-5089B531B997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04223D-73C7-EC5C-ECD1-E0B3E0A23B72}"/>
                  </a:ext>
                </a:extLst>
              </p:cNvPr>
              <p:cNvSpPr/>
              <p:nvPr/>
            </p:nvSpPr>
            <p:spPr>
              <a:xfrm>
                <a:off x="7219517" y="2939053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5C0E22-5E20-9EEA-6695-B853EDB13928}"/>
                  </a:ext>
                </a:extLst>
              </p:cNvPr>
              <p:cNvSpPr/>
              <p:nvPr/>
            </p:nvSpPr>
            <p:spPr>
              <a:xfrm>
                <a:off x="4567136" y="3656752"/>
                <a:ext cx="541013" cy="259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A815CB9-496F-0840-AE48-DEA9FC4A7921}"/>
                  </a:ext>
                </a:extLst>
              </p:cNvPr>
              <p:cNvSpPr/>
              <p:nvPr/>
            </p:nvSpPr>
            <p:spPr>
              <a:xfrm>
                <a:off x="5359852" y="3656752"/>
                <a:ext cx="380273" cy="286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42237A-2BB9-1CE5-2407-B7F2FDAF6ED6}"/>
                  </a:ext>
                </a:extLst>
              </p:cNvPr>
              <p:cNvSpPr/>
              <p:nvPr/>
            </p:nvSpPr>
            <p:spPr>
              <a:xfrm>
                <a:off x="8576043" y="3382353"/>
                <a:ext cx="412046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C72892-850C-CB66-A1C7-2ECF56063EF3}"/>
                  </a:ext>
                </a:extLst>
              </p:cNvPr>
              <p:cNvSpPr/>
              <p:nvPr/>
            </p:nvSpPr>
            <p:spPr>
              <a:xfrm>
                <a:off x="7967418" y="3643365"/>
                <a:ext cx="336085" cy="229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5871FEB-2E7D-015F-F23B-9C83563B7E64}"/>
                  </a:ext>
                </a:extLst>
              </p:cNvPr>
              <p:cNvSpPr/>
              <p:nvPr/>
            </p:nvSpPr>
            <p:spPr>
              <a:xfrm>
                <a:off x="9411571" y="3627271"/>
                <a:ext cx="156226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EE57FC-DA84-A816-6DD6-9FCF3CE71D9F}"/>
                  </a:ext>
                </a:extLst>
              </p:cNvPr>
              <p:cNvSpPr/>
              <p:nvPr/>
            </p:nvSpPr>
            <p:spPr>
              <a:xfrm>
                <a:off x="9907480" y="3643365"/>
                <a:ext cx="511401" cy="24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53F766-8A31-8628-8395-13B7F9C39DE7}"/>
                  </a:ext>
                </a:extLst>
              </p:cNvPr>
              <p:cNvSpPr/>
              <p:nvPr/>
            </p:nvSpPr>
            <p:spPr>
              <a:xfrm>
                <a:off x="6010402" y="3649166"/>
                <a:ext cx="195524" cy="262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7D8A2B-C3D1-38F8-FEFA-A72CD6360FD6}"/>
                  </a:ext>
                </a:extLst>
              </p:cNvPr>
              <p:cNvSpPr/>
              <p:nvPr/>
            </p:nvSpPr>
            <p:spPr>
              <a:xfrm>
                <a:off x="6584435" y="3382353"/>
                <a:ext cx="412046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698AAAF-F1E7-E212-AEDF-331BF9A58F44}"/>
                </a:ext>
              </a:extLst>
            </p:cNvPr>
            <p:cNvSpPr/>
            <p:nvPr/>
          </p:nvSpPr>
          <p:spPr>
            <a:xfrm>
              <a:off x="11546646" y="1772642"/>
              <a:ext cx="365082" cy="1003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69D2F4-6723-FE2B-782B-6E14BE3C15D5}"/>
                </a:ext>
              </a:extLst>
            </p:cNvPr>
            <p:cNvSpPr/>
            <p:nvPr/>
          </p:nvSpPr>
          <p:spPr>
            <a:xfrm>
              <a:off x="11548718" y="3080995"/>
              <a:ext cx="412046" cy="54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1B32ADD-3F6D-3AD9-7F01-F10FC8DF897B}"/>
                </a:ext>
              </a:extLst>
            </p:cNvPr>
            <p:cNvSpPr/>
            <p:nvPr/>
          </p:nvSpPr>
          <p:spPr>
            <a:xfrm>
              <a:off x="11548954" y="3778860"/>
              <a:ext cx="288925" cy="545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2003C2B-2149-3B0D-AB6B-A7CE3B05B5E2}"/>
              </a:ext>
            </a:extLst>
          </p:cNvPr>
          <p:cNvGrpSpPr/>
          <p:nvPr/>
        </p:nvGrpSpPr>
        <p:grpSpPr>
          <a:xfrm>
            <a:off x="2426241" y="2784156"/>
            <a:ext cx="8778175" cy="1079460"/>
            <a:chOff x="2356076" y="3345184"/>
            <a:chExt cx="9555653" cy="1079460"/>
          </a:xfrm>
        </p:grpSpPr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F34DC3E1-1E6D-F708-253D-132341057C86}"/>
                </a:ext>
              </a:extLst>
            </p:cNvPr>
            <p:cNvSpPr/>
            <p:nvPr/>
          </p:nvSpPr>
          <p:spPr>
            <a:xfrm rot="16200000">
              <a:off x="6766663" y="-1065403"/>
              <a:ext cx="734479" cy="955565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637C637-1D1A-5D23-F54C-A8EF7B8EAC4C}"/>
                    </a:ext>
                  </a:extLst>
                </p:cNvPr>
                <p:cNvSpPr txBox="1"/>
                <p:nvPr/>
              </p:nvSpPr>
              <p:spPr>
                <a:xfrm>
                  <a:off x="6009942" y="3936882"/>
                  <a:ext cx="2649981" cy="48776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Queueing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637C637-1D1A-5D23-F54C-A8EF7B8EA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942" y="3936882"/>
                  <a:ext cx="2649981" cy="487762"/>
                </a:xfrm>
                <a:prstGeom prst="rect">
                  <a:avLst/>
                </a:prstGeom>
                <a:blipFill>
                  <a:blip r:embed="rId5"/>
                  <a:stretch>
                    <a:fillRect l="-3210" t="-4651" b="-18605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3929FC9-46B0-174B-758E-A202706E68A3}"/>
              </a:ext>
            </a:extLst>
          </p:cNvPr>
          <p:cNvGrpSpPr/>
          <p:nvPr/>
        </p:nvGrpSpPr>
        <p:grpSpPr>
          <a:xfrm>
            <a:off x="9794199" y="3435128"/>
            <a:ext cx="2117529" cy="992608"/>
            <a:chOff x="-21832021" y="3345184"/>
            <a:chExt cx="33743750" cy="992608"/>
          </a:xfrm>
        </p:grpSpPr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7E68F7E6-9211-DB6D-D7BF-4CA44B37AB28}"/>
                </a:ext>
              </a:extLst>
            </p:cNvPr>
            <p:cNvSpPr/>
            <p:nvPr/>
          </p:nvSpPr>
          <p:spPr>
            <a:xfrm rot="16200000">
              <a:off x="6766663" y="-1065403"/>
              <a:ext cx="734479" cy="955565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BBBBF01-98E9-3C65-D121-A72EB358B155}"/>
                    </a:ext>
                  </a:extLst>
                </p:cNvPr>
                <p:cNvSpPr txBox="1"/>
                <p:nvPr/>
              </p:nvSpPr>
              <p:spPr>
                <a:xfrm>
                  <a:off x="-21832021" y="3876127"/>
                  <a:ext cx="33643930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Service 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BBBBF01-98E9-3C65-D121-A72EB358B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832021" y="3876127"/>
                  <a:ext cx="3364393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93" t="-6173" b="-2469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53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EEA466-82F5-9E80-4725-A5C17B3CF9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Intuition: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EEA466-82F5-9E80-4725-A5C17B3CF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49F9-C78B-F8F2-05D0-62035052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96DD0D-38CE-F41F-1C06-C5BFFD57DC42}"/>
              </a:ext>
            </a:extLst>
          </p:cNvPr>
          <p:cNvGrpSpPr/>
          <p:nvPr/>
        </p:nvGrpSpPr>
        <p:grpSpPr>
          <a:xfrm>
            <a:off x="989815" y="1395166"/>
            <a:ext cx="5187900" cy="3553905"/>
            <a:chOff x="989814" y="2102177"/>
            <a:chExt cx="5844619" cy="355390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F21CE4-0DF3-3F89-AF54-D68C37A99861}"/>
                </a:ext>
              </a:extLst>
            </p:cNvPr>
            <p:cNvCxnSpPr/>
            <p:nvPr/>
          </p:nvCxnSpPr>
          <p:spPr>
            <a:xfrm flipV="1">
              <a:off x="989814" y="2102177"/>
              <a:ext cx="0" cy="3553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60EF67-7AFF-799A-9792-479E3CCFA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14" y="5656081"/>
              <a:ext cx="584461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547D9F-A36D-7601-6E66-6982CADF47C4}"/>
                  </a:ext>
                </a:extLst>
              </p:cNvPr>
              <p:cNvSpPr txBox="1"/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547D9F-A36D-7601-6E66-6982CADF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" y="2567372"/>
                <a:ext cx="933380" cy="832216"/>
              </a:xfrm>
              <a:prstGeom prst="rect">
                <a:avLst/>
              </a:prstGeom>
              <a:blipFill>
                <a:blip r:embed="rId4"/>
                <a:stretch>
                  <a:fillRect l="-5229" t="-5839" r="-1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6C5618-D037-6777-0B0A-D6EF45D0D4F0}"/>
              </a:ext>
            </a:extLst>
          </p:cNvPr>
          <p:cNvSpPr txBox="1"/>
          <p:nvPr/>
        </p:nvSpPr>
        <p:spPr>
          <a:xfrm>
            <a:off x="3459642" y="4949070"/>
            <a:ext cx="8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D14ECF-0D2D-D51A-7630-4FEA47A0E2ED}"/>
              </a:ext>
            </a:extLst>
          </p:cNvPr>
          <p:cNvGrpSpPr/>
          <p:nvPr/>
        </p:nvGrpSpPr>
        <p:grpSpPr>
          <a:xfrm>
            <a:off x="989814" y="2636361"/>
            <a:ext cx="5087489" cy="2084897"/>
            <a:chOff x="989814" y="3343372"/>
            <a:chExt cx="5731497" cy="20848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76633B-4887-0898-EAF1-7851C52DAF36}"/>
                </a:ext>
              </a:extLst>
            </p:cNvPr>
            <p:cNvCxnSpPr/>
            <p:nvPr/>
          </p:nvCxnSpPr>
          <p:spPr>
            <a:xfrm>
              <a:off x="1923068" y="3343372"/>
              <a:ext cx="933254" cy="8766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2D84C5-8EF8-748B-B8D3-7A0F48F50BDD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4" y="4674907"/>
              <a:ext cx="556189" cy="5263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EBB52F-658C-070C-87F3-F70CAE17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21" y="3869705"/>
              <a:ext cx="1522429" cy="1437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619447-DB97-1385-0171-65EB4EDC7AD0}"/>
                </a:ext>
              </a:extLst>
            </p:cNvPr>
            <p:cNvCxnSpPr>
              <a:cxnSpLocks/>
            </p:cNvCxnSpPr>
            <p:nvPr/>
          </p:nvCxnSpPr>
          <p:spPr>
            <a:xfrm>
              <a:off x="4378750" y="5297864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4F7981-C946-9660-DAA3-78EB1C2C64A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28" y="5184742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8F31B4-CE48-283D-6672-5711F006B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780" y="3343372"/>
              <a:ext cx="0" cy="194388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CA1231-D364-32C7-64FF-4DC3AA9DB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3869705"/>
              <a:ext cx="0" cy="35036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673713-0152-762C-B981-EEABCA911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390" y="4044885"/>
              <a:ext cx="0" cy="138338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C93CE6-A781-9957-1119-0BF73118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779390" y="4039387"/>
              <a:ext cx="1121789" cy="10322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F96FC6-C465-A7CF-CB1F-7A4FBAF76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179" y="4039387"/>
              <a:ext cx="0" cy="10338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E33415-C369-0E5A-7938-5AE370C31E3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178" y="4037743"/>
              <a:ext cx="820133" cy="900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E9C716-0876-2EF3-CD0C-63A5307D98D8}"/>
              </a:ext>
            </a:extLst>
          </p:cNvPr>
          <p:cNvGrpSpPr/>
          <p:nvPr/>
        </p:nvGrpSpPr>
        <p:grpSpPr>
          <a:xfrm>
            <a:off x="1826187" y="2046341"/>
            <a:ext cx="2470533" cy="1897719"/>
            <a:chOff x="1923068" y="1808267"/>
            <a:chExt cx="2783269" cy="28318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87A8B5-5F5D-59FC-F732-4E128F293E78}"/>
                </a:ext>
              </a:extLst>
            </p:cNvPr>
            <p:cNvSpPr txBox="1"/>
            <p:nvPr/>
          </p:nvSpPr>
          <p:spPr>
            <a:xfrm>
              <a:off x="1923068" y="1808267"/>
              <a:ext cx="1326222" cy="49355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Job arrives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5C4F0E-67DB-5551-2FE7-B3CB114C474B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1923068" y="2301826"/>
              <a:ext cx="663111" cy="156787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BE881C4-CCFB-0992-EFF5-450A4C37D02F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586179" y="2301826"/>
              <a:ext cx="2120158" cy="233827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80F9F4-4145-A80B-C557-E0F24EA35F62}"/>
              </a:ext>
            </a:extLst>
          </p:cNvPr>
          <p:cNvGrpSpPr/>
          <p:nvPr/>
        </p:nvGrpSpPr>
        <p:grpSpPr>
          <a:xfrm>
            <a:off x="4013536" y="2001954"/>
            <a:ext cx="1544432" cy="1502374"/>
            <a:chOff x="4633283" y="2321313"/>
            <a:chExt cx="1739936" cy="20469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DE6644-FCF5-BA09-62D1-25943BC27CF9}"/>
                </a:ext>
              </a:extLst>
            </p:cNvPr>
            <p:cNvGrpSpPr/>
            <p:nvPr/>
          </p:nvGrpSpPr>
          <p:grpSpPr>
            <a:xfrm>
              <a:off x="4633283" y="2321313"/>
              <a:ext cx="1739936" cy="1941017"/>
              <a:chOff x="2280916" y="2273272"/>
              <a:chExt cx="1739936" cy="19410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FACDAE-6BC9-6AA9-883F-9D1979044D99}"/>
                  </a:ext>
                </a:extLst>
              </p:cNvPr>
              <p:cNvSpPr txBox="1"/>
              <p:nvPr/>
            </p:nvSpPr>
            <p:spPr>
              <a:xfrm>
                <a:off x="2280916" y="2273272"/>
                <a:ext cx="1739936" cy="45064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Work at rate 1 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46288A6-013C-C54A-C998-B4469752C911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2784341" y="2723921"/>
                <a:ext cx="366543" cy="149036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7AA3BF-C597-6324-0200-2F875C925D48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5503251" y="2771962"/>
              <a:ext cx="829990" cy="159632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067B3D-9726-40C7-FD45-9F28679CCF8C}"/>
              </a:ext>
            </a:extLst>
          </p:cNvPr>
          <p:cNvGrpSpPr/>
          <p:nvPr/>
        </p:nvGrpSpPr>
        <p:grpSpPr>
          <a:xfrm>
            <a:off x="76535" y="4534292"/>
            <a:ext cx="3902799" cy="507197"/>
            <a:chOff x="1016322" y="1168926"/>
            <a:chExt cx="4396840" cy="5071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EF21FA-9C07-A095-AEAF-A216006C2962}"/>
                </a:ext>
              </a:extLst>
            </p:cNvPr>
            <p:cNvSpPr txBox="1"/>
            <p:nvPr/>
          </p:nvSpPr>
          <p:spPr>
            <a:xfrm>
              <a:off x="1016322" y="1306791"/>
              <a:ext cx="273757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few jobs: lower rate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D9DD67-FA72-2FD2-D244-04D43C8B1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82" y="1168926"/>
              <a:ext cx="201805" cy="1403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80DD1A-9F61-7206-1DFB-CA986F28B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021" y="1254877"/>
              <a:ext cx="1641141" cy="14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B8A538B-DCCF-0D66-FEAD-7B2580D3C050}"/>
              </a:ext>
            </a:extLst>
          </p:cNvPr>
          <p:cNvSpPr txBox="1"/>
          <p:nvPr/>
        </p:nvSpPr>
        <p:spPr>
          <a:xfrm>
            <a:off x="2748122" y="1351675"/>
            <a:ext cx="1770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ServerFilling</a:t>
            </a:r>
            <a:endParaRPr lang="en-US" sz="24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90C42D5-3781-3938-C993-292E0EA26DBA}"/>
              </a:ext>
            </a:extLst>
          </p:cNvPr>
          <p:cNvGrpSpPr/>
          <p:nvPr/>
        </p:nvGrpSpPr>
        <p:grpSpPr>
          <a:xfrm>
            <a:off x="5828384" y="1347093"/>
            <a:ext cx="5703705" cy="4063642"/>
            <a:chOff x="5828384" y="2054104"/>
            <a:chExt cx="5703705" cy="40636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6299432-13EB-9169-6194-690E19F0528C}"/>
                </a:ext>
              </a:extLst>
            </p:cNvPr>
            <p:cNvGrpSpPr/>
            <p:nvPr/>
          </p:nvGrpSpPr>
          <p:grpSpPr>
            <a:xfrm>
              <a:off x="5828384" y="2102177"/>
              <a:ext cx="5703705" cy="4015569"/>
              <a:chOff x="5764665" y="2102177"/>
              <a:chExt cx="7077799" cy="401556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71567B-9C2E-3399-00C7-36670BD8FF13}"/>
                  </a:ext>
                </a:extLst>
              </p:cNvPr>
              <p:cNvGrpSpPr/>
              <p:nvPr/>
            </p:nvGrpSpPr>
            <p:grpSpPr>
              <a:xfrm>
                <a:off x="6997845" y="2102177"/>
                <a:ext cx="5844619" cy="3553905"/>
                <a:chOff x="989814" y="2102177"/>
                <a:chExt cx="5844619" cy="3553905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B3757B4-22CD-0FDA-6693-C4FCDAAA22D6}"/>
                    </a:ext>
                  </a:extLst>
                </p:cNvPr>
                <p:cNvCxnSpPr/>
                <p:nvPr/>
              </p:nvCxnSpPr>
              <p:spPr>
                <a:xfrm flipV="1">
                  <a:off x="989814" y="2102177"/>
                  <a:ext cx="0" cy="3553905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602997C8-EF3D-A74A-2FD0-A7FF48C39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9814" y="5656081"/>
                  <a:ext cx="5844619" cy="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DD92D27-3D79-F9E8-D486-B339C5D86251}"/>
                  </a:ext>
                </a:extLst>
              </p:cNvPr>
              <p:cNvGrpSpPr/>
              <p:nvPr/>
            </p:nvGrpSpPr>
            <p:grpSpPr>
              <a:xfrm>
                <a:off x="5764665" y="3220069"/>
                <a:ext cx="6964677" cy="2897677"/>
                <a:chOff x="5764665" y="3220069"/>
                <a:chExt cx="6964677" cy="289767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9EC54E37-2382-543F-6F53-2B50E3D31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4665" y="3220069"/>
                      <a:ext cx="1050731" cy="83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Work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𝐹𝐶𝐹𝑆</m:t>
                              </m:r>
                              <m:r>
                                <m:rPr>
                                  <m:nor/>
                                </m:rPr>
                                <a:rPr lang="en-US" sz="2400" b="1" smtClean="0"/>
                                <m:t>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9EC54E37-2382-543F-6F53-2B50E3D31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665" y="3220069"/>
                      <a:ext cx="1050731" cy="83221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5252" t="-5839" r="-201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3E9AD24-27D8-B5EB-5F7B-C3C670743165}"/>
                    </a:ext>
                  </a:extLst>
                </p:cNvPr>
                <p:cNvSpPr txBox="1"/>
                <p:nvPr/>
              </p:nvSpPr>
              <p:spPr>
                <a:xfrm>
                  <a:off x="9467671" y="5656081"/>
                  <a:ext cx="1049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Time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A5FEB0A-8A45-CDAB-4FED-0D6747F14155}"/>
                    </a:ext>
                  </a:extLst>
                </p:cNvPr>
                <p:cNvGrpSpPr/>
                <p:nvPr/>
              </p:nvGrpSpPr>
              <p:grpSpPr>
                <a:xfrm>
                  <a:off x="6997845" y="3449908"/>
                  <a:ext cx="5731497" cy="2182550"/>
                  <a:chOff x="989814" y="3449908"/>
                  <a:chExt cx="5731497" cy="2182550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58847F9B-654E-FB34-F619-AADDDE4CC0C8}"/>
                      </a:ext>
                    </a:extLst>
                  </p:cNvPr>
                  <p:cNvCxnSpPr/>
                  <p:nvPr/>
                </p:nvCxnSpPr>
                <p:spPr>
                  <a:xfrm>
                    <a:off x="1923068" y="3449908"/>
                    <a:ext cx="933254" cy="876693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68F7ED86-6EB5-069D-16D1-A01EF6EF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9814" y="4674907"/>
                    <a:ext cx="904965" cy="753362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B19A634-4371-C272-147F-C7118F7E2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6321" y="3976241"/>
                    <a:ext cx="1720742" cy="165354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C226D062-6CC7-A6F8-B5B6-90C42137B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4780" y="3449908"/>
                    <a:ext cx="0" cy="1943887"/>
                  </a:xfrm>
                  <a:prstGeom prst="line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994EF11-2AF1-E1C8-41A4-DF376C1117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6321" y="3976241"/>
                    <a:ext cx="0" cy="350361"/>
                  </a:xfrm>
                  <a:prstGeom prst="line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ACA4B989-D223-E0F5-DDFB-B8AC24F4E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79390" y="4249074"/>
                    <a:ext cx="0" cy="1383384"/>
                  </a:xfrm>
                  <a:prstGeom prst="line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49AC7924-B14F-037A-23A0-BB56DD9C1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9390" y="4243576"/>
                    <a:ext cx="1121789" cy="10322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0152D27E-4681-4009-CB4E-A7CC9C127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01179" y="4243576"/>
                    <a:ext cx="0" cy="1033878"/>
                  </a:xfrm>
                  <a:prstGeom prst="line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D7F74A4-6CEE-9444-D136-6D92BB67B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01178" y="4241932"/>
                    <a:ext cx="820133" cy="900330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3DF82E5-1015-EA64-264D-A64536B651BE}"/>
                </a:ext>
              </a:extLst>
            </p:cNvPr>
            <p:cNvSpPr txBox="1"/>
            <p:nvPr/>
          </p:nvSpPr>
          <p:spPr>
            <a:xfrm>
              <a:off x="8928297" y="2054104"/>
              <a:ext cx="103116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FCFS-1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41C369F-047C-B8E0-877F-0D424C974B6B}"/>
                  </a:ext>
                </a:extLst>
              </p:cNvPr>
              <p:cNvSpPr txBox="1"/>
              <p:nvPr/>
            </p:nvSpPr>
            <p:spPr>
              <a:xfrm>
                <a:off x="414779" y="5410735"/>
                <a:ext cx="11283885" cy="1109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Identical changes in work, except when very few jobs, little work.</a:t>
                </a:r>
              </a:p>
              <a:p>
                <a:r>
                  <a:rPr lang="en-US" sz="2200" dirty="0"/>
                  <a:t>Bound impact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r>
                  <a:rPr lang="en-US" sz="2200" dirty="0" err="1"/>
                  <a:t>Thm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sz="2200" b="1" smtClean="0"/>
                              <m:t>‐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41C369F-047C-B8E0-877F-0D424C974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" y="5410735"/>
                <a:ext cx="11283885" cy="1109535"/>
              </a:xfrm>
              <a:prstGeom prst="rect">
                <a:avLst/>
              </a:prstGeom>
              <a:blipFill>
                <a:blip r:embed="rId6"/>
                <a:stretch>
                  <a:fillRect l="-702" t="-3846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8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4" grpId="0" animBg="1"/>
      <p:bldP spid="1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A049-30D9-000F-2965-B5635A4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D558-410A-3700-69C4-D0BFBA150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971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Goal</a:t>
                </a:r>
                <a:r>
                  <a:rPr lang="en-US" sz="3200" dirty="0"/>
                  <a:t>: Create policy which minimizes mean response time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First step</a:t>
                </a:r>
                <a:r>
                  <a:rPr lang="en-US" sz="3200" dirty="0"/>
                  <a:t>: Create simple throughput-optimal policy </a:t>
                </a:r>
                <a:r>
                  <a:rPr lang="en-US" sz="3200" dirty="0" err="1"/>
                  <a:t>ServerFilling</a:t>
                </a:r>
                <a:r>
                  <a:rPr lang="en-US" sz="3200" dirty="0"/>
                  <a:t>, understand its mean response time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BD558-410A-3700-69C4-D0BFBA150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9710" cy="4351338"/>
              </a:xfrm>
              <a:blipFill>
                <a:blip r:embed="rId3"/>
                <a:stretch>
                  <a:fillRect l="-1464" t="-2801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5BDD-8F13-A776-3BB9-0875280D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C85BF9F8-62A8-B54C-33F0-ED1601F95827}"/>
              </a:ext>
            </a:extLst>
          </p:cNvPr>
          <p:cNvSpPr/>
          <p:nvPr/>
        </p:nvSpPr>
        <p:spPr>
          <a:xfrm rot="19056471">
            <a:off x="5632" y="2575436"/>
            <a:ext cx="1472254" cy="587640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2580A-BBFC-2FC4-5A40-CEA7620DD185}"/>
              </a:ext>
            </a:extLst>
          </p:cNvPr>
          <p:cNvSpPr/>
          <p:nvPr/>
        </p:nvSpPr>
        <p:spPr>
          <a:xfrm>
            <a:off x="838199" y="1690688"/>
            <a:ext cx="10515599" cy="750671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FB52FC-8E3A-7FC0-D9AD-33B4BEF3E7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History of optimizing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FB52FC-8E3A-7FC0-D9AD-33B4BEF3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F83E0-2724-89F3-E31E-206E88578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Single server: Shortest Remaining Processing Time (SRPT). [Schrage ‘68]</a:t>
                </a:r>
              </a:p>
              <a:p>
                <a:pPr marL="0" indent="0">
                  <a:buNone/>
                </a:pPr>
                <a:r>
                  <a:rPr lang="en-US" dirty="0"/>
                  <a:t>Multiserver, 1 server/job: SRPT-k. [</a:t>
                </a:r>
                <a:r>
                  <a:rPr lang="en-US" b="1" dirty="0"/>
                  <a:t>G</a:t>
                </a:r>
                <a:r>
                  <a:rPr lang="en-US" dirty="0"/>
                  <a:t>SH, ‘18]</a:t>
                </a:r>
              </a:p>
              <a:p>
                <a:pPr marL="0" indent="0">
                  <a:buNone/>
                </a:pPr>
                <a:r>
                  <a:rPr lang="en-US" dirty="0"/>
                  <a:t>Asymptotic optimality: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Find multiserver-job policy which is asymptotically optimal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F83E0-2724-89F3-E31E-206E88578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EDFA4-551E-A9F6-80D8-5BBEAC6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3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47700" y="1825625"/>
            <a:ext cx="3506470" cy="2430780"/>
            <a:chOff x="1020" y="2875"/>
            <a:chExt cx="5522" cy="3828"/>
          </a:xfrm>
        </p:grpSpPr>
        <p:grpSp>
          <p:nvGrpSpPr>
            <p:cNvPr id="8" name="Group 7"/>
            <p:cNvGrpSpPr/>
            <p:nvPr/>
          </p:nvGrpSpPr>
          <p:grpSpPr>
            <a:xfrm>
              <a:off x="1020" y="2875"/>
              <a:ext cx="2986" cy="3828"/>
              <a:chOff x="1020" y="2875"/>
              <a:chExt cx="2986" cy="3828"/>
            </a:xfrm>
          </p:grpSpPr>
          <p:pic>
            <p:nvPicPr>
              <p:cNvPr id="6" name="Picture 5" descr="database-symbol-vector-clipart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" y="2875"/>
                <a:ext cx="2987" cy="3298"/>
              </a:xfrm>
              <a:prstGeom prst="rect">
                <a:avLst/>
              </a:prstGeom>
            </p:spPr>
          </p:pic>
          <p:sp>
            <p:nvSpPr>
              <p:cNvPr id="7" name="Text Box 6"/>
              <p:cNvSpPr txBox="1"/>
              <p:nvPr/>
            </p:nvSpPr>
            <p:spPr>
              <a:xfrm>
                <a:off x="1208" y="6027"/>
                <a:ext cx="2612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Databases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58" y="3659"/>
              <a:ext cx="2184" cy="1238"/>
              <a:chOff x="4358" y="3659"/>
              <a:chExt cx="4186" cy="1730"/>
            </a:xfrm>
          </p:grpSpPr>
          <p:sp>
            <p:nvSpPr>
              <p:cNvPr id="18" name="Rectangles 17"/>
              <p:cNvSpPr/>
              <p:nvPr/>
            </p:nvSpPr>
            <p:spPr>
              <a:xfrm>
                <a:off x="4358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5392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s 19"/>
              <p:cNvSpPr/>
              <p:nvPr/>
            </p:nvSpPr>
            <p:spPr>
              <a:xfrm>
                <a:off x="6426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7460" y="365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460" y="538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227965" y="4584065"/>
            <a:ext cx="4359275" cy="1404620"/>
            <a:chOff x="359" y="7219"/>
            <a:chExt cx="6865" cy="2212"/>
          </a:xfrm>
        </p:grpSpPr>
        <p:grpSp>
          <p:nvGrpSpPr>
            <p:cNvPr id="14" name="Group 13"/>
            <p:cNvGrpSpPr/>
            <p:nvPr/>
          </p:nvGrpSpPr>
          <p:grpSpPr>
            <a:xfrm>
              <a:off x="359" y="7219"/>
              <a:ext cx="4680" cy="2212"/>
              <a:chOff x="359" y="7219"/>
              <a:chExt cx="4680" cy="2212"/>
            </a:xfrm>
          </p:grpSpPr>
          <p:pic>
            <p:nvPicPr>
              <p:cNvPr id="12" name="Picture 11" descr="RcG7BRKei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" y="7219"/>
                <a:ext cx="4681" cy="1756"/>
              </a:xfrm>
              <a:prstGeom prst="rect">
                <a:avLst/>
              </a:prstGeom>
            </p:spPr>
          </p:pic>
          <p:sp>
            <p:nvSpPr>
              <p:cNvPr id="13" name="Text Box 12"/>
              <p:cNvSpPr txBox="1"/>
              <p:nvPr/>
            </p:nvSpPr>
            <p:spPr>
              <a:xfrm>
                <a:off x="842" y="8755"/>
                <a:ext cx="3952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Network Switches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040" y="7353"/>
              <a:ext cx="2184" cy="1238"/>
              <a:chOff x="4358" y="3659"/>
              <a:chExt cx="4186" cy="1730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4358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5392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6426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7460" y="365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60" y="538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7908925" y="1825625"/>
            <a:ext cx="3369945" cy="2430780"/>
            <a:chOff x="12454" y="2875"/>
            <a:chExt cx="5307" cy="3828"/>
          </a:xfrm>
        </p:grpSpPr>
        <p:grpSp>
          <p:nvGrpSpPr>
            <p:cNvPr id="11" name="Group 10"/>
            <p:cNvGrpSpPr/>
            <p:nvPr/>
          </p:nvGrpSpPr>
          <p:grpSpPr>
            <a:xfrm>
              <a:off x="14913" y="2875"/>
              <a:ext cx="2848" cy="3828"/>
              <a:chOff x="14913" y="2875"/>
              <a:chExt cx="2848" cy="3828"/>
            </a:xfrm>
          </p:grpSpPr>
          <p:pic>
            <p:nvPicPr>
              <p:cNvPr id="9" name="Picture 8" descr="web-server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5" y="2875"/>
                <a:ext cx="2485" cy="2978"/>
              </a:xfrm>
              <a:prstGeom prst="rect">
                <a:avLst/>
              </a:prstGeom>
            </p:spPr>
          </p:pic>
          <p:sp>
            <p:nvSpPr>
              <p:cNvPr id="10" name="Text Box 9"/>
              <p:cNvSpPr txBox="1"/>
              <p:nvPr/>
            </p:nvSpPr>
            <p:spPr>
              <a:xfrm>
                <a:off x="14913" y="6027"/>
                <a:ext cx="2848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Webservers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0800000">
              <a:off x="12454" y="3659"/>
              <a:ext cx="2184" cy="1238"/>
              <a:chOff x="4358" y="3659"/>
              <a:chExt cx="4186" cy="1730"/>
            </a:xfrm>
          </p:grpSpPr>
          <p:sp>
            <p:nvSpPr>
              <p:cNvPr id="32" name="Rectangles 31"/>
              <p:cNvSpPr/>
              <p:nvPr/>
            </p:nvSpPr>
            <p:spPr>
              <a:xfrm>
                <a:off x="4358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s 32"/>
              <p:cNvSpPr/>
              <p:nvPr/>
            </p:nvSpPr>
            <p:spPr>
              <a:xfrm>
                <a:off x="5392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6426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460" y="365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460" y="538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7908925" y="4257040"/>
            <a:ext cx="3721735" cy="2235200"/>
            <a:chOff x="12455" y="6704"/>
            <a:chExt cx="5861" cy="3520"/>
          </a:xfrm>
        </p:grpSpPr>
        <p:grpSp>
          <p:nvGrpSpPr>
            <p:cNvPr id="17" name="Group 16"/>
            <p:cNvGrpSpPr/>
            <p:nvPr/>
          </p:nvGrpSpPr>
          <p:grpSpPr>
            <a:xfrm>
              <a:off x="14360" y="6704"/>
              <a:ext cx="3956" cy="3520"/>
              <a:chOff x="14360" y="6704"/>
              <a:chExt cx="3956" cy="3520"/>
            </a:xfrm>
          </p:grpSpPr>
          <p:pic>
            <p:nvPicPr>
              <p:cNvPr id="15" name="Picture 14" descr="1718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60" y="6704"/>
                <a:ext cx="3956" cy="2967"/>
              </a:xfrm>
              <a:prstGeom prst="rect">
                <a:avLst/>
              </a:prstGeom>
            </p:spPr>
          </p:pic>
          <p:sp>
            <p:nvSpPr>
              <p:cNvPr id="16" name="Text Box 15"/>
              <p:cNvSpPr txBox="1"/>
              <p:nvPr/>
            </p:nvSpPr>
            <p:spPr>
              <a:xfrm>
                <a:off x="15203" y="9548"/>
                <a:ext cx="2271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Processor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0800000">
              <a:off x="12455" y="7353"/>
              <a:ext cx="2184" cy="1238"/>
              <a:chOff x="4358" y="3659"/>
              <a:chExt cx="4186" cy="1730"/>
            </a:xfrm>
          </p:grpSpPr>
          <p:sp>
            <p:nvSpPr>
              <p:cNvPr id="38" name="Rectangles 37"/>
              <p:cNvSpPr/>
              <p:nvPr/>
            </p:nvSpPr>
            <p:spPr>
              <a:xfrm>
                <a:off x="4358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38"/>
              <p:cNvSpPr/>
              <p:nvPr/>
            </p:nvSpPr>
            <p:spPr>
              <a:xfrm>
                <a:off x="5392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s 39"/>
              <p:cNvSpPr/>
              <p:nvPr/>
            </p:nvSpPr>
            <p:spPr>
              <a:xfrm>
                <a:off x="6426" y="3659"/>
                <a:ext cx="1034" cy="1730"/>
              </a:xfrm>
              <a:prstGeom prst="rect">
                <a:avLst/>
              </a:prstGeom>
              <a:noFill/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7460" y="365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460" y="5389"/>
                <a:ext cx="1085" cy="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ounded Rectangle 47"/>
          <p:cNvSpPr/>
          <p:nvPr/>
        </p:nvSpPr>
        <p:spPr>
          <a:xfrm>
            <a:off x="4452168" y="3429000"/>
            <a:ext cx="3230880" cy="850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Scheduling Matters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34CB-D25F-B912-6EBB-9C073991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BE134-F9CF-8824-6548-1DE1C2189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Idea: Adjust </a:t>
                </a:r>
                <a:r>
                  <a:rPr lang="en-US" dirty="0" err="1"/>
                  <a:t>ServerFilling</a:t>
                </a:r>
                <a:r>
                  <a:rPr lang="en-US" dirty="0"/>
                  <a:t> with new job ordering.</a:t>
                </a:r>
              </a:p>
              <a:p>
                <a:pPr marL="0" indent="0">
                  <a:buNone/>
                </a:pPr>
                <a:r>
                  <a:rPr lang="en-US" dirty="0"/>
                  <a:t>Q: How should we order jobs to minimize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dirty="0"/>
                  <a:t>A: Least duration?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dirty="0"/>
                  <a:t>B: Least server need?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dirty="0"/>
                  <a:t>C: Least size (product)?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BE134-F9CF-8824-6548-1DE1C2189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A4B6-A969-93EB-42F9-4587D607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91A61D-7A56-F583-DECA-7143D7442EE6}"/>
              </a:ext>
            </a:extLst>
          </p:cNvPr>
          <p:cNvGrpSpPr/>
          <p:nvPr/>
        </p:nvGrpSpPr>
        <p:grpSpPr>
          <a:xfrm>
            <a:off x="4660362" y="2985678"/>
            <a:ext cx="3933760" cy="1030858"/>
            <a:chOff x="2795531" y="3749177"/>
            <a:chExt cx="3933760" cy="1098013"/>
          </a:xfrm>
        </p:grpSpPr>
        <p:sp>
          <p:nvSpPr>
            <p:cNvPr id="33" name="Rectangles 42">
              <a:extLst>
                <a:ext uri="{FF2B5EF4-FFF2-40B4-BE49-F238E27FC236}">
                  <a16:creationId xmlns:a16="http://schemas.microsoft.com/office/drawing/2014/main" id="{D05DEB43-7CAB-51BD-450D-E25479E90BD5}"/>
                </a:ext>
              </a:extLst>
            </p:cNvPr>
            <p:cNvSpPr/>
            <p:nvPr/>
          </p:nvSpPr>
          <p:spPr>
            <a:xfrm>
              <a:off x="6131121" y="3758800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0357B4-855E-ED81-D607-B2C1FE3159D6}"/>
                </a:ext>
              </a:extLst>
            </p:cNvPr>
            <p:cNvGrpSpPr/>
            <p:nvPr/>
          </p:nvGrpSpPr>
          <p:grpSpPr>
            <a:xfrm>
              <a:off x="2795531" y="3749177"/>
              <a:ext cx="3658235" cy="1097915"/>
              <a:chOff x="5121" y="3720"/>
              <a:chExt cx="5761" cy="172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4421DB1-7B5E-66E3-C0EB-7EABF80AB1E2}"/>
                  </a:ext>
                </a:extLst>
              </p:cNvPr>
              <p:cNvGrpSpPr/>
              <p:nvPr/>
            </p:nvGrpSpPr>
            <p:grpSpPr>
              <a:xfrm>
                <a:off x="5630" y="3720"/>
                <a:ext cx="4734" cy="1729"/>
                <a:chOff x="5630" y="3720"/>
                <a:chExt cx="4734" cy="1729"/>
              </a:xfrm>
            </p:grpSpPr>
            <p:sp>
              <p:nvSpPr>
                <p:cNvPr id="26" name="Rectangles 39">
                  <a:extLst>
                    <a:ext uri="{FF2B5EF4-FFF2-40B4-BE49-F238E27FC236}">
                      <a16:creationId xmlns:a16="http://schemas.microsoft.com/office/drawing/2014/main" id="{AFF7D902-2D9B-37B8-CDBA-83E3E24D731F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0">
                  <a:extLst>
                    <a:ext uri="{FF2B5EF4-FFF2-40B4-BE49-F238E27FC236}">
                      <a16:creationId xmlns:a16="http://schemas.microsoft.com/office/drawing/2014/main" id="{05784387-A75D-4C5D-3E20-AC9CDD3AF774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1">
                  <a:extLst>
                    <a:ext uri="{FF2B5EF4-FFF2-40B4-BE49-F238E27FC236}">
                      <a16:creationId xmlns:a16="http://schemas.microsoft.com/office/drawing/2014/main" id="{C7265066-15B7-313D-DFFD-0B0E1C21FE3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s 42">
                  <a:extLst>
                    <a:ext uri="{FF2B5EF4-FFF2-40B4-BE49-F238E27FC236}">
                      <a16:creationId xmlns:a16="http://schemas.microsoft.com/office/drawing/2014/main" id="{48975D4A-F8E8-B59B-40D8-2823D640DD1B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E6C0815-92A7-4FF2-C9DE-902E974E2F42}"/>
                    </a:ext>
                  </a:extLst>
                </p:cNvPr>
                <p:cNvCxnSpPr/>
                <p:nvPr/>
              </p:nvCxnSpPr>
              <p:spPr>
                <a:xfrm>
                  <a:off x="5630" y="3720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C955B8D-3FC3-EFDD-2414-195CB95081EB}"/>
                    </a:ext>
                  </a:extLst>
                </p:cNvPr>
                <p:cNvCxnSpPr/>
                <p:nvPr/>
              </p:nvCxnSpPr>
              <p:spPr>
                <a:xfrm>
                  <a:off x="5630" y="5434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87A9FF33-8AE1-F461-27DC-B9A6E5CA8C86}"/>
                  </a:ext>
                </a:extLst>
              </p:cNvPr>
              <p:cNvSpPr/>
              <p:nvPr/>
            </p:nvSpPr>
            <p:spPr>
              <a:xfrm>
                <a:off x="6672" y="4389"/>
                <a:ext cx="754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BD743E19-FD3E-68BF-FF20-97E36F782D95}"/>
                  </a:ext>
                </a:extLst>
              </p:cNvPr>
              <p:cNvSpPr/>
              <p:nvPr/>
            </p:nvSpPr>
            <p:spPr>
              <a:xfrm>
                <a:off x="8733" y="4420"/>
                <a:ext cx="425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EF524A25-7EC0-7001-1341-175B7CF1A7B9}"/>
                  </a:ext>
                </a:extLst>
              </p:cNvPr>
              <p:cNvSpPr/>
              <p:nvPr/>
            </p:nvSpPr>
            <p:spPr>
              <a:xfrm>
                <a:off x="10720" y="3876"/>
                <a:ext cx="162" cy="14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AA8DBF08-7F95-D371-129A-F8D1C3F84C13}"/>
                  </a:ext>
                </a:extLst>
              </p:cNvPr>
              <p:cNvSpPr/>
              <p:nvPr/>
            </p:nvSpPr>
            <p:spPr>
              <a:xfrm>
                <a:off x="7756" y="4750"/>
                <a:ext cx="506" cy="4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E7294AA-51F7-5651-8409-5AA444B25E7E}"/>
                  </a:ext>
                </a:extLst>
              </p:cNvPr>
              <p:cNvCxnSpPr/>
              <p:nvPr/>
            </p:nvCxnSpPr>
            <p:spPr>
              <a:xfrm flipV="1">
                <a:off x="5121" y="467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s 47">
              <a:extLst>
                <a:ext uri="{FF2B5EF4-FFF2-40B4-BE49-F238E27FC236}">
                  <a16:creationId xmlns:a16="http://schemas.microsoft.com/office/drawing/2014/main" id="{66953FBE-F9A1-629D-25FC-E9642AA4F99C}"/>
                </a:ext>
              </a:extLst>
            </p:cNvPr>
            <p:cNvSpPr/>
            <p:nvPr/>
          </p:nvSpPr>
          <p:spPr>
            <a:xfrm>
              <a:off x="5742912" y="4403228"/>
              <a:ext cx="163569" cy="31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5499EC-8ADD-11BC-88FD-DEAD87D7F497}"/>
              </a:ext>
            </a:extLst>
          </p:cNvPr>
          <p:cNvGrpSpPr/>
          <p:nvPr/>
        </p:nvGrpSpPr>
        <p:grpSpPr>
          <a:xfrm>
            <a:off x="4660362" y="4119265"/>
            <a:ext cx="3933760" cy="1030858"/>
            <a:chOff x="2795531" y="3749177"/>
            <a:chExt cx="3933760" cy="1098013"/>
          </a:xfrm>
        </p:grpSpPr>
        <p:sp>
          <p:nvSpPr>
            <p:cNvPr id="86" name="Rectangles 42">
              <a:extLst>
                <a:ext uri="{FF2B5EF4-FFF2-40B4-BE49-F238E27FC236}">
                  <a16:creationId xmlns:a16="http://schemas.microsoft.com/office/drawing/2014/main" id="{1CE81990-C54A-A845-5851-339C9E30D183}"/>
                </a:ext>
              </a:extLst>
            </p:cNvPr>
            <p:cNvSpPr/>
            <p:nvPr/>
          </p:nvSpPr>
          <p:spPr>
            <a:xfrm>
              <a:off x="6131121" y="3758800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508CF92-EC48-D2CC-6752-C0C8C6DD554B}"/>
                </a:ext>
              </a:extLst>
            </p:cNvPr>
            <p:cNvGrpSpPr/>
            <p:nvPr/>
          </p:nvGrpSpPr>
          <p:grpSpPr>
            <a:xfrm>
              <a:off x="2795531" y="3749177"/>
              <a:ext cx="3329305" cy="1097915"/>
              <a:chOff x="5121" y="3720"/>
              <a:chExt cx="5243" cy="1729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D2411B9-DEE3-3C5F-445A-A4FB0FB0ED25}"/>
                  </a:ext>
                </a:extLst>
              </p:cNvPr>
              <p:cNvGrpSpPr/>
              <p:nvPr/>
            </p:nvGrpSpPr>
            <p:grpSpPr>
              <a:xfrm>
                <a:off x="5630" y="3720"/>
                <a:ext cx="4734" cy="1729"/>
                <a:chOff x="5630" y="3720"/>
                <a:chExt cx="4734" cy="1729"/>
              </a:xfrm>
            </p:grpSpPr>
            <p:sp>
              <p:nvSpPr>
                <p:cNvPr id="95" name="Rectangles 39">
                  <a:extLst>
                    <a:ext uri="{FF2B5EF4-FFF2-40B4-BE49-F238E27FC236}">
                      <a16:creationId xmlns:a16="http://schemas.microsoft.com/office/drawing/2014/main" id="{EABA7B49-F743-A271-580F-8267408BE2C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s 40">
                  <a:extLst>
                    <a:ext uri="{FF2B5EF4-FFF2-40B4-BE49-F238E27FC236}">
                      <a16:creationId xmlns:a16="http://schemas.microsoft.com/office/drawing/2014/main" id="{443D750E-DC13-8123-4A01-694D6D402844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s 41">
                  <a:extLst>
                    <a:ext uri="{FF2B5EF4-FFF2-40B4-BE49-F238E27FC236}">
                      <a16:creationId xmlns:a16="http://schemas.microsoft.com/office/drawing/2014/main" id="{682779D9-5078-D409-1179-470121B2943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s 42">
                  <a:extLst>
                    <a:ext uri="{FF2B5EF4-FFF2-40B4-BE49-F238E27FC236}">
                      <a16:creationId xmlns:a16="http://schemas.microsoft.com/office/drawing/2014/main" id="{5B46E9B4-EC4A-B296-30E1-3DEAE87FF34C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A264EB0-4E55-D3EC-E83D-86173BA6A11A}"/>
                    </a:ext>
                  </a:extLst>
                </p:cNvPr>
                <p:cNvCxnSpPr/>
                <p:nvPr/>
              </p:nvCxnSpPr>
              <p:spPr>
                <a:xfrm>
                  <a:off x="5630" y="3720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60D95D1-A4A1-604A-4F5F-10BD79F731EF}"/>
                    </a:ext>
                  </a:extLst>
                </p:cNvPr>
                <p:cNvCxnSpPr/>
                <p:nvPr/>
              </p:nvCxnSpPr>
              <p:spPr>
                <a:xfrm>
                  <a:off x="5630" y="5434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s 46">
                <a:extLst>
                  <a:ext uri="{FF2B5EF4-FFF2-40B4-BE49-F238E27FC236}">
                    <a16:creationId xmlns:a16="http://schemas.microsoft.com/office/drawing/2014/main" id="{60C1FD18-3521-5B84-7AC1-322BD9E33BBB}"/>
                  </a:ext>
                </a:extLst>
              </p:cNvPr>
              <p:cNvSpPr/>
              <p:nvPr/>
            </p:nvSpPr>
            <p:spPr>
              <a:xfrm>
                <a:off x="7655" y="4420"/>
                <a:ext cx="754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s 47">
                <a:extLst>
                  <a:ext uri="{FF2B5EF4-FFF2-40B4-BE49-F238E27FC236}">
                    <a16:creationId xmlns:a16="http://schemas.microsoft.com/office/drawing/2014/main" id="{14795057-0F4A-65B7-3872-BEEAD66E770C}"/>
                  </a:ext>
                </a:extLst>
              </p:cNvPr>
              <p:cNvSpPr/>
              <p:nvPr/>
            </p:nvSpPr>
            <p:spPr>
              <a:xfrm>
                <a:off x="8733" y="4420"/>
                <a:ext cx="425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s 48">
                <a:extLst>
                  <a:ext uri="{FF2B5EF4-FFF2-40B4-BE49-F238E27FC236}">
                    <a16:creationId xmlns:a16="http://schemas.microsoft.com/office/drawing/2014/main" id="{44404DCD-9062-C79E-850A-72EBCD1847C9}"/>
                  </a:ext>
                </a:extLst>
              </p:cNvPr>
              <p:cNvSpPr/>
              <p:nvPr/>
            </p:nvSpPr>
            <p:spPr>
              <a:xfrm>
                <a:off x="6951" y="3843"/>
                <a:ext cx="162" cy="14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s 49">
                <a:extLst>
                  <a:ext uri="{FF2B5EF4-FFF2-40B4-BE49-F238E27FC236}">
                    <a16:creationId xmlns:a16="http://schemas.microsoft.com/office/drawing/2014/main" id="{DE9E0CE1-7455-667B-0045-2386BD8D917C}"/>
                  </a:ext>
                </a:extLst>
              </p:cNvPr>
              <p:cNvSpPr/>
              <p:nvPr/>
            </p:nvSpPr>
            <p:spPr>
              <a:xfrm>
                <a:off x="9631" y="4781"/>
                <a:ext cx="506" cy="4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493B59D-3217-9775-E2C3-C9A5B07D9810}"/>
                  </a:ext>
                </a:extLst>
              </p:cNvPr>
              <p:cNvCxnSpPr/>
              <p:nvPr/>
            </p:nvCxnSpPr>
            <p:spPr>
              <a:xfrm flipV="1">
                <a:off x="5121" y="467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s 47">
              <a:extLst>
                <a:ext uri="{FF2B5EF4-FFF2-40B4-BE49-F238E27FC236}">
                  <a16:creationId xmlns:a16="http://schemas.microsoft.com/office/drawing/2014/main" id="{8F64FABA-B578-FFE6-772B-C5737A160C6F}"/>
                </a:ext>
              </a:extLst>
            </p:cNvPr>
            <p:cNvSpPr/>
            <p:nvPr/>
          </p:nvSpPr>
          <p:spPr>
            <a:xfrm>
              <a:off x="6320546" y="4422745"/>
              <a:ext cx="163569" cy="31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48ABA9-0F48-A36B-C14E-CA14FD50BCE3}"/>
              </a:ext>
            </a:extLst>
          </p:cNvPr>
          <p:cNvGrpSpPr/>
          <p:nvPr/>
        </p:nvGrpSpPr>
        <p:grpSpPr>
          <a:xfrm>
            <a:off x="4660362" y="5389860"/>
            <a:ext cx="3933760" cy="1030858"/>
            <a:chOff x="2795531" y="3749177"/>
            <a:chExt cx="3933760" cy="1098013"/>
          </a:xfrm>
        </p:grpSpPr>
        <p:sp>
          <p:nvSpPr>
            <p:cNvPr id="102" name="Rectangles 42">
              <a:extLst>
                <a:ext uri="{FF2B5EF4-FFF2-40B4-BE49-F238E27FC236}">
                  <a16:creationId xmlns:a16="http://schemas.microsoft.com/office/drawing/2014/main" id="{3BBA91D5-DC84-E948-5A1D-C40FF3E222A4}"/>
                </a:ext>
              </a:extLst>
            </p:cNvPr>
            <p:cNvSpPr/>
            <p:nvPr/>
          </p:nvSpPr>
          <p:spPr>
            <a:xfrm>
              <a:off x="6131121" y="3758800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9DF9488-E5D7-3C1A-F8F1-66EBAD97636C}"/>
                </a:ext>
              </a:extLst>
            </p:cNvPr>
            <p:cNvGrpSpPr/>
            <p:nvPr/>
          </p:nvGrpSpPr>
          <p:grpSpPr>
            <a:xfrm>
              <a:off x="2795531" y="3749177"/>
              <a:ext cx="3329305" cy="1097915"/>
              <a:chOff x="5121" y="3720"/>
              <a:chExt cx="5243" cy="1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36ECC54-A645-3F6E-E8DF-057D52C5EEFC}"/>
                  </a:ext>
                </a:extLst>
              </p:cNvPr>
              <p:cNvGrpSpPr/>
              <p:nvPr/>
            </p:nvGrpSpPr>
            <p:grpSpPr>
              <a:xfrm>
                <a:off x="5630" y="3720"/>
                <a:ext cx="4734" cy="1729"/>
                <a:chOff x="5630" y="3720"/>
                <a:chExt cx="4734" cy="1729"/>
              </a:xfrm>
            </p:grpSpPr>
            <p:sp>
              <p:nvSpPr>
                <p:cNvPr id="111" name="Rectangles 39">
                  <a:extLst>
                    <a:ext uri="{FF2B5EF4-FFF2-40B4-BE49-F238E27FC236}">
                      <a16:creationId xmlns:a16="http://schemas.microsoft.com/office/drawing/2014/main" id="{5486D7EB-E331-2077-5569-BF431232D39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s 40">
                  <a:extLst>
                    <a:ext uri="{FF2B5EF4-FFF2-40B4-BE49-F238E27FC236}">
                      <a16:creationId xmlns:a16="http://schemas.microsoft.com/office/drawing/2014/main" id="{BA41E7C4-BDCB-5860-7272-1F2918F9764D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s 41">
                  <a:extLst>
                    <a:ext uri="{FF2B5EF4-FFF2-40B4-BE49-F238E27FC236}">
                      <a16:creationId xmlns:a16="http://schemas.microsoft.com/office/drawing/2014/main" id="{21EA05A2-2BBB-E27E-80FB-CB2B51BEAAC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s 42">
                  <a:extLst>
                    <a:ext uri="{FF2B5EF4-FFF2-40B4-BE49-F238E27FC236}">
                      <a16:creationId xmlns:a16="http://schemas.microsoft.com/office/drawing/2014/main" id="{A6F3C0BE-5638-FB68-7387-366A07B0D44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F090641-DF8A-8DA8-2BC5-B672C38ECB52}"/>
                    </a:ext>
                  </a:extLst>
                </p:cNvPr>
                <p:cNvCxnSpPr/>
                <p:nvPr/>
              </p:nvCxnSpPr>
              <p:spPr>
                <a:xfrm>
                  <a:off x="5630" y="3720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57059A6-32C9-D939-7FDE-DC25135E57AC}"/>
                    </a:ext>
                  </a:extLst>
                </p:cNvPr>
                <p:cNvCxnSpPr/>
                <p:nvPr/>
              </p:nvCxnSpPr>
              <p:spPr>
                <a:xfrm>
                  <a:off x="5630" y="5434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ectangles 46">
                <a:extLst>
                  <a:ext uri="{FF2B5EF4-FFF2-40B4-BE49-F238E27FC236}">
                    <a16:creationId xmlns:a16="http://schemas.microsoft.com/office/drawing/2014/main" id="{6FCC221E-547B-3F85-BC67-B400D4695805}"/>
                  </a:ext>
                </a:extLst>
              </p:cNvPr>
              <p:cNvSpPr/>
              <p:nvPr/>
            </p:nvSpPr>
            <p:spPr>
              <a:xfrm>
                <a:off x="6672" y="4389"/>
                <a:ext cx="754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s 47">
                <a:extLst>
                  <a:ext uri="{FF2B5EF4-FFF2-40B4-BE49-F238E27FC236}">
                    <a16:creationId xmlns:a16="http://schemas.microsoft.com/office/drawing/2014/main" id="{56B304AC-806D-56FA-29C0-E0402AEFC1F9}"/>
                  </a:ext>
                </a:extLst>
              </p:cNvPr>
              <p:cNvSpPr/>
              <p:nvPr/>
            </p:nvSpPr>
            <p:spPr>
              <a:xfrm>
                <a:off x="7792" y="4378"/>
                <a:ext cx="425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s 48">
                <a:extLst>
                  <a:ext uri="{FF2B5EF4-FFF2-40B4-BE49-F238E27FC236}">
                    <a16:creationId xmlns:a16="http://schemas.microsoft.com/office/drawing/2014/main" id="{5C830711-96FD-2CF7-B203-72F6226E5682}"/>
                  </a:ext>
                </a:extLst>
              </p:cNvPr>
              <p:cNvSpPr/>
              <p:nvPr/>
            </p:nvSpPr>
            <p:spPr>
              <a:xfrm>
                <a:off x="9858" y="3812"/>
                <a:ext cx="162" cy="14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s 49">
                <a:extLst>
                  <a:ext uri="{FF2B5EF4-FFF2-40B4-BE49-F238E27FC236}">
                    <a16:creationId xmlns:a16="http://schemas.microsoft.com/office/drawing/2014/main" id="{4EA7EA38-3608-314F-E3D6-8866340A0670}"/>
                  </a:ext>
                </a:extLst>
              </p:cNvPr>
              <p:cNvSpPr/>
              <p:nvPr/>
            </p:nvSpPr>
            <p:spPr>
              <a:xfrm>
                <a:off x="8715" y="4750"/>
                <a:ext cx="506" cy="4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E24E9B6-EF47-F695-55FA-B6B4EDF21E7E}"/>
                  </a:ext>
                </a:extLst>
              </p:cNvPr>
              <p:cNvCxnSpPr/>
              <p:nvPr/>
            </p:nvCxnSpPr>
            <p:spPr>
              <a:xfrm flipV="1">
                <a:off x="5121" y="467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s 47">
              <a:extLst>
                <a:ext uri="{FF2B5EF4-FFF2-40B4-BE49-F238E27FC236}">
                  <a16:creationId xmlns:a16="http://schemas.microsoft.com/office/drawing/2014/main" id="{41E67D85-B49E-38F4-5AD4-646FEFE2F4D9}"/>
                </a:ext>
              </a:extLst>
            </p:cNvPr>
            <p:cNvSpPr/>
            <p:nvPr/>
          </p:nvSpPr>
          <p:spPr>
            <a:xfrm>
              <a:off x="6320545" y="4403228"/>
              <a:ext cx="163569" cy="31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1BCDB2F-5E09-CBD2-7951-86C11A6F379F}"/>
              </a:ext>
            </a:extLst>
          </p:cNvPr>
          <p:cNvSpPr/>
          <p:nvPr/>
        </p:nvSpPr>
        <p:spPr>
          <a:xfrm>
            <a:off x="822910" y="5288926"/>
            <a:ext cx="7894962" cy="1203949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7" y="3915854"/>
                <a:ext cx="935006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ServerFilling</a:t>
                </a:r>
                <a:r>
                  <a:rPr lang="en-US" sz="2200" dirty="0"/>
                  <a:t>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Order by least remaining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prefix M containing jobs that require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prefix M, serve largest requirement first. (tiebreak by remaining size)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7" y="3915854"/>
                <a:ext cx="9350065" cy="1785104"/>
              </a:xfrm>
              <a:prstGeom prst="rect">
                <a:avLst/>
              </a:prstGeom>
              <a:blipFill>
                <a:blip r:embed="rId3"/>
                <a:stretch>
                  <a:fillRect l="-913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C73BF5-7633-65E4-D4AA-F1041D21080A}"/>
              </a:ext>
            </a:extLst>
          </p:cNvPr>
          <p:cNvGrpSpPr/>
          <p:nvPr/>
        </p:nvGrpSpPr>
        <p:grpSpPr>
          <a:xfrm>
            <a:off x="557871" y="1109844"/>
            <a:ext cx="11411977" cy="2651125"/>
            <a:chOff x="557871" y="1109844"/>
            <a:chExt cx="11411977" cy="265112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3D0F290-993B-D2AA-A2B8-2F354A377721}"/>
                </a:ext>
              </a:extLst>
            </p:cNvPr>
            <p:cNvGrpSpPr/>
            <p:nvPr/>
          </p:nvGrpSpPr>
          <p:grpSpPr>
            <a:xfrm>
              <a:off x="557871" y="1109844"/>
              <a:ext cx="11411977" cy="2651125"/>
              <a:chOff x="522360" y="2059754"/>
              <a:chExt cx="11411977" cy="26511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59A0321-8A6D-1452-EE71-B968963579B4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5757"/>
                <a:chOff x="522360" y="2759171"/>
                <a:chExt cx="9985286" cy="1245757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93AAD43-AF68-C7DC-C589-805DC3821CC2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5EEC86F-52FB-4ED1-42A0-CFD84D3DE965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08C1E91-3C22-6EA0-D598-AB8651326EFF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8372543" cy="1239223"/>
                  <a:chOff x="681751" y="2322943"/>
                  <a:chExt cx="8372543" cy="123922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6FEF7D2-C27E-04E2-695B-FB12D708E582}"/>
                      </a:ext>
                    </a:extLst>
                  </p:cNvPr>
                  <p:cNvGrpSpPr/>
                  <p:nvPr/>
                </p:nvGrpSpPr>
                <p:grpSpPr>
                  <a:xfrm>
                    <a:off x="681751" y="2322943"/>
                    <a:ext cx="8372543" cy="1239223"/>
                    <a:chOff x="1586087" y="1805933"/>
                    <a:chExt cx="12845507" cy="2082801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F52A22A-3210-D5BF-8AC3-096BD20DB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5C14CD53-7692-5CE2-3C5B-2E1D571B7B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48CE0400-96D6-42E5-E104-092DACF4F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AC655785-7D3C-9296-EB5A-1F46E764B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908E0A6C-9529-7823-885A-0E9CFD7884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25ADF8ED-21F9-D1CA-6B4D-5DF4A615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12444751" cy="2082801"/>
                      <a:chOff x="1817511" y="2178755"/>
                      <a:chExt cx="12444751" cy="2082801"/>
                    </a:xfrm>
                  </p:grpSpPr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BED54ECE-721F-4030-92B1-92930C9888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AA58D3C6-06E5-50D8-7881-3C31838C054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88C06EE0-2A65-8085-0434-50FD7206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4FE41B73-4BB0-238E-CEF9-AFE9D279A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017EB40-0F55-31C3-03C9-9AF2E3DAF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8F5C409-0326-C5A1-680E-56B0EEA13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4E34E23D-F709-3921-3766-8C4CC086D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4427" y="3226155"/>
                        <a:ext cx="707249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77E2F532-B4AE-0FF1-53BB-0EDF9790E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65506" y="3651474"/>
                        <a:ext cx="444573" cy="46842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844B2E62-F597-561E-DE57-32C5827E61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71534" y="3678524"/>
                        <a:ext cx="290728" cy="4413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408BDDA8-EE6A-90EB-F535-EB80C6639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908802D-AE75-142B-8429-459B5CF51BEE}"/>
                      </a:ext>
                    </a:extLst>
                  </p:cNvPr>
                  <p:cNvSpPr/>
                  <p:nvPr/>
                </p:nvSpPr>
                <p:spPr>
                  <a:xfrm>
                    <a:off x="6416794" y="3114721"/>
                    <a:ext cx="412046" cy="447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D98D79D-47B9-4701-07ED-C02B157AF040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87C8B31-CB15-92A2-3DBA-C55FA21C473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3FB634F-FC83-1FCE-425B-1EA13386277E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3893B-5541-4856-1E24-A965CF2A000D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92C4D7E-39A2-4C30-4822-E84518DA2375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CA4FAD-7AC4-B955-8A1E-FE547B94254A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CBE219D-1749-739E-06CF-3867AF6DA671}"/>
                    </a:ext>
                  </a:extLst>
                </p:cNvPr>
                <p:cNvSpPr/>
                <p:nvPr/>
              </p:nvSpPr>
              <p:spPr>
                <a:xfrm>
                  <a:off x="9838072" y="2765706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870C6D-C245-585C-DD83-DFA594A83AC8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4AED49B-4DCC-D8B3-18BC-2D0EB0CC720B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00371F4-B9CC-F040-BA70-CEBECF6D60F2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3664044-7F18-9FE1-4D76-3B7476776946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BAFB0C1-FE79-AFA4-9EC7-9D03234B3929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4752F1B-62BC-87B0-42E6-1977EC066B6C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09205AC-0961-5255-584B-38A5D70F2863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674957-606B-8021-81FF-7B3EED086D52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4739CF-3819-5DB3-2133-AFD0761B3AA6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2532962" y="2930135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567136" y="3656752"/>
                <a:ext cx="541013" cy="259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6611973" y="3639660"/>
                <a:ext cx="380273" cy="286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6E3391-7D3B-59B8-F4AF-6DBF80B28ADA}"/>
                  </a:ext>
                </a:extLst>
              </p:cNvPr>
              <p:cNvSpPr/>
              <p:nvPr/>
            </p:nvSpPr>
            <p:spPr>
              <a:xfrm>
                <a:off x="6069849" y="3434064"/>
                <a:ext cx="206023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E9F77B-AFBD-701A-AD0D-932FD1608C46}"/>
                  </a:ext>
                </a:extLst>
              </p:cNvPr>
              <p:cNvSpPr/>
              <p:nvPr/>
            </p:nvSpPr>
            <p:spPr>
              <a:xfrm>
                <a:off x="10086592" y="3643924"/>
                <a:ext cx="156226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5220404" y="3687945"/>
                <a:ext cx="511401" cy="24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078A6-36EC-B4F6-40E6-97AD6D6B3DA8}"/>
                  </a:ext>
                </a:extLst>
              </p:cNvPr>
              <p:cNvSpPr txBox="1"/>
              <p:nvPr/>
            </p:nvSpPr>
            <p:spPr>
              <a:xfrm>
                <a:off x="11404681" y="3189893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/>
                  <a:t>=8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9438669" y="3643365"/>
                <a:ext cx="195524" cy="262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8099073" y="3403706"/>
                <a:ext cx="111412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C1B7F-FDFA-F072-2D26-08584DA3D05B}"/>
                </a:ext>
              </a:extLst>
            </p:cNvPr>
            <p:cNvSpPr txBox="1"/>
            <p:nvPr/>
          </p:nvSpPr>
          <p:spPr>
            <a:xfrm>
              <a:off x="1285582" y="1415018"/>
              <a:ext cx="2669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Least remaining size order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5961486" y="865304"/>
            <a:ext cx="4742154" cy="2505431"/>
            <a:chOff x="5961486" y="865304"/>
            <a:chExt cx="474215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5961486" y="1388524"/>
              <a:ext cx="474215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2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8" y="3915854"/>
                <a:ext cx="935006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ServerFilling-SRPT: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Order by least remaining size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prefix M containing jobs that require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prefix M, serve largest requirement first. (tiebreak by remaining size)</a:t>
                </a:r>
              </a:p>
              <a:p>
                <a:r>
                  <a:rPr lang="en-US" sz="2200" dirty="0"/>
                  <a:t>Efficiency theorem: If jobs with remaining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have total server need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-SRPT fills all servers with jobs with remaining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8" y="3915854"/>
                <a:ext cx="9350065" cy="2462213"/>
              </a:xfrm>
              <a:prstGeom prst="rect">
                <a:avLst/>
              </a:prstGeom>
              <a:blipFill>
                <a:blip r:embed="rId3"/>
                <a:stretch>
                  <a:fillRect l="-91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C73BF5-7633-65E4-D4AA-F1041D21080A}"/>
              </a:ext>
            </a:extLst>
          </p:cNvPr>
          <p:cNvGrpSpPr/>
          <p:nvPr/>
        </p:nvGrpSpPr>
        <p:grpSpPr>
          <a:xfrm>
            <a:off x="557871" y="1109844"/>
            <a:ext cx="11411977" cy="2651125"/>
            <a:chOff x="557871" y="1109844"/>
            <a:chExt cx="11411977" cy="265112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3D0F290-993B-D2AA-A2B8-2F354A377721}"/>
                </a:ext>
              </a:extLst>
            </p:cNvPr>
            <p:cNvGrpSpPr/>
            <p:nvPr/>
          </p:nvGrpSpPr>
          <p:grpSpPr>
            <a:xfrm>
              <a:off x="557871" y="1109844"/>
              <a:ext cx="11411977" cy="2651125"/>
              <a:chOff x="522360" y="2059754"/>
              <a:chExt cx="11411977" cy="26511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59A0321-8A6D-1452-EE71-B968963579B4}"/>
                  </a:ext>
                </a:extLst>
              </p:cNvPr>
              <p:cNvGrpSpPr/>
              <p:nvPr/>
            </p:nvGrpSpPr>
            <p:grpSpPr>
              <a:xfrm>
                <a:off x="522360" y="2759171"/>
                <a:ext cx="9985286" cy="1245757"/>
                <a:chOff x="522360" y="2759171"/>
                <a:chExt cx="9985286" cy="1245757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93AAD43-AF68-C7DC-C589-805DC3821CC2}"/>
                    </a:ext>
                  </a:extLst>
                </p:cNvPr>
                <p:cNvSpPr/>
                <p:nvPr/>
              </p:nvSpPr>
              <p:spPr>
                <a:xfrm>
                  <a:off x="7161738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5EEC86F-52FB-4ED1-42A0-CFD84D3DE965}"/>
                    </a:ext>
                  </a:extLst>
                </p:cNvPr>
                <p:cNvSpPr/>
                <p:nvPr/>
              </p:nvSpPr>
              <p:spPr>
                <a:xfrm>
                  <a:off x="850088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08C1E91-3C22-6EA0-D598-AB8651326EFF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6147089" cy="1239223"/>
                  <a:chOff x="681751" y="2322943"/>
                  <a:chExt cx="6147089" cy="1239223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6FEF7D2-C27E-04E2-695B-FB12D708E582}"/>
                      </a:ext>
                    </a:extLst>
                  </p:cNvPr>
                  <p:cNvGrpSpPr/>
                  <p:nvPr/>
                </p:nvGrpSpPr>
                <p:grpSpPr>
                  <a:xfrm>
                    <a:off x="681751" y="2322943"/>
                    <a:ext cx="3969619" cy="1239223"/>
                    <a:chOff x="1586087" y="1805933"/>
                    <a:chExt cx="6090356" cy="2082801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F52A22A-3210-D5BF-8AC3-096BD20DB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5C14CD53-7692-5CE2-3C5B-2E1D571B7B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48CE0400-96D6-42E5-E104-092DACF4F7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AC655785-7D3C-9296-EB5A-1F46E764BA6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908E0A6C-9529-7823-885A-0E9CFD7884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25ADF8ED-21F9-D1CA-6B4D-5DF4A615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BED54ECE-721F-4030-92B1-92930C9888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AA58D3C6-06E5-50D8-7881-3C31838C054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88C06EE0-2A65-8085-0434-50FD7206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4FE41B73-4BB0-238E-CEF9-AFE9D279A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0017EB40-0F55-31C3-03C9-9AF2E3DAF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8F5C409-0326-C5A1-680E-56B0EEA13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4E34E23D-F709-3921-3766-8C4CC086D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4427" y="3226155"/>
                        <a:ext cx="707249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408BDDA8-EE6A-90EB-F535-EB80C6639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3226157"/>
                        <a:ext cx="632178" cy="91686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908802D-AE75-142B-8429-459B5CF51BEE}"/>
                      </a:ext>
                    </a:extLst>
                  </p:cNvPr>
                  <p:cNvSpPr/>
                  <p:nvPr/>
                </p:nvSpPr>
                <p:spPr>
                  <a:xfrm>
                    <a:off x="6416794" y="3114721"/>
                    <a:ext cx="412046" cy="447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D98D79D-47B9-4701-07ED-C02B157AF040}"/>
                    </a:ext>
                  </a:extLst>
                </p:cNvPr>
                <p:cNvSpPr/>
                <p:nvPr/>
              </p:nvSpPr>
              <p:spPr>
                <a:xfrm>
                  <a:off x="6498465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87C8B31-CB15-92A2-3DBA-C55FA21C4737}"/>
                    </a:ext>
                  </a:extLst>
                </p:cNvPr>
                <p:cNvSpPr/>
                <p:nvPr/>
              </p:nvSpPr>
              <p:spPr>
                <a:xfrm>
                  <a:off x="5828890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3FB634F-FC83-1FCE-425B-1EA13386277E}"/>
                    </a:ext>
                  </a:extLst>
                </p:cNvPr>
                <p:cNvSpPr/>
                <p:nvPr/>
              </p:nvSpPr>
              <p:spPr>
                <a:xfrm>
                  <a:off x="5159316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3893B-5541-4856-1E24-A965CF2A000D}"/>
                    </a:ext>
                  </a:extLst>
                </p:cNvPr>
                <p:cNvSpPr/>
                <p:nvPr/>
              </p:nvSpPr>
              <p:spPr>
                <a:xfrm>
                  <a:off x="4489742" y="2762741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92C4D7E-39A2-4C30-4822-E84518DA2375}"/>
                    </a:ext>
                  </a:extLst>
                </p:cNvPr>
                <p:cNvSpPr/>
                <p:nvPr/>
              </p:nvSpPr>
              <p:spPr>
                <a:xfrm>
                  <a:off x="9170461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CA4FAD-7AC4-B955-8A1E-FE547B94254A}"/>
                    </a:ext>
                  </a:extLst>
                </p:cNvPr>
                <p:cNvSpPr/>
                <p:nvPr/>
              </p:nvSpPr>
              <p:spPr>
                <a:xfrm>
                  <a:off x="7831312" y="2762742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CBE219D-1749-739E-06CF-3867AF6DA671}"/>
                    </a:ext>
                  </a:extLst>
                </p:cNvPr>
                <p:cNvSpPr/>
                <p:nvPr/>
              </p:nvSpPr>
              <p:spPr>
                <a:xfrm>
                  <a:off x="9838072" y="2765706"/>
                  <a:ext cx="669574" cy="1239222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870C6D-C245-585C-DD83-DFA594A83AC8}"/>
                  </a:ext>
                </a:extLst>
              </p:cNvPr>
              <p:cNvGrpSpPr/>
              <p:nvPr/>
            </p:nvGrpSpPr>
            <p:grpSpPr>
              <a:xfrm>
                <a:off x="10797293" y="205975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4AED49B-4DCC-D8B3-18BC-2D0EB0CC720B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00371F4-B9CC-F040-BA70-CEBECF6D60F2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3664044-7F18-9FE1-4D76-3B7476776946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BAFB0C1-FE79-AFA4-9EC7-9D03234B3929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4752F1B-62BC-87B0-42E6-1977EC066B6C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09205AC-0961-5255-584B-38A5D70F2863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674957-606B-8021-81FF-7B3EED086D52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4739CF-3819-5DB3-2133-AFD0761B3AA6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2532962" y="2930135"/>
                <a:ext cx="544711" cy="10039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567136" y="3656752"/>
                <a:ext cx="541013" cy="259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6611973" y="3639660"/>
                <a:ext cx="380273" cy="2862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6E3391-7D3B-59B8-F4AF-6DBF80B28ADA}"/>
                  </a:ext>
                </a:extLst>
              </p:cNvPr>
              <p:cNvSpPr/>
              <p:nvPr/>
            </p:nvSpPr>
            <p:spPr>
              <a:xfrm>
                <a:off x="10937503" y="2792574"/>
                <a:ext cx="206023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5220404" y="3687945"/>
                <a:ext cx="511401" cy="246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9078A6-36EC-B4F6-40E6-97AD6D6B3DA8}"/>
                  </a:ext>
                </a:extLst>
              </p:cNvPr>
              <p:cNvSpPr txBox="1"/>
              <p:nvPr/>
            </p:nvSpPr>
            <p:spPr>
              <a:xfrm>
                <a:off x="11404681" y="3194116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k</a:t>
                </a:r>
                <a:r>
                  <a:rPr lang="en-US" dirty="0"/>
                  <a:t>=8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10937503" y="2099706"/>
                <a:ext cx="111412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F3C1B7F-FDFA-F072-2D26-08584DA3D05B}"/>
                </a:ext>
              </a:extLst>
            </p:cNvPr>
            <p:cNvSpPr txBox="1"/>
            <p:nvPr/>
          </p:nvSpPr>
          <p:spPr>
            <a:xfrm>
              <a:off x="1285582" y="1415018"/>
              <a:ext cx="266914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Least remaining size order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5961486" y="865304"/>
            <a:ext cx="4742154" cy="2505431"/>
            <a:chOff x="5961486" y="865304"/>
            <a:chExt cx="474215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5961486" y="1388524"/>
              <a:ext cx="474215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7A3EA3-6BBF-0B92-52BA-9D3C3447EF20}"/>
              </a:ext>
            </a:extLst>
          </p:cNvPr>
          <p:cNvGrpSpPr/>
          <p:nvPr/>
        </p:nvGrpSpPr>
        <p:grpSpPr>
          <a:xfrm>
            <a:off x="7368238" y="2685498"/>
            <a:ext cx="2910091" cy="278703"/>
            <a:chOff x="7368238" y="2685498"/>
            <a:chExt cx="2910091" cy="2787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074308-BC16-0DEF-96CE-74B469CCAEC9}"/>
                </a:ext>
              </a:extLst>
            </p:cNvPr>
            <p:cNvSpPr/>
            <p:nvPr/>
          </p:nvSpPr>
          <p:spPr>
            <a:xfrm>
              <a:off x="7368238" y="2685498"/>
              <a:ext cx="289767" cy="27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33D477-4ED8-372E-686E-D3D365A23839}"/>
                </a:ext>
              </a:extLst>
            </p:cNvPr>
            <p:cNvSpPr/>
            <p:nvPr/>
          </p:nvSpPr>
          <p:spPr>
            <a:xfrm>
              <a:off x="8740921" y="2701592"/>
              <a:ext cx="189493" cy="2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E326C4-0B05-9DF5-13EF-176E98F65F7A}"/>
                </a:ext>
              </a:extLst>
            </p:cNvPr>
            <p:cNvSpPr/>
            <p:nvPr/>
          </p:nvSpPr>
          <p:spPr>
            <a:xfrm>
              <a:off x="10122103" y="2694014"/>
              <a:ext cx="156226" cy="245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F15203-7B40-D629-5563-08575E333947}"/>
                </a:ext>
              </a:extLst>
            </p:cNvPr>
            <p:cNvSpPr/>
            <p:nvPr/>
          </p:nvSpPr>
          <p:spPr>
            <a:xfrm>
              <a:off x="9474180" y="2693455"/>
              <a:ext cx="195524" cy="2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DAE407-49A2-60D8-1DBB-52D43133A5D4}"/>
              </a:ext>
            </a:extLst>
          </p:cNvPr>
          <p:cNvGrpSpPr/>
          <p:nvPr/>
        </p:nvGrpSpPr>
        <p:grpSpPr>
          <a:xfrm>
            <a:off x="11005226" y="2443923"/>
            <a:ext cx="289767" cy="1315949"/>
            <a:chOff x="10122103" y="2694014"/>
            <a:chExt cx="289767" cy="13159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273F2-B5D6-8EB9-9167-832F35E3BBDE}"/>
                </a:ext>
              </a:extLst>
            </p:cNvPr>
            <p:cNvSpPr/>
            <p:nvPr/>
          </p:nvSpPr>
          <p:spPr>
            <a:xfrm>
              <a:off x="10122103" y="3731260"/>
              <a:ext cx="289767" cy="27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48C06D-47D8-9B39-553F-5D02B90E99A5}"/>
                </a:ext>
              </a:extLst>
            </p:cNvPr>
            <p:cNvSpPr/>
            <p:nvPr/>
          </p:nvSpPr>
          <p:spPr>
            <a:xfrm>
              <a:off x="10127718" y="3358217"/>
              <a:ext cx="189493" cy="2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B59B13-967C-CEF1-2552-4A3C7F9B77E6}"/>
                </a:ext>
              </a:extLst>
            </p:cNvPr>
            <p:cNvSpPr/>
            <p:nvPr/>
          </p:nvSpPr>
          <p:spPr>
            <a:xfrm>
              <a:off x="10122103" y="2694014"/>
              <a:ext cx="156226" cy="245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A683C2-86E8-8484-3259-4D9F124F7541}"/>
                </a:ext>
              </a:extLst>
            </p:cNvPr>
            <p:cNvSpPr/>
            <p:nvPr/>
          </p:nvSpPr>
          <p:spPr>
            <a:xfrm>
              <a:off x="10127783" y="3031255"/>
              <a:ext cx="195524" cy="262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6" name="Cloud 25">
            <a:extLst>
              <a:ext uri="{FF2B5EF4-FFF2-40B4-BE49-F238E27FC236}">
                <a16:creationId xmlns:a16="http://schemas.microsoft.com/office/drawing/2014/main" id="{DE9E2271-8465-A883-C07E-B6542AC00D44}"/>
              </a:ext>
            </a:extLst>
          </p:cNvPr>
          <p:cNvSpPr/>
          <p:nvPr/>
        </p:nvSpPr>
        <p:spPr>
          <a:xfrm>
            <a:off x="10252865" y="4596825"/>
            <a:ext cx="1634335" cy="132842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need is power of 2</a:t>
            </a:r>
          </a:p>
        </p:txBody>
      </p:sp>
    </p:spTree>
    <p:extLst>
      <p:ext uri="{BB962C8B-B14F-4D97-AF65-F5344CB8AC3E}">
        <p14:creationId xmlns:p14="http://schemas.microsoft.com/office/powerpoint/2010/main" val="39779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FAD1-5D98-9D79-E302-7B9A0FD8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ServerFilling</a:t>
            </a:r>
            <a:r>
              <a:rPr lang="en-US" dirty="0"/>
              <a:t>-SRPT: Optimal E[T]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46ED-D23C-C490-05AA-BBBD9C4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854F58-F4E8-2964-2150-4D6CEEDC3649}"/>
              </a:ext>
            </a:extLst>
          </p:cNvPr>
          <p:cNvGrpSpPr/>
          <p:nvPr/>
        </p:nvGrpSpPr>
        <p:grpSpPr>
          <a:xfrm>
            <a:off x="987203" y="1194686"/>
            <a:ext cx="4597682" cy="2651125"/>
            <a:chOff x="987203" y="1194686"/>
            <a:chExt cx="4597682" cy="26511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850D33-DD9A-D1F2-82E8-4C74EDB66F41}"/>
                </a:ext>
              </a:extLst>
            </p:cNvPr>
            <p:cNvGrpSpPr/>
            <p:nvPr/>
          </p:nvGrpSpPr>
          <p:grpSpPr>
            <a:xfrm>
              <a:off x="987203" y="2094884"/>
              <a:ext cx="3933760" cy="1030858"/>
              <a:chOff x="2795531" y="3749177"/>
              <a:chExt cx="3933760" cy="1098013"/>
            </a:xfrm>
          </p:grpSpPr>
          <p:sp>
            <p:nvSpPr>
              <p:cNvPr id="6" name="Rectangles 42">
                <a:extLst>
                  <a:ext uri="{FF2B5EF4-FFF2-40B4-BE49-F238E27FC236}">
                    <a16:creationId xmlns:a16="http://schemas.microsoft.com/office/drawing/2014/main" id="{F9A94524-386E-5D07-AD67-36974C4E765F}"/>
                  </a:ext>
                </a:extLst>
              </p:cNvPr>
              <p:cNvSpPr/>
              <p:nvPr/>
            </p:nvSpPr>
            <p:spPr>
              <a:xfrm>
                <a:off x="6131121" y="3758800"/>
                <a:ext cx="598170" cy="1088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0EC33FD-662F-A574-8515-5649346C1DFC}"/>
                  </a:ext>
                </a:extLst>
              </p:cNvPr>
              <p:cNvGrpSpPr/>
              <p:nvPr/>
            </p:nvGrpSpPr>
            <p:grpSpPr>
              <a:xfrm>
                <a:off x="2795531" y="3749177"/>
                <a:ext cx="3329305" cy="1097915"/>
                <a:chOff x="5121" y="3720"/>
                <a:chExt cx="5243" cy="172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617931B-5C8A-211A-16E8-74D2F03FE688}"/>
                    </a:ext>
                  </a:extLst>
                </p:cNvPr>
                <p:cNvGrpSpPr/>
                <p:nvPr/>
              </p:nvGrpSpPr>
              <p:grpSpPr>
                <a:xfrm>
                  <a:off x="5630" y="3720"/>
                  <a:ext cx="4734" cy="1729"/>
                  <a:chOff x="5630" y="3720"/>
                  <a:chExt cx="4734" cy="1729"/>
                </a:xfrm>
              </p:grpSpPr>
              <p:sp>
                <p:nvSpPr>
                  <p:cNvPr id="15" name="Rectangles 39">
                    <a:extLst>
                      <a:ext uri="{FF2B5EF4-FFF2-40B4-BE49-F238E27FC236}">
                        <a16:creationId xmlns:a16="http://schemas.microsoft.com/office/drawing/2014/main" id="{8BD82392-045C-1442-5B43-273CAD951F5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s 40">
                    <a:extLst>
                      <a:ext uri="{FF2B5EF4-FFF2-40B4-BE49-F238E27FC236}">
                        <a16:creationId xmlns:a16="http://schemas.microsoft.com/office/drawing/2014/main" id="{7587F455-D650-D62C-B5DF-1FACDBC26125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41">
                    <a:extLst>
                      <a:ext uri="{FF2B5EF4-FFF2-40B4-BE49-F238E27FC236}">
                        <a16:creationId xmlns:a16="http://schemas.microsoft.com/office/drawing/2014/main" id="{FF8912F7-8E96-F2C1-CA9B-C2CBC0C58D4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42">
                    <a:extLst>
                      <a:ext uri="{FF2B5EF4-FFF2-40B4-BE49-F238E27FC236}">
                        <a16:creationId xmlns:a16="http://schemas.microsoft.com/office/drawing/2014/main" id="{03BD03B2-CC01-B642-DAD9-DCC92F028A40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14ECBB0-D604-99A0-6CEA-F752B946967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0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45925CB-90E1-F61F-2C71-6A1036BDF71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4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46">
                  <a:extLst>
                    <a:ext uri="{FF2B5EF4-FFF2-40B4-BE49-F238E27FC236}">
                      <a16:creationId xmlns:a16="http://schemas.microsoft.com/office/drawing/2014/main" id="{9391C4A5-CFD0-5100-32A4-AF99DA96E0AA}"/>
                    </a:ext>
                  </a:extLst>
                </p:cNvPr>
                <p:cNvSpPr/>
                <p:nvPr/>
              </p:nvSpPr>
              <p:spPr>
                <a:xfrm>
                  <a:off x="6672" y="4389"/>
                  <a:ext cx="754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47">
                  <a:extLst>
                    <a:ext uri="{FF2B5EF4-FFF2-40B4-BE49-F238E27FC236}">
                      <a16:creationId xmlns:a16="http://schemas.microsoft.com/office/drawing/2014/main" id="{45DBFB0F-426F-E678-1E4D-6C24204A150B}"/>
                    </a:ext>
                  </a:extLst>
                </p:cNvPr>
                <p:cNvSpPr/>
                <p:nvPr/>
              </p:nvSpPr>
              <p:spPr>
                <a:xfrm>
                  <a:off x="7792" y="4378"/>
                  <a:ext cx="425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8">
                  <a:extLst>
                    <a:ext uri="{FF2B5EF4-FFF2-40B4-BE49-F238E27FC236}">
                      <a16:creationId xmlns:a16="http://schemas.microsoft.com/office/drawing/2014/main" id="{5134CB66-38DF-2A6A-8BEF-8690DFFBBD5B}"/>
                    </a:ext>
                  </a:extLst>
                </p:cNvPr>
                <p:cNvSpPr/>
                <p:nvPr/>
              </p:nvSpPr>
              <p:spPr>
                <a:xfrm>
                  <a:off x="9858" y="3812"/>
                  <a:ext cx="162" cy="14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s 49">
                  <a:extLst>
                    <a:ext uri="{FF2B5EF4-FFF2-40B4-BE49-F238E27FC236}">
                      <a16:creationId xmlns:a16="http://schemas.microsoft.com/office/drawing/2014/main" id="{518B2F7B-0C20-BAD1-3D7D-0859D506F603}"/>
                    </a:ext>
                  </a:extLst>
                </p:cNvPr>
                <p:cNvSpPr/>
                <p:nvPr/>
              </p:nvSpPr>
              <p:spPr>
                <a:xfrm>
                  <a:off x="8715" y="4750"/>
                  <a:ext cx="506" cy="4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6D4C18E8-E93B-7492-DCE3-5B3203390B5B}"/>
                    </a:ext>
                  </a:extLst>
                </p:cNvPr>
                <p:cNvCxnSpPr/>
                <p:nvPr/>
              </p:nvCxnSpPr>
              <p:spPr>
                <a:xfrm flipV="1">
                  <a:off x="5121" y="467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s 47">
                <a:extLst>
                  <a:ext uri="{FF2B5EF4-FFF2-40B4-BE49-F238E27FC236}">
                    <a16:creationId xmlns:a16="http://schemas.microsoft.com/office/drawing/2014/main" id="{4B5AB53C-9A80-F66E-F501-2E31C5982D14}"/>
                  </a:ext>
                </a:extLst>
              </p:cNvPr>
              <p:cNvSpPr/>
              <p:nvPr/>
            </p:nvSpPr>
            <p:spPr>
              <a:xfrm>
                <a:off x="6320545" y="4403228"/>
                <a:ext cx="163569" cy="31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C2A044-0F58-F387-CD33-81F0209CAB51}"/>
                </a:ext>
              </a:extLst>
            </p:cNvPr>
            <p:cNvSpPr txBox="1"/>
            <p:nvPr/>
          </p:nvSpPr>
          <p:spPr>
            <a:xfrm>
              <a:off x="2265771" y="1744774"/>
              <a:ext cx="191010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r>
                <a:rPr lang="en-US" dirty="0"/>
                <a:t>-SRPT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4F84DFA-B114-1DDD-2329-3AABC6DCE794}"/>
                </a:ext>
              </a:extLst>
            </p:cNvPr>
            <p:cNvGrpSpPr/>
            <p:nvPr/>
          </p:nvGrpSpPr>
          <p:grpSpPr>
            <a:xfrm>
              <a:off x="5122696" y="1194686"/>
              <a:ext cx="462189" cy="2651125"/>
              <a:chOff x="10832804" y="1109844"/>
              <a:chExt cx="462189" cy="265112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624E22-6F82-5683-B46D-1E18BF588F07}"/>
                  </a:ext>
                </a:extLst>
              </p:cNvPr>
              <p:cNvGrpSpPr/>
              <p:nvPr/>
            </p:nvGrpSpPr>
            <p:grpSpPr>
              <a:xfrm>
                <a:off x="10832804" y="1109844"/>
                <a:ext cx="288925" cy="2651125"/>
                <a:chOff x="11142728" y="136525"/>
                <a:chExt cx="288925" cy="265112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909D285-44D5-286D-5395-315587282816}"/>
                    </a:ext>
                  </a:extLst>
                </p:cNvPr>
                <p:cNvSpPr/>
                <p:nvPr/>
              </p:nvSpPr>
              <p:spPr>
                <a:xfrm>
                  <a:off x="11142728" y="249745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475A33-CC1C-AB6E-82B3-0C4832F69957}"/>
                    </a:ext>
                  </a:extLst>
                </p:cNvPr>
                <p:cNvSpPr/>
                <p:nvPr/>
              </p:nvSpPr>
              <p:spPr>
                <a:xfrm>
                  <a:off x="11142728" y="113792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2A72264-B5E4-54FB-1F05-9BD4E719CDF7}"/>
                    </a:ext>
                  </a:extLst>
                </p:cNvPr>
                <p:cNvSpPr/>
                <p:nvPr/>
              </p:nvSpPr>
              <p:spPr>
                <a:xfrm>
                  <a:off x="11142728" y="146304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D70BF5D-0436-726B-FD8D-0AD3FC5B3892}"/>
                    </a:ext>
                  </a:extLst>
                </p:cNvPr>
                <p:cNvSpPr/>
                <p:nvPr/>
              </p:nvSpPr>
              <p:spPr>
                <a:xfrm>
                  <a:off x="11142728" y="179959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5D4EB74-8B1D-489C-36C4-DAE38A551A3D}"/>
                    </a:ext>
                  </a:extLst>
                </p:cNvPr>
                <p:cNvSpPr/>
                <p:nvPr/>
              </p:nvSpPr>
              <p:spPr>
                <a:xfrm>
                  <a:off x="11142728" y="214439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7A1EA3C-30BD-A18F-14AA-7FD10404A8BF}"/>
                    </a:ext>
                  </a:extLst>
                </p:cNvPr>
                <p:cNvSpPr/>
                <p:nvPr/>
              </p:nvSpPr>
              <p:spPr>
                <a:xfrm>
                  <a:off x="11142728" y="13652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74EDA0F-D1CC-0AE2-C5FE-1A177E4074E8}"/>
                    </a:ext>
                  </a:extLst>
                </p:cNvPr>
                <p:cNvSpPr/>
                <p:nvPr/>
              </p:nvSpPr>
              <p:spPr>
                <a:xfrm>
                  <a:off x="11142728" y="473075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E2697AB-0814-001F-4C02-C212586A6CB5}"/>
                    </a:ext>
                  </a:extLst>
                </p:cNvPr>
                <p:cNvSpPr/>
                <p:nvPr/>
              </p:nvSpPr>
              <p:spPr>
                <a:xfrm>
                  <a:off x="11142728" y="817880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CE4D2A-511E-793B-49AE-48F34CC97B4D}"/>
                  </a:ext>
                </a:extLst>
              </p:cNvPr>
              <p:cNvSpPr/>
              <p:nvPr/>
            </p:nvSpPr>
            <p:spPr>
              <a:xfrm>
                <a:off x="10973014" y="1842664"/>
                <a:ext cx="206023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DA3596-095D-4A82-0DE6-19C0047D1997}"/>
                  </a:ext>
                </a:extLst>
              </p:cNvPr>
              <p:cNvSpPr/>
              <p:nvPr/>
            </p:nvSpPr>
            <p:spPr>
              <a:xfrm>
                <a:off x="10973014" y="1149796"/>
                <a:ext cx="111412" cy="5455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B753B37-69EC-6B15-7538-9DA2EB5D87AC}"/>
                  </a:ext>
                </a:extLst>
              </p:cNvPr>
              <p:cNvGrpSpPr/>
              <p:nvPr/>
            </p:nvGrpSpPr>
            <p:grpSpPr>
              <a:xfrm>
                <a:off x="11005226" y="2443923"/>
                <a:ext cx="289767" cy="1315949"/>
                <a:chOff x="10122103" y="2694014"/>
                <a:chExt cx="289767" cy="1315949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C6C722-AC17-F256-1781-FC0F9306D647}"/>
                    </a:ext>
                  </a:extLst>
                </p:cNvPr>
                <p:cNvSpPr/>
                <p:nvPr/>
              </p:nvSpPr>
              <p:spPr>
                <a:xfrm>
                  <a:off x="10122103" y="3731260"/>
                  <a:ext cx="289767" cy="2787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9498C1E-FE33-4418-951E-BBD143D8DDD6}"/>
                    </a:ext>
                  </a:extLst>
                </p:cNvPr>
                <p:cNvSpPr/>
                <p:nvPr/>
              </p:nvSpPr>
              <p:spPr>
                <a:xfrm>
                  <a:off x="10127718" y="3358217"/>
                  <a:ext cx="189493" cy="262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69DD795-C456-0E39-6C39-B763DBD00E61}"/>
                    </a:ext>
                  </a:extLst>
                </p:cNvPr>
                <p:cNvSpPr/>
                <p:nvPr/>
              </p:nvSpPr>
              <p:spPr>
                <a:xfrm>
                  <a:off x="10122103" y="2694014"/>
                  <a:ext cx="156226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EDAC8C0-3B71-53D9-ADF5-177392CC5D4B}"/>
                    </a:ext>
                  </a:extLst>
                </p:cNvPr>
                <p:cNvSpPr/>
                <p:nvPr/>
              </p:nvSpPr>
              <p:spPr>
                <a:xfrm>
                  <a:off x="10127783" y="3031255"/>
                  <a:ext cx="195524" cy="262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AC79E18-A6B1-05E9-9D1F-988849776DB0}"/>
              </a:ext>
            </a:extLst>
          </p:cNvPr>
          <p:cNvGrpSpPr/>
          <p:nvPr/>
        </p:nvGrpSpPr>
        <p:grpSpPr>
          <a:xfrm>
            <a:off x="5947783" y="1676333"/>
            <a:ext cx="5607750" cy="1575789"/>
            <a:chOff x="5593040" y="1853211"/>
            <a:chExt cx="5607750" cy="15757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24ED88D-2C67-0701-85FA-35CDF37A20E2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CF94ACF-2899-A494-DA08-7109CFE6E37A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1DBFE52-A873-148B-2BB5-041E8D0ED623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85" name="Rectangles 8">
                    <a:extLst>
                      <a:ext uri="{FF2B5EF4-FFF2-40B4-BE49-F238E27FC236}">
                        <a16:creationId xmlns:a16="http://schemas.microsoft.com/office/drawing/2014/main" id="{A0351FD4-0321-8236-3779-6F05634DE504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s 9">
                    <a:extLst>
                      <a:ext uri="{FF2B5EF4-FFF2-40B4-BE49-F238E27FC236}">
                        <a16:creationId xmlns:a16="http://schemas.microsoft.com/office/drawing/2014/main" id="{BF1CBC6D-4E13-D36D-4107-EB08A3E89654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s 10">
                    <a:extLst>
                      <a:ext uri="{FF2B5EF4-FFF2-40B4-BE49-F238E27FC236}">
                        <a16:creationId xmlns:a16="http://schemas.microsoft.com/office/drawing/2014/main" id="{85CE7ED2-352E-D90F-BE2F-7383EFB8AAC3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s 11">
                    <a:extLst>
                      <a:ext uri="{FF2B5EF4-FFF2-40B4-BE49-F238E27FC236}">
                        <a16:creationId xmlns:a16="http://schemas.microsoft.com/office/drawing/2014/main" id="{6F140EC8-EF6E-AE96-B187-1B9E407597B5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5210791-7EDF-CF4C-2083-5D22507AF338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3A340835-05AE-4DC0-4DEE-6165C1AF0FC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043AFDBE-0937-9D8F-9EE3-6D75DC306F6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ectangles 16">
                  <a:extLst>
                    <a:ext uri="{FF2B5EF4-FFF2-40B4-BE49-F238E27FC236}">
                      <a16:creationId xmlns:a16="http://schemas.microsoft.com/office/drawing/2014/main" id="{7DB671A8-3197-3EA3-CBAD-6B2A5F95A69D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s 18">
                  <a:extLst>
                    <a:ext uri="{FF2B5EF4-FFF2-40B4-BE49-F238E27FC236}">
                      <a16:creationId xmlns:a16="http://schemas.microsoft.com/office/drawing/2014/main" id="{9C0F97CF-CF4E-6A9B-C47F-65366E21F7DD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s 19">
                  <a:extLst>
                    <a:ext uri="{FF2B5EF4-FFF2-40B4-BE49-F238E27FC236}">
                      <a16:creationId xmlns:a16="http://schemas.microsoft.com/office/drawing/2014/main" id="{0A517515-42C9-6857-DA9C-AAFB037E021D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s 20">
                  <a:extLst>
                    <a:ext uri="{FF2B5EF4-FFF2-40B4-BE49-F238E27FC236}">
                      <a16:creationId xmlns:a16="http://schemas.microsoft.com/office/drawing/2014/main" id="{DD7DD68E-F1AD-4E5A-BEC0-7B20BC6CF3CA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s 21">
                  <a:extLst>
                    <a:ext uri="{FF2B5EF4-FFF2-40B4-BE49-F238E27FC236}">
                      <a16:creationId xmlns:a16="http://schemas.microsoft.com/office/drawing/2014/main" id="{A822A22A-FF9C-F14E-464F-62A4B3B79BE2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216912A-80F8-63D6-A29C-27C535253A15}"/>
                    </a:ext>
                  </a:extLst>
                </p:cNvPr>
                <p:cNvCxnSpPr>
                  <a:stCxn id="89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F7825F-8C38-5F89-B759-1ADEEE2E3600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4490C35-812E-9FBE-2764-CA27223FC6AA}"/>
                    </a:ext>
                  </a:extLst>
                </p:cNvPr>
                <p:cNvSpPr txBox="1"/>
                <p:nvPr/>
              </p:nvSpPr>
              <p:spPr>
                <a:xfrm>
                  <a:off x="5593040" y="2057956"/>
                  <a:ext cx="943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80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4490C35-812E-9FBE-2764-CA27223FC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40" y="2057956"/>
                  <a:ext cx="943000" cy="1323439"/>
                </a:xfrm>
                <a:prstGeom prst="rect">
                  <a:avLst/>
                </a:prstGeom>
                <a:blipFill>
                  <a:blip r:embed="rId2"/>
                  <a:stretch>
                    <a:fillRect r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E3537C-7132-EB69-0D62-E0EC77D4D866}"/>
                  </a:ext>
                </a:extLst>
              </p:cNvPr>
              <p:cNvSpPr txBox="1"/>
              <p:nvPr/>
            </p:nvSpPr>
            <p:spPr>
              <a:xfrm>
                <a:off x="1289204" y="4059594"/>
                <a:ext cx="9064421" cy="212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Intuition: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resembles resource-pooled, single-server SRPT (SRPT-1)</a:t>
                </a:r>
              </a:p>
              <a:p>
                <a:r>
                  <a:rPr lang="en-US" sz="2200" dirty="0"/>
                  <a:t>All capacity working on “smallest” jobs. Resource pooling preserves size.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Theorem: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smtClean="0"/>
                                  <m:t>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E3537C-7132-EB69-0D62-E0EC77D4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04" y="4059594"/>
                <a:ext cx="9064421" cy="2126672"/>
              </a:xfrm>
              <a:prstGeom prst="rect">
                <a:avLst/>
              </a:prstGeom>
              <a:blipFill>
                <a:blip r:embed="rId3"/>
                <a:stretch>
                  <a:fillRect l="-874" t="-2006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C5C997A-3112-C7CA-045D-6B742AC6742F}"/>
              </a:ext>
            </a:extLst>
          </p:cNvPr>
          <p:cNvGrpSpPr/>
          <p:nvPr/>
        </p:nvGrpSpPr>
        <p:grpSpPr>
          <a:xfrm>
            <a:off x="5514528" y="1156745"/>
            <a:ext cx="6535955" cy="2772106"/>
            <a:chOff x="4968850" y="1294181"/>
            <a:chExt cx="6535955" cy="277210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089E77-35E3-83EF-DA21-AAB01DC296E5}"/>
                </a:ext>
              </a:extLst>
            </p:cNvPr>
            <p:cNvSpPr txBox="1"/>
            <p:nvPr/>
          </p:nvSpPr>
          <p:spPr>
            <a:xfrm>
              <a:off x="4968850" y="1294181"/>
              <a:ext cx="536111" cy="277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  <a:p>
              <a:pPr>
                <a:lnSpc>
                  <a:spcPct val="122000"/>
                </a:lnSpc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1/k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A14279-45C4-2CE4-3E62-FC1D75894486}"/>
                </a:ext>
              </a:extLst>
            </p:cNvPr>
            <p:cNvSpPr txBox="1"/>
            <p:nvPr/>
          </p:nvSpPr>
          <p:spPr>
            <a:xfrm>
              <a:off x="10968694" y="2297458"/>
              <a:ext cx="536111" cy="72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2000"/>
                </a:lnSpc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8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632-F85E-7846-CFDE-105FF669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Sketch: </a:t>
            </a:r>
            <a:r>
              <a:rPr lang="en-US" dirty="0" err="1"/>
              <a:t>ServerFilling</a:t>
            </a:r>
            <a:r>
              <a:rPr lang="en-US" dirty="0"/>
              <a:t>-SRPT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29F2-DD27-F896-EB71-7FF4057CE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0214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1" smtClean="0"/>
                                    <m:t>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𝑅𝑃𝑇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1" smtClean="0"/>
                                    <m:t>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1" smtClean="0"/>
                                    <m:t>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𝑅𝑃𝑇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𝑂𝑃𝑇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r-relevant 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Total remaining size of jobs with remaining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“Something small”</a:t>
                </a:r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“Something small”: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29F2-DD27-F896-EB71-7FF4057CE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02144" cy="4351338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231C-4075-31AE-C6E4-70E1E36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97D0E3-54E7-3522-CFA3-7963FE105EB7}"/>
              </a:ext>
            </a:extLst>
          </p:cNvPr>
          <p:cNvGrpSpPr/>
          <p:nvPr/>
        </p:nvGrpSpPr>
        <p:grpSpPr>
          <a:xfrm>
            <a:off x="3941271" y="3330240"/>
            <a:ext cx="3933760" cy="1030858"/>
            <a:chOff x="2795531" y="3749177"/>
            <a:chExt cx="3933760" cy="1098013"/>
          </a:xfrm>
        </p:grpSpPr>
        <p:sp>
          <p:nvSpPr>
            <p:cNvPr id="8" name="Rectangles 42">
              <a:extLst>
                <a:ext uri="{FF2B5EF4-FFF2-40B4-BE49-F238E27FC236}">
                  <a16:creationId xmlns:a16="http://schemas.microsoft.com/office/drawing/2014/main" id="{DCF0BBF4-98F5-DFD9-92AA-ABCD09794273}"/>
                </a:ext>
              </a:extLst>
            </p:cNvPr>
            <p:cNvSpPr/>
            <p:nvPr/>
          </p:nvSpPr>
          <p:spPr>
            <a:xfrm>
              <a:off x="6131121" y="3758800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65C65E-472C-028C-BECB-E70F71CE6731}"/>
                </a:ext>
              </a:extLst>
            </p:cNvPr>
            <p:cNvGrpSpPr/>
            <p:nvPr/>
          </p:nvGrpSpPr>
          <p:grpSpPr>
            <a:xfrm>
              <a:off x="2795531" y="3749177"/>
              <a:ext cx="3329305" cy="1097915"/>
              <a:chOff x="5121" y="3720"/>
              <a:chExt cx="5243" cy="172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B5391C2-01DD-3F3F-9844-53CBA63EFB56}"/>
                  </a:ext>
                </a:extLst>
              </p:cNvPr>
              <p:cNvGrpSpPr/>
              <p:nvPr/>
            </p:nvGrpSpPr>
            <p:grpSpPr>
              <a:xfrm>
                <a:off x="5630" y="3720"/>
                <a:ext cx="4734" cy="1729"/>
                <a:chOff x="5630" y="3720"/>
                <a:chExt cx="4734" cy="1729"/>
              </a:xfrm>
            </p:grpSpPr>
            <p:sp>
              <p:nvSpPr>
                <p:cNvPr id="17" name="Rectangles 39">
                  <a:extLst>
                    <a:ext uri="{FF2B5EF4-FFF2-40B4-BE49-F238E27FC236}">
                      <a16:creationId xmlns:a16="http://schemas.microsoft.com/office/drawing/2014/main" id="{B9594ADE-E779-79AC-D533-162D5090196B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s 40">
                  <a:extLst>
                    <a:ext uri="{FF2B5EF4-FFF2-40B4-BE49-F238E27FC236}">
                      <a16:creationId xmlns:a16="http://schemas.microsoft.com/office/drawing/2014/main" id="{DB3B8576-3841-2F10-11CD-F1702340639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41">
                  <a:extLst>
                    <a:ext uri="{FF2B5EF4-FFF2-40B4-BE49-F238E27FC236}">
                      <a16:creationId xmlns:a16="http://schemas.microsoft.com/office/drawing/2014/main" id="{25E83F90-D187-2A49-D587-8BBA2AFE4BD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42">
                  <a:extLst>
                    <a:ext uri="{FF2B5EF4-FFF2-40B4-BE49-F238E27FC236}">
                      <a16:creationId xmlns:a16="http://schemas.microsoft.com/office/drawing/2014/main" id="{0F625F25-B33A-A100-64DE-8061726CF4A7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593A824-82AC-F4B6-79BF-0D92335816CE}"/>
                    </a:ext>
                  </a:extLst>
                </p:cNvPr>
                <p:cNvCxnSpPr/>
                <p:nvPr/>
              </p:nvCxnSpPr>
              <p:spPr>
                <a:xfrm>
                  <a:off x="5630" y="3720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58E1B5A-ECA6-DE2A-9799-C99DFA1821BC}"/>
                    </a:ext>
                  </a:extLst>
                </p:cNvPr>
                <p:cNvCxnSpPr/>
                <p:nvPr/>
              </p:nvCxnSpPr>
              <p:spPr>
                <a:xfrm>
                  <a:off x="5630" y="5434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s 46">
                <a:extLst>
                  <a:ext uri="{FF2B5EF4-FFF2-40B4-BE49-F238E27FC236}">
                    <a16:creationId xmlns:a16="http://schemas.microsoft.com/office/drawing/2014/main" id="{5FFAE3C9-B66F-5791-306C-FEB6139FD636}"/>
                  </a:ext>
                </a:extLst>
              </p:cNvPr>
              <p:cNvSpPr/>
              <p:nvPr/>
            </p:nvSpPr>
            <p:spPr>
              <a:xfrm>
                <a:off x="6672" y="4389"/>
                <a:ext cx="754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7">
                <a:extLst>
                  <a:ext uri="{FF2B5EF4-FFF2-40B4-BE49-F238E27FC236}">
                    <a16:creationId xmlns:a16="http://schemas.microsoft.com/office/drawing/2014/main" id="{B49EE44A-B9F9-F1B1-6EFA-9DB22DF8F1C5}"/>
                  </a:ext>
                </a:extLst>
              </p:cNvPr>
              <p:cNvSpPr/>
              <p:nvPr/>
            </p:nvSpPr>
            <p:spPr>
              <a:xfrm>
                <a:off x="7792" y="4378"/>
                <a:ext cx="425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8">
                <a:extLst>
                  <a:ext uri="{FF2B5EF4-FFF2-40B4-BE49-F238E27FC236}">
                    <a16:creationId xmlns:a16="http://schemas.microsoft.com/office/drawing/2014/main" id="{87120E2F-80EA-4A47-88F3-54727E912896}"/>
                  </a:ext>
                </a:extLst>
              </p:cNvPr>
              <p:cNvSpPr/>
              <p:nvPr/>
            </p:nvSpPr>
            <p:spPr>
              <a:xfrm>
                <a:off x="9858" y="3812"/>
                <a:ext cx="162" cy="14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s 49">
                <a:extLst>
                  <a:ext uri="{FF2B5EF4-FFF2-40B4-BE49-F238E27FC236}">
                    <a16:creationId xmlns:a16="http://schemas.microsoft.com/office/drawing/2014/main" id="{49B77D18-0E1A-C8BA-7846-FB66BA18313A}"/>
                  </a:ext>
                </a:extLst>
              </p:cNvPr>
              <p:cNvSpPr/>
              <p:nvPr/>
            </p:nvSpPr>
            <p:spPr>
              <a:xfrm>
                <a:off x="8715" y="4750"/>
                <a:ext cx="506" cy="4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DA01589-3EA7-93BE-3F4D-5D914E361B1A}"/>
                  </a:ext>
                </a:extLst>
              </p:cNvPr>
              <p:cNvCxnSpPr/>
              <p:nvPr/>
            </p:nvCxnSpPr>
            <p:spPr>
              <a:xfrm flipV="1">
                <a:off x="5121" y="467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s 47">
              <a:extLst>
                <a:ext uri="{FF2B5EF4-FFF2-40B4-BE49-F238E27FC236}">
                  <a16:creationId xmlns:a16="http://schemas.microsoft.com/office/drawing/2014/main" id="{44AD0780-CFB0-690C-FF4A-B90FE3E52A14}"/>
                </a:ext>
              </a:extLst>
            </p:cNvPr>
            <p:cNvSpPr/>
            <p:nvPr/>
          </p:nvSpPr>
          <p:spPr>
            <a:xfrm>
              <a:off x="6320545" y="4403228"/>
              <a:ext cx="163569" cy="31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3A605E-5D7A-F2C6-0691-3A574B8AD274}"/>
              </a:ext>
            </a:extLst>
          </p:cNvPr>
          <p:cNvSpPr/>
          <p:nvPr/>
        </p:nvSpPr>
        <p:spPr>
          <a:xfrm>
            <a:off x="6145356" y="3248119"/>
            <a:ext cx="1729675" cy="1203949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B6E61-B2F8-6066-84B2-93C8DEC2A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US" dirty="0"/>
                  <a:t>Wait for all work: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US" dirty="0"/>
                  <a:t>Wait for r-relevant work: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US" dirty="0"/>
                  <a:t>New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lnSpc>
                    <a:spcPct val="140000"/>
                  </a:lnSpc>
                  <a:buFont typeface="+mj-lt"/>
                  <a:buAutoNum type="arabicPeriod"/>
                </a:pPr>
                <a:r>
                  <a:rPr lang="en-US" dirty="0"/>
                  <a:t>Bucketing: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SRPT</m:t>
                            </m:r>
                            <m:r>
                              <m:rPr>
                                <m:nor/>
                              </m:rPr>
                              <a:rPr lang="en-US" b="1" smtClean="0"/>
                              <m:t>‐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B6E61-B2F8-6066-84B2-93C8DEC2A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C0D5A6-119D-C2EA-04F0-94D66FE0E0F4}"/>
              </a:ext>
            </a:extLst>
          </p:cNvPr>
          <p:cNvGrpSpPr/>
          <p:nvPr/>
        </p:nvGrpSpPr>
        <p:grpSpPr>
          <a:xfrm>
            <a:off x="7545421" y="3898820"/>
            <a:ext cx="1084035" cy="730057"/>
            <a:chOff x="7567590" y="4074103"/>
            <a:chExt cx="1084035" cy="73005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3511E0D-C594-CB86-C663-A77BB4A12770}"/>
                </a:ext>
              </a:extLst>
            </p:cNvPr>
            <p:cNvSpPr/>
            <p:nvPr/>
          </p:nvSpPr>
          <p:spPr>
            <a:xfrm>
              <a:off x="7567590" y="4563982"/>
              <a:ext cx="1084035" cy="24017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65CFEE-1CE6-2863-88FB-D37880749107}"/>
                </a:ext>
              </a:extLst>
            </p:cNvPr>
            <p:cNvSpPr/>
            <p:nvPr/>
          </p:nvSpPr>
          <p:spPr>
            <a:xfrm>
              <a:off x="7567591" y="4320259"/>
              <a:ext cx="596068" cy="240178"/>
            </a:xfrm>
            <a:prstGeom prst="rect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BED1DF-E33E-A561-B881-4A55ADF21825}"/>
                </a:ext>
              </a:extLst>
            </p:cNvPr>
            <p:cNvSpPr/>
            <p:nvPr/>
          </p:nvSpPr>
          <p:spPr>
            <a:xfrm>
              <a:off x="7567590" y="4074103"/>
              <a:ext cx="240503" cy="240178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A1544-8C6F-FC45-C814-0B1F6046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attempts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2CE3-6F13-E8D4-4FAA-E1D65F00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517528-DDAB-15D5-1CD1-5DCA63EE3556}"/>
              </a:ext>
            </a:extLst>
          </p:cNvPr>
          <p:cNvGrpSpPr/>
          <p:nvPr/>
        </p:nvGrpSpPr>
        <p:grpSpPr>
          <a:xfrm>
            <a:off x="7660640" y="2510629"/>
            <a:ext cx="2621512" cy="1190626"/>
            <a:chOff x="7420007" y="2360545"/>
            <a:chExt cx="4491355" cy="18971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26D434-87CD-F33D-3994-2C135A4E30AF}"/>
                </a:ext>
              </a:extLst>
            </p:cNvPr>
            <p:cNvGrpSpPr/>
            <p:nvPr/>
          </p:nvGrpSpPr>
          <p:grpSpPr>
            <a:xfrm>
              <a:off x="7420007" y="2933110"/>
              <a:ext cx="4491355" cy="1324610"/>
              <a:chOff x="5630" y="3549"/>
              <a:chExt cx="7073" cy="20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8FB717B-4DF5-1392-4720-B6F16AC94C90}"/>
                  </a:ext>
                </a:extLst>
              </p:cNvPr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39" name="Rectangles 8">
                  <a:extLst>
                    <a:ext uri="{FF2B5EF4-FFF2-40B4-BE49-F238E27FC236}">
                      <a16:creationId xmlns:a16="http://schemas.microsoft.com/office/drawing/2014/main" id="{26A04F64-028C-F3EA-0968-01F6EDB3A2A5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s 9">
                  <a:extLst>
                    <a:ext uri="{FF2B5EF4-FFF2-40B4-BE49-F238E27FC236}">
                      <a16:creationId xmlns:a16="http://schemas.microsoft.com/office/drawing/2014/main" id="{077089F4-1F60-08E8-86C7-4E343AC5F672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s 10">
                  <a:extLst>
                    <a:ext uri="{FF2B5EF4-FFF2-40B4-BE49-F238E27FC236}">
                      <a16:creationId xmlns:a16="http://schemas.microsoft.com/office/drawing/2014/main" id="{B14DF2BB-3F31-0827-F759-60B3FABCE09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11">
                  <a:extLst>
                    <a:ext uri="{FF2B5EF4-FFF2-40B4-BE49-F238E27FC236}">
                      <a16:creationId xmlns:a16="http://schemas.microsoft.com/office/drawing/2014/main" id="{9C5E7F7F-7AC3-DC14-1121-F2231194B12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8A269AB-4D5C-8FB8-1B30-AD638F2D745A}"/>
                    </a:ext>
                  </a:extLst>
                </p:cNvPr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7B7C967-30AF-DBFA-CC31-76BD926639FD}"/>
                    </a:ext>
                  </a:extLst>
                </p:cNvPr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CDE1F22-8D76-3724-A0AE-E98D50E35160}"/>
                    </a:ext>
                  </a:extLst>
                </p:cNvPr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s 16">
                <a:extLst>
                  <a:ext uri="{FF2B5EF4-FFF2-40B4-BE49-F238E27FC236}">
                    <a16:creationId xmlns:a16="http://schemas.microsoft.com/office/drawing/2014/main" id="{8CC4783F-3272-3A06-7C81-02ED07FA48F7}"/>
                  </a:ext>
                </a:extLst>
              </p:cNvPr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s 18">
                <a:extLst>
                  <a:ext uri="{FF2B5EF4-FFF2-40B4-BE49-F238E27FC236}">
                    <a16:creationId xmlns:a16="http://schemas.microsoft.com/office/drawing/2014/main" id="{7FC1657D-4DDB-32BE-5441-5817FCC40D7A}"/>
                  </a:ext>
                </a:extLst>
              </p:cNvPr>
              <p:cNvSpPr/>
              <p:nvPr/>
            </p:nvSpPr>
            <p:spPr>
              <a:xfrm>
                <a:off x="9495" y="4585"/>
                <a:ext cx="797" cy="5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s 19">
                <a:extLst>
                  <a:ext uri="{FF2B5EF4-FFF2-40B4-BE49-F238E27FC236}">
                    <a16:creationId xmlns:a16="http://schemas.microsoft.com/office/drawing/2014/main" id="{70AB5567-FE34-BB54-4CA7-C84AF005B45C}"/>
                  </a:ext>
                </a:extLst>
              </p:cNvPr>
              <p:cNvSpPr/>
              <p:nvPr/>
            </p:nvSpPr>
            <p:spPr>
              <a:xfrm>
                <a:off x="6668" y="4160"/>
                <a:ext cx="797" cy="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s 20">
                <a:extLst>
                  <a:ext uri="{FF2B5EF4-FFF2-40B4-BE49-F238E27FC236}">
                    <a16:creationId xmlns:a16="http://schemas.microsoft.com/office/drawing/2014/main" id="{90B2CD93-DDF5-914B-6CA7-598AF3FDC1C7}"/>
                  </a:ext>
                </a:extLst>
              </p:cNvPr>
              <p:cNvSpPr/>
              <p:nvPr/>
            </p:nvSpPr>
            <p:spPr>
              <a:xfrm>
                <a:off x="8553" y="4483"/>
                <a:ext cx="797" cy="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s 21">
                <a:extLst>
                  <a:ext uri="{FF2B5EF4-FFF2-40B4-BE49-F238E27FC236}">
                    <a16:creationId xmlns:a16="http://schemas.microsoft.com/office/drawing/2014/main" id="{12ABE001-2409-C379-D8AF-D287D0D39EC4}"/>
                  </a:ext>
                </a:extLst>
              </p:cNvPr>
              <p:cNvSpPr/>
              <p:nvPr/>
            </p:nvSpPr>
            <p:spPr>
              <a:xfrm>
                <a:off x="10966" y="4711"/>
                <a:ext cx="797" cy="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F32B0A9-6C9E-6AAF-D77D-CD7EDCABD8A9}"/>
                  </a:ext>
                </a:extLst>
              </p:cNvPr>
              <p:cNvCxnSpPr>
                <a:stCxn id="43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C2F74E04-51FE-16CB-A4C3-60301B311405}"/>
                </a:ext>
              </a:extLst>
            </p:cNvPr>
            <p:cNvSpPr/>
            <p:nvPr/>
          </p:nvSpPr>
          <p:spPr>
            <a:xfrm>
              <a:off x="9058123" y="2741947"/>
              <a:ext cx="380656" cy="620634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382AB7-EAB2-BCEB-1D8F-6D8DD7DA2652}"/>
                </a:ext>
              </a:extLst>
            </p:cNvPr>
            <p:cNvSpPr/>
            <p:nvPr/>
          </p:nvSpPr>
          <p:spPr>
            <a:xfrm>
              <a:off x="9042428" y="2360545"/>
              <a:ext cx="412046" cy="494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9975BA-10CB-75C6-4974-2B4BA67F8501}"/>
              </a:ext>
            </a:extLst>
          </p:cNvPr>
          <p:cNvSpPr txBox="1"/>
          <p:nvPr/>
        </p:nvSpPr>
        <p:spPr>
          <a:xfrm>
            <a:off x="10397006" y="1543049"/>
            <a:ext cx="1789197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Arrival order only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A86559-3B35-DCA9-F75F-1518279DE452}"/>
              </a:ext>
            </a:extLst>
          </p:cNvPr>
          <p:cNvSpPr txBox="1"/>
          <p:nvPr/>
        </p:nvSpPr>
        <p:spPr>
          <a:xfrm>
            <a:off x="10443480" y="3011336"/>
            <a:ext cx="166297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SRPT-1 only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CEF8C6-824A-16DA-B05E-5204EE41EA0A}"/>
              </a:ext>
            </a:extLst>
          </p:cNvPr>
          <p:cNvGrpSpPr/>
          <p:nvPr/>
        </p:nvGrpSpPr>
        <p:grpSpPr>
          <a:xfrm>
            <a:off x="7429033" y="1672888"/>
            <a:ext cx="2853119" cy="831296"/>
            <a:chOff x="7023202" y="2933110"/>
            <a:chExt cx="4888160" cy="13246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868FADF-8DEF-1F5D-FB82-DB26D31C34F2}"/>
                </a:ext>
              </a:extLst>
            </p:cNvPr>
            <p:cNvGrpSpPr/>
            <p:nvPr/>
          </p:nvGrpSpPr>
          <p:grpSpPr>
            <a:xfrm>
              <a:off x="7420007" y="2933110"/>
              <a:ext cx="4491355" cy="1324610"/>
              <a:chOff x="5630" y="3549"/>
              <a:chExt cx="7073" cy="208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4DD673-868F-C4EC-2146-9F8D58B1F22B}"/>
                  </a:ext>
                </a:extLst>
              </p:cNvPr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66" name="Rectangles 8">
                  <a:extLst>
                    <a:ext uri="{FF2B5EF4-FFF2-40B4-BE49-F238E27FC236}">
                      <a16:creationId xmlns:a16="http://schemas.microsoft.com/office/drawing/2014/main" id="{BA963E3F-5C0E-68D4-DB7F-451956E7E49D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s 9">
                  <a:extLst>
                    <a:ext uri="{FF2B5EF4-FFF2-40B4-BE49-F238E27FC236}">
                      <a16:creationId xmlns:a16="http://schemas.microsoft.com/office/drawing/2014/main" id="{C5A939D1-20F9-ACAC-B514-BBE6ADA15765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s 10">
                  <a:extLst>
                    <a:ext uri="{FF2B5EF4-FFF2-40B4-BE49-F238E27FC236}">
                      <a16:creationId xmlns:a16="http://schemas.microsoft.com/office/drawing/2014/main" id="{3E5052ED-717A-3E9F-9997-96EB786DBFAD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11">
                  <a:extLst>
                    <a:ext uri="{FF2B5EF4-FFF2-40B4-BE49-F238E27FC236}">
                      <a16:creationId xmlns:a16="http://schemas.microsoft.com/office/drawing/2014/main" id="{C1F54007-FEB7-6C91-08CB-80C969526A05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F64328A-60A8-BE2A-81AE-1E69F13D863E}"/>
                    </a:ext>
                  </a:extLst>
                </p:cNvPr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74E6F9C3-120F-0BC0-739F-B270BFE20F88}"/>
                    </a:ext>
                  </a:extLst>
                </p:cNvPr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0167C71-8F3A-0E84-B3CE-894A048E7D0A}"/>
                    </a:ext>
                  </a:extLst>
                </p:cNvPr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s 16">
                <a:extLst>
                  <a:ext uri="{FF2B5EF4-FFF2-40B4-BE49-F238E27FC236}">
                    <a16:creationId xmlns:a16="http://schemas.microsoft.com/office/drawing/2014/main" id="{AA7FC7C5-D81A-1690-41CB-435960F270BD}"/>
                  </a:ext>
                </a:extLst>
              </p:cNvPr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s 18">
                <a:extLst>
                  <a:ext uri="{FF2B5EF4-FFF2-40B4-BE49-F238E27FC236}">
                    <a16:creationId xmlns:a16="http://schemas.microsoft.com/office/drawing/2014/main" id="{F95EEAE6-9052-8EB3-F191-131C2A4EE213}"/>
                  </a:ext>
                </a:extLst>
              </p:cNvPr>
              <p:cNvSpPr/>
              <p:nvPr/>
            </p:nvSpPr>
            <p:spPr>
              <a:xfrm>
                <a:off x="9495" y="4051"/>
                <a:ext cx="797" cy="1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s 19">
                <a:extLst>
                  <a:ext uri="{FF2B5EF4-FFF2-40B4-BE49-F238E27FC236}">
                    <a16:creationId xmlns:a16="http://schemas.microsoft.com/office/drawing/2014/main" id="{1826157F-DB8C-975C-5A71-BF34A5FB4FB1}"/>
                  </a:ext>
                </a:extLst>
              </p:cNvPr>
              <p:cNvSpPr/>
              <p:nvPr/>
            </p:nvSpPr>
            <p:spPr>
              <a:xfrm>
                <a:off x="6668" y="4363"/>
                <a:ext cx="797" cy="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s 20">
                <a:extLst>
                  <a:ext uri="{FF2B5EF4-FFF2-40B4-BE49-F238E27FC236}">
                    <a16:creationId xmlns:a16="http://schemas.microsoft.com/office/drawing/2014/main" id="{335E8980-71DE-C686-3CC9-3CAB740F279E}"/>
                  </a:ext>
                </a:extLst>
              </p:cNvPr>
              <p:cNvSpPr/>
              <p:nvPr/>
            </p:nvSpPr>
            <p:spPr>
              <a:xfrm>
                <a:off x="8553" y="4483"/>
                <a:ext cx="797" cy="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s 21">
                <a:extLst>
                  <a:ext uri="{FF2B5EF4-FFF2-40B4-BE49-F238E27FC236}">
                    <a16:creationId xmlns:a16="http://schemas.microsoft.com/office/drawing/2014/main" id="{70DE0B08-3621-ECF8-A52C-DC2436E2A2E8}"/>
                  </a:ext>
                </a:extLst>
              </p:cNvPr>
              <p:cNvSpPr/>
              <p:nvPr/>
            </p:nvSpPr>
            <p:spPr>
              <a:xfrm>
                <a:off x="10966" y="4363"/>
                <a:ext cx="797" cy="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02F3CF2-483E-2FF7-8643-3779466AD826}"/>
                  </a:ext>
                </a:extLst>
              </p:cNvPr>
              <p:cNvCxnSpPr>
                <a:stCxn id="70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8AE60D91-FA79-B435-4F1B-7A53FF79CE2C}"/>
                </a:ext>
              </a:extLst>
            </p:cNvPr>
            <p:cNvSpPr/>
            <p:nvPr/>
          </p:nvSpPr>
          <p:spPr>
            <a:xfrm rot="16200000">
              <a:off x="7340408" y="3304315"/>
              <a:ext cx="354029" cy="66731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568B1AB-D690-7860-CC6D-F58FDD68C5F4}"/>
                </a:ext>
              </a:extLst>
            </p:cNvPr>
            <p:cNvSpPr/>
            <p:nvPr/>
          </p:nvSpPr>
          <p:spPr>
            <a:xfrm>
              <a:off x="7023202" y="3390743"/>
              <a:ext cx="412046" cy="494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BE12D63-CBB4-B7D8-6E67-6BE899FB9C1B}"/>
              </a:ext>
            </a:extLst>
          </p:cNvPr>
          <p:cNvGrpSpPr/>
          <p:nvPr/>
        </p:nvGrpSpPr>
        <p:grpSpPr>
          <a:xfrm>
            <a:off x="7040699" y="3627131"/>
            <a:ext cx="1850825" cy="1389013"/>
            <a:chOff x="7062868" y="3802414"/>
            <a:chExt cx="1850825" cy="138901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F84099-4580-3132-B3FC-EC553B86FA05}"/>
                </a:ext>
              </a:extLst>
            </p:cNvPr>
            <p:cNvGrpSpPr/>
            <p:nvPr/>
          </p:nvGrpSpPr>
          <p:grpSpPr>
            <a:xfrm>
              <a:off x="7567591" y="3802414"/>
              <a:ext cx="1346102" cy="1013702"/>
              <a:chOff x="7567591" y="3802414"/>
              <a:chExt cx="1346102" cy="101370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0CEB09D-64CE-3E5D-CF20-05686F3FD24C}"/>
                  </a:ext>
                </a:extLst>
              </p:cNvPr>
              <p:cNvCxnSpPr/>
              <p:nvPr/>
            </p:nvCxnSpPr>
            <p:spPr>
              <a:xfrm flipV="1">
                <a:off x="7567591" y="3802414"/>
                <a:ext cx="0" cy="10137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9097138-0CEF-FCB4-AF2E-BEA2608FB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7591" y="4816116"/>
                <a:ext cx="134610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61B3CB-F684-C648-E79D-6FE6D5299C84}"/>
                    </a:ext>
                  </a:extLst>
                </p:cNvPr>
                <p:cNvSpPr txBox="1"/>
                <p:nvPr/>
              </p:nvSpPr>
              <p:spPr>
                <a:xfrm>
                  <a:off x="7062868" y="4158762"/>
                  <a:ext cx="4669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61B3CB-F684-C648-E79D-6FE6D5299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868" y="4158762"/>
                  <a:ext cx="4669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8C490F-E0D3-9C73-6BBF-AE36AE18A185}"/>
                    </a:ext>
                  </a:extLst>
                </p:cNvPr>
                <p:cNvSpPr txBox="1"/>
                <p:nvPr/>
              </p:nvSpPr>
              <p:spPr>
                <a:xfrm>
                  <a:off x="8018675" y="4822095"/>
                  <a:ext cx="295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8C490F-E0D3-9C73-6BBF-AE36AE18A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675" y="4822095"/>
                  <a:ext cx="2953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D9B725D-0678-DF3A-CAED-AF28A2CA00FC}"/>
                </a:ext>
              </a:extLst>
            </p:cNvPr>
            <p:cNvGrpSpPr/>
            <p:nvPr/>
          </p:nvGrpSpPr>
          <p:grpSpPr>
            <a:xfrm>
              <a:off x="7567590" y="4062147"/>
              <a:ext cx="1086234" cy="755990"/>
              <a:chOff x="7567590" y="4062147"/>
              <a:chExt cx="1086234" cy="75599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A3BB1C0-43F2-45BC-864F-B0D1D2481F4F}"/>
                  </a:ext>
                </a:extLst>
              </p:cNvPr>
              <p:cNvGrpSpPr/>
              <p:nvPr/>
            </p:nvGrpSpPr>
            <p:grpSpPr>
              <a:xfrm>
                <a:off x="7567590" y="4062147"/>
                <a:ext cx="596069" cy="269972"/>
                <a:chOff x="7567590" y="4062147"/>
                <a:chExt cx="596069" cy="269972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34BF2A9-A279-ECBD-BF8F-86D3E2D9F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90" y="4074103"/>
                  <a:ext cx="24050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E90A3C1-0EBC-F8E0-EAB9-CB3001E82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8094" y="4062147"/>
                  <a:ext cx="0" cy="2699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6337863-0BE5-DA78-D86E-8E9EEB139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119" y="4320259"/>
                  <a:ext cx="3475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2140E0A-C634-7C8D-1C3A-6A67C163D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859" y="4302055"/>
                <a:ext cx="2560" cy="2657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EBCDB45-D42D-3E5F-337E-F06C4C097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1264" y="4552377"/>
                <a:ext cx="2560" cy="2657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7294B16-FC24-D663-4B8A-F8896A036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859" y="4557811"/>
                <a:ext cx="469405" cy="26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DA935F6-79A2-8795-1EB8-8F65E50B5F9F}"/>
              </a:ext>
            </a:extLst>
          </p:cNvPr>
          <p:cNvSpPr txBox="1"/>
          <p:nvPr/>
        </p:nvSpPr>
        <p:spPr>
          <a:xfrm>
            <a:off x="9012381" y="3868476"/>
            <a:ext cx="3152782" cy="830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Enough for 1 server/job</a:t>
            </a:r>
          </a:p>
          <a:p>
            <a:pPr algn="ctr"/>
            <a:r>
              <a:rPr lang="en-US" sz="2400" dirty="0"/>
              <a:t>Not enough for MSJ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AFA63F-A640-E021-BF6A-B3B11C9C15A7}"/>
              </a:ext>
            </a:extLst>
          </p:cNvPr>
          <p:cNvGrpSpPr/>
          <p:nvPr/>
        </p:nvGrpSpPr>
        <p:grpSpPr>
          <a:xfrm>
            <a:off x="1005257" y="5763440"/>
            <a:ext cx="8976943" cy="1113812"/>
            <a:chOff x="1005257" y="5763440"/>
            <a:chExt cx="8976943" cy="111381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C4637C-B71A-7DBE-342F-27F9FD73C7E5}"/>
                </a:ext>
              </a:extLst>
            </p:cNvPr>
            <p:cNvSpPr/>
            <p:nvPr/>
          </p:nvSpPr>
          <p:spPr>
            <a:xfrm>
              <a:off x="1261799" y="5772399"/>
              <a:ext cx="8376557" cy="6401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A2C319-30F9-5DD9-0B25-7D297E86BA5E}"/>
                </a:ext>
              </a:extLst>
            </p:cNvPr>
            <p:cNvCxnSpPr/>
            <p:nvPr/>
          </p:nvCxnSpPr>
          <p:spPr>
            <a:xfrm>
              <a:off x="1393581" y="5784985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A7CDCA-861B-C96E-17C5-E30E8359C895}"/>
                </a:ext>
              </a:extLst>
            </p:cNvPr>
            <p:cNvCxnSpPr/>
            <p:nvPr/>
          </p:nvCxnSpPr>
          <p:spPr>
            <a:xfrm>
              <a:off x="1581151" y="5772399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105F16-44D5-E3E6-A02E-49E6E068A53F}"/>
                </a:ext>
              </a:extLst>
            </p:cNvPr>
            <p:cNvCxnSpPr/>
            <p:nvPr/>
          </p:nvCxnSpPr>
          <p:spPr>
            <a:xfrm>
              <a:off x="1871296" y="5784822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AAC2FA-CC4C-80C6-B4C5-8CA422A80C71}"/>
                </a:ext>
              </a:extLst>
            </p:cNvPr>
            <p:cNvCxnSpPr/>
            <p:nvPr/>
          </p:nvCxnSpPr>
          <p:spPr>
            <a:xfrm>
              <a:off x="2319705" y="5763444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9B5064B-2F45-600E-1774-8545787B111B}"/>
                </a:ext>
              </a:extLst>
            </p:cNvPr>
            <p:cNvCxnSpPr/>
            <p:nvPr/>
          </p:nvCxnSpPr>
          <p:spPr>
            <a:xfrm>
              <a:off x="3009900" y="5763443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3D7008D-530A-A0C9-823E-2DF7F67B88FD}"/>
                </a:ext>
              </a:extLst>
            </p:cNvPr>
            <p:cNvCxnSpPr/>
            <p:nvPr/>
          </p:nvCxnSpPr>
          <p:spPr>
            <a:xfrm>
              <a:off x="3770435" y="5772398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EDE78E-D270-4CEA-48E6-A842E44DDAC8}"/>
                </a:ext>
              </a:extLst>
            </p:cNvPr>
            <p:cNvCxnSpPr/>
            <p:nvPr/>
          </p:nvCxnSpPr>
          <p:spPr>
            <a:xfrm>
              <a:off x="4794739" y="5763442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5AC67E1-2BED-0186-90D3-0B8625D2C53B}"/>
                </a:ext>
              </a:extLst>
            </p:cNvPr>
            <p:cNvCxnSpPr/>
            <p:nvPr/>
          </p:nvCxnSpPr>
          <p:spPr>
            <a:xfrm>
              <a:off x="6153150" y="5763441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740D351-3CD1-6A70-C44E-C88B24D9DEE2}"/>
                </a:ext>
              </a:extLst>
            </p:cNvPr>
            <p:cNvCxnSpPr/>
            <p:nvPr/>
          </p:nvCxnSpPr>
          <p:spPr>
            <a:xfrm>
              <a:off x="7689657" y="5763440"/>
              <a:ext cx="0" cy="62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05A901A-B2A2-9C74-5864-0CE8446191AE}"/>
                    </a:ext>
                  </a:extLst>
                </p:cNvPr>
                <p:cNvSpPr txBox="1"/>
                <p:nvPr/>
              </p:nvSpPr>
              <p:spPr>
                <a:xfrm>
                  <a:off x="1005257" y="6356468"/>
                  <a:ext cx="8976943" cy="520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…  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…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func>
                        </m:sub>
                      </m:sSub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05A901A-B2A2-9C74-5864-0CE844619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57" y="6356468"/>
                  <a:ext cx="8976943" cy="520784"/>
                </a:xfrm>
                <a:prstGeom prst="rect">
                  <a:avLst/>
                </a:prstGeom>
                <a:blipFill>
                  <a:blip r:embed="rId6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B3A92B-99B7-635A-0E96-1AD252ED9D8F}"/>
                    </a:ext>
                  </a:extLst>
                </p:cNvPr>
                <p:cNvSpPr txBox="1"/>
                <p:nvPr/>
              </p:nvSpPr>
              <p:spPr>
                <a:xfrm>
                  <a:off x="8418992" y="5978881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B3A92B-99B7-635A-0E96-1AD252ED9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992" y="5978881"/>
                  <a:ext cx="41838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94" r="-130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B4E6778-2625-3CE0-CF60-70AEC930D33E}"/>
                    </a:ext>
                  </a:extLst>
                </p:cNvPr>
                <p:cNvSpPr txBox="1"/>
                <p:nvPr/>
              </p:nvSpPr>
              <p:spPr>
                <a:xfrm>
                  <a:off x="6678489" y="5978881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B4E6778-2625-3CE0-CF60-70AEC930D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489" y="5978881"/>
                  <a:ext cx="4183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235" r="-1323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0143E7-9D91-AF47-30BA-EF8D46DB9080}"/>
                    </a:ext>
                  </a:extLst>
                </p:cNvPr>
                <p:cNvSpPr txBox="1"/>
                <p:nvPr/>
              </p:nvSpPr>
              <p:spPr>
                <a:xfrm>
                  <a:off x="5214098" y="5954072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0143E7-9D91-AF47-30BA-EF8D46DB9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098" y="5954072"/>
                  <a:ext cx="418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594" r="-130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9CEE772-4905-47A7-F572-93ED891C4426}"/>
                    </a:ext>
                  </a:extLst>
                </p:cNvPr>
                <p:cNvSpPr txBox="1"/>
                <p:nvPr/>
              </p:nvSpPr>
              <p:spPr>
                <a:xfrm>
                  <a:off x="4054097" y="5958387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9CEE772-4905-47A7-F572-93ED891C4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097" y="5958387"/>
                  <a:ext cx="41838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594" r="-1304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8738803-8AF6-6875-1372-FC503C081650}"/>
                    </a:ext>
                  </a:extLst>
                </p:cNvPr>
                <p:cNvSpPr txBox="1"/>
                <p:nvPr/>
              </p:nvSpPr>
              <p:spPr>
                <a:xfrm>
                  <a:off x="3186802" y="5954072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8738803-8AF6-6875-1372-FC503C081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802" y="5954072"/>
                  <a:ext cx="41838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235" r="-1323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E0D5D68-F81A-7F03-1EF8-EF7FE2338C6D}"/>
                    </a:ext>
                  </a:extLst>
                </p:cNvPr>
                <p:cNvSpPr txBox="1"/>
                <p:nvPr/>
              </p:nvSpPr>
              <p:spPr>
                <a:xfrm>
                  <a:off x="2504316" y="5954072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E0D5D68-F81A-7F03-1EF8-EF7FE233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316" y="5954072"/>
                  <a:ext cx="41838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235" r="-1323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3E83392B-B627-A431-1352-0B2A139C6CEA}"/>
                    </a:ext>
                  </a:extLst>
                </p:cNvPr>
                <p:cNvSpPr txBox="1"/>
                <p:nvPr/>
              </p:nvSpPr>
              <p:spPr>
                <a:xfrm>
                  <a:off x="1884111" y="5963667"/>
                  <a:ext cx="418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3E83392B-B627-A431-1352-0B2A139C6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11" y="5963667"/>
                  <a:ext cx="41838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594" r="-1304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Smiley Face 140">
            <a:extLst>
              <a:ext uri="{FF2B5EF4-FFF2-40B4-BE49-F238E27FC236}">
                <a16:creationId xmlns:a16="http://schemas.microsoft.com/office/drawing/2014/main" id="{9C1E6A61-038F-DF79-03B4-554C36861A46}"/>
              </a:ext>
            </a:extLst>
          </p:cNvPr>
          <p:cNvSpPr/>
          <p:nvPr/>
        </p:nvSpPr>
        <p:spPr>
          <a:xfrm>
            <a:off x="10360442" y="5366411"/>
            <a:ext cx="1125140" cy="1033554"/>
          </a:xfrm>
          <a:prstGeom prst="smileyFace">
            <a:avLst/>
          </a:prstGeom>
          <a:solidFill>
            <a:srgbClr val="00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54" grpId="0" animBg="1"/>
      <p:bldP spid="113" grpId="0" uiExpand="1" build="p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FFDA-E239-3F97-0C41-1F663B0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0880-1215-D8D3-76A7-49269ED5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9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Introduced multiserver-job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simple, throughput-optimal policy, first mean response time: </a:t>
            </a:r>
            <a:r>
              <a:rPr lang="en-US" dirty="0" err="1"/>
              <a:t>ServerFilling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optimality result, by appropriately adjusting job ordering: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FD15-A827-75BA-C1E7-236DD0F3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E870F2-9B86-85E4-B3A7-40A7D9E9F00E}"/>
              </a:ext>
            </a:extLst>
          </p:cNvPr>
          <p:cNvGrpSpPr/>
          <p:nvPr/>
        </p:nvGrpSpPr>
        <p:grpSpPr>
          <a:xfrm>
            <a:off x="7299227" y="777875"/>
            <a:ext cx="4596842" cy="3612135"/>
            <a:chOff x="7299227" y="777875"/>
            <a:chExt cx="4596842" cy="36121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B222D8-A0AD-61A5-9C3B-BE2D7DB32706}"/>
                </a:ext>
              </a:extLst>
            </p:cNvPr>
            <p:cNvGrpSpPr/>
            <p:nvPr/>
          </p:nvGrpSpPr>
          <p:grpSpPr>
            <a:xfrm>
              <a:off x="7299227" y="777875"/>
              <a:ext cx="4596842" cy="2651125"/>
              <a:chOff x="987203" y="1194686"/>
              <a:chExt cx="4596842" cy="2651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0342998-8048-02A7-E68D-78802FAF6C18}"/>
                  </a:ext>
                </a:extLst>
              </p:cNvPr>
              <p:cNvGrpSpPr/>
              <p:nvPr/>
            </p:nvGrpSpPr>
            <p:grpSpPr>
              <a:xfrm>
                <a:off x="987203" y="2094884"/>
                <a:ext cx="3933760" cy="1030858"/>
                <a:chOff x="2795531" y="3749177"/>
                <a:chExt cx="3933760" cy="1098013"/>
              </a:xfrm>
            </p:grpSpPr>
            <p:sp>
              <p:nvSpPr>
                <p:cNvPr id="25" name="Rectangles 42">
                  <a:extLst>
                    <a:ext uri="{FF2B5EF4-FFF2-40B4-BE49-F238E27FC236}">
                      <a16:creationId xmlns:a16="http://schemas.microsoft.com/office/drawing/2014/main" id="{660CA191-67CC-FE4F-F6C7-24A91A3FB930}"/>
                    </a:ext>
                  </a:extLst>
                </p:cNvPr>
                <p:cNvSpPr/>
                <p:nvPr/>
              </p:nvSpPr>
              <p:spPr>
                <a:xfrm>
                  <a:off x="6131121" y="3758800"/>
                  <a:ext cx="598170" cy="108839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B6B4D6B-9FC5-12C2-BEF6-3C2B6C9BECC8}"/>
                    </a:ext>
                  </a:extLst>
                </p:cNvPr>
                <p:cNvGrpSpPr/>
                <p:nvPr/>
              </p:nvGrpSpPr>
              <p:grpSpPr>
                <a:xfrm>
                  <a:off x="2795531" y="3749177"/>
                  <a:ext cx="3329305" cy="1097915"/>
                  <a:chOff x="5121" y="3720"/>
                  <a:chExt cx="5243" cy="1729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2C74D51-B5C8-44EA-223E-8FD89D75C30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0"/>
                    <a:ext cx="4734" cy="1729"/>
                    <a:chOff x="5630" y="3720"/>
                    <a:chExt cx="4734" cy="1729"/>
                  </a:xfrm>
                </p:grpSpPr>
                <p:sp>
                  <p:nvSpPr>
                    <p:cNvPr id="34" name="Rectangles 39">
                      <a:extLst>
                        <a:ext uri="{FF2B5EF4-FFF2-40B4-BE49-F238E27FC236}">
                          <a16:creationId xmlns:a16="http://schemas.microsoft.com/office/drawing/2014/main" id="{146FE340-CD65-8867-7400-98EBF556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s 40">
                      <a:extLst>
                        <a:ext uri="{FF2B5EF4-FFF2-40B4-BE49-F238E27FC236}">
                          <a16:creationId xmlns:a16="http://schemas.microsoft.com/office/drawing/2014/main" id="{8396AAC4-A47C-B757-A32D-0FBBB9943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s 41">
                      <a:extLst>
                        <a:ext uri="{FF2B5EF4-FFF2-40B4-BE49-F238E27FC236}">
                          <a16:creationId xmlns:a16="http://schemas.microsoft.com/office/drawing/2014/main" id="{E69AC2DB-EB3F-7020-95A4-71FBA0967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s 42">
                      <a:extLst>
                        <a:ext uri="{FF2B5EF4-FFF2-40B4-BE49-F238E27FC236}">
                          <a16:creationId xmlns:a16="http://schemas.microsoft.com/office/drawing/2014/main" id="{D5214EC7-A156-AB4C-334B-B8B8902FC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837244EE-E727-04CA-93B4-9CAB3FEC8B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0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8F691EAC-A6B9-B9B8-04FB-60D7E621E8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4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s 46">
                    <a:extLst>
                      <a:ext uri="{FF2B5EF4-FFF2-40B4-BE49-F238E27FC236}">
                        <a16:creationId xmlns:a16="http://schemas.microsoft.com/office/drawing/2014/main" id="{580EF86F-81CB-BDA2-D119-969EC6BA68A9}"/>
                      </a:ext>
                    </a:extLst>
                  </p:cNvPr>
                  <p:cNvSpPr/>
                  <p:nvPr/>
                </p:nvSpPr>
                <p:spPr>
                  <a:xfrm>
                    <a:off x="6672" y="4389"/>
                    <a:ext cx="75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7">
                    <a:extLst>
                      <a:ext uri="{FF2B5EF4-FFF2-40B4-BE49-F238E27FC236}">
                        <a16:creationId xmlns:a16="http://schemas.microsoft.com/office/drawing/2014/main" id="{3D38E33D-88FB-9D3F-AA3B-67E62361AFA7}"/>
                      </a:ext>
                    </a:extLst>
                  </p:cNvPr>
                  <p:cNvSpPr/>
                  <p:nvPr/>
                </p:nvSpPr>
                <p:spPr>
                  <a:xfrm>
                    <a:off x="7792" y="4378"/>
                    <a:ext cx="425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8">
                    <a:extLst>
                      <a:ext uri="{FF2B5EF4-FFF2-40B4-BE49-F238E27FC236}">
                        <a16:creationId xmlns:a16="http://schemas.microsoft.com/office/drawing/2014/main" id="{D45C3F2B-7EE4-E559-9EA7-825E1E37CBCE}"/>
                      </a:ext>
                    </a:extLst>
                  </p:cNvPr>
                  <p:cNvSpPr/>
                  <p:nvPr/>
                </p:nvSpPr>
                <p:spPr>
                  <a:xfrm>
                    <a:off x="9858" y="3812"/>
                    <a:ext cx="253" cy="14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s 49">
                    <a:extLst>
                      <a:ext uri="{FF2B5EF4-FFF2-40B4-BE49-F238E27FC236}">
                        <a16:creationId xmlns:a16="http://schemas.microsoft.com/office/drawing/2014/main" id="{73C5126B-EFAF-EEEC-B980-A3BF86046FCE}"/>
                      </a:ext>
                    </a:extLst>
                  </p:cNvPr>
                  <p:cNvSpPr/>
                  <p:nvPr/>
                </p:nvSpPr>
                <p:spPr>
                  <a:xfrm>
                    <a:off x="8645" y="4767"/>
                    <a:ext cx="644" cy="4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8E2BD9A-1D0E-92AA-56C3-39242D4A62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21" y="467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s 47">
                  <a:extLst>
                    <a:ext uri="{FF2B5EF4-FFF2-40B4-BE49-F238E27FC236}">
                      <a16:creationId xmlns:a16="http://schemas.microsoft.com/office/drawing/2014/main" id="{D88BEA7C-A112-C44F-5F6E-609B906B3F71}"/>
                    </a:ext>
                  </a:extLst>
                </p:cNvPr>
                <p:cNvSpPr/>
                <p:nvPr/>
              </p:nvSpPr>
              <p:spPr>
                <a:xfrm>
                  <a:off x="6275017" y="4412912"/>
                  <a:ext cx="337626" cy="313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2C974B-D8E0-14FB-DF66-875D045AE6C9}"/>
                  </a:ext>
                </a:extLst>
              </p:cNvPr>
              <p:cNvGrpSpPr/>
              <p:nvPr/>
            </p:nvGrpSpPr>
            <p:grpSpPr>
              <a:xfrm>
                <a:off x="5122696" y="1194686"/>
                <a:ext cx="461349" cy="2651125"/>
                <a:chOff x="10832804" y="1109844"/>
                <a:chExt cx="461349" cy="265112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493100D-B27E-511A-89AC-7C01B1A34138}"/>
                    </a:ext>
                  </a:extLst>
                </p:cNvPr>
                <p:cNvGrpSpPr/>
                <p:nvPr/>
              </p:nvGrpSpPr>
              <p:grpSpPr>
                <a:xfrm>
                  <a:off x="10832804" y="110984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07A2B36-4140-4B50-42C7-50BD5C350DA7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F6CEABBC-C5DC-FEDF-B2ED-1990371731A5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10E61C7-7FBE-4E08-FC34-04277A60D604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0CBB0ED-7831-D20C-9038-C229A53872A4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4B5E5F7-A067-CBE1-DE62-9A61160692E8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821181-AC7C-EADD-2155-EA40888A25A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22846BD-65A8-885C-96C7-85F2E1FA4BF0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9C99F0A-6C4F-F136-892F-18C093CB33F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9224374-03BC-2B0E-87CE-23B1C05F9441}"/>
                    </a:ext>
                  </a:extLst>
                </p:cNvPr>
                <p:cNvSpPr/>
                <p:nvPr/>
              </p:nvSpPr>
              <p:spPr>
                <a:xfrm>
                  <a:off x="10973014" y="1842664"/>
                  <a:ext cx="206023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F74F63A-F7BF-1EEB-692F-D867C15AF803}"/>
                    </a:ext>
                  </a:extLst>
                </p:cNvPr>
                <p:cNvSpPr/>
                <p:nvPr/>
              </p:nvSpPr>
              <p:spPr>
                <a:xfrm>
                  <a:off x="10973014" y="1149796"/>
                  <a:ext cx="111412" cy="5455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B9C3158-A0DF-A837-593C-551C421F8A2A}"/>
                    </a:ext>
                  </a:extLst>
                </p:cNvPr>
                <p:cNvGrpSpPr/>
                <p:nvPr/>
              </p:nvGrpSpPr>
              <p:grpSpPr>
                <a:xfrm>
                  <a:off x="11005226" y="2443923"/>
                  <a:ext cx="288927" cy="1315949"/>
                  <a:chOff x="10122103" y="2694014"/>
                  <a:chExt cx="288927" cy="1315949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65A470D-11DB-AD43-E838-F071C427D15A}"/>
                      </a:ext>
                    </a:extLst>
                  </p:cNvPr>
                  <p:cNvSpPr/>
                  <p:nvPr/>
                </p:nvSpPr>
                <p:spPr>
                  <a:xfrm>
                    <a:off x="10122104" y="3731260"/>
                    <a:ext cx="288926" cy="2787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9F494A-E270-C595-4C77-37A5390765ED}"/>
                      </a:ext>
                    </a:extLst>
                  </p:cNvPr>
                  <p:cNvSpPr/>
                  <p:nvPr/>
                </p:nvSpPr>
                <p:spPr>
                  <a:xfrm>
                    <a:off x="10127718" y="3358217"/>
                    <a:ext cx="189493" cy="2626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F222DC6-57A5-2A32-F41C-78E6B295A3D6}"/>
                      </a:ext>
                    </a:extLst>
                  </p:cNvPr>
                  <p:cNvSpPr/>
                  <p:nvPr/>
                </p:nvSpPr>
                <p:spPr>
                  <a:xfrm>
                    <a:off x="10122103" y="2694014"/>
                    <a:ext cx="156226" cy="24539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A865B3C-118F-4599-473C-202E3B60E734}"/>
                      </a:ext>
                    </a:extLst>
                  </p:cNvPr>
                  <p:cNvSpPr/>
                  <p:nvPr/>
                </p:nvSpPr>
                <p:spPr>
                  <a:xfrm>
                    <a:off x="10127783" y="3031255"/>
                    <a:ext cx="195524" cy="2626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9C12A5-1D4C-6E40-7231-EA8163F5137F}"/>
                </a:ext>
              </a:extLst>
            </p:cNvPr>
            <p:cNvGrpSpPr/>
            <p:nvPr/>
          </p:nvGrpSpPr>
          <p:grpSpPr>
            <a:xfrm>
              <a:off x="7945657" y="2888226"/>
              <a:ext cx="2852890" cy="1501784"/>
              <a:chOff x="7178690" y="1825625"/>
              <a:chExt cx="2852890" cy="150178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F54571A-B268-0902-E116-4057F2FA2E67}"/>
                  </a:ext>
                </a:extLst>
              </p:cNvPr>
              <p:cNvGrpSpPr/>
              <p:nvPr/>
            </p:nvGrpSpPr>
            <p:grpSpPr>
              <a:xfrm>
                <a:off x="8016117" y="1825625"/>
                <a:ext cx="1638799" cy="1163932"/>
                <a:chOff x="3962400" y="3941287"/>
                <a:chExt cx="1638799" cy="1163932"/>
              </a:xfrm>
            </p:grpSpPr>
            <p:sp>
              <p:nvSpPr>
                <p:cNvPr id="44" name="Rectangles 46">
                  <a:extLst>
                    <a:ext uri="{FF2B5EF4-FFF2-40B4-BE49-F238E27FC236}">
                      <a16:creationId xmlns:a16="http://schemas.microsoft.com/office/drawing/2014/main" id="{5E8A6145-B159-5D0D-C3FD-70030F55D2D5}"/>
                    </a:ext>
                  </a:extLst>
                </p:cNvPr>
                <p:cNvSpPr/>
                <p:nvPr/>
              </p:nvSpPr>
              <p:spPr>
                <a:xfrm>
                  <a:off x="4363085" y="3941287"/>
                  <a:ext cx="1238113" cy="7632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E72B3EED-088C-74A9-ED51-2C57DECA26B2}"/>
                    </a:ext>
                  </a:extLst>
                </p:cNvPr>
                <p:cNvSpPr/>
                <p:nvPr/>
              </p:nvSpPr>
              <p:spPr>
                <a:xfrm>
                  <a:off x="3962400" y="3941287"/>
                  <a:ext cx="400685" cy="733220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Left Brace 45">
                  <a:extLst>
                    <a:ext uri="{FF2B5EF4-FFF2-40B4-BE49-F238E27FC236}">
                      <a16:creationId xmlns:a16="http://schemas.microsoft.com/office/drawing/2014/main" id="{BDEE2333-A0FC-DCB2-5B8A-9236C6336E80}"/>
                    </a:ext>
                  </a:extLst>
                </p:cNvPr>
                <p:cNvSpPr/>
                <p:nvPr/>
              </p:nvSpPr>
              <p:spPr>
                <a:xfrm rot="16200000">
                  <a:off x="4798837" y="4302857"/>
                  <a:ext cx="400685" cy="1204039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97779C-8E5A-CEC4-3355-F096EF4CFFA3}"/>
                  </a:ext>
                </a:extLst>
              </p:cNvPr>
              <p:cNvSpPr txBox="1"/>
              <p:nvPr/>
            </p:nvSpPr>
            <p:spPr>
              <a:xfrm>
                <a:off x="7178690" y="1890362"/>
                <a:ext cx="90970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Server need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9A0755-F4BC-735C-07E2-B58B907F54F5}"/>
                  </a:ext>
                </a:extLst>
              </p:cNvPr>
              <p:cNvSpPr txBox="1"/>
              <p:nvPr/>
            </p:nvSpPr>
            <p:spPr>
              <a:xfrm>
                <a:off x="8074212" y="2958077"/>
                <a:ext cx="1957368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Service duration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05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A6E3-D067-14C9-8B9E-F95F308F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E8CE-C444-12F6-37EE-15AAF42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Assumptions:</a:t>
            </a:r>
          </a:p>
          <a:p>
            <a:r>
              <a:rPr lang="en-US" dirty="0"/>
              <a:t>Poisson arrivals, </a:t>
            </a:r>
            <a:r>
              <a:rPr lang="en-US" dirty="0" err="1"/>
              <a:t>i.i.d.</a:t>
            </a:r>
            <a:r>
              <a:rPr lang="en-US" dirty="0"/>
              <a:t> job sizes</a:t>
            </a:r>
          </a:p>
          <a:p>
            <a:r>
              <a:rPr lang="en-US" dirty="0"/>
              <a:t>Server needs are powers of 2</a:t>
            </a:r>
          </a:p>
          <a:p>
            <a:r>
              <a:rPr lang="en-US" dirty="0"/>
              <a:t>Job durations known on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24013-71BE-7D3C-FBEC-A82E7A16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BE8B14-1924-9E7C-25BF-DE52BDF88303}"/>
              </a:ext>
            </a:extLst>
          </p:cNvPr>
          <p:cNvGrpSpPr/>
          <p:nvPr/>
        </p:nvGrpSpPr>
        <p:grpSpPr>
          <a:xfrm>
            <a:off x="5424337" y="2640709"/>
            <a:ext cx="5293939" cy="1200329"/>
            <a:chOff x="5207521" y="2800965"/>
            <a:chExt cx="5293939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9E42CE-4FB7-A9AE-D8D1-8AE718AFA283}"/>
                </a:ext>
              </a:extLst>
            </p:cNvPr>
            <p:cNvSpPr txBox="1"/>
            <p:nvPr/>
          </p:nvSpPr>
          <p:spPr>
            <a:xfrm>
              <a:off x="6431369" y="2800965"/>
              <a:ext cx="4070091" cy="120032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 relax assumptions.</a:t>
              </a:r>
            </a:p>
            <a:p>
              <a:r>
                <a:rPr lang="en-US" sz="2400" dirty="0"/>
                <a:t>Have proven equivalent results in more general settings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5811E2-BA3A-19C3-D2A8-81CF26AD8F3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5207521" y="3263423"/>
              <a:ext cx="1223848" cy="13770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FE3DC7-BFCD-E68F-5A28-EA45593F278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443361" y="3401130"/>
              <a:ext cx="988008" cy="32983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4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FFDA-E239-3F97-0C41-1F663B0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0880-1215-D8D3-76A7-49269ED5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9084" cy="4351338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dirty="0"/>
              <a:t>Introduced multiserver-job model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First simple, throughput-optimal policy, first mean response time: </a:t>
            </a:r>
            <a:r>
              <a:rPr lang="en-US" dirty="0" err="1"/>
              <a:t>ServerFilling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First optimality result, by appropriately adjusting job ordering: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FD15-A827-75BA-C1E7-236DD0F3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E870F2-9B86-85E4-B3A7-40A7D9E9F00E}"/>
              </a:ext>
            </a:extLst>
          </p:cNvPr>
          <p:cNvGrpSpPr/>
          <p:nvPr/>
        </p:nvGrpSpPr>
        <p:grpSpPr>
          <a:xfrm>
            <a:off x="7101400" y="566859"/>
            <a:ext cx="4596842" cy="3612135"/>
            <a:chOff x="7299227" y="777875"/>
            <a:chExt cx="4596842" cy="36121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B222D8-A0AD-61A5-9C3B-BE2D7DB32706}"/>
                </a:ext>
              </a:extLst>
            </p:cNvPr>
            <p:cNvGrpSpPr/>
            <p:nvPr/>
          </p:nvGrpSpPr>
          <p:grpSpPr>
            <a:xfrm>
              <a:off x="7299227" y="777875"/>
              <a:ext cx="4596842" cy="2651125"/>
              <a:chOff x="987203" y="1194686"/>
              <a:chExt cx="4596842" cy="2651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0342998-8048-02A7-E68D-78802FAF6C18}"/>
                  </a:ext>
                </a:extLst>
              </p:cNvPr>
              <p:cNvGrpSpPr/>
              <p:nvPr/>
            </p:nvGrpSpPr>
            <p:grpSpPr>
              <a:xfrm>
                <a:off x="987203" y="2094884"/>
                <a:ext cx="3933760" cy="1030858"/>
                <a:chOff x="2795531" y="3749177"/>
                <a:chExt cx="3933760" cy="1098013"/>
              </a:xfrm>
            </p:grpSpPr>
            <p:sp>
              <p:nvSpPr>
                <p:cNvPr id="25" name="Rectangles 42">
                  <a:extLst>
                    <a:ext uri="{FF2B5EF4-FFF2-40B4-BE49-F238E27FC236}">
                      <a16:creationId xmlns:a16="http://schemas.microsoft.com/office/drawing/2014/main" id="{660CA191-67CC-FE4F-F6C7-24A91A3FB930}"/>
                    </a:ext>
                  </a:extLst>
                </p:cNvPr>
                <p:cNvSpPr/>
                <p:nvPr/>
              </p:nvSpPr>
              <p:spPr>
                <a:xfrm>
                  <a:off x="6131121" y="3758800"/>
                  <a:ext cx="598170" cy="108839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B6B4D6B-9FC5-12C2-BEF6-3C2B6C9BECC8}"/>
                    </a:ext>
                  </a:extLst>
                </p:cNvPr>
                <p:cNvGrpSpPr/>
                <p:nvPr/>
              </p:nvGrpSpPr>
              <p:grpSpPr>
                <a:xfrm>
                  <a:off x="2795531" y="3749177"/>
                  <a:ext cx="3329305" cy="1097915"/>
                  <a:chOff x="5121" y="3720"/>
                  <a:chExt cx="5243" cy="1729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2C74D51-B5C8-44EA-223E-8FD89D75C30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0"/>
                    <a:ext cx="4734" cy="1729"/>
                    <a:chOff x="5630" y="3720"/>
                    <a:chExt cx="4734" cy="1729"/>
                  </a:xfrm>
                </p:grpSpPr>
                <p:sp>
                  <p:nvSpPr>
                    <p:cNvPr id="34" name="Rectangles 39">
                      <a:extLst>
                        <a:ext uri="{FF2B5EF4-FFF2-40B4-BE49-F238E27FC236}">
                          <a16:creationId xmlns:a16="http://schemas.microsoft.com/office/drawing/2014/main" id="{146FE340-CD65-8867-7400-98EBF556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s 40">
                      <a:extLst>
                        <a:ext uri="{FF2B5EF4-FFF2-40B4-BE49-F238E27FC236}">
                          <a16:creationId xmlns:a16="http://schemas.microsoft.com/office/drawing/2014/main" id="{8396AAC4-A47C-B757-A32D-0FBBB9943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s 41">
                      <a:extLst>
                        <a:ext uri="{FF2B5EF4-FFF2-40B4-BE49-F238E27FC236}">
                          <a16:creationId xmlns:a16="http://schemas.microsoft.com/office/drawing/2014/main" id="{E69AC2DB-EB3F-7020-95A4-71FBA0967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s 42">
                      <a:extLst>
                        <a:ext uri="{FF2B5EF4-FFF2-40B4-BE49-F238E27FC236}">
                          <a16:creationId xmlns:a16="http://schemas.microsoft.com/office/drawing/2014/main" id="{D5214EC7-A156-AB4C-334B-B8B8902FC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837244EE-E727-04CA-93B4-9CAB3FEC8B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0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8F691EAC-A6B9-B9B8-04FB-60D7E621E8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4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s 46">
                    <a:extLst>
                      <a:ext uri="{FF2B5EF4-FFF2-40B4-BE49-F238E27FC236}">
                        <a16:creationId xmlns:a16="http://schemas.microsoft.com/office/drawing/2014/main" id="{580EF86F-81CB-BDA2-D119-969EC6BA68A9}"/>
                      </a:ext>
                    </a:extLst>
                  </p:cNvPr>
                  <p:cNvSpPr/>
                  <p:nvPr/>
                </p:nvSpPr>
                <p:spPr>
                  <a:xfrm>
                    <a:off x="6672" y="4389"/>
                    <a:ext cx="75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7">
                    <a:extLst>
                      <a:ext uri="{FF2B5EF4-FFF2-40B4-BE49-F238E27FC236}">
                        <a16:creationId xmlns:a16="http://schemas.microsoft.com/office/drawing/2014/main" id="{3D38E33D-88FB-9D3F-AA3B-67E62361AFA7}"/>
                      </a:ext>
                    </a:extLst>
                  </p:cNvPr>
                  <p:cNvSpPr/>
                  <p:nvPr/>
                </p:nvSpPr>
                <p:spPr>
                  <a:xfrm>
                    <a:off x="7792" y="4378"/>
                    <a:ext cx="425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8">
                    <a:extLst>
                      <a:ext uri="{FF2B5EF4-FFF2-40B4-BE49-F238E27FC236}">
                        <a16:creationId xmlns:a16="http://schemas.microsoft.com/office/drawing/2014/main" id="{D45C3F2B-7EE4-E559-9EA7-825E1E37CBCE}"/>
                      </a:ext>
                    </a:extLst>
                  </p:cNvPr>
                  <p:cNvSpPr/>
                  <p:nvPr/>
                </p:nvSpPr>
                <p:spPr>
                  <a:xfrm>
                    <a:off x="9858" y="3812"/>
                    <a:ext cx="253" cy="14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s 49">
                    <a:extLst>
                      <a:ext uri="{FF2B5EF4-FFF2-40B4-BE49-F238E27FC236}">
                        <a16:creationId xmlns:a16="http://schemas.microsoft.com/office/drawing/2014/main" id="{73C5126B-EFAF-EEEC-B980-A3BF86046FCE}"/>
                      </a:ext>
                    </a:extLst>
                  </p:cNvPr>
                  <p:cNvSpPr/>
                  <p:nvPr/>
                </p:nvSpPr>
                <p:spPr>
                  <a:xfrm>
                    <a:off x="8645" y="4767"/>
                    <a:ext cx="644" cy="4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8E2BD9A-1D0E-92AA-56C3-39242D4A62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21" y="467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s 47">
                  <a:extLst>
                    <a:ext uri="{FF2B5EF4-FFF2-40B4-BE49-F238E27FC236}">
                      <a16:creationId xmlns:a16="http://schemas.microsoft.com/office/drawing/2014/main" id="{D88BEA7C-A112-C44F-5F6E-609B906B3F71}"/>
                    </a:ext>
                  </a:extLst>
                </p:cNvPr>
                <p:cNvSpPr/>
                <p:nvPr/>
              </p:nvSpPr>
              <p:spPr>
                <a:xfrm>
                  <a:off x="6275017" y="4412912"/>
                  <a:ext cx="337626" cy="3130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2C974B-D8E0-14FB-DF66-875D045AE6C9}"/>
                  </a:ext>
                </a:extLst>
              </p:cNvPr>
              <p:cNvGrpSpPr/>
              <p:nvPr/>
            </p:nvGrpSpPr>
            <p:grpSpPr>
              <a:xfrm>
                <a:off x="5122696" y="1194686"/>
                <a:ext cx="461349" cy="2651125"/>
                <a:chOff x="10832804" y="1109844"/>
                <a:chExt cx="461349" cy="265112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493100D-B27E-511A-89AC-7C01B1A34138}"/>
                    </a:ext>
                  </a:extLst>
                </p:cNvPr>
                <p:cNvGrpSpPr/>
                <p:nvPr/>
              </p:nvGrpSpPr>
              <p:grpSpPr>
                <a:xfrm>
                  <a:off x="10832804" y="110984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07A2B36-4140-4B50-42C7-50BD5C350DA7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F6CEABBC-C5DC-FEDF-B2ED-1990371731A5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510E61C7-7FBE-4E08-FC34-04277A60D604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0CBB0ED-7831-D20C-9038-C229A53872A4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4B5E5F7-A067-CBE1-DE62-9A61160692E8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821181-AC7C-EADD-2155-EA40888A25A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22846BD-65A8-885C-96C7-85F2E1FA4BF0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39C99F0A-6C4F-F136-892F-18C093CB33F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9224374-03BC-2B0E-87CE-23B1C05F9441}"/>
                    </a:ext>
                  </a:extLst>
                </p:cNvPr>
                <p:cNvSpPr/>
                <p:nvPr/>
              </p:nvSpPr>
              <p:spPr>
                <a:xfrm>
                  <a:off x="10973014" y="1842664"/>
                  <a:ext cx="206023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F74F63A-F7BF-1EEB-692F-D867C15AF803}"/>
                    </a:ext>
                  </a:extLst>
                </p:cNvPr>
                <p:cNvSpPr/>
                <p:nvPr/>
              </p:nvSpPr>
              <p:spPr>
                <a:xfrm>
                  <a:off x="10973014" y="1149796"/>
                  <a:ext cx="111412" cy="5455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70C0"/>
                      </a:solidFill>
                    </a:rPr>
                    <a:t>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B9C3158-A0DF-A837-593C-551C421F8A2A}"/>
                    </a:ext>
                  </a:extLst>
                </p:cNvPr>
                <p:cNvGrpSpPr/>
                <p:nvPr/>
              </p:nvGrpSpPr>
              <p:grpSpPr>
                <a:xfrm>
                  <a:off x="11005226" y="2443923"/>
                  <a:ext cx="288927" cy="1315949"/>
                  <a:chOff x="10122103" y="2694014"/>
                  <a:chExt cx="288927" cy="1315949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65A470D-11DB-AD43-E838-F071C427D15A}"/>
                      </a:ext>
                    </a:extLst>
                  </p:cNvPr>
                  <p:cNvSpPr/>
                  <p:nvPr/>
                </p:nvSpPr>
                <p:spPr>
                  <a:xfrm>
                    <a:off x="10122104" y="3731260"/>
                    <a:ext cx="288926" cy="2787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9F494A-E270-C595-4C77-37A5390765ED}"/>
                      </a:ext>
                    </a:extLst>
                  </p:cNvPr>
                  <p:cNvSpPr/>
                  <p:nvPr/>
                </p:nvSpPr>
                <p:spPr>
                  <a:xfrm>
                    <a:off x="10127718" y="3358217"/>
                    <a:ext cx="189493" cy="2626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F222DC6-57A5-2A32-F41C-78E6B295A3D6}"/>
                      </a:ext>
                    </a:extLst>
                  </p:cNvPr>
                  <p:cNvSpPr/>
                  <p:nvPr/>
                </p:nvSpPr>
                <p:spPr>
                  <a:xfrm>
                    <a:off x="10122103" y="2694014"/>
                    <a:ext cx="156226" cy="24539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A865B3C-118F-4599-473C-202E3B60E734}"/>
                      </a:ext>
                    </a:extLst>
                  </p:cNvPr>
                  <p:cNvSpPr/>
                  <p:nvPr/>
                </p:nvSpPr>
                <p:spPr>
                  <a:xfrm>
                    <a:off x="10127783" y="3031255"/>
                    <a:ext cx="195524" cy="26260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070C0"/>
                        </a:solidFill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9C12A5-1D4C-6E40-7231-EA8163F5137F}"/>
                </a:ext>
              </a:extLst>
            </p:cNvPr>
            <p:cNvGrpSpPr/>
            <p:nvPr/>
          </p:nvGrpSpPr>
          <p:grpSpPr>
            <a:xfrm>
              <a:off x="7945657" y="2888226"/>
              <a:ext cx="2852890" cy="1501784"/>
              <a:chOff x="7178690" y="1825625"/>
              <a:chExt cx="2852890" cy="150178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F54571A-B268-0902-E116-4057F2FA2E67}"/>
                  </a:ext>
                </a:extLst>
              </p:cNvPr>
              <p:cNvGrpSpPr/>
              <p:nvPr/>
            </p:nvGrpSpPr>
            <p:grpSpPr>
              <a:xfrm>
                <a:off x="8016117" y="1825625"/>
                <a:ext cx="1638799" cy="1163932"/>
                <a:chOff x="3962400" y="3941287"/>
                <a:chExt cx="1638799" cy="1163932"/>
              </a:xfrm>
            </p:grpSpPr>
            <p:sp>
              <p:nvSpPr>
                <p:cNvPr id="44" name="Rectangles 46">
                  <a:extLst>
                    <a:ext uri="{FF2B5EF4-FFF2-40B4-BE49-F238E27FC236}">
                      <a16:creationId xmlns:a16="http://schemas.microsoft.com/office/drawing/2014/main" id="{5E8A6145-B159-5D0D-C3FD-70030F55D2D5}"/>
                    </a:ext>
                  </a:extLst>
                </p:cNvPr>
                <p:cNvSpPr/>
                <p:nvPr/>
              </p:nvSpPr>
              <p:spPr>
                <a:xfrm>
                  <a:off x="4363085" y="3941287"/>
                  <a:ext cx="1238113" cy="7632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E72B3EED-088C-74A9-ED51-2C57DECA26B2}"/>
                    </a:ext>
                  </a:extLst>
                </p:cNvPr>
                <p:cNvSpPr/>
                <p:nvPr/>
              </p:nvSpPr>
              <p:spPr>
                <a:xfrm>
                  <a:off x="3962400" y="3941287"/>
                  <a:ext cx="400685" cy="733220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Left Brace 45">
                  <a:extLst>
                    <a:ext uri="{FF2B5EF4-FFF2-40B4-BE49-F238E27FC236}">
                      <a16:creationId xmlns:a16="http://schemas.microsoft.com/office/drawing/2014/main" id="{BDEE2333-A0FC-DCB2-5B8A-9236C6336E80}"/>
                    </a:ext>
                  </a:extLst>
                </p:cNvPr>
                <p:cNvSpPr/>
                <p:nvPr/>
              </p:nvSpPr>
              <p:spPr>
                <a:xfrm rot="16200000">
                  <a:off x="4798837" y="4302857"/>
                  <a:ext cx="400685" cy="1204039"/>
                </a:xfrm>
                <a:prstGeom prst="leftBrac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97779C-8E5A-CEC4-3355-F096EF4CFFA3}"/>
                  </a:ext>
                </a:extLst>
              </p:cNvPr>
              <p:cNvSpPr txBox="1"/>
              <p:nvPr/>
            </p:nvSpPr>
            <p:spPr>
              <a:xfrm>
                <a:off x="7178690" y="1890362"/>
                <a:ext cx="90970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Server need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9A0755-F4BC-735C-07E2-B58B907F54F5}"/>
                  </a:ext>
                </a:extLst>
              </p:cNvPr>
              <p:cNvSpPr txBox="1"/>
              <p:nvPr/>
            </p:nvSpPr>
            <p:spPr>
              <a:xfrm>
                <a:off x="8074212" y="2958077"/>
                <a:ext cx="1957368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Service duration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B2A439-8745-9D33-71FF-37D0086DF9D8}"/>
              </a:ext>
            </a:extLst>
          </p:cNvPr>
          <p:cNvSpPr txBox="1"/>
          <p:nvPr/>
        </p:nvSpPr>
        <p:spPr>
          <a:xfrm>
            <a:off x="901986" y="4390010"/>
            <a:ext cx="11101065" cy="22808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numCol="2" rtlCol="0">
            <a:noAutofit/>
          </a:bodyPr>
          <a:lstStyle/>
          <a:p>
            <a:r>
              <a:rPr lang="en-US" dirty="0"/>
              <a:t>Papers (see my website, isaacg1.github.io):</a:t>
            </a:r>
          </a:p>
          <a:p>
            <a:r>
              <a:rPr lang="en-US" dirty="0"/>
              <a:t>Multiserver-job model:</a:t>
            </a:r>
            <a:br>
              <a:rPr lang="en-US" dirty="0"/>
            </a:br>
            <a:r>
              <a:rPr lang="en-US" dirty="0"/>
              <a:t>“</a:t>
            </a:r>
            <a:r>
              <a:rPr lang="en-US" b="0" i="0" dirty="0">
                <a:effectLst/>
              </a:rPr>
              <a:t>WCFS: A new framework for analyzing multiserver  systems”, Queuing Systems ‘22</a:t>
            </a:r>
          </a:p>
          <a:p>
            <a:r>
              <a:rPr lang="en-US" dirty="0"/>
              <a:t>“</a:t>
            </a:r>
            <a:r>
              <a:rPr lang="en-US" b="0" i="0" u="none" strike="noStrike" dirty="0">
                <a:effectLst/>
              </a:rPr>
              <a:t>Optimal Scheduling in the Multiserver-job Model under Heavy Traffic”, under submission</a:t>
            </a:r>
            <a:endParaRPr lang="en-US" b="0" i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server/job models:</a:t>
            </a:r>
            <a:br>
              <a:rPr lang="en-US" dirty="0"/>
            </a:br>
            <a:r>
              <a:rPr lang="en-US" dirty="0"/>
              <a:t>“</a:t>
            </a:r>
            <a:r>
              <a:rPr lang="en-US" b="0" i="0" dirty="0">
                <a:effectLst/>
              </a:rPr>
              <a:t>SRPT for Multiserver Systems”, </a:t>
            </a:r>
            <a:r>
              <a:rPr lang="en-US" i="0" dirty="0">
                <a:effectLst/>
              </a:rPr>
              <a:t>Performance</a:t>
            </a:r>
            <a:r>
              <a:rPr lang="en-US" b="0" i="0" dirty="0">
                <a:effectLst/>
              </a:rPr>
              <a:t> ‘18</a:t>
            </a:r>
          </a:p>
          <a:p>
            <a:r>
              <a:rPr lang="en-US" b="0" i="0" strike="noStrike" dirty="0">
                <a:effectLst/>
              </a:rPr>
              <a:t>“Load Balancing Guardrails”, SIGMETRICS ‘19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“Optimal Multiserver Scheduling with Unknown Job Sizes in Heavy Traffic”, Performance ‘20</a:t>
            </a:r>
          </a:p>
          <a:p>
            <a:r>
              <a:rPr lang="en-US" b="0" i="0" strike="noStrike" dirty="0">
                <a:effectLst/>
              </a:rPr>
              <a:t>“The Gittins Policy is Nearly Optimal in the M/G/k under Extremely General Conditions”, SIGMETRICS ’21</a:t>
            </a:r>
          </a:p>
          <a:p>
            <a:endParaRPr lang="en-US" dirty="0"/>
          </a:p>
          <a:p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D317279-B228-34CB-65A9-D1D4385D76B2}"/>
              </a:ext>
            </a:extLst>
          </p:cNvPr>
          <p:cNvSpPr/>
          <p:nvPr/>
        </p:nvSpPr>
        <p:spPr>
          <a:xfrm>
            <a:off x="6078410" y="4833507"/>
            <a:ext cx="458496" cy="417370"/>
          </a:xfrm>
          <a:prstGeom prst="star5">
            <a:avLst/>
          </a:prstGeom>
          <a:solidFill>
            <a:srgbClr val="CC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3007840-F94B-36D2-3F77-7FD8E4CB17B5}"/>
              </a:ext>
            </a:extLst>
          </p:cNvPr>
          <p:cNvSpPr/>
          <p:nvPr/>
        </p:nvSpPr>
        <p:spPr>
          <a:xfrm>
            <a:off x="6078410" y="5113043"/>
            <a:ext cx="458496" cy="417370"/>
          </a:xfrm>
          <a:prstGeom prst="star5">
            <a:avLst/>
          </a:prstGeom>
          <a:solidFill>
            <a:srgbClr val="CC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8B402D70-CB73-AE2A-40C0-940C91613F51}"/>
              </a:ext>
            </a:extLst>
          </p:cNvPr>
          <p:cNvSpPr/>
          <p:nvPr/>
        </p:nvSpPr>
        <p:spPr>
          <a:xfrm>
            <a:off x="6096000" y="5962184"/>
            <a:ext cx="458496" cy="417370"/>
          </a:xfrm>
          <a:prstGeom prst="star5">
            <a:avLst/>
          </a:prstGeom>
          <a:solidFill>
            <a:srgbClr val="CC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CE1BEDF-1DB6-02E9-95D2-26C6BD1923E5}"/>
              </a:ext>
            </a:extLst>
          </p:cNvPr>
          <p:cNvSpPr txBox="1"/>
          <p:nvPr/>
        </p:nvSpPr>
        <p:spPr>
          <a:xfrm>
            <a:off x="6294119" y="1851151"/>
            <a:ext cx="5251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Stochastic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Randomly distributed jobs, arrival times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Many open problems.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3A71-EF0E-0786-DFDF-A8720E6F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of Scheduling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9FF29B-CAA9-E07A-1C4B-09A6E940D87C}"/>
              </a:ext>
            </a:extLst>
          </p:cNvPr>
          <p:cNvGrpSpPr/>
          <p:nvPr/>
        </p:nvGrpSpPr>
        <p:grpSpPr>
          <a:xfrm>
            <a:off x="3460376" y="1326776"/>
            <a:ext cx="5576048" cy="363912"/>
            <a:chOff x="3460376" y="1326776"/>
            <a:chExt cx="5576048" cy="36391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D550AD-AE24-CE2F-2E76-67B7DECFF81E}"/>
                </a:ext>
              </a:extLst>
            </p:cNvPr>
            <p:cNvCxnSpPr/>
            <p:nvPr/>
          </p:nvCxnSpPr>
          <p:spPr>
            <a:xfrm flipH="1">
              <a:off x="3460376" y="1326776"/>
              <a:ext cx="2635624" cy="3639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FD65B7-9CB3-E06D-3769-54BB4E3230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26776"/>
              <a:ext cx="2940424" cy="3639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396600-A787-FE83-631A-1FAA460F11A0}"/>
              </a:ext>
            </a:extLst>
          </p:cNvPr>
          <p:cNvSpPr txBox="1"/>
          <p:nvPr/>
        </p:nvSpPr>
        <p:spPr>
          <a:xfrm>
            <a:off x="1040130" y="1849120"/>
            <a:ext cx="5059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Worst Case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Adversarially</a:t>
            </a:r>
            <a:r>
              <a:rPr lang="en-US" sz="2400" dirty="0"/>
              <a:t> chosen jobs, arrival times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Negative results: NP-hard, unbounded competitive ratio.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FFDE61-4B50-5211-9AE1-50071600A225}"/>
              </a:ext>
            </a:extLst>
          </p:cNvPr>
          <p:cNvGrpSpPr/>
          <p:nvPr/>
        </p:nvGrpSpPr>
        <p:grpSpPr>
          <a:xfrm>
            <a:off x="2404558" y="3102610"/>
            <a:ext cx="2234117" cy="2136140"/>
            <a:chOff x="2614108" y="3007360"/>
            <a:chExt cx="2635624" cy="2523864"/>
          </a:xfrm>
        </p:grpSpPr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28F250EA-A1B3-6D63-BEC4-187FBE97A923}"/>
                </a:ext>
              </a:extLst>
            </p:cNvPr>
            <p:cNvSpPr/>
            <p:nvPr/>
          </p:nvSpPr>
          <p:spPr>
            <a:xfrm>
              <a:off x="2614108" y="3007360"/>
              <a:ext cx="2635624" cy="2523864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34671A-4489-B3EA-D400-1FE165B1C0BE}"/>
                </a:ext>
              </a:extLst>
            </p:cNvPr>
            <p:cNvCxnSpPr/>
            <p:nvPr/>
          </p:nvCxnSpPr>
          <p:spPr>
            <a:xfrm>
              <a:off x="3271520" y="3429000"/>
              <a:ext cx="487680" cy="31294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F8B02CE-BA3A-0CE9-7EE8-7CD262234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2708" y="3495675"/>
              <a:ext cx="468817" cy="24627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C265B1-1641-D192-BCE5-A762F47F64E0}"/>
              </a:ext>
            </a:extLst>
          </p:cNvPr>
          <p:cNvCxnSpPr>
            <a:cxnSpLocks/>
          </p:cNvCxnSpPr>
          <p:nvPr/>
        </p:nvCxnSpPr>
        <p:spPr>
          <a:xfrm>
            <a:off x="6093196" y="1849119"/>
            <a:ext cx="0" cy="481685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7F9E0B-0359-2616-C4B2-84DF67B7DBCD}"/>
              </a:ext>
            </a:extLst>
          </p:cNvPr>
          <p:cNvGrpSpPr/>
          <p:nvPr/>
        </p:nvGrpSpPr>
        <p:grpSpPr>
          <a:xfrm>
            <a:off x="6924675" y="3429000"/>
            <a:ext cx="4326031" cy="1958788"/>
            <a:chOff x="6924675" y="3429000"/>
            <a:chExt cx="4326031" cy="195878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415927-16B4-8DD8-E753-37CD7B2D9D77}"/>
                </a:ext>
              </a:extLst>
            </p:cNvPr>
            <p:cNvSpPr/>
            <p:nvPr/>
          </p:nvSpPr>
          <p:spPr>
            <a:xfrm>
              <a:off x="6924675" y="4191000"/>
              <a:ext cx="4276725" cy="1183462"/>
            </a:xfrm>
            <a:custGeom>
              <a:avLst/>
              <a:gdLst>
                <a:gd name="connsiteX0" fmla="*/ 0 w 4276725"/>
                <a:gd name="connsiteY0" fmla="*/ 57150 h 1183462"/>
                <a:gd name="connsiteX1" fmla="*/ 47625 w 4276725"/>
                <a:gd name="connsiteY1" fmla="*/ 133350 h 1183462"/>
                <a:gd name="connsiteX2" fmla="*/ 114300 w 4276725"/>
                <a:gd name="connsiteY2" fmla="*/ 200025 h 1183462"/>
                <a:gd name="connsiteX3" fmla="*/ 152400 w 4276725"/>
                <a:gd name="connsiteY3" fmla="*/ 219075 h 1183462"/>
                <a:gd name="connsiteX4" fmla="*/ 180975 w 4276725"/>
                <a:gd name="connsiteY4" fmla="*/ 228600 h 1183462"/>
                <a:gd name="connsiteX5" fmla="*/ 238125 w 4276725"/>
                <a:gd name="connsiteY5" fmla="*/ 257175 h 1183462"/>
                <a:gd name="connsiteX6" fmla="*/ 400050 w 4276725"/>
                <a:gd name="connsiteY6" fmla="*/ 228600 h 1183462"/>
                <a:gd name="connsiteX7" fmla="*/ 495300 w 4276725"/>
                <a:gd name="connsiteY7" fmla="*/ 123825 h 1183462"/>
                <a:gd name="connsiteX8" fmla="*/ 523875 w 4276725"/>
                <a:gd name="connsiteY8" fmla="*/ 114300 h 1183462"/>
                <a:gd name="connsiteX9" fmla="*/ 581025 w 4276725"/>
                <a:gd name="connsiteY9" fmla="*/ 66675 h 1183462"/>
                <a:gd name="connsiteX10" fmla="*/ 628650 w 4276725"/>
                <a:gd name="connsiteY10" fmla="*/ 57150 h 1183462"/>
                <a:gd name="connsiteX11" fmla="*/ 657225 w 4276725"/>
                <a:gd name="connsiteY11" fmla="*/ 47625 h 1183462"/>
                <a:gd name="connsiteX12" fmla="*/ 723900 w 4276725"/>
                <a:gd name="connsiteY12" fmla="*/ 19050 h 1183462"/>
                <a:gd name="connsiteX13" fmla="*/ 819150 w 4276725"/>
                <a:gd name="connsiteY13" fmla="*/ 0 h 1183462"/>
                <a:gd name="connsiteX14" fmla="*/ 895350 w 4276725"/>
                <a:gd name="connsiteY14" fmla="*/ 28575 h 1183462"/>
                <a:gd name="connsiteX15" fmla="*/ 962025 w 4276725"/>
                <a:gd name="connsiteY15" fmla="*/ 57150 h 1183462"/>
                <a:gd name="connsiteX16" fmla="*/ 1009650 w 4276725"/>
                <a:gd name="connsiteY16" fmla="*/ 95250 h 1183462"/>
                <a:gd name="connsiteX17" fmla="*/ 1095375 w 4276725"/>
                <a:gd name="connsiteY17" fmla="*/ 133350 h 1183462"/>
                <a:gd name="connsiteX18" fmla="*/ 1238250 w 4276725"/>
                <a:gd name="connsiteY18" fmla="*/ 247650 h 1183462"/>
                <a:gd name="connsiteX19" fmla="*/ 1266825 w 4276725"/>
                <a:gd name="connsiteY19" fmla="*/ 257175 h 1183462"/>
                <a:gd name="connsiteX20" fmla="*/ 1333500 w 4276725"/>
                <a:gd name="connsiteY20" fmla="*/ 304800 h 1183462"/>
                <a:gd name="connsiteX21" fmla="*/ 1381125 w 4276725"/>
                <a:gd name="connsiteY21" fmla="*/ 323850 h 1183462"/>
                <a:gd name="connsiteX22" fmla="*/ 1466850 w 4276725"/>
                <a:gd name="connsiteY22" fmla="*/ 371475 h 1183462"/>
                <a:gd name="connsiteX23" fmla="*/ 1524000 w 4276725"/>
                <a:gd name="connsiteY23" fmla="*/ 381000 h 1183462"/>
                <a:gd name="connsiteX24" fmla="*/ 1562100 w 4276725"/>
                <a:gd name="connsiteY24" fmla="*/ 400050 h 1183462"/>
                <a:gd name="connsiteX25" fmla="*/ 1790700 w 4276725"/>
                <a:gd name="connsiteY25" fmla="*/ 390525 h 1183462"/>
                <a:gd name="connsiteX26" fmla="*/ 1809750 w 4276725"/>
                <a:gd name="connsiteY26" fmla="*/ 361950 h 1183462"/>
                <a:gd name="connsiteX27" fmla="*/ 1838325 w 4276725"/>
                <a:gd name="connsiteY27" fmla="*/ 342900 h 1183462"/>
                <a:gd name="connsiteX28" fmla="*/ 1876425 w 4276725"/>
                <a:gd name="connsiteY28" fmla="*/ 314325 h 1183462"/>
                <a:gd name="connsiteX29" fmla="*/ 1952625 w 4276725"/>
                <a:gd name="connsiteY29" fmla="*/ 276225 h 1183462"/>
                <a:gd name="connsiteX30" fmla="*/ 2019300 w 4276725"/>
                <a:gd name="connsiteY30" fmla="*/ 266700 h 1183462"/>
                <a:gd name="connsiteX31" fmla="*/ 2171700 w 4276725"/>
                <a:gd name="connsiteY31" fmla="*/ 295275 h 1183462"/>
                <a:gd name="connsiteX32" fmla="*/ 2305050 w 4276725"/>
                <a:gd name="connsiteY32" fmla="*/ 304800 h 1183462"/>
                <a:gd name="connsiteX33" fmla="*/ 2381250 w 4276725"/>
                <a:gd name="connsiteY33" fmla="*/ 333375 h 1183462"/>
                <a:gd name="connsiteX34" fmla="*/ 2486025 w 4276725"/>
                <a:gd name="connsiteY34" fmla="*/ 361950 h 1183462"/>
                <a:gd name="connsiteX35" fmla="*/ 2514600 w 4276725"/>
                <a:gd name="connsiteY35" fmla="*/ 390525 h 1183462"/>
                <a:gd name="connsiteX36" fmla="*/ 2562225 w 4276725"/>
                <a:gd name="connsiteY36" fmla="*/ 428625 h 1183462"/>
                <a:gd name="connsiteX37" fmla="*/ 2590800 w 4276725"/>
                <a:gd name="connsiteY37" fmla="*/ 466725 h 1183462"/>
                <a:gd name="connsiteX38" fmla="*/ 2609850 w 4276725"/>
                <a:gd name="connsiteY38" fmla="*/ 495300 h 1183462"/>
                <a:gd name="connsiteX39" fmla="*/ 2638425 w 4276725"/>
                <a:gd name="connsiteY39" fmla="*/ 514350 h 1183462"/>
                <a:gd name="connsiteX40" fmla="*/ 2657475 w 4276725"/>
                <a:gd name="connsiteY40" fmla="*/ 542925 h 1183462"/>
                <a:gd name="connsiteX41" fmla="*/ 2695575 w 4276725"/>
                <a:gd name="connsiteY41" fmla="*/ 581025 h 1183462"/>
                <a:gd name="connsiteX42" fmla="*/ 2705100 w 4276725"/>
                <a:gd name="connsiteY42" fmla="*/ 609600 h 1183462"/>
                <a:gd name="connsiteX43" fmla="*/ 2733675 w 4276725"/>
                <a:gd name="connsiteY43" fmla="*/ 638175 h 1183462"/>
                <a:gd name="connsiteX44" fmla="*/ 2762250 w 4276725"/>
                <a:gd name="connsiteY44" fmla="*/ 685800 h 1183462"/>
                <a:gd name="connsiteX45" fmla="*/ 2809875 w 4276725"/>
                <a:gd name="connsiteY45" fmla="*/ 704850 h 1183462"/>
                <a:gd name="connsiteX46" fmla="*/ 2847975 w 4276725"/>
                <a:gd name="connsiteY46" fmla="*/ 742950 h 1183462"/>
                <a:gd name="connsiteX47" fmla="*/ 2886075 w 4276725"/>
                <a:gd name="connsiteY47" fmla="*/ 762000 h 1183462"/>
                <a:gd name="connsiteX48" fmla="*/ 2971800 w 4276725"/>
                <a:gd name="connsiteY48" fmla="*/ 809625 h 1183462"/>
                <a:gd name="connsiteX49" fmla="*/ 3295650 w 4276725"/>
                <a:gd name="connsiteY49" fmla="*/ 809625 h 1183462"/>
                <a:gd name="connsiteX50" fmla="*/ 3333750 w 4276725"/>
                <a:gd name="connsiteY50" fmla="*/ 828675 h 1183462"/>
                <a:gd name="connsiteX51" fmla="*/ 3390900 w 4276725"/>
                <a:gd name="connsiteY51" fmla="*/ 876300 h 1183462"/>
                <a:gd name="connsiteX52" fmla="*/ 3409950 w 4276725"/>
                <a:gd name="connsiteY52" fmla="*/ 904875 h 1183462"/>
                <a:gd name="connsiteX53" fmla="*/ 3438525 w 4276725"/>
                <a:gd name="connsiteY53" fmla="*/ 914400 h 1183462"/>
                <a:gd name="connsiteX54" fmla="*/ 3600450 w 4276725"/>
                <a:gd name="connsiteY54" fmla="*/ 981075 h 1183462"/>
                <a:gd name="connsiteX55" fmla="*/ 3629025 w 4276725"/>
                <a:gd name="connsiteY55" fmla="*/ 1000125 h 1183462"/>
                <a:gd name="connsiteX56" fmla="*/ 3705225 w 4276725"/>
                <a:gd name="connsiteY56" fmla="*/ 1057275 h 1183462"/>
                <a:gd name="connsiteX57" fmla="*/ 3790950 w 4276725"/>
                <a:gd name="connsiteY57" fmla="*/ 1095375 h 1183462"/>
                <a:gd name="connsiteX58" fmla="*/ 3838575 w 4276725"/>
                <a:gd name="connsiteY58" fmla="*/ 1123950 h 1183462"/>
                <a:gd name="connsiteX59" fmla="*/ 3886200 w 4276725"/>
                <a:gd name="connsiteY59" fmla="*/ 1133475 h 1183462"/>
                <a:gd name="connsiteX60" fmla="*/ 3952875 w 4276725"/>
                <a:gd name="connsiteY60" fmla="*/ 1152525 h 1183462"/>
                <a:gd name="connsiteX61" fmla="*/ 3981450 w 4276725"/>
                <a:gd name="connsiteY61" fmla="*/ 1162050 h 1183462"/>
                <a:gd name="connsiteX62" fmla="*/ 4029075 w 4276725"/>
                <a:gd name="connsiteY62" fmla="*/ 1181100 h 1183462"/>
                <a:gd name="connsiteX63" fmla="*/ 4276725 w 4276725"/>
                <a:gd name="connsiteY63" fmla="*/ 1181100 h 11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276725" h="1183462">
                  <a:moveTo>
                    <a:pt x="0" y="57150"/>
                  </a:moveTo>
                  <a:cubicBezTo>
                    <a:pt x="1274" y="59273"/>
                    <a:pt x="38829" y="123577"/>
                    <a:pt x="47625" y="133350"/>
                  </a:cubicBezTo>
                  <a:cubicBezTo>
                    <a:pt x="68651" y="156712"/>
                    <a:pt x="86187" y="185969"/>
                    <a:pt x="114300" y="200025"/>
                  </a:cubicBezTo>
                  <a:cubicBezTo>
                    <a:pt x="127000" y="206375"/>
                    <a:pt x="139349" y="213482"/>
                    <a:pt x="152400" y="219075"/>
                  </a:cubicBezTo>
                  <a:cubicBezTo>
                    <a:pt x="161628" y="223030"/>
                    <a:pt x="171800" y="224522"/>
                    <a:pt x="180975" y="228600"/>
                  </a:cubicBezTo>
                  <a:cubicBezTo>
                    <a:pt x="200438" y="237250"/>
                    <a:pt x="219075" y="247650"/>
                    <a:pt x="238125" y="257175"/>
                  </a:cubicBezTo>
                  <a:cubicBezTo>
                    <a:pt x="292100" y="247650"/>
                    <a:pt x="349010" y="248572"/>
                    <a:pt x="400050" y="228600"/>
                  </a:cubicBezTo>
                  <a:cubicBezTo>
                    <a:pt x="439503" y="213162"/>
                    <a:pt x="464572" y="150163"/>
                    <a:pt x="495300" y="123825"/>
                  </a:cubicBezTo>
                  <a:cubicBezTo>
                    <a:pt x="502923" y="117291"/>
                    <a:pt x="514350" y="117475"/>
                    <a:pt x="523875" y="114300"/>
                  </a:cubicBezTo>
                  <a:cubicBezTo>
                    <a:pt x="542925" y="98425"/>
                    <a:pt x="559255" y="78549"/>
                    <a:pt x="581025" y="66675"/>
                  </a:cubicBezTo>
                  <a:cubicBezTo>
                    <a:pt x="595238" y="58923"/>
                    <a:pt x="612944" y="61077"/>
                    <a:pt x="628650" y="57150"/>
                  </a:cubicBezTo>
                  <a:cubicBezTo>
                    <a:pt x="638390" y="54715"/>
                    <a:pt x="647997" y="51580"/>
                    <a:pt x="657225" y="47625"/>
                  </a:cubicBezTo>
                  <a:cubicBezTo>
                    <a:pt x="690475" y="33375"/>
                    <a:pt x="691634" y="26496"/>
                    <a:pt x="723900" y="19050"/>
                  </a:cubicBezTo>
                  <a:cubicBezTo>
                    <a:pt x="755450" y="11769"/>
                    <a:pt x="819150" y="0"/>
                    <a:pt x="819150" y="0"/>
                  </a:cubicBezTo>
                  <a:cubicBezTo>
                    <a:pt x="844550" y="9525"/>
                    <a:pt x="870309" y="18141"/>
                    <a:pt x="895350" y="28575"/>
                  </a:cubicBezTo>
                  <a:cubicBezTo>
                    <a:pt x="989511" y="67809"/>
                    <a:pt x="886689" y="32038"/>
                    <a:pt x="962025" y="57150"/>
                  </a:cubicBezTo>
                  <a:cubicBezTo>
                    <a:pt x="977900" y="69850"/>
                    <a:pt x="992734" y="83973"/>
                    <a:pt x="1009650" y="95250"/>
                  </a:cubicBezTo>
                  <a:cubicBezTo>
                    <a:pt x="1029672" y="108598"/>
                    <a:pt x="1074750" y="125100"/>
                    <a:pt x="1095375" y="133350"/>
                  </a:cubicBezTo>
                  <a:cubicBezTo>
                    <a:pt x="1134393" y="172368"/>
                    <a:pt x="1184179" y="229626"/>
                    <a:pt x="1238250" y="247650"/>
                  </a:cubicBezTo>
                  <a:lnTo>
                    <a:pt x="1266825" y="257175"/>
                  </a:lnTo>
                  <a:cubicBezTo>
                    <a:pt x="1275454" y="263647"/>
                    <a:pt x="1319572" y="297836"/>
                    <a:pt x="1333500" y="304800"/>
                  </a:cubicBezTo>
                  <a:cubicBezTo>
                    <a:pt x="1348793" y="312446"/>
                    <a:pt x="1365832" y="316204"/>
                    <a:pt x="1381125" y="323850"/>
                  </a:cubicBezTo>
                  <a:cubicBezTo>
                    <a:pt x="1399560" y="333067"/>
                    <a:pt x="1443918" y="364595"/>
                    <a:pt x="1466850" y="371475"/>
                  </a:cubicBezTo>
                  <a:cubicBezTo>
                    <a:pt x="1485348" y="377024"/>
                    <a:pt x="1504950" y="377825"/>
                    <a:pt x="1524000" y="381000"/>
                  </a:cubicBezTo>
                  <a:cubicBezTo>
                    <a:pt x="1536700" y="387350"/>
                    <a:pt x="1548805" y="395064"/>
                    <a:pt x="1562100" y="400050"/>
                  </a:cubicBezTo>
                  <a:cubicBezTo>
                    <a:pt x="1635793" y="427685"/>
                    <a:pt x="1715476" y="398047"/>
                    <a:pt x="1790700" y="390525"/>
                  </a:cubicBezTo>
                  <a:cubicBezTo>
                    <a:pt x="1797050" y="381000"/>
                    <a:pt x="1801655" y="370045"/>
                    <a:pt x="1809750" y="361950"/>
                  </a:cubicBezTo>
                  <a:cubicBezTo>
                    <a:pt x="1817845" y="353855"/>
                    <a:pt x="1829010" y="349554"/>
                    <a:pt x="1838325" y="342900"/>
                  </a:cubicBezTo>
                  <a:cubicBezTo>
                    <a:pt x="1851243" y="333673"/>
                    <a:pt x="1863216" y="323131"/>
                    <a:pt x="1876425" y="314325"/>
                  </a:cubicBezTo>
                  <a:cubicBezTo>
                    <a:pt x="1900319" y="298396"/>
                    <a:pt x="1924026" y="281945"/>
                    <a:pt x="1952625" y="276225"/>
                  </a:cubicBezTo>
                  <a:cubicBezTo>
                    <a:pt x="1974640" y="271822"/>
                    <a:pt x="1997075" y="269875"/>
                    <a:pt x="2019300" y="266700"/>
                  </a:cubicBezTo>
                  <a:cubicBezTo>
                    <a:pt x="2070100" y="276225"/>
                    <a:pt x="2120468" y="288444"/>
                    <a:pt x="2171700" y="295275"/>
                  </a:cubicBezTo>
                  <a:cubicBezTo>
                    <a:pt x="2215872" y="301165"/>
                    <a:pt x="2261206" y="296828"/>
                    <a:pt x="2305050" y="304800"/>
                  </a:cubicBezTo>
                  <a:cubicBezTo>
                    <a:pt x="2331740" y="309653"/>
                    <a:pt x="2355515" y="324797"/>
                    <a:pt x="2381250" y="333375"/>
                  </a:cubicBezTo>
                  <a:cubicBezTo>
                    <a:pt x="2415220" y="344698"/>
                    <a:pt x="2451152" y="353232"/>
                    <a:pt x="2486025" y="361950"/>
                  </a:cubicBezTo>
                  <a:cubicBezTo>
                    <a:pt x="2495550" y="371475"/>
                    <a:pt x="2504463" y="381655"/>
                    <a:pt x="2514600" y="390525"/>
                  </a:cubicBezTo>
                  <a:cubicBezTo>
                    <a:pt x="2529900" y="403912"/>
                    <a:pt x="2547850" y="414250"/>
                    <a:pt x="2562225" y="428625"/>
                  </a:cubicBezTo>
                  <a:cubicBezTo>
                    <a:pt x="2573450" y="439850"/>
                    <a:pt x="2581573" y="453807"/>
                    <a:pt x="2590800" y="466725"/>
                  </a:cubicBezTo>
                  <a:cubicBezTo>
                    <a:pt x="2597454" y="476040"/>
                    <a:pt x="2601755" y="487205"/>
                    <a:pt x="2609850" y="495300"/>
                  </a:cubicBezTo>
                  <a:cubicBezTo>
                    <a:pt x="2617945" y="503395"/>
                    <a:pt x="2628900" y="508000"/>
                    <a:pt x="2638425" y="514350"/>
                  </a:cubicBezTo>
                  <a:cubicBezTo>
                    <a:pt x="2644775" y="523875"/>
                    <a:pt x="2650025" y="534233"/>
                    <a:pt x="2657475" y="542925"/>
                  </a:cubicBezTo>
                  <a:cubicBezTo>
                    <a:pt x="2669164" y="556562"/>
                    <a:pt x="2685136" y="566410"/>
                    <a:pt x="2695575" y="581025"/>
                  </a:cubicBezTo>
                  <a:cubicBezTo>
                    <a:pt x="2701411" y="589195"/>
                    <a:pt x="2699531" y="601246"/>
                    <a:pt x="2705100" y="609600"/>
                  </a:cubicBezTo>
                  <a:cubicBezTo>
                    <a:pt x="2712572" y="620808"/>
                    <a:pt x="2725593" y="627399"/>
                    <a:pt x="2733675" y="638175"/>
                  </a:cubicBezTo>
                  <a:cubicBezTo>
                    <a:pt x="2744783" y="652986"/>
                    <a:pt x="2748317" y="673609"/>
                    <a:pt x="2762250" y="685800"/>
                  </a:cubicBezTo>
                  <a:cubicBezTo>
                    <a:pt x="2775117" y="697059"/>
                    <a:pt x="2794000" y="698500"/>
                    <a:pt x="2809875" y="704850"/>
                  </a:cubicBezTo>
                  <a:cubicBezTo>
                    <a:pt x="2822575" y="717550"/>
                    <a:pt x="2833607" y="732174"/>
                    <a:pt x="2847975" y="742950"/>
                  </a:cubicBezTo>
                  <a:cubicBezTo>
                    <a:pt x="2859334" y="751469"/>
                    <a:pt x="2874034" y="754475"/>
                    <a:pt x="2886075" y="762000"/>
                  </a:cubicBezTo>
                  <a:cubicBezTo>
                    <a:pt x="2966619" y="812340"/>
                    <a:pt x="2878454" y="772287"/>
                    <a:pt x="2971800" y="809625"/>
                  </a:cubicBezTo>
                  <a:cubicBezTo>
                    <a:pt x="3069084" y="805203"/>
                    <a:pt x="3193937" y="790554"/>
                    <a:pt x="3295650" y="809625"/>
                  </a:cubicBezTo>
                  <a:cubicBezTo>
                    <a:pt x="3309606" y="812242"/>
                    <a:pt x="3321422" y="821630"/>
                    <a:pt x="3333750" y="828675"/>
                  </a:cubicBezTo>
                  <a:cubicBezTo>
                    <a:pt x="3357590" y="842298"/>
                    <a:pt x="3372991" y="854809"/>
                    <a:pt x="3390900" y="876300"/>
                  </a:cubicBezTo>
                  <a:cubicBezTo>
                    <a:pt x="3398229" y="885094"/>
                    <a:pt x="3401011" y="897724"/>
                    <a:pt x="3409950" y="904875"/>
                  </a:cubicBezTo>
                  <a:cubicBezTo>
                    <a:pt x="3417790" y="911147"/>
                    <a:pt x="3429203" y="910671"/>
                    <a:pt x="3438525" y="914400"/>
                  </a:cubicBezTo>
                  <a:cubicBezTo>
                    <a:pt x="3492722" y="936079"/>
                    <a:pt x="3547220" y="957121"/>
                    <a:pt x="3600450" y="981075"/>
                  </a:cubicBezTo>
                  <a:cubicBezTo>
                    <a:pt x="3610889" y="985773"/>
                    <a:pt x="3619767" y="993392"/>
                    <a:pt x="3629025" y="1000125"/>
                  </a:cubicBezTo>
                  <a:cubicBezTo>
                    <a:pt x="3654702" y="1018799"/>
                    <a:pt x="3677859" y="1041177"/>
                    <a:pt x="3705225" y="1057275"/>
                  </a:cubicBezTo>
                  <a:cubicBezTo>
                    <a:pt x="3732178" y="1073130"/>
                    <a:pt x="3762981" y="1081391"/>
                    <a:pt x="3790950" y="1095375"/>
                  </a:cubicBezTo>
                  <a:cubicBezTo>
                    <a:pt x="3807509" y="1103654"/>
                    <a:pt x="3821386" y="1117074"/>
                    <a:pt x="3838575" y="1123950"/>
                  </a:cubicBezTo>
                  <a:cubicBezTo>
                    <a:pt x="3853606" y="1129963"/>
                    <a:pt x="3870494" y="1129548"/>
                    <a:pt x="3886200" y="1133475"/>
                  </a:cubicBezTo>
                  <a:cubicBezTo>
                    <a:pt x="3908624" y="1139081"/>
                    <a:pt x="3930735" y="1145883"/>
                    <a:pt x="3952875" y="1152525"/>
                  </a:cubicBezTo>
                  <a:cubicBezTo>
                    <a:pt x="3962492" y="1155410"/>
                    <a:pt x="3972049" y="1158525"/>
                    <a:pt x="3981450" y="1162050"/>
                  </a:cubicBezTo>
                  <a:cubicBezTo>
                    <a:pt x="3997459" y="1168053"/>
                    <a:pt x="4012013" y="1179999"/>
                    <a:pt x="4029075" y="1181100"/>
                  </a:cubicBezTo>
                  <a:cubicBezTo>
                    <a:pt x="4111454" y="1186415"/>
                    <a:pt x="4194175" y="1181100"/>
                    <a:pt x="4276725" y="1181100"/>
                  </a:cubicBezTo>
                </a:path>
              </a:pathLst>
            </a:cu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06F22-0FDC-B2C5-F1FF-6DBA10BC18BB}"/>
                </a:ext>
              </a:extLst>
            </p:cNvPr>
            <p:cNvGrpSpPr/>
            <p:nvPr/>
          </p:nvGrpSpPr>
          <p:grpSpPr>
            <a:xfrm>
              <a:off x="6938682" y="3429000"/>
              <a:ext cx="4312024" cy="1958788"/>
              <a:chOff x="6938682" y="3429000"/>
              <a:chExt cx="4312024" cy="1958788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E6C533C-054E-2B9C-B3CB-DAF37E7B69B6}"/>
                  </a:ext>
                </a:extLst>
              </p:cNvPr>
              <p:cNvCxnSpPr/>
              <p:nvPr/>
            </p:nvCxnSpPr>
            <p:spPr>
              <a:xfrm>
                <a:off x="6938682" y="5387788"/>
                <a:ext cx="431202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8D01300-3E07-91E8-A13F-8FCB4A590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8682" y="3429000"/>
                <a:ext cx="0" cy="19587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456D1A7-0FDA-A8CF-9E2C-5E3F670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B25-55A5-ABC5-7738-5D79A1F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6353E-26C0-84DA-D827-9A1FAB7A946E}"/>
              </a:ext>
            </a:extLst>
          </p:cNvPr>
          <p:cNvGrpSpPr/>
          <p:nvPr/>
        </p:nvGrpSpPr>
        <p:grpSpPr>
          <a:xfrm>
            <a:off x="1095375" y="3879291"/>
            <a:ext cx="9620250" cy="1338260"/>
            <a:chOff x="1095375" y="3879291"/>
            <a:chExt cx="9620250" cy="13382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CB775DE-BB00-2CC4-E32B-FB9B43CDFA45}"/>
                </a:ext>
              </a:extLst>
            </p:cNvPr>
            <p:cNvGrpSpPr/>
            <p:nvPr/>
          </p:nvGrpSpPr>
          <p:grpSpPr>
            <a:xfrm>
              <a:off x="2286000" y="4419602"/>
              <a:ext cx="6619875" cy="734448"/>
              <a:chOff x="2286000" y="2940611"/>
              <a:chExt cx="6619875" cy="734448"/>
            </a:xfrm>
            <a:solidFill>
              <a:srgbClr val="00B050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3C0139-630D-55DC-A379-7592DDA59B38}"/>
                  </a:ext>
                </a:extLst>
              </p:cNvPr>
              <p:cNvSpPr/>
              <p:nvPr/>
            </p:nvSpPr>
            <p:spPr>
              <a:xfrm>
                <a:off x="2286000" y="3140638"/>
                <a:ext cx="552450" cy="5243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7166DE-D0EE-ACC6-3EB6-A4943B442560}"/>
                  </a:ext>
                </a:extLst>
              </p:cNvPr>
              <p:cNvSpPr/>
              <p:nvPr/>
            </p:nvSpPr>
            <p:spPr>
              <a:xfrm>
                <a:off x="4067175" y="2940611"/>
                <a:ext cx="552450" cy="73444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85310-6BED-EBC6-4318-496E81AF80CC}"/>
                  </a:ext>
                </a:extLst>
              </p:cNvPr>
              <p:cNvSpPr/>
              <p:nvPr/>
            </p:nvSpPr>
            <p:spPr>
              <a:xfrm>
                <a:off x="5391150" y="3140638"/>
                <a:ext cx="552450" cy="5217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720AC4-D811-97C5-C7D4-4D76D65B6E4A}"/>
                  </a:ext>
                </a:extLst>
              </p:cNvPr>
              <p:cNvSpPr/>
              <p:nvPr/>
            </p:nvSpPr>
            <p:spPr>
              <a:xfrm>
                <a:off x="7515225" y="3512111"/>
                <a:ext cx="552450" cy="1264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8BCA03-B157-0204-C6F4-F9FFF2E9AB48}"/>
                  </a:ext>
                </a:extLst>
              </p:cNvPr>
              <p:cNvSpPr/>
              <p:nvPr/>
            </p:nvSpPr>
            <p:spPr>
              <a:xfrm>
                <a:off x="8353425" y="3235889"/>
                <a:ext cx="552450" cy="4264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9D4A94-ADB9-84BB-04DE-75EBCB98E164}"/>
                </a:ext>
              </a:extLst>
            </p:cNvPr>
            <p:cNvGrpSpPr/>
            <p:nvPr/>
          </p:nvGrpSpPr>
          <p:grpSpPr>
            <a:xfrm>
              <a:off x="1095375" y="3879291"/>
              <a:ext cx="9620250" cy="1338260"/>
              <a:chOff x="1095375" y="2400300"/>
              <a:chExt cx="9620250" cy="133826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D01B0DA-DD23-2F41-9A6F-5FF129AB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3738560"/>
                <a:ext cx="962025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C796CB6-6588-2B27-052C-362679806F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400300"/>
                <a:ext cx="0" cy="13218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B55B50-F7AA-8DC2-CFA4-1D0A70812E33}"/>
              </a:ext>
            </a:extLst>
          </p:cNvPr>
          <p:cNvGrpSpPr/>
          <p:nvPr/>
        </p:nvGrpSpPr>
        <p:grpSpPr>
          <a:xfrm>
            <a:off x="1095375" y="5529260"/>
            <a:ext cx="9620250" cy="864633"/>
            <a:chOff x="1095375" y="5529260"/>
            <a:chExt cx="9620250" cy="8646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74FC-9E3E-B6C0-5998-38D8B3AD580E}"/>
                </a:ext>
              </a:extLst>
            </p:cNvPr>
            <p:cNvGrpSpPr/>
            <p:nvPr/>
          </p:nvGrpSpPr>
          <p:grpSpPr>
            <a:xfrm>
              <a:off x="1700212" y="5651497"/>
              <a:ext cx="7934325" cy="660403"/>
              <a:chOff x="1447800" y="2486026"/>
              <a:chExt cx="7934325" cy="1181097"/>
            </a:xfrm>
            <a:solidFill>
              <a:srgbClr val="FFC000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AFFFC5-4EE0-4E98-95BD-0D17DEE297DB}"/>
                  </a:ext>
                </a:extLst>
              </p:cNvPr>
              <p:cNvSpPr/>
              <p:nvPr/>
            </p:nvSpPr>
            <p:spPr>
              <a:xfrm>
                <a:off x="1447800" y="3014659"/>
                <a:ext cx="552450" cy="6524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1DBCD8-13D6-E981-2586-910442CC8E91}"/>
                  </a:ext>
                </a:extLst>
              </p:cNvPr>
              <p:cNvSpPr/>
              <p:nvPr/>
            </p:nvSpPr>
            <p:spPr>
              <a:xfrm>
                <a:off x="2581277" y="2486026"/>
                <a:ext cx="552450" cy="116406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D7251DA-898A-D187-CB22-811B5E8DE2FF}"/>
                  </a:ext>
                </a:extLst>
              </p:cNvPr>
              <p:cNvSpPr/>
              <p:nvPr/>
            </p:nvSpPr>
            <p:spPr>
              <a:xfrm>
                <a:off x="3498056" y="3298034"/>
                <a:ext cx="552450" cy="3066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6F6BFE-AEA7-D33E-7545-C430BA414C17}"/>
                  </a:ext>
                </a:extLst>
              </p:cNvPr>
              <p:cNvSpPr/>
              <p:nvPr/>
            </p:nvSpPr>
            <p:spPr>
              <a:xfrm>
                <a:off x="5391150" y="2781300"/>
                <a:ext cx="552450" cy="8810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EDFE10-9CF9-3DA8-139D-D112D3F8C5B7}"/>
                  </a:ext>
                </a:extLst>
              </p:cNvPr>
              <p:cNvSpPr/>
              <p:nvPr/>
            </p:nvSpPr>
            <p:spPr>
              <a:xfrm>
                <a:off x="6858000" y="3178789"/>
                <a:ext cx="552450" cy="4835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939FF9C-4F27-AE2A-F347-D6B17C2C9292}"/>
                  </a:ext>
                </a:extLst>
              </p:cNvPr>
              <p:cNvSpPr/>
              <p:nvPr/>
            </p:nvSpPr>
            <p:spPr>
              <a:xfrm>
                <a:off x="8829675" y="3014659"/>
                <a:ext cx="552450" cy="6476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90A59ED-8607-9098-EAF6-04EF19B15284}"/>
                </a:ext>
              </a:extLst>
            </p:cNvPr>
            <p:cNvGrpSpPr/>
            <p:nvPr/>
          </p:nvGrpSpPr>
          <p:grpSpPr>
            <a:xfrm>
              <a:off x="1095375" y="5529260"/>
              <a:ext cx="9620250" cy="864633"/>
              <a:chOff x="1095375" y="2873927"/>
              <a:chExt cx="9620250" cy="864633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92D6BD-C115-5FCD-CF40-878798D3F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3738560"/>
                <a:ext cx="962025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023F37-CC77-674B-742A-C5EC56B88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873927"/>
                <a:ext cx="0" cy="848202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868C62-FD54-1068-CC76-249F48C01CB7}"/>
              </a:ext>
            </a:extLst>
          </p:cNvPr>
          <p:cNvSpPr txBox="1"/>
          <p:nvPr/>
        </p:nvSpPr>
        <p:spPr>
          <a:xfrm>
            <a:off x="5519738" y="5793728"/>
            <a:ext cx="75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BDE0C31-D609-7221-7EE1-EAC9481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4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C382EC-1A9E-11B8-4559-CE3D570520A0}"/>
              </a:ext>
            </a:extLst>
          </p:cNvPr>
          <p:cNvGrpSpPr/>
          <p:nvPr/>
        </p:nvGrpSpPr>
        <p:grpSpPr>
          <a:xfrm>
            <a:off x="189573" y="2400300"/>
            <a:ext cx="10526052" cy="1338260"/>
            <a:chOff x="189573" y="2400300"/>
            <a:chExt cx="10526052" cy="13382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EC603B-5138-13B0-B2E5-75953B9D2031}"/>
                </a:ext>
              </a:extLst>
            </p:cNvPr>
            <p:cNvGrpSpPr/>
            <p:nvPr/>
          </p:nvGrpSpPr>
          <p:grpSpPr>
            <a:xfrm>
              <a:off x="1452563" y="2486019"/>
              <a:ext cx="7934325" cy="1181100"/>
              <a:chOff x="1447800" y="2486025"/>
              <a:chExt cx="7934325" cy="11811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E11529-0A21-29AA-2D42-5B3488DFE0B3}"/>
                  </a:ext>
                </a:extLst>
              </p:cNvPr>
              <p:cNvSpPr/>
              <p:nvPr/>
            </p:nvSpPr>
            <p:spPr>
              <a:xfrm>
                <a:off x="1447800" y="2571750"/>
                <a:ext cx="552450" cy="1095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8CD6D1-C5FF-09F7-7E74-6743E5EEBB7F}"/>
                  </a:ext>
                </a:extLst>
              </p:cNvPr>
              <p:cNvSpPr/>
              <p:nvPr/>
            </p:nvSpPr>
            <p:spPr>
              <a:xfrm>
                <a:off x="2914650" y="2781300"/>
                <a:ext cx="552450" cy="885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27B45B-AE31-8E84-D146-3C0C0B21C0C3}"/>
                  </a:ext>
                </a:extLst>
              </p:cNvPr>
              <p:cNvSpPr/>
              <p:nvPr/>
            </p:nvSpPr>
            <p:spPr>
              <a:xfrm>
                <a:off x="4619625" y="2486025"/>
                <a:ext cx="55245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174E0F-6433-7B86-4748-2DCB03936ACD}"/>
                  </a:ext>
                </a:extLst>
              </p:cNvPr>
              <p:cNvSpPr/>
              <p:nvPr/>
            </p:nvSpPr>
            <p:spPr>
              <a:xfrm>
                <a:off x="5391150" y="3429000"/>
                <a:ext cx="552450" cy="23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404FDE-409E-B674-E195-38C688BC4D68}"/>
                  </a:ext>
                </a:extLst>
              </p:cNvPr>
              <p:cNvSpPr/>
              <p:nvPr/>
            </p:nvSpPr>
            <p:spPr>
              <a:xfrm>
                <a:off x="6858000" y="3429000"/>
                <a:ext cx="552450" cy="23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D920A2-C4CE-7BDD-AA3C-0B7AA0A01883}"/>
                  </a:ext>
                </a:extLst>
              </p:cNvPr>
              <p:cNvSpPr/>
              <p:nvPr/>
            </p:nvSpPr>
            <p:spPr>
              <a:xfrm>
                <a:off x="8829675" y="3428999"/>
                <a:ext cx="552450" cy="23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381325-88A5-8997-FE9A-786E5FABA8F8}"/>
                </a:ext>
              </a:extLst>
            </p:cNvPr>
            <p:cNvGrpSpPr/>
            <p:nvPr/>
          </p:nvGrpSpPr>
          <p:grpSpPr>
            <a:xfrm>
              <a:off x="189573" y="2400300"/>
              <a:ext cx="10526052" cy="1338260"/>
              <a:chOff x="189573" y="2400300"/>
              <a:chExt cx="10526052" cy="13382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556D75A-55F0-D7F9-F930-928D80048EE8}"/>
                  </a:ext>
                </a:extLst>
              </p:cNvPr>
              <p:cNvGrpSpPr/>
              <p:nvPr/>
            </p:nvGrpSpPr>
            <p:grpSpPr>
              <a:xfrm>
                <a:off x="1095375" y="2400300"/>
                <a:ext cx="9620250" cy="1338260"/>
                <a:chOff x="1095375" y="2400300"/>
                <a:chExt cx="9620250" cy="133826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27318CB-BCB7-8496-B73D-B2D976D76340}"/>
                    </a:ext>
                  </a:extLst>
                </p:cNvPr>
                <p:cNvGrpSpPr/>
                <p:nvPr/>
              </p:nvGrpSpPr>
              <p:grpSpPr>
                <a:xfrm>
                  <a:off x="1095375" y="3352797"/>
                  <a:ext cx="9620250" cy="385763"/>
                  <a:chOff x="485775" y="1985962"/>
                  <a:chExt cx="9620250" cy="385763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061580A-6110-5F4D-6AE9-E1D59656B3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5775" y="2371725"/>
                    <a:ext cx="9620250" cy="0"/>
                  </a:xfrm>
                  <a:prstGeom prst="straightConnector1">
                    <a:avLst/>
                  </a:prstGeom>
                  <a:ln w="38100"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2B953E4-B9DC-434E-3852-D9E5B5283E30}"/>
                      </a:ext>
                    </a:extLst>
                  </p:cNvPr>
                  <p:cNvSpPr txBox="1"/>
                  <p:nvPr/>
                </p:nvSpPr>
                <p:spPr>
                  <a:xfrm>
                    <a:off x="9220199" y="1985962"/>
                    <a:ext cx="681037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Time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94EB700-F88A-EB24-7E71-355B17D97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5375" y="2400300"/>
                  <a:ext cx="0" cy="1321829"/>
                </a:xfrm>
                <a:prstGeom prst="straightConnector1">
                  <a:avLst/>
                </a:prstGeom>
                <a:ln w="381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514707-2DF1-E2CE-6B36-EE23540411BD}"/>
                  </a:ext>
                </a:extLst>
              </p:cNvPr>
              <p:cNvSpPr txBox="1"/>
              <p:nvPr/>
            </p:nvSpPr>
            <p:spPr>
              <a:xfrm>
                <a:off x="189573" y="2596634"/>
                <a:ext cx="905802" cy="64633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Service time</a:t>
                </a:r>
              </a:p>
            </p:txBody>
          </p:sp>
        </p:grp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1DB1EF5-D44C-A06B-EB83-044418756BFC}"/>
              </a:ext>
            </a:extLst>
          </p:cNvPr>
          <p:cNvSpPr txBox="1">
            <a:spLocks/>
          </p:cNvSpPr>
          <p:nvPr/>
        </p:nvSpPr>
        <p:spPr>
          <a:xfrm>
            <a:off x="838200" y="1370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Arrivals: many independent arrival sequences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96871D-C9FE-85CA-B269-3535A42772A3}"/>
              </a:ext>
            </a:extLst>
          </p:cNvPr>
          <p:cNvGrpSpPr/>
          <p:nvPr/>
        </p:nvGrpSpPr>
        <p:grpSpPr>
          <a:xfrm>
            <a:off x="6542943" y="429374"/>
            <a:ext cx="5137785" cy="1324610"/>
            <a:chOff x="2928620" y="1584325"/>
            <a:chExt cx="5137785" cy="13246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E35684-8ADA-D59C-1CC4-F271122663C4}"/>
                </a:ext>
              </a:extLst>
            </p:cNvPr>
            <p:cNvGrpSpPr/>
            <p:nvPr/>
          </p:nvGrpSpPr>
          <p:grpSpPr>
            <a:xfrm>
              <a:off x="3575050" y="1584325"/>
              <a:ext cx="4277360" cy="1324610"/>
              <a:chOff x="5630" y="3549"/>
              <a:chExt cx="6736" cy="2086"/>
            </a:xfrm>
          </p:grpSpPr>
          <p:sp>
            <p:nvSpPr>
              <p:cNvPr id="40" name="Rectangles 8">
                <a:extLst>
                  <a:ext uri="{FF2B5EF4-FFF2-40B4-BE49-F238E27FC236}">
                    <a16:creationId xmlns:a16="http://schemas.microsoft.com/office/drawing/2014/main" id="{3D5F85BF-B0B5-7B45-6DFC-7AB4BF51DC5C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s 9">
                <a:extLst>
                  <a:ext uri="{FF2B5EF4-FFF2-40B4-BE49-F238E27FC236}">
                    <a16:creationId xmlns:a16="http://schemas.microsoft.com/office/drawing/2014/main" id="{A141066A-8AE0-A00B-A552-B62F85C23AC8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s 10">
                <a:extLst>
                  <a:ext uri="{FF2B5EF4-FFF2-40B4-BE49-F238E27FC236}">
                    <a16:creationId xmlns:a16="http://schemas.microsoft.com/office/drawing/2014/main" id="{1A5FAD27-AF03-71A2-9BE8-B82702498CD3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s 11">
                <a:extLst>
                  <a:ext uri="{FF2B5EF4-FFF2-40B4-BE49-F238E27FC236}">
                    <a16:creationId xmlns:a16="http://schemas.microsoft.com/office/drawing/2014/main" id="{08233B0E-9404-8D6F-9A7E-8A0DAFB5C690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D542916-4F2A-4E01-E05E-95C72821BA00}"/>
                  </a:ext>
                </a:extLst>
              </p:cNvPr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1FF86-17E8-8F0A-DF30-C55B467ABBCB}"/>
                  </a:ext>
                </a:extLst>
              </p:cNvPr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58139AD-4906-71F7-A8A5-969B8F872690}"/>
                  </a:ext>
                </a:extLst>
              </p:cNvPr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1DCCCD-925F-D554-17A5-927284742EDA}"/>
                </a:ext>
              </a:extLst>
            </p:cNvPr>
            <p:cNvCxnSpPr>
              <a:stCxn id="60" idx="6"/>
            </p:cNvCxnSpPr>
            <p:nvPr/>
          </p:nvCxnSpPr>
          <p:spPr>
            <a:xfrm flipV="1">
              <a:off x="7852410" y="2242185"/>
              <a:ext cx="213995" cy="44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1BAC05-D7B7-85E8-A939-AACD12EEAAA7}"/>
                </a:ext>
              </a:extLst>
            </p:cNvPr>
            <p:cNvCxnSpPr/>
            <p:nvPr/>
          </p:nvCxnSpPr>
          <p:spPr>
            <a:xfrm flipV="1">
              <a:off x="2928620" y="2281555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0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B25-55A5-ABC5-7738-5D79A1F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1DB1EF5-D44C-A06B-EB83-044418756BFC}"/>
              </a:ext>
            </a:extLst>
          </p:cNvPr>
          <p:cNvSpPr txBox="1">
            <a:spLocks/>
          </p:cNvSpPr>
          <p:nvPr/>
        </p:nvSpPr>
        <p:spPr>
          <a:xfrm>
            <a:off x="838200" y="1370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Arrivals: many independent arrival sequences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Large-scale limit:</a:t>
            </a:r>
          </a:p>
          <a:p>
            <a:r>
              <a:rPr lang="en-US" dirty="0"/>
              <a:t>Arrivals form Poisson process</a:t>
            </a:r>
          </a:p>
          <a:p>
            <a:r>
              <a:rPr lang="en-US" dirty="0" err="1"/>
              <a:t>i.i.d.</a:t>
            </a:r>
            <a:r>
              <a:rPr lang="en-US" dirty="0"/>
              <a:t> service times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96871D-C9FE-85CA-B269-3535A42772A3}"/>
              </a:ext>
            </a:extLst>
          </p:cNvPr>
          <p:cNvGrpSpPr/>
          <p:nvPr/>
        </p:nvGrpSpPr>
        <p:grpSpPr>
          <a:xfrm>
            <a:off x="6542943" y="429374"/>
            <a:ext cx="5137785" cy="1324610"/>
            <a:chOff x="2928620" y="1584325"/>
            <a:chExt cx="5137785" cy="13246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E35684-8ADA-D59C-1CC4-F271122663C4}"/>
                </a:ext>
              </a:extLst>
            </p:cNvPr>
            <p:cNvGrpSpPr/>
            <p:nvPr/>
          </p:nvGrpSpPr>
          <p:grpSpPr>
            <a:xfrm>
              <a:off x="3575050" y="1584325"/>
              <a:ext cx="4277360" cy="1324610"/>
              <a:chOff x="5630" y="3549"/>
              <a:chExt cx="6736" cy="2086"/>
            </a:xfrm>
          </p:grpSpPr>
          <p:sp>
            <p:nvSpPr>
              <p:cNvPr id="40" name="Rectangles 8">
                <a:extLst>
                  <a:ext uri="{FF2B5EF4-FFF2-40B4-BE49-F238E27FC236}">
                    <a16:creationId xmlns:a16="http://schemas.microsoft.com/office/drawing/2014/main" id="{3D5F85BF-B0B5-7B45-6DFC-7AB4BF51DC5C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s 9">
                <a:extLst>
                  <a:ext uri="{FF2B5EF4-FFF2-40B4-BE49-F238E27FC236}">
                    <a16:creationId xmlns:a16="http://schemas.microsoft.com/office/drawing/2014/main" id="{A141066A-8AE0-A00B-A552-B62F85C23AC8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s 10">
                <a:extLst>
                  <a:ext uri="{FF2B5EF4-FFF2-40B4-BE49-F238E27FC236}">
                    <a16:creationId xmlns:a16="http://schemas.microsoft.com/office/drawing/2014/main" id="{1A5FAD27-AF03-71A2-9BE8-B82702498CD3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s 11">
                <a:extLst>
                  <a:ext uri="{FF2B5EF4-FFF2-40B4-BE49-F238E27FC236}">
                    <a16:creationId xmlns:a16="http://schemas.microsoft.com/office/drawing/2014/main" id="{08233B0E-9404-8D6F-9A7E-8A0DAFB5C690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D542916-4F2A-4E01-E05E-95C72821BA00}"/>
                  </a:ext>
                </a:extLst>
              </p:cNvPr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1FF86-17E8-8F0A-DF30-C55B467ABBCB}"/>
                  </a:ext>
                </a:extLst>
              </p:cNvPr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58139AD-4906-71F7-A8A5-969B8F872690}"/>
                  </a:ext>
                </a:extLst>
              </p:cNvPr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1DCCCD-925F-D554-17A5-927284742EDA}"/>
                </a:ext>
              </a:extLst>
            </p:cNvPr>
            <p:cNvCxnSpPr>
              <a:stCxn id="60" idx="6"/>
            </p:cNvCxnSpPr>
            <p:nvPr/>
          </p:nvCxnSpPr>
          <p:spPr>
            <a:xfrm flipV="1">
              <a:off x="7852410" y="2242185"/>
              <a:ext cx="213995" cy="44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1BAC05-D7B7-85E8-A939-AACD12EEAAA7}"/>
                </a:ext>
              </a:extLst>
            </p:cNvPr>
            <p:cNvCxnSpPr/>
            <p:nvPr/>
          </p:nvCxnSpPr>
          <p:spPr>
            <a:xfrm flipV="1">
              <a:off x="2928620" y="2281555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57FFCF-CB1E-C517-D95E-8D5B6BC46673}"/>
              </a:ext>
            </a:extLst>
          </p:cNvPr>
          <p:cNvGrpSpPr/>
          <p:nvPr/>
        </p:nvGrpSpPr>
        <p:grpSpPr>
          <a:xfrm>
            <a:off x="186431" y="2400300"/>
            <a:ext cx="10529194" cy="1338260"/>
            <a:chOff x="186431" y="2400300"/>
            <a:chExt cx="10529194" cy="1338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15B1A2-D92E-BD56-1E9C-9ECF69442719}"/>
                </a:ext>
              </a:extLst>
            </p:cNvPr>
            <p:cNvGrpSpPr/>
            <p:nvPr/>
          </p:nvGrpSpPr>
          <p:grpSpPr>
            <a:xfrm>
              <a:off x="1447800" y="2478877"/>
              <a:ext cx="7056834" cy="1188248"/>
              <a:chOff x="1447800" y="2478877"/>
              <a:chExt cx="7056834" cy="118824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16ED965-A36E-0EFC-C0C9-07CF1A982682}"/>
                  </a:ext>
                </a:extLst>
              </p:cNvPr>
              <p:cNvSpPr/>
              <p:nvPr/>
            </p:nvSpPr>
            <p:spPr>
              <a:xfrm>
                <a:off x="1447800" y="2571750"/>
                <a:ext cx="552450" cy="1095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A6C7D7A-95A7-E369-6854-C9415051A5D6}"/>
                  </a:ext>
                </a:extLst>
              </p:cNvPr>
              <p:cNvSpPr/>
              <p:nvPr/>
            </p:nvSpPr>
            <p:spPr>
              <a:xfrm>
                <a:off x="3325415" y="2780432"/>
                <a:ext cx="552450" cy="885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92E632-CBC0-3D7E-ACF0-EAAEF231146F}"/>
                  </a:ext>
                </a:extLst>
              </p:cNvPr>
              <p:cNvSpPr/>
              <p:nvPr/>
            </p:nvSpPr>
            <p:spPr>
              <a:xfrm>
                <a:off x="5991223" y="2478877"/>
                <a:ext cx="55245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FB1559-8AC0-FAB0-F528-70686CD4D79B}"/>
                  </a:ext>
                </a:extLst>
              </p:cNvPr>
              <p:cNvSpPr/>
              <p:nvPr/>
            </p:nvSpPr>
            <p:spPr>
              <a:xfrm>
                <a:off x="7952184" y="3401131"/>
                <a:ext cx="552450" cy="23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797F30-BB97-1DDF-B5E0-06335CCD48B0}"/>
                </a:ext>
              </a:extLst>
            </p:cNvPr>
            <p:cNvGrpSpPr/>
            <p:nvPr/>
          </p:nvGrpSpPr>
          <p:grpSpPr>
            <a:xfrm>
              <a:off x="1095375" y="2400300"/>
              <a:ext cx="9620250" cy="1338260"/>
              <a:chOff x="1095375" y="2400300"/>
              <a:chExt cx="9620250" cy="133826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C770FF3-0A93-54CC-4681-77D84CBD14CC}"/>
                  </a:ext>
                </a:extLst>
              </p:cNvPr>
              <p:cNvGrpSpPr/>
              <p:nvPr/>
            </p:nvGrpSpPr>
            <p:grpSpPr>
              <a:xfrm>
                <a:off x="1095375" y="3352797"/>
                <a:ext cx="9620250" cy="385763"/>
                <a:chOff x="485775" y="1985962"/>
                <a:chExt cx="9620250" cy="385763"/>
              </a:xfrm>
            </p:grpSpPr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65FE572-7830-F748-287C-4A2E32D6E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5" y="2371725"/>
                  <a:ext cx="962025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D13D9C9-8D63-625C-8F45-33406A591757}"/>
                    </a:ext>
                  </a:extLst>
                </p:cNvPr>
                <p:cNvSpPr txBox="1"/>
                <p:nvPr/>
              </p:nvSpPr>
              <p:spPr>
                <a:xfrm>
                  <a:off x="9220199" y="1985962"/>
                  <a:ext cx="681037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D624D5F-AEE4-2B98-3F3A-97CFB084A0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400300"/>
                <a:ext cx="0" cy="1321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ED006A-36BA-5CE7-A87E-BAFC72162821}"/>
                </a:ext>
              </a:extLst>
            </p:cNvPr>
            <p:cNvGrpSpPr/>
            <p:nvPr/>
          </p:nvGrpSpPr>
          <p:grpSpPr>
            <a:xfrm>
              <a:off x="2740818" y="2927914"/>
              <a:ext cx="6877943" cy="743177"/>
              <a:chOff x="2726531" y="1472733"/>
              <a:chExt cx="6877943" cy="743177"/>
            </a:xfrm>
            <a:solidFill>
              <a:srgbClr val="00B05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875840-099E-2894-BB3F-187BE6E8734F}"/>
                  </a:ext>
                </a:extLst>
              </p:cNvPr>
              <p:cNvSpPr/>
              <p:nvPr/>
            </p:nvSpPr>
            <p:spPr>
              <a:xfrm>
                <a:off x="2726531" y="1691575"/>
                <a:ext cx="552450" cy="5243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2EEC25B-030C-32FD-7D1B-3A610D998731}"/>
                  </a:ext>
                </a:extLst>
              </p:cNvPr>
              <p:cNvSpPr/>
              <p:nvPr/>
            </p:nvSpPr>
            <p:spPr>
              <a:xfrm>
                <a:off x="5314949" y="1472733"/>
                <a:ext cx="552450" cy="73444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012116D-38B5-252A-1AD6-ED25B50F1CFB}"/>
                  </a:ext>
                </a:extLst>
              </p:cNvPr>
              <p:cNvSpPr/>
              <p:nvPr/>
            </p:nvSpPr>
            <p:spPr>
              <a:xfrm>
                <a:off x="6654998" y="1674342"/>
                <a:ext cx="552450" cy="5217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83EC4AC-1311-E92B-70D4-DC8C8C85CE4A}"/>
                  </a:ext>
                </a:extLst>
              </p:cNvPr>
              <p:cNvSpPr/>
              <p:nvPr/>
            </p:nvSpPr>
            <p:spPr>
              <a:xfrm>
                <a:off x="9052024" y="2063659"/>
                <a:ext cx="552450" cy="1264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8DC3743-0578-C096-ABDD-6955BF27E638}"/>
                </a:ext>
              </a:extLst>
            </p:cNvPr>
            <p:cNvGrpSpPr/>
            <p:nvPr/>
          </p:nvGrpSpPr>
          <p:grpSpPr>
            <a:xfrm>
              <a:off x="2031206" y="3009094"/>
              <a:ext cx="5852516" cy="650882"/>
              <a:chOff x="1778794" y="-2239776"/>
              <a:chExt cx="5852516" cy="1164069"/>
            </a:xfrm>
            <a:solidFill>
              <a:srgbClr val="FFC000"/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2778E2-1E2D-AF81-11DD-314886B448B8}"/>
                  </a:ext>
                </a:extLst>
              </p:cNvPr>
              <p:cNvSpPr/>
              <p:nvPr/>
            </p:nvSpPr>
            <p:spPr>
              <a:xfrm>
                <a:off x="1778794" y="-1740937"/>
                <a:ext cx="552450" cy="6524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DB05AB-0CED-25CB-8755-1D4DDBA72EB4}"/>
                  </a:ext>
                </a:extLst>
              </p:cNvPr>
              <p:cNvSpPr/>
              <p:nvPr/>
            </p:nvSpPr>
            <p:spPr>
              <a:xfrm>
                <a:off x="3652243" y="-2239776"/>
                <a:ext cx="552450" cy="116406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C119AA7-7B9E-6ABF-FA15-4E751AA3D061}"/>
                  </a:ext>
                </a:extLst>
              </p:cNvPr>
              <p:cNvSpPr/>
              <p:nvPr/>
            </p:nvSpPr>
            <p:spPr>
              <a:xfrm>
                <a:off x="4447580" y="-1386592"/>
                <a:ext cx="552450" cy="3066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BF92E4-2BEF-5B85-6624-7F1B8B27DE75}"/>
                  </a:ext>
                </a:extLst>
              </p:cNvPr>
              <p:cNvSpPr/>
              <p:nvPr/>
            </p:nvSpPr>
            <p:spPr>
              <a:xfrm>
                <a:off x="7078860" y="-1969534"/>
                <a:ext cx="552450" cy="8810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6A1C40-4300-60A1-2BC4-6656A342258A}"/>
                </a:ext>
              </a:extLst>
            </p:cNvPr>
            <p:cNvSpPr txBox="1"/>
            <p:nvPr/>
          </p:nvSpPr>
          <p:spPr>
            <a:xfrm>
              <a:off x="186431" y="2596634"/>
              <a:ext cx="90894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Service time</a:t>
              </a:r>
            </a:p>
          </p:txBody>
        </p:sp>
      </p:grp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8FF4B716-B88A-6BF7-31DA-E45937D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Model: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28620" y="2231098"/>
            <a:ext cx="5137785" cy="1324610"/>
            <a:chOff x="4612" y="3549"/>
            <a:chExt cx="8091" cy="2086"/>
          </a:xfrm>
        </p:grpSpPr>
        <p:grpSp>
          <p:nvGrpSpPr>
            <p:cNvPr id="16" name="Group 15"/>
            <p:cNvGrpSpPr/>
            <p:nvPr/>
          </p:nvGrpSpPr>
          <p:grpSpPr>
            <a:xfrm>
              <a:off x="5630" y="3549"/>
              <a:ext cx="6736" cy="2086"/>
              <a:chOff x="5630" y="3549"/>
              <a:chExt cx="6736" cy="2086"/>
            </a:xfrm>
          </p:grpSpPr>
          <p:sp>
            <p:nvSpPr>
              <p:cNvPr id="9" name="Rectangles 8"/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s 9"/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s 16"/>
            <p:cNvSpPr/>
            <p:nvPr/>
          </p:nvSpPr>
          <p:spPr>
            <a:xfrm>
              <a:off x="7611" y="4275"/>
              <a:ext cx="797" cy="8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9495" y="4275"/>
              <a:ext cx="797" cy="8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6668" y="4749"/>
              <a:ext cx="797" cy="3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8553" y="4483"/>
              <a:ext cx="797" cy="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0966" y="4160"/>
              <a:ext cx="797" cy="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3" idx="6"/>
            </p:cNvCxnSpPr>
            <p:nvPr/>
          </p:nvCxnSpPr>
          <p:spPr>
            <a:xfrm flipV="1">
              <a:off x="12366" y="4585"/>
              <a:ext cx="337" cy="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612" y="4647"/>
              <a:ext cx="1018" cy="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968115" y="1801203"/>
            <a:ext cx="2684145" cy="1022985"/>
            <a:chOff x="6249" y="1818"/>
            <a:chExt cx="4227" cy="16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26"/>
                <p:cNvSpPr txBox="1"/>
                <p:nvPr/>
              </p:nvSpPr>
              <p:spPr>
                <a:xfrm>
                  <a:off x="6249" y="1818"/>
                  <a:ext cx="4227" cy="67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Job duration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S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</p:txBody>
            </p:sp>
          </mc:Choice>
          <mc:Fallback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" y="1818"/>
                  <a:ext cx="4227" cy="679"/>
                </a:xfrm>
                <a:prstGeom prst="rect">
                  <a:avLst/>
                </a:prstGeom>
                <a:blipFill>
                  <a:blip r:embed="rId3"/>
                  <a:stretch>
                    <a:fillRect l="-2242" t="-3896" r="-2242" b="-2207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cxnSpLocks/>
              <a:stCxn id="27" idx="2"/>
              <a:endCxn id="21" idx="0"/>
            </p:cNvCxnSpPr>
            <p:nvPr/>
          </p:nvCxnSpPr>
          <p:spPr>
            <a:xfrm>
              <a:off x="8363" y="2497"/>
              <a:ext cx="589" cy="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505835" y="3489033"/>
            <a:ext cx="4560570" cy="626110"/>
            <a:chOff x="5521" y="4476"/>
            <a:chExt cx="7182" cy="986"/>
          </a:xfrm>
        </p:grpSpPr>
        <p:sp>
          <p:nvSpPr>
            <p:cNvPr id="31" name="Left Brace 30"/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/>
                    <a:t>Response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T</m:t>
                      </m:r>
                    </m:oMath>
                  </a14:m>
                  <a:endParaRPr lang="en-US" sz="220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blipFill>
                  <a:blip r:embed="rId4"/>
                  <a:stretch>
                    <a:fillRect l="-2725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72845" y="2715603"/>
            <a:ext cx="1755775" cy="429895"/>
            <a:chOff x="1847" y="3258"/>
            <a:chExt cx="2765" cy="6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 Box 2"/>
                <p:cNvSpPr txBox="1"/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Poisson(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blipFill>
                  <a:blip r:embed="rId5"/>
                  <a:stretch>
                    <a:fillRect l="-4721" t="-5333" r="-2575" b="-2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>
              <a:cxnSpLocks/>
              <a:stCxn id="3" idx="1"/>
            </p:cNvCxnSpPr>
            <p:nvPr/>
          </p:nvCxnSpPr>
          <p:spPr>
            <a:xfrm flipH="1">
              <a:off x="1847" y="3597"/>
              <a:ext cx="558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658100" y="1938654"/>
            <a:ext cx="2524587" cy="461353"/>
            <a:chOff x="12060" y="1551"/>
            <a:chExt cx="3682" cy="1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32"/>
                <p:cNvSpPr txBox="1"/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]&lt;1</m:t>
                      </m:r>
                    </m:oMath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33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blipFill>
                  <a:blip r:embed="rId6"/>
                  <a:stretch>
                    <a:fillRect l="-2632" t="-6250" b="-1625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H="1">
              <a:off x="15123" y="2000"/>
              <a:ext cx="226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EE2F-F40B-FE1E-7614-895E452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 Scheduling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3126E-F98D-426E-94D8-75E3DD7A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4539" y="1562589"/>
                <a:ext cx="6028535" cy="5068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Traditional multiserver model:                 1 server/job: choose any k jobs.</a:t>
                </a:r>
              </a:p>
              <a:p>
                <a:pPr marL="0" indent="0">
                  <a:buNone/>
                </a:pPr>
                <a:r>
                  <a:rPr lang="en-US" dirty="0"/>
                  <a:t>Lots of study, inc. recent breakthroughs.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New: Multiserver-job model.</a:t>
                </a:r>
              </a:p>
              <a:p>
                <a:pPr marL="0" indent="0">
                  <a:buNone/>
                </a:pPr>
                <a:r>
                  <a:rPr lang="en-US" dirty="0"/>
                  <a:t>Job needs # of servers, choose any jobs with total server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Datacenters, supercomputing, networks</a:t>
                </a:r>
              </a:p>
              <a:p>
                <a:pPr marL="0" indent="0">
                  <a:buNone/>
                </a:pPr>
                <a:r>
                  <a:rPr lang="en-US" dirty="0"/>
                  <a:t>Many open problems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3126E-F98D-426E-94D8-75E3DD7A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539" y="1562589"/>
                <a:ext cx="6028535" cy="5068569"/>
              </a:xfrm>
              <a:blipFill>
                <a:blip r:embed="rId2"/>
                <a:stretch>
                  <a:fillRect l="-2126" t="-1923" r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EE7F4-7C39-3F2D-D934-BEAB161B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9D5D75-7328-1F77-9F24-3DBD8F7C7E25}"/>
              </a:ext>
            </a:extLst>
          </p:cNvPr>
          <p:cNvGrpSpPr/>
          <p:nvPr/>
        </p:nvGrpSpPr>
        <p:grpSpPr>
          <a:xfrm>
            <a:off x="838200" y="1562589"/>
            <a:ext cx="4605020" cy="1810385"/>
            <a:chOff x="541" y="2495"/>
            <a:chExt cx="7252" cy="285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B21C47E-AC04-5096-A28E-AA64ACBFD2FC}"/>
                </a:ext>
              </a:extLst>
            </p:cNvPr>
            <p:cNvGrpSpPr/>
            <p:nvPr/>
          </p:nvGrpSpPr>
          <p:grpSpPr>
            <a:xfrm>
              <a:off x="541" y="2495"/>
              <a:ext cx="7252" cy="2851"/>
              <a:chOff x="541" y="2495"/>
              <a:chExt cx="7252" cy="285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DFA1819-8458-6CFB-93D5-88777D1413ED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68ADBD0-1985-9BA5-F3D1-3F8B6062456C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95"/>
                <a:chOff x="4612" y="3169"/>
                <a:chExt cx="7253" cy="2295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9D8BA74-A07E-9540-9B5C-74CDFE16A996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95"/>
                  <a:chOff x="5630" y="3169"/>
                  <a:chExt cx="5898" cy="2295"/>
                </a:xfrm>
              </p:grpSpPr>
              <p:sp>
                <p:nvSpPr>
                  <p:cNvPr id="53" name="Rectangles 8">
                    <a:extLst>
                      <a:ext uri="{FF2B5EF4-FFF2-40B4-BE49-F238E27FC236}">
                        <a16:creationId xmlns:a16="http://schemas.microsoft.com/office/drawing/2014/main" id="{7FDE4B18-26BD-50AD-EDAC-A971899F218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s 9">
                    <a:extLst>
                      <a:ext uri="{FF2B5EF4-FFF2-40B4-BE49-F238E27FC236}">
                        <a16:creationId xmlns:a16="http://schemas.microsoft.com/office/drawing/2014/main" id="{F0A5DEF7-E706-8109-CD4F-94BE5855014C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s 10">
                    <a:extLst>
                      <a:ext uri="{FF2B5EF4-FFF2-40B4-BE49-F238E27FC236}">
                        <a16:creationId xmlns:a16="http://schemas.microsoft.com/office/drawing/2014/main" id="{5476B4F6-32C8-7E67-D8A8-8CFA1CCA1915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s 11">
                    <a:extLst>
                      <a:ext uri="{FF2B5EF4-FFF2-40B4-BE49-F238E27FC236}">
                        <a16:creationId xmlns:a16="http://schemas.microsoft.com/office/drawing/2014/main" id="{97CB9FA1-AA87-526A-74C8-51E0527D978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8C66011-0424-36CB-3520-E6713FBE0519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7D58001-7363-0DA1-1E16-FDFBBEB66CB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890ABE8-5124-05D9-2948-C8204F5E01D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Rectangles 16">
                  <a:extLst>
                    <a:ext uri="{FF2B5EF4-FFF2-40B4-BE49-F238E27FC236}">
                      <a16:creationId xmlns:a16="http://schemas.microsoft.com/office/drawing/2014/main" id="{74620BA3-7620-9EAF-2360-AA5ABF66F8AA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s 18">
                  <a:extLst>
                    <a:ext uri="{FF2B5EF4-FFF2-40B4-BE49-F238E27FC236}">
                      <a16:creationId xmlns:a16="http://schemas.microsoft.com/office/drawing/2014/main" id="{B3276827-5DAB-66F9-B3DB-F96AF74AB9D9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s 19">
                  <a:extLst>
                    <a:ext uri="{FF2B5EF4-FFF2-40B4-BE49-F238E27FC236}">
                      <a16:creationId xmlns:a16="http://schemas.microsoft.com/office/drawing/2014/main" id="{0554C097-3640-0638-CD10-42B906D2D92A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20">
                  <a:extLst>
                    <a:ext uri="{FF2B5EF4-FFF2-40B4-BE49-F238E27FC236}">
                      <a16:creationId xmlns:a16="http://schemas.microsoft.com/office/drawing/2014/main" id="{50786A69-E966-5C47-E0A5-DAB62B2536E7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s 21">
                  <a:extLst>
                    <a:ext uri="{FF2B5EF4-FFF2-40B4-BE49-F238E27FC236}">
                      <a16:creationId xmlns:a16="http://schemas.microsoft.com/office/drawing/2014/main" id="{B80B1154-681C-06A6-2FD4-13B98378F3A1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3051E48-083F-356B-1225-DA5413708AF2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2A51A6D-5610-B543-3D18-E7EF688A5E5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291E580-630A-8B2C-2BFB-AAA1E2DC4E1A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805A30-2C3B-A991-52BA-714DAC4E2FAA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0EC1DEE-67B4-1188-B9A5-E9465B396424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s 17">
                <a:extLst>
                  <a:ext uri="{FF2B5EF4-FFF2-40B4-BE49-F238E27FC236}">
                    <a16:creationId xmlns:a16="http://schemas.microsoft.com/office/drawing/2014/main" id="{D785BFA5-0300-5D71-5C5C-FBC5D4EE321E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s 25">
                <a:extLst>
                  <a:ext uri="{FF2B5EF4-FFF2-40B4-BE49-F238E27FC236}">
                    <a16:creationId xmlns:a16="http://schemas.microsoft.com/office/drawing/2014/main" id="{1CABCED2-CF4B-56F7-912F-46A68F7CB42E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64F6CF-2A64-50FA-40CC-089C361D85A6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0BD55D-9916-539F-A59D-EC47797AD749}"/>
                </a:ext>
              </a:extLst>
            </p:cNvPr>
            <p:cNvCxnSpPr>
              <a:endCxn id="38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4E61A-F56A-6FAD-882A-3D00536F1B4A}"/>
                </a:ext>
              </a:extLst>
            </p:cNvPr>
            <p:cNvCxnSpPr>
              <a:endCxn id="41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491679-3224-E3EC-966E-189C77433981}"/>
              </a:ext>
            </a:extLst>
          </p:cNvPr>
          <p:cNvGrpSpPr/>
          <p:nvPr/>
        </p:nvGrpSpPr>
        <p:grpSpPr>
          <a:xfrm>
            <a:off x="5438775" y="1562589"/>
            <a:ext cx="752792" cy="1802130"/>
            <a:chOff x="7930469" y="3625215"/>
            <a:chExt cx="752792" cy="180213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68DC062C-A9FC-56CA-D5A3-C4875E93931B}"/>
                </a:ext>
              </a:extLst>
            </p:cNvPr>
            <p:cNvSpPr/>
            <p:nvPr/>
          </p:nvSpPr>
          <p:spPr>
            <a:xfrm>
              <a:off x="7930469" y="3625215"/>
              <a:ext cx="461010" cy="180213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DBF1F3-CDCD-D873-CD37-169CAA00775B}"/>
                </a:ext>
              </a:extLst>
            </p:cNvPr>
            <p:cNvSpPr txBox="1"/>
            <p:nvPr/>
          </p:nvSpPr>
          <p:spPr>
            <a:xfrm>
              <a:off x="8328977" y="4309734"/>
              <a:ext cx="354284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8F69EC-DC8E-F167-86B1-CDA21ADE4D37}"/>
              </a:ext>
            </a:extLst>
          </p:cNvPr>
          <p:cNvGrpSpPr/>
          <p:nvPr/>
        </p:nvGrpSpPr>
        <p:grpSpPr>
          <a:xfrm>
            <a:off x="1096189" y="3759054"/>
            <a:ext cx="4157345" cy="2651125"/>
            <a:chOff x="9104" y="1748"/>
            <a:chExt cx="6547" cy="417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BBC22C9-9338-AD10-2947-6A2422BBB91B}"/>
                </a:ext>
              </a:extLst>
            </p:cNvPr>
            <p:cNvGrpSpPr/>
            <p:nvPr/>
          </p:nvGrpSpPr>
          <p:grpSpPr>
            <a:xfrm>
              <a:off x="9104" y="1748"/>
              <a:ext cx="6322" cy="4175"/>
              <a:chOff x="9087" y="1748"/>
              <a:chExt cx="6322" cy="417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63DBE17-1E64-20BD-0900-162506BAA7B0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D5B27CA-B317-068C-DDE1-CB6B3BEAA80E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369FDF7-84E3-DF5C-06F4-9F53770F8412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854896-7DBF-3966-A46C-370B7F44163E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0B7D2DB-5409-CF96-2C72-2C938AA3042D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767EE9F-C7C7-BC5A-F691-0A3428A1A494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25F2E8-AA4A-8834-E44C-96A5AB072521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CE3EF5A-1FE6-D774-3F08-2481911C8344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9917932-D7C6-3208-9793-BF82F408D49D}"/>
                  </a:ext>
                </a:extLst>
              </p:cNvPr>
              <p:cNvGrpSpPr/>
              <p:nvPr/>
            </p:nvGrpSpPr>
            <p:grpSpPr>
              <a:xfrm>
                <a:off x="9087" y="1909"/>
                <a:ext cx="6205" cy="2823"/>
                <a:chOff x="9104" y="1667"/>
                <a:chExt cx="6205" cy="2823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B8F5B13D-AF1F-4999-F8CC-E05984FE3B72}"/>
                    </a:ext>
                  </a:extLst>
                </p:cNvPr>
                <p:cNvGrpSpPr/>
                <p:nvPr/>
              </p:nvGrpSpPr>
              <p:grpSpPr>
                <a:xfrm>
                  <a:off x="9104" y="2761"/>
                  <a:ext cx="5752" cy="1729"/>
                  <a:chOff x="4612" y="3735"/>
                  <a:chExt cx="5752" cy="1729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22F7ABF-923A-6E3F-C27C-03CDC99272C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29"/>
                    <a:chOff x="5630" y="3735"/>
                    <a:chExt cx="4734" cy="1729"/>
                  </a:xfrm>
                </p:grpSpPr>
                <p:sp>
                  <p:nvSpPr>
                    <p:cNvPr id="91" name="Rectangles 39">
                      <a:extLst>
                        <a:ext uri="{FF2B5EF4-FFF2-40B4-BE49-F238E27FC236}">
                          <a16:creationId xmlns:a16="http://schemas.microsoft.com/office/drawing/2014/main" id="{EF852C4C-4C23-2BFB-A738-DFB88E429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ectangles 40">
                      <a:extLst>
                        <a:ext uri="{FF2B5EF4-FFF2-40B4-BE49-F238E27FC236}">
                          <a16:creationId xmlns:a16="http://schemas.microsoft.com/office/drawing/2014/main" id="{D6302B3C-9320-7D17-D312-7DC9F613B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s 41">
                      <a:extLst>
                        <a:ext uri="{FF2B5EF4-FFF2-40B4-BE49-F238E27FC236}">
                          <a16:creationId xmlns:a16="http://schemas.microsoft.com/office/drawing/2014/main" id="{ADDD802F-1966-1F65-F8B6-834BEDDF4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s 42">
                      <a:extLst>
                        <a:ext uri="{FF2B5EF4-FFF2-40B4-BE49-F238E27FC236}">
                          <a16:creationId xmlns:a16="http://schemas.microsoft.com/office/drawing/2014/main" id="{C83F1122-40CF-82EB-5122-739D269E9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1B7A6D9-BD74-1E09-EB15-CCEEE5543A5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66028AB4-88FF-C7B7-1AA5-85B765AD96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49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Rectangles 46">
                    <a:extLst>
                      <a:ext uri="{FF2B5EF4-FFF2-40B4-BE49-F238E27FC236}">
                        <a16:creationId xmlns:a16="http://schemas.microsoft.com/office/drawing/2014/main" id="{F9F0057D-F6F6-988F-02FE-A1F3F89F215C}"/>
                      </a:ext>
                    </a:extLst>
                  </p:cNvPr>
                  <p:cNvSpPr/>
                  <p:nvPr/>
                </p:nvSpPr>
                <p:spPr>
                  <a:xfrm>
                    <a:off x="7611" y="4275"/>
                    <a:ext cx="797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s 47">
                    <a:extLst>
                      <a:ext uri="{FF2B5EF4-FFF2-40B4-BE49-F238E27FC236}">
                        <a16:creationId xmlns:a16="http://schemas.microsoft.com/office/drawing/2014/main" id="{DA76F42E-04C9-974E-FDF0-1A01C899BA3C}"/>
                      </a:ext>
                    </a:extLst>
                  </p:cNvPr>
                  <p:cNvSpPr/>
                  <p:nvPr/>
                </p:nvSpPr>
                <p:spPr>
                  <a:xfrm>
                    <a:off x="9590" y="4275"/>
                    <a:ext cx="587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s 48">
                    <a:extLst>
                      <a:ext uri="{FF2B5EF4-FFF2-40B4-BE49-F238E27FC236}">
                        <a16:creationId xmlns:a16="http://schemas.microsoft.com/office/drawing/2014/main" id="{ADB83396-4D6C-85D4-673F-FFB7C7D3F306}"/>
                      </a:ext>
                    </a:extLst>
                  </p:cNvPr>
                  <p:cNvSpPr/>
                  <p:nvPr/>
                </p:nvSpPr>
                <p:spPr>
                  <a:xfrm>
                    <a:off x="6809" y="4179"/>
                    <a:ext cx="58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s 49">
                    <a:extLst>
                      <a:ext uri="{FF2B5EF4-FFF2-40B4-BE49-F238E27FC236}">
                        <a16:creationId xmlns:a16="http://schemas.microsoft.com/office/drawing/2014/main" id="{D349FA32-D136-7852-E34B-CF938EE7C09F}"/>
                      </a:ext>
                    </a:extLst>
                  </p:cNvPr>
                  <p:cNvSpPr/>
                  <p:nvPr/>
                </p:nvSpPr>
                <p:spPr>
                  <a:xfrm>
                    <a:off x="8864" y="4647"/>
                    <a:ext cx="303" cy="45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D812EB37-BCE7-58DF-7105-0525C05309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Rectangles 75">
                  <a:extLst>
                    <a:ext uri="{FF2B5EF4-FFF2-40B4-BE49-F238E27FC236}">
                      <a16:creationId xmlns:a16="http://schemas.microsoft.com/office/drawing/2014/main" id="{F0CDA3CE-FC2F-FF96-7F7A-D5A694C332BF}"/>
                    </a:ext>
                  </a:extLst>
                </p:cNvPr>
                <p:cNvSpPr/>
                <p:nvPr/>
              </p:nvSpPr>
              <p:spPr>
                <a:xfrm>
                  <a:off x="15088" y="1667"/>
                  <a:ext cx="221" cy="1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s 60">
              <a:extLst>
                <a:ext uri="{FF2B5EF4-FFF2-40B4-BE49-F238E27FC236}">
                  <a16:creationId xmlns:a16="http://schemas.microsoft.com/office/drawing/2014/main" id="{E9753201-2038-F10C-1C3B-078B747CD013}"/>
                </a:ext>
              </a:extLst>
            </p:cNvPr>
            <p:cNvSpPr/>
            <p:nvPr/>
          </p:nvSpPr>
          <p:spPr>
            <a:xfrm>
              <a:off x="15139" y="3482"/>
              <a:ext cx="120" cy="11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s 61">
              <a:extLst>
                <a:ext uri="{FF2B5EF4-FFF2-40B4-BE49-F238E27FC236}">
                  <a16:creationId xmlns:a16="http://schemas.microsoft.com/office/drawing/2014/main" id="{01B98E3F-0342-0BA1-0BA8-5F6DB0EF8107}"/>
                </a:ext>
              </a:extLst>
            </p:cNvPr>
            <p:cNvSpPr/>
            <p:nvPr/>
          </p:nvSpPr>
          <p:spPr>
            <a:xfrm>
              <a:off x="15088" y="5000"/>
              <a:ext cx="563" cy="3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6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1F0-A179-27E7-5420-AA71D00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55D5F-D072-5B9D-8892-3447B4B8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253234-F02A-0536-FF46-D92E03FCCF2F}"/>
              </a:ext>
            </a:extLst>
          </p:cNvPr>
          <p:cNvGrpSpPr/>
          <p:nvPr/>
        </p:nvGrpSpPr>
        <p:grpSpPr>
          <a:xfrm>
            <a:off x="838200" y="1414929"/>
            <a:ext cx="4157345" cy="2651125"/>
            <a:chOff x="9104" y="1748"/>
            <a:chExt cx="6547" cy="41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C5354F-BF04-83B1-A606-ACAFB6B0B30D}"/>
                </a:ext>
              </a:extLst>
            </p:cNvPr>
            <p:cNvGrpSpPr/>
            <p:nvPr/>
          </p:nvGrpSpPr>
          <p:grpSpPr>
            <a:xfrm>
              <a:off x="9104" y="1748"/>
              <a:ext cx="6322" cy="4175"/>
              <a:chOff x="9087" y="1748"/>
              <a:chExt cx="6322" cy="417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29915BF-A830-AC60-2FE9-6F2AF98FA1D2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F7BC2E-08A3-11D2-E68D-D721E833745C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2EDB16D-E9C0-8C16-D025-CB14C93CED63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C13E683-6E07-DDCD-0F5F-3A6A41580A12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390E13-AEAF-3D4F-D9D6-D6EA1DFE200D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75426F0-696F-A936-6642-CD3B23B9157C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43A101-7A69-AB52-E99C-87B854E4502E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7142CF-4699-A43E-C08A-989E763FA6AD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DA3C75-8921-49B2-FE14-5AF5A9DDD141}"/>
                  </a:ext>
                </a:extLst>
              </p:cNvPr>
              <p:cNvGrpSpPr/>
              <p:nvPr/>
            </p:nvGrpSpPr>
            <p:grpSpPr>
              <a:xfrm>
                <a:off x="9087" y="1909"/>
                <a:ext cx="6205" cy="2823"/>
                <a:chOff x="9104" y="1667"/>
                <a:chExt cx="6205" cy="282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7902F30-012A-741C-0CB1-D4D3EC79CB74}"/>
                    </a:ext>
                  </a:extLst>
                </p:cNvPr>
                <p:cNvGrpSpPr/>
                <p:nvPr/>
              </p:nvGrpSpPr>
              <p:grpSpPr>
                <a:xfrm>
                  <a:off x="9104" y="2761"/>
                  <a:ext cx="5752" cy="1729"/>
                  <a:chOff x="4612" y="3735"/>
                  <a:chExt cx="5752" cy="1729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866B0A74-9CDE-69BD-5A7A-19EF72F6ABBD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29"/>
                    <a:chOff x="5630" y="3735"/>
                    <a:chExt cx="4734" cy="1729"/>
                  </a:xfrm>
                </p:grpSpPr>
                <p:sp>
                  <p:nvSpPr>
                    <p:cNvPr id="28" name="Rectangles 39">
                      <a:extLst>
                        <a:ext uri="{FF2B5EF4-FFF2-40B4-BE49-F238E27FC236}">
                          <a16:creationId xmlns:a16="http://schemas.microsoft.com/office/drawing/2014/main" id="{F22A891D-1C0D-149C-8063-1E2F73AE4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40">
                      <a:extLst>
                        <a:ext uri="{FF2B5EF4-FFF2-40B4-BE49-F238E27FC236}">
                          <a16:creationId xmlns:a16="http://schemas.microsoft.com/office/drawing/2014/main" id="{A7A67860-A3E8-61AF-D201-B1646A9B2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41">
                      <a:extLst>
                        <a:ext uri="{FF2B5EF4-FFF2-40B4-BE49-F238E27FC236}">
                          <a16:creationId xmlns:a16="http://schemas.microsoft.com/office/drawing/2014/main" id="{B0476180-C62A-F274-F817-8BEB5A02F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42">
                      <a:extLst>
                        <a:ext uri="{FF2B5EF4-FFF2-40B4-BE49-F238E27FC236}">
                          <a16:creationId xmlns:a16="http://schemas.microsoft.com/office/drawing/2014/main" id="{23C2D5A3-E1ED-F318-A146-A5E0EDFC4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8DD165EE-7ACB-0DBA-7F36-A0ECA6676E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BCE52DD8-9EFB-DEDF-D6B9-632961BB9D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49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46">
                    <a:extLst>
                      <a:ext uri="{FF2B5EF4-FFF2-40B4-BE49-F238E27FC236}">
                        <a16:creationId xmlns:a16="http://schemas.microsoft.com/office/drawing/2014/main" id="{97F18388-00C2-F89D-536A-1BCC6DE59C47}"/>
                      </a:ext>
                    </a:extLst>
                  </p:cNvPr>
                  <p:cNvSpPr/>
                  <p:nvPr/>
                </p:nvSpPr>
                <p:spPr>
                  <a:xfrm>
                    <a:off x="7611" y="4275"/>
                    <a:ext cx="797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47">
                    <a:extLst>
                      <a:ext uri="{FF2B5EF4-FFF2-40B4-BE49-F238E27FC236}">
                        <a16:creationId xmlns:a16="http://schemas.microsoft.com/office/drawing/2014/main" id="{B17D8BC8-5201-F997-8690-79B8F806E65D}"/>
                      </a:ext>
                    </a:extLst>
                  </p:cNvPr>
                  <p:cNvSpPr/>
                  <p:nvPr/>
                </p:nvSpPr>
                <p:spPr>
                  <a:xfrm>
                    <a:off x="9590" y="4275"/>
                    <a:ext cx="587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48">
                    <a:extLst>
                      <a:ext uri="{FF2B5EF4-FFF2-40B4-BE49-F238E27FC236}">
                        <a16:creationId xmlns:a16="http://schemas.microsoft.com/office/drawing/2014/main" id="{2688D5E1-3561-AC66-17AC-7E9506A678FF}"/>
                      </a:ext>
                    </a:extLst>
                  </p:cNvPr>
                  <p:cNvSpPr/>
                  <p:nvPr/>
                </p:nvSpPr>
                <p:spPr>
                  <a:xfrm>
                    <a:off x="6809" y="4179"/>
                    <a:ext cx="58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s 49">
                    <a:extLst>
                      <a:ext uri="{FF2B5EF4-FFF2-40B4-BE49-F238E27FC236}">
                        <a16:creationId xmlns:a16="http://schemas.microsoft.com/office/drawing/2014/main" id="{F599CCA2-5AD5-16A4-EB88-1E6AD60E0042}"/>
                      </a:ext>
                    </a:extLst>
                  </p:cNvPr>
                  <p:cNvSpPr/>
                  <p:nvPr/>
                </p:nvSpPr>
                <p:spPr>
                  <a:xfrm>
                    <a:off x="8781" y="4669"/>
                    <a:ext cx="372" cy="4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61DA9A0-9F09-4EB6-993C-AF8BC688DB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Rectangles 75">
                  <a:extLst>
                    <a:ext uri="{FF2B5EF4-FFF2-40B4-BE49-F238E27FC236}">
                      <a16:creationId xmlns:a16="http://schemas.microsoft.com/office/drawing/2014/main" id="{1D9267C1-2793-8813-94B9-0792194D1608}"/>
                    </a:ext>
                  </a:extLst>
                </p:cNvPr>
                <p:cNvSpPr/>
                <p:nvPr/>
              </p:nvSpPr>
              <p:spPr>
                <a:xfrm>
                  <a:off x="15088" y="1667"/>
                  <a:ext cx="221" cy="1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Rectangles 60">
              <a:extLst>
                <a:ext uri="{FF2B5EF4-FFF2-40B4-BE49-F238E27FC236}">
                  <a16:creationId xmlns:a16="http://schemas.microsoft.com/office/drawing/2014/main" id="{0CD984FA-A025-8964-5B57-FF283AF3B476}"/>
                </a:ext>
              </a:extLst>
            </p:cNvPr>
            <p:cNvSpPr/>
            <p:nvPr/>
          </p:nvSpPr>
          <p:spPr>
            <a:xfrm>
              <a:off x="15139" y="3482"/>
              <a:ext cx="120" cy="11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s 61">
              <a:extLst>
                <a:ext uri="{FF2B5EF4-FFF2-40B4-BE49-F238E27FC236}">
                  <a16:creationId xmlns:a16="http://schemas.microsoft.com/office/drawing/2014/main" id="{6F49A3B0-5366-E9AB-F7DB-3D248A803D06}"/>
                </a:ext>
              </a:extLst>
            </p:cNvPr>
            <p:cNvSpPr/>
            <p:nvPr/>
          </p:nvSpPr>
          <p:spPr>
            <a:xfrm>
              <a:off x="15088" y="5000"/>
              <a:ext cx="563" cy="3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D88EB7-29CA-9EE8-6BEE-714CF1218552}"/>
              </a:ext>
            </a:extLst>
          </p:cNvPr>
          <p:cNvGrpSpPr/>
          <p:nvPr/>
        </p:nvGrpSpPr>
        <p:grpSpPr>
          <a:xfrm>
            <a:off x="6971801" y="2493794"/>
            <a:ext cx="1638799" cy="1163932"/>
            <a:chOff x="3962400" y="3941287"/>
            <a:chExt cx="1638799" cy="1163932"/>
          </a:xfrm>
        </p:grpSpPr>
        <p:sp>
          <p:nvSpPr>
            <p:cNvPr id="35" name="Rectangles 46">
              <a:extLst>
                <a:ext uri="{FF2B5EF4-FFF2-40B4-BE49-F238E27FC236}">
                  <a16:creationId xmlns:a16="http://schemas.microsoft.com/office/drawing/2014/main" id="{4E044D1A-F9D0-9C3F-592B-47A7C451A9C5}"/>
                </a:ext>
              </a:extLst>
            </p:cNvPr>
            <p:cNvSpPr/>
            <p:nvPr/>
          </p:nvSpPr>
          <p:spPr>
            <a:xfrm>
              <a:off x="4363085" y="3941287"/>
              <a:ext cx="1238113" cy="763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E352901-4BFB-8C36-1E53-131EE225300E}"/>
                </a:ext>
              </a:extLst>
            </p:cNvPr>
            <p:cNvSpPr/>
            <p:nvPr/>
          </p:nvSpPr>
          <p:spPr>
            <a:xfrm>
              <a:off x="3962400" y="3941287"/>
              <a:ext cx="400685" cy="73322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0840AC9-9B66-4C4B-32D1-7BA746430A45}"/>
                </a:ext>
              </a:extLst>
            </p:cNvPr>
            <p:cNvSpPr/>
            <p:nvPr/>
          </p:nvSpPr>
          <p:spPr>
            <a:xfrm rot="16200000">
              <a:off x="4798837" y="4302857"/>
              <a:ext cx="400685" cy="1204039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3D15C3-4D15-10FA-F84E-BFEBCD7E1BEA}"/>
                  </a:ext>
                </a:extLst>
              </p:cNvPr>
              <p:cNvSpPr txBox="1"/>
              <p:nvPr/>
            </p:nvSpPr>
            <p:spPr>
              <a:xfrm>
                <a:off x="5965961" y="2558531"/>
                <a:ext cx="1078113" cy="7694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Server need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3D15C3-4D15-10FA-F84E-BFEBCD7E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961" y="2558531"/>
                <a:ext cx="1078113" cy="769441"/>
              </a:xfrm>
              <a:prstGeom prst="rect">
                <a:avLst/>
              </a:prstGeom>
              <a:blipFill>
                <a:blip r:embed="rId3"/>
                <a:stretch>
                  <a:fillRect l="-5464" t="-3030" b="-121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0E2B9B-5DB0-861B-0A63-21AA00AAC78A}"/>
                  </a:ext>
                </a:extLst>
              </p:cNvPr>
              <p:cNvSpPr txBox="1"/>
              <p:nvPr/>
            </p:nvSpPr>
            <p:spPr>
              <a:xfrm>
                <a:off x="6826799" y="3635167"/>
                <a:ext cx="2359201" cy="4308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Service duration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0E2B9B-5DB0-861B-0A63-21AA00AA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99" y="3635167"/>
                <a:ext cx="2359201" cy="430887"/>
              </a:xfrm>
              <a:prstGeom prst="rect">
                <a:avLst/>
              </a:prstGeom>
              <a:blipFill>
                <a:blip r:embed="rId4"/>
                <a:stretch>
                  <a:fillRect l="-254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B7B4A-5787-3C05-6F6E-568977CA9F41}"/>
                  </a:ext>
                </a:extLst>
              </p:cNvPr>
              <p:cNvSpPr txBox="1"/>
              <p:nvPr/>
            </p:nvSpPr>
            <p:spPr>
              <a:xfrm>
                <a:off x="5095830" y="4441108"/>
                <a:ext cx="644257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Sampled i.i.d. from joint distribution: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~ 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Server need, service duration known on arrival</a:t>
                </a:r>
              </a:p>
              <a:p>
                <a:r>
                  <a:rPr lang="en-US" sz="2200" dirty="0"/>
                  <a:t>Preempt-resume service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CB7B4A-5787-3C05-6F6E-568977CA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30" y="4441108"/>
                <a:ext cx="6442578" cy="1107996"/>
              </a:xfrm>
              <a:prstGeom prst="rect">
                <a:avLst/>
              </a:prstGeom>
              <a:blipFill>
                <a:blip r:embed="rId5"/>
                <a:stretch>
                  <a:fillRect l="-1230" t="-3867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E5F7EF-E1E2-0F39-5099-19D387810B65}"/>
                  </a:ext>
                </a:extLst>
              </p:cNvPr>
              <p:cNvSpPr txBox="1"/>
              <p:nvPr/>
            </p:nvSpPr>
            <p:spPr>
              <a:xfrm>
                <a:off x="1658938" y="4056388"/>
                <a:ext cx="2672714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Choose any jobs with total server need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E5F7EF-E1E2-0F39-5099-19D38781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38" y="4056388"/>
                <a:ext cx="2672714" cy="769441"/>
              </a:xfrm>
              <a:prstGeom prst="rect">
                <a:avLst/>
              </a:prstGeom>
              <a:blipFill>
                <a:blip r:embed="rId6"/>
                <a:stretch>
                  <a:fillRect l="-2247" t="-2256" r="-1348" b="-1203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556D337-9A52-9930-CABE-39D6C44ABDB1}"/>
              </a:ext>
            </a:extLst>
          </p:cNvPr>
          <p:cNvSpPr txBox="1"/>
          <p:nvPr/>
        </p:nvSpPr>
        <p:spPr>
          <a:xfrm>
            <a:off x="5775083" y="1414929"/>
            <a:ext cx="4432917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Size</a:t>
            </a:r>
            <a:r>
              <a:rPr lang="en-US" sz="2200" dirty="0"/>
              <a:t> = need * duration</a:t>
            </a:r>
          </a:p>
          <a:p>
            <a:pPr algn="ctr"/>
            <a:r>
              <a:rPr lang="en-US" sz="2200" dirty="0"/>
              <a:t>Ex: 16 CPUs * 3 hours = 48 CPU-hours</a:t>
            </a:r>
          </a:p>
        </p:txBody>
      </p:sp>
    </p:spTree>
    <p:extLst>
      <p:ext uri="{BB962C8B-B14F-4D97-AF65-F5344CB8AC3E}">
        <p14:creationId xmlns:p14="http://schemas.microsoft.com/office/powerpoint/2010/main" val="4551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uiExpand="1" build="p"/>
      <p:bldP spid="47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CE1BEDF-1DB6-02E9-95D2-26C6BD1923E5}"/>
              </a:ext>
            </a:extLst>
          </p:cNvPr>
          <p:cNvSpPr txBox="1"/>
          <p:nvPr/>
        </p:nvSpPr>
        <p:spPr>
          <a:xfrm>
            <a:off x="6294119" y="1851151"/>
            <a:ext cx="525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Mean response time E[T]</a:t>
            </a:r>
          </a:p>
          <a:p>
            <a:pPr algn="ctr"/>
            <a:endParaRPr lang="en-US" sz="2400" dirty="0"/>
          </a:p>
          <a:p>
            <a:r>
              <a:rPr lang="en-US" sz="2400" dirty="0"/>
              <a:t>No prior policies for which E[T] is understood.</a:t>
            </a:r>
          </a:p>
          <a:p>
            <a:endParaRPr lang="en-US" sz="2400" dirty="0"/>
          </a:p>
          <a:p>
            <a:r>
              <a:rPr lang="en-US" sz="2400" dirty="0"/>
              <a:t>Wasteful policies: inherently hard.        Prior throughput-optimal policies:       too complicated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3A71-EF0E-0786-DFDF-A8720E6F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821" cy="1325563"/>
          </a:xfrm>
        </p:spPr>
        <p:txBody>
          <a:bodyPr/>
          <a:lstStyle/>
          <a:p>
            <a:r>
              <a:rPr lang="en-US" dirty="0"/>
              <a:t>Prior Stochastic Work on Multiserver-job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9FF29B-CAA9-E07A-1C4B-09A6E940D87C}"/>
              </a:ext>
            </a:extLst>
          </p:cNvPr>
          <p:cNvGrpSpPr/>
          <p:nvPr/>
        </p:nvGrpSpPr>
        <p:grpSpPr>
          <a:xfrm>
            <a:off x="3460376" y="1326776"/>
            <a:ext cx="5576048" cy="363912"/>
            <a:chOff x="3460376" y="1326776"/>
            <a:chExt cx="5576048" cy="36391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D550AD-AE24-CE2F-2E76-67B7DECFF81E}"/>
                </a:ext>
              </a:extLst>
            </p:cNvPr>
            <p:cNvCxnSpPr/>
            <p:nvPr/>
          </p:nvCxnSpPr>
          <p:spPr>
            <a:xfrm flipH="1">
              <a:off x="3460376" y="1326776"/>
              <a:ext cx="2635624" cy="3639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FD65B7-9CB3-E06D-3769-54BB4E3230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26776"/>
              <a:ext cx="2940424" cy="3639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396600-A787-FE83-631A-1FAA460F11A0}"/>
              </a:ext>
            </a:extLst>
          </p:cNvPr>
          <p:cNvSpPr txBox="1"/>
          <p:nvPr/>
        </p:nvSpPr>
        <p:spPr>
          <a:xfrm>
            <a:off x="12246" y="1849120"/>
            <a:ext cx="6091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Throughput</a:t>
            </a:r>
          </a:p>
          <a:p>
            <a:pPr algn="ctr"/>
            <a:endParaRPr lang="en-US" sz="2400" dirty="0"/>
          </a:p>
          <a:p>
            <a:r>
              <a:rPr lang="en-US" sz="2400" dirty="0"/>
              <a:t>Naïve and heuristic policies: [Brill &amp; Green, ‘84], [</a:t>
            </a:r>
            <a:r>
              <a:rPr lang="en-US" sz="2400" dirty="0" err="1"/>
              <a:t>Rumyantsev</a:t>
            </a:r>
            <a:r>
              <a:rPr lang="en-US" sz="2400" dirty="0"/>
              <a:t> &amp; Morozov ‘18], etc.</a:t>
            </a:r>
          </a:p>
          <a:p>
            <a:endParaRPr lang="en-US" sz="2400" dirty="0"/>
          </a:p>
          <a:p>
            <a:r>
              <a:rPr lang="en-US" sz="2400" dirty="0"/>
              <a:t>Throughput-optimal policies:              </a:t>
            </a:r>
            <a:r>
              <a:rPr lang="en-US" sz="2400" dirty="0" err="1"/>
              <a:t>MaxWeight</a:t>
            </a:r>
            <a:r>
              <a:rPr lang="en-US" sz="2400" dirty="0"/>
              <a:t> [</a:t>
            </a:r>
            <a:r>
              <a:rPr lang="en-US" sz="2400" dirty="0" err="1"/>
              <a:t>Maguluri</a:t>
            </a:r>
            <a:r>
              <a:rPr lang="en-US" sz="2400" dirty="0"/>
              <a:t> &amp; Srikant ‘12], Randomized Timers [</a:t>
            </a:r>
            <a:r>
              <a:rPr lang="en-US" sz="2400" dirty="0" err="1"/>
              <a:t>Psychas</a:t>
            </a:r>
            <a:r>
              <a:rPr lang="en-US" sz="2400" dirty="0"/>
              <a:t> &amp; Ghaderi ‘18]</a:t>
            </a:r>
          </a:p>
          <a:p>
            <a:endParaRPr lang="en-US" sz="2400" dirty="0"/>
          </a:p>
          <a:p>
            <a:r>
              <a:rPr lang="en-US" sz="2400" dirty="0"/>
              <a:t>Vast majority of prior work.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C265B1-1641-D192-BCE5-A762F47F64E0}"/>
              </a:ext>
            </a:extLst>
          </p:cNvPr>
          <p:cNvCxnSpPr>
            <a:cxnSpLocks/>
          </p:cNvCxnSpPr>
          <p:nvPr/>
        </p:nvCxnSpPr>
        <p:spPr>
          <a:xfrm>
            <a:off x="6093196" y="1849119"/>
            <a:ext cx="0" cy="481685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456D1A7-0FDA-A8CF-9E2C-5E3F670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1723</Words>
  <Application>Microsoft Office PowerPoint</Application>
  <PresentationFormat>Widescreen</PresentationFormat>
  <Paragraphs>468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DejaVu Math TeX Gyre</vt:lpstr>
      <vt:lpstr>Office Theme</vt:lpstr>
      <vt:lpstr>Optimal Scheduling in the Multiserver-job Model</vt:lpstr>
      <vt:lpstr>Scheduling in computing</vt:lpstr>
      <vt:lpstr>Two Models of Scheduling</vt:lpstr>
      <vt:lpstr>Stochastic Model</vt:lpstr>
      <vt:lpstr>Stochastic Model</vt:lpstr>
      <vt:lpstr>Basic Queueing Model: Background</vt:lpstr>
      <vt:lpstr>Multiserver Scheduling Models</vt:lpstr>
      <vt:lpstr>Multiserver-job model</vt:lpstr>
      <vt:lpstr>Prior Stochastic Work on Multiserver-job Model</vt:lpstr>
      <vt:lpstr>Outline</vt:lpstr>
      <vt:lpstr>Define ServerFilling</vt:lpstr>
      <vt:lpstr>Define ServerFilling</vt:lpstr>
      <vt:lpstr>Understand E[T] for ServerFilling</vt:lpstr>
      <vt:lpstr>Proof sketch: E[T^SF ]=E[T^(FCFS"‐" 1) ]+O_k (1)</vt:lpstr>
      <vt:lpstr>Intuition: E[T^SF ]=E[W^SF ]+O_k (1)</vt:lpstr>
      <vt:lpstr>Intuition: E[T^SF ]=E[W^SF ]+O_k (1)</vt:lpstr>
      <vt:lpstr>Intuition: E[W^SF ]=E[W^(FCFS"‐" 1) ]+O_k (1)</vt:lpstr>
      <vt:lpstr>Outline</vt:lpstr>
      <vt:lpstr>History of optimizing E[T]</vt:lpstr>
      <vt:lpstr>Define ServerFilling-SRPT</vt:lpstr>
      <vt:lpstr>Define ServerFilling-SRPT</vt:lpstr>
      <vt:lpstr>Define ServerFilling-SRPT</vt:lpstr>
      <vt:lpstr>ServerFilling-SRPT: Optimal E[T]</vt:lpstr>
      <vt:lpstr>Proof Sketch: ServerFilling-SRPT optimality</vt:lpstr>
      <vt:lpstr>Proof attempts</vt:lpstr>
      <vt:lpstr>Conclusion</vt:lpstr>
      <vt:lpstr>Relaxing assumptions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Scheduling in the Multiserver-job Model</dc:title>
  <dc:creator>Isaac Bloomfield Grosof</dc:creator>
  <cp:lastModifiedBy>Isaac Bloomfield Grosof</cp:lastModifiedBy>
  <cp:revision>183</cp:revision>
  <dcterms:created xsi:type="dcterms:W3CDTF">2022-09-01T21:49:48Z</dcterms:created>
  <dcterms:modified xsi:type="dcterms:W3CDTF">2022-09-07T19:30:22Z</dcterms:modified>
</cp:coreProperties>
</file>