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60" r:id="rId6"/>
    <p:sldId id="259" r:id="rId7"/>
    <p:sldId id="276" r:id="rId8"/>
    <p:sldId id="262" r:id="rId9"/>
    <p:sldId id="280" r:id="rId10"/>
    <p:sldId id="263" r:id="rId11"/>
    <p:sldId id="279" r:id="rId12"/>
    <p:sldId id="264" r:id="rId13"/>
    <p:sldId id="265" r:id="rId14"/>
    <p:sldId id="269" r:id="rId15"/>
    <p:sldId id="267" r:id="rId16"/>
    <p:sldId id="278" r:id="rId17"/>
    <p:sldId id="266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CCFF"/>
    <a:srgbClr val="CC00CC"/>
    <a:srgbClr val="A50021"/>
    <a:srgbClr val="CCECFF"/>
    <a:srgbClr val="E8CFFD"/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E9DCB-F555-440A-B9E8-0B15860D5E3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E6472-0CA1-4E4C-BBFE-C478352A2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4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</a:t>
            </a:r>
            <a:r>
              <a:rPr lang="en-US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E6472-0CA1-4E4C-BBFE-C478352A2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E6472-0CA1-4E4C-BBFE-C478352A2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0A6F-E84C-628D-C387-A7F66F22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05A-CE3E-14D6-AD25-85D2A1629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6015-CEF5-A3E9-BD7E-AA08DA7B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D52A4-D839-412C-93D3-49939962553F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446C-F0F3-6103-12FF-DABC74C9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80B1-D66F-FF0E-ED1D-CBD3C60A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ACC0-BEFD-7952-C745-2D5DEF9E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DBC79-ABD4-CC4B-19C2-BA27B1237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671C1-22A3-3E26-0EE4-94B4760D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CEE2-7DB7-4CED-B88C-DA8E71947F0D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7BF4-0534-B33C-6A8D-DB336F6B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E526-7765-4590-6D92-9153EDA6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6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ACF55-1BA0-A4D8-4207-3C371F90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71A36-3D5D-07DB-245E-EA8773DB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7DE06-0C7F-DAB6-C5BF-DB99C580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211A8-2796-49DF-8BC9-C27474C0B861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6BDA-02F8-9F02-00F9-0BDAA54C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68F4-DF03-2F56-32C8-7DADA21D2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0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48C1-ABF7-B7B1-7021-B1BEEFCD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83F7-881E-B1FC-F6B5-04A66A0D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D79F-609C-FCD1-B543-3B8A9A73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ACC7-A9CC-4D91-8BF8-E08F6B53A995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A9ED0-EB03-1D09-266A-49CD491B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8B235-5BED-BBF9-F939-7E5A270A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1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2B2-9511-6722-F693-BC541633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5929-9228-76E1-3724-2D7AA0319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2950-E342-33B3-50C1-B42B5826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B26FC-38D5-410F-B0AD-67191C564074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8D9A-D381-E03F-A4EC-CE031B20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7F57-C065-5544-ADD5-D48E36E1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8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F738-67F0-C4D7-D0C1-3465A2F8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77803-A2EB-390D-5CBF-94058D5BF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CF7F3-D3E6-33E6-007B-D5B3CBA9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A5CF0-020F-94CB-C5BE-38B1B16C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AFAE-9627-4819-B096-5308A3CD4209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27583-884E-E6AB-528B-E31E2D99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1EE1E-9878-1BA7-2438-A78FFFED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D4F5-E56B-4154-1AC1-A34C9717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04642-33A7-59DF-7297-4C22BCE2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748E6-AD20-CFBE-427C-89BFA1E57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8215B-0966-7580-8CAC-CBC8135E9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B8F249-457A-4461-D01E-2A0FBCF02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D37BB0-CDCD-A634-4E04-3A0F461F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149C-BA4D-48C0-BCBE-8E4DBA8AF547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1ECAC-6770-F6D0-4ECF-299B98EA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035B63-D2B4-F414-FB17-55514C9D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49AF-E827-4423-D1F8-196B15B58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E8C3D-B994-B771-2839-427A79A6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0770-0E79-4CE6-A627-F6A254821DBD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8FD93-6995-01E9-5A42-4A3286C5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84562-EC66-C2AB-419D-A8E11191E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F4AE9-6E05-2FED-F3BA-FBF578CC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E286-3DC6-4F9F-9D79-3585B90F19D7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19CDC-22FC-C981-5F74-3B995DF3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40E58-5183-2ECD-CC3E-D59D76BF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DC72-8448-E99C-6E1F-9940B855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987F-F160-A19C-B62D-620AB71E5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DAEDD-1DAB-191A-ED95-0181B8B36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F5D38-3182-3DB9-A347-942A01C2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22BDE-D061-4C49-9672-76948B996E2F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9DAA9-C15A-4516-3CAB-E3295B0B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D36A7-35B4-E780-DFA4-CA9527CC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72F4-D077-D45A-4342-01E00B625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E32E1-CF82-E48E-DEBE-B48B1ED59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7CFA0-A9DC-A88B-74E8-01316E214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1434-F9AE-5154-A5F8-602DA78F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35D9-D17A-466F-B560-E8987D8489D9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E64F4-01E8-0181-59BE-A105C43F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F853-5D1D-40C0-1F9D-081C87D0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2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FBAEA-9FA7-E63C-7720-54ADB73F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E6E6E-5856-17A5-81A2-FEE0338AE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F535-EA46-EF2C-B243-195BA5F37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15E38-A164-4920-BBF8-DFE36259C707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E05E-85DD-916B-650E-501E5458E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8E47-CB3B-302E-D450-E51BBF6A2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AEA63B85-F90D-4057-B4E1-45B2512D2C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37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36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E0743-7A62-F6EB-52B2-A5D5FA13E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504" y="620785"/>
            <a:ext cx="11224470" cy="298125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Convergence for Natural Policy Gradient on Infinite-State Average-Reward Markov Decision Processes</a:t>
            </a:r>
            <a:br>
              <a:rPr lang="en-US" dirty="0"/>
            </a:br>
            <a:r>
              <a:rPr lang="en-US" dirty="0">
                <a:solidFill>
                  <a:srgbClr val="A50021"/>
                </a:solidFill>
              </a:rPr>
              <a:t>Natural Policy Gradient for Queues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83C0D1-68E3-23D6-0574-84C131F4201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20856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Izzy Grosof (Isaac) (they/she)</a:t>
                </a:r>
              </a:p>
              <a:p>
                <a:r>
                  <a:rPr lang="en-US" dirty="0"/>
                  <a:t>Georgia Tech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UIUC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Northwestern IEMS</a:t>
                </a:r>
              </a:p>
              <a:p>
                <a:r>
                  <a:rPr lang="en-US" dirty="0"/>
                  <a:t>Siva </a:t>
                </a:r>
                <a:r>
                  <a:rPr lang="en-US" dirty="0" err="1"/>
                  <a:t>Theja</a:t>
                </a:r>
                <a:r>
                  <a:rPr lang="en-US" dirty="0"/>
                  <a:t> </a:t>
                </a:r>
                <a:r>
                  <a:rPr lang="en-US" dirty="0" err="1"/>
                  <a:t>Maguluri</a:t>
                </a:r>
                <a:r>
                  <a:rPr lang="en-US" dirty="0"/>
                  <a:t> (Georgia Tech)</a:t>
                </a:r>
              </a:p>
              <a:p>
                <a:r>
                  <a:rPr lang="en-US" dirty="0"/>
                  <a:t>R. Srikant (UIUC)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83C0D1-68E3-23D6-0574-84C131F42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3602038"/>
                <a:ext cx="9144000" cy="2085698"/>
              </a:xfrm>
              <a:blipFill>
                <a:blip r:embed="rId2"/>
                <a:stretch>
                  <a:fillRect t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9F7ED-2027-55F9-A3D7-F1E9B6A4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6CEB8-AEB4-19A6-2361-14B7AD8D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34A7-43DF-7374-8D00-2B29BD2E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NPG and the expert-advice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A7FF6-A29D-FBDC-F378-604664065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1587499"/>
                <a:ext cx="10515600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expert-advice framework, NPG is Weighted Majority algorithm: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 </a:t>
                </a:r>
                <a:r>
                  <a:rPr lang="en-US" sz="1800" dirty="0"/>
                  <a:t>(</a:t>
                </a:r>
                <a:r>
                  <a:rPr lang="en-US" sz="1800" dirty="0" err="1"/>
                  <a:t>Cesa-Bianci</a:t>
                </a:r>
                <a:r>
                  <a:rPr lang="en-US" sz="1800" dirty="0"/>
                  <a:t> et al. ‘97)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chosen as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Weighted Majority achieves regret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Even-Dar: Bounded mixing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bounded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r>
                  <a:rPr lang="en-US" dirty="0"/>
                  <a:t> regret</a:t>
                </a:r>
              </a:p>
              <a:p>
                <a:pPr marL="0" indent="0">
                  <a:buNone/>
                </a:pPr>
                <a:r>
                  <a:rPr lang="en-US" dirty="0"/>
                  <a:t>Our plan: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Bound growth rate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function of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as a function of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State-dependent regret bound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Prove convergence!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7A7FF6-A29D-FBDC-F378-604664065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1587499"/>
                <a:ext cx="10515600" cy="5318125"/>
              </a:xfrm>
              <a:blipFill>
                <a:blip r:embed="rId2"/>
                <a:stretch>
                  <a:fillRect l="-1217" t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B5CEC7-76B8-C380-F7C9-9B02DE1CB8D2}"/>
                  </a:ext>
                </a:extLst>
              </p:cNvPr>
              <p:cNvSpPr txBox="1"/>
              <p:nvPr/>
            </p:nvSpPr>
            <p:spPr>
              <a:xfrm>
                <a:off x="9020175" y="0"/>
                <a:ext cx="3171825" cy="5636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B5CEC7-76B8-C380-F7C9-9B02DE1CB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75" y="0"/>
                <a:ext cx="3171825" cy="563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BF8955-95D3-C36B-7770-FFE489B1C6C9}"/>
              </a:ext>
            </a:extLst>
          </p:cNvPr>
          <p:cNvSpPr txBox="1"/>
          <p:nvPr/>
        </p:nvSpPr>
        <p:spPr>
          <a:xfrm rot="20593016">
            <a:off x="309561" y="5086350"/>
            <a:ext cx="1019176" cy="523220"/>
          </a:xfrm>
          <a:prstGeom prst="rect">
            <a:avLst/>
          </a:prstGeom>
          <a:solidFill>
            <a:srgbClr val="FFCCFF"/>
          </a:solidFill>
          <a:ln w="25400">
            <a:solidFill>
              <a:srgbClr val="FF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New!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51766F-F3CB-5234-7E0E-FD366227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51FF8B-44EA-F61D-482B-919B2A17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714E-DEBB-1CF6-366B-C717607D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0FD0-D718-03D4-5A3F-BC96E0005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38" y="17829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Setting: RL for queueing systems</a:t>
            </a:r>
          </a:p>
          <a:p>
            <a:pPr marL="0" indent="0">
              <a:buNone/>
            </a:pPr>
            <a:r>
              <a:rPr lang="en-US" dirty="0"/>
              <a:t>Define NPG algorithm</a:t>
            </a:r>
          </a:p>
          <a:p>
            <a:pPr marL="0" indent="0">
              <a:buNone/>
            </a:pPr>
            <a:r>
              <a:rPr lang="en-US" dirty="0"/>
              <a:t>Challenges &amp; prior work</a:t>
            </a:r>
          </a:p>
          <a:p>
            <a:pPr marL="0" indent="0">
              <a:buNone/>
            </a:pPr>
            <a:r>
              <a:rPr lang="en-US" dirty="0"/>
              <a:t>The expert-advice framework</a:t>
            </a:r>
          </a:p>
          <a:p>
            <a:pPr marL="0" indent="0">
              <a:buNone/>
            </a:pPr>
            <a:r>
              <a:rPr lang="en-US" dirty="0"/>
              <a:t>Bound relative value</a:t>
            </a:r>
          </a:p>
          <a:p>
            <a:pPr marL="0" indent="0">
              <a:buNone/>
            </a:pPr>
            <a:r>
              <a:rPr lang="en-US" dirty="0"/>
              <a:t>Analyze </a:t>
            </a:r>
            <a:r>
              <a:rPr lang="en-US" dirty="0" err="1"/>
              <a:t>MaxWeight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Result!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1834-A1C9-C9D6-0FD5-54C5FE45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E0BD-0348-C579-EFBD-991D1F6F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8EDCFB-0263-B498-497E-AA4AA3E52404}"/>
              </a:ext>
            </a:extLst>
          </p:cNvPr>
          <p:cNvGrpSpPr/>
          <p:nvPr/>
        </p:nvGrpSpPr>
        <p:grpSpPr>
          <a:xfrm>
            <a:off x="585479" y="932821"/>
            <a:ext cx="546462" cy="2848493"/>
            <a:chOff x="585479" y="1066171"/>
            <a:chExt cx="546462" cy="2848493"/>
          </a:xfrm>
        </p:grpSpPr>
        <p:sp>
          <p:nvSpPr>
            <p:cNvPr id="4" name="L-Shape 3">
              <a:extLst>
                <a:ext uri="{FF2B5EF4-FFF2-40B4-BE49-F238E27FC236}">
                  <a16:creationId xmlns:a16="http://schemas.microsoft.com/office/drawing/2014/main" id="{4258C6AE-F6B9-3DDA-D8FF-2912F5FA120E}"/>
                </a:ext>
              </a:extLst>
            </p:cNvPr>
            <p:cNvSpPr/>
            <p:nvPr/>
          </p:nvSpPr>
          <p:spPr>
            <a:xfrm rot="18577306">
              <a:off x="291551" y="1360100"/>
              <a:ext cx="1134317" cy="546460"/>
            </a:xfrm>
            <a:prstGeom prst="corner">
              <a:avLst>
                <a:gd name="adj1" fmla="val 32624"/>
                <a:gd name="adj2" fmla="val 3263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-Shape 6">
              <a:extLst>
                <a:ext uri="{FF2B5EF4-FFF2-40B4-BE49-F238E27FC236}">
                  <a16:creationId xmlns:a16="http://schemas.microsoft.com/office/drawing/2014/main" id="{438048D4-E436-5BA3-A746-9C85C6C8D6C9}"/>
                </a:ext>
              </a:extLst>
            </p:cNvPr>
            <p:cNvSpPr/>
            <p:nvPr/>
          </p:nvSpPr>
          <p:spPr>
            <a:xfrm rot="18577306">
              <a:off x="291550" y="1918907"/>
              <a:ext cx="1134317" cy="546460"/>
            </a:xfrm>
            <a:prstGeom prst="corner">
              <a:avLst>
                <a:gd name="adj1" fmla="val 32624"/>
                <a:gd name="adj2" fmla="val 3263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>
              <a:extLst>
                <a:ext uri="{FF2B5EF4-FFF2-40B4-BE49-F238E27FC236}">
                  <a16:creationId xmlns:a16="http://schemas.microsoft.com/office/drawing/2014/main" id="{36829F10-9C7A-D05A-C732-4C6D169396EF}"/>
                </a:ext>
              </a:extLst>
            </p:cNvPr>
            <p:cNvSpPr/>
            <p:nvPr/>
          </p:nvSpPr>
          <p:spPr>
            <a:xfrm rot="18577306">
              <a:off x="291552" y="2530016"/>
              <a:ext cx="1134317" cy="546460"/>
            </a:xfrm>
            <a:prstGeom prst="corner">
              <a:avLst>
                <a:gd name="adj1" fmla="val 32624"/>
                <a:gd name="adj2" fmla="val 3263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C1CCA340-51CB-C6E1-4A35-82173EB807AA}"/>
                </a:ext>
              </a:extLst>
            </p:cNvPr>
            <p:cNvSpPr/>
            <p:nvPr/>
          </p:nvSpPr>
          <p:spPr>
            <a:xfrm rot="18577306">
              <a:off x="291551" y="3074276"/>
              <a:ext cx="1134317" cy="546460"/>
            </a:xfrm>
            <a:prstGeom prst="corner">
              <a:avLst>
                <a:gd name="adj1" fmla="val 32624"/>
                <a:gd name="adj2" fmla="val 32633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E09F18C-69E7-88A2-1737-E7CE9AEC992E}"/>
              </a:ext>
            </a:extLst>
          </p:cNvPr>
          <p:cNvGrpSpPr/>
          <p:nvPr/>
        </p:nvGrpSpPr>
        <p:grpSpPr>
          <a:xfrm>
            <a:off x="7239000" y="610651"/>
            <a:ext cx="3459212" cy="2807587"/>
            <a:chOff x="-10187" y="1896525"/>
            <a:chExt cx="4834300" cy="360479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0331341-2EBE-AF59-671F-0D4E4E7D10CA}"/>
                </a:ext>
              </a:extLst>
            </p:cNvPr>
            <p:cNvGrpSpPr/>
            <p:nvPr/>
          </p:nvGrpSpPr>
          <p:grpSpPr>
            <a:xfrm>
              <a:off x="1226817" y="1955676"/>
              <a:ext cx="3448042" cy="3474289"/>
              <a:chOff x="1226817" y="1955676"/>
              <a:chExt cx="3448042" cy="3474289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19E950BA-33FE-05DA-D41D-FEDF3E57CAEE}"/>
                  </a:ext>
                </a:extLst>
              </p:cNvPr>
              <p:cNvGrpSpPr/>
              <p:nvPr/>
            </p:nvGrpSpPr>
            <p:grpSpPr>
              <a:xfrm>
                <a:off x="1226817" y="1955676"/>
                <a:ext cx="2288268" cy="3474289"/>
                <a:chOff x="1226817" y="1955676"/>
                <a:chExt cx="2288268" cy="3474289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32C1AB6D-075A-94F3-4FD5-EA6FF51AFACC}"/>
                    </a:ext>
                  </a:extLst>
                </p:cNvPr>
                <p:cNvGrpSpPr/>
                <p:nvPr/>
              </p:nvGrpSpPr>
              <p:grpSpPr>
                <a:xfrm>
                  <a:off x="1232603" y="3797498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2F4CFB73-DDF3-6B21-99A2-05C4B5B1C99E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145" name="Rectangles 39">
                      <a:extLst>
                        <a:ext uri="{FF2B5EF4-FFF2-40B4-BE49-F238E27FC236}">
                          <a16:creationId xmlns:a16="http://schemas.microsoft.com/office/drawing/2014/main" id="{1318F7B5-9F1F-6382-8DC3-B4060E534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" name="Rectangles 40">
                      <a:extLst>
                        <a:ext uri="{FF2B5EF4-FFF2-40B4-BE49-F238E27FC236}">
                          <a16:creationId xmlns:a16="http://schemas.microsoft.com/office/drawing/2014/main" id="{3E01738F-703B-60E6-CA35-B570CE8890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7" name="Rectangles 41">
                      <a:extLst>
                        <a:ext uri="{FF2B5EF4-FFF2-40B4-BE49-F238E27FC236}">
                          <a16:creationId xmlns:a16="http://schemas.microsoft.com/office/drawing/2014/main" id="{9056A0F8-5AA8-2EBD-BD49-721098083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" name="Rectangles 42">
                      <a:extLst>
                        <a:ext uri="{FF2B5EF4-FFF2-40B4-BE49-F238E27FC236}">
                          <a16:creationId xmlns:a16="http://schemas.microsoft.com/office/drawing/2014/main" id="{43887532-3A5D-FBF3-FDE8-92D136B8A0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9" name="Straight Connector 148">
                      <a:extLst>
                        <a:ext uri="{FF2B5EF4-FFF2-40B4-BE49-F238E27FC236}">
                          <a16:creationId xmlns:a16="http://schemas.microsoft.com/office/drawing/2014/main" id="{FA143D67-9653-2786-D079-DF98121D130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D6D3D1DD-A286-F315-CD72-AD074C015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1" name="Rectangles 46">
                    <a:extLst>
                      <a:ext uri="{FF2B5EF4-FFF2-40B4-BE49-F238E27FC236}">
                        <a16:creationId xmlns:a16="http://schemas.microsoft.com/office/drawing/2014/main" id="{2CBB870D-BF5A-8CE7-25C0-56633861831C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Rectangles 47">
                    <a:extLst>
                      <a:ext uri="{FF2B5EF4-FFF2-40B4-BE49-F238E27FC236}">
                        <a16:creationId xmlns:a16="http://schemas.microsoft.com/office/drawing/2014/main" id="{E7004D39-B9D8-CEA4-BCD2-622DFE9CECD5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Rectangles 48">
                    <a:extLst>
                      <a:ext uri="{FF2B5EF4-FFF2-40B4-BE49-F238E27FC236}">
                        <a16:creationId xmlns:a16="http://schemas.microsoft.com/office/drawing/2014/main" id="{9F54B73F-010D-D864-84A7-B6C594E07521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Rectangles 49">
                    <a:extLst>
                      <a:ext uri="{FF2B5EF4-FFF2-40B4-BE49-F238E27FC236}">
                        <a16:creationId xmlns:a16="http://schemas.microsoft.com/office/drawing/2014/main" id="{1FCF3263-7B84-5439-0197-47A97B5261DF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BDF49347-1AFD-F5B4-036B-EEB37DA55DD0}"/>
                    </a:ext>
                  </a:extLst>
                </p:cNvPr>
                <p:cNvGrpSpPr/>
                <p:nvPr/>
              </p:nvGrpSpPr>
              <p:grpSpPr>
                <a:xfrm>
                  <a:off x="1226817" y="2876587"/>
                  <a:ext cx="2282482" cy="1504895"/>
                  <a:chOff x="5630" y="3735"/>
                  <a:chExt cx="4734" cy="3625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21CCF915-E522-8DF0-E6C7-512DCFB387BF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134" name="Rectangles 39">
                      <a:extLst>
                        <a:ext uri="{FF2B5EF4-FFF2-40B4-BE49-F238E27FC236}">
                          <a16:creationId xmlns:a16="http://schemas.microsoft.com/office/drawing/2014/main" id="{23409902-8273-E11F-6FAB-35C39632B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" name="Rectangles 40">
                      <a:extLst>
                        <a:ext uri="{FF2B5EF4-FFF2-40B4-BE49-F238E27FC236}">
                          <a16:creationId xmlns:a16="http://schemas.microsoft.com/office/drawing/2014/main" id="{B872EED0-E56F-C452-100A-0239835D2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" name="Rectangles 41">
                      <a:extLst>
                        <a:ext uri="{FF2B5EF4-FFF2-40B4-BE49-F238E27FC236}">
                          <a16:creationId xmlns:a16="http://schemas.microsoft.com/office/drawing/2014/main" id="{09743978-C08A-790D-34B6-6F7E30ED4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" name="Rectangles 42">
                      <a:extLst>
                        <a:ext uri="{FF2B5EF4-FFF2-40B4-BE49-F238E27FC236}">
                          <a16:creationId xmlns:a16="http://schemas.microsoft.com/office/drawing/2014/main" id="{3974A1DF-DB73-D1A7-A0C2-751439F5D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" name="Straight Connector 137">
                      <a:extLst>
                        <a:ext uri="{FF2B5EF4-FFF2-40B4-BE49-F238E27FC236}">
                          <a16:creationId xmlns:a16="http://schemas.microsoft.com/office/drawing/2014/main" id="{1CA108C7-3C08-F574-3A1F-4E3CD84650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B18AC119-4039-D516-AA1B-53482F1215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0" name="Rectangles 46">
                    <a:extLst>
                      <a:ext uri="{FF2B5EF4-FFF2-40B4-BE49-F238E27FC236}">
                        <a16:creationId xmlns:a16="http://schemas.microsoft.com/office/drawing/2014/main" id="{36FE39C3-CB3E-7B62-AAB9-9F4241C0FF0E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Rectangles 47">
                    <a:extLst>
                      <a:ext uri="{FF2B5EF4-FFF2-40B4-BE49-F238E27FC236}">
                        <a16:creationId xmlns:a16="http://schemas.microsoft.com/office/drawing/2014/main" id="{A81058AC-C8C3-4DA7-F9BA-3EFA1188955A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Rectangles 48">
                    <a:extLst>
                      <a:ext uri="{FF2B5EF4-FFF2-40B4-BE49-F238E27FC236}">
                        <a16:creationId xmlns:a16="http://schemas.microsoft.com/office/drawing/2014/main" id="{881684C2-8E48-D2D2-700F-92A6F449C4F7}"/>
                      </a:ext>
                    </a:extLst>
                  </p:cNvPr>
                  <p:cNvSpPr/>
                  <p:nvPr/>
                </p:nvSpPr>
                <p:spPr>
                  <a:xfrm>
                    <a:off x="5739" y="659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Rectangles 49">
                    <a:extLst>
                      <a:ext uri="{FF2B5EF4-FFF2-40B4-BE49-F238E27FC236}">
                        <a16:creationId xmlns:a16="http://schemas.microsoft.com/office/drawing/2014/main" id="{D7FF719C-2180-E160-6597-690120D5D32E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D009F43C-86D1-87F5-2FD6-2FB6A8DF5975}"/>
                    </a:ext>
                  </a:extLst>
                </p:cNvPr>
                <p:cNvGrpSpPr/>
                <p:nvPr/>
              </p:nvGrpSpPr>
              <p:grpSpPr>
                <a:xfrm>
                  <a:off x="1226817" y="4718409"/>
                  <a:ext cx="2282482" cy="711556"/>
                  <a:chOff x="5630" y="3735"/>
                  <a:chExt cx="4734" cy="1714"/>
                </a:xfrm>
              </p:grpSpPr>
              <p:sp>
                <p:nvSpPr>
                  <p:cNvPr id="123" name="Rectangles 39">
                    <a:extLst>
                      <a:ext uri="{FF2B5EF4-FFF2-40B4-BE49-F238E27FC236}">
                        <a16:creationId xmlns:a16="http://schemas.microsoft.com/office/drawing/2014/main" id="{6C821B4B-0F38-4CDC-2E55-7EDAC9240D3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s 40">
                    <a:extLst>
                      <a:ext uri="{FF2B5EF4-FFF2-40B4-BE49-F238E27FC236}">
                        <a16:creationId xmlns:a16="http://schemas.microsoft.com/office/drawing/2014/main" id="{851AF41B-EA3D-B639-8677-ABA11F8414C6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Rectangles 41">
                    <a:extLst>
                      <a:ext uri="{FF2B5EF4-FFF2-40B4-BE49-F238E27FC236}">
                        <a16:creationId xmlns:a16="http://schemas.microsoft.com/office/drawing/2014/main" id="{AA6EC028-1494-5838-B16D-4325897AAE8E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6" name="Rectangles 42">
                    <a:extLst>
                      <a:ext uri="{FF2B5EF4-FFF2-40B4-BE49-F238E27FC236}">
                        <a16:creationId xmlns:a16="http://schemas.microsoft.com/office/drawing/2014/main" id="{4E547016-ECF7-5F06-F2B7-A1D69D749F54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FA0B2514-9C4C-D07C-9642-4C9A179EE6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6D1EDCCC-3472-8470-C286-3E2ACB6165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106E3AE-BCED-D67F-78B2-61020A52CD04}"/>
                    </a:ext>
                  </a:extLst>
                </p:cNvPr>
                <p:cNvGrpSpPr/>
                <p:nvPr/>
              </p:nvGrpSpPr>
              <p:grpSpPr>
                <a:xfrm>
                  <a:off x="1226817" y="1955676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996A3B4A-2EA0-8236-0E4F-F37032550C0A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117" name="Rectangles 39">
                      <a:extLst>
                        <a:ext uri="{FF2B5EF4-FFF2-40B4-BE49-F238E27FC236}">
                          <a16:creationId xmlns:a16="http://schemas.microsoft.com/office/drawing/2014/main" id="{3449F4EF-E6C8-F024-F83A-C2D1CBC166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" name="Rectangles 40">
                      <a:extLst>
                        <a:ext uri="{FF2B5EF4-FFF2-40B4-BE49-F238E27FC236}">
                          <a16:creationId xmlns:a16="http://schemas.microsoft.com/office/drawing/2014/main" id="{99F89F54-7316-2848-696F-3421835AC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Rectangles 41">
                      <a:extLst>
                        <a:ext uri="{FF2B5EF4-FFF2-40B4-BE49-F238E27FC236}">
                          <a16:creationId xmlns:a16="http://schemas.microsoft.com/office/drawing/2014/main" id="{18B559FF-B973-A82D-5D3A-072141A2B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" name="Rectangles 42">
                      <a:extLst>
                        <a:ext uri="{FF2B5EF4-FFF2-40B4-BE49-F238E27FC236}">
                          <a16:creationId xmlns:a16="http://schemas.microsoft.com/office/drawing/2014/main" id="{C884932B-00C3-DDFC-9D0A-22E5205D5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655E9249-E583-FC16-73A2-2DCF225D1A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719FC56C-D75B-B5D3-D833-EC410D1E37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Rectangles 46">
                    <a:extLst>
                      <a:ext uri="{FF2B5EF4-FFF2-40B4-BE49-F238E27FC236}">
                        <a16:creationId xmlns:a16="http://schemas.microsoft.com/office/drawing/2014/main" id="{724990A2-9A85-8096-44F6-0F2677AF4A27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Rectangles 47">
                    <a:extLst>
                      <a:ext uri="{FF2B5EF4-FFF2-40B4-BE49-F238E27FC236}">
                        <a16:creationId xmlns:a16="http://schemas.microsoft.com/office/drawing/2014/main" id="{D9F62219-251D-BE33-0225-E24B086F3C89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Rectangles 48">
                    <a:extLst>
                      <a:ext uri="{FF2B5EF4-FFF2-40B4-BE49-F238E27FC236}">
                        <a16:creationId xmlns:a16="http://schemas.microsoft.com/office/drawing/2014/main" id="{BF7EC42F-19DF-BA59-3D6C-1EF05016D8F6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Rectangles 49">
                    <a:extLst>
                      <a:ext uri="{FF2B5EF4-FFF2-40B4-BE49-F238E27FC236}">
                        <a16:creationId xmlns:a16="http://schemas.microsoft.com/office/drawing/2014/main" id="{F260E7A1-B9C4-B729-5066-3DEDF31FA20A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D679C0A-01D8-88BD-8DF4-47C5C056F605}"/>
                  </a:ext>
                </a:extLst>
              </p:cNvPr>
              <p:cNvSpPr/>
              <p:nvPr/>
            </p:nvSpPr>
            <p:spPr>
              <a:xfrm>
                <a:off x="3963481" y="1977748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A8E1B158-F4BB-B871-AAD3-4BAF2E7CBC03}"/>
                  </a:ext>
                </a:extLst>
              </p:cNvPr>
              <p:cNvSpPr/>
              <p:nvPr/>
            </p:nvSpPr>
            <p:spPr>
              <a:xfrm>
                <a:off x="3963481" y="2895728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26A5992C-2C8A-CADC-0A8A-64350B7D2496}"/>
                  </a:ext>
                </a:extLst>
              </p:cNvPr>
              <p:cNvSpPr/>
              <p:nvPr/>
            </p:nvSpPr>
            <p:spPr>
              <a:xfrm>
                <a:off x="3963481" y="3823971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5F122BA-D425-6F69-5683-6DA3F6D1D9A4}"/>
                  </a:ext>
                </a:extLst>
              </p:cNvPr>
              <p:cNvSpPr/>
              <p:nvPr/>
            </p:nvSpPr>
            <p:spPr>
              <a:xfrm>
                <a:off x="3963481" y="4740481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01F1FE5-35CA-7AC5-0124-9CA14156DB40}"/>
                  </a:ext>
                </a:extLst>
              </p:cNvPr>
              <p:cNvCxnSpPr>
                <a:stCxn id="120" idx="3"/>
                <a:endCxn id="95" idx="2"/>
              </p:cNvCxnSpPr>
              <p:nvPr/>
            </p:nvCxnSpPr>
            <p:spPr>
              <a:xfrm>
                <a:off x="3509299" y="2311454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F54328BC-DC7A-045F-FD66-F3A35096F8BC}"/>
                  </a:ext>
                </a:extLst>
              </p:cNvPr>
              <p:cNvCxnSpPr>
                <a:cxnSpLocks/>
                <a:stCxn id="148" idx="3"/>
                <a:endCxn id="95" idx="3"/>
              </p:cNvCxnSpPr>
              <p:nvPr/>
            </p:nvCxnSpPr>
            <p:spPr>
              <a:xfrm flipV="1">
                <a:off x="3515085" y="2547419"/>
                <a:ext cx="552575" cy="1605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F17FC38-95D2-2130-ADF8-A07872767020}"/>
                  </a:ext>
                </a:extLst>
              </p:cNvPr>
              <p:cNvCxnSpPr/>
              <p:nvPr/>
            </p:nvCxnSpPr>
            <p:spPr>
              <a:xfrm>
                <a:off x="3509299" y="3267328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B796B4D9-B1A0-B162-BA50-D559A5094C81}"/>
                  </a:ext>
                </a:extLst>
              </p:cNvPr>
              <p:cNvCxnSpPr>
                <a:cxnSpLocks/>
                <a:stCxn id="148" idx="3"/>
              </p:cNvCxnSpPr>
              <p:nvPr/>
            </p:nvCxnSpPr>
            <p:spPr>
              <a:xfrm flipV="1">
                <a:off x="3515085" y="3461265"/>
                <a:ext cx="552575" cy="6920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2A779CD-43AC-258E-88CD-C2385FE3A036}"/>
                  </a:ext>
                </a:extLst>
              </p:cNvPr>
              <p:cNvCxnSpPr>
                <a:cxnSpLocks/>
                <a:stCxn id="126" idx="3"/>
              </p:cNvCxnSpPr>
              <p:nvPr/>
            </p:nvCxnSpPr>
            <p:spPr>
              <a:xfrm flipV="1">
                <a:off x="3509299" y="3563139"/>
                <a:ext cx="681273" cy="1511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9FD5660-8940-58CB-7DFE-29D5F506266B}"/>
                  </a:ext>
                </a:extLst>
              </p:cNvPr>
              <p:cNvCxnSpPr/>
              <p:nvPr/>
            </p:nvCxnSpPr>
            <p:spPr>
              <a:xfrm>
                <a:off x="3509299" y="4153276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AF52504-FEC7-82B3-2549-8B13EF0635FC}"/>
                  </a:ext>
                </a:extLst>
              </p:cNvPr>
              <p:cNvCxnSpPr>
                <a:cxnSpLocks/>
                <a:stCxn id="126" idx="3"/>
              </p:cNvCxnSpPr>
              <p:nvPr/>
            </p:nvCxnSpPr>
            <p:spPr>
              <a:xfrm flipV="1">
                <a:off x="3509299" y="4381482"/>
                <a:ext cx="558361" cy="6927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8812FD8-1BAD-548F-49CC-0F9C9B8E5918}"/>
                  </a:ext>
                </a:extLst>
              </p:cNvPr>
              <p:cNvCxnSpPr/>
              <p:nvPr/>
            </p:nvCxnSpPr>
            <p:spPr>
              <a:xfrm>
                <a:off x="3509299" y="5074186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E1E0BCE-E590-6C3D-5101-EFD91F4AA138}"/>
                  </a:ext>
                </a:extLst>
              </p:cNvPr>
              <p:cNvCxnSpPr>
                <a:cxnSpLocks/>
                <a:stCxn id="120" idx="3"/>
                <a:endCxn id="98" idx="2"/>
              </p:cNvCxnSpPr>
              <p:nvPr/>
            </p:nvCxnSpPr>
            <p:spPr>
              <a:xfrm>
                <a:off x="3509299" y="2311454"/>
                <a:ext cx="454182" cy="2762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9BFD1D4-D914-291D-2FAD-641E1A80D7B1}"/>
                </a:ext>
              </a:extLst>
            </p:cNvPr>
            <p:cNvGrpSpPr/>
            <p:nvPr/>
          </p:nvGrpSpPr>
          <p:grpSpPr>
            <a:xfrm>
              <a:off x="-10187" y="1896525"/>
              <a:ext cx="4834300" cy="3604799"/>
              <a:chOff x="-10187" y="1896525"/>
              <a:chExt cx="4834300" cy="360479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A97FC9E-8252-E6E5-3409-976B0681A2D0}"/>
                  </a:ext>
                </a:extLst>
              </p:cNvPr>
              <p:cNvGrpSpPr/>
              <p:nvPr/>
            </p:nvGrpSpPr>
            <p:grpSpPr>
              <a:xfrm>
                <a:off x="-10187" y="1896525"/>
                <a:ext cx="1429324" cy="3604799"/>
                <a:chOff x="-10187" y="1896525"/>
                <a:chExt cx="1429324" cy="36047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12350433-E345-D7C4-98D5-731B36E034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877" y="1896525"/>
                      <a:ext cx="1421433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12350433-E345-D7C4-98D5-731B36E034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877" y="1896525"/>
                      <a:ext cx="1421433" cy="82985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DB96C89B-5851-A541-8D58-D42992E44F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877" y="2844838"/>
                      <a:ext cx="1421434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DB96C89B-5851-A541-8D58-D42992E44F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877" y="2844838"/>
                      <a:ext cx="1421434" cy="82985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A6E0C38E-4292-A4DD-1224-94272C4467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296" y="3754958"/>
                      <a:ext cx="1421433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A6E0C38E-4292-A4DD-1224-94272C4467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296" y="3754958"/>
                      <a:ext cx="1421433" cy="82985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FA1D8A4D-63AB-7D8F-2A05-2AA4C78547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0187" y="4671468"/>
                      <a:ext cx="1421435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FA1D8A4D-63AB-7D8F-2A05-2AA4C78547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187" y="4671468"/>
                      <a:ext cx="1421435" cy="82985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7083A095-3E47-008E-04FD-E20192BE40F6}"/>
                  </a:ext>
                </a:extLst>
              </p:cNvPr>
              <p:cNvGrpSpPr/>
              <p:nvPr/>
            </p:nvGrpSpPr>
            <p:grpSpPr>
              <a:xfrm>
                <a:off x="3815802" y="1935310"/>
                <a:ext cx="1008311" cy="3421276"/>
                <a:chOff x="205082" y="1904368"/>
                <a:chExt cx="1008311" cy="342127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47714E19-3740-FBDA-0091-CA2BD71BC8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392" y="1904368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47714E19-3740-FBDA-0091-CA2BD71BC8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392" y="1904368"/>
                      <a:ext cx="1000421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6E719645-BE45-3594-CD8C-EF6119A550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392" y="2852681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6E719645-BE45-3594-CD8C-EF6119A550C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392" y="2852681"/>
                      <a:ext cx="1000421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44602C9F-3C9D-8449-44DF-BF5B8E604C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972" y="3762805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44602C9F-3C9D-8449-44DF-BF5B8E604C0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972" y="3762805"/>
                      <a:ext cx="1000421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6842AF45-592E-AFCD-4B7E-E70368B50A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082" y="4679313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6842AF45-592E-AFCD-4B7E-E70368B50A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082" y="4679313"/>
                      <a:ext cx="1000421" cy="6463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pic>
        <p:nvPicPr>
          <p:cNvPr id="151" name="Graphic 150" descr="Scales of justice outline">
            <a:extLst>
              <a:ext uri="{FF2B5EF4-FFF2-40B4-BE49-F238E27FC236}">
                <a16:creationId xmlns:a16="http://schemas.microsoft.com/office/drawing/2014/main" id="{821475E7-C5DB-9572-5B3D-9A7C39AAF0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1471" y="3946214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421EC-EB35-EB06-C9AA-FD157C3F3C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Bound on Relative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421EC-EB35-EB06-C9AA-FD157C3F3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3EDCA-4146-8AAD-006F-B4D7614AE9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Naïve idea: Bound relative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arbitrary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No! Arbitrary policy could be unstable or pathological.</a:t>
                </a:r>
              </a:p>
              <a:p>
                <a:pPr marL="0" indent="0">
                  <a:buNone/>
                </a:pPr>
                <a:r>
                  <a:rPr lang="en-US" dirty="0"/>
                  <a:t>Intuition: NPG is trying to improve policy.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shouldn’t be much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prove: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Most technically challenging step, based on relationship of </a:t>
                </a:r>
                <a:br>
                  <a:rPr lang="en-US" dirty="0"/>
                </a:br>
                <a:r>
                  <a:rPr lang="en-US" dirty="0"/>
                  <a:t>relative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mixing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Next: Bound relative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of initial policy!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43EDCA-4146-8AAD-006F-B4D7614AE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3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D50B0CC7-37DE-6DE5-BE03-70DAF9693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5" y="2843313"/>
            <a:ext cx="914400" cy="914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C0CB124-B3BB-624D-2530-AF98EF41E8AC}"/>
              </a:ext>
            </a:extLst>
          </p:cNvPr>
          <p:cNvGrpSpPr/>
          <p:nvPr/>
        </p:nvGrpSpPr>
        <p:grpSpPr>
          <a:xfrm>
            <a:off x="3924301" y="3757713"/>
            <a:ext cx="5309939" cy="990868"/>
            <a:chOff x="3672146" y="4510188"/>
            <a:chExt cx="5309939" cy="9908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ACCC23B-A9B7-271D-DB8C-B7C0AABB76D9}"/>
                </a:ext>
              </a:extLst>
            </p:cNvPr>
            <p:cNvSpPr/>
            <p:nvPr/>
          </p:nvSpPr>
          <p:spPr>
            <a:xfrm>
              <a:off x="3672146" y="4867275"/>
              <a:ext cx="4343399" cy="633781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01B428AB-E315-68DF-59FF-D25FBBC2A7E1}"/>
                </a:ext>
              </a:extLst>
            </p:cNvPr>
            <p:cNvSpPr/>
            <p:nvPr/>
          </p:nvSpPr>
          <p:spPr>
            <a:xfrm>
              <a:off x="8015545" y="4510188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CA7FBB0-041A-11E9-E2D4-E2DAFC8D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9EC19A-6370-76FD-CF1F-D93E1D9B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3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86AA-DE66-A622-291B-C8B09422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policy: </a:t>
            </a:r>
            <a:r>
              <a:rPr lang="en-US" dirty="0" err="1"/>
              <a:t>MaxWeight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70F64-B276-3FBD-F19F-43B01C72A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7752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initial policy, need to bound relative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choose initial policy: </a:t>
                </a:r>
                <a:r>
                  <a:rPr lang="en-US" dirty="0" err="1"/>
                  <a:t>MaxWeight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Known to have optimal stability region in the generalized switch </a:t>
                </a:r>
                <a:r>
                  <a:rPr lang="en-US" sz="1600" dirty="0"/>
                  <a:t>[</a:t>
                </a:r>
                <a:r>
                  <a:rPr lang="en-US" sz="1600" dirty="0" err="1"/>
                  <a:t>Stolyar</a:t>
                </a:r>
                <a:r>
                  <a:rPr lang="en-US" sz="1600" dirty="0"/>
                  <a:t> ‘04]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Define </a:t>
                </a:r>
                <a:r>
                  <a:rPr lang="en-US" dirty="0" err="1"/>
                  <a:t>MaxWeight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service options.</a:t>
                </a:r>
                <a:br>
                  <a:rPr lang="en-US" dirty="0"/>
                </a:b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 the rate of completion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jobs under service option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MaxWeight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70F64-B276-3FBD-F19F-43B01C72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77525" cy="4351338"/>
              </a:xfrm>
              <a:blipFill>
                <a:blip r:embed="rId2"/>
                <a:stretch>
                  <a:fillRect l="-114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Scales of justice outline">
            <a:extLst>
              <a:ext uri="{FF2B5EF4-FFF2-40B4-BE49-F238E27FC236}">
                <a16:creationId xmlns:a16="http://schemas.microsoft.com/office/drawing/2014/main" id="{1A5A4EFB-1D07-B497-51D2-7E93E9E21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0862" y="190499"/>
            <a:ext cx="1285875" cy="128587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4F2CA-EB79-6903-AC3B-A607DA35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ED47C-4FAA-A5D0-B218-8E7AEA70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4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B86AA-DE66-A622-291B-C8B09422A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Value for </a:t>
            </a:r>
            <a:r>
              <a:rPr lang="en-US" dirty="0" err="1"/>
              <a:t>MaxWeight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70F64-B276-3FBD-F19F-43B01C72A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Key </a:t>
                </a:r>
                <a:r>
                  <a:rPr lang="en-US" dirty="0" err="1"/>
                  <a:t>MaxWeight</a:t>
                </a:r>
                <a:r>
                  <a:rPr lang="en-US" dirty="0"/>
                  <a:t> property </a:t>
                </a:r>
                <a:r>
                  <a:rPr lang="en-US" sz="1600" dirty="0"/>
                  <a:t>[Srikant &amp; Ying ’13]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Good Lyapunov stability, with test function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]≤−2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the stability gap: Distance to boundary of stability.</a:t>
                </a:r>
              </a:p>
              <a:p>
                <a:pPr marL="0" indent="0">
                  <a:buNone/>
                </a:pPr>
                <a:r>
                  <a:rPr lang="en-US" dirty="0"/>
                  <a:t>Typically used to prove </a:t>
                </a:r>
                <a:r>
                  <a:rPr lang="en-US" dirty="0" err="1"/>
                  <a:t>MaxWeight</a:t>
                </a:r>
                <a:r>
                  <a:rPr lang="en-US" dirty="0"/>
                  <a:t> has optimal stability region.</a:t>
                </a:r>
              </a:p>
              <a:p>
                <a:pPr marL="0" indent="0">
                  <a:buNone/>
                </a:pPr>
                <a:r>
                  <a:rPr lang="en-US" dirty="0"/>
                  <a:t>We use to bound </a:t>
                </a:r>
                <a:r>
                  <a:rPr lang="en-US" dirty="0" err="1"/>
                  <a:t>MaxWeight’s</a:t>
                </a:r>
                <a:r>
                  <a:rPr lang="en-US" dirty="0"/>
                  <a:t> relative value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𝑀𝑊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70F64-B276-3FBD-F19F-43B01C72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Scales of justice outline">
            <a:extLst>
              <a:ext uri="{FF2B5EF4-FFF2-40B4-BE49-F238E27FC236}">
                <a16:creationId xmlns:a16="http://schemas.microsoft.com/office/drawing/2014/main" id="{5B87FA76-246C-A936-7574-595C0F96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0862" y="190499"/>
            <a:ext cx="1285875" cy="128587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E0CB039-B4F6-F321-9EBF-2FCDAB198F9F}"/>
              </a:ext>
            </a:extLst>
          </p:cNvPr>
          <p:cNvGrpSpPr/>
          <p:nvPr/>
        </p:nvGrpSpPr>
        <p:grpSpPr>
          <a:xfrm>
            <a:off x="4114800" y="4558081"/>
            <a:ext cx="4967040" cy="914400"/>
            <a:chOff x="4114800" y="4558081"/>
            <a:chExt cx="4967040" cy="9144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80DACF-2CC7-09A2-E703-1507331BB916}"/>
                </a:ext>
              </a:extLst>
            </p:cNvPr>
            <p:cNvSpPr/>
            <p:nvPr/>
          </p:nvSpPr>
          <p:spPr>
            <a:xfrm>
              <a:off x="4114800" y="4558081"/>
              <a:ext cx="4000500" cy="91440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9AEC7E7F-4E07-4367-FE55-F0B102AD6ADB}"/>
                </a:ext>
              </a:extLst>
            </p:cNvPr>
            <p:cNvSpPr/>
            <p:nvPr/>
          </p:nvSpPr>
          <p:spPr>
            <a:xfrm>
              <a:off x="8115300" y="4558081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1E2E2FB-0D56-D295-17EE-CD9C229C8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11E3D4-337D-8F4D-52C1-69A3B5D64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5E1-FDF3-0B3A-73D2-85C5ABED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result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D908F-2194-EB2C-2AAF-4203473FC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MaxWeight achieves quadratic relative value: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𝑀𝑊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Under NPG initialized with </a:t>
                </a:r>
                <a:r>
                  <a:rPr lang="en-US" dirty="0" err="1"/>
                  <a:t>MaxWeight</a:t>
                </a:r>
                <a:r>
                  <a:rPr lang="en-US" dirty="0"/>
                  <a:t>, every iterate policy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𝑀𝑊</m:t>
                        </m:r>
                      </m:sup>
                    </m:sSubSup>
                  </m:oMath>
                </a14:m>
                <a:br>
                  <a:rPr lang="en-US" dirty="0"/>
                </a:br>
                <a:r>
                  <a:rPr lang="en-US" dirty="0"/>
                  <a:t>achieves quadratic relative value: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𝑀𝑊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Even-Dar’s expert advice + weighted majority framework,</a:t>
                </a:r>
                <a:br>
                  <a:rPr lang="en-US" dirty="0"/>
                </a:br>
                <a:r>
                  <a:rPr lang="en-US" dirty="0"/>
                  <a:t>set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to bound regret in each state: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D908F-2194-EB2C-2AAF-4203473FC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5"/>
              </a:xfrm>
              <a:blipFill>
                <a:blip r:embed="rId2"/>
                <a:stretch>
                  <a:fillRect l="-1143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6FEA00-D4E6-E08F-2D3D-9F92D1FA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47C4BF-ED74-482B-9798-CC0E6264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15</a:t>
            </a:fld>
            <a:endParaRPr lang="en-US"/>
          </a:p>
        </p:txBody>
      </p:sp>
      <p:pic>
        <p:nvPicPr>
          <p:cNvPr id="9" name="Graphic 8" descr="Scales of justice outline">
            <a:extLst>
              <a:ext uri="{FF2B5EF4-FFF2-40B4-BE49-F238E27FC236}">
                <a16:creationId xmlns:a16="http://schemas.microsoft.com/office/drawing/2014/main" id="{97269C55-4250-0BC8-E261-9BCC3FC8C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9312" y="1362074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09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5E1-FDF3-0B3A-73D2-85C5ABED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the result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D908F-2194-EB2C-2AAF-4203473FC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975"/>
                <a:ext cx="11353800" cy="53975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Using Even-Dar’s expert advice + weighted majority framework, set learning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to bound regret in each state: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Use performance difference lemma to bound optimality gap: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⃑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</m:e>
                    </m:d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/>
                  <a:t>Use monotonicity of NPG to bound final policy: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DD908F-2194-EB2C-2AAF-4203473FC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975"/>
                <a:ext cx="11353800" cy="5397500"/>
              </a:xfrm>
              <a:blipFill>
                <a:blip r:embed="rId2"/>
                <a:stretch>
                  <a:fillRect l="-1128" t="-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6AAD983-F8EE-7FE5-3002-A406DDA10BF1}"/>
              </a:ext>
            </a:extLst>
          </p:cNvPr>
          <p:cNvGrpSpPr/>
          <p:nvPr/>
        </p:nvGrpSpPr>
        <p:grpSpPr>
          <a:xfrm>
            <a:off x="4028792" y="5907478"/>
            <a:ext cx="6116989" cy="914400"/>
            <a:chOff x="2964851" y="4558081"/>
            <a:chExt cx="6116989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1064B6-8F6F-EECA-E027-DF0EF9FC36BC}"/>
                </a:ext>
              </a:extLst>
            </p:cNvPr>
            <p:cNvSpPr/>
            <p:nvPr/>
          </p:nvSpPr>
          <p:spPr>
            <a:xfrm>
              <a:off x="2964851" y="4558081"/>
              <a:ext cx="5150449" cy="81399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63321D95-CD49-2FDA-60A4-F2EE3640D5B2}"/>
                </a:ext>
              </a:extLst>
            </p:cNvPr>
            <p:cNvSpPr/>
            <p:nvPr/>
          </p:nvSpPr>
          <p:spPr>
            <a:xfrm>
              <a:off x="8115300" y="4558081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665396-B4B6-5F24-EC3B-4E9C6C45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C65E60-632A-00F7-AE21-AB854B64BFC5}"/>
              </a:ext>
            </a:extLst>
          </p:cNvPr>
          <p:cNvGrpSpPr/>
          <p:nvPr/>
        </p:nvGrpSpPr>
        <p:grpSpPr>
          <a:xfrm>
            <a:off x="0" y="4283075"/>
            <a:ext cx="3724275" cy="1225550"/>
            <a:chOff x="0" y="4283075"/>
            <a:chExt cx="3724275" cy="12255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6A292F-0E69-5846-F7EE-069AF73B2CBE}"/>
                </a:ext>
              </a:extLst>
            </p:cNvPr>
            <p:cNvSpPr/>
            <p:nvPr/>
          </p:nvSpPr>
          <p:spPr>
            <a:xfrm>
              <a:off x="2495550" y="4962525"/>
              <a:ext cx="1228725" cy="546100"/>
            </a:xfrm>
            <a:prstGeom prst="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9F9F9E-1036-9B38-7CF1-7B87A0F89E65}"/>
                    </a:ext>
                  </a:extLst>
                </p:cNvPr>
                <p:cNvSpPr/>
                <p:nvPr/>
              </p:nvSpPr>
              <p:spPr>
                <a:xfrm>
                  <a:off x="0" y="4283075"/>
                  <a:ext cx="1733551" cy="952500"/>
                </a:xfrm>
                <a:prstGeom prst="rect">
                  <a:avLst/>
                </a:prstGeom>
                <a:noFill/>
                <a:ln w="38100">
                  <a:solidFill>
                    <a:srgbClr val="FF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Finite and small!</a:t>
                  </a:r>
                  <a:br>
                    <a:rPr lang="en-US" dirty="0">
                      <a:solidFill>
                        <a:schemeClr val="tx1"/>
                      </a:solidFill>
                    </a:rPr>
                  </a:br>
                  <a:r>
                    <a:rPr lang="en-US" dirty="0">
                      <a:solidFill>
                        <a:schemeClr val="tx1"/>
                      </a:solidFill>
                    </a:rPr>
                    <a:t>Needed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bounds!</a:t>
                  </a: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59F9F9E-1036-9B38-7CF1-7B87A0F89E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283075"/>
                  <a:ext cx="1733551" cy="952500"/>
                </a:xfrm>
                <a:prstGeom prst="rect">
                  <a:avLst/>
                </a:prstGeom>
                <a:blipFill>
                  <a:blip r:embed="rId3"/>
                  <a:stretch>
                    <a:fillRect l="-1724" r="-1724" b="-6173"/>
                  </a:stretch>
                </a:blipFill>
                <a:ln w="38100">
                  <a:solidFill>
                    <a:srgbClr val="FF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2DA577-D8EC-D9C8-B0BC-2E4FA2BEE29F}"/>
                </a:ext>
              </a:extLst>
            </p:cNvPr>
            <p:cNvCxnSpPr>
              <a:stCxn id="10" idx="3"/>
              <a:endCxn id="9" idx="1"/>
            </p:cNvCxnSpPr>
            <p:nvPr/>
          </p:nvCxnSpPr>
          <p:spPr>
            <a:xfrm>
              <a:off x="1733551" y="4759325"/>
              <a:ext cx="761999" cy="476250"/>
            </a:xfrm>
            <a:prstGeom prst="line">
              <a:avLst/>
            </a:prstGeom>
            <a:ln w="254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0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2DD0-2E03-079F-7887-1BBD51BC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1E16D-67BB-09C9-9BA5-C658EBBD0F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Given any generalized switch queueing system, </a:t>
                </a:r>
                <a:br>
                  <a:rPr lang="en-US" dirty="0"/>
                </a:br>
                <a:r>
                  <a:rPr lang="en-US" dirty="0"/>
                  <a:t>the Natural Policy Gradient algorithm, with initial policy </a:t>
                </a:r>
                <a:r>
                  <a:rPr lang="en-US" dirty="0" err="1"/>
                  <a:t>MaxWeight</a:t>
                </a:r>
                <a:r>
                  <a:rPr lang="en-US" dirty="0"/>
                  <a:t> and learning rate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 chosen according to the quadratic relative value bound, achieves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/>
                  <a:t> convergence rate</a:t>
                </a:r>
                <a:br>
                  <a:rPr lang="en-US" dirty="0"/>
                </a:br>
                <a:r>
                  <a:rPr lang="en-US" dirty="0"/>
                  <a:t>to the globally optimal policy: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such result! Generalizes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⃑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1E16D-67BB-09C9-9BA5-C658EBBD0F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DD2B60C-0F18-8CC2-FADA-58AA74ED049E}"/>
              </a:ext>
            </a:extLst>
          </p:cNvPr>
          <p:cNvGrpSpPr/>
          <p:nvPr/>
        </p:nvGrpSpPr>
        <p:grpSpPr>
          <a:xfrm>
            <a:off x="3933825" y="3925094"/>
            <a:ext cx="5319465" cy="914400"/>
            <a:chOff x="3762375" y="4514821"/>
            <a:chExt cx="5319465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6EB373-FB16-7761-B411-BE106A9C7591}"/>
                </a:ext>
              </a:extLst>
            </p:cNvPr>
            <p:cNvSpPr/>
            <p:nvPr/>
          </p:nvSpPr>
          <p:spPr>
            <a:xfrm>
              <a:off x="3762375" y="4558081"/>
              <a:ext cx="4352925" cy="87114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A2D4BE1E-4DF6-3418-451A-BAE99B5E1ADC}"/>
                </a:ext>
              </a:extLst>
            </p:cNvPr>
            <p:cNvSpPr/>
            <p:nvPr/>
          </p:nvSpPr>
          <p:spPr>
            <a:xfrm>
              <a:off x="8115300" y="4514821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5DD1A2-F147-844E-9FDB-CA7716ED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265274-2B97-53E6-1611-3B6583524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CBA79B9-346D-6006-1F98-439599924504}"/>
              </a:ext>
            </a:extLst>
          </p:cNvPr>
          <p:cNvGrpSpPr/>
          <p:nvPr/>
        </p:nvGrpSpPr>
        <p:grpSpPr>
          <a:xfrm>
            <a:off x="7137647" y="1664346"/>
            <a:ext cx="3701987" cy="1003864"/>
            <a:chOff x="713035" y="4416424"/>
            <a:chExt cx="3701987" cy="10038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2BCAD29-999D-057F-5F48-1401CAB8ACF0}"/>
                </a:ext>
              </a:extLst>
            </p:cNvPr>
            <p:cNvSpPr/>
            <p:nvPr/>
          </p:nvSpPr>
          <p:spPr>
            <a:xfrm>
              <a:off x="713035" y="4962525"/>
              <a:ext cx="3701987" cy="457763"/>
            </a:xfrm>
            <a:prstGeom prst="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BBCF9-C5D4-675E-DEDB-E9FF26564366}"/>
                </a:ext>
              </a:extLst>
            </p:cNvPr>
            <p:cNvSpPr/>
            <p:nvPr/>
          </p:nvSpPr>
          <p:spPr>
            <a:xfrm>
              <a:off x="3195637" y="4416424"/>
              <a:ext cx="1219385" cy="546101"/>
            </a:xfrm>
            <a:prstGeom prst="rect">
              <a:avLst/>
            </a:prstGeom>
            <a:noFill/>
            <a:ln w="381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New!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E1C0A7-AD71-F432-03C7-CB8858476551}"/>
              </a:ext>
            </a:extLst>
          </p:cNvPr>
          <p:cNvGrpSpPr/>
          <p:nvPr/>
        </p:nvGrpSpPr>
        <p:grpSpPr>
          <a:xfrm>
            <a:off x="228507" y="1289208"/>
            <a:ext cx="4913142" cy="1845878"/>
            <a:chOff x="228507" y="1289208"/>
            <a:chExt cx="4913142" cy="184587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30EE012-3727-3833-8664-3A601DC5AF19}"/>
                </a:ext>
              </a:extLst>
            </p:cNvPr>
            <p:cNvGrpSpPr/>
            <p:nvPr/>
          </p:nvGrpSpPr>
          <p:grpSpPr>
            <a:xfrm>
              <a:off x="228507" y="1289208"/>
              <a:ext cx="4913142" cy="1845878"/>
              <a:chOff x="-498120" y="3620848"/>
              <a:chExt cx="4913142" cy="184587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A8A6B00-6F56-003E-D4A9-7F0F328F008F}"/>
                  </a:ext>
                </a:extLst>
              </p:cNvPr>
              <p:cNvSpPr/>
              <p:nvPr/>
            </p:nvSpPr>
            <p:spPr>
              <a:xfrm>
                <a:off x="111573" y="4962525"/>
                <a:ext cx="4303449" cy="504201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1FE5269-062E-F897-D7B9-A045DBAA4D17}"/>
                  </a:ext>
                </a:extLst>
              </p:cNvPr>
              <p:cNvSpPr/>
              <p:nvPr/>
            </p:nvSpPr>
            <p:spPr>
              <a:xfrm>
                <a:off x="-498120" y="3620848"/>
                <a:ext cx="1219385" cy="546101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New!</a:t>
                </a:r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51C59EF-2C70-27FF-C127-1537E2582024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1835309"/>
              <a:ext cx="0" cy="1047677"/>
            </a:xfrm>
            <a:prstGeom prst="line">
              <a:avLst/>
            </a:prstGeom>
            <a:ln w="3810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78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FB2D-1A3C-AA2A-5B67-A2E5D83E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9A2153-6ADD-4B17-EE74-EF10BD83E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Focus of Srikant’s keynote</a:t>
                </a:r>
              </a:p>
              <a:p>
                <a:pPr marL="0" indent="0">
                  <a:buNone/>
                </a:pPr>
                <a:r>
                  <a:rPr lang="en-US" dirty="0"/>
                  <a:t>Add function approximation: Rather than exact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use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Same expert-advice framework</a:t>
                </a:r>
              </a:p>
              <a:p>
                <a:pPr marL="0" indent="0">
                  <a:buNone/>
                </a:pPr>
                <a:r>
                  <a:rPr lang="en-US" dirty="0"/>
                  <a:t>Narrow focus to policies with “Uniform Lyapunov Stability”: </a:t>
                </a:r>
                <a:br>
                  <a:rPr lang="en-US" dirty="0"/>
                </a:br>
                <a:r>
                  <a:rPr lang="en-US" dirty="0"/>
                  <a:t>Class of policies which satisfy same drift condition as </a:t>
                </a:r>
                <a:r>
                  <a:rPr lang="en-US" dirty="0" err="1"/>
                  <a:t>MaxWeight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Converge to optimal policy within that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9A2153-6ADD-4B17-EE74-EF10BD83E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8570A-3700-EC17-5549-72CDB64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EECE1-383B-3F62-C8CD-1B1176AF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18</a:t>
            </a:fld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3E583849-7531-5B8E-9E75-B6ABE520B63E}"/>
              </a:ext>
            </a:extLst>
          </p:cNvPr>
          <p:cNvSpPr/>
          <p:nvPr/>
        </p:nvSpPr>
        <p:spPr>
          <a:xfrm>
            <a:off x="143256" y="4545883"/>
            <a:ext cx="694944" cy="695325"/>
          </a:xfrm>
          <a:prstGeom prst="smileyFac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2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DBB5-1FDF-8369-3647-921FD9B9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B7E80-697A-2804-2068-71005E2CC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convergence?</a:t>
                </a:r>
              </a:p>
              <a:p>
                <a:r>
                  <a:rPr lang="en-US" dirty="0"/>
                  <a:t>Tighter dependence on parameters of queueing system?</a:t>
                </a:r>
              </a:p>
              <a:p>
                <a:r>
                  <a:rPr lang="en-US" dirty="0"/>
                  <a:t>More general class of MDPs?</a:t>
                </a:r>
              </a:p>
              <a:p>
                <a:r>
                  <a:rPr lang="en-US" dirty="0"/>
                  <a:t>Sampling/learning?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4B7E80-697A-2804-2068-71005E2CC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3AFD8-6D34-1D18-CC49-1A3D7F4D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5CD6A-6BD2-FFE3-31AC-A120DD07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7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338C-9ABE-A0AA-DD80-F45A64B7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Optimize Queueing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D8EE-8CC5-558C-4E05-BE51541E2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207" y="1706175"/>
            <a:ext cx="611155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Queueing system with unknown parameters (generalized switch)</a:t>
            </a:r>
          </a:p>
          <a:p>
            <a:pPr marL="0" indent="0">
              <a:buNone/>
            </a:pPr>
            <a:r>
              <a:rPr lang="en-US" dirty="0"/>
              <a:t>Want to optimize policy.</a:t>
            </a:r>
            <a:br>
              <a:rPr lang="en-US" dirty="0"/>
            </a:br>
            <a:r>
              <a:rPr lang="en-US" dirty="0"/>
              <a:t>Ex: Minimize mean queue length.</a:t>
            </a:r>
          </a:p>
          <a:p>
            <a:pPr marL="0" indent="0">
              <a:buNone/>
            </a:pPr>
            <a:r>
              <a:rPr lang="en-US" dirty="0"/>
              <a:t>Challenge 1: Unknown system dynamics</a:t>
            </a:r>
          </a:p>
          <a:p>
            <a:pPr marL="0" indent="0">
              <a:buNone/>
            </a:pPr>
            <a:r>
              <a:rPr lang="en-US" dirty="0"/>
              <a:t>Challenge 2: Even if knew dynamics,</a:t>
            </a:r>
            <a:br>
              <a:rPr lang="en-US" dirty="0"/>
            </a:br>
            <a:r>
              <a:rPr lang="en-US" dirty="0"/>
              <a:t>how to pick an optimal policy?</a:t>
            </a:r>
          </a:p>
          <a:p>
            <a:pPr marL="0" indent="0">
              <a:buNone/>
            </a:pPr>
            <a:r>
              <a:rPr lang="en-US" dirty="0"/>
              <a:t>Reinforcement learning!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154318E-2ED5-79E2-60A3-7479258A977F}"/>
              </a:ext>
            </a:extLst>
          </p:cNvPr>
          <p:cNvGrpSpPr/>
          <p:nvPr/>
        </p:nvGrpSpPr>
        <p:grpSpPr>
          <a:xfrm>
            <a:off x="1226817" y="1955676"/>
            <a:ext cx="3448042" cy="3474289"/>
            <a:chOff x="1226817" y="1955676"/>
            <a:chExt cx="3448042" cy="347428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C4DCA16-9C61-0C22-1479-2E67642DAECD}"/>
                </a:ext>
              </a:extLst>
            </p:cNvPr>
            <p:cNvGrpSpPr/>
            <p:nvPr/>
          </p:nvGrpSpPr>
          <p:grpSpPr>
            <a:xfrm>
              <a:off x="1226817" y="1955676"/>
              <a:ext cx="2288268" cy="3474289"/>
              <a:chOff x="1226817" y="1955676"/>
              <a:chExt cx="2288268" cy="347428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17DFFA9-52F6-CFD1-6176-6DBEAA6AC852}"/>
                  </a:ext>
                </a:extLst>
              </p:cNvPr>
              <p:cNvGrpSpPr/>
              <p:nvPr/>
            </p:nvGrpSpPr>
            <p:grpSpPr>
              <a:xfrm>
                <a:off x="1232603" y="3797498"/>
                <a:ext cx="2282482" cy="711556"/>
                <a:chOff x="5630" y="3735"/>
                <a:chExt cx="4734" cy="171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B323FDB3-D635-D2A9-5556-80E1B52A9749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14"/>
                  <a:chOff x="5630" y="3735"/>
                  <a:chExt cx="4734" cy="1714"/>
                </a:xfrm>
              </p:grpSpPr>
              <p:sp>
                <p:nvSpPr>
                  <p:cNvPr id="10" name="Rectangles 39">
                    <a:extLst>
                      <a:ext uri="{FF2B5EF4-FFF2-40B4-BE49-F238E27FC236}">
                        <a16:creationId xmlns:a16="http://schemas.microsoft.com/office/drawing/2014/main" id="{6C13A3C4-C204-C3C8-505C-5B2960FCAFF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" name="Rectangles 40">
                    <a:extLst>
                      <a:ext uri="{FF2B5EF4-FFF2-40B4-BE49-F238E27FC236}">
                        <a16:creationId xmlns:a16="http://schemas.microsoft.com/office/drawing/2014/main" id="{81125FAE-E468-8527-71B5-145E125F346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s 41">
                    <a:extLst>
                      <a:ext uri="{FF2B5EF4-FFF2-40B4-BE49-F238E27FC236}">
                        <a16:creationId xmlns:a16="http://schemas.microsoft.com/office/drawing/2014/main" id="{0AD2172C-8071-AD48-B724-9A9772F9E936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s 42">
                    <a:extLst>
                      <a:ext uri="{FF2B5EF4-FFF2-40B4-BE49-F238E27FC236}">
                        <a16:creationId xmlns:a16="http://schemas.microsoft.com/office/drawing/2014/main" id="{D8FE413C-BD4E-2CEC-3030-C0B2E295A6AD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0BAE2F8A-A02A-4F1A-884F-FA80A70A9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459CB85-C0CD-E784-CFF0-44C0B24EEB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Rectangles 46">
                  <a:extLst>
                    <a:ext uri="{FF2B5EF4-FFF2-40B4-BE49-F238E27FC236}">
                      <a16:creationId xmlns:a16="http://schemas.microsoft.com/office/drawing/2014/main" id="{36BB3312-2F04-5CF8-CD81-F65FB5D4098B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" name="Rectangles 47">
                  <a:extLst>
                    <a:ext uri="{FF2B5EF4-FFF2-40B4-BE49-F238E27FC236}">
                      <a16:creationId xmlns:a16="http://schemas.microsoft.com/office/drawing/2014/main" id="{0992E7C4-0403-F962-E100-0F3CB6CA464A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Rectangles 48">
                  <a:extLst>
                    <a:ext uri="{FF2B5EF4-FFF2-40B4-BE49-F238E27FC236}">
                      <a16:creationId xmlns:a16="http://schemas.microsoft.com/office/drawing/2014/main" id="{C3F70A08-2EA8-3235-14A9-BFF3291C7513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s 49">
                  <a:extLst>
                    <a:ext uri="{FF2B5EF4-FFF2-40B4-BE49-F238E27FC236}">
                      <a16:creationId xmlns:a16="http://schemas.microsoft.com/office/drawing/2014/main" id="{F8DA18E1-79C6-8B4A-7855-99D7DD28CEB2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8F355B1-0173-C807-B4AD-0DC50A918827}"/>
                  </a:ext>
                </a:extLst>
              </p:cNvPr>
              <p:cNvGrpSpPr/>
              <p:nvPr/>
            </p:nvGrpSpPr>
            <p:grpSpPr>
              <a:xfrm>
                <a:off x="1226817" y="2876587"/>
                <a:ext cx="2282482" cy="1504895"/>
                <a:chOff x="5630" y="3735"/>
                <a:chExt cx="4734" cy="362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4641412-7CD0-2F9D-4C94-557948003CDC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14"/>
                  <a:chOff x="5630" y="3735"/>
                  <a:chExt cx="4734" cy="1714"/>
                </a:xfrm>
              </p:grpSpPr>
              <p:sp>
                <p:nvSpPr>
                  <p:cNvPr id="22" name="Rectangles 39">
                    <a:extLst>
                      <a:ext uri="{FF2B5EF4-FFF2-40B4-BE49-F238E27FC236}">
                        <a16:creationId xmlns:a16="http://schemas.microsoft.com/office/drawing/2014/main" id="{476F2066-C481-D0CC-E5EE-97D1D5DB95B8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s 40">
                    <a:extLst>
                      <a:ext uri="{FF2B5EF4-FFF2-40B4-BE49-F238E27FC236}">
                        <a16:creationId xmlns:a16="http://schemas.microsoft.com/office/drawing/2014/main" id="{476E695C-5C54-77F4-D1F0-A98D18DA65F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s 41">
                    <a:extLst>
                      <a:ext uri="{FF2B5EF4-FFF2-40B4-BE49-F238E27FC236}">
                        <a16:creationId xmlns:a16="http://schemas.microsoft.com/office/drawing/2014/main" id="{32B6B183-6220-7F65-F831-0BF9B8A2AAD8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42">
                    <a:extLst>
                      <a:ext uri="{FF2B5EF4-FFF2-40B4-BE49-F238E27FC236}">
                        <a16:creationId xmlns:a16="http://schemas.microsoft.com/office/drawing/2014/main" id="{6F15613A-D1EC-4C4E-19EA-FA5002A68C3F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CBF91B39-C4B5-738E-65AA-968179D15D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8584D8A4-37CD-14FB-28B1-5FD8C718D5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Rectangles 46">
                  <a:extLst>
                    <a:ext uri="{FF2B5EF4-FFF2-40B4-BE49-F238E27FC236}">
                      <a16:creationId xmlns:a16="http://schemas.microsoft.com/office/drawing/2014/main" id="{1064FBF4-2477-9C4E-E87E-CA22A922ED02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s 47">
                  <a:extLst>
                    <a:ext uri="{FF2B5EF4-FFF2-40B4-BE49-F238E27FC236}">
                      <a16:creationId xmlns:a16="http://schemas.microsoft.com/office/drawing/2014/main" id="{A8266AE0-6791-E390-9233-58888E553EAA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s 48">
                  <a:extLst>
                    <a:ext uri="{FF2B5EF4-FFF2-40B4-BE49-F238E27FC236}">
                      <a16:creationId xmlns:a16="http://schemas.microsoft.com/office/drawing/2014/main" id="{182BD660-14B1-E4AA-E65B-DBE1C8A6B81E}"/>
                    </a:ext>
                  </a:extLst>
                </p:cNvPr>
                <p:cNvSpPr/>
                <p:nvPr/>
              </p:nvSpPr>
              <p:spPr>
                <a:xfrm>
                  <a:off x="5739" y="659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Rectangles 49">
                  <a:extLst>
                    <a:ext uri="{FF2B5EF4-FFF2-40B4-BE49-F238E27FC236}">
                      <a16:creationId xmlns:a16="http://schemas.microsoft.com/office/drawing/2014/main" id="{CF994B8D-2D45-FE35-593D-891A922529ED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62587AA-8339-D75D-98F5-F675668F1097}"/>
                  </a:ext>
                </a:extLst>
              </p:cNvPr>
              <p:cNvGrpSpPr/>
              <p:nvPr/>
            </p:nvGrpSpPr>
            <p:grpSpPr>
              <a:xfrm>
                <a:off x="1226817" y="4718409"/>
                <a:ext cx="2282482" cy="711556"/>
                <a:chOff x="5630" y="3735"/>
                <a:chExt cx="4734" cy="1714"/>
              </a:xfrm>
            </p:grpSpPr>
            <p:sp>
              <p:nvSpPr>
                <p:cNvPr id="34" name="Rectangles 39">
                  <a:extLst>
                    <a:ext uri="{FF2B5EF4-FFF2-40B4-BE49-F238E27FC236}">
                      <a16:creationId xmlns:a16="http://schemas.microsoft.com/office/drawing/2014/main" id="{99F80A1E-5EA3-EB88-E5F9-5B405D805E1D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s 40">
                  <a:extLst>
                    <a:ext uri="{FF2B5EF4-FFF2-40B4-BE49-F238E27FC236}">
                      <a16:creationId xmlns:a16="http://schemas.microsoft.com/office/drawing/2014/main" id="{57CD5952-223C-46C2-51A0-E76837A96E20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s 41">
                  <a:extLst>
                    <a:ext uri="{FF2B5EF4-FFF2-40B4-BE49-F238E27FC236}">
                      <a16:creationId xmlns:a16="http://schemas.microsoft.com/office/drawing/2014/main" id="{E35A2AE2-1A4A-2717-3EE9-66AF7E39BDB4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s 42">
                  <a:extLst>
                    <a:ext uri="{FF2B5EF4-FFF2-40B4-BE49-F238E27FC236}">
                      <a16:creationId xmlns:a16="http://schemas.microsoft.com/office/drawing/2014/main" id="{3740D28E-C89A-FB70-DEB9-E819E132CE4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9B15C1B7-D45B-CD78-AAD1-2BD245B3B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02EC32A-269C-0D74-7C88-AB008D51A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7DC4B4D-8855-9AEA-F354-AFEA2F5CC73F}"/>
                  </a:ext>
                </a:extLst>
              </p:cNvPr>
              <p:cNvGrpSpPr/>
              <p:nvPr/>
            </p:nvGrpSpPr>
            <p:grpSpPr>
              <a:xfrm>
                <a:off x="1226817" y="1955676"/>
                <a:ext cx="2282482" cy="711556"/>
                <a:chOff x="5630" y="3735"/>
                <a:chExt cx="4734" cy="171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21BF64E-0726-F1DC-280C-524B93271015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14"/>
                  <a:chOff x="5630" y="3735"/>
                  <a:chExt cx="4734" cy="1714"/>
                </a:xfrm>
              </p:grpSpPr>
              <p:sp>
                <p:nvSpPr>
                  <p:cNvPr id="46" name="Rectangles 39">
                    <a:extLst>
                      <a:ext uri="{FF2B5EF4-FFF2-40B4-BE49-F238E27FC236}">
                        <a16:creationId xmlns:a16="http://schemas.microsoft.com/office/drawing/2014/main" id="{05E1CB59-9961-3721-3241-6051D9A2C92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s 40">
                    <a:extLst>
                      <a:ext uri="{FF2B5EF4-FFF2-40B4-BE49-F238E27FC236}">
                        <a16:creationId xmlns:a16="http://schemas.microsoft.com/office/drawing/2014/main" id="{7B9C1EA0-B7E9-919D-8961-09D6C8D1406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s 41">
                    <a:extLst>
                      <a:ext uri="{FF2B5EF4-FFF2-40B4-BE49-F238E27FC236}">
                        <a16:creationId xmlns:a16="http://schemas.microsoft.com/office/drawing/2014/main" id="{80B6353A-0663-C0D6-C4CC-D17550C4E746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42">
                    <a:extLst>
                      <a:ext uri="{FF2B5EF4-FFF2-40B4-BE49-F238E27FC236}">
                        <a16:creationId xmlns:a16="http://schemas.microsoft.com/office/drawing/2014/main" id="{2B451651-55D1-1D98-A07A-F613CEEC87D8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A5BA9378-047B-FDBB-9C58-291384360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2650BDA7-C20B-C0F2-9B54-0F9019E036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2" name="Rectangles 46">
                  <a:extLst>
                    <a:ext uri="{FF2B5EF4-FFF2-40B4-BE49-F238E27FC236}">
                      <a16:creationId xmlns:a16="http://schemas.microsoft.com/office/drawing/2014/main" id="{2BBDF491-3CA3-9E28-007F-2949FD9F1AD6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s 47">
                  <a:extLst>
                    <a:ext uri="{FF2B5EF4-FFF2-40B4-BE49-F238E27FC236}">
                      <a16:creationId xmlns:a16="http://schemas.microsoft.com/office/drawing/2014/main" id="{ACDB273A-7AB1-785C-BB88-0E6702D43791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s 48">
                  <a:extLst>
                    <a:ext uri="{FF2B5EF4-FFF2-40B4-BE49-F238E27FC236}">
                      <a16:creationId xmlns:a16="http://schemas.microsoft.com/office/drawing/2014/main" id="{C768F8E7-ABC9-D177-FF92-CE7A56CABFF8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5" name="Rectangles 49">
                  <a:extLst>
                    <a:ext uri="{FF2B5EF4-FFF2-40B4-BE49-F238E27FC236}">
                      <a16:creationId xmlns:a16="http://schemas.microsoft.com/office/drawing/2014/main" id="{DDAB8EE0-BE07-4D2C-0AC3-80AEAFB5D9E6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EA9A282-8A6B-4777-43D7-AEEDE5FC5621}"/>
                </a:ext>
              </a:extLst>
            </p:cNvPr>
            <p:cNvSpPr/>
            <p:nvPr/>
          </p:nvSpPr>
          <p:spPr>
            <a:xfrm>
              <a:off x="3963481" y="1977748"/>
              <a:ext cx="711378" cy="6674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63D3C77-3A4B-500D-DB10-8C3ABD923C2E}"/>
                </a:ext>
              </a:extLst>
            </p:cNvPr>
            <p:cNvSpPr/>
            <p:nvPr/>
          </p:nvSpPr>
          <p:spPr>
            <a:xfrm>
              <a:off x="3963481" y="2895728"/>
              <a:ext cx="711378" cy="6674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FFB1852-5220-6F3D-041F-6439BA1762B0}"/>
                </a:ext>
              </a:extLst>
            </p:cNvPr>
            <p:cNvSpPr/>
            <p:nvPr/>
          </p:nvSpPr>
          <p:spPr>
            <a:xfrm>
              <a:off x="3963481" y="3823971"/>
              <a:ext cx="711378" cy="6674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ECCCA13-324F-7CAA-A12B-87BB1129CA97}"/>
                </a:ext>
              </a:extLst>
            </p:cNvPr>
            <p:cNvSpPr/>
            <p:nvPr/>
          </p:nvSpPr>
          <p:spPr>
            <a:xfrm>
              <a:off x="3963481" y="4740481"/>
              <a:ext cx="711378" cy="66741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i="1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C2221C-072E-ED2A-C2B9-94977922B8C9}"/>
                </a:ext>
              </a:extLst>
            </p:cNvPr>
            <p:cNvCxnSpPr>
              <a:stCxn id="49" idx="3"/>
              <a:endCxn id="53" idx="2"/>
            </p:cNvCxnSpPr>
            <p:nvPr/>
          </p:nvCxnSpPr>
          <p:spPr>
            <a:xfrm>
              <a:off x="3509299" y="2311454"/>
              <a:ext cx="45418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D31E76-4262-FA18-09F5-E9A695679678}"/>
                </a:ext>
              </a:extLst>
            </p:cNvPr>
            <p:cNvCxnSpPr>
              <a:cxnSpLocks/>
              <a:stCxn id="13" idx="3"/>
              <a:endCxn id="53" idx="3"/>
            </p:cNvCxnSpPr>
            <p:nvPr/>
          </p:nvCxnSpPr>
          <p:spPr>
            <a:xfrm flipV="1">
              <a:off x="3515085" y="2547419"/>
              <a:ext cx="552575" cy="16058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044E121-AEFF-C43F-2F4F-A26D9CBA9FC5}"/>
                </a:ext>
              </a:extLst>
            </p:cNvPr>
            <p:cNvCxnSpPr/>
            <p:nvPr/>
          </p:nvCxnSpPr>
          <p:spPr>
            <a:xfrm>
              <a:off x="3509299" y="3267328"/>
              <a:ext cx="45418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6A08ADE-EE01-9B69-E5DA-359E5CDC3B4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515085" y="3461265"/>
              <a:ext cx="552575" cy="6920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24225E5-6D19-2668-AE7D-762CC03ADFB9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3509299" y="3563139"/>
              <a:ext cx="681273" cy="15110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2E4AF2D-FED8-4CE3-B41B-000564BB468B}"/>
                </a:ext>
              </a:extLst>
            </p:cNvPr>
            <p:cNvCxnSpPr/>
            <p:nvPr/>
          </p:nvCxnSpPr>
          <p:spPr>
            <a:xfrm>
              <a:off x="3509299" y="4153276"/>
              <a:ext cx="45418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1662B48-EF3A-3669-690C-ECDF173BEF84}"/>
                </a:ext>
              </a:extLst>
            </p:cNvPr>
            <p:cNvCxnSpPr>
              <a:cxnSpLocks/>
              <a:stCxn id="37" idx="3"/>
            </p:cNvCxnSpPr>
            <p:nvPr/>
          </p:nvCxnSpPr>
          <p:spPr>
            <a:xfrm flipV="1">
              <a:off x="3509299" y="4381482"/>
              <a:ext cx="558361" cy="692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8383956-D535-891F-9992-C8A4CE94F1F2}"/>
                </a:ext>
              </a:extLst>
            </p:cNvPr>
            <p:cNvCxnSpPr/>
            <p:nvPr/>
          </p:nvCxnSpPr>
          <p:spPr>
            <a:xfrm>
              <a:off x="3509299" y="5074186"/>
              <a:ext cx="45418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7FFE9B-2892-607D-9CC9-9AC43C277DED}"/>
                </a:ext>
              </a:extLst>
            </p:cNvPr>
            <p:cNvCxnSpPr>
              <a:cxnSpLocks/>
              <a:stCxn id="49" idx="3"/>
              <a:endCxn id="56" idx="2"/>
            </p:cNvCxnSpPr>
            <p:nvPr/>
          </p:nvCxnSpPr>
          <p:spPr>
            <a:xfrm>
              <a:off x="3509299" y="2311454"/>
              <a:ext cx="454182" cy="276273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67A3515-9459-AC9F-8B33-BB5329F81E87}"/>
              </a:ext>
            </a:extLst>
          </p:cNvPr>
          <p:cNvGrpSpPr/>
          <p:nvPr/>
        </p:nvGrpSpPr>
        <p:grpSpPr>
          <a:xfrm>
            <a:off x="205082" y="1977748"/>
            <a:ext cx="4619031" cy="3452217"/>
            <a:chOff x="205082" y="1977748"/>
            <a:chExt cx="4619031" cy="3452217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E4ACF12-1D15-E07C-0317-30E0AA0F0A9D}"/>
                </a:ext>
              </a:extLst>
            </p:cNvPr>
            <p:cNvGrpSpPr/>
            <p:nvPr/>
          </p:nvGrpSpPr>
          <p:grpSpPr>
            <a:xfrm>
              <a:off x="205082" y="1977748"/>
              <a:ext cx="1008311" cy="3421275"/>
              <a:chOff x="205082" y="1977748"/>
              <a:chExt cx="1008311" cy="34212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6C81CC4-9CA6-4207-3317-EE26F43B00D8}"/>
                      </a:ext>
                    </a:extLst>
                  </p:cNvPr>
                  <p:cNvSpPr txBox="1"/>
                  <p:nvPr/>
                </p:nvSpPr>
                <p:spPr>
                  <a:xfrm>
                    <a:off x="211392" y="1977748"/>
                    <a:ext cx="10004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6C81CC4-9CA6-4207-3317-EE26F43B00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92" y="1977748"/>
                    <a:ext cx="1000421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F42D370-C693-1501-930F-98BFB3B234C4}"/>
                      </a:ext>
                    </a:extLst>
                  </p:cNvPr>
                  <p:cNvSpPr txBox="1"/>
                  <p:nvPr/>
                </p:nvSpPr>
                <p:spPr>
                  <a:xfrm>
                    <a:off x="211392" y="2926060"/>
                    <a:ext cx="10004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F42D370-C693-1501-930F-98BFB3B234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92" y="2926060"/>
                    <a:ext cx="1000421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3DAB78D-5AF4-7547-9DEE-B4F73F548D08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72" y="3836182"/>
                    <a:ext cx="10004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3DAB78D-5AF4-7547-9DEE-B4F73F548D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2" y="3836182"/>
                    <a:ext cx="1000421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62A3B0BC-A1A5-08C6-2878-95EC6F68F019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82" y="4752692"/>
                    <a:ext cx="10004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⟹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62A3B0BC-A1A5-08C6-2878-95EC6F68F0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82" y="4752692"/>
                    <a:ext cx="1000421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1F568B7-9770-0751-B9B7-1C510FD8AAF7}"/>
                </a:ext>
              </a:extLst>
            </p:cNvPr>
            <p:cNvGrpSpPr/>
            <p:nvPr/>
          </p:nvGrpSpPr>
          <p:grpSpPr>
            <a:xfrm>
              <a:off x="3815802" y="2008690"/>
              <a:ext cx="1008311" cy="3421275"/>
              <a:chOff x="205082" y="1977748"/>
              <a:chExt cx="1008311" cy="34212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2B5A66F4-40B9-BA17-1DFD-26AAAD891AD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392" y="1977748"/>
                    <a:ext cx="10004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2B5A66F4-40B9-BA17-1DFD-26AAAD891A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92" y="1977748"/>
                    <a:ext cx="1000421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4B464B0-4EC8-9061-708D-08DED83BA7DC}"/>
                      </a:ext>
                    </a:extLst>
                  </p:cNvPr>
                  <p:cNvSpPr txBox="1"/>
                  <p:nvPr/>
                </p:nvSpPr>
                <p:spPr>
                  <a:xfrm>
                    <a:off x="211392" y="2926060"/>
                    <a:ext cx="10004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A4B464B0-4EC8-9061-708D-08DED83BA7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392" y="2926060"/>
                    <a:ext cx="1000421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033E7F9-BF18-56F6-D9E7-25644D1515C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972" y="3836182"/>
                    <a:ext cx="10004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8033E7F9-BF18-56F6-D9E7-25644D151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972" y="3836182"/>
                    <a:ext cx="100042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BB853AC4-BC15-3258-861B-5F0BE59DDF37}"/>
                      </a:ext>
                    </a:extLst>
                  </p:cNvPr>
                  <p:cNvSpPr txBox="1"/>
                  <p:nvPr/>
                </p:nvSpPr>
                <p:spPr>
                  <a:xfrm>
                    <a:off x="205082" y="4752692"/>
                    <a:ext cx="100042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?</m:t>
                          </m:r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BB853AC4-BC15-3258-861B-5F0BE59DDF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82" y="4752692"/>
                    <a:ext cx="1000421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7" name="Footer Placeholder 86">
            <a:extLst>
              <a:ext uri="{FF2B5EF4-FFF2-40B4-BE49-F238E27FC236}">
                <a16:creationId xmlns:a16="http://schemas.microsoft.com/office/drawing/2014/main" id="{2DB86115-9950-7773-5579-23031EA62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394C5083-96DD-3C63-F20F-30D05F57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3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6FF0-3B23-12C9-D8AD-1FDDB303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CA980-727C-F2A5-42E0-22BE029A3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generalized switch queueing system, </a:t>
                </a:r>
                <a:br>
                  <a:rPr lang="en-US" dirty="0"/>
                </a:br>
                <a:r>
                  <a:rPr lang="en-US" dirty="0"/>
                  <a:t>the Natural Policy Gradient algorithm,</a:t>
                </a:r>
                <a:br>
                  <a:rPr lang="en-US" dirty="0"/>
                </a:br>
                <a:r>
                  <a:rPr lang="en-US" dirty="0"/>
                  <a:t>initialized with the </a:t>
                </a:r>
                <a:r>
                  <a:rPr lang="en-US" dirty="0" err="1"/>
                  <a:t>MaxWeight</a:t>
                </a:r>
                <a:r>
                  <a:rPr lang="en-US" dirty="0"/>
                  <a:t> policy,</a:t>
                </a:r>
                <a:br>
                  <a:rPr lang="en-US" dirty="0"/>
                </a:br>
                <a:r>
                  <a:rPr lang="en-US" dirty="0"/>
                  <a:t>using specific learning rate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achieves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ra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convergence rate to optimal policy.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0CA980-727C-F2A5-42E0-22BE029A3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miley Face 3">
            <a:extLst>
              <a:ext uri="{FF2B5EF4-FFF2-40B4-BE49-F238E27FC236}">
                <a16:creationId xmlns:a16="http://schemas.microsoft.com/office/drawing/2014/main" id="{8E90D61C-74F9-320D-E5B0-7AFFFDDCB3E9}"/>
              </a:ext>
            </a:extLst>
          </p:cNvPr>
          <p:cNvSpPr/>
          <p:nvPr/>
        </p:nvSpPr>
        <p:spPr>
          <a:xfrm>
            <a:off x="3072060" y="4776637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2B03-09EA-8F0D-A72B-201FC295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102B-E043-D5D3-2BA1-608012C2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20</a:t>
            </a:fld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2B9A0DC-8E25-A0AA-A2E4-3B44F8F46787}"/>
              </a:ext>
            </a:extLst>
          </p:cNvPr>
          <p:cNvGrpSpPr/>
          <p:nvPr/>
        </p:nvGrpSpPr>
        <p:grpSpPr>
          <a:xfrm>
            <a:off x="8732788" y="1087406"/>
            <a:ext cx="3459212" cy="2807587"/>
            <a:chOff x="-10187" y="1896525"/>
            <a:chExt cx="4834300" cy="36047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81C7C6C-CF3B-14AB-F8A7-CADEFD9914A2}"/>
                </a:ext>
              </a:extLst>
            </p:cNvPr>
            <p:cNvGrpSpPr/>
            <p:nvPr/>
          </p:nvGrpSpPr>
          <p:grpSpPr>
            <a:xfrm>
              <a:off x="1226817" y="1955676"/>
              <a:ext cx="3448042" cy="3474289"/>
              <a:chOff x="1226817" y="1955676"/>
              <a:chExt cx="3448042" cy="347428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344F7C5-683E-89BA-CA8F-F955D22D228E}"/>
                  </a:ext>
                </a:extLst>
              </p:cNvPr>
              <p:cNvGrpSpPr/>
              <p:nvPr/>
            </p:nvGrpSpPr>
            <p:grpSpPr>
              <a:xfrm>
                <a:off x="1226817" y="1955676"/>
                <a:ext cx="2288268" cy="3474289"/>
                <a:chOff x="1226817" y="1955676"/>
                <a:chExt cx="2288268" cy="347428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F2CE4F5-3CBB-67E8-3638-BA806D03B54C}"/>
                    </a:ext>
                  </a:extLst>
                </p:cNvPr>
                <p:cNvGrpSpPr/>
                <p:nvPr/>
              </p:nvGrpSpPr>
              <p:grpSpPr>
                <a:xfrm>
                  <a:off x="1232603" y="3797498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102D61AD-EA67-455D-50BC-5D6D2DFBD635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59" name="Rectangles 39">
                      <a:extLst>
                        <a:ext uri="{FF2B5EF4-FFF2-40B4-BE49-F238E27FC236}">
                          <a16:creationId xmlns:a16="http://schemas.microsoft.com/office/drawing/2014/main" id="{73284BCD-17A3-1FF6-906D-4540DCC64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0" name="Rectangles 40">
                      <a:extLst>
                        <a:ext uri="{FF2B5EF4-FFF2-40B4-BE49-F238E27FC236}">
                          <a16:creationId xmlns:a16="http://schemas.microsoft.com/office/drawing/2014/main" id="{E75AE767-FF51-5BC6-AB6A-1F0EEB084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s 41">
                      <a:extLst>
                        <a:ext uri="{FF2B5EF4-FFF2-40B4-BE49-F238E27FC236}">
                          <a16:creationId xmlns:a16="http://schemas.microsoft.com/office/drawing/2014/main" id="{4304BFFB-5CC9-BC55-CFDB-C8FABB019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s 42">
                      <a:extLst>
                        <a:ext uri="{FF2B5EF4-FFF2-40B4-BE49-F238E27FC236}">
                          <a16:creationId xmlns:a16="http://schemas.microsoft.com/office/drawing/2014/main" id="{15205DF6-5830-70A0-39B0-3116B136D5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729A377E-BD0C-DDE6-AC61-61D5AA34E0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B86D0A5B-2E82-029E-CFB2-1586B7E4D2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Rectangles 46">
                    <a:extLst>
                      <a:ext uri="{FF2B5EF4-FFF2-40B4-BE49-F238E27FC236}">
                        <a16:creationId xmlns:a16="http://schemas.microsoft.com/office/drawing/2014/main" id="{A8151145-C66B-7B2F-60AD-2C1817F52A0B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6" name="Rectangles 47">
                    <a:extLst>
                      <a:ext uri="{FF2B5EF4-FFF2-40B4-BE49-F238E27FC236}">
                        <a16:creationId xmlns:a16="http://schemas.microsoft.com/office/drawing/2014/main" id="{F4855003-21B5-F183-71BC-22D65D8D5430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Rectangles 48">
                    <a:extLst>
                      <a:ext uri="{FF2B5EF4-FFF2-40B4-BE49-F238E27FC236}">
                        <a16:creationId xmlns:a16="http://schemas.microsoft.com/office/drawing/2014/main" id="{4CEB5B70-99DA-0790-6DBC-FA9381EC1BDB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Rectangles 49">
                    <a:extLst>
                      <a:ext uri="{FF2B5EF4-FFF2-40B4-BE49-F238E27FC236}">
                        <a16:creationId xmlns:a16="http://schemas.microsoft.com/office/drawing/2014/main" id="{95C7E92C-B5A4-06F4-CB67-2C0F3AC85D29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E11CAC44-7D91-A9CC-3C81-C026FB2EE3C6}"/>
                    </a:ext>
                  </a:extLst>
                </p:cNvPr>
                <p:cNvGrpSpPr/>
                <p:nvPr/>
              </p:nvGrpSpPr>
              <p:grpSpPr>
                <a:xfrm>
                  <a:off x="1226817" y="2876587"/>
                  <a:ext cx="2282482" cy="1504895"/>
                  <a:chOff x="5630" y="3735"/>
                  <a:chExt cx="4734" cy="362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55D7FE30-C445-19DA-7C35-8809208AA66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48" name="Rectangles 39">
                      <a:extLst>
                        <a:ext uri="{FF2B5EF4-FFF2-40B4-BE49-F238E27FC236}">
                          <a16:creationId xmlns:a16="http://schemas.microsoft.com/office/drawing/2014/main" id="{0FD4240F-B1C9-AF83-2093-3405E5CBCD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s 40">
                      <a:extLst>
                        <a:ext uri="{FF2B5EF4-FFF2-40B4-BE49-F238E27FC236}">
                          <a16:creationId xmlns:a16="http://schemas.microsoft.com/office/drawing/2014/main" id="{79624914-288E-693F-F3A0-A9E35D050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s 41">
                      <a:extLst>
                        <a:ext uri="{FF2B5EF4-FFF2-40B4-BE49-F238E27FC236}">
                          <a16:creationId xmlns:a16="http://schemas.microsoft.com/office/drawing/2014/main" id="{29720F3E-E981-4061-7E66-638A923D2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ectangles 42">
                      <a:extLst>
                        <a:ext uri="{FF2B5EF4-FFF2-40B4-BE49-F238E27FC236}">
                          <a16:creationId xmlns:a16="http://schemas.microsoft.com/office/drawing/2014/main" id="{995E3931-46FB-15ED-65F0-2BAD67FF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5B84D10D-8C49-3177-2570-2E4A48072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334A8255-75AF-499C-FD9B-0323A39B0C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4" name="Rectangles 46">
                    <a:extLst>
                      <a:ext uri="{FF2B5EF4-FFF2-40B4-BE49-F238E27FC236}">
                        <a16:creationId xmlns:a16="http://schemas.microsoft.com/office/drawing/2014/main" id="{82DCF924-6ABF-ECF6-89DB-BDA2719BA100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Rectangles 47">
                    <a:extLst>
                      <a:ext uri="{FF2B5EF4-FFF2-40B4-BE49-F238E27FC236}">
                        <a16:creationId xmlns:a16="http://schemas.microsoft.com/office/drawing/2014/main" id="{0A2BC1D6-021D-578E-E75E-BDE778032091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Rectangles 48">
                    <a:extLst>
                      <a:ext uri="{FF2B5EF4-FFF2-40B4-BE49-F238E27FC236}">
                        <a16:creationId xmlns:a16="http://schemas.microsoft.com/office/drawing/2014/main" id="{19865F0A-739E-EA10-6325-7398134F34D7}"/>
                      </a:ext>
                    </a:extLst>
                  </p:cNvPr>
                  <p:cNvSpPr/>
                  <p:nvPr/>
                </p:nvSpPr>
                <p:spPr>
                  <a:xfrm>
                    <a:off x="5739" y="659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7" name="Rectangles 49">
                    <a:extLst>
                      <a:ext uri="{FF2B5EF4-FFF2-40B4-BE49-F238E27FC236}">
                        <a16:creationId xmlns:a16="http://schemas.microsoft.com/office/drawing/2014/main" id="{4655908A-4D61-8A87-3E36-116E0758F4EF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259127CA-0021-A08E-EE9B-338C1E524FCB}"/>
                    </a:ext>
                  </a:extLst>
                </p:cNvPr>
                <p:cNvGrpSpPr/>
                <p:nvPr/>
              </p:nvGrpSpPr>
              <p:grpSpPr>
                <a:xfrm>
                  <a:off x="1226817" y="4718409"/>
                  <a:ext cx="2282482" cy="711556"/>
                  <a:chOff x="5630" y="3735"/>
                  <a:chExt cx="4734" cy="1714"/>
                </a:xfrm>
              </p:grpSpPr>
              <p:sp>
                <p:nvSpPr>
                  <p:cNvPr id="37" name="Rectangles 39">
                    <a:extLst>
                      <a:ext uri="{FF2B5EF4-FFF2-40B4-BE49-F238E27FC236}">
                        <a16:creationId xmlns:a16="http://schemas.microsoft.com/office/drawing/2014/main" id="{4D01AD1E-B63F-0472-2609-F7CACF386544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s 40">
                    <a:extLst>
                      <a:ext uri="{FF2B5EF4-FFF2-40B4-BE49-F238E27FC236}">
                        <a16:creationId xmlns:a16="http://schemas.microsoft.com/office/drawing/2014/main" id="{3E656E38-0876-B4BE-8CE3-00446A25F7EB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s 41">
                    <a:extLst>
                      <a:ext uri="{FF2B5EF4-FFF2-40B4-BE49-F238E27FC236}">
                        <a16:creationId xmlns:a16="http://schemas.microsoft.com/office/drawing/2014/main" id="{08A411C6-0168-3292-72C4-5FC591F8C541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s 42">
                    <a:extLst>
                      <a:ext uri="{FF2B5EF4-FFF2-40B4-BE49-F238E27FC236}">
                        <a16:creationId xmlns:a16="http://schemas.microsoft.com/office/drawing/2014/main" id="{B4C8CF6F-0262-97D9-78D6-3410F35FCD4B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F1C19B97-1623-F3BE-866B-AAE6BB26E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ADAD62FF-2966-DC8F-8054-8363F47C45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B04DB47C-4B4F-7B6F-ED25-54BF4832F352}"/>
                    </a:ext>
                  </a:extLst>
                </p:cNvPr>
                <p:cNvGrpSpPr/>
                <p:nvPr/>
              </p:nvGrpSpPr>
              <p:grpSpPr>
                <a:xfrm>
                  <a:off x="1226817" y="1955676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5EC8024C-5896-CD11-3BE0-6E097B41D985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31" name="Rectangles 39">
                      <a:extLst>
                        <a:ext uri="{FF2B5EF4-FFF2-40B4-BE49-F238E27FC236}">
                          <a16:creationId xmlns:a16="http://schemas.microsoft.com/office/drawing/2014/main" id="{4B5401FE-D59C-D049-D1C7-8877CCD76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40">
                      <a:extLst>
                        <a:ext uri="{FF2B5EF4-FFF2-40B4-BE49-F238E27FC236}">
                          <a16:creationId xmlns:a16="http://schemas.microsoft.com/office/drawing/2014/main" id="{D5DBABDA-9753-FBA2-C644-4305B88057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s 41">
                      <a:extLst>
                        <a:ext uri="{FF2B5EF4-FFF2-40B4-BE49-F238E27FC236}">
                          <a16:creationId xmlns:a16="http://schemas.microsoft.com/office/drawing/2014/main" id="{8256249B-5AC5-5420-59A9-0380C424C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s 42">
                      <a:extLst>
                        <a:ext uri="{FF2B5EF4-FFF2-40B4-BE49-F238E27FC236}">
                          <a16:creationId xmlns:a16="http://schemas.microsoft.com/office/drawing/2014/main" id="{8534A753-E5A2-4C8D-1D55-2AD76F7CC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A7D9799B-2D0E-1655-7A25-A4FBF436E9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BDCA281E-E212-DD65-032F-A28BC6D665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7" name="Rectangles 46">
                    <a:extLst>
                      <a:ext uri="{FF2B5EF4-FFF2-40B4-BE49-F238E27FC236}">
                        <a16:creationId xmlns:a16="http://schemas.microsoft.com/office/drawing/2014/main" id="{FC9B3224-6106-9154-B40C-42246E65DEE8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Rectangles 47">
                    <a:extLst>
                      <a:ext uri="{FF2B5EF4-FFF2-40B4-BE49-F238E27FC236}">
                        <a16:creationId xmlns:a16="http://schemas.microsoft.com/office/drawing/2014/main" id="{11571312-37E6-7D43-DA35-D1565DE8F969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Rectangles 48">
                    <a:extLst>
                      <a:ext uri="{FF2B5EF4-FFF2-40B4-BE49-F238E27FC236}">
                        <a16:creationId xmlns:a16="http://schemas.microsoft.com/office/drawing/2014/main" id="{1EF7BFE2-EBB9-A18D-C6BF-E2491D6CC65C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Rectangles 49">
                    <a:extLst>
                      <a:ext uri="{FF2B5EF4-FFF2-40B4-BE49-F238E27FC236}">
                        <a16:creationId xmlns:a16="http://schemas.microsoft.com/office/drawing/2014/main" id="{D8A3DFCC-3184-435C-2C89-13A111704AE1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173D16-3162-B846-C608-4A95FE8CAF52}"/>
                  </a:ext>
                </a:extLst>
              </p:cNvPr>
              <p:cNvSpPr/>
              <p:nvPr/>
            </p:nvSpPr>
            <p:spPr>
              <a:xfrm>
                <a:off x="3963481" y="1977748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080674A-4B03-88AD-51A9-42C38B708279}"/>
                  </a:ext>
                </a:extLst>
              </p:cNvPr>
              <p:cNvSpPr/>
              <p:nvPr/>
            </p:nvSpPr>
            <p:spPr>
              <a:xfrm>
                <a:off x="3963481" y="2895728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BA26AF5-AFC7-709A-9C64-65CDADB26808}"/>
                  </a:ext>
                </a:extLst>
              </p:cNvPr>
              <p:cNvSpPr/>
              <p:nvPr/>
            </p:nvSpPr>
            <p:spPr>
              <a:xfrm>
                <a:off x="3963481" y="3823971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2846E9-A4F1-4D31-442F-1B9ADA6FB399}"/>
                  </a:ext>
                </a:extLst>
              </p:cNvPr>
              <p:cNvSpPr/>
              <p:nvPr/>
            </p:nvSpPr>
            <p:spPr>
              <a:xfrm>
                <a:off x="3963481" y="4740481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49CCF30-152F-A59A-DED4-504406906223}"/>
                  </a:ext>
                </a:extLst>
              </p:cNvPr>
              <p:cNvCxnSpPr>
                <a:stCxn id="34" idx="3"/>
                <a:endCxn id="9" idx="2"/>
              </p:cNvCxnSpPr>
              <p:nvPr/>
            </p:nvCxnSpPr>
            <p:spPr>
              <a:xfrm>
                <a:off x="3509299" y="2311454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D259B90-47D3-237F-DB14-CE6C28476788}"/>
                  </a:ext>
                </a:extLst>
              </p:cNvPr>
              <p:cNvCxnSpPr>
                <a:cxnSpLocks/>
                <a:stCxn id="62" idx="3"/>
                <a:endCxn id="9" idx="3"/>
              </p:cNvCxnSpPr>
              <p:nvPr/>
            </p:nvCxnSpPr>
            <p:spPr>
              <a:xfrm flipV="1">
                <a:off x="3515085" y="2547419"/>
                <a:ext cx="552575" cy="1605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54B3A59-A03F-0F0E-A97B-D228E0CBC4A0}"/>
                  </a:ext>
                </a:extLst>
              </p:cNvPr>
              <p:cNvCxnSpPr/>
              <p:nvPr/>
            </p:nvCxnSpPr>
            <p:spPr>
              <a:xfrm>
                <a:off x="3509299" y="3267328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FE9F9DA-7C5E-E0F3-2D97-9D5B15FAF7FC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 flipV="1">
                <a:off x="3515085" y="3461265"/>
                <a:ext cx="552575" cy="6920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3890F4-C448-686D-AE5E-030F2AC38C68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3509299" y="3563139"/>
                <a:ext cx="681273" cy="1511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DBDD56B-0FC7-28F9-0E93-621A1F820B44}"/>
                  </a:ext>
                </a:extLst>
              </p:cNvPr>
              <p:cNvCxnSpPr/>
              <p:nvPr/>
            </p:nvCxnSpPr>
            <p:spPr>
              <a:xfrm>
                <a:off x="3509299" y="4153276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2CF9897-6BC9-66CF-343F-4654F3AE6620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3509299" y="4381482"/>
                <a:ext cx="558361" cy="6927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5DC22A3-6EE2-8B13-C775-2A3B630150FA}"/>
                  </a:ext>
                </a:extLst>
              </p:cNvPr>
              <p:cNvCxnSpPr/>
              <p:nvPr/>
            </p:nvCxnSpPr>
            <p:spPr>
              <a:xfrm>
                <a:off x="3509299" y="5074186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45C0D4-12C7-6074-B07C-EBAE14656820}"/>
                  </a:ext>
                </a:extLst>
              </p:cNvPr>
              <p:cNvCxnSpPr>
                <a:cxnSpLocks/>
                <a:stCxn id="34" idx="3"/>
                <a:endCxn id="12" idx="2"/>
              </p:cNvCxnSpPr>
              <p:nvPr/>
            </p:nvCxnSpPr>
            <p:spPr>
              <a:xfrm>
                <a:off x="3509299" y="2311454"/>
                <a:ext cx="454182" cy="2762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7EB7C72-1769-8ADD-A2A0-204B3DB78D8D}"/>
                </a:ext>
              </a:extLst>
            </p:cNvPr>
            <p:cNvGrpSpPr/>
            <p:nvPr/>
          </p:nvGrpSpPr>
          <p:grpSpPr>
            <a:xfrm>
              <a:off x="-10187" y="1896525"/>
              <a:ext cx="4834300" cy="3604799"/>
              <a:chOff x="-10187" y="1896525"/>
              <a:chExt cx="4834300" cy="360479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E83C3D4-6573-6EFE-2B6B-DF3D4BF3F92A}"/>
                  </a:ext>
                </a:extLst>
              </p:cNvPr>
              <p:cNvGrpSpPr/>
              <p:nvPr/>
            </p:nvGrpSpPr>
            <p:grpSpPr>
              <a:xfrm>
                <a:off x="-10187" y="1896525"/>
                <a:ext cx="1429324" cy="3604799"/>
                <a:chOff x="-10187" y="1896525"/>
                <a:chExt cx="1429324" cy="36047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FE2D9FD-3CEC-62D6-CFAC-9CFC504CCE3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877" y="1896525"/>
                      <a:ext cx="1421433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FE2D9FD-3CEC-62D6-CFAC-9CFC504CCE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877" y="1896525"/>
                      <a:ext cx="1421433" cy="82985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ED9A82AE-3FD2-9B2A-698A-A172DF0860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877" y="2844838"/>
                      <a:ext cx="1421434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ED9A82AE-3FD2-9B2A-698A-A172DF0860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877" y="2844838"/>
                      <a:ext cx="1421434" cy="82985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FD1355AE-82A8-8994-3B80-C4F867DD1F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296" y="3754958"/>
                      <a:ext cx="1421433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FD1355AE-82A8-8994-3B80-C4F867DD1F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296" y="3754958"/>
                      <a:ext cx="1421433" cy="82985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7D177D53-889B-3548-207D-BEDB4E967B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0187" y="4671468"/>
                      <a:ext cx="1421435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7D177D53-889B-3548-207D-BEDB4E967B7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187" y="4671468"/>
                      <a:ext cx="1421435" cy="82985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6F0340C-EAAD-DD1B-3469-3AABD0A6D13B}"/>
                  </a:ext>
                </a:extLst>
              </p:cNvPr>
              <p:cNvGrpSpPr/>
              <p:nvPr/>
            </p:nvGrpSpPr>
            <p:grpSpPr>
              <a:xfrm>
                <a:off x="3815802" y="1935310"/>
                <a:ext cx="1008311" cy="3421276"/>
                <a:chOff x="205082" y="1904368"/>
                <a:chExt cx="1008311" cy="342127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7831936E-EB48-3B3B-D2AF-582B8FB8A4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392" y="1904368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7831936E-EB48-3B3B-D2AF-582B8FB8A4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392" y="1904368"/>
                      <a:ext cx="1000421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7F7CC697-FE28-0122-76F7-D72CC4F64B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392" y="2852681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7F7CC697-FE28-0122-76F7-D72CC4F64B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392" y="2852681"/>
                      <a:ext cx="1000421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64386404-9321-555D-3F52-7E284E077B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972" y="3762805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64386404-9321-555D-3F52-7E284E077B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972" y="3762805"/>
                      <a:ext cx="1000421" cy="6463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D91C6ED4-064D-E83A-E5E6-30EAA1095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082" y="4679313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D91C6ED4-064D-E83A-E5E6-30EAA1095F2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082" y="4679313"/>
                      <a:ext cx="1000421" cy="64633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pic>
        <p:nvPicPr>
          <p:cNvPr id="77" name="Graphic 76" descr="Scales of justice outline">
            <a:extLst>
              <a:ext uri="{FF2B5EF4-FFF2-40B4-BE49-F238E27FC236}">
                <a16:creationId xmlns:a16="http://schemas.microsoft.com/office/drawing/2014/main" id="{373294B7-45EA-4E9B-4475-6F82838946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02117" y="4468227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63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351F-7492-8C40-D450-9FD95579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1528" cy="1325563"/>
          </a:xfrm>
        </p:spPr>
        <p:txBody>
          <a:bodyPr/>
          <a:lstStyle/>
          <a:p>
            <a:r>
              <a:rPr lang="en-US" dirty="0"/>
              <a:t>Reinforcement Learning for Queueing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96B5-4F70-AA88-3A45-40224DB49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Framework: Queueing system as Markov Decision Process (MDP) with unknown parameters</a:t>
            </a:r>
          </a:p>
          <a:p>
            <a:pPr marL="0" indent="0">
              <a:buNone/>
            </a:pPr>
            <a:r>
              <a:rPr lang="en-US" dirty="0"/>
              <a:t>Policy gradient methods: Actor-critic, Trust Region Policy Optimization, Proximal Policy Optimization </a:t>
            </a:r>
            <a:r>
              <a:rPr lang="en-US" sz="1600" dirty="0"/>
              <a:t>[Schulman et al. ’15, ‘17]</a:t>
            </a:r>
          </a:p>
          <a:p>
            <a:pPr marL="0" indent="0">
              <a:buNone/>
            </a:pPr>
            <a:r>
              <a:rPr lang="en-US" dirty="0"/>
              <a:t>Developed for finite state-space settings</a:t>
            </a:r>
          </a:p>
          <a:p>
            <a:pPr marL="0" indent="0">
              <a:buNone/>
            </a:pPr>
            <a:r>
              <a:rPr lang="en-US" dirty="0"/>
              <a:t>Empirically, highly effective for countably-infinite queues! </a:t>
            </a:r>
            <a:br>
              <a:rPr lang="en-US" dirty="0"/>
            </a:br>
            <a:r>
              <a:rPr lang="en-US" dirty="0"/>
              <a:t>Recent variance reduction work, even better empirically! </a:t>
            </a:r>
            <a:r>
              <a:rPr lang="en-US" sz="1600" dirty="0"/>
              <a:t>[Dai &amp; </a:t>
            </a:r>
            <a:r>
              <a:rPr lang="en-US" sz="1600" dirty="0" err="1"/>
              <a:t>Gluzman</a:t>
            </a:r>
            <a:r>
              <a:rPr lang="en-US" sz="1600" dirty="0"/>
              <a:t> ’22]</a:t>
            </a:r>
          </a:p>
          <a:p>
            <a:pPr marL="0" indent="0">
              <a:buNone/>
            </a:pPr>
            <a:r>
              <a:rPr lang="en-US" dirty="0"/>
              <a:t>Want to analyze: Converge to global optimum? Convergence rate?</a:t>
            </a:r>
          </a:p>
          <a:p>
            <a:pPr marL="0" indent="0">
              <a:buNone/>
            </a:pPr>
            <a:r>
              <a:rPr lang="en-US" dirty="0"/>
              <a:t>Underpinning: Natural Policy Gradient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0150F800-E725-ABDC-8736-8F57E5796511}"/>
              </a:ext>
            </a:extLst>
          </p:cNvPr>
          <p:cNvSpPr/>
          <p:nvPr/>
        </p:nvSpPr>
        <p:spPr>
          <a:xfrm>
            <a:off x="143256" y="4178331"/>
            <a:ext cx="694944" cy="695325"/>
          </a:xfrm>
          <a:prstGeom prst="smileyFace">
            <a:avLst/>
          </a:prstGeom>
          <a:solidFill>
            <a:srgbClr val="00B050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BB5AB-97E2-8C75-B668-59EB3324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F988-EC7A-266C-015A-61AB5978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3</a:t>
            </a:fld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FA5924D3-699D-6C5E-11AD-E43D01D5B635}"/>
              </a:ext>
            </a:extLst>
          </p:cNvPr>
          <p:cNvSpPr/>
          <p:nvPr/>
        </p:nvSpPr>
        <p:spPr>
          <a:xfrm>
            <a:off x="143256" y="3429000"/>
            <a:ext cx="694944" cy="695325"/>
          </a:xfrm>
          <a:prstGeom prst="smileyFace">
            <a:avLst>
              <a:gd name="adj" fmla="val 823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5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6AEF-0F51-C16F-7FBB-666EA62C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Policy Gradient for Queueing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2934-611C-0170-3E3A-920FA3770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Natural Policy Gradient: Algorithm for MDP optimization</a:t>
            </a:r>
          </a:p>
          <a:p>
            <a:pPr marL="0" indent="0">
              <a:buNone/>
            </a:pPr>
            <a:r>
              <a:rPr lang="en-US" dirty="0"/>
              <a:t>Perfect information, tabular policy space. Simplest setting.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problem!</a:t>
            </a:r>
          </a:p>
          <a:p>
            <a:pPr marL="0" indent="0">
              <a:buNone/>
            </a:pPr>
            <a:r>
              <a:rPr lang="en-US" dirty="0"/>
              <a:t>Key challenges: Average cost, countably-infinite state space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CE6603-B69A-4812-C188-6B9382EA205F}"/>
              </a:ext>
            </a:extLst>
          </p:cNvPr>
          <p:cNvSpPr/>
          <p:nvPr/>
        </p:nvSpPr>
        <p:spPr>
          <a:xfrm>
            <a:off x="2762249" y="3110706"/>
            <a:ext cx="6334125" cy="1533525"/>
          </a:xfrm>
          <a:prstGeom prst="roundRect">
            <a:avLst/>
          </a:prstGeom>
          <a:solidFill>
            <a:srgbClr val="E8CFF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Q: Does NPG converge to the globally optimal policy, for queueing MDPs?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 so, how fast?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0D43-C7D8-1122-9A0A-D034B0F1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E0861-2D29-A363-F19D-59FFE1BB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714E-DEBB-1CF6-366B-C717607D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F0FD0-D718-03D4-5A3F-BC96E0005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Setting: RL for queueing systems</a:t>
            </a:r>
          </a:p>
          <a:p>
            <a:pPr marL="0" indent="0">
              <a:buNone/>
            </a:pPr>
            <a:r>
              <a:rPr lang="en-US" dirty="0"/>
              <a:t>Define NPG algorithm</a:t>
            </a:r>
          </a:p>
          <a:p>
            <a:pPr marL="0" indent="0">
              <a:buNone/>
            </a:pPr>
            <a:r>
              <a:rPr lang="en-US" dirty="0"/>
              <a:t>Challenges &amp; prior work</a:t>
            </a:r>
          </a:p>
          <a:p>
            <a:pPr marL="0" indent="0">
              <a:buNone/>
            </a:pPr>
            <a:r>
              <a:rPr lang="en-US" dirty="0"/>
              <a:t>The expert-advice framework</a:t>
            </a:r>
          </a:p>
          <a:p>
            <a:pPr marL="0" indent="0">
              <a:buNone/>
            </a:pPr>
            <a:r>
              <a:rPr lang="en-US" dirty="0"/>
              <a:t>Result! First convergence for NPG on queues</a:t>
            </a: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4258C6AE-F6B9-3DDA-D8FF-2912F5FA120E}"/>
              </a:ext>
            </a:extLst>
          </p:cNvPr>
          <p:cNvSpPr/>
          <p:nvPr/>
        </p:nvSpPr>
        <p:spPr>
          <a:xfrm rot="18577306">
            <a:off x="291550" y="1318805"/>
            <a:ext cx="1134317" cy="546460"/>
          </a:xfrm>
          <a:prstGeom prst="corner">
            <a:avLst>
              <a:gd name="adj1" fmla="val 32624"/>
              <a:gd name="adj2" fmla="val 326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1834-A1C9-C9D6-0FD5-54C5FE45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E0BD-0348-C579-EFBD-991D1F6F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D8AD84-C2C0-7562-B9F5-C55DB93EC343}"/>
              </a:ext>
            </a:extLst>
          </p:cNvPr>
          <p:cNvGrpSpPr/>
          <p:nvPr/>
        </p:nvGrpSpPr>
        <p:grpSpPr>
          <a:xfrm>
            <a:off x="7239000" y="621413"/>
            <a:ext cx="3459212" cy="2807587"/>
            <a:chOff x="-10187" y="1896525"/>
            <a:chExt cx="4834300" cy="36047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2CB569-3AD7-20F3-9764-58B9B39FD75E}"/>
                </a:ext>
              </a:extLst>
            </p:cNvPr>
            <p:cNvGrpSpPr/>
            <p:nvPr/>
          </p:nvGrpSpPr>
          <p:grpSpPr>
            <a:xfrm>
              <a:off x="1226817" y="1955676"/>
              <a:ext cx="3448042" cy="3474289"/>
              <a:chOff x="1226817" y="1955676"/>
              <a:chExt cx="3448042" cy="347428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32E79E3-FA4F-2059-CE0C-AFC53C24BBC4}"/>
                  </a:ext>
                </a:extLst>
              </p:cNvPr>
              <p:cNvGrpSpPr/>
              <p:nvPr/>
            </p:nvGrpSpPr>
            <p:grpSpPr>
              <a:xfrm>
                <a:off x="1226817" y="1955676"/>
                <a:ext cx="2288268" cy="3474289"/>
                <a:chOff x="1226817" y="1955676"/>
                <a:chExt cx="2288268" cy="3474289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895E3E0-7D32-7C61-CF37-DF46CF2E9C94}"/>
                    </a:ext>
                  </a:extLst>
                </p:cNvPr>
                <p:cNvGrpSpPr/>
                <p:nvPr/>
              </p:nvGrpSpPr>
              <p:grpSpPr>
                <a:xfrm>
                  <a:off x="1232603" y="3797498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CD034D24-584A-E650-7062-BDD2D4102692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71" name="Rectangles 39">
                      <a:extLst>
                        <a:ext uri="{FF2B5EF4-FFF2-40B4-BE49-F238E27FC236}">
                          <a16:creationId xmlns:a16="http://schemas.microsoft.com/office/drawing/2014/main" id="{093830AC-1A67-119F-D24E-B7094FC55E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s 40">
                      <a:extLst>
                        <a:ext uri="{FF2B5EF4-FFF2-40B4-BE49-F238E27FC236}">
                          <a16:creationId xmlns:a16="http://schemas.microsoft.com/office/drawing/2014/main" id="{1B5B6751-3DD7-0C5D-6644-3954EF5E1F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s 41">
                      <a:extLst>
                        <a:ext uri="{FF2B5EF4-FFF2-40B4-BE49-F238E27FC236}">
                          <a16:creationId xmlns:a16="http://schemas.microsoft.com/office/drawing/2014/main" id="{66F42987-DD2D-2B78-866F-31C552C94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42">
                      <a:extLst>
                        <a:ext uri="{FF2B5EF4-FFF2-40B4-BE49-F238E27FC236}">
                          <a16:creationId xmlns:a16="http://schemas.microsoft.com/office/drawing/2014/main" id="{8A529C8F-04EE-C799-173B-6BF0D0BEBF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DDF70744-44E8-87AB-A971-940A14D87F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5A4AA0B2-6868-C19A-D07E-C4688FE52B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7" name="Rectangles 46">
                    <a:extLst>
                      <a:ext uri="{FF2B5EF4-FFF2-40B4-BE49-F238E27FC236}">
                        <a16:creationId xmlns:a16="http://schemas.microsoft.com/office/drawing/2014/main" id="{EF94E3C6-F1C3-829C-DDA3-1AF431CB6303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Rectangles 47">
                    <a:extLst>
                      <a:ext uri="{FF2B5EF4-FFF2-40B4-BE49-F238E27FC236}">
                        <a16:creationId xmlns:a16="http://schemas.microsoft.com/office/drawing/2014/main" id="{1B2A83AD-461D-B909-2177-093808AC394E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9" name="Rectangles 48">
                    <a:extLst>
                      <a:ext uri="{FF2B5EF4-FFF2-40B4-BE49-F238E27FC236}">
                        <a16:creationId xmlns:a16="http://schemas.microsoft.com/office/drawing/2014/main" id="{E16E8F29-BB04-1A6A-6AB0-FCBC3E065221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Rectangles 49">
                    <a:extLst>
                      <a:ext uri="{FF2B5EF4-FFF2-40B4-BE49-F238E27FC236}">
                        <a16:creationId xmlns:a16="http://schemas.microsoft.com/office/drawing/2014/main" id="{B01F46B2-CC4D-7702-B5B2-236AA2777BA7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08BFC21-BAD9-16DF-F77D-015949517B61}"/>
                    </a:ext>
                  </a:extLst>
                </p:cNvPr>
                <p:cNvGrpSpPr/>
                <p:nvPr/>
              </p:nvGrpSpPr>
              <p:grpSpPr>
                <a:xfrm>
                  <a:off x="1226817" y="2876587"/>
                  <a:ext cx="2282482" cy="1504895"/>
                  <a:chOff x="5630" y="3735"/>
                  <a:chExt cx="4734" cy="3625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8E42E88-F051-FEF2-A842-E1EF9E5D5754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60" name="Rectangles 39">
                      <a:extLst>
                        <a:ext uri="{FF2B5EF4-FFF2-40B4-BE49-F238E27FC236}">
                          <a16:creationId xmlns:a16="http://schemas.microsoft.com/office/drawing/2014/main" id="{CBA05385-81D1-F486-DB0C-44732FA9E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1" name="Rectangles 40">
                      <a:extLst>
                        <a:ext uri="{FF2B5EF4-FFF2-40B4-BE49-F238E27FC236}">
                          <a16:creationId xmlns:a16="http://schemas.microsoft.com/office/drawing/2014/main" id="{32357486-3E65-51C3-43AD-54F8A5B059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2" name="Rectangles 41">
                      <a:extLst>
                        <a:ext uri="{FF2B5EF4-FFF2-40B4-BE49-F238E27FC236}">
                          <a16:creationId xmlns:a16="http://schemas.microsoft.com/office/drawing/2014/main" id="{0C42CC5D-D32F-26F1-0C8F-287E8EFFA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s 42">
                      <a:extLst>
                        <a:ext uri="{FF2B5EF4-FFF2-40B4-BE49-F238E27FC236}">
                          <a16:creationId xmlns:a16="http://schemas.microsoft.com/office/drawing/2014/main" id="{B6780E40-A406-C7D2-7626-09520C0F5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B2E6CCAD-F08E-7792-E2BC-C7C36DD0C8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FA08AF2E-B845-B482-461C-D3FF3AA999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Rectangles 46">
                    <a:extLst>
                      <a:ext uri="{FF2B5EF4-FFF2-40B4-BE49-F238E27FC236}">
                        <a16:creationId xmlns:a16="http://schemas.microsoft.com/office/drawing/2014/main" id="{5B2AFA12-A361-0875-54C3-CC427A587A93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Rectangles 47">
                    <a:extLst>
                      <a:ext uri="{FF2B5EF4-FFF2-40B4-BE49-F238E27FC236}">
                        <a16:creationId xmlns:a16="http://schemas.microsoft.com/office/drawing/2014/main" id="{FA110D8B-4C64-0625-4CCB-8834962350BB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8" name="Rectangles 48">
                    <a:extLst>
                      <a:ext uri="{FF2B5EF4-FFF2-40B4-BE49-F238E27FC236}">
                        <a16:creationId xmlns:a16="http://schemas.microsoft.com/office/drawing/2014/main" id="{ED667D03-A345-31B5-4205-6DED356EA4A2}"/>
                      </a:ext>
                    </a:extLst>
                  </p:cNvPr>
                  <p:cNvSpPr/>
                  <p:nvPr/>
                </p:nvSpPr>
                <p:spPr>
                  <a:xfrm>
                    <a:off x="5739" y="659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Rectangles 49">
                    <a:extLst>
                      <a:ext uri="{FF2B5EF4-FFF2-40B4-BE49-F238E27FC236}">
                        <a16:creationId xmlns:a16="http://schemas.microsoft.com/office/drawing/2014/main" id="{4D661426-0397-F956-4924-26EE561AE422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A7DE99C-E2FC-693E-68FC-0A6CF4F06F7E}"/>
                    </a:ext>
                  </a:extLst>
                </p:cNvPr>
                <p:cNvGrpSpPr/>
                <p:nvPr/>
              </p:nvGrpSpPr>
              <p:grpSpPr>
                <a:xfrm>
                  <a:off x="1226817" y="4718409"/>
                  <a:ext cx="2282482" cy="711556"/>
                  <a:chOff x="5630" y="3735"/>
                  <a:chExt cx="4734" cy="1714"/>
                </a:xfrm>
              </p:grpSpPr>
              <p:sp>
                <p:nvSpPr>
                  <p:cNvPr id="49" name="Rectangles 39">
                    <a:extLst>
                      <a:ext uri="{FF2B5EF4-FFF2-40B4-BE49-F238E27FC236}">
                        <a16:creationId xmlns:a16="http://schemas.microsoft.com/office/drawing/2014/main" id="{5F28D252-8F23-CA77-5CCF-5539CC3F6468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s 40">
                    <a:extLst>
                      <a:ext uri="{FF2B5EF4-FFF2-40B4-BE49-F238E27FC236}">
                        <a16:creationId xmlns:a16="http://schemas.microsoft.com/office/drawing/2014/main" id="{5B5EC18D-33C7-47BA-A996-C42BFD4B4AF7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s 41">
                    <a:extLst>
                      <a:ext uri="{FF2B5EF4-FFF2-40B4-BE49-F238E27FC236}">
                        <a16:creationId xmlns:a16="http://schemas.microsoft.com/office/drawing/2014/main" id="{7EE3CBA2-F8E2-0D1D-2DD3-414B7BE5308A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s 42">
                    <a:extLst>
                      <a:ext uri="{FF2B5EF4-FFF2-40B4-BE49-F238E27FC236}">
                        <a16:creationId xmlns:a16="http://schemas.microsoft.com/office/drawing/2014/main" id="{37664A70-2F49-18B6-322F-BD5F9725A96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4587C943-5683-54D4-5ED0-3EE7EA636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50320A26-C4E5-0768-D35C-B123F40D3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3855315B-8BD8-3F6B-69C4-7364502189F7}"/>
                    </a:ext>
                  </a:extLst>
                </p:cNvPr>
                <p:cNvGrpSpPr/>
                <p:nvPr/>
              </p:nvGrpSpPr>
              <p:grpSpPr>
                <a:xfrm>
                  <a:off x="1226817" y="1955676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96E98156-6583-C402-F1F0-D1AC5517AC5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43" name="Rectangles 39">
                      <a:extLst>
                        <a:ext uri="{FF2B5EF4-FFF2-40B4-BE49-F238E27FC236}">
                          <a16:creationId xmlns:a16="http://schemas.microsoft.com/office/drawing/2014/main" id="{4A16B134-41FF-0843-1D47-F1484E337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s 40">
                      <a:extLst>
                        <a:ext uri="{FF2B5EF4-FFF2-40B4-BE49-F238E27FC236}">
                          <a16:creationId xmlns:a16="http://schemas.microsoft.com/office/drawing/2014/main" id="{854614E4-75A8-D76C-234A-3D61AFA05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s 41">
                      <a:extLst>
                        <a:ext uri="{FF2B5EF4-FFF2-40B4-BE49-F238E27FC236}">
                          <a16:creationId xmlns:a16="http://schemas.microsoft.com/office/drawing/2014/main" id="{63622F76-7C3B-DCBF-643B-87BD79508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s 42">
                      <a:extLst>
                        <a:ext uri="{FF2B5EF4-FFF2-40B4-BE49-F238E27FC236}">
                          <a16:creationId xmlns:a16="http://schemas.microsoft.com/office/drawing/2014/main" id="{05CF6606-D06D-680E-FE84-65AEEFB70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AEE90388-B7A3-4413-5778-71416C76E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9E6100A2-273F-65C0-0D68-4DCFCCA0D8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Rectangles 46">
                    <a:extLst>
                      <a:ext uri="{FF2B5EF4-FFF2-40B4-BE49-F238E27FC236}">
                        <a16:creationId xmlns:a16="http://schemas.microsoft.com/office/drawing/2014/main" id="{B11A694C-55AB-CA5A-4D0D-ED107B44E2CD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s 47">
                    <a:extLst>
                      <a:ext uri="{FF2B5EF4-FFF2-40B4-BE49-F238E27FC236}">
                        <a16:creationId xmlns:a16="http://schemas.microsoft.com/office/drawing/2014/main" id="{04583DE1-1EEC-2A7F-0998-651BE4224313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Rectangles 48">
                    <a:extLst>
                      <a:ext uri="{FF2B5EF4-FFF2-40B4-BE49-F238E27FC236}">
                        <a16:creationId xmlns:a16="http://schemas.microsoft.com/office/drawing/2014/main" id="{AD547390-8D41-3E56-502C-B1EF3012D6B9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tangles 49">
                    <a:extLst>
                      <a:ext uri="{FF2B5EF4-FFF2-40B4-BE49-F238E27FC236}">
                        <a16:creationId xmlns:a16="http://schemas.microsoft.com/office/drawing/2014/main" id="{A7268537-81A7-E0A8-81BA-D50FD3C6F4DA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EC41DF-189C-31D3-EE4A-8B578D7098B0}"/>
                  </a:ext>
                </a:extLst>
              </p:cNvPr>
              <p:cNvSpPr/>
              <p:nvPr/>
            </p:nvSpPr>
            <p:spPr>
              <a:xfrm>
                <a:off x="3963481" y="1977748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5DBD90C-4225-652F-498A-AB7476E3C919}"/>
                  </a:ext>
                </a:extLst>
              </p:cNvPr>
              <p:cNvSpPr/>
              <p:nvPr/>
            </p:nvSpPr>
            <p:spPr>
              <a:xfrm>
                <a:off x="3963481" y="2895728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26AD37E-9B7F-ECE7-758D-7B4ABE334F81}"/>
                  </a:ext>
                </a:extLst>
              </p:cNvPr>
              <p:cNvSpPr/>
              <p:nvPr/>
            </p:nvSpPr>
            <p:spPr>
              <a:xfrm>
                <a:off x="3963481" y="3823971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D658900-789C-F5DD-F451-BDF9D0726AB9}"/>
                  </a:ext>
                </a:extLst>
              </p:cNvPr>
              <p:cNvSpPr/>
              <p:nvPr/>
            </p:nvSpPr>
            <p:spPr>
              <a:xfrm>
                <a:off x="3963481" y="4740481"/>
                <a:ext cx="711378" cy="66741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8C8E0B-8BED-196B-DFF4-ED171B365750}"/>
                  </a:ext>
                </a:extLst>
              </p:cNvPr>
              <p:cNvCxnSpPr>
                <a:stCxn id="46" idx="3"/>
                <a:endCxn id="21" idx="2"/>
              </p:cNvCxnSpPr>
              <p:nvPr/>
            </p:nvCxnSpPr>
            <p:spPr>
              <a:xfrm>
                <a:off x="3509299" y="2311454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B3E91EE-A076-0203-8291-F85E5B32F766}"/>
                  </a:ext>
                </a:extLst>
              </p:cNvPr>
              <p:cNvCxnSpPr>
                <a:cxnSpLocks/>
                <a:stCxn id="74" idx="3"/>
                <a:endCxn id="21" idx="3"/>
              </p:cNvCxnSpPr>
              <p:nvPr/>
            </p:nvCxnSpPr>
            <p:spPr>
              <a:xfrm flipV="1">
                <a:off x="3515085" y="2547419"/>
                <a:ext cx="552575" cy="160585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D380E70-BFA4-2C16-27D9-0475B45D6BB4}"/>
                  </a:ext>
                </a:extLst>
              </p:cNvPr>
              <p:cNvCxnSpPr/>
              <p:nvPr/>
            </p:nvCxnSpPr>
            <p:spPr>
              <a:xfrm>
                <a:off x="3509299" y="3267328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2F266A1-07BB-54A8-F279-94AEC32794F8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 flipV="1">
                <a:off x="3515085" y="3461265"/>
                <a:ext cx="552575" cy="69201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0552962-FFCC-76EC-BD93-94853D6F94AE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V="1">
                <a:off x="3509299" y="3563139"/>
                <a:ext cx="681273" cy="151104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51CBFC5-C7C3-957E-D0A0-47C4735A1631}"/>
                  </a:ext>
                </a:extLst>
              </p:cNvPr>
              <p:cNvCxnSpPr/>
              <p:nvPr/>
            </p:nvCxnSpPr>
            <p:spPr>
              <a:xfrm>
                <a:off x="3509299" y="4153276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700C1C6-C3DF-E0FF-512B-B7AE377B91F0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V="1">
                <a:off x="3509299" y="4381482"/>
                <a:ext cx="558361" cy="6927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015488-0A39-3797-236E-42A1A30560C4}"/>
                  </a:ext>
                </a:extLst>
              </p:cNvPr>
              <p:cNvCxnSpPr/>
              <p:nvPr/>
            </p:nvCxnSpPr>
            <p:spPr>
              <a:xfrm>
                <a:off x="3509299" y="5074186"/>
                <a:ext cx="45418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D38B58F-EF74-8A4C-F3BE-B2F450B83C35}"/>
                  </a:ext>
                </a:extLst>
              </p:cNvPr>
              <p:cNvCxnSpPr>
                <a:cxnSpLocks/>
                <a:stCxn id="46" idx="3"/>
                <a:endCxn id="24" idx="2"/>
              </p:cNvCxnSpPr>
              <p:nvPr/>
            </p:nvCxnSpPr>
            <p:spPr>
              <a:xfrm>
                <a:off x="3509299" y="2311454"/>
                <a:ext cx="454182" cy="2762733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57DE1-7EA7-E9F4-A660-DC861F702950}"/>
                </a:ext>
              </a:extLst>
            </p:cNvPr>
            <p:cNvGrpSpPr/>
            <p:nvPr/>
          </p:nvGrpSpPr>
          <p:grpSpPr>
            <a:xfrm>
              <a:off x="-10187" y="1896525"/>
              <a:ext cx="4834300" cy="3604799"/>
              <a:chOff x="-10187" y="1896525"/>
              <a:chExt cx="4834300" cy="360479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8026B75-ABC3-2B08-0F15-F5845D70DF1E}"/>
                  </a:ext>
                </a:extLst>
              </p:cNvPr>
              <p:cNvGrpSpPr/>
              <p:nvPr/>
            </p:nvGrpSpPr>
            <p:grpSpPr>
              <a:xfrm>
                <a:off x="-10187" y="1896525"/>
                <a:ext cx="1429324" cy="3604799"/>
                <a:chOff x="-10187" y="1896525"/>
                <a:chExt cx="1429324" cy="36047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5AFD9CD7-14BB-C0FB-77A5-4600E957A8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877" y="1896525"/>
                      <a:ext cx="1421433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5AFD9CD7-14BB-C0FB-77A5-4600E957A8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877" y="1896525"/>
                      <a:ext cx="1421433" cy="82985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9D54483-CF4D-CE60-36B2-B02732812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877" y="2844838"/>
                      <a:ext cx="1421434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9D54483-CF4D-CE60-36B2-B02732812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3877" y="2844838"/>
                      <a:ext cx="1421434" cy="82985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4A0DBC1-EA57-5349-4751-B4EDD37092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296" y="3754958"/>
                      <a:ext cx="1421433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D4A0DBC1-EA57-5349-4751-B4EDD37092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296" y="3754958"/>
                      <a:ext cx="1421433" cy="82985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6A623A1A-7C2A-D66D-35A3-A68C374DCC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0187" y="4671468"/>
                      <a:ext cx="1421435" cy="82985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⟹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6A623A1A-7C2A-D66D-35A3-A68C374DCC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187" y="4671468"/>
                      <a:ext cx="1421435" cy="82985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9BC8D54-3118-0EA5-83C5-FAAE066F7664}"/>
                  </a:ext>
                </a:extLst>
              </p:cNvPr>
              <p:cNvGrpSpPr/>
              <p:nvPr/>
            </p:nvGrpSpPr>
            <p:grpSpPr>
              <a:xfrm>
                <a:off x="3815802" y="1935310"/>
                <a:ext cx="1008311" cy="3421276"/>
                <a:chOff x="205082" y="1904368"/>
                <a:chExt cx="1008311" cy="342127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B3D5D672-E18D-3E97-7B38-93B0EBF926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392" y="1904368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B3D5D672-E18D-3E97-7B38-93B0EBF926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392" y="1904368"/>
                      <a:ext cx="1000421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201D58B1-0916-1B02-C804-C81FF69814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1392" y="2852681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201D58B1-0916-1B02-C804-C81FF69814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1392" y="2852681"/>
                      <a:ext cx="1000421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C9D0B38-6398-21D5-2B1C-F34910F5A7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2972" y="3762805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C9D0B38-6398-21D5-2B1C-F34910F5A7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972" y="3762805"/>
                      <a:ext cx="1000421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FB26674-1345-1D54-79D3-4EF220CB1D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082" y="4679313"/>
                      <a:ext cx="100042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36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FB26674-1345-1D54-79D3-4EF220CB1D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082" y="4679313"/>
                      <a:ext cx="1000421" cy="6463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933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FAF5-59C1-2BC8-C224-ED584CA9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Policy Gradient: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EE852-E44B-D9A3-C376-9C2915D63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Relative value function: Solution to Poisson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Natural Policy Gradient algorithm:</a:t>
                </a:r>
              </a:p>
              <a:p>
                <a:pPr marL="0" indent="0">
                  <a:buNone/>
                </a:pPr>
                <a:r>
                  <a:rPr lang="en-US" dirty="0"/>
                  <a:t>Given initial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For each iteration,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For each state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dirty="0"/>
                  <a:t>, update the action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8EE852-E44B-D9A3-C376-9C2915D63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10B842-53D6-0E00-20E0-7EA6BB6E07F1}"/>
              </a:ext>
            </a:extLst>
          </p:cNvPr>
          <p:cNvSpPr/>
          <p:nvPr/>
        </p:nvSpPr>
        <p:spPr>
          <a:xfrm>
            <a:off x="2928937" y="5340731"/>
            <a:ext cx="6334125" cy="1152144"/>
          </a:xfrm>
          <a:prstGeom prst="roundRect">
            <a:avLst/>
          </a:prstGeom>
          <a:solidFill>
            <a:srgbClr val="E8CFFD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Q: Does NPG converge to the globally optimal policy, for queueing MDPs?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1C073-202E-CF6C-502A-447C1682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C1B2-E78D-B54E-6B53-08556C4C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 on NPG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BC8B-0A3B-157F-ECB0-66A62BF3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7B0C5F-B54F-385C-2EBE-79DA5C7A7756}"/>
              </a:ext>
            </a:extLst>
          </p:cNvPr>
          <p:cNvSpPr/>
          <p:nvPr/>
        </p:nvSpPr>
        <p:spPr>
          <a:xfrm>
            <a:off x="32054" y="1868563"/>
            <a:ext cx="4235146" cy="4916284"/>
          </a:xfrm>
          <a:prstGeom prst="roundRect">
            <a:avLst/>
          </a:prstGeom>
          <a:solidFill>
            <a:srgbClr val="CCE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Average cost, infinite state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Results for specialized settings </a:t>
            </a:r>
            <a:r>
              <a:rPr lang="en-US" sz="1600" dirty="0">
                <a:solidFill>
                  <a:schemeClr val="tx1"/>
                </a:solidFill>
              </a:rPr>
              <a:t>[</a:t>
            </a:r>
            <a:r>
              <a:rPr lang="en-US" sz="1600" dirty="0" err="1">
                <a:solidFill>
                  <a:schemeClr val="tx1"/>
                </a:solidFill>
              </a:rPr>
              <a:t>Kunnumkal</a:t>
            </a:r>
            <a:r>
              <a:rPr lang="en-US" sz="1600" dirty="0">
                <a:solidFill>
                  <a:schemeClr val="tx1"/>
                </a:solidFill>
              </a:rPr>
              <a:t> &amp; </a:t>
            </a:r>
            <a:r>
              <a:rPr lang="en-US" sz="1600" dirty="0" err="1">
                <a:solidFill>
                  <a:schemeClr val="tx1"/>
                </a:solidFill>
              </a:rPr>
              <a:t>Topaloglu</a:t>
            </a:r>
            <a:r>
              <a:rPr lang="en-US" sz="1600" dirty="0">
                <a:solidFill>
                  <a:schemeClr val="tx1"/>
                </a:solidFill>
              </a:rPr>
              <a:t> ’08], [Fazel et al. ‘14]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Open in general, incl. queueing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C6324B-0FEF-85D5-E6B5-92799B3CBB52}"/>
                  </a:ext>
                </a:extLst>
              </p:cNvPr>
              <p:cNvSpPr/>
              <p:nvPr/>
            </p:nvSpPr>
            <p:spPr>
              <a:xfrm>
                <a:off x="4336898" y="1868562"/>
                <a:ext cx="4385109" cy="4916285"/>
              </a:xfrm>
              <a:prstGeom prst="roundRect">
                <a:avLst/>
              </a:prstGeom>
              <a:solidFill>
                <a:srgbClr val="FFCC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Average cost, finite state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Even-Dar et al. ‘09: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ra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convergence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Murthy &amp; Srikant ‘23: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convergence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71C6324B-0FEF-85D5-E6B5-92799B3CB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898" y="1868562"/>
                <a:ext cx="4385109" cy="491628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410B5C2-64A5-8639-631C-20C805A2FCF2}"/>
                  </a:ext>
                </a:extLst>
              </p:cNvPr>
              <p:cNvSpPr/>
              <p:nvPr/>
            </p:nvSpPr>
            <p:spPr>
              <a:xfrm>
                <a:off x="8791705" y="1868563"/>
                <a:ext cx="3368241" cy="491628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Discounted cost</a:t>
                </a:r>
              </a:p>
              <a:p>
                <a:pPr algn="ctr"/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convergence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[Geist et al. ‘19] [Agarwal et al. ‘21]</a:t>
                </a: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410B5C2-64A5-8639-631C-20C805A2F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705" y="1868563"/>
                <a:ext cx="3368241" cy="4916284"/>
              </a:xfrm>
              <a:prstGeom prst="roundRect">
                <a:avLst/>
              </a:prstGeom>
              <a:blipFill>
                <a:blip r:embed="rId4"/>
                <a:stretch>
                  <a:fillRect r="-71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81A053A-A882-F4DF-22E7-E6AA0E7D5F43}"/>
              </a:ext>
            </a:extLst>
          </p:cNvPr>
          <p:cNvGrpSpPr/>
          <p:nvPr/>
        </p:nvGrpSpPr>
        <p:grpSpPr>
          <a:xfrm>
            <a:off x="4721302" y="3886200"/>
            <a:ext cx="3270303" cy="769441"/>
            <a:chOff x="4581906" y="3848100"/>
            <a:chExt cx="3270303" cy="769441"/>
          </a:xfrm>
        </p:grpSpPr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631E4DAA-203F-7E35-D1CE-55780AAEE984}"/>
                </a:ext>
              </a:extLst>
            </p:cNvPr>
            <p:cNvSpPr/>
            <p:nvPr/>
          </p:nvSpPr>
          <p:spPr>
            <a:xfrm>
              <a:off x="4581906" y="3848100"/>
              <a:ext cx="694944" cy="695325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254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CB84B1-32B0-647B-C074-A46C30B9A634}"/>
                </a:ext>
              </a:extLst>
            </p:cNvPr>
            <p:cNvSpPr txBox="1"/>
            <p:nvPr/>
          </p:nvSpPr>
          <p:spPr>
            <a:xfrm>
              <a:off x="5276850" y="3848100"/>
              <a:ext cx="2575359" cy="769441"/>
            </a:xfrm>
            <a:prstGeom prst="rect">
              <a:avLst/>
            </a:prstGeom>
            <a:noFill/>
            <a:ln w="25400">
              <a:solidFill>
                <a:srgbClr val="A500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Assumes bounded mixing 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6551FD-0FB4-7F8F-8D89-71B9965FE668}"/>
              </a:ext>
            </a:extLst>
          </p:cNvPr>
          <p:cNvGrpSpPr/>
          <p:nvPr/>
        </p:nvGrpSpPr>
        <p:grpSpPr>
          <a:xfrm>
            <a:off x="4727398" y="5540948"/>
            <a:ext cx="3270303" cy="1147622"/>
            <a:chOff x="4581906" y="3848100"/>
            <a:chExt cx="3270303" cy="1147622"/>
          </a:xfrm>
        </p:grpSpPr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51E02015-8A85-2B16-282E-5A3658D8FEF4}"/>
                </a:ext>
              </a:extLst>
            </p:cNvPr>
            <p:cNvSpPr/>
            <p:nvPr/>
          </p:nvSpPr>
          <p:spPr>
            <a:xfrm>
              <a:off x="4581906" y="3848100"/>
              <a:ext cx="694944" cy="695325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254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AD6CC9-822C-74F8-5E2C-73FF5295E59F}"/>
                    </a:ext>
                  </a:extLst>
                </p:cNvPr>
                <p:cNvSpPr txBox="1"/>
                <p:nvPr/>
              </p:nvSpPr>
              <p:spPr>
                <a:xfrm>
                  <a:off x="5276850" y="3848100"/>
                  <a:ext cx="2575359" cy="1147622"/>
                </a:xfrm>
                <a:prstGeom prst="rect">
                  <a:avLst/>
                </a:prstGeom>
                <a:noFill/>
                <a:ln w="25400">
                  <a:solidFill>
                    <a:srgbClr val="A5002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Assumes bounded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a14:m>
                  <a:r>
                    <a:rPr lang="en-US" sz="2200" dirty="0"/>
                    <a:t>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sup</m:t>
                          </m:r>
                        </m:e>
                        <m:lim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lim>
                      </m:limLow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AD6CC9-822C-74F8-5E2C-73FF5295E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850" y="3848100"/>
                  <a:ext cx="2575359" cy="1147622"/>
                </a:xfrm>
                <a:prstGeom prst="rect">
                  <a:avLst/>
                </a:prstGeom>
                <a:blipFill>
                  <a:blip r:embed="rId5"/>
                  <a:stretch>
                    <a:fillRect l="-2342" t="-2604" r="-4684"/>
                  </a:stretch>
                </a:blipFill>
                <a:ln w="25400">
                  <a:solidFill>
                    <a:srgbClr val="A5002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B15ACC9-E3C3-B701-B124-8C021B98C9B9}"/>
              </a:ext>
            </a:extLst>
          </p:cNvPr>
          <p:cNvGrpSpPr/>
          <p:nvPr/>
        </p:nvGrpSpPr>
        <p:grpSpPr>
          <a:xfrm>
            <a:off x="8810755" y="3695700"/>
            <a:ext cx="3319271" cy="1803321"/>
            <a:chOff x="4532938" y="3848100"/>
            <a:chExt cx="3319271" cy="1803321"/>
          </a:xfrm>
        </p:grpSpPr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FA8919E6-34CA-541D-0A33-48F3FF7B14A6}"/>
                </a:ext>
              </a:extLst>
            </p:cNvPr>
            <p:cNvSpPr/>
            <p:nvPr/>
          </p:nvSpPr>
          <p:spPr>
            <a:xfrm>
              <a:off x="5869586" y="4956096"/>
              <a:ext cx="694944" cy="695325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25400">
              <a:solidFill>
                <a:srgbClr val="A500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2805ED-4262-C836-CA3E-C5CA1B7A3D81}"/>
                </a:ext>
              </a:extLst>
            </p:cNvPr>
            <p:cNvSpPr txBox="1"/>
            <p:nvPr/>
          </p:nvSpPr>
          <p:spPr>
            <a:xfrm>
              <a:off x="4532938" y="3848100"/>
              <a:ext cx="3319271" cy="1107996"/>
            </a:xfrm>
            <a:prstGeom prst="rect">
              <a:avLst/>
            </a:prstGeom>
            <a:noFill/>
            <a:ln w="25400">
              <a:solidFill>
                <a:srgbClr val="A5002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To transfer to average cost, need better dependence on discount rate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A6BC14-2967-BA4B-69EB-F7E36CD43F55}"/>
              </a:ext>
            </a:extLst>
          </p:cNvPr>
          <p:cNvGrpSpPr/>
          <p:nvPr/>
        </p:nvGrpSpPr>
        <p:grpSpPr>
          <a:xfrm>
            <a:off x="4610100" y="822299"/>
            <a:ext cx="4981575" cy="3025801"/>
            <a:chOff x="4610100" y="822299"/>
            <a:chExt cx="4981575" cy="302580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225CAB7-3CEC-3AF2-ABAC-87373C8CFCF2}"/>
                </a:ext>
              </a:extLst>
            </p:cNvPr>
            <p:cNvSpPr/>
            <p:nvPr/>
          </p:nvSpPr>
          <p:spPr>
            <a:xfrm>
              <a:off x="4610100" y="2914649"/>
              <a:ext cx="3714750" cy="9334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763829-ED51-D64E-EDEE-1BEC96DA3337}"/>
                </a:ext>
              </a:extLst>
            </p:cNvPr>
            <p:cNvSpPr txBox="1"/>
            <p:nvPr/>
          </p:nvSpPr>
          <p:spPr>
            <a:xfrm>
              <a:off x="6467475" y="822299"/>
              <a:ext cx="3124200" cy="52322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Investigate further!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9A2EC82-5515-E2A6-B969-7482648DA2AC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5" y="1083909"/>
              <a:ext cx="0" cy="183074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8FE720-4BF1-8810-8D25-062A17844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BA2D-77B7-526C-B96B-EB8A7AFA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68000" cy="1325563"/>
          </a:xfrm>
        </p:spPr>
        <p:txBody>
          <a:bodyPr/>
          <a:lstStyle/>
          <a:p>
            <a:r>
              <a:rPr lang="en-US" dirty="0"/>
              <a:t>Expert-advice Framework [Even-</a:t>
            </a:r>
            <a:r>
              <a:rPr lang="en-US" dirty="0" err="1"/>
              <a:t>dar</a:t>
            </a:r>
            <a:r>
              <a:rPr lang="en-US" dirty="0"/>
              <a:t> et al. ’09]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3FFF7-66AA-A535-B2DC-72B96D900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5150"/>
                <a:ext cx="10515600" cy="5022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Performance difference lemma: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is close to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, evaluated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near optimal.</a:t>
                </a:r>
              </a:p>
              <a:p>
                <a:pPr marL="0" indent="0">
                  <a:buNone/>
                </a:pPr>
                <a:r>
                  <a:rPr lang="en-US" dirty="0"/>
                  <a:t>Add up all NPG iterations, look at a particular state: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Instance of expert advice problem, with specific reward function: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3FFF7-66AA-A535-B2DC-72B96D900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5150"/>
                <a:ext cx="10515600" cy="5022850"/>
              </a:xfrm>
              <a:blipFill>
                <a:blip r:embed="rId2"/>
                <a:stretch>
                  <a:fillRect l="-1217" t="-1942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 descr="Dim (Medium Sun) outline">
            <a:extLst>
              <a:ext uri="{FF2B5EF4-FFF2-40B4-BE49-F238E27FC236}">
                <a16:creationId xmlns:a16="http://schemas.microsoft.com/office/drawing/2014/main" id="{70734DB2-E257-34B9-EABF-D665A23C5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095875"/>
            <a:ext cx="914400" cy="9144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F8DCFCF-E5FC-3C3F-4082-90845942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2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84DF-726A-4835-BA57-19441761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Advice Problem: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FBD98-C8C9-E658-AD1B-77ED71532C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Each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are revealed.</a:t>
                </a:r>
              </a:p>
              <a:p>
                <a:pPr marL="0" indent="0">
                  <a:buNone/>
                </a:pPr>
                <a:r>
                  <a:rPr lang="en-US" dirty="0"/>
                  <a:t>Goal: Minimize regret, relative to best single action: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Compare: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FBD98-C8C9-E658-AD1B-77ED71532C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217" t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14648-71F6-6347-6B57-A297B545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Reinforcment Learning for Stochastic Networks, June 17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26F68-782E-4690-5BCC-ED54389C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63B85-F90D-4057-B4E1-45B2512D2C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4283B4-9417-95CE-6720-47EC0FAFBBAA}"/>
                  </a:ext>
                </a:extLst>
              </p:cNvPr>
              <p:cNvSpPr txBox="1"/>
              <p:nvPr/>
            </p:nvSpPr>
            <p:spPr>
              <a:xfrm>
                <a:off x="9020175" y="0"/>
                <a:ext cx="3171825" cy="56361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4283B4-9417-95CE-6720-47EC0FAF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75" y="0"/>
                <a:ext cx="3171825" cy="5636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53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1560</Words>
  <Application>Microsoft Office PowerPoint</Application>
  <PresentationFormat>Widescreen</PresentationFormat>
  <Paragraphs>215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Convergence for Natural Policy Gradient on Infinite-State Average-Reward Markov Decision Processes Natural Policy Gradient for Queues</vt:lpstr>
      <vt:lpstr>Problem: Optimize Queueing System</vt:lpstr>
      <vt:lpstr>Reinforcement Learning for Queueing Systems</vt:lpstr>
      <vt:lpstr>Natural Policy Gradient for Queueing Systems</vt:lpstr>
      <vt:lpstr>Outline</vt:lpstr>
      <vt:lpstr>Natural Policy Gradient: Definition</vt:lpstr>
      <vt:lpstr>Prior work on NPG</vt:lpstr>
      <vt:lpstr>Expert-advice Framework [Even-dar et al. ’09]</vt:lpstr>
      <vt:lpstr>Expert Advice Problem: Background</vt:lpstr>
      <vt:lpstr>NPG and the expert-advice framework</vt:lpstr>
      <vt:lpstr>Outline</vt:lpstr>
      <vt:lpstr>Bound on Relative Value Q_(π_k ) (q ⃑,a)</vt:lpstr>
      <vt:lpstr>Initial policy: MaxWeight</vt:lpstr>
      <vt:lpstr>Relative Value for MaxWeight</vt:lpstr>
      <vt:lpstr>Putting the result together</vt:lpstr>
      <vt:lpstr>Putting the result together</vt:lpstr>
      <vt:lpstr>Main Result</vt:lpstr>
      <vt:lpstr>Follow-up work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Convergence for Natural Policy Gradient on Infinite-State Average-Reward Markov Decision Processes or: Natural Policy Gradient for Queues</dc:title>
  <dc:creator>Grosof, Izzy</dc:creator>
  <cp:lastModifiedBy>Grosof, Izzy</cp:lastModifiedBy>
  <cp:revision>70</cp:revision>
  <dcterms:created xsi:type="dcterms:W3CDTF">2024-06-16T23:11:46Z</dcterms:created>
  <dcterms:modified xsi:type="dcterms:W3CDTF">2024-06-17T10:49:12Z</dcterms:modified>
</cp:coreProperties>
</file>