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71" r:id="rId9"/>
    <p:sldId id="262" r:id="rId10"/>
    <p:sldId id="277" r:id="rId11"/>
    <p:sldId id="264" r:id="rId12"/>
    <p:sldId id="265" r:id="rId13"/>
    <p:sldId id="275" r:id="rId14"/>
    <p:sldId id="266" r:id="rId15"/>
    <p:sldId id="278" r:id="rId16"/>
    <p:sldId id="267" r:id="rId17"/>
    <p:sldId id="272" r:id="rId18"/>
    <p:sldId id="268" r:id="rId19"/>
    <p:sldId id="269" r:id="rId20"/>
    <p:sldId id="274" r:id="rId21"/>
    <p:sldId id="27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7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622AC-E357-4D95-8206-A7F972BFB200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A8ED2-271F-456A-9AB6-44B476FD2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8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Markov-modulated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2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Spell out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3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Follows straightforwardly from </a:t>
            </a:r>
            <a:r>
              <a:rPr lang="en-US"/>
              <a:t>the transition rates of the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4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compute using drift of 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48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Contributes to drift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0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to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0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6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A8B3-73C4-5EC4-9342-FCBE83F97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1F1E1-F671-25B5-8B8D-4D7E8466A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7AEBE-A7E8-A754-18D5-00820AEE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27B17-A603-4DCB-87DE-8342E936DE33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C9815-5A42-FA96-309A-9AA812DC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FCD6F-A5C2-BB86-795C-EF59E692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B86D7491-02C0-4C00-878A-7174F6528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7FCF-EA17-8598-0609-74D5D1A7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27A8B-F7A9-C0C4-8EDB-B6CA42B5F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1590-3234-A023-6119-1C0449EF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1F34A-248E-474C-BE47-1DF45218B2EF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ED41-A2BE-E099-A473-8BD69DA6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A511-7A96-0275-EEB9-D3B1B5DD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3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7EF7F-BBC6-B5C2-986A-B9C5B9258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9C64C-AFB9-A275-C2A0-C9767238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A0F-AE58-7924-5648-19833D90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6BA6-4D5A-4DB0-8FC1-2A85CDAA400C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A386-4F10-ACE2-F15E-79DFBB08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F768-7534-357E-8029-3CBB2266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5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F7D0-2F6A-4C05-6744-EAA35C60D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4D56-F7BD-ECBE-02D3-8CA4B054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83B4-224B-C99B-4987-C0117A52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E0F43-4E54-4AA8-ADC8-DF4B8A562C41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D89C-ECF5-F916-4ED4-8CFB29414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35A0-A9DC-B3C1-727C-CF5A5252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B86D7491-02C0-4C00-878A-7174F6528D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436B-434B-28ED-64DC-13D23DAC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4492-82D1-466D-D944-F3350E49D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78C2-82A0-D41E-004E-CD318E1A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7BD6-42CE-44DE-9070-2CD68B755C54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8FE74-D9BF-4C49-F864-BB929941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A135-54E1-E7D9-997B-15954EBBB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3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A75B-277B-36F8-9C57-FF90AFA15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18DD-AA59-0585-04B5-FB186AAB7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0D840-548B-9BE5-132B-DDB288E2A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F4A06-4900-6D46-BEFE-923AC573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891D5-2F67-43E3-B2F3-6620AF81DBE2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160F-A292-78BB-FE9D-4E9D51D7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0F5DE-7189-2150-3DC6-709557BE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7A91-60E7-B71B-B061-05B96D79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D77DA-EA21-6939-304A-9E03F474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C4E3C-2CE5-C170-2F2B-982B3A4B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D7E81-73CF-7D8E-2356-FF1D5FE03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065C8-CEC0-9970-C923-A5A84D0A3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52848-721D-2CAD-74B9-A01EC5F2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AEB5-4317-48FB-ABCB-C28CD83228F8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95A9-79DA-A528-EE29-5931D1138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EC115-A56B-7453-E06D-7835B95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129C-5D79-287F-F9D5-9A02AE1B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5A34-D0DF-0824-F3E2-143FDA61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A024-598C-4A76-8317-E017DAF160E1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12367-E289-680F-6248-1422B04D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547CB-FCE5-CBEB-E679-BCFCD912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4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03F9B-A8A7-5DD9-353B-82CDF446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1AB54-530B-4ACB-A6DC-0E293BBD9EC9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FA9D0-62FD-9F6F-5E72-3DEBCA16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BE0F-FC92-ADE9-3BBC-8233831FD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9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8D79-91BD-BC6B-628C-427A0C35D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439C-E419-B6E3-742E-E8E98C6D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0767F-5093-A871-5B72-AAFBCC844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85991-EBF8-2772-3152-17F2B2CB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1FEA-1EBB-458D-A368-6A085367F6E9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B19F7-DA38-4CA4-A100-CD608934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F51B-FB6A-6DE9-A60B-23039F08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3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F2D0-27CD-4849-C0DB-00E3489A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0B9C8-EFDB-C258-44AF-0C4E9A5D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09693-334C-0FFE-EA73-D0FFE32DF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EBD8E-0287-469C-F158-537EFDC9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24A0D-F685-431C-ACCC-D7BD63682680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EFFCC-1501-03FD-7F3C-8C708192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39A59-A838-AEFD-1AC0-1A600DB1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DF7A4B-07F5-83B4-5550-D44C61F6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A12C5-08EF-647C-2E77-1D04919D6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3410-B4BA-FCF6-81DD-5264E99A7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31C1-0663-4778-9708-9B802FE9288A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ED52-7C71-BA97-6149-6D4551E64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SNAPP Seminar - 10/9/23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4E2DD-765F-BBEB-F05A-5EDD066DE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D7491-02C0-4C00-878A-7174F6528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.png"/><Relationship Id="rId18" Type="http://schemas.openxmlformats.org/officeDocument/2006/relationships/image" Target="../media/image53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2.png"/><Relationship Id="rId2" Type="http://schemas.openxmlformats.org/officeDocument/2006/relationships/image" Target="../media/image41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4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7BC5-F4D3-8369-4C06-8BCC7656C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921" y="1041400"/>
            <a:ext cx="10098157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Relative Arrivals: A New Drift Method for Time-Varying Arrivals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05ECDA2-AB03-F3FE-9FAD-7BCB95CCEE0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602037"/>
                <a:ext cx="9144000" cy="20990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Isaac Grosof</a:t>
                </a:r>
                <a:endParaRPr lang="en-US" dirty="0"/>
              </a:p>
              <a:p>
                <a:r>
                  <a:rPr lang="en-US" dirty="0"/>
                  <a:t>(Georgia Tech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UIUC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Northwestern)</a:t>
                </a:r>
              </a:p>
              <a:p>
                <a:r>
                  <a:rPr lang="en-US" dirty="0" err="1"/>
                  <a:t>Yige</a:t>
                </a:r>
                <a:r>
                  <a:rPr lang="en-US" dirty="0"/>
                  <a:t> Hong (CMU)</a:t>
                </a:r>
              </a:p>
              <a:p>
                <a:r>
                  <a:rPr lang="en-US" dirty="0" err="1"/>
                  <a:t>Mor</a:t>
                </a:r>
                <a:r>
                  <a:rPr lang="en-US" dirty="0"/>
                  <a:t> </a:t>
                </a:r>
                <a:r>
                  <a:rPr lang="en-US" dirty="0" err="1"/>
                  <a:t>Harchol</a:t>
                </a:r>
                <a:r>
                  <a:rPr lang="en-US" dirty="0"/>
                  <a:t>-Balter (CMU)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205ECDA2-AB03-F3FE-9FAD-7BCB95CCE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602037"/>
                <a:ext cx="9144000" cy="2099048"/>
              </a:xfrm>
              <a:blipFill>
                <a:blip r:embed="rId2"/>
                <a:stretch>
                  <a:fillRect t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58782-400C-A093-9808-6EA50857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3B3A-7915-74F1-75B5-D690956E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</p:spTree>
    <p:extLst>
      <p:ext uri="{BB962C8B-B14F-4D97-AF65-F5344CB8AC3E}">
        <p14:creationId xmlns:p14="http://schemas.microsoft.com/office/powerpoint/2010/main" val="152253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B810-FCF6-6E5E-EDED-153CE4FA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819CD-03CB-2288-92FC-7703D2DCB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Drift Method: Background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idea: Relative Arrivals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Result: Mean queue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all Markov-modulated queues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819CD-03CB-2288-92FC-7703D2DCB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D896-959F-698F-1480-8127A3A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024D-D60C-04CD-B1CE-9EC7877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F4F37638-672F-9D2B-4FFA-DDA13D2EEF4E}"/>
              </a:ext>
            </a:extLst>
          </p:cNvPr>
          <p:cNvSpPr/>
          <p:nvPr/>
        </p:nvSpPr>
        <p:spPr>
          <a:xfrm rot="18790277">
            <a:off x="253332" y="1416673"/>
            <a:ext cx="1104784" cy="514105"/>
          </a:xfrm>
          <a:prstGeom prst="corner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14A059-2754-5B01-D7AA-1B3EE83870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Our idea: Smooth out drift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14A059-2754-5B01-D7AA-1B3EE8387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56414-EC74-2640-E933-F0DE90051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09570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Our test function needs to incorporate current arrival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Plan: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556414-EC74-2640-E933-F0DE90051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095704" cy="4351338"/>
              </a:xfrm>
              <a:blipFill>
                <a:blip r:embed="rId3"/>
                <a:stretch>
                  <a:fillRect l="-1408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0B8342-3F86-EE5A-2AB9-B73C3502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8A63E-97FC-B4CA-A1A0-FA3159BF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606430D-B5EC-AEE3-29E4-56B913876AED}"/>
                  </a:ext>
                </a:extLst>
              </p:cNvPr>
              <p:cNvSpPr/>
              <p:nvPr/>
            </p:nvSpPr>
            <p:spPr>
              <a:xfrm>
                <a:off x="3795254" y="2589384"/>
                <a:ext cx="4601491" cy="80695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5720" tIns="0" rIns="45720" bIns="0" rtlCol="0" anchor="t" anchorCtr="0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Find a correction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constant drift.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606430D-B5EC-AEE3-29E4-56B913876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4" y="2589384"/>
                <a:ext cx="4601491" cy="806958"/>
              </a:xfrm>
              <a:prstGeom prst="roundRect">
                <a:avLst/>
              </a:prstGeom>
              <a:blipFill>
                <a:blip r:embed="rId4"/>
                <a:stretch>
                  <a:fillRect l="-1842" t="-4348" r="-3289" b="-159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313B5A9-29D2-6F0B-AF7D-2E4BD600D7FB}"/>
              </a:ext>
            </a:extLst>
          </p:cNvPr>
          <p:cNvGrpSpPr/>
          <p:nvPr/>
        </p:nvGrpSpPr>
        <p:grpSpPr>
          <a:xfrm>
            <a:off x="4304494" y="3396342"/>
            <a:ext cx="3583008" cy="1112596"/>
            <a:chOff x="4304494" y="3396342"/>
            <a:chExt cx="3583008" cy="1112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0091A6C-F498-F321-BE51-DEAC820BC55E}"/>
                    </a:ext>
                  </a:extLst>
                </p:cNvPr>
                <p:cNvSpPr/>
                <p:nvPr/>
              </p:nvSpPr>
              <p:spPr>
                <a:xfrm>
                  <a:off x="4304494" y="3899423"/>
                  <a:ext cx="3583008" cy="609515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tIns="0" rIns="45720" bIns="0" rtlCol="0" anchor="t" anchorCtr="0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has linear drift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30091A6C-F498-F321-BE51-DEAC820BC5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494" y="3899423"/>
                  <a:ext cx="3583008" cy="609515"/>
                </a:xfrm>
                <a:prstGeom prst="roundRect">
                  <a:avLst/>
                </a:prstGeom>
                <a:blipFill>
                  <a:blip r:embed="rId5"/>
                  <a:stretch>
                    <a:fillRect r="-1347" b="-849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18FF102-85B7-4BBC-6A71-B6DE379DA13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6095998" y="3396342"/>
              <a:ext cx="2" cy="5030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2D0CE4-035D-CD79-5D53-584B65865213}"/>
              </a:ext>
            </a:extLst>
          </p:cNvPr>
          <p:cNvGrpSpPr/>
          <p:nvPr/>
        </p:nvGrpSpPr>
        <p:grpSpPr>
          <a:xfrm>
            <a:off x="5000429" y="4508938"/>
            <a:ext cx="2191139" cy="964700"/>
            <a:chOff x="5000429" y="4508938"/>
            <a:chExt cx="2191139" cy="9647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1FE29A5-5C7F-65A8-366A-5EC26C3FF808}"/>
                    </a:ext>
                  </a:extLst>
                </p:cNvPr>
                <p:cNvSpPr/>
                <p:nvPr/>
              </p:nvSpPr>
              <p:spPr>
                <a:xfrm>
                  <a:off x="5000429" y="5012019"/>
                  <a:ext cx="2191139" cy="461619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45720" tIns="0" rIns="45720" bIns="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Can find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!</a:t>
                  </a:r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81FE29A5-5C7F-65A8-366A-5EC26C3FF8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429" y="5012019"/>
                  <a:ext cx="2191139" cy="461619"/>
                </a:xfrm>
                <a:prstGeom prst="roundRect">
                  <a:avLst/>
                </a:prstGeom>
                <a:blipFill>
                  <a:blip r:embed="rId6"/>
                  <a:stretch>
                    <a:fillRect t="-10976" b="-18293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F47476A-7281-6881-C26E-E3230C05F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6" y="4508938"/>
              <a:ext cx="2" cy="5030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6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5B2A-75AA-13AD-68CC-C4B995E4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idea: Relative arrivals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7BF04-DC10-0769-C15A-97870D8DA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Relative arrivals: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7BF04-DC10-0769-C15A-97870D8DA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997F0-D148-43DE-8FA5-A044BA9F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6F80-8CEF-5F1C-0336-28B40E54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54B3F6D-4DA6-4E3B-37AA-95DD486FAB02}"/>
              </a:ext>
            </a:extLst>
          </p:cNvPr>
          <p:cNvGrpSpPr/>
          <p:nvPr/>
        </p:nvGrpSpPr>
        <p:grpSpPr>
          <a:xfrm>
            <a:off x="2071382" y="2801788"/>
            <a:ext cx="5659720" cy="3535577"/>
            <a:chOff x="2071382" y="2801788"/>
            <a:chExt cx="5659720" cy="35355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F99245-22ED-96D9-4BC4-0F87801DAE20}"/>
                </a:ext>
              </a:extLst>
            </p:cNvPr>
            <p:cNvGrpSpPr/>
            <p:nvPr/>
          </p:nvGrpSpPr>
          <p:grpSpPr>
            <a:xfrm>
              <a:off x="2666613" y="2875406"/>
              <a:ext cx="4951922" cy="3461959"/>
              <a:chOff x="1017746" y="1186049"/>
              <a:chExt cx="4951922" cy="380654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E9A0BC2-C186-DDF5-6BCA-D14BC19CE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6944" y="1186049"/>
                <a:ext cx="0" cy="30955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CE2D54F-1D66-A27D-4BB1-9330C150E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944" y="4281589"/>
                <a:ext cx="3732724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AE4F7-1550-3C52-02C5-652DAA9FE70D}"/>
                  </a:ext>
                </a:extLst>
              </p:cNvPr>
              <p:cNvSpPr txBox="1"/>
              <p:nvPr/>
            </p:nvSpPr>
            <p:spPr>
              <a:xfrm>
                <a:off x="1017746" y="2699815"/>
                <a:ext cx="1219198" cy="40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330EA7-7BC3-7F89-D748-BD3277A9C1EC}"/>
                  </a:ext>
                </a:extLst>
              </p:cNvPr>
              <p:cNvSpPr txBox="1"/>
              <p:nvPr/>
            </p:nvSpPr>
            <p:spPr>
              <a:xfrm>
                <a:off x="3643441" y="4623266"/>
                <a:ext cx="651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4ECB61-FBBD-8749-92F6-0E9A373F8214}"/>
                </a:ext>
              </a:extLst>
            </p:cNvPr>
            <p:cNvGrpSpPr/>
            <p:nvPr/>
          </p:nvGrpSpPr>
          <p:grpSpPr>
            <a:xfrm>
              <a:off x="2071382" y="2801788"/>
              <a:ext cx="1843080" cy="3114367"/>
              <a:chOff x="1193134" y="1164120"/>
              <a:chExt cx="1843080" cy="401673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DBEAAE6-059B-36CC-BFEE-C21B0D200F1C}"/>
                  </a:ext>
                </a:extLst>
              </p:cNvPr>
              <p:cNvGrpSpPr/>
              <p:nvPr/>
            </p:nvGrpSpPr>
            <p:grpSpPr>
              <a:xfrm>
                <a:off x="1193134" y="1164120"/>
                <a:ext cx="1843080" cy="4016731"/>
                <a:chOff x="1193134" y="1164120"/>
                <a:chExt cx="1843080" cy="4016731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F14420E-45D2-3AEE-A4D4-3A8FDBDCE8F8}"/>
                    </a:ext>
                  </a:extLst>
                </p:cNvPr>
                <p:cNvGrpSpPr/>
                <p:nvPr/>
              </p:nvGrpSpPr>
              <p:grpSpPr>
                <a:xfrm>
                  <a:off x="1193134" y="1164120"/>
                  <a:ext cx="1843080" cy="4016731"/>
                  <a:chOff x="-1074860" y="3743444"/>
                  <a:chExt cx="1843080" cy="2686072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051DC4D-D2C9-EB02-DBBE-F965ED398BD7}"/>
                      </a:ext>
                    </a:extLst>
                  </p:cNvPr>
                  <p:cNvGrpSpPr/>
                  <p:nvPr/>
                </p:nvGrpSpPr>
                <p:grpSpPr>
                  <a:xfrm>
                    <a:off x="245943" y="3743444"/>
                    <a:ext cx="522277" cy="2686072"/>
                    <a:chOff x="245943" y="3743444"/>
                    <a:chExt cx="522277" cy="2686072"/>
                  </a:xfrm>
                </p:grpSpPr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983507-C1D6-80BE-3B69-B3DB5FC97B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943" y="3743444"/>
                      <a:ext cx="439933" cy="3185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FDF69F23-C9A4-5A57-B7AC-0B6911D266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082" y="4204918"/>
                      <a:ext cx="439933" cy="3185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80CC643C-1425-3BA0-9CC8-454254752B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549" y="4683527"/>
                      <a:ext cx="439933" cy="3185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53783B7-863F-6480-F334-45EAF95B4C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6833" y="5140989"/>
                      <a:ext cx="439933" cy="3185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2E7AE9F1-1C24-6359-08B1-1C7C66A97A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287" y="5605620"/>
                      <a:ext cx="439933" cy="3185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F77B52E-B4A2-5E55-6396-5D1B78D7F6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287" y="6060184"/>
                      <a:ext cx="4399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0933E7E-25DA-74A4-872E-F9918A9BCD24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4860" y="4596161"/>
                    <a:ext cx="1460014" cy="7167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Expected arrivals</a:t>
                    </a:r>
                  </a:p>
                </p:txBody>
              </p:sp>
            </p:grp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4C104E6-D82B-D81B-6ECB-517B846E5A5F}"/>
                    </a:ext>
                  </a:extLst>
                </p:cNvPr>
                <p:cNvCxnSpPr/>
                <p:nvPr/>
              </p:nvCxnSpPr>
              <p:spPr>
                <a:xfrm flipH="1">
                  <a:off x="2897031" y="139427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E45E59E-6C59-6544-4C2C-11898988DD71}"/>
                    </a:ext>
                  </a:extLst>
                </p:cNvPr>
                <p:cNvCxnSpPr/>
                <p:nvPr/>
              </p:nvCxnSpPr>
              <p:spPr>
                <a:xfrm flipH="1">
                  <a:off x="2881560" y="2110222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F7F237-F127-469C-674A-5307647A604F}"/>
                    </a:ext>
                  </a:extLst>
                </p:cNvPr>
                <p:cNvCxnSpPr/>
                <p:nvPr/>
              </p:nvCxnSpPr>
              <p:spPr>
                <a:xfrm flipH="1">
                  <a:off x="2889168" y="281779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ADF9897-A099-B8DB-FD80-5545CC97D9E4}"/>
                    </a:ext>
                  </a:extLst>
                </p:cNvPr>
                <p:cNvCxnSpPr/>
                <p:nvPr/>
              </p:nvCxnSpPr>
              <p:spPr>
                <a:xfrm flipH="1">
                  <a:off x="2889168" y="3511040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125149C-61DE-DE22-7F24-C32C2667AED8}"/>
                    </a:ext>
                  </a:extLst>
                </p:cNvPr>
                <p:cNvCxnSpPr/>
                <p:nvPr/>
              </p:nvCxnSpPr>
              <p:spPr>
                <a:xfrm flipH="1">
                  <a:off x="2897031" y="4186976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8DD9598-DABD-3D92-5A09-727BCC1DB2E8}"/>
                  </a:ext>
                </a:extLst>
              </p:cNvPr>
              <p:cNvCxnSpPr/>
              <p:nvPr/>
            </p:nvCxnSpPr>
            <p:spPr>
              <a:xfrm flipH="1">
                <a:off x="2899295" y="486394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AC7D36-B82C-02B8-E683-067F174CF9DC}"/>
                </a:ext>
              </a:extLst>
            </p:cNvPr>
            <p:cNvGrpSpPr/>
            <p:nvPr/>
          </p:nvGrpSpPr>
          <p:grpSpPr>
            <a:xfrm>
              <a:off x="3759808" y="5693657"/>
              <a:ext cx="3971294" cy="449540"/>
              <a:chOff x="2792450" y="4854332"/>
              <a:chExt cx="6442891" cy="44954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4B7D9F-10D3-223C-0D16-AA63470DF069}"/>
                  </a:ext>
                </a:extLst>
              </p:cNvPr>
              <p:cNvGrpSpPr/>
              <p:nvPr/>
            </p:nvGrpSpPr>
            <p:grpSpPr>
              <a:xfrm>
                <a:off x="2792450" y="4911994"/>
                <a:ext cx="6442891" cy="391878"/>
                <a:chOff x="2792450" y="4911994"/>
                <a:chExt cx="6442891" cy="391878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2DDB0AA-CCB9-E7B6-6F14-6BF8171FFFF5}"/>
                    </a:ext>
                  </a:extLst>
                </p:cNvPr>
                <p:cNvGrpSpPr/>
                <p:nvPr/>
              </p:nvGrpSpPr>
              <p:grpSpPr>
                <a:xfrm>
                  <a:off x="2792450" y="4911994"/>
                  <a:ext cx="5234640" cy="390679"/>
                  <a:chOff x="532318" y="6282069"/>
                  <a:chExt cx="5234640" cy="390679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3E44590-0DE8-02A8-817F-A76F817F602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318" y="6285594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C2238F4-06E1-ABBB-B2CE-B5FFBC0AE0C4}"/>
                      </a:ext>
                    </a:extLst>
                  </p:cNvPr>
                  <p:cNvSpPr txBox="1"/>
                  <p:nvPr/>
                </p:nvSpPr>
                <p:spPr>
                  <a:xfrm>
                    <a:off x="1694865" y="6282069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377177C-7D78-6965-B65F-5404F492C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522" y="6303416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700FE8F-8C4B-85B5-03ED-298CD2888059}"/>
                      </a:ext>
                    </a:extLst>
                  </p:cNvPr>
                  <p:cNvSpPr txBox="1"/>
                  <p:nvPr/>
                </p:nvSpPr>
                <p:spPr>
                  <a:xfrm>
                    <a:off x="4037006" y="6298225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F6287BC-60D8-4C51-10A1-6EF24AEAD9D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9503" y="6296446"/>
                    <a:ext cx="7074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36C9231-3055-6E1D-E93C-6F5577DAB240}"/>
                    </a:ext>
                  </a:extLst>
                </p:cNvPr>
                <p:cNvSpPr txBox="1"/>
                <p:nvPr/>
              </p:nvSpPr>
              <p:spPr>
                <a:xfrm>
                  <a:off x="8527886" y="4934540"/>
                  <a:ext cx="707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976EC37-82B4-5C09-3FF1-E79B6D6638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53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10A0E-5B78-DA7D-EB90-8C50F0719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740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08017E0-FECC-EE6A-20DA-B41BACD8C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0409" y="486394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572066B-E920-1541-9B96-09086C14C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242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EC3643-A967-AE16-FAFC-9CE029B4F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5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383C5DC-375B-3FD1-7943-5A820F96B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21" y="4872530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01064AD-3680-F27B-D3A6-31913EE9A8C5}"/>
              </a:ext>
            </a:extLst>
          </p:cNvPr>
          <p:cNvGrpSpPr/>
          <p:nvPr/>
        </p:nvGrpSpPr>
        <p:grpSpPr>
          <a:xfrm>
            <a:off x="3900488" y="3816350"/>
            <a:ext cx="5298744" cy="1862971"/>
            <a:chOff x="3900488" y="3816350"/>
            <a:chExt cx="5298744" cy="186297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92F374F-F253-547B-B1A8-671A213E4D73}"/>
                </a:ext>
              </a:extLst>
            </p:cNvPr>
            <p:cNvGrpSpPr/>
            <p:nvPr/>
          </p:nvGrpSpPr>
          <p:grpSpPr>
            <a:xfrm>
              <a:off x="4141496" y="3816350"/>
              <a:ext cx="5057736" cy="1862971"/>
              <a:chOff x="4141496" y="3816350"/>
              <a:chExt cx="5057736" cy="186297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7680866-F66E-432C-9D98-56E58F9EB1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41496" y="3816350"/>
                <a:ext cx="3336135" cy="1862971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685162D-EB31-3369-6623-20135A6EAE7B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885" y="4105062"/>
                    <a:ext cx="2141347" cy="646331"/>
                  </a:xfrm>
                  <a:prstGeom prst="rect">
                    <a:avLst/>
                  </a:prstGeom>
                  <a:noFill/>
                  <a:ln w="254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Starting with low arrival rate</a:t>
                    </a: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685162D-EB31-3369-6623-20135A6EA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7885" y="4105062"/>
                    <a:ext cx="2141347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72" t="-2727" r="-3662" b="-11818"/>
                    </a:stretch>
                  </a:blipFill>
                  <a:ln w="254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47D86CA-AE72-0731-161C-3A151E68DFA0}"/>
                </a:ext>
              </a:extLst>
            </p:cNvPr>
            <p:cNvSpPr/>
            <p:nvPr/>
          </p:nvSpPr>
          <p:spPr>
            <a:xfrm>
              <a:off x="3900488" y="3816350"/>
              <a:ext cx="3575050" cy="1860550"/>
            </a:xfrm>
            <a:custGeom>
              <a:avLst/>
              <a:gdLst>
                <a:gd name="connsiteX0" fmla="*/ 0 w 3575050"/>
                <a:gd name="connsiteY0" fmla="*/ 1860550 h 1860550"/>
                <a:gd name="connsiteX1" fmla="*/ 109537 w 3575050"/>
                <a:gd name="connsiteY1" fmla="*/ 1835150 h 1860550"/>
                <a:gd name="connsiteX2" fmla="*/ 257175 w 3575050"/>
                <a:gd name="connsiteY2" fmla="*/ 1784350 h 1860550"/>
                <a:gd name="connsiteX3" fmla="*/ 527050 w 3575050"/>
                <a:gd name="connsiteY3" fmla="*/ 1665288 h 1860550"/>
                <a:gd name="connsiteX4" fmla="*/ 795337 w 3575050"/>
                <a:gd name="connsiteY4" fmla="*/ 1531938 h 1860550"/>
                <a:gd name="connsiteX5" fmla="*/ 1316037 w 3575050"/>
                <a:gd name="connsiteY5" fmla="*/ 1255713 h 1860550"/>
                <a:gd name="connsiteX6" fmla="*/ 2011362 w 3575050"/>
                <a:gd name="connsiteY6" fmla="*/ 869950 h 1860550"/>
                <a:gd name="connsiteX7" fmla="*/ 3575050 w 3575050"/>
                <a:gd name="connsiteY7" fmla="*/ 0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5050" h="1860550">
                  <a:moveTo>
                    <a:pt x="0" y="1860550"/>
                  </a:moveTo>
                  <a:cubicBezTo>
                    <a:pt x="33337" y="1854200"/>
                    <a:pt x="66675" y="1847850"/>
                    <a:pt x="109537" y="1835150"/>
                  </a:cubicBezTo>
                  <a:cubicBezTo>
                    <a:pt x="152400" y="1822450"/>
                    <a:pt x="187590" y="1812660"/>
                    <a:pt x="257175" y="1784350"/>
                  </a:cubicBezTo>
                  <a:cubicBezTo>
                    <a:pt x="326760" y="1756040"/>
                    <a:pt x="437356" y="1707357"/>
                    <a:pt x="527050" y="1665288"/>
                  </a:cubicBezTo>
                  <a:cubicBezTo>
                    <a:pt x="616744" y="1623219"/>
                    <a:pt x="663839" y="1600200"/>
                    <a:pt x="795337" y="1531938"/>
                  </a:cubicBezTo>
                  <a:cubicBezTo>
                    <a:pt x="926835" y="1463676"/>
                    <a:pt x="1113366" y="1366044"/>
                    <a:pt x="1316037" y="1255713"/>
                  </a:cubicBezTo>
                  <a:cubicBezTo>
                    <a:pt x="1518708" y="1145382"/>
                    <a:pt x="2011362" y="869950"/>
                    <a:pt x="2011362" y="869950"/>
                  </a:cubicBezTo>
                  <a:lnTo>
                    <a:pt x="3575050" y="0"/>
                  </a:ln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245F69-84CB-4499-5150-2BD89DE516BD}"/>
                  </a:ext>
                </a:extLst>
              </p:cNvPr>
              <p:cNvSpPr txBox="1"/>
              <p:nvPr/>
            </p:nvSpPr>
            <p:spPr>
              <a:xfrm>
                <a:off x="8740100" y="792713"/>
                <a:ext cx="2743200" cy="155260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>
                    <a:effectLst/>
                    <a:latin typeface="Cambria Math" panose="02040503050406030204" pitchFamily="18" charset="0"/>
                  </a:rPr>
                  <a:t>Setting: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=0.2,  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=0.5, 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=0.1,  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245F69-84CB-4499-5150-2BD89DE51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100" y="792713"/>
                <a:ext cx="2743200" cy="1552605"/>
              </a:xfrm>
              <a:prstGeom prst="rect">
                <a:avLst/>
              </a:prstGeom>
              <a:blipFill>
                <a:blip r:embed="rId4"/>
                <a:stretch>
                  <a:fillRect t="-2317" b="-77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B6A0CFFB-260C-4423-3391-D865B3A27C58}"/>
              </a:ext>
            </a:extLst>
          </p:cNvPr>
          <p:cNvGrpSpPr/>
          <p:nvPr/>
        </p:nvGrpSpPr>
        <p:grpSpPr>
          <a:xfrm>
            <a:off x="3893626" y="2804101"/>
            <a:ext cx="5712013" cy="2874387"/>
            <a:chOff x="3893626" y="2804101"/>
            <a:chExt cx="5712013" cy="2874387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69B707D-FFCF-4598-8F2C-53646082BE5A}"/>
                </a:ext>
              </a:extLst>
            </p:cNvPr>
            <p:cNvSpPr/>
            <p:nvPr/>
          </p:nvSpPr>
          <p:spPr>
            <a:xfrm>
              <a:off x="3894138" y="3009900"/>
              <a:ext cx="3573462" cy="2668588"/>
            </a:xfrm>
            <a:custGeom>
              <a:avLst/>
              <a:gdLst>
                <a:gd name="connsiteX0" fmla="*/ 0 w 3573462"/>
                <a:gd name="connsiteY0" fmla="*/ 2668588 h 2668588"/>
                <a:gd name="connsiteX1" fmla="*/ 28575 w 3573462"/>
                <a:gd name="connsiteY1" fmla="*/ 2603500 h 2668588"/>
                <a:gd name="connsiteX2" fmla="*/ 46037 w 3573462"/>
                <a:gd name="connsiteY2" fmla="*/ 2563813 h 2668588"/>
                <a:gd name="connsiteX3" fmla="*/ 88900 w 3573462"/>
                <a:gd name="connsiteY3" fmla="*/ 2479675 h 2668588"/>
                <a:gd name="connsiteX4" fmla="*/ 134937 w 3573462"/>
                <a:gd name="connsiteY4" fmla="*/ 2397125 h 2668588"/>
                <a:gd name="connsiteX5" fmla="*/ 212725 w 3573462"/>
                <a:gd name="connsiteY5" fmla="*/ 2271713 h 2668588"/>
                <a:gd name="connsiteX6" fmla="*/ 373062 w 3573462"/>
                <a:gd name="connsiteY6" fmla="*/ 2052638 h 2668588"/>
                <a:gd name="connsiteX7" fmla="*/ 522287 w 3573462"/>
                <a:gd name="connsiteY7" fmla="*/ 1887538 h 2668588"/>
                <a:gd name="connsiteX8" fmla="*/ 730250 w 3573462"/>
                <a:gd name="connsiteY8" fmla="*/ 1698625 h 2668588"/>
                <a:gd name="connsiteX9" fmla="*/ 952500 w 3573462"/>
                <a:gd name="connsiteY9" fmla="*/ 1530350 h 2668588"/>
                <a:gd name="connsiteX10" fmla="*/ 1181100 w 3573462"/>
                <a:gd name="connsiteY10" fmla="*/ 1373188 h 2668588"/>
                <a:gd name="connsiteX11" fmla="*/ 1433512 w 3573462"/>
                <a:gd name="connsiteY11" fmla="*/ 1216025 h 2668588"/>
                <a:gd name="connsiteX12" fmla="*/ 1712912 w 3573462"/>
                <a:gd name="connsiteY12" fmla="*/ 1050925 h 2668588"/>
                <a:gd name="connsiteX13" fmla="*/ 2079625 w 3573462"/>
                <a:gd name="connsiteY13" fmla="*/ 841375 h 2668588"/>
                <a:gd name="connsiteX14" fmla="*/ 2809875 w 3573462"/>
                <a:gd name="connsiteY14" fmla="*/ 430213 h 2668588"/>
                <a:gd name="connsiteX15" fmla="*/ 3573462 w 3573462"/>
                <a:gd name="connsiteY15" fmla="*/ 0 h 26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3462" h="2668588">
                  <a:moveTo>
                    <a:pt x="0" y="2668588"/>
                  </a:moveTo>
                  <a:lnTo>
                    <a:pt x="28575" y="2603500"/>
                  </a:lnTo>
                  <a:cubicBezTo>
                    <a:pt x="36248" y="2586037"/>
                    <a:pt x="35983" y="2584451"/>
                    <a:pt x="46037" y="2563813"/>
                  </a:cubicBezTo>
                  <a:cubicBezTo>
                    <a:pt x="56091" y="2543175"/>
                    <a:pt x="74083" y="2507456"/>
                    <a:pt x="88900" y="2479675"/>
                  </a:cubicBezTo>
                  <a:cubicBezTo>
                    <a:pt x="103717" y="2451894"/>
                    <a:pt x="114300" y="2431785"/>
                    <a:pt x="134937" y="2397125"/>
                  </a:cubicBezTo>
                  <a:cubicBezTo>
                    <a:pt x="155575" y="2362465"/>
                    <a:pt x="173038" y="2329127"/>
                    <a:pt x="212725" y="2271713"/>
                  </a:cubicBezTo>
                  <a:cubicBezTo>
                    <a:pt x="252412" y="2214299"/>
                    <a:pt x="321468" y="2116667"/>
                    <a:pt x="373062" y="2052638"/>
                  </a:cubicBezTo>
                  <a:cubicBezTo>
                    <a:pt x="424656" y="1988609"/>
                    <a:pt x="462756" y="1946540"/>
                    <a:pt x="522287" y="1887538"/>
                  </a:cubicBezTo>
                  <a:cubicBezTo>
                    <a:pt x="581818" y="1828536"/>
                    <a:pt x="658548" y="1758156"/>
                    <a:pt x="730250" y="1698625"/>
                  </a:cubicBezTo>
                  <a:cubicBezTo>
                    <a:pt x="801952" y="1639094"/>
                    <a:pt x="877358" y="1584589"/>
                    <a:pt x="952500" y="1530350"/>
                  </a:cubicBezTo>
                  <a:cubicBezTo>
                    <a:pt x="1027642" y="1476111"/>
                    <a:pt x="1100931" y="1425575"/>
                    <a:pt x="1181100" y="1373188"/>
                  </a:cubicBezTo>
                  <a:cubicBezTo>
                    <a:pt x="1261269" y="1320801"/>
                    <a:pt x="1344877" y="1269735"/>
                    <a:pt x="1433512" y="1216025"/>
                  </a:cubicBezTo>
                  <a:cubicBezTo>
                    <a:pt x="1522147" y="1162315"/>
                    <a:pt x="1712912" y="1050925"/>
                    <a:pt x="1712912" y="1050925"/>
                  </a:cubicBezTo>
                  <a:lnTo>
                    <a:pt x="2079625" y="841375"/>
                  </a:lnTo>
                  <a:lnTo>
                    <a:pt x="2809875" y="430213"/>
                  </a:lnTo>
                  <a:lnTo>
                    <a:pt x="3573462" y="0"/>
                  </a:ln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0A9B24-6605-0A3A-B204-6D941356F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626" y="3011882"/>
              <a:ext cx="3570793" cy="1997668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62F2F22-3D6F-BD08-CD8F-5B3E41B7DD1A}"/>
                    </a:ext>
                  </a:extLst>
                </p:cNvPr>
                <p:cNvSpPr txBox="1"/>
                <p:nvPr/>
              </p:nvSpPr>
              <p:spPr>
                <a:xfrm>
                  <a:off x="7464287" y="2804101"/>
                  <a:ext cx="2141352" cy="646331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Starting with high arrival rate</a:t>
                  </a: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62F2F22-3D6F-BD08-CD8F-5B3E41B7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87" y="2804101"/>
                  <a:ext cx="2141352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685" t="-3636" r="-562" b="-11818"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75004F-AD1D-2973-995C-3E1DC1649659}"/>
              </a:ext>
            </a:extLst>
          </p:cNvPr>
          <p:cNvGrpSpPr/>
          <p:nvPr/>
        </p:nvGrpSpPr>
        <p:grpSpPr>
          <a:xfrm>
            <a:off x="3898395" y="3543853"/>
            <a:ext cx="5494180" cy="2138403"/>
            <a:chOff x="3898395" y="3543853"/>
            <a:chExt cx="5494180" cy="213840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D81800-94A6-4077-2181-A6813C7C5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395" y="3684588"/>
              <a:ext cx="3570793" cy="1997668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E61C71-8CC2-5111-708D-473149768486}"/>
                    </a:ext>
                  </a:extLst>
                </p:cNvPr>
                <p:cNvSpPr txBox="1"/>
                <p:nvPr/>
              </p:nvSpPr>
              <p:spPr>
                <a:xfrm>
                  <a:off x="7477631" y="3543853"/>
                  <a:ext cx="1914944" cy="369332"/>
                </a:xfrm>
                <a:prstGeom prst="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dirty="0"/>
                    <a:t>Long-term rate</a:t>
                  </a: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E61C71-8CC2-5111-708D-473149768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631" y="3543853"/>
                  <a:ext cx="191494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4615" r="-1572" b="-20000"/>
                  </a:stretch>
                </a:blipFill>
                <a:ln w="254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285A4C-C6E8-2618-ECE6-D37E245F6C54}"/>
              </a:ext>
            </a:extLst>
          </p:cNvPr>
          <p:cNvGrpSpPr/>
          <p:nvPr/>
        </p:nvGrpSpPr>
        <p:grpSpPr>
          <a:xfrm>
            <a:off x="5653065" y="3730390"/>
            <a:ext cx="540531" cy="652424"/>
            <a:chOff x="5653065" y="3730390"/>
            <a:chExt cx="540531" cy="652424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EE5D2A1-EB39-E69A-BA93-D806727DC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93596" y="3730390"/>
              <a:ext cx="0" cy="65242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FA5D7FA-A35C-7508-85C3-96A6256E902D}"/>
                    </a:ext>
                  </a:extLst>
                </p:cNvPr>
                <p:cNvSpPr txBox="1"/>
                <p:nvPr/>
              </p:nvSpPr>
              <p:spPr>
                <a:xfrm>
                  <a:off x="5653065" y="4067471"/>
                  <a:ext cx="539366" cy="276999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FA5D7FA-A35C-7508-85C3-96A6256E9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065" y="4067471"/>
                  <a:ext cx="53936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8602" r="-13978" b="-26000"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793418-3D36-350A-88FE-62535EDC64DC}"/>
              </a:ext>
            </a:extLst>
          </p:cNvPr>
          <p:cNvGrpSpPr/>
          <p:nvPr/>
        </p:nvGrpSpPr>
        <p:grpSpPr>
          <a:xfrm>
            <a:off x="6454103" y="4261100"/>
            <a:ext cx="539366" cy="432821"/>
            <a:chOff x="6454103" y="4261100"/>
            <a:chExt cx="539366" cy="43282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E3C9F70-6882-9F4B-B5F4-3708EF732145}"/>
                </a:ext>
              </a:extLst>
            </p:cNvPr>
            <p:cNvCxnSpPr>
              <a:cxnSpLocks/>
            </p:cNvCxnSpPr>
            <p:nvPr/>
          </p:nvCxnSpPr>
          <p:spPr>
            <a:xfrm>
              <a:off x="6454103" y="4261100"/>
              <a:ext cx="0" cy="12171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BC0DFCC-ABA1-86E3-81EA-FE449D242DA0}"/>
                    </a:ext>
                  </a:extLst>
                </p:cNvPr>
                <p:cNvSpPr txBox="1"/>
                <p:nvPr/>
              </p:nvSpPr>
              <p:spPr>
                <a:xfrm>
                  <a:off x="6454103" y="4416922"/>
                  <a:ext cx="539366" cy="276999"/>
                </a:xfrm>
                <a:prstGeom prst="rect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BC0DFCC-ABA1-86E3-81EA-FE449D242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103" y="4416922"/>
                  <a:ext cx="53936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435" r="-10870" b="-28571"/>
                  </a:stretch>
                </a:blip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48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1FFA-052E-290A-44A3-C015A4D5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perspective: Relative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CB698-92B4-C39B-E60A-31EFEAD9E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2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is the relative value function of the Markov reward process with reward equal to the arrival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Poisson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Transition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rate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CB698-92B4-C39B-E60A-31EFEAD9E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2975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F7E6A0-F5A3-EE71-4487-E902C871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BD3E3-D09A-C4DD-A55F-1BB7DD38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825A65-1338-FC82-D625-4055E9D535E0}"/>
              </a:ext>
            </a:extLst>
          </p:cNvPr>
          <p:cNvGrpSpPr/>
          <p:nvPr/>
        </p:nvGrpSpPr>
        <p:grpSpPr>
          <a:xfrm>
            <a:off x="240029" y="3196167"/>
            <a:ext cx="11048197" cy="1540933"/>
            <a:chOff x="383815" y="2147467"/>
            <a:chExt cx="11048197" cy="169431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892514F-113B-BCC9-B927-6E19B6EC7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39934" y="2147467"/>
              <a:ext cx="10029" cy="16943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042D48-CB3F-FCD1-3B82-265A28B40EE2}"/>
                </a:ext>
              </a:extLst>
            </p:cNvPr>
            <p:cNvCxnSpPr>
              <a:cxnSpLocks/>
            </p:cNvCxnSpPr>
            <p:nvPr/>
          </p:nvCxnSpPr>
          <p:spPr>
            <a:xfrm>
              <a:off x="2254197" y="3063204"/>
              <a:ext cx="85635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C4E398-A6E3-41D2-90E3-62DD9E6F8DFA}"/>
                    </a:ext>
                  </a:extLst>
                </p:cNvPr>
                <p:cNvSpPr txBox="1"/>
                <p:nvPr/>
              </p:nvSpPr>
              <p:spPr>
                <a:xfrm>
                  <a:off x="383815" y="2671790"/>
                  <a:ext cx="1805289" cy="710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Normalized reward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C4E398-A6E3-41D2-90E3-62DD9E6F8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15" y="2671790"/>
                  <a:ext cx="1805289" cy="710664"/>
                </a:xfrm>
                <a:prstGeom prst="rect">
                  <a:avLst/>
                </a:prstGeom>
                <a:blipFill>
                  <a:blip r:embed="rId3"/>
                  <a:stretch>
                    <a:fillRect l="-2694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B841A7-94FE-94D9-8E3A-CFC9055302B9}"/>
                </a:ext>
              </a:extLst>
            </p:cNvPr>
            <p:cNvSpPr txBox="1"/>
            <p:nvPr/>
          </p:nvSpPr>
          <p:spPr>
            <a:xfrm>
              <a:off x="10780447" y="2842456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A19A77-4825-A59E-96BC-D549AD26FA82}"/>
              </a:ext>
            </a:extLst>
          </p:cNvPr>
          <p:cNvGrpSpPr/>
          <p:nvPr/>
        </p:nvGrpSpPr>
        <p:grpSpPr>
          <a:xfrm>
            <a:off x="2106177" y="3283885"/>
            <a:ext cx="8397734" cy="1315295"/>
            <a:chOff x="1736092" y="4298593"/>
            <a:chExt cx="8397734" cy="131529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F456F2E-625D-8C7F-C451-2FDF08991BF1}"/>
                </a:ext>
              </a:extLst>
            </p:cNvPr>
            <p:cNvCxnSpPr/>
            <p:nvPr/>
          </p:nvCxnSpPr>
          <p:spPr>
            <a:xfrm>
              <a:off x="1736092" y="5613888"/>
              <a:ext cx="861817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953BA05-A16F-4882-DCFA-262CEA5563F1}"/>
                </a:ext>
              </a:extLst>
            </p:cNvPr>
            <p:cNvCxnSpPr>
              <a:cxnSpLocks/>
            </p:cNvCxnSpPr>
            <p:nvPr/>
          </p:nvCxnSpPr>
          <p:spPr>
            <a:xfrm>
              <a:off x="3425854" y="5608633"/>
              <a:ext cx="253686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AB4E96-FBDB-32A2-BC20-6B6A559D9520}"/>
                </a:ext>
              </a:extLst>
            </p:cNvPr>
            <p:cNvCxnSpPr>
              <a:cxnSpLocks/>
            </p:cNvCxnSpPr>
            <p:nvPr/>
          </p:nvCxnSpPr>
          <p:spPr>
            <a:xfrm>
              <a:off x="6954702" y="5608633"/>
              <a:ext cx="130978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691DE3-389E-3323-CEDA-377EE39710C0}"/>
                </a:ext>
              </a:extLst>
            </p:cNvPr>
            <p:cNvCxnSpPr>
              <a:cxnSpLocks/>
            </p:cNvCxnSpPr>
            <p:nvPr/>
          </p:nvCxnSpPr>
          <p:spPr>
            <a:xfrm>
              <a:off x="8705183" y="5608633"/>
              <a:ext cx="1428643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9C2528-6C20-D35B-8A34-7AF2D27A1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790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F1B4F4-0D3E-425A-ED86-96B78626A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9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2F560A-0D30-359C-2A50-4AC2606AE1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720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121D40A-3CCE-5987-85E6-63ADA399C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4702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1C3F4F4-DD37-40CE-904C-57E7F977B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4486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BCD54A-4C9C-00A5-277E-ABC4204F3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91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9D97B1-6FAC-E04B-CECD-543FA6B31B51}"/>
                </a:ext>
              </a:extLst>
            </p:cNvPr>
            <p:cNvCxnSpPr>
              <a:cxnSpLocks/>
            </p:cNvCxnSpPr>
            <p:nvPr/>
          </p:nvCxnSpPr>
          <p:spPr>
            <a:xfrm>
              <a:off x="2597909" y="4298593"/>
              <a:ext cx="82269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4C82DD0-7234-01F9-C7B4-17DEB1E6A501}"/>
                </a:ext>
              </a:extLst>
            </p:cNvPr>
            <p:cNvCxnSpPr>
              <a:cxnSpLocks/>
            </p:cNvCxnSpPr>
            <p:nvPr/>
          </p:nvCxnSpPr>
          <p:spPr>
            <a:xfrm>
              <a:off x="5962720" y="4298593"/>
              <a:ext cx="99198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685665-210A-3789-863D-3F87E9DC2F92}"/>
                </a:ext>
              </a:extLst>
            </p:cNvPr>
            <p:cNvCxnSpPr>
              <a:cxnSpLocks/>
            </p:cNvCxnSpPr>
            <p:nvPr/>
          </p:nvCxnSpPr>
          <p:spPr>
            <a:xfrm>
              <a:off x="8264486" y="4298593"/>
              <a:ext cx="426433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197E4F-2F9B-93FF-8E73-06768B7AE106}"/>
              </a:ext>
            </a:extLst>
          </p:cNvPr>
          <p:cNvGrpSpPr/>
          <p:nvPr/>
        </p:nvGrpSpPr>
        <p:grpSpPr>
          <a:xfrm>
            <a:off x="2967994" y="4588700"/>
            <a:ext cx="7535918" cy="1767649"/>
            <a:chOff x="2967993" y="4588700"/>
            <a:chExt cx="7572801" cy="1767649"/>
          </a:xfrm>
        </p:grpSpPr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3D350CBB-52D7-E02A-75F1-53565E2E9EC9}"/>
                </a:ext>
              </a:extLst>
            </p:cNvPr>
            <p:cNvSpPr/>
            <p:nvPr/>
          </p:nvSpPr>
          <p:spPr>
            <a:xfrm rot="16200000">
              <a:off x="6452299" y="1104394"/>
              <a:ext cx="604190" cy="7572801"/>
            </a:xfrm>
            <a:prstGeom prst="leftBrace">
              <a:avLst>
                <a:gd name="adj1" fmla="val 194483"/>
                <a:gd name="adj2" fmla="val 60037"/>
              </a:avLst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3AAAD9A-6304-1CB7-C9AC-D4375AD4896F}"/>
                </a:ext>
              </a:extLst>
            </p:cNvPr>
            <p:cNvSpPr/>
            <p:nvPr/>
          </p:nvSpPr>
          <p:spPr>
            <a:xfrm>
              <a:off x="6748436" y="5206948"/>
              <a:ext cx="2562228" cy="1149401"/>
            </a:xfrm>
            <a:prstGeom prst="round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42C237-AC39-78C9-5C69-B3A4D0D9287B}"/>
              </a:ext>
            </a:extLst>
          </p:cNvPr>
          <p:cNvGrpSpPr/>
          <p:nvPr/>
        </p:nvGrpSpPr>
        <p:grpSpPr>
          <a:xfrm>
            <a:off x="2101162" y="4591732"/>
            <a:ext cx="4320798" cy="1595387"/>
            <a:chOff x="2101162" y="4591732"/>
            <a:chExt cx="4320798" cy="15953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01F276B-34E8-0FCA-1264-E12A7F9651AD}"/>
                </a:ext>
              </a:extLst>
            </p:cNvPr>
            <p:cNvGrpSpPr/>
            <p:nvPr/>
          </p:nvGrpSpPr>
          <p:grpSpPr>
            <a:xfrm>
              <a:off x="2687240" y="4892918"/>
              <a:ext cx="3734720" cy="1294201"/>
              <a:chOff x="2687240" y="4892918"/>
              <a:chExt cx="3734720" cy="1294201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7DE63BE2-7582-A8DB-9735-F84473D803D0}"/>
                  </a:ext>
                </a:extLst>
              </p:cNvPr>
              <p:cNvSpPr/>
              <p:nvPr/>
            </p:nvSpPr>
            <p:spPr>
              <a:xfrm>
                <a:off x="3990928" y="5122333"/>
                <a:ext cx="2431032" cy="1064786"/>
              </a:xfrm>
              <a:prstGeom prst="round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E6732C4-FA28-7C0F-2A73-481C1E01816E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 flipH="1" flipV="1">
                <a:off x="2687240" y="4892918"/>
                <a:ext cx="1351360" cy="305196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9D833104-015B-711A-3222-7678B1D34408}"/>
                </a:ext>
              </a:extLst>
            </p:cNvPr>
            <p:cNvSpPr/>
            <p:nvPr/>
          </p:nvSpPr>
          <p:spPr>
            <a:xfrm rot="16200000">
              <a:off x="2378970" y="4313924"/>
              <a:ext cx="301185" cy="856802"/>
            </a:xfrm>
            <a:prstGeom prst="leftBrace">
              <a:avLst>
                <a:gd name="adj1" fmla="val 194483"/>
                <a:gd name="adj2" fmla="val 68403"/>
              </a:avLst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906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2957-9F74-EE81-956C-B27AB392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arrivals smooth out drift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703B2-693B-E98F-D627-4EE380722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Drift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constant</a:t>
                </a:r>
                <a:r>
                  <a:rPr lang="en-US" baseline="30000" dirty="0"/>
                  <a:t>*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has linear drift</a:t>
                </a:r>
                <a:r>
                  <a:rPr lang="en-US" baseline="30000" dirty="0"/>
                  <a:t>*</a:t>
                </a:r>
                <a:r>
                  <a:rPr lang="en-US" dirty="0"/>
                  <a:t>, can characterize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E703B2-693B-E98F-D627-4EE380722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7E947-838F-B009-121B-D9AB867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CB39C-A6CE-3A60-E7EE-A3CB6C70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8B9212-BE5A-2E07-3FFF-7B52B0C1FD08}"/>
              </a:ext>
            </a:extLst>
          </p:cNvPr>
          <p:cNvGrpSpPr/>
          <p:nvPr/>
        </p:nvGrpSpPr>
        <p:grpSpPr>
          <a:xfrm>
            <a:off x="7404411" y="2600401"/>
            <a:ext cx="843516" cy="610356"/>
            <a:chOff x="2368772" y="5678452"/>
            <a:chExt cx="843516" cy="610356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4D7B3F1B-3EF1-9D98-EC67-75A25493C228}"/>
                </a:ext>
              </a:extLst>
            </p:cNvPr>
            <p:cNvSpPr/>
            <p:nvPr/>
          </p:nvSpPr>
          <p:spPr>
            <a:xfrm rot="16200000">
              <a:off x="2642920" y="5671625"/>
              <a:ext cx="295221" cy="30887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D239A8-EEBF-4CF6-77FD-D70D4E3A267C}"/>
                    </a:ext>
                  </a:extLst>
                </p:cNvPr>
                <p:cNvSpPr txBox="1"/>
                <p:nvPr/>
              </p:nvSpPr>
              <p:spPr>
                <a:xfrm>
                  <a:off x="2368772" y="5919476"/>
                  <a:ext cx="843516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Drift: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D239A8-EEBF-4CF6-77FD-D70D4E3A2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772" y="5919476"/>
                  <a:ext cx="84351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930" t="-4615" b="-20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EE8037-3A9A-2EB5-7486-3711EC167CDD}"/>
              </a:ext>
            </a:extLst>
          </p:cNvPr>
          <p:cNvGrpSpPr/>
          <p:nvPr/>
        </p:nvGrpSpPr>
        <p:grpSpPr>
          <a:xfrm>
            <a:off x="5845532" y="2636541"/>
            <a:ext cx="1410401" cy="574216"/>
            <a:chOff x="2597910" y="5678452"/>
            <a:chExt cx="1242141" cy="574216"/>
          </a:xfrm>
        </p:grpSpPr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DB5F761D-B91C-BD73-7B2B-C0C7152FB90E}"/>
                </a:ext>
              </a:extLst>
            </p:cNvPr>
            <p:cNvSpPr/>
            <p:nvPr/>
          </p:nvSpPr>
          <p:spPr>
            <a:xfrm rot="16200000">
              <a:off x="3089439" y="5186923"/>
              <a:ext cx="259083" cy="1242141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29C594-3634-11E6-09A0-7853C20C1F77}"/>
                    </a:ext>
                  </a:extLst>
                </p:cNvPr>
                <p:cNvSpPr txBox="1"/>
                <p:nvPr/>
              </p:nvSpPr>
              <p:spPr>
                <a:xfrm>
                  <a:off x="2805277" y="5883336"/>
                  <a:ext cx="827406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Drift: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29C594-3634-11E6-09A0-7853C20C1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277" y="5883336"/>
                  <a:ext cx="82740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4430" t="-4615" b="-20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879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B810-FCF6-6E5E-EDED-153CE4FA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819CD-03CB-2288-92FC-7703D2DCB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Drift Method: Background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idea: Relative Arrivals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Result: Mean queue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all Markov-modulated queues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819CD-03CB-2288-92FC-7703D2DCB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D896-959F-698F-1480-8127A3A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024D-D60C-04CD-B1CE-9EC7877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L-Shape 5">
            <a:extLst>
              <a:ext uri="{FF2B5EF4-FFF2-40B4-BE49-F238E27FC236}">
                <a16:creationId xmlns:a16="http://schemas.microsoft.com/office/drawing/2014/main" id="{F4F37638-672F-9D2B-4FFA-DDA13D2EEF4E}"/>
              </a:ext>
            </a:extLst>
          </p:cNvPr>
          <p:cNvSpPr/>
          <p:nvPr/>
        </p:nvSpPr>
        <p:spPr>
          <a:xfrm rot="18790277">
            <a:off x="253332" y="1416673"/>
            <a:ext cx="1104784" cy="514105"/>
          </a:xfrm>
          <a:prstGeom prst="corner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0191634D-6100-77B5-09EB-FCABCD198ECF}"/>
              </a:ext>
            </a:extLst>
          </p:cNvPr>
          <p:cNvSpPr/>
          <p:nvPr/>
        </p:nvSpPr>
        <p:spPr>
          <a:xfrm rot="18790277">
            <a:off x="285807" y="2399946"/>
            <a:ext cx="1104784" cy="514105"/>
          </a:xfrm>
          <a:prstGeom prst="corner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6F53-1590-4EBA-4894-CCE2E7BB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Mean queue length characterization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EAFC3-D9D3-8FE3-BC23-DD3C671DB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" panose="02040503050406030204" pitchFamily="18" charset="0"/>
                  </a:rPr>
                  <a:t>Theorem: In a single-server queue with Markov-modulated arrivals and exponential service,</a:t>
                </a:r>
                <a:endParaRPr lang="en-US" b="0" dirty="0"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𝑎𝑟𝑟𝑖𝑣𝑎𝑙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" panose="02040503050406030204" pitchFamily="18" charset="0"/>
                  </a:rPr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 is time-average steady-state of the arrival process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p>
                    </m:sSup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 is the arrival-average steady-state.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" panose="02040503050406030204" pitchFamily="18" charset="0"/>
                  </a:rPr>
                  <a:t>Intuition: Arriving job sees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𝑎𝑟𝑟𝑖𝑣𝑎𝑙</m:t>
                        </m:r>
                      </m:sup>
                    </m:sSup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.                                              Correction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𝑎𝑟𝑟𝑖𝑣𝑎𝑙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 relative to the M/M/1 value,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EAFC3-D9D3-8FE3-BC23-DD3C671DB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650C5-3221-04B5-E94D-E9B9558F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38DAA-2C2D-824D-4CEF-96FF6B49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6C6BF5-4681-A14D-EBFE-D8FA986B5E5B}"/>
              </a:ext>
            </a:extLst>
          </p:cNvPr>
          <p:cNvGrpSpPr/>
          <p:nvPr/>
        </p:nvGrpSpPr>
        <p:grpSpPr>
          <a:xfrm>
            <a:off x="9767234" y="4570661"/>
            <a:ext cx="2155065" cy="813664"/>
            <a:chOff x="9775700" y="2468758"/>
            <a:chExt cx="2155065" cy="81366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532FA08-9E57-B465-C157-9E5F1EF02EA7}"/>
                </a:ext>
              </a:extLst>
            </p:cNvPr>
            <p:cNvCxnSpPr/>
            <p:nvPr/>
          </p:nvCxnSpPr>
          <p:spPr>
            <a:xfrm>
              <a:off x="9775700" y="2624161"/>
              <a:ext cx="215506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D45534-1864-E797-0A82-840151D3DA57}"/>
                </a:ext>
              </a:extLst>
            </p:cNvPr>
            <p:cNvCxnSpPr/>
            <p:nvPr/>
          </p:nvCxnSpPr>
          <p:spPr>
            <a:xfrm>
              <a:off x="9986329" y="2477438"/>
              <a:ext cx="0" cy="3108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9303D75-F850-ABE7-390E-217BB68E03D2}"/>
                </a:ext>
              </a:extLst>
            </p:cNvPr>
            <p:cNvCxnSpPr/>
            <p:nvPr/>
          </p:nvCxnSpPr>
          <p:spPr>
            <a:xfrm>
              <a:off x="10138729" y="2477438"/>
              <a:ext cx="0" cy="3108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6D0AC6-D1E3-14D8-84DC-7DB50B1D2F37}"/>
                </a:ext>
              </a:extLst>
            </p:cNvPr>
            <p:cNvCxnSpPr/>
            <p:nvPr/>
          </p:nvCxnSpPr>
          <p:spPr>
            <a:xfrm>
              <a:off x="10764845" y="2477438"/>
              <a:ext cx="0" cy="3108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05B1C0-A445-3AD5-FE59-EB91DEEB86C1}"/>
                </a:ext>
              </a:extLst>
            </p:cNvPr>
            <p:cNvCxnSpPr/>
            <p:nvPr/>
          </p:nvCxnSpPr>
          <p:spPr>
            <a:xfrm>
              <a:off x="10854934" y="2477438"/>
              <a:ext cx="0" cy="3108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62CDEBC-8F73-834C-9849-41DC12B92FD4}"/>
                </a:ext>
              </a:extLst>
            </p:cNvPr>
            <p:cNvCxnSpPr/>
            <p:nvPr/>
          </p:nvCxnSpPr>
          <p:spPr>
            <a:xfrm>
              <a:off x="11314386" y="2477438"/>
              <a:ext cx="0" cy="3108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268ED8-510E-5FC7-1C3F-651986575013}"/>
                </a:ext>
              </a:extLst>
            </p:cNvPr>
            <p:cNvCxnSpPr/>
            <p:nvPr/>
          </p:nvCxnSpPr>
          <p:spPr>
            <a:xfrm>
              <a:off x="11724289" y="2468758"/>
              <a:ext cx="0" cy="31080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A27BDB-6719-7EFC-D750-EBFAFAE195EB}"/>
                </a:ext>
              </a:extLst>
            </p:cNvPr>
            <p:cNvSpPr txBox="1"/>
            <p:nvPr/>
          </p:nvSpPr>
          <p:spPr>
            <a:xfrm>
              <a:off x="9982200" y="2913090"/>
              <a:ext cx="173495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Arrival moments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03B2A-3337-684B-8324-D7CF7D53E3CB}"/>
              </a:ext>
            </a:extLst>
          </p:cNvPr>
          <p:cNvSpPr/>
          <p:nvPr/>
        </p:nvSpPr>
        <p:spPr>
          <a:xfrm>
            <a:off x="2590055" y="2584658"/>
            <a:ext cx="7079087" cy="100026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987E-4ECF-444A-6A55-A08B54BB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of values in two-level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563B2-A982-4D0F-9C28-5D58921271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𝑎𝑟𝑟𝑖𝑣𝑎𝑙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Can calculate explicitly:</a:t>
                </a:r>
                <a:endParaRPr lang="en-US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Only remains to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b="0" dirty="0"/>
                  <a:t>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563B2-A982-4D0F-9C28-5D5892127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31EC3-B26B-998B-5A60-C4A553E3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BA278-7913-91FC-CB96-7198FFB0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71277F-7D0F-20A4-E45E-7117805835FA}"/>
              </a:ext>
            </a:extLst>
          </p:cNvPr>
          <p:cNvGrpSpPr/>
          <p:nvPr/>
        </p:nvGrpSpPr>
        <p:grpSpPr>
          <a:xfrm>
            <a:off x="9024873" y="2170931"/>
            <a:ext cx="2735920" cy="1666722"/>
            <a:chOff x="1130205" y="1627082"/>
            <a:chExt cx="2735920" cy="1666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1FD565-02FA-A3AC-A97F-991F85D8333A}"/>
                    </a:ext>
                  </a:extLst>
                </p:cNvPr>
                <p:cNvSpPr/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6A232D7-845E-A4C4-5944-9788F69EE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4842B04-3B2B-C383-8BD9-1504F8BC2B62}"/>
                    </a:ext>
                  </a:extLst>
                </p:cNvPr>
                <p:cNvSpPr/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771C5D-4750-9A5F-5C7D-E33028982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12EC8D-D9FF-031D-6AE4-18805018B748}"/>
                </a:ext>
              </a:extLst>
            </p:cNvPr>
            <p:cNvSpPr/>
            <p:nvPr/>
          </p:nvSpPr>
          <p:spPr>
            <a:xfrm>
              <a:off x="1833196" y="2158512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55E672C-6528-1BA7-B40B-16751DF3243E}"/>
                </a:ext>
              </a:extLst>
            </p:cNvPr>
            <p:cNvSpPr/>
            <p:nvPr/>
          </p:nvSpPr>
          <p:spPr>
            <a:xfrm rot="10800000">
              <a:off x="1833196" y="3078393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DF7BC87-EF13-FBE5-9B9F-58B9BED85585}"/>
                    </a:ext>
                  </a:extLst>
                </p:cNvPr>
                <p:cNvSpPr txBox="1"/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3559BA-6270-08B0-C1D2-E13D62B6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23F1FCC-F30C-B4E5-8EF2-0D4C34641F6C}"/>
                    </a:ext>
                  </a:extLst>
                </p:cNvPr>
                <p:cNvSpPr txBox="1"/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8414CC-E990-A27B-251F-BCC0331B4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826EC95-8D64-D78A-1172-67AAEEEF1626}"/>
              </a:ext>
            </a:extLst>
          </p:cNvPr>
          <p:cNvGrpSpPr/>
          <p:nvPr/>
        </p:nvGrpSpPr>
        <p:grpSpPr>
          <a:xfrm>
            <a:off x="1393094" y="3285582"/>
            <a:ext cx="1893304" cy="737758"/>
            <a:chOff x="109133" y="3429000"/>
            <a:chExt cx="3566431" cy="4308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D49E54-2468-40DB-6CFE-712D74927F8F}"/>
                </a:ext>
              </a:extLst>
            </p:cNvPr>
            <p:cNvSpPr txBox="1"/>
            <p:nvPr/>
          </p:nvSpPr>
          <p:spPr>
            <a:xfrm>
              <a:off x="109133" y="3429000"/>
              <a:ext cx="3214936" cy="43088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Dominates in heavy traffic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70C21F-4ADF-F81D-22A4-6215A67865CC}"/>
                </a:ext>
              </a:extLst>
            </p:cNvPr>
            <p:cNvCxnSpPr/>
            <p:nvPr/>
          </p:nvCxnSpPr>
          <p:spPr>
            <a:xfrm>
              <a:off x="3324069" y="3649624"/>
              <a:ext cx="351495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4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F145-C669-805F-4D06-1698175B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on empty-queue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CC9AB-6959-5363-CFE0-D1DE6FA1F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extremes: Fast switching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en-US" dirty="0"/>
                  <a:t> and slow switching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Fast switching: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Bound: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Slow switching: Expect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Bound: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Proof: Consider the transient overloaded M/M/1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/>
                  <a:t> arrival rate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completion rate.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CC9AB-6959-5363-CFE0-D1DE6FA1F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7A0168-66F6-A912-DD12-27BFB258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919B8-E98A-CF9C-6066-6D5A82B7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8562B5-B7DD-4528-21DB-CB969EDC8D59}"/>
              </a:ext>
            </a:extLst>
          </p:cNvPr>
          <p:cNvGrpSpPr/>
          <p:nvPr/>
        </p:nvGrpSpPr>
        <p:grpSpPr>
          <a:xfrm>
            <a:off x="9191927" y="23966"/>
            <a:ext cx="2735920" cy="1666722"/>
            <a:chOff x="1130205" y="1627082"/>
            <a:chExt cx="2735920" cy="1666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AE98115-F5D7-0155-785D-C17CA893F862}"/>
                    </a:ext>
                  </a:extLst>
                </p:cNvPr>
                <p:cNvSpPr/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6A232D7-845E-A4C4-5944-9788F69EE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333F336-224D-1425-330C-4CCD1C8D9ADF}"/>
                    </a:ext>
                  </a:extLst>
                </p:cNvPr>
                <p:cNvSpPr/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771C5D-4750-9A5F-5C7D-E33028982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EE63635-FA86-4D61-F115-8603BBEB655F}"/>
                </a:ext>
              </a:extLst>
            </p:cNvPr>
            <p:cNvSpPr/>
            <p:nvPr/>
          </p:nvSpPr>
          <p:spPr>
            <a:xfrm>
              <a:off x="1833196" y="2158512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D45CF8-D30A-5A11-14CB-4BB246C3B8F0}"/>
                </a:ext>
              </a:extLst>
            </p:cNvPr>
            <p:cNvSpPr/>
            <p:nvPr/>
          </p:nvSpPr>
          <p:spPr>
            <a:xfrm rot="10800000">
              <a:off x="1833196" y="3078393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93A070-EDA5-A8A7-538C-B2D00591834B}"/>
                    </a:ext>
                  </a:extLst>
                </p:cNvPr>
                <p:cNvSpPr txBox="1"/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3559BA-6270-08B0-C1D2-E13D62B6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178CE23-2831-A8C9-CE34-72CBA4F0D780}"/>
                    </a:ext>
                  </a:extLst>
                </p:cNvPr>
                <p:cNvSpPr txBox="1"/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8414CC-E990-A27B-251F-BCC0331B4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miley Face 12">
            <a:extLst>
              <a:ext uri="{FF2B5EF4-FFF2-40B4-BE49-F238E27FC236}">
                <a16:creationId xmlns:a16="http://schemas.microsoft.com/office/drawing/2014/main" id="{8230D596-4A08-0933-A140-B50E497E8786}"/>
              </a:ext>
            </a:extLst>
          </p:cNvPr>
          <p:cNvSpPr/>
          <p:nvPr/>
        </p:nvSpPr>
        <p:spPr>
          <a:xfrm>
            <a:off x="302438" y="3086739"/>
            <a:ext cx="479181" cy="47598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3D84C346-FB82-A146-CE83-6E773E16ECE8}"/>
              </a:ext>
            </a:extLst>
          </p:cNvPr>
          <p:cNvSpPr/>
          <p:nvPr/>
        </p:nvSpPr>
        <p:spPr>
          <a:xfrm>
            <a:off x="302438" y="4293239"/>
            <a:ext cx="479181" cy="47598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9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983-FD7D-4122-B973-2F5C0E9D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vs. Simulation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CC99A4-7E40-C3DE-EE7E-9F7121E3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B7EF0-5463-18EB-E896-52C4B8C7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8F4DB8-37D7-BB1D-5551-1C445668EE1A}"/>
              </a:ext>
            </a:extLst>
          </p:cNvPr>
          <p:cNvGrpSpPr/>
          <p:nvPr/>
        </p:nvGrpSpPr>
        <p:grpSpPr>
          <a:xfrm>
            <a:off x="550741" y="2065014"/>
            <a:ext cx="9300678" cy="3750467"/>
            <a:chOff x="2516662" y="2875406"/>
            <a:chExt cx="5248313" cy="375046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5B161E-0768-6372-66BD-9B8C5624D2EA}"/>
                </a:ext>
              </a:extLst>
            </p:cNvPr>
            <p:cNvGrpSpPr/>
            <p:nvPr/>
          </p:nvGrpSpPr>
          <p:grpSpPr>
            <a:xfrm>
              <a:off x="2666613" y="2875406"/>
              <a:ext cx="4951922" cy="3750467"/>
              <a:chOff x="1017746" y="1186049"/>
              <a:chExt cx="4951922" cy="4123772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61241CB-9844-1FDD-F5CE-4D953E128A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6944" y="1186049"/>
                <a:ext cx="0" cy="30955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08097C4-9E83-BC6B-C73A-6EBA7830A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944" y="4281589"/>
                <a:ext cx="3732724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65D663-8F2D-E86A-5DC5-73083E8EFAED}"/>
                  </a:ext>
                </a:extLst>
              </p:cNvPr>
              <p:cNvSpPr txBox="1"/>
              <p:nvPr/>
            </p:nvSpPr>
            <p:spPr>
              <a:xfrm>
                <a:off x="1017746" y="2699815"/>
                <a:ext cx="1219198" cy="40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C505EDF-07B3-9236-81BE-712B162CD5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0280" y="4787327"/>
                    <a:ext cx="1446052" cy="5224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Switching rate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C505EDF-07B3-9236-81BE-712B162CD5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280" y="4787327"/>
                    <a:ext cx="1446052" cy="52249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143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BED886B-5EC7-B5A2-D954-B98F0696187F}"/>
                </a:ext>
              </a:extLst>
            </p:cNvPr>
            <p:cNvGrpSpPr/>
            <p:nvPr/>
          </p:nvGrpSpPr>
          <p:grpSpPr>
            <a:xfrm>
              <a:off x="2516662" y="3002144"/>
              <a:ext cx="1371095" cy="2856884"/>
              <a:chOff x="1638414" y="1422527"/>
              <a:chExt cx="1371095" cy="368464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6CA8826-9C27-0313-C08F-58B7FD2A3137}"/>
                  </a:ext>
                </a:extLst>
              </p:cNvPr>
              <p:cNvGrpSpPr/>
              <p:nvPr/>
            </p:nvGrpSpPr>
            <p:grpSpPr>
              <a:xfrm>
                <a:off x="1638414" y="1422527"/>
                <a:ext cx="1371095" cy="3684644"/>
                <a:chOff x="1638414" y="1422527"/>
                <a:chExt cx="1371095" cy="368464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FB77F73-3506-3283-6842-66D32D6265B1}"/>
                    </a:ext>
                  </a:extLst>
                </p:cNvPr>
                <p:cNvGrpSpPr/>
                <p:nvPr/>
              </p:nvGrpSpPr>
              <p:grpSpPr>
                <a:xfrm>
                  <a:off x="1638414" y="1422527"/>
                  <a:ext cx="1347333" cy="3684644"/>
                  <a:chOff x="-629580" y="3916245"/>
                  <a:chExt cx="1347333" cy="2463998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280DB707-7987-61F3-0114-E9FDAA50B742}"/>
                      </a:ext>
                    </a:extLst>
                  </p:cNvPr>
                  <p:cNvGrpSpPr/>
                  <p:nvPr/>
                </p:nvGrpSpPr>
                <p:grpSpPr>
                  <a:xfrm>
                    <a:off x="251918" y="3916245"/>
                    <a:ext cx="465835" cy="2463998"/>
                    <a:chOff x="251918" y="3916245"/>
                    <a:chExt cx="465835" cy="246399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84EBE0D-1213-3BD5-2FA2-D620905A56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858" y="3916245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84EBE0D-1213-3BD5-2FA2-D620905A564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858" y="3916245"/>
                          <a:ext cx="439933" cy="318541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EB7C7F5-FCC9-9D14-7028-B26154F832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4789" y="4694972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FEB7C7F5-FCC9-9D14-7028-B26154F8327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789" y="4694972"/>
                          <a:ext cx="439933" cy="318541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98EA0328-7303-F501-F25D-0ED7C27B75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7820" y="5398244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TextBox 39">
                          <a:extLst>
                            <a:ext uri="{FF2B5EF4-FFF2-40B4-BE49-F238E27FC236}">
                              <a16:creationId xmlns:a16="http://schemas.microsoft.com/office/drawing/2014/main" id="{98EA0328-7303-F501-F25D-0ED7C27B750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7820" y="5398244"/>
                          <a:ext cx="439933" cy="31854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843DE26A-B6AB-6418-CD8E-C036DA4CD3D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918" y="6061702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843DE26A-B6AB-6418-CD8E-C036DA4CD3D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51918" y="6061702"/>
                          <a:ext cx="439933" cy="31854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7DF11E10-67D2-0E6A-9D28-D09D9A2435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629580" y="4655155"/>
                        <a:ext cx="992061" cy="7167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Mean queue length </a:t>
                        </a:r>
                        <a14:m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7DF11E10-67D2-0E6A-9D28-D09D9A2435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629580" y="4655155"/>
                        <a:ext cx="992061" cy="71671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5190" t="-5882" r="-8997" b="-161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96E036D-580A-F144-12B7-D88C4C8D5C4F}"/>
                    </a:ext>
                  </a:extLst>
                </p:cNvPr>
                <p:cNvCxnSpPr/>
                <p:nvPr/>
              </p:nvCxnSpPr>
              <p:spPr>
                <a:xfrm flipH="1">
                  <a:off x="2896354" y="1679223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103CF4A1-6C0E-3DD8-4DBB-5EFBD97EDFEC}"/>
                    </a:ext>
                  </a:extLst>
                </p:cNvPr>
                <p:cNvCxnSpPr/>
                <p:nvPr/>
              </p:nvCxnSpPr>
              <p:spPr>
                <a:xfrm flipH="1">
                  <a:off x="2889168" y="281779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C9B0163-449D-4B40-E4ED-27B932A6D005}"/>
                    </a:ext>
                  </a:extLst>
                </p:cNvPr>
                <p:cNvCxnSpPr/>
                <p:nvPr/>
              </p:nvCxnSpPr>
              <p:spPr>
                <a:xfrm flipH="1">
                  <a:off x="2900359" y="3860305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2B41279-8FF5-CC25-31AF-5B0AB5346687}"/>
                  </a:ext>
                </a:extLst>
              </p:cNvPr>
              <p:cNvCxnSpPr/>
              <p:nvPr/>
            </p:nvCxnSpPr>
            <p:spPr>
              <a:xfrm flipH="1">
                <a:off x="2899295" y="486394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30CC5AE-D2F6-EA44-FA19-28924F1F4144}"/>
                </a:ext>
              </a:extLst>
            </p:cNvPr>
            <p:cNvGrpSpPr/>
            <p:nvPr/>
          </p:nvGrpSpPr>
          <p:grpSpPr>
            <a:xfrm>
              <a:off x="3750816" y="5663823"/>
              <a:ext cx="4014159" cy="514133"/>
              <a:chOff x="2777862" y="4824498"/>
              <a:chExt cx="6512433" cy="51413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6AEBF91-A18B-45F6-13C9-B0DCD0F26FFD}"/>
                  </a:ext>
                </a:extLst>
              </p:cNvPr>
              <p:cNvGrpSpPr/>
              <p:nvPr/>
            </p:nvGrpSpPr>
            <p:grpSpPr>
              <a:xfrm>
                <a:off x="2777862" y="4933649"/>
                <a:ext cx="6512433" cy="404982"/>
                <a:chOff x="2777862" y="4933649"/>
                <a:chExt cx="6512433" cy="404982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BCD3D9A-59FA-629E-D3A1-943155D9C77D}"/>
                    </a:ext>
                  </a:extLst>
                </p:cNvPr>
                <p:cNvGrpSpPr/>
                <p:nvPr/>
              </p:nvGrpSpPr>
              <p:grpSpPr>
                <a:xfrm>
                  <a:off x="2777862" y="4967787"/>
                  <a:ext cx="4476459" cy="370844"/>
                  <a:chOff x="517730" y="6337862"/>
                  <a:chExt cx="4476459" cy="37084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BBF3374-F3C3-1831-3BDA-66D60101BA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7730" y="6338369"/>
                        <a:ext cx="4725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7BBF3374-F3C3-1831-3BDA-66D60101BA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7730" y="6338369"/>
                        <a:ext cx="472598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r="-211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0582406B-3C82-1D00-B3A1-342D4A2136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81338" y="6339374"/>
                        <a:ext cx="5918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0582406B-3C82-1D00-B3A1-342D4A2136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81338" y="6339374"/>
                        <a:ext cx="591889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6DB11F45-23AE-8BA4-7ACD-36B64F8C2A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02300" y="6337862"/>
                        <a:ext cx="5918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6DB11F45-23AE-8BA4-7ACD-36B64F8C2A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02300" y="6337862"/>
                        <a:ext cx="591889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C1A7380-3F56-CB4C-DAE1-E2A4856508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82840" y="4933649"/>
                      <a:ext cx="7074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8C1A7380-3F56-CB4C-DAE1-E2A4856508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82840" y="4933649"/>
                      <a:ext cx="707455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60CEE6C-571F-15E3-90A2-49830D0072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3534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294EA6E-059C-FE7D-F9EE-C1A4432E1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7349" y="484195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38437CC-5367-F959-AAA8-4884265356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869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D4475AF-4965-9F96-812E-7D701DD310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1486" y="4824498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40EEB9-F933-5DA5-D52D-3AED767286F4}"/>
                  </a:ext>
                </a:extLst>
              </p:cNvPr>
              <p:cNvSpPr txBox="1"/>
              <p:nvPr/>
            </p:nvSpPr>
            <p:spPr>
              <a:xfrm>
                <a:off x="4724400" y="1333678"/>
                <a:ext cx="2743200" cy="156966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>
                    <a:effectLst/>
                    <a:latin typeface="Cambria Math" panose="02040503050406030204" pitchFamily="18" charset="0"/>
                  </a:rPr>
                  <a:t>Setting: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2400" b="0" i="1" dirty="0"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40EEB9-F933-5DA5-D52D-3AED7672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333678"/>
                <a:ext cx="2743200" cy="1569660"/>
              </a:xfrm>
              <a:prstGeom prst="rect">
                <a:avLst/>
              </a:prstGeom>
              <a:blipFill>
                <a:blip r:embed="rId12"/>
                <a:stretch>
                  <a:fillRect t="-2299" b="-1149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D8691125-15FC-FD68-E47C-45FB471B0ACE}"/>
              </a:ext>
            </a:extLst>
          </p:cNvPr>
          <p:cNvGrpSpPr/>
          <p:nvPr/>
        </p:nvGrpSpPr>
        <p:grpSpPr>
          <a:xfrm>
            <a:off x="9191927" y="23966"/>
            <a:ext cx="2735920" cy="1666722"/>
            <a:chOff x="1130205" y="1627082"/>
            <a:chExt cx="2735920" cy="1666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7CB6F5F-2CB0-3301-7E33-F26DA3176185}"/>
                    </a:ext>
                  </a:extLst>
                </p:cNvPr>
                <p:cNvSpPr/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6A232D7-845E-A4C4-5944-9788F69EE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F485FEF-5C57-F097-085B-95B2A0B65A87}"/>
                    </a:ext>
                  </a:extLst>
                </p:cNvPr>
                <p:cNvSpPr/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771C5D-4750-9A5F-5C7D-E33028982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7EB0DF3-8646-68EF-ECD8-0ADD799C60F9}"/>
                </a:ext>
              </a:extLst>
            </p:cNvPr>
            <p:cNvSpPr/>
            <p:nvPr/>
          </p:nvSpPr>
          <p:spPr>
            <a:xfrm>
              <a:off x="1833196" y="2158512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B864C2D-0142-4BB7-023F-8C8E51DA4E7D}"/>
                </a:ext>
              </a:extLst>
            </p:cNvPr>
            <p:cNvSpPr/>
            <p:nvPr/>
          </p:nvSpPr>
          <p:spPr>
            <a:xfrm rot="10800000">
              <a:off x="1833196" y="3078393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3D91C7F-99FE-E8E6-74E5-CBCD496DF62B}"/>
                    </a:ext>
                  </a:extLst>
                </p:cNvPr>
                <p:cNvSpPr txBox="1"/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3559BA-6270-08B0-C1D2-E13D62B6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92AFB0C-8489-A9BC-8A15-033C98A83C8E}"/>
                    </a:ext>
                  </a:extLst>
                </p:cNvPr>
                <p:cNvSpPr txBox="1"/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8414CC-E990-A27B-251F-BCC0331B4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972E1D-5FA9-A950-C735-64C19F084C97}"/>
              </a:ext>
            </a:extLst>
          </p:cNvPr>
          <p:cNvGrpSpPr/>
          <p:nvPr/>
        </p:nvGrpSpPr>
        <p:grpSpPr>
          <a:xfrm>
            <a:off x="2971800" y="2404533"/>
            <a:ext cx="6424083" cy="2447392"/>
            <a:chOff x="2971800" y="2404533"/>
            <a:chExt cx="6424083" cy="244739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558355C-0F4E-6D8B-3138-B55F39E1A6E2}"/>
                </a:ext>
              </a:extLst>
            </p:cNvPr>
            <p:cNvSpPr/>
            <p:nvPr/>
          </p:nvSpPr>
          <p:spPr>
            <a:xfrm>
              <a:off x="2971800" y="2404533"/>
              <a:ext cx="6424083" cy="2447392"/>
            </a:xfrm>
            <a:custGeom>
              <a:avLst/>
              <a:gdLst>
                <a:gd name="connsiteX0" fmla="*/ 0 w 6424083"/>
                <a:gd name="connsiteY0" fmla="*/ 0 h 2447392"/>
                <a:gd name="connsiteX1" fmla="*/ 201083 w 6424083"/>
                <a:gd name="connsiteY1" fmla="*/ 156634 h 2447392"/>
                <a:gd name="connsiteX2" fmla="*/ 423333 w 6424083"/>
                <a:gd name="connsiteY2" fmla="*/ 328084 h 2447392"/>
                <a:gd name="connsiteX3" fmla="*/ 774700 w 6424083"/>
                <a:gd name="connsiteY3" fmla="*/ 573617 h 2447392"/>
                <a:gd name="connsiteX4" fmla="*/ 1187450 w 6424083"/>
                <a:gd name="connsiteY4" fmla="*/ 857250 h 2447392"/>
                <a:gd name="connsiteX5" fmla="*/ 1634067 w 6424083"/>
                <a:gd name="connsiteY5" fmla="*/ 1157817 h 2447392"/>
                <a:gd name="connsiteX6" fmla="*/ 1917700 w 6424083"/>
                <a:gd name="connsiteY6" fmla="*/ 1329267 h 2447392"/>
                <a:gd name="connsiteX7" fmla="*/ 2118783 w 6424083"/>
                <a:gd name="connsiteY7" fmla="*/ 1454150 h 2447392"/>
                <a:gd name="connsiteX8" fmla="*/ 2317750 w 6424083"/>
                <a:gd name="connsiteY8" fmla="*/ 1562100 h 2447392"/>
                <a:gd name="connsiteX9" fmla="*/ 2529417 w 6424083"/>
                <a:gd name="connsiteY9" fmla="*/ 1676400 h 2447392"/>
                <a:gd name="connsiteX10" fmla="*/ 2764367 w 6424083"/>
                <a:gd name="connsiteY10" fmla="*/ 1786467 h 2447392"/>
                <a:gd name="connsiteX11" fmla="*/ 2992967 w 6424083"/>
                <a:gd name="connsiteY11" fmla="*/ 1890184 h 2447392"/>
                <a:gd name="connsiteX12" fmla="*/ 3234267 w 6424083"/>
                <a:gd name="connsiteY12" fmla="*/ 1987550 h 2447392"/>
                <a:gd name="connsiteX13" fmla="*/ 3486150 w 6424083"/>
                <a:gd name="connsiteY13" fmla="*/ 2070100 h 2447392"/>
                <a:gd name="connsiteX14" fmla="*/ 3750733 w 6424083"/>
                <a:gd name="connsiteY14" fmla="*/ 2148417 h 2447392"/>
                <a:gd name="connsiteX15" fmla="*/ 4004733 w 6424083"/>
                <a:gd name="connsiteY15" fmla="*/ 2211917 h 2447392"/>
                <a:gd name="connsiteX16" fmla="*/ 4258733 w 6424083"/>
                <a:gd name="connsiteY16" fmla="*/ 2266950 h 2447392"/>
                <a:gd name="connsiteX17" fmla="*/ 4516967 w 6424083"/>
                <a:gd name="connsiteY17" fmla="*/ 2305050 h 2447392"/>
                <a:gd name="connsiteX18" fmla="*/ 4783667 w 6424083"/>
                <a:gd name="connsiteY18" fmla="*/ 2345267 h 2447392"/>
                <a:gd name="connsiteX19" fmla="*/ 5039783 w 6424083"/>
                <a:gd name="connsiteY19" fmla="*/ 2368550 h 2447392"/>
                <a:gd name="connsiteX20" fmla="*/ 5285317 w 6424083"/>
                <a:gd name="connsiteY20" fmla="*/ 2385484 h 2447392"/>
                <a:gd name="connsiteX21" fmla="*/ 5547783 w 6424083"/>
                <a:gd name="connsiteY21" fmla="*/ 2404534 h 2447392"/>
                <a:gd name="connsiteX22" fmla="*/ 5818717 w 6424083"/>
                <a:gd name="connsiteY22" fmla="*/ 2419350 h 2447392"/>
                <a:gd name="connsiteX23" fmla="*/ 6064250 w 6424083"/>
                <a:gd name="connsiteY23" fmla="*/ 2432050 h 2447392"/>
                <a:gd name="connsiteX24" fmla="*/ 6339417 w 6424083"/>
                <a:gd name="connsiteY24" fmla="*/ 2446867 h 2447392"/>
                <a:gd name="connsiteX25" fmla="*/ 6424083 w 6424083"/>
                <a:gd name="connsiteY25" fmla="*/ 2442634 h 244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24083" h="2447392">
                  <a:moveTo>
                    <a:pt x="0" y="0"/>
                  </a:moveTo>
                  <a:lnTo>
                    <a:pt x="201083" y="156634"/>
                  </a:lnTo>
                  <a:cubicBezTo>
                    <a:pt x="271638" y="211315"/>
                    <a:pt x="327730" y="258587"/>
                    <a:pt x="423333" y="328084"/>
                  </a:cubicBezTo>
                  <a:cubicBezTo>
                    <a:pt x="518936" y="397581"/>
                    <a:pt x="774700" y="573617"/>
                    <a:pt x="774700" y="573617"/>
                  </a:cubicBezTo>
                  <a:lnTo>
                    <a:pt x="1187450" y="857250"/>
                  </a:lnTo>
                  <a:lnTo>
                    <a:pt x="1634067" y="1157817"/>
                  </a:lnTo>
                  <a:cubicBezTo>
                    <a:pt x="1755775" y="1236487"/>
                    <a:pt x="1917700" y="1329267"/>
                    <a:pt x="1917700" y="1329267"/>
                  </a:cubicBezTo>
                  <a:cubicBezTo>
                    <a:pt x="1998486" y="1378656"/>
                    <a:pt x="2052108" y="1415345"/>
                    <a:pt x="2118783" y="1454150"/>
                  </a:cubicBezTo>
                  <a:cubicBezTo>
                    <a:pt x="2185458" y="1492955"/>
                    <a:pt x="2317750" y="1562100"/>
                    <a:pt x="2317750" y="1562100"/>
                  </a:cubicBezTo>
                  <a:cubicBezTo>
                    <a:pt x="2386189" y="1599142"/>
                    <a:pt x="2454981" y="1639006"/>
                    <a:pt x="2529417" y="1676400"/>
                  </a:cubicBezTo>
                  <a:cubicBezTo>
                    <a:pt x="2603853" y="1713794"/>
                    <a:pt x="2764367" y="1786467"/>
                    <a:pt x="2764367" y="1786467"/>
                  </a:cubicBezTo>
                  <a:cubicBezTo>
                    <a:pt x="2841625" y="1822098"/>
                    <a:pt x="2914650" y="1856670"/>
                    <a:pt x="2992967" y="1890184"/>
                  </a:cubicBezTo>
                  <a:cubicBezTo>
                    <a:pt x="3071284" y="1923698"/>
                    <a:pt x="3152070" y="1957564"/>
                    <a:pt x="3234267" y="1987550"/>
                  </a:cubicBezTo>
                  <a:cubicBezTo>
                    <a:pt x="3316464" y="2017536"/>
                    <a:pt x="3400072" y="2043289"/>
                    <a:pt x="3486150" y="2070100"/>
                  </a:cubicBezTo>
                  <a:cubicBezTo>
                    <a:pt x="3572228" y="2096911"/>
                    <a:pt x="3664303" y="2124781"/>
                    <a:pt x="3750733" y="2148417"/>
                  </a:cubicBezTo>
                  <a:cubicBezTo>
                    <a:pt x="3837163" y="2172053"/>
                    <a:pt x="3920066" y="2192162"/>
                    <a:pt x="4004733" y="2211917"/>
                  </a:cubicBezTo>
                  <a:cubicBezTo>
                    <a:pt x="4089400" y="2231672"/>
                    <a:pt x="4173361" y="2251428"/>
                    <a:pt x="4258733" y="2266950"/>
                  </a:cubicBezTo>
                  <a:cubicBezTo>
                    <a:pt x="4344105" y="2282472"/>
                    <a:pt x="4516967" y="2305050"/>
                    <a:pt x="4516967" y="2305050"/>
                  </a:cubicBezTo>
                  <a:cubicBezTo>
                    <a:pt x="4604456" y="2318103"/>
                    <a:pt x="4696531" y="2334684"/>
                    <a:pt x="4783667" y="2345267"/>
                  </a:cubicBezTo>
                  <a:cubicBezTo>
                    <a:pt x="4870803" y="2355850"/>
                    <a:pt x="4956175" y="2361847"/>
                    <a:pt x="5039783" y="2368550"/>
                  </a:cubicBezTo>
                  <a:cubicBezTo>
                    <a:pt x="5123391" y="2375253"/>
                    <a:pt x="5285317" y="2385484"/>
                    <a:pt x="5285317" y="2385484"/>
                  </a:cubicBezTo>
                  <a:lnTo>
                    <a:pt x="5547783" y="2404534"/>
                  </a:lnTo>
                  <a:lnTo>
                    <a:pt x="5818717" y="2419350"/>
                  </a:lnTo>
                  <a:lnTo>
                    <a:pt x="6064250" y="2432050"/>
                  </a:lnTo>
                  <a:lnTo>
                    <a:pt x="6339417" y="2446867"/>
                  </a:lnTo>
                  <a:cubicBezTo>
                    <a:pt x="6399389" y="2448631"/>
                    <a:pt x="6411736" y="2445632"/>
                    <a:pt x="6424083" y="244263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8B0A0A4-F64F-5A37-7E68-E6C881E709E5}"/>
                    </a:ext>
                  </a:extLst>
                </p:cNvPr>
                <p:cNvSpPr txBox="1"/>
                <p:nvPr/>
              </p:nvSpPr>
              <p:spPr>
                <a:xfrm>
                  <a:off x="2986617" y="3966633"/>
                  <a:ext cx="2292352" cy="646331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Lower bound: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8B0A0A4-F64F-5A37-7E68-E6C881E70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17" y="3966633"/>
                  <a:ext cx="2292352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2111" t="-4587" b="-2752"/>
                  </a:stretch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EF7AF25-A335-46F2-7526-D87D2FA10EA4}"/>
              </a:ext>
            </a:extLst>
          </p:cNvPr>
          <p:cNvGrpSpPr/>
          <p:nvPr/>
        </p:nvGrpSpPr>
        <p:grpSpPr>
          <a:xfrm>
            <a:off x="6079067" y="4180417"/>
            <a:ext cx="3772352" cy="651933"/>
            <a:chOff x="6079067" y="4180417"/>
            <a:chExt cx="3772352" cy="6519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13828F2-44C9-296C-3DE4-2984FF06D4CF}"/>
                </a:ext>
              </a:extLst>
            </p:cNvPr>
            <p:cNvSpPr/>
            <p:nvPr/>
          </p:nvSpPr>
          <p:spPr>
            <a:xfrm>
              <a:off x="6079067" y="4180417"/>
              <a:ext cx="3314700" cy="651933"/>
            </a:xfrm>
            <a:custGeom>
              <a:avLst/>
              <a:gdLst>
                <a:gd name="connsiteX0" fmla="*/ 3314700 w 3314700"/>
                <a:gd name="connsiteY0" fmla="*/ 651933 h 651933"/>
                <a:gd name="connsiteX1" fmla="*/ 3045883 w 3314700"/>
                <a:gd name="connsiteY1" fmla="*/ 643466 h 651933"/>
                <a:gd name="connsiteX2" fmla="*/ 2781300 w 3314700"/>
                <a:gd name="connsiteY2" fmla="*/ 632883 h 651933"/>
                <a:gd name="connsiteX3" fmla="*/ 2506133 w 3314700"/>
                <a:gd name="connsiteY3" fmla="*/ 609600 h 651933"/>
                <a:gd name="connsiteX4" fmla="*/ 2252133 w 3314700"/>
                <a:gd name="connsiteY4" fmla="*/ 584200 h 651933"/>
                <a:gd name="connsiteX5" fmla="*/ 2000250 w 3314700"/>
                <a:gd name="connsiteY5" fmla="*/ 558800 h 651933"/>
                <a:gd name="connsiteX6" fmla="*/ 1737783 w 3314700"/>
                <a:gd name="connsiteY6" fmla="*/ 522816 h 651933"/>
                <a:gd name="connsiteX7" fmla="*/ 1481666 w 3314700"/>
                <a:gd name="connsiteY7" fmla="*/ 478366 h 651933"/>
                <a:gd name="connsiteX8" fmla="*/ 1225550 w 3314700"/>
                <a:gd name="connsiteY8" fmla="*/ 429683 h 651933"/>
                <a:gd name="connsiteX9" fmla="*/ 971550 w 3314700"/>
                <a:gd name="connsiteY9" fmla="*/ 361950 h 651933"/>
                <a:gd name="connsiteX10" fmla="*/ 715433 w 3314700"/>
                <a:gd name="connsiteY10" fmla="*/ 287866 h 651933"/>
                <a:gd name="connsiteX11" fmla="*/ 469900 w 3314700"/>
                <a:gd name="connsiteY11" fmla="*/ 196850 h 651933"/>
                <a:gd name="connsiteX12" fmla="*/ 220133 w 3314700"/>
                <a:gd name="connsiteY12" fmla="*/ 97366 h 651933"/>
                <a:gd name="connsiteX13" fmla="*/ 0 w 3314700"/>
                <a:gd name="connsiteY13" fmla="*/ 0 h 65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14700" h="651933">
                  <a:moveTo>
                    <a:pt x="3314700" y="651933"/>
                  </a:moveTo>
                  <a:lnTo>
                    <a:pt x="3045883" y="643466"/>
                  </a:lnTo>
                  <a:cubicBezTo>
                    <a:pt x="2956983" y="640291"/>
                    <a:pt x="2871258" y="638527"/>
                    <a:pt x="2781300" y="632883"/>
                  </a:cubicBezTo>
                  <a:cubicBezTo>
                    <a:pt x="2691342" y="627239"/>
                    <a:pt x="2506133" y="609600"/>
                    <a:pt x="2506133" y="609600"/>
                  </a:cubicBezTo>
                  <a:lnTo>
                    <a:pt x="2252133" y="584200"/>
                  </a:lnTo>
                  <a:lnTo>
                    <a:pt x="2000250" y="558800"/>
                  </a:lnTo>
                  <a:cubicBezTo>
                    <a:pt x="1914525" y="548569"/>
                    <a:pt x="1824214" y="536222"/>
                    <a:pt x="1737783" y="522816"/>
                  </a:cubicBezTo>
                  <a:cubicBezTo>
                    <a:pt x="1651352" y="509410"/>
                    <a:pt x="1481666" y="478366"/>
                    <a:pt x="1481666" y="478366"/>
                  </a:cubicBezTo>
                  <a:cubicBezTo>
                    <a:pt x="1396294" y="462844"/>
                    <a:pt x="1310569" y="449086"/>
                    <a:pt x="1225550" y="429683"/>
                  </a:cubicBezTo>
                  <a:cubicBezTo>
                    <a:pt x="1140531" y="410280"/>
                    <a:pt x="1056569" y="385586"/>
                    <a:pt x="971550" y="361950"/>
                  </a:cubicBezTo>
                  <a:cubicBezTo>
                    <a:pt x="886530" y="338314"/>
                    <a:pt x="799041" y="315383"/>
                    <a:pt x="715433" y="287866"/>
                  </a:cubicBezTo>
                  <a:cubicBezTo>
                    <a:pt x="631825" y="260349"/>
                    <a:pt x="552450" y="228600"/>
                    <a:pt x="469900" y="196850"/>
                  </a:cubicBezTo>
                  <a:cubicBezTo>
                    <a:pt x="387350" y="165100"/>
                    <a:pt x="298450" y="130174"/>
                    <a:pt x="220133" y="97366"/>
                  </a:cubicBezTo>
                  <a:cubicBezTo>
                    <a:pt x="141816" y="64558"/>
                    <a:pt x="70908" y="32279"/>
                    <a:pt x="0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0723A1C-8806-A2A6-BD99-2E7FE34782E1}"/>
                </a:ext>
              </a:extLst>
            </p:cNvPr>
            <p:cNvSpPr txBox="1"/>
            <p:nvPr/>
          </p:nvSpPr>
          <p:spPr>
            <a:xfrm>
              <a:off x="7707783" y="4308693"/>
              <a:ext cx="2143636" cy="369332"/>
            </a:xfrm>
            <a:prstGeom prst="rect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Fast switching bound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8B3728-4954-04EF-789D-F498BE77CC80}"/>
              </a:ext>
            </a:extLst>
          </p:cNvPr>
          <p:cNvGrpSpPr/>
          <p:nvPr/>
        </p:nvGrpSpPr>
        <p:grpSpPr>
          <a:xfrm>
            <a:off x="2986617" y="2398183"/>
            <a:ext cx="3532715" cy="1782234"/>
            <a:chOff x="2986617" y="2398183"/>
            <a:chExt cx="3532715" cy="1782234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42EFEBF-6602-6792-8A66-53D91C0C51D7}"/>
                </a:ext>
              </a:extLst>
            </p:cNvPr>
            <p:cNvSpPr/>
            <p:nvPr/>
          </p:nvSpPr>
          <p:spPr>
            <a:xfrm>
              <a:off x="2986617" y="2398183"/>
              <a:ext cx="3088216" cy="1782234"/>
            </a:xfrm>
            <a:custGeom>
              <a:avLst/>
              <a:gdLst>
                <a:gd name="connsiteX0" fmla="*/ 0 w 3088216"/>
                <a:gd name="connsiteY0" fmla="*/ 0 h 1782234"/>
                <a:gd name="connsiteX1" fmla="*/ 188383 w 3088216"/>
                <a:gd name="connsiteY1" fmla="*/ 137584 h 1782234"/>
                <a:gd name="connsiteX2" fmla="*/ 410633 w 3088216"/>
                <a:gd name="connsiteY2" fmla="*/ 296334 h 1782234"/>
                <a:gd name="connsiteX3" fmla="*/ 624416 w 3088216"/>
                <a:gd name="connsiteY3" fmla="*/ 448734 h 1782234"/>
                <a:gd name="connsiteX4" fmla="*/ 880533 w 3088216"/>
                <a:gd name="connsiteY4" fmla="*/ 628650 h 1782234"/>
                <a:gd name="connsiteX5" fmla="*/ 1109133 w 3088216"/>
                <a:gd name="connsiteY5" fmla="*/ 778934 h 1782234"/>
                <a:gd name="connsiteX6" fmla="*/ 1325033 w 3088216"/>
                <a:gd name="connsiteY6" fmla="*/ 916517 h 1782234"/>
                <a:gd name="connsiteX7" fmla="*/ 1549400 w 3088216"/>
                <a:gd name="connsiteY7" fmla="*/ 1054100 h 1782234"/>
                <a:gd name="connsiteX8" fmla="*/ 1778000 w 3088216"/>
                <a:gd name="connsiteY8" fmla="*/ 1193800 h 1782234"/>
                <a:gd name="connsiteX9" fmla="*/ 2061633 w 3088216"/>
                <a:gd name="connsiteY9" fmla="*/ 1354667 h 1782234"/>
                <a:gd name="connsiteX10" fmla="*/ 2351616 w 3088216"/>
                <a:gd name="connsiteY10" fmla="*/ 1494367 h 1782234"/>
                <a:gd name="connsiteX11" fmla="*/ 2586566 w 3088216"/>
                <a:gd name="connsiteY11" fmla="*/ 1600200 h 1782234"/>
                <a:gd name="connsiteX12" fmla="*/ 2834216 w 3088216"/>
                <a:gd name="connsiteY12" fmla="*/ 1695450 h 1782234"/>
                <a:gd name="connsiteX13" fmla="*/ 3088216 w 3088216"/>
                <a:gd name="connsiteY13" fmla="*/ 1782234 h 178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88216" h="1782234">
                  <a:moveTo>
                    <a:pt x="0" y="0"/>
                  </a:moveTo>
                  <a:lnTo>
                    <a:pt x="188383" y="137584"/>
                  </a:lnTo>
                  <a:lnTo>
                    <a:pt x="410633" y="296334"/>
                  </a:lnTo>
                  <a:lnTo>
                    <a:pt x="624416" y="448734"/>
                  </a:lnTo>
                  <a:lnTo>
                    <a:pt x="880533" y="628650"/>
                  </a:lnTo>
                  <a:cubicBezTo>
                    <a:pt x="961319" y="683683"/>
                    <a:pt x="1109133" y="778934"/>
                    <a:pt x="1109133" y="778934"/>
                  </a:cubicBezTo>
                  <a:cubicBezTo>
                    <a:pt x="1183216" y="826912"/>
                    <a:pt x="1251655" y="870656"/>
                    <a:pt x="1325033" y="916517"/>
                  </a:cubicBezTo>
                  <a:cubicBezTo>
                    <a:pt x="1398411" y="962378"/>
                    <a:pt x="1549400" y="1054100"/>
                    <a:pt x="1549400" y="1054100"/>
                  </a:cubicBezTo>
                  <a:cubicBezTo>
                    <a:pt x="1624894" y="1100314"/>
                    <a:pt x="1692628" y="1143706"/>
                    <a:pt x="1778000" y="1193800"/>
                  </a:cubicBezTo>
                  <a:cubicBezTo>
                    <a:pt x="1863372" y="1243894"/>
                    <a:pt x="1966030" y="1304573"/>
                    <a:pt x="2061633" y="1354667"/>
                  </a:cubicBezTo>
                  <a:cubicBezTo>
                    <a:pt x="2157236" y="1404761"/>
                    <a:pt x="2264127" y="1453445"/>
                    <a:pt x="2351616" y="1494367"/>
                  </a:cubicBezTo>
                  <a:cubicBezTo>
                    <a:pt x="2439105" y="1535289"/>
                    <a:pt x="2506133" y="1566686"/>
                    <a:pt x="2586566" y="1600200"/>
                  </a:cubicBezTo>
                  <a:cubicBezTo>
                    <a:pt x="2666999" y="1633714"/>
                    <a:pt x="2750608" y="1665111"/>
                    <a:pt x="2834216" y="1695450"/>
                  </a:cubicBezTo>
                  <a:cubicBezTo>
                    <a:pt x="2917824" y="1725789"/>
                    <a:pt x="3003020" y="1754011"/>
                    <a:pt x="3088216" y="178223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3C7B28-4F84-5740-ADDB-1FDB9A7479E7}"/>
                </a:ext>
              </a:extLst>
            </p:cNvPr>
            <p:cNvSpPr txBox="1"/>
            <p:nvPr/>
          </p:nvSpPr>
          <p:spPr>
            <a:xfrm>
              <a:off x="4301063" y="2938617"/>
              <a:ext cx="2218269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Slow switching bound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99C71C4-6BEF-6C2D-1829-C0EDFD72CE76}"/>
              </a:ext>
            </a:extLst>
          </p:cNvPr>
          <p:cNvGrpSpPr/>
          <p:nvPr/>
        </p:nvGrpSpPr>
        <p:grpSpPr>
          <a:xfrm>
            <a:off x="2980267" y="2400301"/>
            <a:ext cx="6417733" cy="2444750"/>
            <a:chOff x="2980267" y="2400301"/>
            <a:chExt cx="6417733" cy="244475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ABDC66-2AD7-0C51-A975-EFEE0D90C0F0}"/>
                </a:ext>
              </a:extLst>
            </p:cNvPr>
            <p:cNvSpPr/>
            <p:nvPr/>
          </p:nvSpPr>
          <p:spPr>
            <a:xfrm>
              <a:off x="2980267" y="2400301"/>
              <a:ext cx="6417733" cy="2444750"/>
            </a:xfrm>
            <a:custGeom>
              <a:avLst/>
              <a:gdLst>
                <a:gd name="connsiteX0" fmla="*/ 0 w 5645150"/>
                <a:gd name="connsiteY0" fmla="*/ 0 h 2398183"/>
                <a:gd name="connsiteX1" fmla="*/ 135466 w 5645150"/>
                <a:gd name="connsiteY1" fmla="*/ 105833 h 2398183"/>
                <a:gd name="connsiteX2" fmla="*/ 455083 w 5645150"/>
                <a:gd name="connsiteY2" fmla="*/ 336550 h 2398183"/>
                <a:gd name="connsiteX3" fmla="*/ 757766 w 5645150"/>
                <a:gd name="connsiteY3" fmla="*/ 552450 h 2398183"/>
                <a:gd name="connsiteX4" fmla="*/ 1111250 w 5645150"/>
                <a:gd name="connsiteY4" fmla="*/ 793750 h 2398183"/>
                <a:gd name="connsiteX5" fmla="*/ 1399116 w 5645150"/>
                <a:gd name="connsiteY5" fmla="*/ 982133 h 2398183"/>
                <a:gd name="connsiteX6" fmla="*/ 1674283 w 5645150"/>
                <a:gd name="connsiteY6" fmla="*/ 1159933 h 2398183"/>
                <a:gd name="connsiteX7" fmla="*/ 1869016 w 5645150"/>
                <a:gd name="connsiteY7" fmla="*/ 1278467 h 2398183"/>
                <a:gd name="connsiteX8" fmla="*/ 2065866 w 5645150"/>
                <a:gd name="connsiteY8" fmla="*/ 1390650 h 2398183"/>
                <a:gd name="connsiteX9" fmla="*/ 2292350 w 5645150"/>
                <a:gd name="connsiteY9" fmla="*/ 1511300 h 2398183"/>
                <a:gd name="connsiteX10" fmla="*/ 2540000 w 5645150"/>
                <a:gd name="connsiteY10" fmla="*/ 1642533 h 2398183"/>
                <a:gd name="connsiteX11" fmla="*/ 2753783 w 5645150"/>
                <a:gd name="connsiteY11" fmla="*/ 1742017 h 2398183"/>
                <a:gd name="connsiteX12" fmla="*/ 3022600 w 5645150"/>
                <a:gd name="connsiteY12" fmla="*/ 1854200 h 2398183"/>
                <a:gd name="connsiteX13" fmla="*/ 3266016 w 5645150"/>
                <a:gd name="connsiteY13" fmla="*/ 1943100 h 2398183"/>
                <a:gd name="connsiteX14" fmla="*/ 3479800 w 5645150"/>
                <a:gd name="connsiteY14" fmla="*/ 2019300 h 2398183"/>
                <a:gd name="connsiteX15" fmla="*/ 3661833 w 5645150"/>
                <a:gd name="connsiteY15" fmla="*/ 2074333 h 2398183"/>
                <a:gd name="connsiteX16" fmla="*/ 3956050 w 5645150"/>
                <a:gd name="connsiteY16" fmla="*/ 2156883 h 2398183"/>
                <a:gd name="connsiteX17" fmla="*/ 4282016 w 5645150"/>
                <a:gd name="connsiteY17" fmla="*/ 2226733 h 2398183"/>
                <a:gd name="connsiteX18" fmla="*/ 4523316 w 5645150"/>
                <a:gd name="connsiteY18" fmla="*/ 2271183 h 2398183"/>
                <a:gd name="connsiteX19" fmla="*/ 4792133 w 5645150"/>
                <a:gd name="connsiteY19" fmla="*/ 2313517 h 2398183"/>
                <a:gd name="connsiteX20" fmla="*/ 5086350 w 5645150"/>
                <a:gd name="connsiteY20" fmla="*/ 2347383 h 2398183"/>
                <a:gd name="connsiteX21" fmla="*/ 5369983 w 5645150"/>
                <a:gd name="connsiteY21" fmla="*/ 2379133 h 2398183"/>
                <a:gd name="connsiteX22" fmla="*/ 5645150 w 5645150"/>
                <a:gd name="connsiteY22" fmla="*/ 2398183 h 2398183"/>
                <a:gd name="connsiteX0" fmla="*/ 0 w 6415616"/>
                <a:gd name="connsiteY0" fmla="*/ 0 h 2434166"/>
                <a:gd name="connsiteX1" fmla="*/ 135466 w 6415616"/>
                <a:gd name="connsiteY1" fmla="*/ 105833 h 2434166"/>
                <a:gd name="connsiteX2" fmla="*/ 455083 w 6415616"/>
                <a:gd name="connsiteY2" fmla="*/ 336550 h 2434166"/>
                <a:gd name="connsiteX3" fmla="*/ 757766 w 6415616"/>
                <a:gd name="connsiteY3" fmla="*/ 552450 h 2434166"/>
                <a:gd name="connsiteX4" fmla="*/ 1111250 w 6415616"/>
                <a:gd name="connsiteY4" fmla="*/ 793750 h 2434166"/>
                <a:gd name="connsiteX5" fmla="*/ 1399116 w 6415616"/>
                <a:gd name="connsiteY5" fmla="*/ 982133 h 2434166"/>
                <a:gd name="connsiteX6" fmla="*/ 1674283 w 6415616"/>
                <a:gd name="connsiteY6" fmla="*/ 1159933 h 2434166"/>
                <a:gd name="connsiteX7" fmla="*/ 1869016 w 6415616"/>
                <a:gd name="connsiteY7" fmla="*/ 1278467 h 2434166"/>
                <a:gd name="connsiteX8" fmla="*/ 2065866 w 6415616"/>
                <a:gd name="connsiteY8" fmla="*/ 1390650 h 2434166"/>
                <a:gd name="connsiteX9" fmla="*/ 2292350 w 6415616"/>
                <a:gd name="connsiteY9" fmla="*/ 1511300 h 2434166"/>
                <a:gd name="connsiteX10" fmla="*/ 2540000 w 6415616"/>
                <a:gd name="connsiteY10" fmla="*/ 1642533 h 2434166"/>
                <a:gd name="connsiteX11" fmla="*/ 2753783 w 6415616"/>
                <a:gd name="connsiteY11" fmla="*/ 1742017 h 2434166"/>
                <a:gd name="connsiteX12" fmla="*/ 3022600 w 6415616"/>
                <a:gd name="connsiteY12" fmla="*/ 1854200 h 2434166"/>
                <a:gd name="connsiteX13" fmla="*/ 3266016 w 6415616"/>
                <a:gd name="connsiteY13" fmla="*/ 1943100 h 2434166"/>
                <a:gd name="connsiteX14" fmla="*/ 3479800 w 6415616"/>
                <a:gd name="connsiteY14" fmla="*/ 2019300 h 2434166"/>
                <a:gd name="connsiteX15" fmla="*/ 3661833 w 6415616"/>
                <a:gd name="connsiteY15" fmla="*/ 2074333 h 2434166"/>
                <a:gd name="connsiteX16" fmla="*/ 3956050 w 6415616"/>
                <a:gd name="connsiteY16" fmla="*/ 2156883 h 2434166"/>
                <a:gd name="connsiteX17" fmla="*/ 4282016 w 6415616"/>
                <a:gd name="connsiteY17" fmla="*/ 2226733 h 2434166"/>
                <a:gd name="connsiteX18" fmla="*/ 4523316 w 6415616"/>
                <a:gd name="connsiteY18" fmla="*/ 2271183 h 2434166"/>
                <a:gd name="connsiteX19" fmla="*/ 4792133 w 6415616"/>
                <a:gd name="connsiteY19" fmla="*/ 2313517 h 2434166"/>
                <a:gd name="connsiteX20" fmla="*/ 5086350 w 6415616"/>
                <a:gd name="connsiteY20" fmla="*/ 2347383 h 2434166"/>
                <a:gd name="connsiteX21" fmla="*/ 5369983 w 6415616"/>
                <a:gd name="connsiteY21" fmla="*/ 2379133 h 2434166"/>
                <a:gd name="connsiteX22" fmla="*/ 6415616 w 6415616"/>
                <a:gd name="connsiteY22" fmla="*/ 2434166 h 2434166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369983 w 6417733"/>
                <a:gd name="connsiteY21" fmla="*/ 2379133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17733" h="2444750">
                  <a:moveTo>
                    <a:pt x="0" y="0"/>
                  </a:moveTo>
                  <a:cubicBezTo>
                    <a:pt x="29809" y="24870"/>
                    <a:pt x="59619" y="49741"/>
                    <a:pt x="135466" y="105833"/>
                  </a:cubicBezTo>
                  <a:cubicBezTo>
                    <a:pt x="211313" y="161925"/>
                    <a:pt x="455083" y="336550"/>
                    <a:pt x="455083" y="336550"/>
                  </a:cubicBezTo>
                  <a:lnTo>
                    <a:pt x="757766" y="552450"/>
                  </a:lnTo>
                  <a:cubicBezTo>
                    <a:pt x="867127" y="628650"/>
                    <a:pt x="1004358" y="722136"/>
                    <a:pt x="1111250" y="793750"/>
                  </a:cubicBezTo>
                  <a:cubicBezTo>
                    <a:pt x="1218142" y="865364"/>
                    <a:pt x="1399116" y="982133"/>
                    <a:pt x="1399116" y="982133"/>
                  </a:cubicBezTo>
                  <a:lnTo>
                    <a:pt x="1674283" y="1159933"/>
                  </a:lnTo>
                  <a:cubicBezTo>
                    <a:pt x="1752600" y="1209322"/>
                    <a:pt x="1803752" y="1240014"/>
                    <a:pt x="1869016" y="1278467"/>
                  </a:cubicBezTo>
                  <a:cubicBezTo>
                    <a:pt x="1934280" y="1316920"/>
                    <a:pt x="1995310" y="1351845"/>
                    <a:pt x="2065866" y="1390650"/>
                  </a:cubicBezTo>
                  <a:cubicBezTo>
                    <a:pt x="2136422" y="1429455"/>
                    <a:pt x="2292350" y="1511300"/>
                    <a:pt x="2292350" y="1511300"/>
                  </a:cubicBezTo>
                  <a:cubicBezTo>
                    <a:pt x="2371372" y="1553281"/>
                    <a:pt x="2463095" y="1604080"/>
                    <a:pt x="2540000" y="1642533"/>
                  </a:cubicBezTo>
                  <a:cubicBezTo>
                    <a:pt x="2616905" y="1680986"/>
                    <a:pt x="2673350" y="1706739"/>
                    <a:pt x="2753783" y="1742017"/>
                  </a:cubicBezTo>
                  <a:cubicBezTo>
                    <a:pt x="2834216" y="1777295"/>
                    <a:pt x="2937228" y="1820686"/>
                    <a:pt x="3022600" y="1854200"/>
                  </a:cubicBezTo>
                  <a:cubicBezTo>
                    <a:pt x="3107972" y="1887714"/>
                    <a:pt x="3266016" y="1943100"/>
                    <a:pt x="3266016" y="1943100"/>
                  </a:cubicBezTo>
                  <a:cubicBezTo>
                    <a:pt x="3342216" y="1970617"/>
                    <a:pt x="3413831" y="1997428"/>
                    <a:pt x="3479800" y="2019300"/>
                  </a:cubicBezTo>
                  <a:cubicBezTo>
                    <a:pt x="3545770" y="2041172"/>
                    <a:pt x="3661833" y="2074333"/>
                    <a:pt x="3661833" y="2074333"/>
                  </a:cubicBezTo>
                  <a:cubicBezTo>
                    <a:pt x="3741208" y="2097263"/>
                    <a:pt x="3852686" y="2131483"/>
                    <a:pt x="3956050" y="2156883"/>
                  </a:cubicBezTo>
                  <a:cubicBezTo>
                    <a:pt x="4059414" y="2182283"/>
                    <a:pt x="4187472" y="2207683"/>
                    <a:pt x="4282016" y="2226733"/>
                  </a:cubicBezTo>
                  <a:cubicBezTo>
                    <a:pt x="4376560" y="2245783"/>
                    <a:pt x="4438297" y="2256719"/>
                    <a:pt x="4523316" y="2271183"/>
                  </a:cubicBezTo>
                  <a:cubicBezTo>
                    <a:pt x="4608336" y="2285647"/>
                    <a:pt x="4698294" y="2300817"/>
                    <a:pt x="4792133" y="2313517"/>
                  </a:cubicBezTo>
                  <a:cubicBezTo>
                    <a:pt x="4885972" y="2326217"/>
                    <a:pt x="4926542" y="2331508"/>
                    <a:pt x="5086350" y="2347383"/>
                  </a:cubicBezTo>
                  <a:cubicBezTo>
                    <a:pt x="5307894" y="2367844"/>
                    <a:pt x="5535789" y="2396772"/>
                    <a:pt x="5750983" y="2408766"/>
                  </a:cubicBezTo>
                  <a:cubicBezTo>
                    <a:pt x="5844116" y="2421466"/>
                    <a:pt x="6318250" y="2439811"/>
                    <a:pt x="6417733" y="244475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1713C1-95E2-B041-B4CA-B155BE7D8FBB}"/>
                    </a:ext>
                  </a:extLst>
                </p:cNvPr>
                <p:cNvSpPr txBox="1"/>
                <p:nvPr/>
              </p:nvSpPr>
              <p:spPr>
                <a:xfrm>
                  <a:off x="6737833" y="3720463"/>
                  <a:ext cx="1652634" cy="369332"/>
                </a:xfrm>
                <a:prstGeom prst="rect">
                  <a:avLst/>
                </a:prstGeom>
                <a:noFill/>
                <a:ln w="1905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Simulated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81713C1-95E2-B041-B4CA-B155BE7D8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7833" y="3720463"/>
                  <a:ext cx="1652634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555" t="-6250" b="-20313"/>
                  </a:stretch>
                </a:blipFill>
                <a:ln w="1905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A0C7D0C-A16C-81EA-87AD-99B550FE0FA2}"/>
                </a:ext>
              </a:extLst>
            </p:cNvPr>
            <p:cNvCxnSpPr>
              <a:endCxn id="51" idx="14"/>
            </p:cNvCxnSpPr>
            <p:nvPr/>
          </p:nvCxnSpPr>
          <p:spPr>
            <a:xfrm flipH="1">
              <a:off x="6460067" y="4081880"/>
              <a:ext cx="277766" cy="3377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140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9D64-45EF-BC05-BEDF-C5EBF434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Markov-modulated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34DD-10E1-8EA9-975D-E6BB0CBEC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Common situation: light load at baseline, occasional bursts of arrivals</a:t>
            </a:r>
          </a:p>
          <a:p>
            <a:pPr marL="0" indent="0">
              <a:buNone/>
            </a:pPr>
            <a:r>
              <a:rPr lang="en-US" dirty="0"/>
              <a:t>Standard in many application areas: Computing, health care, retail,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C3630-48EF-5BD3-156A-B14A1687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C9021-8626-87FF-26EA-9A21BE3B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2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7AC009-65FE-F099-ED75-919662EA6EC8}"/>
              </a:ext>
            </a:extLst>
          </p:cNvPr>
          <p:cNvGrpSpPr/>
          <p:nvPr/>
        </p:nvGrpSpPr>
        <p:grpSpPr>
          <a:xfrm>
            <a:off x="1017746" y="1487372"/>
            <a:ext cx="9782776" cy="3184639"/>
            <a:chOff x="1017746" y="1487372"/>
            <a:chExt cx="9782776" cy="31846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3FAB29C-9669-4209-52DE-BD59D8C2D171}"/>
                </a:ext>
              </a:extLst>
            </p:cNvPr>
            <p:cNvCxnSpPr/>
            <p:nvPr/>
          </p:nvCxnSpPr>
          <p:spPr>
            <a:xfrm flipV="1">
              <a:off x="2236944" y="1487372"/>
              <a:ext cx="0" cy="27942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A7BD976-088C-F667-260F-91C2B377F6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6944" y="4281590"/>
              <a:ext cx="85635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9B34AEA-12A6-B758-9F95-0D3BD6CAF33D}"/>
                </a:ext>
              </a:extLst>
            </p:cNvPr>
            <p:cNvSpPr txBox="1"/>
            <p:nvPr/>
          </p:nvSpPr>
          <p:spPr>
            <a:xfrm>
              <a:off x="1017746" y="2699815"/>
              <a:ext cx="121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Arrival rate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6F6CB6-B549-18DE-D76B-89E87E2EF3D5}"/>
                </a:ext>
              </a:extLst>
            </p:cNvPr>
            <p:cNvSpPr txBox="1"/>
            <p:nvPr/>
          </p:nvSpPr>
          <p:spPr>
            <a:xfrm>
              <a:off x="5770217" y="4302679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27A83CB-2C3D-ADC5-647B-178292BC53BF}"/>
              </a:ext>
            </a:extLst>
          </p:cNvPr>
          <p:cNvSpPr/>
          <p:nvPr/>
        </p:nvSpPr>
        <p:spPr>
          <a:xfrm>
            <a:off x="2244035" y="1462712"/>
            <a:ext cx="8393043" cy="2589924"/>
          </a:xfrm>
          <a:custGeom>
            <a:avLst/>
            <a:gdLst>
              <a:gd name="connsiteX0" fmla="*/ 0 w 8393043"/>
              <a:gd name="connsiteY0" fmla="*/ 2384836 h 2589924"/>
              <a:gd name="connsiteX1" fmla="*/ 538922 w 8393043"/>
              <a:gd name="connsiteY1" fmla="*/ 2124210 h 2589924"/>
              <a:gd name="connsiteX2" fmla="*/ 1166191 w 8393043"/>
              <a:gd name="connsiteY2" fmla="*/ 2367166 h 2589924"/>
              <a:gd name="connsiteX3" fmla="*/ 1577008 w 8393043"/>
              <a:gd name="connsiteY3" fmla="*/ 2269984 h 2589924"/>
              <a:gd name="connsiteX4" fmla="*/ 1930400 w 8393043"/>
              <a:gd name="connsiteY4" fmla="*/ 2362749 h 2589924"/>
              <a:gd name="connsiteX5" fmla="*/ 2363304 w 8393043"/>
              <a:gd name="connsiteY5" fmla="*/ 2146297 h 2589924"/>
              <a:gd name="connsiteX6" fmla="*/ 2712278 w 8393043"/>
              <a:gd name="connsiteY6" fmla="*/ 2393671 h 2589924"/>
              <a:gd name="connsiteX7" fmla="*/ 3184939 w 8393043"/>
              <a:gd name="connsiteY7" fmla="*/ 198227 h 2589924"/>
              <a:gd name="connsiteX8" fmla="*/ 4041913 w 8393043"/>
              <a:gd name="connsiteY8" fmla="*/ 339584 h 2589924"/>
              <a:gd name="connsiteX9" fmla="*/ 4523408 w 8393043"/>
              <a:gd name="connsiteY9" fmla="*/ 2283236 h 2589924"/>
              <a:gd name="connsiteX10" fmla="*/ 5380382 w 8393043"/>
              <a:gd name="connsiteY10" fmla="*/ 2318575 h 2589924"/>
              <a:gd name="connsiteX11" fmla="*/ 5941391 w 8393043"/>
              <a:gd name="connsiteY11" fmla="*/ 2459931 h 2589924"/>
              <a:gd name="connsiteX12" fmla="*/ 6502400 w 8393043"/>
              <a:gd name="connsiteY12" fmla="*/ 224731 h 2589924"/>
              <a:gd name="connsiteX13" fmla="*/ 7169426 w 8393043"/>
              <a:gd name="connsiteY13" fmla="*/ 2376001 h 2589924"/>
              <a:gd name="connsiteX14" fmla="*/ 7854122 w 8393043"/>
              <a:gd name="connsiteY14" fmla="*/ 2287653 h 2589924"/>
              <a:gd name="connsiteX15" fmla="*/ 8393043 w 8393043"/>
              <a:gd name="connsiteY15" fmla="*/ 2420175 h 258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393043" h="2589924">
                <a:moveTo>
                  <a:pt x="0" y="2384836"/>
                </a:moveTo>
                <a:cubicBezTo>
                  <a:pt x="172278" y="2255995"/>
                  <a:pt x="344557" y="2127155"/>
                  <a:pt x="538922" y="2124210"/>
                </a:cubicBezTo>
                <a:cubicBezTo>
                  <a:pt x="733287" y="2121265"/>
                  <a:pt x="993177" y="2342870"/>
                  <a:pt x="1166191" y="2367166"/>
                </a:cubicBezTo>
                <a:cubicBezTo>
                  <a:pt x="1339205" y="2391462"/>
                  <a:pt x="1449640" y="2270720"/>
                  <a:pt x="1577008" y="2269984"/>
                </a:cubicBezTo>
                <a:cubicBezTo>
                  <a:pt x="1704376" y="2269248"/>
                  <a:pt x="1799351" y="2383363"/>
                  <a:pt x="1930400" y="2362749"/>
                </a:cubicBezTo>
                <a:cubicBezTo>
                  <a:pt x="2061449" y="2342135"/>
                  <a:pt x="2232991" y="2141143"/>
                  <a:pt x="2363304" y="2146297"/>
                </a:cubicBezTo>
                <a:cubicBezTo>
                  <a:pt x="2493617" y="2151451"/>
                  <a:pt x="2575339" y="2718349"/>
                  <a:pt x="2712278" y="2393671"/>
                </a:cubicBezTo>
                <a:cubicBezTo>
                  <a:pt x="2849217" y="2068993"/>
                  <a:pt x="2963333" y="540575"/>
                  <a:pt x="3184939" y="198227"/>
                </a:cubicBezTo>
                <a:cubicBezTo>
                  <a:pt x="3406545" y="-144121"/>
                  <a:pt x="3818835" y="-7918"/>
                  <a:pt x="4041913" y="339584"/>
                </a:cubicBezTo>
                <a:cubicBezTo>
                  <a:pt x="4264991" y="687085"/>
                  <a:pt x="4300330" y="1953404"/>
                  <a:pt x="4523408" y="2283236"/>
                </a:cubicBezTo>
                <a:cubicBezTo>
                  <a:pt x="4746486" y="2613068"/>
                  <a:pt x="5144052" y="2289126"/>
                  <a:pt x="5380382" y="2318575"/>
                </a:cubicBezTo>
                <a:cubicBezTo>
                  <a:pt x="5616712" y="2348024"/>
                  <a:pt x="5754388" y="2808905"/>
                  <a:pt x="5941391" y="2459931"/>
                </a:cubicBezTo>
                <a:cubicBezTo>
                  <a:pt x="6128394" y="2110957"/>
                  <a:pt x="6297728" y="238719"/>
                  <a:pt x="6502400" y="224731"/>
                </a:cubicBezTo>
                <a:cubicBezTo>
                  <a:pt x="6707072" y="210743"/>
                  <a:pt x="6944139" y="2032181"/>
                  <a:pt x="7169426" y="2376001"/>
                </a:cubicBezTo>
                <a:cubicBezTo>
                  <a:pt x="7394713" y="2719821"/>
                  <a:pt x="7650186" y="2280291"/>
                  <a:pt x="7854122" y="2287653"/>
                </a:cubicBezTo>
                <a:cubicBezTo>
                  <a:pt x="8058058" y="2295015"/>
                  <a:pt x="8225550" y="2357595"/>
                  <a:pt x="8393043" y="2420175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B8C0998-C256-8098-F781-B240F478056F}"/>
              </a:ext>
            </a:extLst>
          </p:cNvPr>
          <p:cNvGrpSpPr/>
          <p:nvPr/>
        </p:nvGrpSpPr>
        <p:grpSpPr>
          <a:xfrm>
            <a:off x="2236944" y="2602204"/>
            <a:ext cx="9016825" cy="646331"/>
            <a:chOff x="2236944" y="2602204"/>
            <a:chExt cx="9016825" cy="64633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F5F2F0-F347-81E8-FC99-9A4C7E6B907D}"/>
                </a:ext>
              </a:extLst>
            </p:cNvPr>
            <p:cNvCxnSpPr>
              <a:cxnSpLocks/>
            </p:cNvCxnSpPr>
            <p:nvPr/>
          </p:nvCxnSpPr>
          <p:spPr>
            <a:xfrm>
              <a:off x="2236944" y="3248535"/>
              <a:ext cx="8400134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D692D8-F8F5-43AC-9D53-981F51021117}"/>
                </a:ext>
              </a:extLst>
            </p:cNvPr>
            <p:cNvSpPr txBox="1"/>
            <p:nvPr/>
          </p:nvSpPr>
          <p:spPr>
            <a:xfrm>
              <a:off x="10034567" y="2602204"/>
              <a:ext cx="1219202" cy="64633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Average arrival 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56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32DF-86D1-DAF1-ADBC-68D94F70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3991" cy="1325563"/>
          </a:xfrm>
        </p:spPr>
        <p:txBody>
          <a:bodyPr/>
          <a:lstStyle/>
          <a:p>
            <a:r>
              <a:rPr lang="en-US" dirty="0"/>
              <a:t>Generalization: Markovian arrivals, Markovian service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74854-D4E2-5236-F135-6FAFC7728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88755" cy="48158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Theorem: In a single-server queue with Markov-modulated arrivals and Markov-modulated service,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𝑎𝑟𝑟𝑖𝑣𝑎𝑙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𝑐𝑜𝑚𝑝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Bound: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𝑎𝑟𝑟𝑖𝑣𝑎𝑙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𝑐𝑜𝑚𝑝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𝑎𝑟𝑟𝑖𝑣𝑎𝑙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𝑐𝑜𝑚𝑝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E74854-D4E2-5236-F135-6FAFC7728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88755" cy="4815807"/>
              </a:xfrm>
              <a:blipFill>
                <a:blip r:embed="rId3"/>
                <a:stretch>
                  <a:fillRect l="-1070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1C1D3-A143-4895-A6C3-FFDD96DD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20C6E-D469-8ADF-121A-ED7CBC00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7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E566-8B74-C43E-2E80-63E816C7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5CCB1-A54C-4FC6-ABFE-91E38DDF84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Combine with RESET technique to analyze MSJ FCFS system (Performance ‘23)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Tail analysis: Characterize transform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                         Limiting behavior in heavy traffic, high/low switching rates?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Summation-form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more complex arrival/service processes?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Optimize finite-sized MDP to find optimal scheduling policy?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5CCB1-A54C-4FC6-ABFE-91E38DDF8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C6CFD-7B40-3D30-0C40-4B7DF17E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78FD1-2554-AB00-BF60-8857BABBA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2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935D-D512-B87E-9FFF-ED998EC7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96FB-5A0E-8900-58E7-68D040451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Markov-modulated arrivals, e.g. two-level arrivals: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47DE0-A1AE-6768-7910-E5F7C752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FD4FE-E362-CDD2-D82A-99AE30D8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3B94E5-8597-7ADC-4F48-AA9A348A6A49}"/>
              </a:ext>
            </a:extLst>
          </p:cNvPr>
          <p:cNvGrpSpPr/>
          <p:nvPr/>
        </p:nvGrpSpPr>
        <p:grpSpPr>
          <a:xfrm>
            <a:off x="2342117" y="2044878"/>
            <a:ext cx="6638702" cy="1247324"/>
            <a:chOff x="1757800" y="976929"/>
            <a:chExt cx="8297583" cy="185969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16F7FB6-28CE-08D0-468F-30BEDDAF49B4}"/>
                </a:ext>
              </a:extLst>
            </p:cNvPr>
            <p:cNvGrpSpPr/>
            <p:nvPr/>
          </p:nvGrpSpPr>
          <p:grpSpPr>
            <a:xfrm>
              <a:off x="4745561" y="1779900"/>
              <a:ext cx="4464580" cy="987014"/>
              <a:chOff x="7976059" y="3127565"/>
              <a:chExt cx="3306561" cy="7194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ACB68F3-5E05-CE0B-C9D4-56971D98D513}"/>
                  </a:ext>
                </a:extLst>
              </p:cNvPr>
              <p:cNvGrpSpPr/>
              <p:nvPr/>
            </p:nvGrpSpPr>
            <p:grpSpPr>
              <a:xfrm>
                <a:off x="7976059" y="3127565"/>
                <a:ext cx="3306561" cy="719444"/>
                <a:chOff x="9384" y="2989"/>
                <a:chExt cx="6858" cy="1733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99547E1-6A30-0171-EE39-DCB709B6836C}"/>
                    </a:ext>
                  </a:extLst>
                </p:cNvPr>
                <p:cNvSpPr/>
                <p:nvPr/>
              </p:nvSpPr>
              <p:spPr>
                <a:xfrm>
                  <a:off x="14875" y="3145"/>
                  <a:ext cx="1367" cy="157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C097B58-4B11-BB96-26B6-9CD0806AACEC}"/>
                    </a:ext>
                  </a:extLst>
                </p:cNvPr>
                <p:cNvGrpSpPr/>
                <p:nvPr/>
              </p:nvGrpSpPr>
              <p:grpSpPr>
                <a:xfrm>
                  <a:off x="9384" y="2989"/>
                  <a:ext cx="5455" cy="1729"/>
                  <a:chOff x="4909" y="3721"/>
                  <a:chExt cx="5455" cy="172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BD4EAADD-9957-7AD0-0F30-204919CE2994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7" name="Rectangles 39">
                      <a:extLst>
                        <a:ext uri="{FF2B5EF4-FFF2-40B4-BE49-F238E27FC236}">
                          <a16:creationId xmlns:a16="http://schemas.microsoft.com/office/drawing/2014/main" id="{A59469D1-1B75-B4AF-6789-23D8CBAD97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40">
                      <a:extLst>
                        <a:ext uri="{FF2B5EF4-FFF2-40B4-BE49-F238E27FC236}">
                          <a16:creationId xmlns:a16="http://schemas.microsoft.com/office/drawing/2014/main" id="{6CDCC779-D4F8-4B33-5E8F-E2A6C8EE6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41">
                      <a:extLst>
                        <a:ext uri="{FF2B5EF4-FFF2-40B4-BE49-F238E27FC236}">
                          <a16:creationId xmlns:a16="http://schemas.microsoft.com/office/drawing/2014/main" id="{A83789BA-75B5-07D3-C396-191531FA98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2">
                      <a:extLst>
                        <a:ext uri="{FF2B5EF4-FFF2-40B4-BE49-F238E27FC236}">
                          <a16:creationId xmlns:a16="http://schemas.microsoft.com/office/drawing/2014/main" id="{5A5EB731-1E07-337F-2721-92F1F5EAA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95AD2965-37E2-F891-4166-E5F48995F03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47E7D06-1312-D471-06EC-593A3EDC4A6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Rectangles 46">
                    <a:extLst>
                      <a:ext uri="{FF2B5EF4-FFF2-40B4-BE49-F238E27FC236}">
                        <a16:creationId xmlns:a16="http://schemas.microsoft.com/office/drawing/2014/main" id="{FE2D40BD-EDF7-1BB4-A047-EA0432C0F50E}"/>
                      </a:ext>
                    </a:extLst>
                  </p:cNvPr>
                  <p:cNvSpPr/>
                  <p:nvPr/>
                </p:nvSpPr>
                <p:spPr>
                  <a:xfrm>
                    <a:off x="7649" y="4559"/>
                    <a:ext cx="720" cy="5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s 47">
                    <a:extLst>
                      <a:ext uri="{FF2B5EF4-FFF2-40B4-BE49-F238E27FC236}">
                        <a16:creationId xmlns:a16="http://schemas.microsoft.com/office/drawing/2014/main" id="{005F7E12-47B6-A8D0-F259-DBE592631E0D}"/>
                      </a:ext>
                    </a:extLst>
                  </p:cNvPr>
                  <p:cNvSpPr/>
                  <p:nvPr/>
                </p:nvSpPr>
                <p:spPr>
                  <a:xfrm>
                    <a:off x="9512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s 48">
                    <a:extLst>
                      <a:ext uri="{FF2B5EF4-FFF2-40B4-BE49-F238E27FC236}">
                        <a16:creationId xmlns:a16="http://schemas.microsoft.com/office/drawing/2014/main" id="{ECA3FB1A-0977-C907-2C8D-8F406662294B}"/>
                      </a:ext>
                    </a:extLst>
                  </p:cNvPr>
                  <p:cNvSpPr/>
                  <p:nvPr/>
                </p:nvSpPr>
                <p:spPr>
                  <a:xfrm>
                    <a:off x="6707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s 49">
                    <a:extLst>
                      <a:ext uri="{FF2B5EF4-FFF2-40B4-BE49-F238E27FC236}">
                        <a16:creationId xmlns:a16="http://schemas.microsoft.com/office/drawing/2014/main" id="{D1F8117C-3789-82AC-E824-2B7C9CC73EE8}"/>
                      </a:ext>
                    </a:extLst>
                  </p:cNvPr>
                  <p:cNvSpPr/>
                  <p:nvPr/>
                </p:nvSpPr>
                <p:spPr>
                  <a:xfrm>
                    <a:off x="8593" y="4559"/>
                    <a:ext cx="720" cy="5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E7E5F547-EECC-3735-AB5C-C7A741347EC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09" y="4665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s 47">
                <a:extLst>
                  <a:ext uri="{FF2B5EF4-FFF2-40B4-BE49-F238E27FC236}">
                    <a16:creationId xmlns:a16="http://schemas.microsoft.com/office/drawing/2014/main" id="{95BDF4C4-1346-D384-30E1-764226E79087}"/>
                  </a:ext>
                </a:extLst>
              </p:cNvPr>
              <p:cNvSpPr/>
              <p:nvPr/>
            </p:nvSpPr>
            <p:spPr>
              <a:xfrm>
                <a:off x="10778770" y="3473853"/>
                <a:ext cx="347145" cy="242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B1DC3D2-E261-604D-99A9-337F7FAB22B2}"/>
                </a:ext>
              </a:extLst>
            </p:cNvPr>
            <p:cNvCxnSpPr/>
            <p:nvPr/>
          </p:nvCxnSpPr>
          <p:spPr>
            <a:xfrm flipV="1">
              <a:off x="9225902" y="2317831"/>
              <a:ext cx="662721" cy="34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367119-796D-9FD5-F68D-DFDAB6FA7F25}"/>
                    </a:ext>
                  </a:extLst>
                </p:cNvPr>
                <p:cNvSpPr txBox="1"/>
                <p:nvPr/>
              </p:nvSpPr>
              <p:spPr>
                <a:xfrm>
                  <a:off x="9519148" y="1327029"/>
                  <a:ext cx="536235" cy="68831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367119-796D-9FD5-F68D-DFDAB6FA7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9148" y="1327029"/>
                  <a:ext cx="536235" cy="688319"/>
                </a:xfrm>
                <a:prstGeom prst="rect">
                  <a:avLst/>
                </a:prstGeom>
                <a:blipFill>
                  <a:blip r:embed="rId2"/>
                  <a:stretch>
                    <a:fillRect b="-365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879741-723A-5A2F-3DA3-AC8CE5795DB2}"/>
                </a:ext>
              </a:extLst>
            </p:cNvPr>
            <p:cNvGrpSpPr/>
            <p:nvPr/>
          </p:nvGrpSpPr>
          <p:grpSpPr>
            <a:xfrm>
              <a:off x="1757800" y="976929"/>
              <a:ext cx="2735920" cy="1859697"/>
              <a:chOff x="1130205" y="1434107"/>
              <a:chExt cx="2735920" cy="18596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F6AB50F7-47C3-2CFF-B099-543CBB45D48E}"/>
                      </a:ext>
                    </a:extLst>
                  </p:cNvPr>
                  <p:cNvSpPr/>
                  <p:nvPr/>
                </p:nvSpPr>
                <p:spPr>
                  <a:xfrm>
                    <a:off x="1130205" y="2277075"/>
                    <a:ext cx="889921" cy="898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6A232D7-845E-A4C4-5944-9788F69EEA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0205" y="2277075"/>
                    <a:ext cx="889921" cy="89816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9B1B1CE-E3BF-9DC5-EB63-8F95E228483A}"/>
                      </a:ext>
                    </a:extLst>
                  </p:cNvPr>
                  <p:cNvSpPr/>
                  <p:nvPr/>
                </p:nvSpPr>
                <p:spPr>
                  <a:xfrm>
                    <a:off x="2976204" y="2277075"/>
                    <a:ext cx="889921" cy="89816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40771C5D-4750-9A5F-5C7D-E33028982F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76204" y="2277075"/>
                    <a:ext cx="889921" cy="89816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80B439C-FB4B-1E94-F85B-35C4FF5EF5BB}"/>
                  </a:ext>
                </a:extLst>
              </p:cNvPr>
              <p:cNvSpPr/>
              <p:nvPr/>
            </p:nvSpPr>
            <p:spPr>
              <a:xfrm>
                <a:off x="1833196" y="2158512"/>
                <a:ext cx="1301262" cy="215411"/>
              </a:xfrm>
              <a:custGeom>
                <a:avLst/>
                <a:gdLst>
                  <a:gd name="connsiteX0" fmla="*/ 0 w 1301262"/>
                  <a:gd name="connsiteY0" fmla="*/ 215411 h 215411"/>
                  <a:gd name="connsiteX1" fmla="*/ 655027 w 1301262"/>
                  <a:gd name="connsiteY1" fmla="*/ 0 h 215411"/>
                  <a:gd name="connsiteX2" fmla="*/ 1301262 w 1301262"/>
                  <a:gd name="connsiteY2" fmla="*/ 215411 h 21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1262" h="215411">
                    <a:moveTo>
                      <a:pt x="0" y="215411"/>
                    </a:moveTo>
                    <a:cubicBezTo>
                      <a:pt x="219075" y="107705"/>
                      <a:pt x="438150" y="0"/>
                      <a:pt x="655027" y="0"/>
                    </a:cubicBezTo>
                    <a:cubicBezTo>
                      <a:pt x="871904" y="0"/>
                      <a:pt x="1086583" y="107705"/>
                      <a:pt x="1301262" y="2154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8E5FDD9-6681-A1B1-9E0D-5F34509D08F4}"/>
                  </a:ext>
                </a:extLst>
              </p:cNvPr>
              <p:cNvSpPr/>
              <p:nvPr/>
            </p:nvSpPr>
            <p:spPr>
              <a:xfrm rot="10800000">
                <a:off x="1833196" y="3078393"/>
                <a:ext cx="1301262" cy="215411"/>
              </a:xfrm>
              <a:custGeom>
                <a:avLst/>
                <a:gdLst>
                  <a:gd name="connsiteX0" fmla="*/ 0 w 1301262"/>
                  <a:gd name="connsiteY0" fmla="*/ 215411 h 215411"/>
                  <a:gd name="connsiteX1" fmla="*/ 655027 w 1301262"/>
                  <a:gd name="connsiteY1" fmla="*/ 0 h 215411"/>
                  <a:gd name="connsiteX2" fmla="*/ 1301262 w 1301262"/>
                  <a:gd name="connsiteY2" fmla="*/ 215411 h 21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1262" h="215411">
                    <a:moveTo>
                      <a:pt x="0" y="215411"/>
                    </a:moveTo>
                    <a:cubicBezTo>
                      <a:pt x="219075" y="107705"/>
                      <a:pt x="438150" y="0"/>
                      <a:pt x="655027" y="0"/>
                    </a:cubicBezTo>
                    <a:cubicBezTo>
                      <a:pt x="871904" y="0"/>
                      <a:pt x="1086583" y="107705"/>
                      <a:pt x="1301262" y="215411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485A0E-98D4-69AD-CE7D-AE853F621C6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90" y="1434107"/>
                    <a:ext cx="62886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83485A0E-98D4-69AD-CE7D-AE853F621C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0" y="1434107"/>
                    <a:ext cx="628868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93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06365E6-D228-9A73-C597-6421401A3F56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390" y="2520979"/>
                    <a:ext cx="62886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06365E6-D228-9A73-C597-6421401A3F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0" y="2520979"/>
                    <a:ext cx="628868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931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728D108-AA43-442F-A09A-2AF5D1B01F0B}"/>
              </a:ext>
            </a:extLst>
          </p:cNvPr>
          <p:cNvGrpSpPr/>
          <p:nvPr/>
        </p:nvGrpSpPr>
        <p:grpSpPr>
          <a:xfrm>
            <a:off x="63069" y="3746787"/>
            <a:ext cx="5045022" cy="3176533"/>
            <a:chOff x="757767" y="3732727"/>
            <a:chExt cx="4366473" cy="2656995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622C54BB-9B50-A0D0-A44D-10D60249E902}"/>
                </a:ext>
              </a:extLst>
            </p:cNvPr>
            <p:cNvGrpSpPr/>
            <p:nvPr/>
          </p:nvGrpSpPr>
          <p:grpSpPr>
            <a:xfrm>
              <a:off x="757767" y="3906300"/>
              <a:ext cx="4366473" cy="2483422"/>
              <a:chOff x="1790815" y="2663856"/>
              <a:chExt cx="6798172" cy="4254778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152E9E-D48C-8950-D81C-3E640A2CCC36}"/>
                  </a:ext>
                </a:extLst>
              </p:cNvPr>
              <p:cNvGrpSpPr/>
              <p:nvPr/>
            </p:nvGrpSpPr>
            <p:grpSpPr>
              <a:xfrm>
                <a:off x="1790815" y="2663856"/>
                <a:ext cx="6046989" cy="4254778"/>
                <a:chOff x="1790815" y="2663856"/>
                <a:chExt cx="6046989" cy="4254778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D06B3F8-F3AE-5A12-C411-0273351271DF}"/>
                    </a:ext>
                  </a:extLst>
                </p:cNvPr>
                <p:cNvGrpSpPr/>
                <p:nvPr/>
              </p:nvGrpSpPr>
              <p:grpSpPr>
                <a:xfrm>
                  <a:off x="2666613" y="2875406"/>
                  <a:ext cx="4951922" cy="4043228"/>
                  <a:chOff x="1017746" y="1186049"/>
                  <a:chExt cx="4951922" cy="4445675"/>
                </a:xfrm>
              </p:grpSpPr>
              <p:cxnSp>
                <p:nvCxnSpPr>
                  <p:cNvPr id="105" name="Straight Arrow Connector 104">
                    <a:extLst>
                      <a:ext uri="{FF2B5EF4-FFF2-40B4-BE49-F238E27FC236}">
                        <a16:creationId xmlns:a16="http://schemas.microsoft.com/office/drawing/2014/main" id="{DE98EE3D-0104-D8A0-E292-3000AE1271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36944" y="1186049"/>
                    <a:ext cx="0" cy="30955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5CEC27AA-4A9C-C721-436D-696C22309D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36944" y="4281589"/>
                    <a:ext cx="3732724" cy="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DD45A1BB-6ED6-67FD-796C-98B5CFF43658}"/>
                      </a:ext>
                    </a:extLst>
                  </p:cNvPr>
                  <p:cNvSpPr txBox="1"/>
                  <p:nvPr/>
                </p:nvSpPr>
                <p:spPr>
                  <a:xfrm>
                    <a:off x="1017746" y="2699815"/>
                    <a:ext cx="1219198" cy="4060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9CCC91E8-F9D6-22A2-48E2-24A597FF5EA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2798" y="4935975"/>
                    <a:ext cx="1042983" cy="695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Time</a:t>
                    </a: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67F54508-3FAD-9C81-0219-250BF017AC41}"/>
                    </a:ext>
                  </a:extLst>
                </p:cNvPr>
                <p:cNvGrpSpPr/>
                <p:nvPr/>
              </p:nvGrpSpPr>
              <p:grpSpPr>
                <a:xfrm>
                  <a:off x="1790815" y="2663856"/>
                  <a:ext cx="2162176" cy="3138050"/>
                  <a:chOff x="912567" y="986223"/>
                  <a:chExt cx="2162176" cy="4047277"/>
                </a:xfrm>
              </p:grpSpPr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28883FB5-CF8F-6653-CAD4-93076D08BAD7}"/>
                      </a:ext>
                    </a:extLst>
                  </p:cNvPr>
                  <p:cNvGrpSpPr/>
                  <p:nvPr/>
                </p:nvGrpSpPr>
                <p:grpSpPr>
                  <a:xfrm>
                    <a:off x="912567" y="986223"/>
                    <a:ext cx="2162176" cy="4047277"/>
                    <a:chOff x="912567" y="986223"/>
                    <a:chExt cx="2162176" cy="4047277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B50C73A3-9C15-B9D6-295B-F0466C1EE0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2567" y="986223"/>
                      <a:ext cx="2162176" cy="4047277"/>
                      <a:chOff x="-1355427" y="3624481"/>
                      <a:chExt cx="2162176" cy="2706499"/>
                    </a:xfrm>
                  </p:grpSpPr>
                  <p:grpSp>
                    <p:nvGrpSpPr>
                      <p:cNvPr id="97" name="Group 96">
                        <a:extLst>
                          <a:ext uri="{FF2B5EF4-FFF2-40B4-BE49-F238E27FC236}">
                            <a16:creationId xmlns:a16="http://schemas.microsoft.com/office/drawing/2014/main" id="{12FE84B0-2193-A95E-CA78-43E24335C3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12" y="3624481"/>
                        <a:ext cx="789037" cy="2706499"/>
                        <a:chOff x="17712" y="3624481"/>
                        <a:chExt cx="789037" cy="2706499"/>
                      </a:xfrm>
                    </p:grpSpPr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E474DC2D-F929-3156-D32F-9A9F3F42A7B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7712" y="3624481"/>
                          <a:ext cx="789037" cy="54574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71D9DECB-EA09-4A9C-EC44-3F061B1F6A5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0243" y="4130127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8CE9EAAA-5AEE-0AC6-F029-E464C40767F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5099" y="4577419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10F3F289-7C55-DEDC-B9C8-8A78EF78BD4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45099" y="5065688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5E96FD53-9580-DB42-76E1-63D1104A7CD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9116" y="5543678"/>
                          <a:ext cx="439933" cy="318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9A703BAF-0B0C-B1DD-0596-C65AC202475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38201" y="5961648"/>
                          <a:ext cx="4399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p:txBody>
                    </p:sp>
                  </p:grp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22445B68-8269-709B-045C-24525E02853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355427" y="4596161"/>
                        <a:ext cx="1820580" cy="95505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Expected arrivals</a:t>
                        </a:r>
                      </a:p>
                    </p:txBody>
                  </p:sp>
                </p:grp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DE0EDB55-0A43-FC2A-9F9E-F5DD16DD80F7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97031" y="1394279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435AED81-0E6F-5F2B-2568-6A4C576D1400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81560" y="2110222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F563EC54-4623-D1DD-9F79-4FD6DFBE5225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89168" y="2817799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19004743-5469-447A-340A-7F5DB385809E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89168" y="3511040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48C2B65D-3E64-5747-8AE3-DA3F745281D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97031" y="4186976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248E218C-6B57-B400-03CA-5ABEAA09E6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9295" y="486394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3FEF26B0-4173-CDAC-DA92-C9856D9519E9}"/>
                    </a:ext>
                  </a:extLst>
                </p:cNvPr>
                <p:cNvGrpSpPr/>
                <p:nvPr/>
              </p:nvGrpSpPr>
              <p:grpSpPr>
                <a:xfrm>
                  <a:off x="3683559" y="5693657"/>
                  <a:ext cx="4154245" cy="732914"/>
                  <a:chOff x="2668746" y="4854332"/>
                  <a:chExt cx="6739705" cy="732914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4335A4FF-AE6D-D8BA-2D1B-2477E4AB18D7}"/>
                      </a:ext>
                    </a:extLst>
                  </p:cNvPr>
                  <p:cNvGrpSpPr/>
                  <p:nvPr/>
                </p:nvGrpSpPr>
                <p:grpSpPr>
                  <a:xfrm>
                    <a:off x="2668746" y="4930734"/>
                    <a:ext cx="6739705" cy="656512"/>
                    <a:chOff x="2668746" y="4930734"/>
                    <a:chExt cx="6739705" cy="656512"/>
                  </a:xfrm>
                </p:grpSpPr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13075473-98F9-CC74-3133-28FEB62D04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68746" y="4930734"/>
                      <a:ext cx="5698245" cy="649936"/>
                      <a:chOff x="408614" y="6300809"/>
                      <a:chExt cx="5698245" cy="649936"/>
                    </a:xfrm>
                  </p:grpSpPr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5EF42943-BCE6-6654-C7BB-73E27C37E3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614" y="6300809"/>
                        <a:ext cx="47259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F21CD380-6C91-EDDA-6607-8C293C2FB0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04684" y="6306744"/>
                        <a:ext cx="5918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0F4774DB-FAB2-C12F-740D-739B7897EE3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11814" y="6312103"/>
                        <a:ext cx="5918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DEEDB4A7-BE1E-9BAB-7239-74B4E86223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91546" y="6312103"/>
                        <a:ext cx="5918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C9B22577-FDDF-3A4C-48D6-2B6B1CD053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36598" y="6317979"/>
                        <a:ext cx="1170261" cy="6327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12</a:t>
                        </a:r>
                      </a:p>
                    </p:txBody>
                  </p:sp>
                </p:grp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157F12D-2549-BA2C-602F-F973FFE15F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16788" y="4954480"/>
                      <a:ext cx="1091663" cy="6327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15</a:t>
                      </a:r>
                    </a:p>
                  </p:txBody>
                </p:sp>
              </p:grp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13FB2679-C757-A9C8-93B6-06B2FA3E5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25359" y="4854332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F549048A-2476-42C1-424B-1A0D5A5036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87409" y="4854332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DE80DD21-31BA-E441-5AAA-1549124AD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330409" y="4863949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470605A0-8023-E840-2A4B-75B06A78E0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504242" y="4854332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84C862DC-794D-4BE8-35A8-90CA03625F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73559" y="4854332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32193C6A-2448-1DE0-0E52-B4F4BEDA46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62621" y="4872530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5B472A4-FC91-C668-63BC-2388195F117C}"/>
                  </a:ext>
                </a:extLst>
              </p:cNvPr>
              <p:cNvGrpSpPr/>
              <p:nvPr/>
            </p:nvGrpSpPr>
            <p:grpSpPr>
              <a:xfrm>
                <a:off x="3893626" y="2804101"/>
                <a:ext cx="4695361" cy="2874387"/>
                <a:chOff x="3893626" y="2804101"/>
                <a:chExt cx="4695361" cy="2874387"/>
              </a:xfrm>
            </p:grpSpPr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0DFF2004-B28A-6756-A0C0-A35C660DCA12}"/>
                    </a:ext>
                  </a:extLst>
                </p:cNvPr>
                <p:cNvSpPr/>
                <p:nvPr/>
              </p:nvSpPr>
              <p:spPr>
                <a:xfrm>
                  <a:off x="3894138" y="3009900"/>
                  <a:ext cx="3573462" cy="2668588"/>
                </a:xfrm>
                <a:custGeom>
                  <a:avLst/>
                  <a:gdLst>
                    <a:gd name="connsiteX0" fmla="*/ 0 w 3573462"/>
                    <a:gd name="connsiteY0" fmla="*/ 2668588 h 2668588"/>
                    <a:gd name="connsiteX1" fmla="*/ 28575 w 3573462"/>
                    <a:gd name="connsiteY1" fmla="*/ 2603500 h 2668588"/>
                    <a:gd name="connsiteX2" fmla="*/ 46037 w 3573462"/>
                    <a:gd name="connsiteY2" fmla="*/ 2563813 h 2668588"/>
                    <a:gd name="connsiteX3" fmla="*/ 88900 w 3573462"/>
                    <a:gd name="connsiteY3" fmla="*/ 2479675 h 2668588"/>
                    <a:gd name="connsiteX4" fmla="*/ 134937 w 3573462"/>
                    <a:gd name="connsiteY4" fmla="*/ 2397125 h 2668588"/>
                    <a:gd name="connsiteX5" fmla="*/ 212725 w 3573462"/>
                    <a:gd name="connsiteY5" fmla="*/ 2271713 h 2668588"/>
                    <a:gd name="connsiteX6" fmla="*/ 373062 w 3573462"/>
                    <a:gd name="connsiteY6" fmla="*/ 2052638 h 2668588"/>
                    <a:gd name="connsiteX7" fmla="*/ 522287 w 3573462"/>
                    <a:gd name="connsiteY7" fmla="*/ 1887538 h 2668588"/>
                    <a:gd name="connsiteX8" fmla="*/ 730250 w 3573462"/>
                    <a:gd name="connsiteY8" fmla="*/ 1698625 h 2668588"/>
                    <a:gd name="connsiteX9" fmla="*/ 952500 w 3573462"/>
                    <a:gd name="connsiteY9" fmla="*/ 1530350 h 2668588"/>
                    <a:gd name="connsiteX10" fmla="*/ 1181100 w 3573462"/>
                    <a:gd name="connsiteY10" fmla="*/ 1373188 h 2668588"/>
                    <a:gd name="connsiteX11" fmla="*/ 1433512 w 3573462"/>
                    <a:gd name="connsiteY11" fmla="*/ 1216025 h 2668588"/>
                    <a:gd name="connsiteX12" fmla="*/ 1712912 w 3573462"/>
                    <a:gd name="connsiteY12" fmla="*/ 1050925 h 2668588"/>
                    <a:gd name="connsiteX13" fmla="*/ 2079625 w 3573462"/>
                    <a:gd name="connsiteY13" fmla="*/ 841375 h 2668588"/>
                    <a:gd name="connsiteX14" fmla="*/ 2809875 w 3573462"/>
                    <a:gd name="connsiteY14" fmla="*/ 430213 h 2668588"/>
                    <a:gd name="connsiteX15" fmla="*/ 3573462 w 3573462"/>
                    <a:gd name="connsiteY15" fmla="*/ 0 h 266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573462" h="2668588">
                      <a:moveTo>
                        <a:pt x="0" y="2668588"/>
                      </a:moveTo>
                      <a:lnTo>
                        <a:pt x="28575" y="2603500"/>
                      </a:lnTo>
                      <a:cubicBezTo>
                        <a:pt x="36248" y="2586037"/>
                        <a:pt x="35983" y="2584451"/>
                        <a:pt x="46037" y="2563813"/>
                      </a:cubicBezTo>
                      <a:cubicBezTo>
                        <a:pt x="56091" y="2543175"/>
                        <a:pt x="74083" y="2507456"/>
                        <a:pt x="88900" y="2479675"/>
                      </a:cubicBezTo>
                      <a:cubicBezTo>
                        <a:pt x="103717" y="2451894"/>
                        <a:pt x="114300" y="2431785"/>
                        <a:pt x="134937" y="2397125"/>
                      </a:cubicBezTo>
                      <a:cubicBezTo>
                        <a:pt x="155575" y="2362465"/>
                        <a:pt x="173038" y="2329127"/>
                        <a:pt x="212725" y="2271713"/>
                      </a:cubicBezTo>
                      <a:cubicBezTo>
                        <a:pt x="252412" y="2214299"/>
                        <a:pt x="321468" y="2116667"/>
                        <a:pt x="373062" y="2052638"/>
                      </a:cubicBezTo>
                      <a:cubicBezTo>
                        <a:pt x="424656" y="1988609"/>
                        <a:pt x="462756" y="1946540"/>
                        <a:pt x="522287" y="1887538"/>
                      </a:cubicBezTo>
                      <a:cubicBezTo>
                        <a:pt x="581818" y="1828536"/>
                        <a:pt x="658548" y="1758156"/>
                        <a:pt x="730250" y="1698625"/>
                      </a:cubicBezTo>
                      <a:cubicBezTo>
                        <a:pt x="801952" y="1639094"/>
                        <a:pt x="877358" y="1584589"/>
                        <a:pt x="952500" y="1530350"/>
                      </a:cubicBezTo>
                      <a:cubicBezTo>
                        <a:pt x="1027642" y="1476111"/>
                        <a:pt x="1100931" y="1425575"/>
                        <a:pt x="1181100" y="1373188"/>
                      </a:cubicBezTo>
                      <a:cubicBezTo>
                        <a:pt x="1261269" y="1320801"/>
                        <a:pt x="1344877" y="1269735"/>
                        <a:pt x="1433512" y="1216025"/>
                      </a:cubicBezTo>
                      <a:cubicBezTo>
                        <a:pt x="1522147" y="1162315"/>
                        <a:pt x="1712912" y="1050925"/>
                        <a:pt x="1712912" y="1050925"/>
                      </a:cubicBezTo>
                      <a:lnTo>
                        <a:pt x="2079625" y="841375"/>
                      </a:lnTo>
                      <a:lnTo>
                        <a:pt x="2809875" y="430213"/>
                      </a:lnTo>
                      <a:lnTo>
                        <a:pt x="3573462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E48613DA-C9ED-ED85-BC8F-70CD6E6A1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3626" y="3011882"/>
                  <a:ext cx="3570793" cy="1997668"/>
                </a:xfrm>
                <a:prstGeom prst="line">
                  <a:avLst/>
                </a:prstGeom>
                <a:ln w="25400">
                  <a:solidFill>
                    <a:srgbClr val="0070C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89C3E02-124D-C2EB-CAEB-75030C817C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4290" y="2804101"/>
                      <a:ext cx="1124697" cy="529274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989C3E02-124D-C2EB-CAEB-75030C817C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4290" y="2804101"/>
                      <a:ext cx="1124697" cy="52927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5674" b="-9375"/>
                      </a:stretch>
                    </a:blipFill>
                    <a:ln w="25400">
                      <a:solidFill>
                        <a:srgbClr val="0070C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4C670E33-6761-C2CC-F822-CEE8ECABF944}"/>
                  </a:ext>
                </a:extLst>
              </p:cNvPr>
              <p:cNvGrpSpPr/>
              <p:nvPr/>
            </p:nvGrpSpPr>
            <p:grpSpPr>
              <a:xfrm>
                <a:off x="3898395" y="3468228"/>
                <a:ext cx="4094673" cy="2214028"/>
                <a:chOff x="3898395" y="3468228"/>
                <a:chExt cx="4094673" cy="2214028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854FE99-1E04-1F3D-E54D-022EB083E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8395" y="3684588"/>
                  <a:ext cx="3570793" cy="1997668"/>
                </a:xfrm>
                <a:prstGeom prst="line">
                  <a:avLst/>
                </a:prstGeom>
                <a:ln w="254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014EA03C-433B-64D9-6908-35F28AAC5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4288" y="3468228"/>
                      <a:ext cx="528780" cy="529274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014EA03C-433B-64D9-6908-35F28AAC5C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64288" y="3468228"/>
                      <a:ext cx="528780" cy="52927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25400">
                      <a:solidFill>
                        <a:schemeClr val="accent6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86B1C66B-BEE3-BBA1-4B9B-C254586D48D7}"/>
                  </a:ext>
                </a:extLst>
              </p:cNvPr>
              <p:cNvGrpSpPr/>
              <p:nvPr/>
            </p:nvGrpSpPr>
            <p:grpSpPr>
              <a:xfrm>
                <a:off x="6187798" y="3730390"/>
                <a:ext cx="897223" cy="953032"/>
                <a:chOff x="6187798" y="3730390"/>
                <a:chExt cx="897223" cy="953032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104DE8A2-D993-3172-7BBE-B10DB742F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3596" y="3730390"/>
                  <a:ext cx="0" cy="652424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4017955F-87CB-D9A1-D3BE-8906FDE01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87798" y="4208848"/>
                      <a:ext cx="897223" cy="4745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4017955F-87CB-D9A1-D3BE-8906FDE016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87798" y="4208848"/>
                      <a:ext cx="897223" cy="47457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2655" b="-8621"/>
                      </a:stretch>
                    </a:blipFill>
                    <a:ln w="25400">
                      <a:solidFill>
                        <a:srgbClr val="0070C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574BB53-FD71-79A4-BC16-08832C1CF926}"/>
                    </a:ext>
                  </a:extLst>
                </p:cNvPr>
                <p:cNvSpPr txBox="1"/>
                <p:nvPr/>
              </p:nvSpPr>
              <p:spPr>
                <a:xfrm>
                  <a:off x="2373442" y="3732727"/>
                  <a:ext cx="1826391" cy="308926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Relative arrivals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574BB53-FD71-79A4-BC16-08832C1CF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442" y="3732727"/>
                  <a:ext cx="1826391" cy="308926"/>
                </a:xfrm>
                <a:prstGeom prst="rect">
                  <a:avLst/>
                </a:prstGeom>
                <a:blipFill>
                  <a:blip r:embed="rId10"/>
                  <a:stretch>
                    <a:fillRect l="-2000" t="-6250" r="-286" b="-2187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34DA665-3B90-EDC6-33A1-029F8D95E6F5}"/>
              </a:ext>
            </a:extLst>
          </p:cNvPr>
          <p:cNvGrpSpPr/>
          <p:nvPr/>
        </p:nvGrpSpPr>
        <p:grpSpPr>
          <a:xfrm>
            <a:off x="5050118" y="3916470"/>
            <a:ext cx="5749578" cy="2632613"/>
            <a:chOff x="816473" y="2065014"/>
            <a:chExt cx="8775436" cy="3433555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164E9DE-9D50-91D2-5FA4-867D704CB485}"/>
                </a:ext>
              </a:extLst>
            </p:cNvPr>
            <p:cNvGrpSpPr/>
            <p:nvPr/>
          </p:nvGrpSpPr>
          <p:grpSpPr>
            <a:xfrm>
              <a:off x="816473" y="2065014"/>
              <a:ext cx="8775436" cy="3433555"/>
              <a:chOff x="2666613" y="2875406"/>
              <a:chExt cx="4951922" cy="3433555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81D6BA61-7225-8116-9D62-A9735E10A3F1}"/>
                  </a:ext>
                </a:extLst>
              </p:cNvPr>
              <p:cNvGrpSpPr/>
              <p:nvPr/>
            </p:nvGrpSpPr>
            <p:grpSpPr>
              <a:xfrm>
                <a:off x="2666613" y="2875406"/>
                <a:ext cx="4951922" cy="3433555"/>
                <a:chOff x="1017746" y="1186049"/>
                <a:chExt cx="4951922" cy="3775316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97A4A57-114A-2174-3157-0898DC433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1186049"/>
                  <a:ext cx="0" cy="309554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C7928182-C701-9C57-5380-D42C0617AF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944" y="4281589"/>
                  <a:ext cx="3732724" cy="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A8C94989-409E-5A7E-01BE-121C484068E7}"/>
                    </a:ext>
                  </a:extLst>
                </p:cNvPr>
                <p:cNvSpPr txBox="1"/>
                <p:nvPr/>
              </p:nvSpPr>
              <p:spPr>
                <a:xfrm>
                  <a:off x="1017746" y="2699815"/>
                  <a:ext cx="1219198" cy="40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A929338E-2CAE-5459-1F39-A532676EBB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67999" y="4431722"/>
                      <a:ext cx="1554627" cy="5296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Switching rate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8" name="TextBox 157">
                      <a:extLst>
                        <a:ext uri="{FF2B5EF4-FFF2-40B4-BE49-F238E27FC236}">
                          <a16:creationId xmlns:a16="http://schemas.microsoft.com/office/drawing/2014/main" id="{A929338E-2CAE-5459-1F39-A532676EBB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7999" y="4431722"/>
                      <a:ext cx="1554627" cy="52964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703"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4346324E-CFCD-849A-4665-A16AAA867A16}"/>
                  </a:ext>
                </a:extLst>
              </p:cNvPr>
              <p:cNvGrpSpPr/>
              <p:nvPr/>
            </p:nvGrpSpPr>
            <p:grpSpPr>
              <a:xfrm>
                <a:off x="3150992" y="3201173"/>
                <a:ext cx="736765" cy="2469273"/>
                <a:chOff x="2272744" y="1679223"/>
                <a:chExt cx="736765" cy="3184726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62462239-A0B8-2790-2938-2C3A819A5D39}"/>
                    </a:ext>
                  </a:extLst>
                </p:cNvPr>
                <p:cNvGrpSpPr/>
                <p:nvPr/>
              </p:nvGrpSpPr>
              <p:grpSpPr>
                <a:xfrm>
                  <a:off x="2272744" y="1679223"/>
                  <a:ext cx="736765" cy="2181082"/>
                  <a:chOff x="2272744" y="1679223"/>
                  <a:chExt cx="736765" cy="218108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TextBox 149">
                        <a:extLst>
                          <a:ext uri="{FF2B5EF4-FFF2-40B4-BE49-F238E27FC236}">
                            <a16:creationId xmlns:a16="http://schemas.microsoft.com/office/drawing/2014/main" id="{FD4FF3B1-4EFF-72F3-C13E-D2F44D636C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72744" y="2527487"/>
                        <a:ext cx="570340" cy="6212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50" name="TextBox 149">
                        <a:extLst>
                          <a:ext uri="{FF2B5EF4-FFF2-40B4-BE49-F238E27FC236}">
                            <a16:creationId xmlns:a16="http://schemas.microsoft.com/office/drawing/2014/main" id="{FD4FF3B1-4EFF-72F3-C13E-D2F44D636C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72744" y="2527487"/>
                        <a:ext cx="570340" cy="62126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5EE7D793-C1C6-B64B-CCB4-E9E591A265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6354" y="1679223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39CCF694-69AB-B15B-F1AD-0A65836C538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9168" y="281779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A0D49E81-7B91-2E8A-1020-9C00ACD0AC3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900359" y="3860305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0B50544-0A0E-1706-AF78-4D87326D4FE2}"/>
                    </a:ext>
                  </a:extLst>
                </p:cNvPr>
                <p:cNvCxnSpPr/>
                <p:nvPr/>
              </p:nvCxnSpPr>
              <p:spPr>
                <a:xfrm flipH="1">
                  <a:off x="2899295" y="486394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C0CF3881-7E8D-57DF-1317-143795A639CE}"/>
                  </a:ext>
                </a:extLst>
              </p:cNvPr>
              <p:cNvGrpSpPr/>
              <p:nvPr/>
            </p:nvGrpSpPr>
            <p:grpSpPr>
              <a:xfrm>
                <a:off x="3883753" y="5663823"/>
                <a:ext cx="3629239" cy="185993"/>
                <a:chOff x="2993534" y="4824498"/>
                <a:chExt cx="5887952" cy="185993"/>
              </a:xfrm>
            </p:grpSpPr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144036C9-9527-9C1A-7379-FDFA435550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3534" y="4854332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0DDD78C9-F740-AA79-5596-6C7C412B8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57349" y="4841959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8E34E5C-2A08-6A3C-565A-FF73D60C3B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8699" y="4854332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38C831E-0003-96F9-DACD-CA0907CB0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1486" y="4824498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DDC1970-F4ED-5E34-6F29-DAB3B2B8CDE2}"/>
                </a:ext>
              </a:extLst>
            </p:cNvPr>
            <p:cNvSpPr/>
            <p:nvPr/>
          </p:nvSpPr>
          <p:spPr>
            <a:xfrm>
              <a:off x="2971800" y="2404533"/>
              <a:ext cx="6424083" cy="2447392"/>
            </a:xfrm>
            <a:custGeom>
              <a:avLst/>
              <a:gdLst>
                <a:gd name="connsiteX0" fmla="*/ 0 w 6424083"/>
                <a:gd name="connsiteY0" fmla="*/ 0 h 2447392"/>
                <a:gd name="connsiteX1" fmla="*/ 201083 w 6424083"/>
                <a:gd name="connsiteY1" fmla="*/ 156634 h 2447392"/>
                <a:gd name="connsiteX2" fmla="*/ 423333 w 6424083"/>
                <a:gd name="connsiteY2" fmla="*/ 328084 h 2447392"/>
                <a:gd name="connsiteX3" fmla="*/ 774700 w 6424083"/>
                <a:gd name="connsiteY3" fmla="*/ 573617 h 2447392"/>
                <a:gd name="connsiteX4" fmla="*/ 1187450 w 6424083"/>
                <a:gd name="connsiteY4" fmla="*/ 857250 h 2447392"/>
                <a:gd name="connsiteX5" fmla="*/ 1634067 w 6424083"/>
                <a:gd name="connsiteY5" fmla="*/ 1157817 h 2447392"/>
                <a:gd name="connsiteX6" fmla="*/ 1917700 w 6424083"/>
                <a:gd name="connsiteY6" fmla="*/ 1329267 h 2447392"/>
                <a:gd name="connsiteX7" fmla="*/ 2118783 w 6424083"/>
                <a:gd name="connsiteY7" fmla="*/ 1454150 h 2447392"/>
                <a:gd name="connsiteX8" fmla="*/ 2317750 w 6424083"/>
                <a:gd name="connsiteY8" fmla="*/ 1562100 h 2447392"/>
                <a:gd name="connsiteX9" fmla="*/ 2529417 w 6424083"/>
                <a:gd name="connsiteY9" fmla="*/ 1676400 h 2447392"/>
                <a:gd name="connsiteX10" fmla="*/ 2764367 w 6424083"/>
                <a:gd name="connsiteY10" fmla="*/ 1786467 h 2447392"/>
                <a:gd name="connsiteX11" fmla="*/ 2992967 w 6424083"/>
                <a:gd name="connsiteY11" fmla="*/ 1890184 h 2447392"/>
                <a:gd name="connsiteX12" fmla="*/ 3234267 w 6424083"/>
                <a:gd name="connsiteY12" fmla="*/ 1987550 h 2447392"/>
                <a:gd name="connsiteX13" fmla="*/ 3486150 w 6424083"/>
                <a:gd name="connsiteY13" fmla="*/ 2070100 h 2447392"/>
                <a:gd name="connsiteX14" fmla="*/ 3750733 w 6424083"/>
                <a:gd name="connsiteY14" fmla="*/ 2148417 h 2447392"/>
                <a:gd name="connsiteX15" fmla="*/ 4004733 w 6424083"/>
                <a:gd name="connsiteY15" fmla="*/ 2211917 h 2447392"/>
                <a:gd name="connsiteX16" fmla="*/ 4258733 w 6424083"/>
                <a:gd name="connsiteY16" fmla="*/ 2266950 h 2447392"/>
                <a:gd name="connsiteX17" fmla="*/ 4516967 w 6424083"/>
                <a:gd name="connsiteY17" fmla="*/ 2305050 h 2447392"/>
                <a:gd name="connsiteX18" fmla="*/ 4783667 w 6424083"/>
                <a:gd name="connsiteY18" fmla="*/ 2345267 h 2447392"/>
                <a:gd name="connsiteX19" fmla="*/ 5039783 w 6424083"/>
                <a:gd name="connsiteY19" fmla="*/ 2368550 h 2447392"/>
                <a:gd name="connsiteX20" fmla="*/ 5285317 w 6424083"/>
                <a:gd name="connsiteY20" fmla="*/ 2385484 h 2447392"/>
                <a:gd name="connsiteX21" fmla="*/ 5547783 w 6424083"/>
                <a:gd name="connsiteY21" fmla="*/ 2404534 h 2447392"/>
                <a:gd name="connsiteX22" fmla="*/ 5818717 w 6424083"/>
                <a:gd name="connsiteY22" fmla="*/ 2419350 h 2447392"/>
                <a:gd name="connsiteX23" fmla="*/ 6064250 w 6424083"/>
                <a:gd name="connsiteY23" fmla="*/ 2432050 h 2447392"/>
                <a:gd name="connsiteX24" fmla="*/ 6339417 w 6424083"/>
                <a:gd name="connsiteY24" fmla="*/ 2446867 h 2447392"/>
                <a:gd name="connsiteX25" fmla="*/ 6424083 w 6424083"/>
                <a:gd name="connsiteY25" fmla="*/ 2442634 h 244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424083" h="2447392">
                  <a:moveTo>
                    <a:pt x="0" y="0"/>
                  </a:moveTo>
                  <a:lnTo>
                    <a:pt x="201083" y="156634"/>
                  </a:lnTo>
                  <a:cubicBezTo>
                    <a:pt x="271638" y="211315"/>
                    <a:pt x="327730" y="258587"/>
                    <a:pt x="423333" y="328084"/>
                  </a:cubicBezTo>
                  <a:cubicBezTo>
                    <a:pt x="518936" y="397581"/>
                    <a:pt x="774700" y="573617"/>
                    <a:pt x="774700" y="573617"/>
                  </a:cubicBezTo>
                  <a:lnTo>
                    <a:pt x="1187450" y="857250"/>
                  </a:lnTo>
                  <a:lnTo>
                    <a:pt x="1634067" y="1157817"/>
                  </a:lnTo>
                  <a:cubicBezTo>
                    <a:pt x="1755775" y="1236487"/>
                    <a:pt x="1917700" y="1329267"/>
                    <a:pt x="1917700" y="1329267"/>
                  </a:cubicBezTo>
                  <a:cubicBezTo>
                    <a:pt x="1998486" y="1378656"/>
                    <a:pt x="2052108" y="1415345"/>
                    <a:pt x="2118783" y="1454150"/>
                  </a:cubicBezTo>
                  <a:cubicBezTo>
                    <a:pt x="2185458" y="1492955"/>
                    <a:pt x="2317750" y="1562100"/>
                    <a:pt x="2317750" y="1562100"/>
                  </a:cubicBezTo>
                  <a:cubicBezTo>
                    <a:pt x="2386189" y="1599142"/>
                    <a:pt x="2454981" y="1639006"/>
                    <a:pt x="2529417" y="1676400"/>
                  </a:cubicBezTo>
                  <a:cubicBezTo>
                    <a:pt x="2603853" y="1713794"/>
                    <a:pt x="2764367" y="1786467"/>
                    <a:pt x="2764367" y="1786467"/>
                  </a:cubicBezTo>
                  <a:cubicBezTo>
                    <a:pt x="2841625" y="1822098"/>
                    <a:pt x="2914650" y="1856670"/>
                    <a:pt x="2992967" y="1890184"/>
                  </a:cubicBezTo>
                  <a:cubicBezTo>
                    <a:pt x="3071284" y="1923698"/>
                    <a:pt x="3152070" y="1957564"/>
                    <a:pt x="3234267" y="1987550"/>
                  </a:cubicBezTo>
                  <a:cubicBezTo>
                    <a:pt x="3316464" y="2017536"/>
                    <a:pt x="3400072" y="2043289"/>
                    <a:pt x="3486150" y="2070100"/>
                  </a:cubicBezTo>
                  <a:cubicBezTo>
                    <a:pt x="3572228" y="2096911"/>
                    <a:pt x="3664303" y="2124781"/>
                    <a:pt x="3750733" y="2148417"/>
                  </a:cubicBezTo>
                  <a:cubicBezTo>
                    <a:pt x="3837163" y="2172053"/>
                    <a:pt x="3920066" y="2192162"/>
                    <a:pt x="4004733" y="2211917"/>
                  </a:cubicBezTo>
                  <a:cubicBezTo>
                    <a:pt x="4089400" y="2231672"/>
                    <a:pt x="4173361" y="2251428"/>
                    <a:pt x="4258733" y="2266950"/>
                  </a:cubicBezTo>
                  <a:cubicBezTo>
                    <a:pt x="4344105" y="2282472"/>
                    <a:pt x="4516967" y="2305050"/>
                    <a:pt x="4516967" y="2305050"/>
                  </a:cubicBezTo>
                  <a:cubicBezTo>
                    <a:pt x="4604456" y="2318103"/>
                    <a:pt x="4696531" y="2334684"/>
                    <a:pt x="4783667" y="2345267"/>
                  </a:cubicBezTo>
                  <a:cubicBezTo>
                    <a:pt x="4870803" y="2355850"/>
                    <a:pt x="4956175" y="2361847"/>
                    <a:pt x="5039783" y="2368550"/>
                  </a:cubicBezTo>
                  <a:cubicBezTo>
                    <a:pt x="5123391" y="2375253"/>
                    <a:pt x="5285317" y="2385484"/>
                    <a:pt x="5285317" y="2385484"/>
                  </a:cubicBezTo>
                  <a:lnTo>
                    <a:pt x="5547783" y="2404534"/>
                  </a:lnTo>
                  <a:lnTo>
                    <a:pt x="5818717" y="2419350"/>
                  </a:lnTo>
                  <a:lnTo>
                    <a:pt x="6064250" y="2432050"/>
                  </a:lnTo>
                  <a:lnTo>
                    <a:pt x="6339417" y="2446867"/>
                  </a:lnTo>
                  <a:cubicBezTo>
                    <a:pt x="6399389" y="2448631"/>
                    <a:pt x="6411736" y="2445632"/>
                    <a:pt x="6424083" y="244263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95078B6-29A2-B61C-8C4C-AA5927BFE205}"/>
                </a:ext>
              </a:extLst>
            </p:cNvPr>
            <p:cNvSpPr/>
            <p:nvPr/>
          </p:nvSpPr>
          <p:spPr>
            <a:xfrm>
              <a:off x="6079067" y="4180417"/>
              <a:ext cx="3314700" cy="651933"/>
            </a:xfrm>
            <a:custGeom>
              <a:avLst/>
              <a:gdLst>
                <a:gd name="connsiteX0" fmla="*/ 3314700 w 3314700"/>
                <a:gd name="connsiteY0" fmla="*/ 651933 h 651933"/>
                <a:gd name="connsiteX1" fmla="*/ 3045883 w 3314700"/>
                <a:gd name="connsiteY1" fmla="*/ 643466 h 651933"/>
                <a:gd name="connsiteX2" fmla="*/ 2781300 w 3314700"/>
                <a:gd name="connsiteY2" fmla="*/ 632883 h 651933"/>
                <a:gd name="connsiteX3" fmla="*/ 2506133 w 3314700"/>
                <a:gd name="connsiteY3" fmla="*/ 609600 h 651933"/>
                <a:gd name="connsiteX4" fmla="*/ 2252133 w 3314700"/>
                <a:gd name="connsiteY4" fmla="*/ 584200 h 651933"/>
                <a:gd name="connsiteX5" fmla="*/ 2000250 w 3314700"/>
                <a:gd name="connsiteY5" fmla="*/ 558800 h 651933"/>
                <a:gd name="connsiteX6" fmla="*/ 1737783 w 3314700"/>
                <a:gd name="connsiteY6" fmla="*/ 522816 h 651933"/>
                <a:gd name="connsiteX7" fmla="*/ 1481666 w 3314700"/>
                <a:gd name="connsiteY7" fmla="*/ 478366 h 651933"/>
                <a:gd name="connsiteX8" fmla="*/ 1225550 w 3314700"/>
                <a:gd name="connsiteY8" fmla="*/ 429683 h 651933"/>
                <a:gd name="connsiteX9" fmla="*/ 971550 w 3314700"/>
                <a:gd name="connsiteY9" fmla="*/ 361950 h 651933"/>
                <a:gd name="connsiteX10" fmla="*/ 715433 w 3314700"/>
                <a:gd name="connsiteY10" fmla="*/ 287866 h 651933"/>
                <a:gd name="connsiteX11" fmla="*/ 469900 w 3314700"/>
                <a:gd name="connsiteY11" fmla="*/ 196850 h 651933"/>
                <a:gd name="connsiteX12" fmla="*/ 220133 w 3314700"/>
                <a:gd name="connsiteY12" fmla="*/ 97366 h 651933"/>
                <a:gd name="connsiteX13" fmla="*/ 0 w 3314700"/>
                <a:gd name="connsiteY13" fmla="*/ 0 h 65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14700" h="651933">
                  <a:moveTo>
                    <a:pt x="3314700" y="651933"/>
                  </a:moveTo>
                  <a:lnTo>
                    <a:pt x="3045883" y="643466"/>
                  </a:lnTo>
                  <a:cubicBezTo>
                    <a:pt x="2956983" y="640291"/>
                    <a:pt x="2871258" y="638527"/>
                    <a:pt x="2781300" y="632883"/>
                  </a:cubicBezTo>
                  <a:cubicBezTo>
                    <a:pt x="2691342" y="627239"/>
                    <a:pt x="2506133" y="609600"/>
                    <a:pt x="2506133" y="609600"/>
                  </a:cubicBezTo>
                  <a:lnTo>
                    <a:pt x="2252133" y="584200"/>
                  </a:lnTo>
                  <a:lnTo>
                    <a:pt x="2000250" y="558800"/>
                  </a:lnTo>
                  <a:cubicBezTo>
                    <a:pt x="1914525" y="548569"/>
                    <a:pt x="1824214" y="536222"/>
                    <a:pt x="1737783" y="522816"/>
                  </a:cubicBezTo>
                  <a:cubicBezTo>
                    <a:pt x="1651352" y="509410"/>
                    <a:pt x="1481666" y="478366"/>
                    <a:pt x="1481666" y="478366"/>
                  </a:cubicBezTo>
                  <a:cubicBezTo>
                    <a:pt x="1396294" y="462844"/>
                    <a:pt x="1310569" y="449086"/>
                    <a:pt x="1225550" y="429683"/>
                  </a:cubicBezTo>
                  <a:cubicBezTo>
                    <a:pt x="1140531" y="410280"/>
                    <a:pt x="1056569" y="385586"/>
                    <a:pt x="971550" y="361950"/>
                  </a:cubicBezTo>
                  <a:cubicBezTo>
                    <a:pt x="886530" y="338314"/>
                    <a:pt x="799041" y="315383"/>
                    <a:pt x="715433" y="287866"/>
                  </a:cubicBezTo>
                  <a:cubicBezTo>
                    <a:pt x="631825" y="260349"/>
                    <a:pt x="552450" y="228600"/>
                    <a:pt x="469900" y="196850"/>
                  </a:cubicBezTo>
                  <a:cubicBezTo>
                    <a:pt x="387350" y="165100"/>
                    <a:pt x="298450" y="130174"/>
                    <a:pt x="220133" y="97366"/>
                  </a:cubicBezTo>
                  <a:cubicBezTo>
                    <a:pt x="141816" y="64558"/>
                    <a:pt x="70908" y="32279"/>
                    <a:pt x="0" y="0"/>
                  </a:cubicBez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C8B79CD-5E87-F14D-2108-2C36489E7161}"/>
                </a:ext>
              </a:extLst>
            </p:cNvPr>
            <p:cNvSpPr/>
            <p:nvPr/>
          </p:nvSpPr>
          <p:spPr>
            <a:xfrm>
              <a:off x="2986617" y="2398183"/>
              <a:ext cx="3088216" cy="1782234"/>
            </a:xfrm>
            <a:custGeom>
              <a:avLst/>
              <a:gdLst>
                <a:gd name="connsiteX0" fmla="*/ 0 w 3088216"/>
                <a:gd name="connsiteY0" fmla="*/ 0 h 1782234"/>
                <a:gd name="connsiteX1" fmla="*/ 188383 w 3088216"/>
                <a:gd name="connsiteY1" fmla="*/ 137584 h 1782234"/>
                <a:gd name="connsiteX2" fmla="*/ 410633 w 3088216"/>
                <a:gd name="connsiteY2" fmla="*/ 296334 h 1782234"/>
                <a:gd name="connsiteX3" fmla="*/ 624416 w 3088216"/>
                <a:gd name="connsiteY3" fmla="*/ 448734 h 1782234"/>
                <a:gd name="connsiteX4" fmla="*/ 880533 w 3088216"/>
                <a:gd name="connsiteY4" fmla="*/ 628650 h 1782234"/>
                <a:gd name="connsiteX5" fmla="*/ 1109133 w 3088216"/>
                <a:gd name="connsiteY5" fmla="*/ 778934 h 1782234"/>
                <a:gd name="connsiteX6" fmla="*/ 1325033 w 3088216"/>
                <a:gd name="connsiteY6" fmla="*/ 916517 h 1782234"/>
                <a:gd name="connsiteX7" fmla="*/ 1549400 w 3088216"/>
                <a:gd name="connsiteY7" fmla="*/ 1054100 h 1782234"/>
                <a:gd name="connsiteX8" fmla="*/ 1778000 w 3088216"/>
                <a:gd name="connsiteY8" fmla="*/ 1193800 h 1782234"/>
                <a:gd name="connsiteX9" fmla="*/ 2061633 w 3088216"/>
                <a:gd name="connsiteY9" fmla="*/ 1354667 h 1782234"/>
                <a:gd name="connsiteX10" fmla="*/ 2351616 w 3088216"/>
                <a:gd name="connsiteY10" fmla="*/ 1494367 h 1782234"/>
                <a:gd name="connsiteX11" fmla="*/ 2586566 w 3088216"/>
                <a:gd name="connsiteY11" fmla="*/ 1600200 h 1782234"/>
                <a:gd name="connsiteX12" fmla="*/ 2834216 w 3088216"/>
                <a:gd name="connsiteY12" fmla="*/ 1695450 h 1782234"/>
                <a:gd name="connsiteX13" fmla="*/ 3088216 w 3088216"/>
                <a:gd name="connsiteY13" fmla="*/ 1782234 h 178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88216" h="1782234">
                  <a:moveTo>
                    <a:pt x="0" y="0"/>
                  </a:moveTo>
                  <a:lnTo>
                    <a:pt x="188383" y="137584"/>
                  </a:lnTo>
                  <a:lnTo>
                    <a:pt x="410633" y="296334"/>
                  </a:lnTo>
                  <a:lnTo>
                    <a:pt x="624416" y="448734"/>
                  </a:lnTo>
                  <a:lnTo>
                    <a:pt x="880533" y="628650"/>
                  </a:lnTo>
                  <a:cubicBezTo>
                    <a:pt x="961319" y="683683"/>
                    <a:pt x="1109133" y="778934"/>
                    <a:pt x="1109133" y="778934"/>
                  </a:cubicBezTo>
                  <a:cubicBezTo>
                    <a:pt x="1183216" y="826912"/>
                    <a:pt x="1251655" y="870656"/>
                    <a:pt x="1325033" y="916517"/>
                  </a:cubicBezTo>
                  <a:cubicBezTo>
                    <a:pt x="1398411" y="962378"/>
                    <a:pt x="1549400" y="1054100"/>
                    <a:pt x="1549400" y="1054100"/>
                  </a:cubicBezTo>
                  <a:cubicBezTo>
                    <a:pt x="1624894" y="1100314"/>
                    <a:pt x="1692628" y="1143706"/>
                    <a:pt x="1778000" y="1193800"/>
                  </a:cubicBezTo>
                  <a:cubicBezTo>
                    <a:pt x="1863372" y="1243894"/>
                    <a:pt x="1966030" y="1304573"/>
                    <a:pt x="2061633" y="1354667"/>
                  </a:cubicBezTo>
                  <a:cubicBezTo>
                    <a:pt x="2157236" y="1404761"/>
                    <a:pt x="2264127" y="1453445"/>
                    <a:pt x="2351616" y="1494367"/>
                  </a:cubicBezTo>
                  <a:cubicBezTo>
                    <a:pt x="2439105" y="1535289"/>
                    <a:pt x="2506133" y="1566686"/>
                    <a:pt x="2586566" y="1600200"/>
                  </a:cubicBezTo>
                  <a:cubicBezTo>
                    <a:pt x="2666999" y="1633714"/>
                    <a:pt x="2750608" y="1665111"/>
                    <a:pt x="2834216" y="1695450"/>
                  </a:cubicBezTo>
                  <a:cubicBezTo>
                    <a:pt x="2917824" y="1725789"/>
                    <a:pt x="3003020" y="1754011"/>
                    <a:pt x="3088216" y="1782234"/>
                  </a:cubicBezTo>
                </a:path>
              </a:pathLst>
            </a:cu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05542BC-F136-AC2C-575E-D112A1FBB663}"/>
                </a:ext>
              </a:extLst>
            </p:cNvPr>
            <p:cNvSpPr/>
            <p:nvPr/>
          </p:nvSpPr>
          <p:spPr>
            <a:xfrm>
              <a:off x="2980267" y="2400301"/>
              <a:ext cx="6417733" cy="2444750"/>
            </a:xfrm>
            <a:custGeom>
              <a:avLst/>
              <a:gdLst>
                <a:gd name="connsiteX0" fmla="*/ 0 w 5645150"/>
                <a:gd name="connsiteY0" fmla="*/ 0 h 2398183"/>
                <a:gd name="connsiteX1" fmla="*/ 135466 w 5645150"/>
                <a:gd name="connsiteY1" fmla="*/ 105833 h 2398183"/>
                <a:gd name="connsiteX2" fmla="*/ 455083 w 5645150"/>
                <a:gd name="connsiteY2" fmla="*/ 336550 h 2398183"/>
                <a:gd name="connsiteX3" fmla="*/ 757766 w 5645150"/>
                <a:gd name="connsiteY3" fmla="*/ 552450 h 2398183"/>
                <a:gd name="connsiteX4" fmla="*/ 1111250 w 5645150"/>
                <a:gd name="connsiteY4" fmla="*/ 793750 h 2398183"/>
                <a:gd name="connsiteX5" fmla="*/ 1399116 w 5645150"/>
                <a:gd name="connsiteY5" fmla="*/ 982133 h 2398183"/>
                <a:gd name="connsiteX6" fmla="*/ 1674283 w 5645150"/>
                <a:gd name="connsiteY6" fmla="*/ 1159933 h 2398183"/>
                <a:gd name="connsiteX7" fmla="*/ 1869016 w 5645150"/>
                <a:gd name="connsiteY7" fmla="*/ 1278467 h 2398183"/>
                <a:gd name="connsiteX8" fmla="*/ 2065866 w 5645150"/>
                <a:gd name="connsiteY8" fmla="*/ 1390650 h 2398183"/>
                <a:gd name="connsiteX9" fmla="*/ 2292350 w 5645150"/>
                <a:gd name="connsiteY9" fmla="*/ 1511300 h 2398183"/>
                <a:gd name="connsiteX10" fmla="*/ 2540000 w 5645150"/>
                <a:gd name="connsiteY10" fmla="*/ 1642533 h 2398183"/>
                <a:gd name="connsiteX11" fmla="*/ 2753783 w 5645150"/>
                <a:gd name="connsiteY11" fmla="*/ 1742017 h 2398183"/>
                <a:gd name="connsiteX12" fmla="*/ 3022600 w 5645150"/>
                <a:gd name="connsiteY12" fmla="*/ 1854200 h 2398183"/>
                <a:gd name="connsiteX13" fmla="*/ 3266016 w 5645150"/>
                <a:gd name="connsiteY13" fmla="*/ 1943100 h 2398183"/>
                <a:gd name="connsiteX14" fmla="*/ 3479800 w 5645150"/>
                <a:gd name="connsiteY14" fmla="*/ 2019300 h 2398183"/>
                <a:gd name="connsiteX15" fmla="*/ 3661833 w 5645150"/>
                <a:gd name="connsiteY15" fmla="*/ 2074333 h 2398183"/>
                <a:gd name="connsiteX16" fmla="*/ 3956050 w 5645150"/>
                <a:gd name="connsiteY16" fmla="*/ 2156883 h 2398183"/>
                <a:gd name="connsiteX17" fmla="*/ 4282016 w 5645150"/>
                <a:gd name="connsiteY17" fmla="*/ 2226733 h 2398183"/>
                <a:gd name="connsiteX18" fmla="*/ 4523316 w 5645150"/>
                <a:gd name="connsiteY18" fmla="*/ 2271183 h 2398183"/>
                <a:gd name="connsiteX19" fmla="*/ 4792133 w 5645150"/>
                <a:gd name="connsiteY19" fmla="*/ 2313517 h 2398183"/>
                <a:gd name="connsiteX20" fmla="*/ 5086350 w 5645150"/>
                <a:gd name="connsiteY20" fmla="*/ 2347383 h 2398183"/>
                <a:gd name="connsiteX21" fmla="*/ 5369983 w 5645150"/>
                <a:gd name="connsiteY21" fmla="*/ 2379133 h 2398183"/>
                <a:gd name="connsiteX22" fmla="*/ 5645150 w 5645150"/>
                <a:gd name="connsiteY22" fmla="*/ 2398183 h 2398183"/>
                <a:gd name="connsiteX0" fmla="*/ 0 w 6415616"/>
                <a:gd name="connsiteY0" fmla="*/ 0 h 2434166"/>
                <a:gd name="connsiteX1" fmla="*/ 135466 w 6415616"/>
                <a:gd name="connsiteY1" fmla="*/ 105833 h 2434166"/>
                <a:gd name="connsiteX2" fmla="*/ 455083 w 6415616"/>
                <a:gd name="connsiteY2" fmla="*/ 336550 h 2434166"/>
                <a:gd name="connsiteX3" fmla="*/ 757766 w 6415616"/>
                <a:gd name="connsiteY3" fmla="*/ 552450 h 2434166"/>
                <a:gd name="connsiteX4" fmla="*/ 1111250 w 6415616"/>
                <a:gd name="connsiteY4" fmla="*/ 793750 h 2434166"/>
                <a:gd name="connsiteX5" fmla="*/ 1399116 w 6415616"/>
                <a:gd name="connsiteY5" fmla="*/ 982133 h 2434166"/>
                <a:gd name="connsiteX6" fmla="*/ 1674283 w 6415616"/>
                <a:gd name="connsiteY6" fmla="*/ 1159933 h 2434166"/>
                <a:gd name="connsiteX7" fmla="*/ 1869016 w 6415616"/>
                <a:gd name="connsiteY7" fmla="*/ 1278467 h 2434166"/>
                <a:gd name="connsiteX8" fmla="*/ 2065866 w 6415616"/>
                <a:gd name="connsiteY8" fmla="*/ 1390650 h 2434166"/>
                <a:gd name="connsiteX9" fmla="*/ 2292350 w 6415616"/>
                <a:gd name="connsiteY9" fmla="*/ 1511300 h 2434166"/>
                <a:gd name="connsiteX10" fmla="*/ 2540000 w 6415616"/>
                <a:gd name="connsiteY10" fmla="*/ 1642533 h 2434166"/>
                <a:gd name="connsiteX11" fmla="*/ 2753783 w 6415616"/>
                <a:gd name="connsiteY11" fmla="*/ 1742017 h 2434166"/>
                <a:gd name="connsiteX12" fmla="*/ 3022600 w 6415616"/>
                <a:gd name="connsiteY12" fmla="*/ 1854200 h 2434166"/>
                <a:gd name="connsiteX13" fmla="*/ 3266016 w 6415616"/>
                <a:gd name="connsiteY13" fmla="*/ 1943100 h 2434166"/>
                <a:gd name="connsiteX14" fmla="*/ 3479800 w 6415616"/>
                <a:gd name="connsiteY14" fmla="*/ 2019300 h 2434166"/>
                <a:gd name="connsiteX15" fmla="*/ 3661833 w 6415616"/>
                <a:gd name="connsiteY15" fmla="*/ 2074333 h 2434166"/>
                <a:gd name="connsiteX16" fmla="*/ 3956050 w 6415616"/>
                <a:gd name="connsiteY16" fmla="*/ 2156883 h 2434166"/>
                <a:gd name="connsiteX17" fmla="*/ 4282016 w 6415616"/>
                <a:gd name="connsiteY17" fmla="*/ 2226733 h 2434166"/>
                <a:gd name="connsiteX18" fmla="*/ 4523316 w 6415616"/>
                <a:gd name="connsiteY18" fmla="*/ 2271183 h 2434166"/>
                <a:gd name="connsiteX19" fmla="*/ 4792133 w 6415616"/>
                <a:gd name="connsiteY19" fmla="*/ 2313517 h 2434166"/>
                <a:gd name="connsiteX20" fmla="*/ 5086350 w 6415616"/>
                <a:gd name="connsiteY20" fmla="*/ 2347383 h 2434166"/>
                <a:gd name="connsiteX21" fmla="*/ 5369983 w 6415616"/>
                <a:gd name="connsiteY21" fmla="*/ 2379133 h 2434166"/>
                <a:gd name="connsiteX22" fmla="*/ 6415616 w 6415616"/>
                <a:gd name="connsiteY22" fmla="*/ 2434166 h 2434166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369983 w 6417733"/>
                <a:gd name="connsiteY21" fmla="*/ 2379133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  <a:gd name="connsiteX0" fmla="*/ 0 w 6417733"/>
                <a:gd name="connsiteY0" fmla="*/ 0 h 2444750"/>
                <a:gd name="connsiteX1" fmla="*/ 135466 w 6417733"/>
                <a:gd name="connsiteY1" fmla="*/ 105833 h 2444750"/>
                <a:gd name="connsiteX2" fmla="*/ 455083 w 6417733"/>
                <a:gd name="connsiteY2" fmla="*/ 336550 h 2444750"/>
                <a:gd name="connsiteX3" fmla="*/ 757766 w 6417733"/>
                <a:gd name="connsiteY3" fmla="*/ 552450 h 2444750"/>
                <a:gd name="connsiteX4" fmla="*/ 1111250 w 6417733"/>
                <a:gd name="connsiteY4" fmla="*/ 793750 h 2444750"/>
                <a:gd name="connsiteX5" fmla="*/ 1399116 w 6417733"/>
                <a:gd name="connsiteY5" fmla="*/ 982133 h 2444750"/>
                <a:gd name="connsiteX6" fmla="*/ 1674283 w 6417733"/>
                <a:gd name="connsiteY6" fmla="*/ 1159933 h 2444750"/>
                <a:gd name="connsiteX7" fmla="*/ 1869016 w 6417733"/>
                <a:gd name="connsiteY7" fmla="*/ 1278467 h 2444750"/>
                <a:gd name="connsiteX8" fmla="*/ 2065866 w 6417733"/>
                <a:gd name="connsiteY8" fmla="*/ 1390650 h 2444750"/>
                <a:gd name="connsiteX9" fmla="*/ 2292350 w 6417733"/>
                <a:gd name="connsiteY9" fmla="*/ 1511300 h 2444750"/>
                <a:gd name="connsiteX10" fmla="*/ 2540000 w 6417733"/>
                <a:gd name="connsiteY10" fmla="*/ 1642533 h 2444750"/>
                <a:gd name="connsiteX11" fmla="*/ 2753783 w 6417733"/>
                <a:gd name="connsiteY11" fmla="*/ 1742017 h 2444750"/>
                <a:gd name="connsiteX12" fmla="*/ 3022600 w 6417733"/>
                <a:gd name="connsiteY12" fmla="*/ 1854200 h 2444750"/>
                <a:gd name="connsiteX13" fmla="*/ 3266016 w 6417733"/>
                <a:gd name="connsiteY13" fmla="*/ 1943100 h 2444750"/>
                <a:gd name="connsiteX14" fmla="*/ 3479800 w 6417733"/>
                <a:gd name="connsiteY14" fmla="*/ 2019300 h 2444750"/>
                <a:gd name="connsiteX15" fmla="*/ 3661833 w 6417733"/>
                <a:gd name="connsiteY15" fmla="*/ 2074333 h 2444750"/>
                <a:gd name="connsiteX16" fmla="*/ 3956050 w 6417733"/>
                <a:gd name="connsiteY16" fmla="*/ 2156883 h 2444750"/>
                <a:gd name="connsiteX17" fmla="*/ 4282016 w 6417733"/>
                <a:gd name="connsiteY17" fmla="*/ 2226733 h 2444750"/>
                <a:gd name="connsiteX18" fmla="*/ 4523316 w 6417733"/>
                <a:gd name="connsiteY18" fmla="*/ 2271183 h 2444750"/>
                <a:gd name="connsiteX19" fmla="*/ 4792133 w 6417733"/>
                <a:gd name="connsiteY19" fmla="*/ 2313517 h 2444750"/>
                <a:gd name="connsiteX20" fmla="*/ 5086350 w 6417733"/>
                <a:gd name="connsiteY20" fmla="*/ 2347383 h 2444750"/>
                <a:gd name="connsiteX21" fmla="*/ 5750983 w 6417733"/>
                <a:gd name="connsiteY21" fmla="*/ 2408766 h 2444750"/>
                <a:gd name="connsiteX22" fmla="*/ 6417733 w 6417733"/>
                <a:gd name="connsiteY22" fmla="*/ 2444750 h 244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17733" h="2444750">
                  <a:moveTo>
                    <a:pt x="0" y="0"/>
                  </a:moveTo>
                  <a:cubicBezTo>
                    <a:pt x="29809" y="24870"/>
                    <a:pt x="59619" y="49741"/>
                    <a:pt x="135466" y="105833"/>
                  </a:cubicBezTo>
                  <a:cubicBezTo>
                    <a:pt x="211313" y="161925"/>
                    <a:pt x="455083" y="336550"/>
                    <a:pt x="455083" y="336550"/>
                  </a:cubicBezTo>
                  <a:lnTo>
                    <a:pt x="757766" y="552450"/>
                  </a:lnTo>
                  <a:cubicBezTo>
                    <a:pt x="867127" y="628650"/>
                    <a:pt x="1004358" y="722136"/>
                    <a:pt x="1111250" y="793750"/>
                  </a:cubicBezTo>
                  <a:cubicBezTo>
                    <a:pt x="1218142" y="865364"/>
                    <a:pt x="1399116" y="982133"/>
                    <a:pt x="1399116" y="982133"/>
                  </a:cubicBezTo>
                  <a:lnTo>
                    <a:pt x="1674283" y="1159933"/>
                  </a:lnTo>
                  <a:cubicBezTo>
                    <a:pt x="1752600" y="1209322"/>
                    <a:pt x="1803752" y="1240014"/>
                    <a:pt x="1869016" y="1278467"/>
                  </a:cubicBezTo>
                  <a:cubicBezTo>
                    <a:pt x="1934280" y="1316920"/>
                    <a:pt x="1995310" y="1351845"/>
                    <a:pt x="2065866" y="1390650"/>
                  </a:cubicBezTo>
                  <a:cubicBezTo>
                    <a:pt x="2136422" y="1429455"/>
                    <a:pt x="2292350" y="1511300"/>
                    <a:pt x="2292350" y="1511300"/>
                  </a:cubicBezTo>
                  <a:cubicBezTo>
                    <a:pt x="2371372" y="1553281"/>
                    <a:pt x="2463095" y="1604080"/>
                    <a:pt x="2540000" y="1642533"/>
                  </a:cubicBezTo>
                  <a:cubicBezTo>
                    <a:pt x="2616905" y="1680986"/>
                    <a:pt x="2673350" y="1706739"/>
                    <a:pt x="2753783" y="1742017"/>
                  </a:cubicBezTo>
                  <a:cubicBezTo>
                    <a:pt x="2834216" y="1777295"/>
                    <a:pt x="2937228" y="1820686"/>
                    <a:pt x="3022600" y="1854200"/>
                  </a:cubicBezTo>
                  <a:cubicBezTo>
                    <a:pt x="3107972" y="1887714"/>
                    <a:pt x="3266016" y="1943100"/>
                    <a:pt x="3266016" y="1943100"/>
                  </a:cubicBezTo>
                  <a:cubicBezTo>
                    <a:pt x="3342216" y="1970617"/>
                    <a:pt x="3413831" y="1997428"/>
                    <a:pt x="3479800" y="2019300"/>
                  </a:cubicBezTo>
                  <a:cubicBezTo>
                    <a:pt x="3545770" y="2041172"/>
                    <a:pt x="3661833" y="2074333"/>
                    <a:pt x="3661833" y="2074333"/>
                  </a:cubicBezTo>
                  <a:cubicBezTo>
                    <a:pt x="3741208" y="2097263"/>
                    <a:pt x="3852686" y="2131483"/>
                    <a:pt x="3956050" y="2156883"/>
                  </a:cubicBezTo>
                  <a:cubicBezTo>
                    <a:pt x="4059414" y="2182283"/>
                    <a:pt x="4187472" y="2207683"/>
                    <a:pt x="4282016" y="2226733"/>
                  </a:cubicBezTo>
                  <a:cubicBezTo>
                    <a:pt x="4376560" y="2245783"/>
                    <a:pt x="4438297" y="2256719"/>
                    <a:pt x="4523316" y="2271183"/>
                  </a:cubicBezTo>
                  <a:cubicBezTo>
                    <a:pt x="4608336" y="2285647"/>
                    <a:pt x="4698294" y="2300817"/>
                    <a:pt x="4792133" y="2313517"/>
                  </a:cubicBezTo>
                  <a:cubicBezTo>
                    <a:pt x="4885972" y="2326217"/>
                    <a:pt x="4926542" y="2331508"/>
                    <a:pt x="5086350" y="2347383"/>
                  </a:cubicBezTo>
                  <a:cubicBezTo>
                    <a:pt x="5307894" y="2367844"/>
                    <a:pt x="5535789" y="2396772"/>
                    <a:pt x="5750983" y="2408766"/>
                  </a:cubicBezTo>
                  <a:cubicBezTo>
                    <a:pt x="5844116" y="2421466"/>
                    <a:pt x="6318250" y="2439811"/>
                    <a:pt x="6417733" y="2444750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A2C587-31B8-A9EE-A559-6E1D2B155535}"/>
                  </a:ext>
                </a:extLst>
              </p:cNvPr>
              <p:cNvSpPr txBox="1"/>
              <p:nvPr/>
            </p:nvSpPr>
            <p:spPr>
              <a:xfrm>
                <a:off x="6099849" y="3402621"/>
                <a:ext cx="4659491" cy="7107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𝑎𝑟𝑟𝑖𝑣𝑎𝑙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A2C587-31B8-A9EE-A559-6E1D2B15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849" y="3402621"/>
                <a:ext cx="4659491" cy="7107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3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6F63-FA31-9541-862F-8AAD526C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Talk: Two-level Arrivals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DF7AC-D261-F283-30FA-6D54156C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6BA4C-C16E-C620-B9CD-F0E9639B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F6BC3F-F1D0-BBED-B4EF-3AF2CB3DD983}"/>
              </a:ext>
            </a:extLst>
          </p:cNvPr>
          <p:cNvGrpSpPr/>
          <p:nvPr/>
        </p:nvGrpSpPr>
        <p:grpSpPr>
          <a:xfrm>
            <a:off x="4745561" y="1779900"/>
            <a:ext cx="5143062" cy="987014"/>
            <a:chOff x="4745561" y="1779900"/>
            <a:chExt cx="5143062" cy="98701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160C6DE-C585-F76E-87C8-2EBA7ADD41B1}"/>
                </a:ext>
              </a:extLst>
            </p:cNvPr>
            <p:cNvGrpSpPr/>
            <p:nvPr/>
          </p:nvGrpSpPr>
          <p:grpSpPr>
            <a:xfrm>
              <a:off x="4745561" y="1779900"/>
              <a:ext cx="4464580" cy="987014"/>
              <a:chOff x="7976059" y="3127565"/>
              <a:chExt cx="3306561" cy="719444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9AE1B67-4D7C-2A68-F58E-2D77E9F7617F}"/>
                  </a:ext>
                </a:extLst>
              </p:cNvPr>
              <p:cNvGrpSpPr/>
              <p:nvPr/>
            </p:nvGrpSpPr>
            <p:grpSpPr>
              <a:xfrm>
                <a:off x="7976059" y="3127565"/>
                <a:ext cx="3306561" cy="719444"/>
                <a:chOff x="9384" y="2989"/>
                <a:chExt cx="6858" cy="173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443AAF-FB4F-A8DF-2E54-605F6C5F7566}"/>
                    </a:ext>
                  </a:extLst>
                </p:cNvPr>
                <p:cNvSpPr/>
                <p:nvPr/>
              </p:nvSpPr>
              <p:spPr>
                <a:xfrm>
                  <a:off x="14875" y="3145"/>
                  <a:ext cx="1367" cy="157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DA9A2FB1-3F87-DA6F-B9E7-67AA614454F2}"/>
                    </a:ext>
                  </a:extLst>
                </p:cNvPr>
                <p:cNvGrpSpPr/>
                <p:nvPr/>
              </p:nvGrpSpPr>
              <p:grpSpPr>
                <a:xfrm>
                  <a:off x="9384" y="2989"/>
                  <a:ext cx="5455" cy="1729"/>
                  <a:chOff x="4909" y="3721"/>
                  <a:chExt cx="5455" cy="1729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A781D781-D430-DC94-55F2-3A7984595420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9" name="Rectangles 39">
                      <a:extLst>
                        <a:ext uri="{FF2B5EF4-FFF2-40B4-BE49-F238E27FC236}">
                          <a16:creationId xmlns:a16="http://schemas.microsoft.com/office/drawing/2014/main" id="{D4090E97-89CE-CB77-31D5-9E96AE56F7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0">
                      <a:extLst>
                        <a:ext uri="{FF2B5EF4-FFF2-40B4-BE49-F238E27FC236}">
                          <a16:creationId xmlns:a16="http://schemas.microsoft.com/office/drawing/2014/main" id="{4F19292A-8D92-1884-987C-EB12F3477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s 41">
                      <a:extLst>
                        <a:ext uri="{FF2B5EF4-FFF2-40B4-BE49-F238E27FC236}">
                          <a16:creationId xmlns:a16="http://schemas.microsoft.com/office/drawing/2014/main" id="{A87B779F-F96D-EC71-712E-D49429C5F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2">
                      <a:extLst>
                        <a:ext uri="{FF2B5EF4-FFF2-40B4-BE49-F238E27FC236}">
                          <a16:creationId xmlns:a16="http://schemas.microsoft.com/office/drawing/2014/main" id="{067EF230-B84F-7ECF-E74C-0595E1F04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E63E63C1-4BD4-2478-4D04-B29900AE6C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4692C9D0-A110-117F-ED4D-8B18035E52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s 46">
                    <a:extLst>
                      <a:ext uri="{FF2B5EF4-FFF2-40B4-BE49-F238E27FC236}">
                        <a16:creationId xmlns:a16="http://schemas.microsoft.com/office/drawing/2014/main" id="{02069F2D-1B31-D55E-3A1A-0184E7E9C050}"/>
                      </a:ext>
                    </a:extLst>
                  </p:cNvPr>
                  <p:cNvSpPr/>
                  <p:nvPr/>
                </p:nvSpPr>
                <p:spPr>
                  <a:xfrm>
                    <a:off x="7649" y="4559"/>
                    <a:ext cx="720" cy="5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s 47">
                    <a:extLst>
                      <a:ext uri="{FF2B5EF4-FFF2-40B4-BE49-F238E27FC236}">
                        <a16:creationId xmlns:a16="http://schemas.microsoft.com/office/drawing/2014/main" id="{1ACFE46D-EED8-2B3A-BF8B-975E2A0946FA}"/>
                      </a:ext>
                    </a:extLst>
                  </p:cNvPr>
                  <p:cNvSpPr/>
                  <p:nvPr/>
                </p:nvSpPr>
                <p:spPr>
                  <a:xfrm>
                    <a:off x="9512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Rectangles 48">
                    <a:extLst>
                      <a:ext uri="{FF2B5EF4-FFF2-40B4-BE49-F238E27FC236}">
                        <a16:creationId xmlns:a16="http://schemas.microsoft.com/office/drawing/2014/main" id="{6579CE9A-A0E0-6571-0137-8E90F5CFA7F0}"/>
                      </a:ext>
                    </a:extLst>
                  </p:cNvPr>
                  <p:cNvSpPr/>
                  <p:nvPr/>
                </p:nvSpPr>
                <p:spPr>
                  <a:xfrm>
                    <a:off x="6707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s 49">
                    <a:extLst>
                      <a:ext uri="{FF2B5EF4-FFF2-40B4-BE49-F238E27FC236}">
                        <a16:creationId xmlns:a16="http://schemas.microsoft.com/office/drawing/2014/main" id="{24A5E303-172D-1C68-8671-F723D7AEFD44}"/>
                      </a:ext>
                    </a:extLst>
                  </p:cNvPr>
                  <p:cNvSpPr/>
                  <p:nvPr/>
                </p:nvSpPr>
                <p:spPr>
                  <a:xfrm>
                    <a:off x="8593" y="4559"/>
                    <a:ext cx="720" cy="5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FCFE777F-3902-7924-9AA9-6C37FB847A6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09" y="4665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s 47">
                <a:extLst>
                  <a:ext uri="{FF2B5EF4-FFF2-40B4-BE49-F238E27FC236}">
                    <a16:creationId xmlns:a16="http://schemas.microsoft.com/office/drawing/2014/main" id="{1597EC6A-5793-DF99-E42A-277F2D0B7BCD}"/>
                  </a:ext>
                </a:extLst>
              </p:cNvPr>
              <p:cNvSpPr/>
              <p:nvPr/>
            </p:nvSpPr>
            <p:spPr>
              <a:xfrm>
                <a:off x="10778770" y="3473853"/>
                <a:ext cx="347145" cy="24202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BB5D8F9-F38C-636A-9EC2-FC430B1F9810}"/>
                </a:ext>
              </a:extLst>
            </p:cNvPr>
            <p:cNvCxnSpPr/>
            <p:nvPr/>
          </p:nvCxnSpPr>
          <p:spPr>
            <a:xfrm flipV="1">
              <a:off x="9225902" y="2317831"/>
              <a:ext cx="662721" cy="3417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8FEF80-6A6D-E900-F0F1-5C58349807F3}"/>
                  </a:ext>
                </a:extLst>
              </p:cNvPr>
              <p:cNvSpPr txBox="1"/>
              <p:nvPr/>
            </p:nvSpPr>
            <p:spPr>
              <a:xfrm>
                <a:off x="9479710" y="1637915"/>
                <a:ext cx="493906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8FEF80-6A6D-E900-F0F1-5C583498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10" y="1637915"/>
                <a:ext cx="493906" cy="461665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28B3EEB-2B9F-9B47-670C-D8DDA0B8C4A5}"/>
              </a:ext>
            </a:extLst>
          </p:cNvPr>
          <p:cNvGrpSpPr/>
          <p:nvPr/>
        </p:nvGrpSpPr>
        <p:grpSpPr>
          <a:xfrm>
            <a:off x="1757800" y="1169904"/>
            <a:ext cx="2735920" cy="1666722"/>
            <a:chOff x="1130205" y="1627082"/>
            <a:chExt cx="2735920" cy="1666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6A232D7-845E-A4C4-5944-9788F69EEAE9}"/>
                    </a:ext>
                  </a:extLst>
                </p:cNvPr>
                <p:cNvSpPr/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6A232D7-845E-A4C4-5944-9788F69EEA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205" y="2277075"/>
                  <a:ext cx="889921" cy="8981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771C5D-4750-9A5F-5C7D-E33028982F39}"/>
                    </a:ext>
                  </a:extLst>
                </p:cNvPr>
                <p:cNvSpPr/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0771C5D-4750-9A5F-5C7D-E33028982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204" y="2277075"/>
                  <a:ext cx="889921" cy="8981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82323-421F-491A-6C54-1711D7111A55}"/>
                </a:ext>
              </a:extLst>
            </p:cNvPr>
            <p:cNvSpPr/>
            <p:nvPr/>
          </p:nvSpPr>
          <p:spPr>
            <a:xfrm>
              <a:off x="1833196" y="2158512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FCD4A80-00F8-C89C-F8DC-C20ECFAB7BA8}"/>
                </a:ext>
              </a:extLst>
            </p:cNvPr>
            <p:cNvSpPr/>
            <p:nvPr/>
          </p:nvSpPr>
          <p:spPr>
            <a:xfrm rot="10800000">
              <a:off x="1833196" y="3078393"/>
              <a:ext cx="1301262" cy="215411"/>
            </a:xfrm>
            <a:custGeom>
              <a:avLst/>
              <a:gdLst>
                <a:gd name="connsiteX0" fmla="*/ 0 w 1301262"/>
                <a:gd name="connsiteY0" fmla="*/ 215411 h 215411"/>
                <a:gd name="connsiteX1" fmla="*/ 655027 w 1301262"/>
                <a:gd name="connsiteY1" fmla="*/ 0 h 215411"/>
                <a:gd name="connsiteX2" fmla="*/ 1301262 w 1301262"/>
                <a:gd name="connsiteY2" fmla="*/ 215411 h 215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262" h="215411">
                  <a:moveTo>
                    <a:pt x="0" y="215411"/>
                  </a:moveTo>
                  <a:cubicBezTo>
                    <a:pt x="219075" y="107705"/>
                    <a:pt x="438150" y="0"/>
                    <a:pt x="655027" y="0"/>
                  </a:cubicBezTo>
                  <a:cubicBezTo>
                    <a:pt x="871904" y="0"/>
                    <a:pt x="1086583" y="107705"/>
                    <a:pt x="1301262" y="21541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3559BA-6270-08B0-C1D2-E13D62B6970B}"/>
                    </a:ext>
                  </a:extLst>
                </p:cNvPr>
                <p:cNvSpPr txBox="1"/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3559BA-6270-08B0-C1D2-E13D62B69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1" y="1627082"/>
                  <a:ext cx="6288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8414CC-E990-A27B-251F-BCC0331B45DC}"/>
                    </a:ext>
                  </a:extLst>
                </p:cNvPr>
                <p:cNvSpPr txBox="1"/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8414CC-E990-A27B-251F-BCC0331B4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390" y="2741733"/>
                  <a:ext cx="6288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B11185-DFED-AB2B-45AB-AFF1FDEFEC86}"/>
              </a:ext>
            </a:extLst>
          </p:cNvPr>
          <p:cNvGrpSpPr/>
          <p:nvPr/>
        </p:nvGrpSpPr>
        <p:grpSpPr>
          <a:xfrm>
            <a:off x="516894" y="3681386"/>
            <a:ext cx="9782776" cy="2842913"/>
            <a:chOff x="1017746" y="1487372"/>
            <a:chExt cx="9782776" cy="3125886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E6B4E48-9DA8-2414-043F-21697D07FB15}"/>
                </a:ext>
              </a:extLst>
            </p:cNvPr>
            <p:cNvCxnSpPr/>
            <p:nvPr/>
          </p:nvCxnSpPr>
          <p:spPr>
            <a:xfrm flipV="1">
              <a:off x="2236944" y="1487372"/>
              <a:ext cx="0" cy="27942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E92D245-5625-6ED4-0B4A-7C459F15660B}"/>
                </a:ext>
              </a:extLst>
            </p:cNvPr>
            <p:cNvCxnSpPr>
              <a:cxnSpLocks/>
            </p:cNvCxnSpPr>
            <p:nvPr/>
          </p:nvCxnSpPr>
          <p:spPr>
            <a:xfrm>
              <a:off x="2236944" y="4281590"/>
              <a:ext cx="85635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7A5087-BD8F-9A9C-E588-73FB6CA4C452}"/>
                </a:ext>
              </a:extLst>
            </p:cNvPr>
            <p:cNvSpPr txBox="1"/>
            <p:nvPr/>
          </p:nvSpPr>
          <p:spPr>
            <a:xfrm>
              <a:off x="1017746" y="2699815"/>
              <a:ext cx="1219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Arrival rate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F04104-F8EF-AA7E-43C9-0C9F773A7415}"/>
                </a:ext>
              </a:extLst>
            </p:cNvPr>
            <p:cNvSpPr txBox="1"/>
            <p:nvPr/>
          </p:nvSpPr>
          <p:spPr>
            <a:xfrm>
              <a:off x="6127282" y="4243926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47BF3DE-24E8-161B-835E-FCB60EE51400}"/>
              </a:ext>
            </a:extLst>
          </p:cNvPr>
          <p:cNvGrpSpPr/>
          <p:nvPr/>
        </p:nvGrpSpPr>
        <p:grpSpPr>
          <a:xfrm>
            <a:off x="1736092" y="4298593"/>
            <a:ext cx="8397734" cy="1315295"/>
            <a:chOff x="1736092" y="4298593"/>
            <a:chExt cx="8397734" cy="131529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C441E7-8544-6EF6-15F4-D997A9DB7B80}"/>
                </a:ext>
              </a:extLst>
            </p:cNvPr>
            <p:cNvCxnSpPr/>
            <p:nvPr/>
          </p:nvCxnSpPr>
          <p:spPr>
            <a:xfrm>
              <a:off x="1736092" y="5613888"/>
              <a:ext cx="861817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3A5FED-149F-4535-4CA5-3C86BCA35AAB}"/>
                </a:ext>
              </a:extLst>
            </p:cNvPr>
            <p:cNvCxnSpPr>
              <a:cxnSpLocks/>
            </p:cNvCxnSpPr>
            <p:nvPr/>
          </p:nvCxnSpPr>
          <p:spPr>
            <a:xfrm>
              <a:off x="3425854" y="5608633"/>
              <a:ext cx="253686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47E44F-0CFA-9691-3D12-00E6B72DE357}"/>
                </a:ext>
              </a:extLst>
            </p:cNvPr>
            <p:cNvCxnSpPr>
              <a:cxnSpLocks/>
            </p:cNvCxnSpPr>
            <p:nvPr/>
          </p:nvCxnSpPr>
          <p:spPr>
            <a:xfrm>
              <a:off x="6954702" y="5608633"/>
              <a:ext cx="130978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DEB152-8111-DB5F-CEA0-59D478F7C00E}"/>
                </a:ext>
              </a:extLst>
            </p:cNvPr>
            <p:cNvCxnSpPr>
              <a:cxnSpLocks/>
            </p:cNvCxnSpPr>
            <p:nvPr/>
          </p:nvCxnSpPr>
          <p:spPr>
            <a:xfrm>
              <a:off x="8705183" y="5608633"/>
              <a:ext cx="1428643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8E6FB84-BCAD-5655-54E4-3986CE7632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790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0CCEC2-8009-2662-3EF2-C371910F1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9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57B1D1C-3161-33F1-D9C3-F409343F3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720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F51733C-62E7-BE23-DD00-69AABC8CB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4702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74DD82-4F3E-E630-7E95-B02575F2B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4486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9521C2-344E-A9D4-9A3F-B5E8EF609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91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B17FDB1-81F3-65FA-1DF1-0D7E254898D4}"/>
                </a:ext>
              </a:extLst>
            </p:cNvPr>
            <p:cNvCxnSpPr>
              <a:cxnSpLocks/>
            </p:cNvCxnSpPr>
            <p:nvPr/>
          </p:nvCxnSpPr>
          <p:spPr>
            <a:xfrm>
              <a:off x="2597909" y="4298593"/>
              <a:ext cx="82269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1638B57-3DB5-8FD5-359D-FB82C7B40B78}"/>
                </a:ext>
              </a:extLst>
            </p:cNvPr>
            <p:cNvCxnSpPr>
              <a:cxnSpLocks/>
            </p:cNvCxnSpPr>
            <p:nvPr/>
          </p:nvCxnSpPr>
          <p:spPr>
            <a:xfrm>
              <a:off x="5962720" y="4298593"/>
              <a:ext cx="99198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A0F7DD-209B-7DDD-3D3F-0C74C2C0F43D}"/>
                </a:ext>
              </a:extLst>
            </p:cNvPr>
            <p:cNvCxnSpPr>
              <a:cxnSpLocks/>
            </p:cNvCxnSpPr>
            <p:nvPr/>
          </p:nvCxnSpPr>
          <p:spPr>
            <a:xfrm>
              <a:off x="8264486" y="4298593"/>
              <a:ext cx="426433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F4B3882-0CE3-B589-05F0-640B2EB1A3AD}"/>
              </a:ext>
            </a:extLst>
          </p:cNvPr>
          <p:cNvGrpSpPr/>
          <p:nvPr/>
        </p:nvGrpSpPr>
        <p:grpSpPr>
          <a:xfrm>
            <a:off x="1285029" y="4079668"/>
            <a:ext cx="1312880" cy="461665"/>
            <a:chOff x="1285029" y="4079668"/>
            <a:chExt cx="1312880" cy="461665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D14C25A-BD01-EB8E-359C-5484A7F471E5}"/>
                </a:ext>
              </a:extLst>
            </p:cNvPr>
            <p:cNvCxnSpPr>
              <a:cxnSpLocks/>
            </p:cNvCxnSpPr>
            <p:nvPr/>
          </p:nvCxnSpPr>
          <p:spPr>
            <a:xfrm>
              <a:off x="1736092" y="4298593"/>
              <a:ext cx="861817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68E151D-AAF3-BAD6-F686-6FCAB7F497A8}"/>
                    </a:ext>
                  </a:extLst>
                </p:cNvPr>
                <p:cNvSpPr txBox="1"/>
                <p:nvPr/>
              </p:nvSpPr>
              <p:spPr>
                <a:xfrm>
                  <a:off x="1285029" y="4079668"/>
                  <a:ext cx="37787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68E151D-AAF3-BAD6-F686-6FCAB7F49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5029" y="4079668"/>
                  <a:ext cx="377876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839" r="-30645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1D4A0B-07CB-9708-4F36-D8B30995E9BF}"/>
                  </a:ext>
                </a:extLst>
              </p:cNvPr>
              <p:cNvSpPr txBox="1"/>
              <p:nvPr/>
            </p:nvSpPr>
            <p:spPr>
              <a:xfrm>
                <a:off x="1285029" y="5362709"/>
                <a:ext cx="3778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71D4A0B-07CB-9708-4F36-D8B30995E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029" y="5362709"/>
                <a:ext cx="377876" cy="461665"/>
              </a:xfrm>
              <a:prstGeom prst="rect">
                <a:avLst/>
              </a:prstGeom>
              <a:blipFill>
                <a:blip r:embed="rId9"/>
                <a:stretch>
                  <a:fillRect l="-4839" r="-17742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1DED80D-37B9-36B1-D274-E32A0A868CDC}"/>
              </a:ext>
            </a:extLst>
          </p:cNvPr>
          <p:cNvGrpSpPr/>
          <p:nvPr/>
        </p:nvGrpSpPr>
        <p:grpSpPr>
          <a:xfrm>
            <a:off x="1752146" y="5022287"/>
            <a:ext cx="8973276" cy="369332"/>
            <a:chOff x="2236944" y="3042089"/>
            <a:chExt cx="8973276" cy="369332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7AFAFF-7B8E-5685-8E29-5B352491AF9B}"/>
                </a:ext>
              </a:extLst>
            </p:cNvPr>
            <p:cNvCxnSpPr>
              <a:cxnSpLocks/>
            </p:cNvCxnSpPr>
            <p:nvPr/>
          </p:nvCxnSpPr>
          <p:spPr>
            <a:xfrm>
              <a:off x="2236944" y="3248535"/>
              <a:ext cx="8400134" cy="0"/>
            </a:xfrm>
            <a:prstGeom prst="line">
              <a:avLst/>
            </a:prstGeom>
            <a:ln w="25400">
              <a:solidFill>
                <a:schemeClr val="accent5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32E7D4B-6BB1-1509-7B71-85CF975EC838}"/>
                    </a:ext>
                  </a:extLst>
                </p:cNvPr>
                <p:cNvSpPr txBox="1"/>
                <p:nvPr/>
              </p:nvSpPr>
              <p:spPr>
                <a:xfrm>
                  <a:off x="10027027" y="3042089"/>
                  <a:ext cx="1183193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Average: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E32E7D4B-6BB1-1509-7B71-85CF975EC8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027" y="3042089"/>
                  <a:ext cx="118319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3030" t="-6250" b="-21875"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515DE8C-D4E5-833D-731F-B50DBE34158A}"/>
              </a:ext>
            </a:extLst>
          </p:cNvPr>
          <p:cNvGrpSpPr/>
          <p:nvPr/>
        </p:nvGrpSpPr>
        <p:grpSpPr>
          <a:xfrm>
            <a:off x="2510810" y="5678454"/>
            <a:ext cx="996886" cy="739829"/>
            <a:chOff x="2510810" y="5678454"/>
            <a:chExt cx="996886" cy="739829"/>
          </a:xfrm>
        </p:grpSpPr>
        <p:sp>
          <p:nvSpPr>
            <p:cNvPr id="73" name="Left Brace 72">
              <a:extLst>
                <a:ext uri="{FF2B5EF4-FFF2-40B4-BE49-F238E27FC236}">
                  <a16:creationId xmlns:a16="http://schemas.microsoft.com/office/drawing/2014/main" id="{A3FD3BD8-05FE-DB49-6D19-5DB60AB947CA}"/>
                </a:ext>
              </a:extLst>
            </p:cNvPr>
            <p:cNvSpPr/>
            <p:nvPr/>
          </p:nvSpPr>
          <p:spPr>
            <a:xfrm rot="16200000">
              <a:off x="2813312" y="5463052"/>
              <a:ext cx="391883" cy="822688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67DD81B-96B3-EBBE-F192-BB869EE10075}"/>
                    </a:ext>
                  </a:extLst>
                </p:cNvPr>
                <p:cNvSpPr txBox="1"/>
                <p:nvPr/>
              </p:nvSpPr>
              <p:spPr>
                <a:xfrm>
                  <a:off x="2510810" y="6048951"/>
                  <a:ext cx="996886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67DD81B-96B3-EBBE-F192-BB869EE10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10" y="6048951"/>
                  <a:ext cx="99688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599" r="-5988" b="-923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10DF607-F9AF-AEDF-69CA-D15A1A596F6A}"/>
              </a:ext>
            </a:extLst>
          </p:cNvPr>
          <p:cNvGrpSpPr/>
          <p:nvPr/>
        </p:nvGrpSpPr>
        <p:grpSpPr>
          <a:xfrm>
            <a:off x="6954702" y="5699737"/>
            <a:ext cx="1309785" cy="739933"/>
            <a:chOff x="6954702" y="5699737"/>
            <a:chExt cx="1309785" cy="739933"/>
          </a:xfrm>
        </p:grpSpPr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A38FFA80-CC0E-380F-A2C4-71D1BBAD4019}"/>
                </a:ext>
              </a:extLst>
            </p:cNvPr>
            <p:cNvSpPr/>
            <p:nvPr/>
          </p:nvSpPr>
          <p:spPr>
            <a:xfrm rot="16200000">
              <a:off x="7413653" y="5240786"/>
              <a:ext cx="391883" cy="1309785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1B1393-FA03-8593-C465-D7457FAAF119}"/>
                    </a:ext>
                  </a:extLst>
                </p:cNvPr>
                <p:cNvSpPr txBox="1"/>
                <p:nvPr/>
              </p:nvSpPr>
              <p:spPr>
                <a:xfrm>
                  <a:off x="7111151" y="6070338"/>
                  <a:ext cx="996886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1B1393-FA03-8593-C465-D7457FAA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1151" y="6070338"/>
                  <a:ext cx="99688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9" r="-2994" b="-9375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peech Bubble: Rectangle with Corners Rounded 80">
                <a:extLst>
                  <a:ext uri="{FF2B5EF4-FFF2-40B4-BE49-F238E27FC236}">
                    <a16:creationId xmlns:a16="http://schemas.microsoft.com/office/drawing/2014/main" id="{3E65D256-AEB8-CF1A-6730-9CF5FFE00891}"/>
                  </a:ext>
                </a:extLst>
              </p:cNvPr>
              <p:cNvSpPr/>
              <p:nvPr/>
            </p:nvSpPr>
            <p:spPr>
              <a:xfrm>
                <a:off x="2420711" y="3207156"/>
                <a:ext cx="7237638" cy="918295"/>
              </a:xfrm>
              <a:prstGeom prst="wedgeRoundRectCallout">
                <a:avLst>
                  <a:gd name="adj1" fmla="val -35209"/>
                  <a:gd name="adj2" fmla="val 83099"/>
                  <a:gd name="adj3" fmla="val 1666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Q: What is mean queue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Result widely applicable – all Markov-modulated queues</a:t>
                </a:r>
              </a:p>
            </p:txBody>
          </p:sp>
        </mc:Choice>
        <mc:Fallback xmlns="">
          <p:sp>
            <p:nvSpPr>
              <p:cNvPr id="81" name="Speech Bubble: Rectangle with Corners Rounded 80">
                <a:extLst>
                  <a:ext uri="{FF2B5EF4-FFF2-40B4-BE49-F238E27FC236}">
                    <a16:creationId xmlns:a16="http://schemas.microsoft.com/office/drawing/2014/main" id="{3E65D256-AEB8-CF1A-6730-9CF5FFE00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11" y="3207156"/>
                <a:ext cx="7237638" cy="918295"/>
              </a:xfrm>
              <a:prstGeom prst="wedgeRoundRectCallout">
                <a:avLst>
                  <a:gd name="adj1" fmla="val -35209"/>
                  <a:gd name="adj2" fmla="val 83099"/>
                  <a:gd name="adj3" fmla="val 16667"/>
                </a:avLst>
              </a:prstGeom>
              <a:blipFill>
                <a:blip r:embed="rId13"/>
                <a:stretch>
                  <a:fillRect l="-504" r="-5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19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9" grpId="0"/>
      <p:bldP spid="81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01FC-A975-FA70-0084-A33291B2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work on two-level arrivals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9ED7B-CDDF-B4BF-C44E-4967F6EE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88DB2-92F2-E7B9-B343-4563F5D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081E59-3711-EF74-FFE3-3330836F7116}"/>
              </a:ext>
            </a:extLst>
          </p:cNvPr>
          <p:cNvSpPr/>
          <p:nvPr/>
        </p:nvSpPr>
        <p:spPr>
          <a:xfrm>
            <a:off x="174929" y="1870075"/>
            <a:ext cx="3357876" cy="34788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Computational Methods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Generating functions 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Yechiali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Naor</a:t>
            </a:r>
            <a:r>
              <a:rPr lang="en-US" dirty="0">
                <a:solidFill>
                  <a:schemeClr val="tx1"/>
                </a:solidFill>
              </a:rPr>
              <a:t> ‘71],                  [Gupta et al. ‘06]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Matrix analytic methods 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Neuts</a:t>
            </a:r>
            <a:r>
              <a:rPr lang="en-US" dirty="0">
                <a:solidFill>
                  <a:schemeClr val="tx1"/>
                </a:solidFill>
              </a:rPr>
              <a:t> ‘78], [</a:t>
            </a:r>
            <a:r>
              <a:rPr lang="en-US" dirty="0" err="1">
                <a:solidFill>
                  <a:schemeClr val="tx1"/>
                </a:solidFill>
              </a:rPr>
              <a:t>Ramaswami</a:t>
            </a:r>
            <a:r>
              <a:rPr lang="en-US" dirty="0">
                <a:solidFill>
                  <a:schemeClr val="tx1"/>
                </a:solidFill>
              </a:rPr>
              <a:t> ‘80], [</a:t>
            </a:r>
            <a:r>
              <a:rPr lang="en-US" dirty="0" err="1">
                <a:solidFill>
                  <a:schemeClr val="tx1"/>
                </a:solidFill>
              </a:rPr>
              <a:t>Latouche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Ramaswami</a:t>
            </a:r>
            <a:r>
              <a:rPr lang="en-US" dirty="0">
                <a:solidFill>
                  <a:schemeClr val="tx1"/>
                </a:solidFill>
              </a:rPr>
              <a:t> ‘99], …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A3F00B-6229-95DA-141D-264A23504726}"/>
              </a:ext>
            </a:extLst>
          </p:cNvPr>
          <p:cNvSpPr/>
          <p:nvPr/>
        </p:nvSpPr>
        <p:spPr>
          <a:xfrm>
            <a:off x="3570289" y="1839386"/>
            <a:ext cx="4267499" cy="3478864"/>
          </a:xfrm>
          <a:prstGeom prst="roundRect">
            <a:avLst/>
          </a:prstGeom>
          <a:solidFill>
            <a:srgbClr val="ECF0D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Symbolic Results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Heavy-traffic, semi-closed form 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Mou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Maguluri</a:t>
            </a:r>
            <a:r>
              <a:rPr lang="en-US" dirty="0">
                <a:solidFill>
                  <a:schemeClr val="tx1"/>
                </a:solidFill>
              </a:rPr>
              <a:t> ’20]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Structural and monotonicity results </a:t>
            </a:r>
            <a:r>
              <a:rPr lang="en-US" dirty="0">
                <a:solidFill>
                  <a:schemeClr val="tx1"/>
                </a:solidFill>
              </a:rPr>
              <a:t>[Gupta et al. ‘06], [</a:t>
            </a:r>
            <a:r>
              <a:rPr lang="en-US" dirty="0" err="1">
                <a:solidFill>
                  <a:schemeClr val="tx1"/>
                </a:solidFill>
              </a:rPr>
              <a:t>Vesilo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Harchol</a:t>
            </a:r>
            <a:r>
              <a:rPr lang="en-US" dirty="0">
                <a:solidFill>
                  <a:schemeClr val="tx1"/>
                </a:solidFill>
              </a:rPr>
              <a:t>-Balter &amp; Scheller-Wolf’21]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E193344-7ACF-A23B-083C-240825968B46}"/>
                  </a:ext>
                </a:extLst>
              </p:cNvPr>
              <p:cNvSpPr/>
              <p:nvPr/>
            </p:nvSpPr>
            <p:spPr>
              <a:xfrm>
                <a:off x="7879357" y="1845819"/>
                <a:ext cx="3879486" cy="35031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Simple formula for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 prior results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Goal of this talk!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E193344-7ACF-A23B-083C-240825968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57" y="1845819"/>
                <a:ext cx="3879486" cy="3503120"/>
              </a:xfrm>
              <a:prstGeom prst="roundRect">
                <a:avLst/>
              </a:prstGeom>
              <a:blipFill>
                <a:blip r:embed="rId3"/>
                <a:stretch>
                  <a:fillRect l="-31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27006D-D716-94DF-5098-CD73456ABBF5}"/>
              </a:ext>
            </a:extLst>
          </p:cNvPr>
          <p:cNvCxnSpPr>
            <a:cxnSpLocks/>
          </p:cNvCxnSpPr>
          <p:nvPr/>
        </p:nvCxnSpPr>
        <p:spPr>
          <a:xfrm flipV="1">
            <a:off x="1910336" y="1353694"/>
            <a:ext cx="2525730" cy="516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C44ACD-284D-3119-BE46-5303F42B0D4F}"/>
              </a:ext>
            </a:extLst>
          </p:cNvPr>
          <p:cNvCxnSpPr>
            <a:cxnSpLocks/>
          </p:cNvCxnSpPr>
          <p:nvPr/>
        </p:nvCxnSpPr>
        <p:spPr>
          <a:xfrm flipV="1">
            <a:off x="5704040" y="1353694"/>
            <a:ext cx="0" cy="503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740F7-B3AD-1F84-3FDB-A530F80BA727}"/>
              </a:ext>
            </a:extLst>
          </p:cNvPr>
          <p:cNvCxnSpPr>
            <a:cxnSpLocks/>
          </p:cNvCxnSpPr>
          <p:nvPr/>
        </p:nvCxnSpPr>
        <p:spPr>
          <a:xfrm flipH="1" flipV="1">
            <a:off x="6950492" y="1353694"/>
            <a:ext cx="2864526" cy="492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10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B810-FCF6-6E5E-EDED-153CE4FA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819CD-03CB-2288-92FC-7703D2DCB0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Drift Method: Background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New idea: Relative Arrivals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Result: Mean queue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all Markov-modulated queues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819CD-03CB-2288-92FC-7703D2DCB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5D896-959F-698F-1480-8127A3A1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024D-D60C-04CD-B1CE-9EC7877E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1E83-A8D8-5AFF-38EE-3CF803B6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DDF64-D173-E7D9-BB9C-CFCA104275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0556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Choose a test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arrival rate.</a:t>
                </a:r>
              </a:p>
              <a:p>
                <a:pPr marL="0" indent="0">
                  <a:buNone/>
                </a:pPr>
                <a:r>
                  <a:rPr lang="en-US" dirty="0"/>
                  <a:t>Use the </a:t>
                </a:r>
                <a:r>
                  <a:rPr lang="en-US" i="1" dirty="0"/>
                  <a:t>generator</a:t>
                </a:r>
                <a:r>
                  <a:rPr lang="en-US" dirty="0"/>
                  <a:t> G to find the </a:t>
                </a:r>
                <a:r>
                  <a:rPr lang="en-US" i="1" dirty="0"/>
                  <a:t>drift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                                          which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’s instantaneous rate of change: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fact: Time-average drift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for any</a:t>
                </a:r>
                <a:r>
                  <a:rPr lang="en-US" baseline="30000" dirty="0"/>
                  <a:t>*</a:t>
                </a:r>
                <a:r>
                  <a:rPr lang="en-US" dirty="0"/>
                  <a:t> test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choosing a quadratic test function, we can get info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4DDF64-D173-E7D9-BB9C-CFCA104275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05564" cy="4351338"/>
              </a:xfrm>
              <a:blipFill>
                <a:blip r:embed="rId3"/>
                <a:stretch>
                  <a:fillRect l="-1138" t="-2241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C8C9B-6D99-4A07-C937-3ACCC578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5AF67-B9F6-C2F9-E50E-1B54F67E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E2AA-D247-36F7-D970-8165D518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M/M/1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87CFB-F599-4E51-06E9-8992CCFCC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Test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Drift: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Drift is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!</a:t>
                </a:r>
                <a:r>
                  <a:rPr lang="en-US" baseline="30000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has constant drift</a:t>
                </a:r>
                <a:r>
                  <a:rPr lang="en-US" baseline="30000" dirty="0"/>
                  <a:t>*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Time-average drift: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87CFB-F599-4E51-06E9-8992CCFCC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1785-DD12-E9C3-571B-34436E14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2E5D0-DD6A-AD13-1755-B0990939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817940-7F82-63FE-92E4-B4E4FB95187A}"/>
              </a:ext>
            </a:extLst>
          </p:cNvPr>
          <p:cNvGrpSpPr/>
          <p:nvPr/>
        </p:nvGrpSpPr>
        <p:grpSpPr>
          <a:xfrm>
            <a:off x="4135070" y="2729687"/>
            <a:ext cx="3274723" cy="1427155"/>
            <a:chOff x="4135070" y="2729687"/>
            <a:chExt cx="3274723" cy="14271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C4DC73-EF91-954F-D2B6-EF114D94F6D3}"/>
                </a:ext>
              </a:extLst>
            </p:cNvPr>
            <p:cNvGrpSpPr/>
            <p:nvPr/>
          </p:nvGrpSpPr>
          <p:grpSpPr>
            <a:xfrm>
              <a:off x="4135070" y="2729687"/>
              <a:ext cx="2296510" cy="1008243"/>
              <a:chOff x="4135070" y="2729687"/>
              <a:chExt cx="2296510" cy="100824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C90BB3-1EF8-46C3-6FC4-A8BF7FE7512A}"/>
                  </a:ext>
                </a:extLst>
              </p:cNvPr>
              <p:cNvSpPr/>
              <p:nvPr/>
            </p:nvSpPr>
            <p:spPr>
              <a:xfrm>
                <a:off x="4135070" y="2729687"/>
                <a:ext cx="1139622" cy="418912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B402A76-26EF-8A00-E4C1-8842E89C4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4692" y="3148599"/>
                <a:ext cx="1156888" cy="589331"/>
              </a:xfrm>
              <a:prstGeom prst="line">
                <a:avLst/>
              </a:prstGeom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5B6ACB-DA03-6482-CCDB-F5F5ADB5DA29}"/>
                </a:ext>
              </a:extLst>
            </p:cNvPr>
            <p:cNvSpPr/>
            <p:nvPr/>
          </p:nvSpPr>
          <p:spPr>
            <a:xfrm>
              <a:off x="6431580" y="3737930"/>
              <a:ext cx="978213" cy="41891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miley Face 6">
            <a:extLst>
              <a:ext uri="{FF2B5EF4-FFF2-40B4-BE49-F238E27FC236}">
                <a16:creationId xmlns:a16="http://schemas.microsoft.com/office/drawing/2014/main" id="{F7BA0538-0BEF-D9A0-5FEC-7746BF296773}"/>
              </a:ext>
            </a:extLst>
          </p:cNvPr>
          <p:cNvSpPr/>
          <p:nvPr/>
        </p:nvSpPr>
        <p:spPr>
          <a:xfrm>
            <a:off x="298205" y="3205272"/>
            <a:ext cx="479181" cy="475984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9C41-0851-6BDE-E4FB-C3794654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 of Drift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C798B-B761-B3A3-394E-8CE33D003C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2521"/>
                <a:ext cx="10841796" cy="32444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Other settings: more complex drift functions, still quadratic.</a:t>
                </a:r>
              </a:p>
              <a:p>
                <a:pPr marL="0" indent="0">
                  <a:buNone/>
                </a:pPr>
                <a:r>
                  <a:rPr lang="en-US" b="0" dirty="0" err="1"/>
                  <a:t>MaxWeight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Job sizes: Squared work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instead of squared queue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Many more applications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C798B-B761-B3A3-394E-8CE33D003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2521"/>
                <a:ext cx="10841796" cy="3244441"/>
              </a:xfrm>
              <a:blipFill>
                <a:blip r:embed="rId2"/>
                <a:stretch>
                  <a:fillRect l="-1181" t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80BDD-4C52-0F0A-4DEB-255C1EA7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C1E8C-853F-25EC-26A9-F0B37ED1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45E9709-6E57-1B5F-C484-CB9719F859ED}"/>
                  </a:ext>
                </a:extLst>
              </p:cNvPr>
              <p:cNvSpPr/>
              <p:nvPr/>
            </p:nvSpPr>
            <p:spPr>
              <a:xfrm>
                <a:off x="944451" y="1837386"/>
                <a:ext cx="2624876" cy="57657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45720" tIns="45720" rIns="45720" bIns="45720" rtlCol="0" anchor="t" anchorCtr="0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has constant drift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45E9709-6E57-1B5F-C484-CB9719F85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51" y="1837386"/>
                <a:ext cx="2624876" cy="576574"/>
              </a:xfrm>
              <a:prstGeom prst="roundRect">
                <a:avLst/>
              </a:prstGeom>
              <a:blipFill>
                <a:blip r:embed="rId3"/>
                <a:stretch>
                  <a:fillRect r="-1831" b="-49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D6D90BE-41FF-A500-485B-EC2D79FAC4B2}"/>
              </a:ext>
            </a:extLst>
          </p:cNvPr>
          <p:cNvGrpSpPr/>
          <p:nvPr/>
        </p:nvGrpSpPr>
        <p:grpSpPr>
          <a:xfrm>
            <a:off x="7642816" y="1837386"/>
            <a:ext cx="3454213" cy="576574"/>
            <a:chOff x="7460185" y="2143080"/>
            <a:chExt cx="3454213" cy="576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4AD9742-FC81-B6F5-3AE9-9B164CF2B33B}"/>
                    </a:ext>
                  </a:extLst>
                </p:cNvPr>
                <p:cNvSpPr/>
                <p:nvPr/>
              </p:nvSpPr>
              <p:spPr>
                <a:xfrm>
                  <a:off x="8153400" y="2143080"/>
                  <a:ext cx="2760998" cy="57657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5720" tIns="45720" rIns="45720" bIns="45720" rtlCol="0" anchor="t" anchorCtr="0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Can solve for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!</a:t>
                  </a:r>
                </a:p>
              </p:txBody>
            </p:sp>
          </mc:Choice>
          <mc:Fallback xmlns=""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74AD9742-FC81-B6F5-3AE9-9B164CF2B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2143080"/>
                  <a:ext cx="2760998" cy="576574"/>
                </a:xfrm>
                <a:prstGeom prst="roundRect">
                  <a:avLst/>
                </a:prstGeom>
                <a:blipFill>
                  <a:blip r:embed="rId4"/>
                  <a:stretch>
                    <a:fillRect b="-495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3BD4FD-8AEB-5B10-7E6C-BF400FCAA209}"/>
                </a:ext>
              </a:extLst>
            </p:cNvPr>
            <p:cNvCxnSpPr/>
            <p:nvPr/>
          </p:nvCxnSpPr>
          <p:spPr>
            <a:xfrm>
              <a:off x="7460185" y="2408707"/>
              <a:ext cx="693215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EDA9D2-5E47-C96C-CF42-47E0F80C41E6}"/>
              </a:ext>
            </a:extLst>
          </p:cNvPr>
          <p:cNvGrpSpPr/>
          <p:nvPr/>
        </p:nvGrpSpPr>
        <p:grpSpPr>
          <a:xfrm>
            <a:off x="3569327" y="1837386"/>
            <a:ext cx="4101965" cy="576574"/>
            <a:chOff x="3569327" y="1837386"/>
            <a:chExt cx="4101965" cy="576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9E54F80-097A-593E-7D12-C6D3050F9AF5}"/>
                    </a:ext>
                  </a:extLst>
                </p:cNvPr>
                <p:cNvSpPr/>
                <p:nvPr/>
              </p:nvSpPr>
              <p:spPr>
                <a:xfrm>
                  <a:off x="4217079" y="1837386"/>
                  <a:ext cx="3454213" cy="57657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45720" tIns="45720" rIns="45720" bIns="45720" rtlCol="0" anchor="t" anchorCtr="0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has linear drift</a:t>
                  </a:r>
                  <a:endParaRPr 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49E54F80-097A-593E-7D12-C6D3050F9A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7079" y="1837386"/>
                  <a:ext cx="3454213" cy="576574"/>
                </a:xfrm>
                <a:prstGeom prst="roundRect">
                  <a:avLst/>
                </a:prstGeom>
                <a:blipFill>
                  <a:blip r:embed="rId5"/>
                  <a:stretch>
                    <a:fillRect r="-874" b="-495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CFBEEB-9A31-6151-A2D4-79D0A1066DC0}"/>
                </a:ext>
              </a:extLst>
            </p:cNvPr>
            <p:cNvCxnSpPr>
              <a:cxnSpLocks/>
            </p:cNvCxnSpPr>
            <p:nvPr/>
          </p:nvCxnSpPr>
          <p:spPr>
            <a:xfrm>
              <a:off x="3569327" y="2125673"/>
              <a:ext cx="647752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471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C188-DD03-3583-99BD-DA5C23E3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Drift under varying arrival 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D7CE1-E518-6839-5935-ACBCD2093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2553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does not have constant drift!</a:t>
                </a:r>
              </a:p>
              <a:p>
                <a:pPr marL="0" indent="0">
                  <a:buNone/>
                </a:pPr>
                <a:r>
                  <a:rPr lang="en-US" b="0" dirty="0"/>
                  <a:t>In time-varying setting,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Test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gives no useful information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D7CE1-E518-6839-5935-ACBCD2093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255361"/>
              </a:xfrm>
              <a:blipFill>
                <a:blip r:embed="rId2"/>
                <a:stretch>
                  <a:fillRect l="-1217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2C683-153E-722A-8D5E-7475212D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SNAPP Seminar - 10/9/23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33676-87C4-DDEA-9786-77190029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D73B96-C4EA-7A8C-CBCF-04E67CAB2FEB}"/>
              </a:ext>
            </a:extLst>
          </p:cNvPr>
          <p:cNvGrpSpPr/>
          <p:nvPr/>
        </p:nvGrpSpPr>
        <p:grpSpPr>
          <a:xfrm>
            <a:off x="442159" y="2909865"/>
            <a:ext cx="10414266" cy="2176432"/>
            <a:chOff x="1017746" y="1888524"/>
            <a:chExt cx="10414266" cy="239306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18D6D6-D83D-6A95-EA6B-AF80BA6D6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944" y="1888524"/>
              <a:ext cx="0" cy="23930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02E348-C088-7B7A-DA24-AC3775D78916}"/>
                </a:ext>
              </a:extLst>
            </p:cNvPr>
            <p:cNvCxnSpPr>
              <a:cxnSpLocks/>
            </p:cNvCxnSpPr>
            <p:nvPr/>
          </p:nvCxnSpPr>
          <p:spPr>
            <a:xfrm>
              <a:off x="2254197" y="3063204"/>
              <a:ext cx="85635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01ADF1-6B1D-D11C-5B3A-6B66FE5FF567}"/>
                    </a:ext>
                  </a:extLst>
                </p:cNvPr>
                <p:cNvSpPr txBox="1"/>
                <p:nvPr/>
              </p:nvSpPr>
              <p:spPr>
                <a:xfrm>
                  <a:off x="1017746" y="2699815"/>
                  <a:ext cx="1219198" cy="406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Drift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01ADF1-6B1D-D11C-5B3A-6B66FE5FF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746" y="2699815"/>
                  <a:ext cx="1219198" cy="406094"/>
                </a:xfrm>
                <a:prstGeom prst="rect">
                  <a:avLst/>
                </a:prstGeom>
                <a:blipFill>
                  <a:blip r:embed="rId3"/>
                  <a:stretch>
                    <a:fillRect l="-450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5243C9-35F3-0C8B-117E-6DAC7AEB3D11}"/>
                </a:ext>
              </a:extLst>
            </p:cNvPr>
            <p:cNvSpPr txBox="1"/>
            <p:nvPr/>
          </p:nvSpPr>
          <p:spPr>
            <a:xfrm>
              <a:off x="10780447" y="2842456"/>
              <a:ext cx="651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sp>
        <p:nvSpPr>
          <p:cNvPr id="11" name="Smiley Face 10">
            <a:extLst>
              <a:ext uri="{FF2B5EF4-FFF2-40B4-BE49-F238E27FC236}">
                <a16:creationId xmlns:a16="http://schemas.microsoft.com/office/drawing/2014/main" id="{1FC228AE-13BA-47C5-6F2E-4F699F939CFA}"/>
              </a:ext>
            </a:extLst>
          </p:cNvPr>
          <p:cNvSpPr/>
          <p:nvPr/>
        </p:nvSpPr>
        <p:spPr>
          <a:xfrm>
            <a:off x="359019" y="5278679"/>
            <a:ext cx="479181" cy="475984"/>
          </a:xfrm>
          <a:prstGeom prst="smileyFace">
            <a:avLst>
              <a:gd name="adj" fmla="val -4653"/>
            </a:avLst>
          </a:prstGeom>
          <a:solidFill>
            <a:srgbClr val="E2969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411877-25BF-4965-21CC-02085B484165}"/>
              </a:ext>
            </a:extLst>
          </p:cNvPr>
          <p:cNvGrpSpPr/>
          <p:nvPr/>
        </p:nvGrpSpPr>
        <p:grpSpPr>
          <a:xfrm>
            <a:off x="1678610" y="3271185"/>
            <a:ext cx="8397734" cy="1315295"/>
            <a:chOff x="1736092" y="4298593"/>
            <a:chExt cx="8397734" cy="131529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636747-A240-6CB5-5CE1-8FC1DFCC27B8}"/>
                </a:ext>
              </a:extLst>
            </p:cNvPr>
            <p:cNvCxnSpPr/>
            <p:nvPr/>
          </p:nvCxnSpPr>
          <p:spPr>
            <a:xfrm>
              <a:off x="1736092" y="5613888"/>
              <a:ext cx="861817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475197-EBDB-D495-C275-E1CB5CC4F4B5}"/>
                </a:ext>
              </a:extLst>
            </p:cNvPr>
            <p:cNvCxnSpPr>
              <a:cxnSpLocks/>
            </p:cNvCxnSpPr>
            <p:nvPr/>
          </p:nvCxnSpPr>
          <p:spPr>
            <a:xfrm>
              <a:off x="3425854" y="5608633"/>
              <a:ext cx="2536866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617441-4C55-4C49-A1AA-3133925306F0}"/>
                </a:ext>
              </a:extLst>
            </p:cNvPr>
            <p:cNvCxnSpPr>
              <a:cxnSpLocks/>
            </p:cNvCxnSpPr>
            <p:nvPr/>
          </p:nvCxnSpPr>
          <p:spPr>
            <a:xfrm>
              <a:off x="6954702" y="5608633"/>
              <a:ext cx="1309784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8AA744-444B-1627-BC66-2F2F3672CBE5}"/>
                </a:ext>
              </a:extLst>
            </p:cNvPr>
            <p:cNvCxnSpPr>
              <a:cxnSpLocks/>
            </p:cNvCxnSpPr>
            <p:nvPr/>
          </p:nvCxnSpPr>
          <p:spPr>
            <a:xfrm>
              <a:off x="8705183" y="5608633"/>
              <a:ext cx="1428643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05BB66-21CB-5096-9A30-4C8EDBEDA6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790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0F6AA4-6C66-19F8-5E40-A2B13C873D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59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6F961D-4BB3-5A23-4AC6-92DD90D979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720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237F1F-79D0-5A34-7718-777990CE49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4702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C13DAD-0B54-124A-86FD-D8FDC932A4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4486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820536-FDCF-FA8F-04EB-4D6E22DB6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0919" y="4298593"/>
              <a:ext cx="0" cy="131004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3D785A-70D5-EC78-BD9D-9DEB2CCB8399}"/>
                </a:ext>
              </a:extLst>
            </p:cNvPr>
            <p:cNvCxnSpPr>
              <a:cxnSpLocks/>
            </p:cNvCxnSpPr>
            <p:nvPr/>
          </p:nvCxnSpPr>
          <p:spPr>
            <a:xfrm>
              <a:off x="2597909" y="4298593"/>
              <a:ext cx="822690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35609CF-87FA-17E7-9C7D-357EC71F7C93}"/>
                </a:ext>
              </a:extLst>
            </p:cNvPr>
            <p:cNvCxnSpPr>
              <a:cxnSpLocks/>
            </p:cNvCxnSpPr>
            <p:nvPr/>
          </p:nvCxnSpPr>
          <p:spPr>
            <a:xfrm>
              <a:off x="5962720" y="4298593"/>
              <a:ext cx="991982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9A87219-ABB3-4C18-193D-30D3C4AF134A}"/>
                </a:ext>
              </a:extLst>
            </p:cNvPr>
            <p:cNvCxnSpPr>
              <a:cxnSpLocks/>
            </p:cNvCxnSpPr>
            <p:nvPr/>
          </p:nvCxnSpPr>
          <p:spPr>
            <a:xfrm>
              <a:off x="8264486" y="4298593"/>
              <a:ext cx="426433" cy="0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4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1402</Words>
  <Application>Microsoft Office PowerPoint</Application>
  <PresentationFormat>Widescreen</PresentationFormat>
  <Paragraphs>297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Office Theme</vt:lpstr>
      <vt:lpstr>Relative Arrivals: A New Drift Method for Time-Varying Arrivals</vt:lpstr>
      <vt:lpstr>Markov-modulated arrivals</vt:lpstr>
      <vt:lpstr>This Talk: Two-level Arrivals Queue</vt:lpstr>
      <vt:lpstr>Prior work on two-level arrivals</vt:lpstr>
      <vt:lpstr>Outline</vt:lpstr>
      <vt:lpstr>Drift Method: Background</vt:lpstr>
      <vt:lpstr>Drift method: M/M/1</vt:lpstr>
      <vt:lpstr>Key idea of Drift Method</vt:lpstr>
      <vt:lpstr>Challenge: Drift under varying arrival rates</vt:lpstr>
      <vt:lpstr>Outline</vt:lpstr>
      <vt:lpstr>Our idea: Smooth out drift of q</vt:lpstr>
      <vt:lpstr>New idea: Relative arrivals</vt:lpstr>
      <vt:lpstr>Alternate perspective: Relative value function</vt:lpstr>
      <vt:lpstr>Relative arrivals smooth out drift</vt:lpstr>
      <vt:lpstr>Outline</vt:lpstr>
      <vt:lpstr>Result: Mean queue length characterization</vt:lpstr>
      <vt:lpstr>Calculations of values in two-level system</vt:lpstr>
      <vt:lpstr>Bounds on empty-queue behavior</vt:lpstr>
      <vt:lpstr>Bounds vs. Simulation</vt:lpstr>
      <vt:lpstr>Generalization: Markovian arrivals, Markovian service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Relative Arrivals: A New Drift Method for Time-Varying Arrivals</dc:title>
  <dc:creator>Isaac Bloomfield Grosof</dc:creator>
  <cp:lastModifiedBy>Isaac Bloomfield Grosof</cp:lastModifiedBy>
  <cp:revision>47</cp:revision>
  <dcterms:created xsi:type="dcterms:W3CDTF">2023-09-30T00:39:45Z</dcterms:created>
  <dcterms:modified xsi:type="dcterms:W3CDTF">2023-10-09T20:25:49Z</dcterms:modified>
</cp:coreProperties>
</file>