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7" r:id="rId4"/>
    <p:sldId id="259" r:id="rId5"/>
    <p:sldId id="268" r:id="rId6"/>
    <p:sldId id="260" r:id="rId7"/>
    <p:sldId id="261" r:id="rId8"/>
    <p:sldId id="262" r:id="rId9"/>
    <p:sldId id="269" r:id="rId10"/>
    <p:sldId id="274" r:id="rId11"/>
    <p:sldId id="275" r:id="rId12"/>
    <p:sldId id="276" r:id="rId13"/>
    <p:sldId id="277" r:id="rId14"/>
    <p:sldId id="263" r:id="rId15"/>
    <p:sldId id="264" r:id="rId16"/>
    <p:sldId id="265" r:id="rId17"/>
    <p:sldId id="278" r:id="rId18"/>
    <p:sldId id="272" r:id="rId19"/>
    <p:sldId id="273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DE"/>
    <a:srgbClr val="E7FAFF"/>
    <a:srgbClr val="FDE7FF"/>
    <a:srgbClr val="FBD5FF"/>
    <a:srgbClr val="F9C5FF"/>
    <a:srgbClr val="F37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76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D2E02-8980-420D-8950-9E993CD54328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4A4A3-4646-4076-8C47-A1BC8460F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Preempt-resume service, so jobs can be put back when they’re partially complete.</a:t>
            </a:r>
          </a:p>
          <a:p>
            <a:r>
              <a:rPr lang="en-US" dirty="0"/>
              <a:t>Most often analyzed under FCFS, we’re going to thing about how to schedule. </a:t>
            </a:r>
          </a:p>
          <a:p>
            <a:endParaRPr lang="en-US" dirty="0"/>
          </a:p>
          <a:p>
            <a:r>
              <a:rPr lang="en-US" dirty="0"/>
              <a:t>Q: Too cluttered?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C20DE-5E98-4858-A5CF-2ED34909B9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99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known 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known since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4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by that rank. Details aren’t important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61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important than r. How long the job’s going to take to get out of my 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8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Everything else is constants. Still small, same argument.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46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the optimal policy in a single-server setting, so it makes sense to examine here.</a:t>
            </a:r>
          </a:p>
          <a:p>
            <a:r>
              <a:rPr lang="en-US" dirty="0"/>
              <a:t>Ordered by remaining size</a:t>
            </a:r>
          </a:p>
          <a:p>
            <a:r>
              <a:rPr lang="en-US" dirty="0"/>
              <a:t>I’m going to walk you through how we do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09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Infinite dimensional, sounds awful.</a:t>
            </a:r>
          </a:p>
          <a:p>
            <a:r>
              <a:rPr lang="en-US" dirty="0"/>
              <a:t>How are we going to bound</a:t>
            </a:r>
          </a:p>
          <a:p>
            <a:endParaRPr lang="en-US" dirty="0"/>
          </a:p>
          <a:p>
            <a:r>
              <a:rPr lang="en-US" dirty="0"/>
              <a:t>Consider for cut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that useful?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7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concept in the M/G/1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25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Job of size x sees similar relevant work, so similar response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2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this term here, the difference.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1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Order by that rank. Details aren’t important for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90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Been known since the 70’s</a:t>
            </a:r>
          </a:p>
          <a:p>
            <a:r>
              <a:rPr lang="en-US" dirty="0"/>
              <a:t>Some complicated formula to do so, and I’m not going to get into that here.</a:t>
            </a:r>
          </a:p>
          <a:p>
            <a:r>
              <a:rPr lang="en-US" dirty="0"/>
              <a:t>Run the job of least rank.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4A4A3-4646-4076-8C47-A1BC8460F7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4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707A-70FF-47D4-9393-59FCE1551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6DFD4-ED7D-4AB5-899A-F02A0C1C4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63C3-CEEA-4F53-B08C-5BAE2E885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55A36-24E4-417F-91CE-1DB97A287E6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23553-5EBC-4A47-AB66-3608C91F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11B61-15BC-4458-AE2D-43A90F282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E6A312C-3734-4F0D-9935-CFA3A7CA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38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DCCC-23D6-4D3F-B19F-C2469348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075BF-F354-4236-A586-B2AA604B4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9D4C-E3D6-4C44-A445-9F926B6C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24BA-F717-40D9-B6A3-017A5CC857B2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3E434-D6F4-48BD-B1EE-A744AEC5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3DDC-C144-4160-B4F2-B1E14558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48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D8FCB-71DD-483D-98FB-EF9808FC4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D2386-C231-4ACB-B911-157430120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E1BE7-2E57-480E-8A0C-3396B73C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57B95-2206-41CA-881F-E99758533A71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9A645-AB29-4795-8D31-23F7413F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21D11-E84E-420B-B7F4-F0F1FC822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CB6-1186-4B48-8E90-3F6573C57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09E5-8300-4369-88E2-219C3F8A0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9E02C-B92A-4009-9B98-DB835C58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0512E-483F-463E-8558-D4D0B25F16E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9500E-5723-4A0B-8DE1-A7738297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650E0-A639-4886-A015-DA06DF71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E6A312C-3734-4F0D-9935-CFA3A7CA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25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BBA4-60BD-4F7B-9E36-3ACCEBFCB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AD252-235C-41C2-AE19-CB3530C69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FC78E-8573-4842-A802-A92B080A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B903-BF3B-41AE-A5CE-8A4BB5FC097A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1ED7-09A4-4DF2-81CA-82BB9AB0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E7AC3-77F1-40BC-AC11-4462EC44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E6A312C-3734-4F0D-9935-CFA3A7CA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1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5B87-8DE5-48F5-9EC3-7DB92D63A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8C96C-6458-42C4-A5B8-DFCE50D2C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6ABD2-0514-4147-9E9A-1BFEB5A46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D4A85-0EF4-46CE-AB29-0F8FBA14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AA8D5-2AC3-467B-9FDD-3B65C38A21C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B87F4-2037-46B9-8FB4-0BD6CA78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3F610-E7E5-499A-89F1-3C04F07F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10E0-9D44-47D3-A985-49C564CF2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1922-3ED6-45BC-B03E-88FD33D8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5E0CB-1666-4998-A6B3-24045B489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C5310-6673-4C39-824A-9CC632181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2DF6B-6040-4237-A658-BDE0A4723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2E4A8-0BD1-4B76-98AB-8A24E0E5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86DD-DF6D-49E6-B594-17FDB51B32CA}" type="datetime1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FEEC6-D7D9-4223-B808-3B55F509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D7B5C-E1F4-479C-A53A-C22D02788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16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C403-205F-4D33-8A8C-8610D7DFD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EC0DE-A947-49B0-BACE-4B6D7DF6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EDD74-56EE-4FE9-A673-BC05203B8EEB}" type="datetime1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E7E47-BB51-4464-9511-DF3F4785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E5EA4-64F6-4B29-8624-7982E811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E6A312C-3734-4F0D-9935-CFA3A7CA5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5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93149-5B22-41CD-9817-ED19FD30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28724-2461-4754-9A9F-559320A68184}" type="datetime1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4E2B7-CE81-412A-BB98-BCD23A69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21CBE-DDA6-483A-8A34-A8129C80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2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7F9C-46CC-4D5C-8E37-E2D94BB8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472FC-20E6-4EED-9A12-755EA6941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B05B6-7CB0-4623-94D5-35F68A187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BD128-0C3E-49A9-9E4E-734FA278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AA64C-1367-4259-AAAD-0368AE2C2560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DCDE-CCAE-4EBF-9645-43804F266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D084F-474B-490F-841C-6724B45EA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01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F78-9B77-4225-ACD4-D046C4BE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D0BBE3-8D99-4DF8-B98D-110A78226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AC92C-D88F-44EB-9E6A-660E7BDF8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7445-69F1-42C6-A48E-3CF6B49B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C16C-3755-44FA-80FB-BFB2E32FEF34}" type="datetime1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CE556-BD99-4981-B055-EC3D64F1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CB97-E269-4CC1-A51A-977C48CF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9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1BB904-05C4-464C-BC08-D1504D7E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2EBB-AB15-49AF-8B44-1E0FE6D6F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7025-A6C3-4460-9D63-E0154D1B5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90BA9-3FDA-495A-9132-058473734C83}" type="datetime1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4ADAA-649D-4481-B049-51F64E9FD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9F406-864D-4CDB-B911-FD85193D5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A312C-3734-4F0D-9935-CFA3A7CA5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1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1228-FCD7-4A57-A11F-CFF84550D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Asymptotically Optimal Multiserver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84825A-C3CF-4C61-A5D7-BD39DD3E1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129148"/>
          </a:xfrm>
        </p:spPr>
        <p:txBody>
          <a:bodyPr>
            <a:normAutofit/>
          </a:bodyPr>
          <a:lstStyle/>
          <a:p>
            <a:r>
              <a:rPr lang="en-US" b="1" dirty="0"/>
              <a:t>Isaac Grosof</a:t>
            </a:r>
          </a:p>
          <a:p>
            <a:r>
              <a:rPr lang="en-US" dirty="0"/>
              <a:t>Ziv Scully</a:t>
            </a:r>
          </a:p>
          <a:p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</a:t>
            </a:r>
          </a:p>
          <a:p>
            <a:r>
              <a:rPr lang="en-US" dirty="0"/>
              <a:t>Carnegie Mellon University</a:t>
            </a:r>
          </a:p>
          <a:p>
            <a:endParaRPr lang="en-US" dirty="0"/>
          </a:p>
          <a:p>
            <a:r>
              <a:rPr lang="en-US" dirty="0"/>
              <a:t>YEQT 2021</a:t>
            </a:r>
          </a:p>
        </p:txBody>
      </p:sp>
      <p:pic>
        <p:nvPicPr>
          <p:cNvPr id="4" name="Picture 3" descr="A picture containing outdoor, tree, person, person&#10;&#10;Description automatically generated">
            <a:extLst>
              <a:ext uri="{FF2B5EF4-FFF2-40B4-BE49-F238E27FC236}">
                <a16:creationId xmlns:a16="http://schemas.microsoft.com/office/drawing/2014/main" id="{AA1C73D5-7549-458C-9CA4-022115154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30" y="3602038"/>
            <a:ext cx="2346861" cy="3129148"/>
          </a:xfrm>
          <a:prstGeom prst="rect">
            <a:avLst/>
          </a:prstGeom>
        </p:spPr>
      </p:pic>
      <p:pic>
        <p:nvPicPr>
          <p:cNvPr id="5" name="Picture 4" descr="A picture containing person, clothing, person, dress&#10;&#10;Description automatically generated">
            <a:extLst>
              <a:ext uri="{FF2B5EF4-FFF2-40B4-BE49-F238E27FC236}">
                <a16:creationId xmlns:a16="http://schemas.microsoft.com/office/drawing/2014/main" id="{18C45B7B-C272-4109-9786-F5FCD9F980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534" y="3524312"/>
            <a:ext cx="3024337" cy="28320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46410-DDE1-44C4-93CC-36613CF9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81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360DCB8-D7EB-4A1A-98CE-757CC0F798C7}"/>
              </a:ext>
            </a:extLst>
          </p:cNvPr>
          <p:cNvSpPr/>
          <p:nvPr/>
        </p:nvSpPr>
        <p:spPr>
          <a:xfrm>
            <a:off x="869432" y="1791278"/>
            <a:ext cx="10278979" cy="883701"/>
          </a:xfrm>
          <a:prstGeom prst="roundRect">
            <a:avLst/>
          </a:prstGeom>
          <a:solidFill>
            <a:srgbClr val="E7FA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322FCA5-2AD7-4A61-A10E-A298CDBA1F22}"/>
              </a:ext>
            </a:extLst>
          </p:cNvPr>
          <p:cNvGrpSpPr/>
          <p:nvPr/>
        </p:nvGrpSpPr>
        <p:grpSpPr>
          <a:xfrm>
            <a:off x="3816146" y="2736073"/>
            <a:ext cx="4559707" cy="2194209"/>
            <a:chOff x="3816146" y="2736073"/>
            <a:chExt cx="4559707" cy="219420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5DC5303-4548-4376-8868-77B213AF76B3}"/>
                </a:ext>
              </a:extLst>
            </p:cNvPr>
            <p:cNvGrpSpPr/>
            <p:nvPr/>
          </p:nvGrpSpPr>
          <p:grpSpPr>
            <a:xfrm>
              <a:off x="3816146" y="2736073"/>
              <a:ext cx="4559707" cy="2194209"/>
              <a:chOff x="3816146" y="2736073"/>
              <a:chExt cx="4559707" cy="21942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558229F-64EB-465C-A2C9-043461C463C3}"/>
                  </a:ext>
                </a:extLst>
              </p:cNvPr>
              <p:cNvGrpSpPr/>
              <p:nvPr/>
            </p:nvGrpSpPr>
            <p:grpSpPr>
              <a:xfrm>
                <a:off x="3816146" y="2736073"/>
                <a:ext cx="4559707" cy="2194209"/>
                <a:chOff x="3816146" y="2926573"/>
                <a:chExt cx="4559707" cy="219420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948B6B27-C2B8-4463-B2D8-114E28F427AA}"/>
                    </a:ext>
                  </a:extLst>
                </p:cNvPr>
                <p:cNvGrpSpPr/>
                <p:nvPr/>
              </p:nvGrpSpPr>
              <p:grpSpPr>
                <a:xfrm>
                  <a:off x="3816146" y="2926573"/>
                  <a:ext cx="4559707" cy="2194209"/>
                  <a:chOff x="3568334" y="1568008"/>
                  <a:chExt cx="6249429" cy="3538041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C9C23B9D-6BF2-41C3-A536-39F28FA70056}"/>
                      </a:ext>
                    </a:extLst>
                  </p:cNvPr>
                  <p:cNvGrpSpPr/>
                  <p:nvPr/>
                </p:nvGrpSpPr>
                <p:grpSpPr>
                  <a:xfrm>
                    <a:off x="3568334" y="1568008"/>
                    <a:ext cx="6249429" cy="3538041"/>
                    <a:chOff x="3568334" y="1568008"/>
                    <a:chExt cx="6249429" cy="3538042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BC84599F-5A8A-4E61-A010-843C1A4EA6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8334" y="2178754"/>
                      <a:ext cx="5059947" cy="2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43561A17-CAFA-47E2-8EA6-C40A3754D6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8334" y="4261554"/>
                      <a:ext cx="5059947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4B653CF0-BC22-4851-88E9-D189F895B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0992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663B37F-10C9-48BE-9201-8B37DEC47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703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4F19172D-21B0-47AC-B9AD-BD684C75C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6414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543CC4B-784C-4C99-AEBA-9D2A6B715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9125" y="2178754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C9CFA9F4-989A-422F-99E6-56442262A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0001" y="1568008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2A6DEA79-4210-4C46-BE71-D79B5D611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1621" y="2494355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6EA23FD3-5C01-43D1-ADE4-76304C5C1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0001" y="3420702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5A5C04E1-C6F5-4D20-93C1-B7BA47DFD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1621" y="4347049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595AAD53-25BC-440A-BE4E-FFF1230A20A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28281" y="2100811"/>
                      <a:ext cx="463340" cy="39354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CB6E196C-C9FC-4BC7-A26C-22666B07A2A4}"/>
                        </a:ext>
                      </a:extLst>
                    </p:cNvPr>
                    <p:cNvCxnSpPr>
                      <a:cxnSpLocks/>
                      <a:endCxn id="23" idx="2"/>
                    </p:cNvCxnSpPr>
                    <p:nvPr/>
                  </p:nvCxnSpPr>
                  <p:spPr>
                    <a:xfrm flipV="1">
                      <a:off x="8628281" y="2873856"/>
                      <a:ext cx="463340" cy="15720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DF44A6E9-5634-4D2B-8555-956887EC2355}"/>
                        </a:ext>
                      </a:extLst>
                    </p:cNvPr>
                    <p:cNvCxnSpPr>
                      <a:cxnSpLocks/>
                      <a:endCxn id="24" idx="2"/>
                    </p:cNvCxnSpPr>
                    <p:nvPr/>
                  </p:nvCxnSpPr>
                  <p:spPr>
                    <a:xfrm>
                      <a:off x="8650857" y="3587043"/>
                      <a:ext cx="429144" cy="21316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5CD9E0E0-3CCE-4F94-AFF8-174648B72AC0}"/>
                        </a:ext>
                      </a:extLst>
                    </p:cNvPr>
                    <p:cNvCxnSpPr>
                      <a:cxnSpLocks/>
                      <a:endCxn id="25" idx="1"/>
                    </p:cNvCxnSpPr>
                    <p:nvPr/>
                  </p:nvCxnSpPr>
                  <p:spPr>
                    <a:xfrm>
                      <a:off x="8639569" y="4020670"/>
                      <a:ext cx="558393" cy="4375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CE5F007F-3C8C-44E3-80E2-FA9BC5DAE64F}"/>
                      </a:ext>
                    </a:extLst>
                  </p:cNvPr>
                  <p:cNvSpPr/>
                  <p:nvPr/>
                </p:nvSpPr>
                <p:spPr>
                  <a:xfrm>
                    <a:off x="9251902" y="4560040"/>
                    <a:ext cx="364070" cy="430530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78BEA75-3B1C-4ECE-B63F-B8F030E4D8E7}"/>
                      </a:ext>
                    </a:extLst>
                  </p:cNvPr>
                  <p:cNvSpPr/>
                  <p:nvPr/>
                </p:nvSpPr>
                <p:spPr>
                  <a:xfrm>
                    <a:off x="4687299" y="2494354"/>
                    <a:ext cx="632179" cy="1648667"/>
                  </a:xfrm>
                  <a:prstGeom prst="rect">
                    <a:avLst/>
                  </a:prstGeom>
                  <a:gradFill>
                    <a:gsLst>
                      <a:gs pos="63000">
                        <a:schemeClr val="accent1"/>
                      </a:gs>
                      <a:gs pos="1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46D5158-B755-4A55-B79B-DFBD622A98C1}"/>
                      </a:ext>
                    </a:extLst>
                  </p:cNvPr>
                  <p:cNvSpPr/>
                  <p:nvPr/>
                </p:nvSpPr>
                <p:spPr>
                  <a:xfrm>
                    <a:off x="5720232" y="2494356"/>
                    <a:ext cx="632179" cy="1305845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3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5B9C969-DF54-443F-B11D-1A77A0459D4C}"/>
                      </a:ext>
                    </a:extLst>
                  </p:cNvPr>
                  <p:cNvSpPr/>
                  <p:nvPr/>
                </p:nvSpPr>
                <p:spPr>
                  <a:xfrm>
                    <a:off x="6702366" y="2494354"/>
                    <a:ext cx="632179" cy="1648664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BFAC044-24D9-4C04-B20F-75D44C1D28B3}"/>
                      </a:ext>
                    </a:extLst>
                  </p:cNvPr>
                  <p:cNvSpPr/>
                  <p:nvPr/>
                </p:nvSpPr>
                <p:spPr>
                  <a:xfrm>
                    <a:off x="7774809" y="2494356"/>
                    <a:ext cx="632179" cy="1648667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84CE0A-3F3E-4AAA-9A57-E54EED6DC2E0}"/>
                    </a:ext>
                  </a:extLst>
                </p:cNvPr>
                <p:cNvSpPr/>
                <p:nvPr/>
              </p:nvSpPr>
              <p:spPr>
                <a:xfrm>
                  <a:off x="7962990" y="4177424"/>
                  <a:ext cx="265633" cy="267004"/>
                </a:xfrm>
                <a:prstGeom prst="rect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1AA6DA3-19BF-4B4F-9B22-CC5A199BE3A9}"/>
                    </a:ext>
                  </a:extLst>
                </p:cNvPr>
                <p:cNvSpPr/>
                <p:nvPr/>
              </p:nvSpPr>
              <p:spPr>
                <a:xfrm>
                  <a:off x="7972071" y="3596029"/>
                  <a:ext cx="265633" cy="267004"/>
                </a:xfrm>
                <a:prstGeom prst="rect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F035834-B78C-49E4-8457-06B5D482E54C}"/>
                    </a:ext>
                  </a:extLst>
                </p:cNvPr>
                <p:cNvSpPr/>
                <p:nvPr/>
              </p:nvSpPr>
              <p:spPr>
                <a:xfrm>
                  <a:off x="7962989" y="3032590"/>
                  <a:ext cx="265633" cy="267004"/>
                </a:xfrm>
                <a:prstGeom prst="rect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F8E941B-79AB-4660-8AE8-36C79C1B4808}"/>
                  </a:ext>
                </a:extLst>
              </p:cNvPr>
              <p:cNvGrpSpPr/>
              <p:nvPr/>
            </p:nvGrpSpPr>
            <p:grpSpPr>
              <a:xfrm>
                <a:off x="4626231" y="3885069"/>
                <a:ext cx="3592866" cy="973594"/>
                <a:chOff x="4626231" y="3885069"/>
                <a:chExt cx="3592866" cy="973594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DF2765F-A6E9-4E07-8DF8-1DE64A421429}"/>
                    </a:ext>
                  </a:extLst>
                </p:cNvPr>
                <p:cNvGrpSpPr/>
                <p:nvPr/>
              </p:nvGrpSpPr>
              <p:grpSpPr>
                <a:xfrm>
                  <a:off x="4626231" y="3885069"/>
                  <a:ext cx="3592866" cy="973594"/>
                  <a:chOff x="4626231" y="3885069"/>
                  <a:chExt cx="3592866" cy="973594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58F2401-648B-414F-8AA2-F244D11DE3E1}"/>
                      </a:ext>
                    </a:extLst>
                  </p:cNvPr>
                  <p:cNvSpPr/>
                  <p:nvPr/>
                </p:nvSpPr>
                <p:spPr>
                  <a:xfrm>
                    <a:off x="4626231" y="3885069"/>
                    <a:ext cx="458059" cy="453176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B87A799-EADE-488A-AD2D-2FB4B70E2E7D}"/>
                      </a:ext>
                    </a:extLst>
                  </p:cNvPr>
                  <p:cNvSpPr/>
                  <p:nvPr/>
                </p:nvSpPr>
                <p:spPr>
                  <a:xfrm>
                    <a:off x="7962546" y="4791074"/>
                    <a:ext cx="256551" cy="6758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C4A8B50-D710-42A5-92A4-BFD98689C4A6}"/>
                      </a:ext>
                    </a:extLst>
                  </p:cNvPr>
                  <p:cNvSpPr/>
                  <p:nvPr/>
                </p:nvSpPr>
                <p:spPr>
                  <a:xfrm>
                    <a:off x="5384815" y="4120426"/>
                    <a:ext cx="452056" cy="235347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9103166-DC80-4712-8F5A-0D85739077DC}"/>
                      </a:ext>
                    </a:extLst>
                  </p:cNvPr>
                  <p:cNvSpPr/>
                  <p:nvPr/>
                </p:nvSpPr>
                <p:spPr>
                  <a:xfrm>
                    <a:off x="6102797" y="4210819"/>
                    <a:ext cx="458098" cy="122214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45237-06F6-4D1E-A9B0-D337C02AED4C}"/>
                    </a:ext>
                  </a:extLst>
                </p:cNvPr>
                <p:cNvSpPr/>
                <p:nvPr/>
              </p:nvSpPr>
              <p:spPr>
                <a:xfrm>
                  <a:off x="6883876" y="3885069"/>
                  <a:ext cx="458098" cy="44796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8719CD-3541-4EA6-AB37-1F2537DE3147}"/>
                  </a:ext>
                </a:extLst>
              </p:cNvPr>
              <p:cNvSpPr/>
              <p:nvPr/>
            </p:nvSpPr>
            <p:spPr>
              <a:xfrm>
                <a:off x="7972071" y="3626927"/>
                <a:ext cx="256551" cy="4571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3FB8E0-0BC4-4256-80E2-4D9BF337025D}"/>
                </a:ext>
              </a:extLst>
            </p:cNvPr>
            <p:cNvSpPr/>
            <p:nvPr/>
          </p:nvSpPr>
          <p:spPr>
            <a:xfrm>
              <a:off x="7966671" y="4120427"/>
              <a:ext cx="256551" cy="1335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C39EC9-F7FC-4B84-BFB9-DC1BBFF3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size M/G/k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13B-0050-45E2-A3A0-240B9858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“The Gittins Policy is Nearly Optimal in the M/G/k under Extremely General Conditions”. ACM SIGMETRICS 2021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64CD70-F5B1-497C-B7E4-0FFA68EA17E7}"/>
              </a:ext>
            </a:extLst>
          </p:cNvPr>
          <p:cNvGrpSpPr/>
          <p:nvPr/>
        </p:nvGrpSpPr>
        <p:grpSpPr>
          <a:xfrm>
            <a:off x="1972499" y="2902839"/>
            <a:ext cx="2660066" cy="918964"/>
            <a:chOff x="8364307" y="3053063"/>
            <a:chExt cx="2660066" cy="918964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0EC4B2F-642A-4979-B2E7-3473E17179D8}"/>
                </a:ext>
              </a:extLst>
            </p:cNvPr>
            <p:cNvSpPr txBox="1"/>
            <p:nvPr/>
          </p:nvSpPr>
          <p:spPr>
            <a:xfrm>
              <a:off x="8364307" y="3053063"/>
              <a:ext cx="1712779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Remaining size distribution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EF71CDB-A01E-4B52-BD08-B7DCBE603198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10095152" y="3436164"/>
              <a:ext cx="929221" cy="535863"/>
            </a:xfrm>
            <a:prstGeom prst="line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47DBA08-8332-4924-B49E-7AA6AA917F81}"/>
              </a:ext>
            </a:extLst>
          </p:cNvPr>
          <p:cNvSpPr txBox="1"/>
          <p:nvPr/>
        </p:nvSpPr>
        <p:spPr>
          <a:xfrm>
            <a:off x="1267443" y="5165627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What’s a good policy for minimizing mean response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AD18-2496-4243-BB5A-AB6532F4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83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E12C-FE23-44A4-AD6E-4B18763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size M/G/1: Gittins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698EF-52F4-4365-947C-4429E410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736FA-B438-4B8F-AF74-E8EAF2F4ACEE}"/>
              </a:ext>
            </a:extLst>
          </p:cNvPr>
          <p:cNvGrpSpPr/>
          <p:nvPr/>
        </p:nvGrpSpPr>
        <p:grpSpPr>
          <a:xfrm>
            <a:off x="3358946" y="2305219"/>
            <a:ext cx="5135082" cy="1424156"/>
            <a:chOff x="3816146" y="3114844"/>
            <a:chExt cx="5135082" cy="14241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3F64CE-2B9C-4208-A385-903EBF5E2456}"/>
                </a:ext>
              </a:extLst>
            </p:cNvPr>
            <p:cNvGrpSpPr/>
            <p:nvPr/>
          </p:nvGrpSpPr>
          <p:grpSpPr>
            <a:xfrm>
              <a:off x="3816146" y="3114844"/>
              <a:ext cx="3691837" cy="1291703"/>
              <a:chOff x="3568334" y="2178754"/>
              <a:chExt cx="5059947" cy="20828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0FEAEE5-B4AC-43C5-939E-63C6F9736C5D}"/>
                  </a:ext>
                </a:extLst>
              </p:cNvPr>
              <p:cNvGrpSpPr/>
              <p:nvPr/>
            </p:nvGrpSpPr>
            <p:grpSpPr>
              <a:xfrm>
                <a:off x="3568334" y="2178754"/>
                <a:ext cx="5059947" cy="2082800"/>
                <a:chOff x="3568334" y="2178754"/>
                <a:chExt cx="5059947" cy="208280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413227-B3A0-4B1D-837A-8A76AC7A1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2178754"/>
                  <a:ext cx="5059947" cy="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38084C2-1886-4ED7-9CCF-0EBCAB6B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4261554"/>
                  <a:ext cx="505994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E12F9CE-BA7C-4789-8687-6FE7D595AEA4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EA8C9C-9025-4EA5-B265-737C5184F431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999D1B7-2427-4E53-9AEC-9404310DB8D6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E5D055D-93E4-44F6-90FA-D084B90E6E46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7A9F888-7833-44B9-97B5-AEA3C3BCC6B6}"/>
                  </a:ext>
                </a:extLst>
              </p:cNvPr>
              <p:cNvSpPr/>
              <p:nvPr/>
            </p:nvSpPr>
            <p:spPr>
              <a:xfrm>
                <a:off x="4687299" y="2494354"/>
                <a:ext cx="632179" cy="1648667"/>
              </a:xfrm>
              <a:prstGeom prst="rect">
                <a:avLst/>
              </a:prstGeom>
              <a:gradFill>
                <a:gsLst>
                  <a:gs pos="63000">
                    <a:schemeClr val="accent1"/>
                  </a:gs>
                  <a:gs pos="1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D07383-794F-4513-BD21-DE68A47CE646}"/>
                  </a:ext>
                </a:extLst>
              </p:cNvPr>
              <p:cNvSpPr/>
              <p:nvPr/>
            </p:nvSpPr>
            <p:spPr>
              <a:xfrm>
                <a:off x="5720232" y="2494356"/>
                <a:ext cx="632179" cy="1305845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3EE668-4965-4F99-9F53-0896F80AEE7E}"/>
                  </a:ext>
                </a:extLst>
              </p:cNvPr>
              <p:cNvSpPr/>
              <p:nvPr/>
            </p:nvSpPr>
            <p:spPr>
              <a:xfrm>
                <a:off x="6702366" y="2494354"/>
                <a:ext cx="632179" cy="1648664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3CC63E-0BD0-4A0A-9AA9-05638A85E1C9}"/>
                  </a:ext>
                </a:extLst>
              </p:cNvPr>
              <p:cNvSpPr/>
              <p:nvPr/>
            </p:nvSpPr>
            <p:spPr>
              <a:xfrm>
                <a:off x="7774809" y="2494356"/>
                <a:ext cx="632179" cy="1648667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F00395-94D3-45A6-9B0F-3FC786D2544D}"/>
                </a:ext>
              </a:extLst>
            </p:cNvPr>
            <p:cNvGrpSpPr/>
            <p:nvPr/>
          </p:nvGrpSpPr>
          <p:grpSpPr>
            <a:xfrm>
              <a:off x="4626231" y="3885069"/>
              <a:ext cx="2715743" cy="470704"/>
              <a:chOff x="4626231" y="3885069"/>
              <a:chExt cx="2715743" cy="4707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D09F84-2FF2-4307-A7AD-299AE20A23C2}"/>
                  </a:ext>
                </a:extLst>
              </p:cNvPr>
              <p:cNvGrpSpPr/>
              <p:nvPr/>
            </p:nvGrpSpPr>
            <p:grpSpPr>
              <a:xfrm>
                <a:off x="4626231" y="3885069"/>
                <a:ext cx="1934664" cy="470704"/>
                <a:chOff x="4626231" y="3885069"/>
                <a:chExt cx="1934664" cy="47070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2536BA2-9571-4B11-96F2-9AF1B10CD15E}"/>
                    </a:ext>
                  </a:extLst>
                </p:cNvPr>
                <p:cNvSpPr/>
                <p:nvPr/>
              </p:nvSpPr>
              <p:spPr>
                <a:xfrm>
                  <a:off x="4626231" y="3885069"/>
                  <a:ext cx="458059" cy="45317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EB8FF7-F346-4B73-8633-FFB19C3C206E}"/>
                    </a:ext>
                  </a:extLst>
                </p:cNvPr>
                <p:cNvSpPr/>
                <p:nvPr/>
              </p:nvSpPr>
              <p:spPr>
                <a:xfrm>
                  <a:off x="5384815" y="4120426"/>
                  <a:ext cx="452056" cy="23534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ED2B7C7-DAD6-457B-AF8B-BB65BB2E072D}"/>
                    </a:ext>
                  </a:extLst>
                </p:cNvPr>
                <p:cNvSpPr/>
                <p:nvPr/>
              </p:nvSpPr>
              <p:spPr>
                <a:xfrm>
                  <a:off x="6102797" y="4210819"/>
                  <a:ext cx="458098" cy="12221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D52C99-90D5-47D4-A4C7-B6A2849484B9}"/>
                  </a:ext>
                </a:extLst>
              </p:cNvPr>
              <p:cNvSpPr/>
              <p:nvPr/>
            </p:nvSpPr>
            <p:spPr>
              <a:xfrm>
                <a:off x="6883876" y="3885069"/>
                <a:ext cx="458098" cy="4479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76E4AB-E20A-41EF-88BB-BB0CD3EC6AE9}"/>
                </a:ext>
              </a:extLst>
            </p:cNvPr>
            <p:cNvSpPr/>
            <p:nvPr/>
          </p:nvSpPr>
          <p:spPr>
            <a:xfrm>
              <a:off x="7507981" y="3114844"/>
              <a:ext cx="1443247" cy="1424156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848D8E-ADED-4C22-8EA9-A00ED78D2C2A}"/>
                </a:ext>
              </a:extLst>
            </p:cNvPr>
            <p:cNvSpPr/>
            <p:nvPr/>
          </p:nvSpPr>
          <p:spPr>
            <a:xfrm>
              <a:off x="7998980" y="3462072"/>
              <a:ext cx="461250" cy="809854"/>
            </a:xfrm>
            <a:prstGeom prst="rect">
              <a:avLst/>
            </a:prstGeom>
            <a:gradFill>
              <a:gsLst>
                <a:gs pos="100000">
                  <a:schemeClr val="accent1"/>
                </a:gs>
                <a:gs pos="19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8C97D9-C981-4ABB-8C57-21DB69B98EF8}"/>
                </a:ext>
              </a:extLst>
            </p:cNvPr>
            <p:cNvSpPr/>
            <p:nvPr/>
          </p:nvSpPr>
          <p:spPr>
            <a:xfrm>
              <a:off x="7998980" y="4120426"/>
              <a:ext cx="458098" cy="1384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803467B-9246-4333-B677-F8550391749D}"/>
              </a:ext>
            </a:extLst>
          </p:cNvPr>
          <p:cNvSpPr txBox="1"/>
          <p:nvPr/>
        </p:nvSpPr>
        <p:spPr>
          <a:xfrm>
            <a:off x="1261837" y="4076603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Optimal policy known: Gittins Policy [G ‘79]</a:t>
            </a:r>
          </a:p>
          <a:p>
            <a:r>
              <a:rPr lang="en-US" sz="2400" dirty="0"/>
              <a:t>Gittins also optimal for estimated sizes, staged jobs, more</a:t>
            </a:r>
          </a:p>
          <a:p>
            <a:r>
              <a:rPr lang="en-US" sz="2400" dirty="0"/>
              <a:t>Gittins assigns a rank to every remaining size distribution.</a:t>
            </a:r>
          </a:p>
          <a:p>
            <a:r>
              <a:rPr lang="en-US" sz="2400" dirty="0"/>
              <a:t>Over time, remaining size distributions change, ranks go up or down.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C874A2-7517-4D59-89B0-30150A7C477D}"/>
              </a:ext>
            </a:extLst>
          </p:cNvPr>
          <p:cNvGrpSpPr/>
          <p:nvPr/>
        </p:nvGrpSpPr>
        <p:grpSpPr>
          <a:xfrm>
            <a:off x="4196083" y="1844614"/>
            <a:ext cx="3786102" cy="496105"/>
            <a:chOff x="4648682" y="2622642"/>
            <a:chExt cx="3786102" cy="4961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703BDB-C620-48D0-83BB-F63ACB27AEFA}"/>
                </a:ext>
              </a:extLst>
            </p:cNvPr>
            <p:cNvSpPr txBox="1"/>
            <p:nvPr/>
          </p:nvSpPr>
          <p:spPr>
            <a:xfrm>
              <a:off x="4648682" y="2651767"/>
              <a:ext cx="43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D6F6C3-2861-40F9-BE5E-1184D0328960}"/>
                </a:ext>
              </a:extLst>
            </p:cNvPr>
            <p:cNvSpPr txBox="1"/>
            <p:nvPr/>
          </p:nvSpPr>
          <p:spPr>
            <a:xfrm>
              <a:off x="5319041" y="2643740"/>
              <a:ext cx="614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6.2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E6E51C-DCF6-4FB5-8D95-7A514CEA3B26}"/>
                </a:ext>
              </a:extLst>
            </p:cNvPr>
            <p:cNvSpPr txBox="1"/>
            <p:nvPr/>
          </p:nvSpPr>
          <p:spPr>
            <a:xfrm>
              <a:off x="6183080" y="265708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17F55-B7E5-4F3F-8FCC-508D0A8E9CEB}"/>
                </a:ext>
              </a:extLst>
            </p:cNvPr>
            <p:cNvSpPr txBox="1"/>
            <p:nvPr/>
          </p:nvSpPr>
          <p:spPr>
            <a:xfrm>
              <a:off x="6930780" y="265503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1508AA-26A2-422A-B909-32FCD57E5C43}"/>
                </a:ext>
              </a:extLst>
            </p:cNvPr>
            <p:cNvSpPr txBox="1"/>
            <p:nvPr/>
          </p:nvSpPr>
          <p:spPr>
            <a:xfrm>
              <a:off x="8096722" y="262264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0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E12C-FE23-44A4-AD6E-4B18763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size M/G/1: Gittins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698EF-52F4-4365-947C-4429E410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736FA-B438-4B8F-AF74-E8EAF2F4ACEE}"/>
              </a:ext>
            </a:extLst>
          </p:cNvPr>
          <p:cNvGrpSpPr/>
          <p:nvPr/>
        </p:nvGrpSpPr>
        <p:grpSpPr>
          <a:xfrm>
            <a:off x="3358946" y="2305219"/>
            <a:ext cx="5135082" cy="1424156"/>
            <a:chOff x="3816146" y="3114844"/>
            <a:chExt cx="5135082" cy="142415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3F64CE-2B9C-4208-A385-903EBF5E2456}"/>
                </a:ext>
              </a:extLst>
            </p:cNvPr>
            <p:cNvGrpSpPr/>
            <p:nvPr/>
          </p:nvGrpSpPr>
          <p:grpSpPr>
            <a:xfrm>
              <a:off x="3816146" y="3114844"/>
              <a:ext cx="3691837" cy="1291703"/>
              <a:chOff x="3568334" y="2178754"/>
              <a:chExt cx="5059947" cy="20828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0FEAEE5-B4AC-43C5-939E-63C6F9736C5D}"/>
                  </a:ext>
                </a:extLst>
              </p:cNvPr>
              <p:cNvGrpSpPr/>
              <p:nvPr/>
            </p:nvGrpSpPr>
            <p:grpSpPr>
              <a:xfrm>
                <a:off x="3568334" y="2178754"/>
                <a:ext cx="5059947" cy="2082800"/>
                <a:chOff x="3568334" y="2178754"/>
                <a:chExt cx="5059947" cy="208280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413227-B3A0-4B1D-837A-8A76AC7A1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2178754"/>
                  <a:ext cx="5059947" cy="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38084C2-1886-4ED7-9CCF-0EBCAB6B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4261554"/>
                  <a:ext cx="505994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E12F9CE-BA7C-4789-8687-6FE7D595AEA4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EA8C9C-9025-4EA5-B265-737C5184F431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999D1B7-2427-4E53-9AEC-9404310DB8D6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E5D055D-93E4-44F6-90FA-D084B90E6E46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7A9F888-7833-44B9-97B5-AEA3C3BCC6B6}"/>
                  </a:ext>
                </a:extLst>
              </p:cNvPr>
              <p:cNvSpPr/>
              <p:nvPr/>
            </p:nvSpPr>
            <p:spPr>
              <a:xfrm>
                <a:off x="4687299" y="2494354"/>
                <a:ext cx="632179" cy="1648667"/>
              </a:xfrm>
              <a:prstGeom prst="rect">
                <a:avLst/>
              </a:prstGeom>
              <a:gradFill>
                <a:gsLst>
                  <a:gs pos="63000">
                    <a:schemeClr val="accent1"/>
                  </a:gs>
                  <a:gs pos="1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D07383-794F-4513-BD21-DE68A47CE646}"/>
                  </a:ext>
                </a:extLst>
              </p:cNvPr>
              <p:cNvSpPr/>
              <p:nvPr/>
            </p:nvSpPr>
            <p:spPr>
              <a:xfrm>
                <a:off x="5720232" y="2494356"/>
                <a:ext cx="632179" cy="1305845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3EE668-4965-4F99-9F53-0896F80AEE7E}"/>
                  </a:ext>
                </a:extLst>
              </p:cNvPr>
              <p:cNvSpPr/>
              <p:nvPr/>
            </p:nvSpPr>
            <p:spPr>
              <a:xfrm>
                <a:off x="6702366" y="2494354"/>
                <a:ext cx="632179" cy="1648664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3CC63E-0BD0-4A0A-9AA9-05638A85E1C9}"/>
                  </a:ext>
                </a:extLst>
              </p:cNvPr>
              <p:cNvSpPr/>
              <p:nvPr/>
            </p:nvSpPr>
            <p:spPr>
              <a:xfrm>
                <a:off x="7774809" y="2494356"/>
                <a:ext cx="632179" cy="1648667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F00395-94D3-45A6-9B0F-3FC786D2544D}"/>
                </a:ext>
              </a:extLst>
            </p:cNvPr>
            <p:cNvGrpSpPr/>
            <p:nvPr/>
          </p:nvGrpSpPr>
          <p:grpSpPr>
            <a:xfrm>
              <a:off x="4626231" y="3885069"/>
              <a:ext cx="2715743" cy="470704"/>
              <a:chOff x="4626231" y="3885069"/>
              <a:chExt cx="2715743" cy="4707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D09F84-2FF2-4307-A7AD-299AE20A23C2}"/>
                  </a:ext>
                </a:extLst>
              </p:cNvPr>
              <p:cNvGrpSpPr/>
              <p:nvPr/>
            </p:nvGrpSpPr>
            <p:grpSpPr>
              <a:xfrm>
                <a:off x="4626231" y="3885069"/>
                <a:ext cx="1934664" cy="470704"/>
                <a:chOff x="4626231" y="3885069"/>
                <a:chExt cx="1934664" cy="47070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2536BA2-9571-4B11-96F2-9AF1B10CD15E}"/>
                    </a:ext>
                  </a:extLst>
                </p:cNvPr>
                <p:cNvSpPr/>
                <p:nvPr/>
              </p:nvSpPr>
              <p:spPr>
                <a:xfrm>
                  <a:off x="4626231" y="3885069"/>
                  <a:ext cx="458059" cy="45317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EB8FF7-F346-4B73-8633-FFB19C3C206E}"/>
                    </a:ext>
                  </a:extLst>
                </p:cNvPr>
                <p:cNvSpPr/>
                <p:nvPr/>
              </p:nvSpPr>
              <p:spPr>
                <a:xfrm>
                  <a:off x="5384815" y="4120426"/>
                  <a:ext cx="452056" cy="23534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ED2B7C7-DAD6-457B-AF8B-BB65BB2E072D}"/>
                    </a:ext>
                  </a:extLst>
                </p:cNvPr>
                <p:cNvSpPr/>
                <p:nvPr/>
              </p:nvSpPr>
              <p:spPr>
                <a:xfrm>
                  <a:off x="6102797" y="4210819"/>
                  <a:ext cx="458098" cy="12221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D52C99-90D5-47D4-A4C7-B6A2849484B9}"/>
                  </a:ext>
                </a:extLst>
              </p:cNvPr>
              <p:cNvSpPr/>
              <p:nvPr/>
            </p:nvSpPr>
            <p:spPr>
              <a:xfrm>
                <a:off x="6883876" y="3885069"/>
                <a:ext cx="458098" cy="4479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76E4AB-E20A-41EF-88BB-BB0CD3EC6AE9}"/>
                </a:ext>
              </a:extLst>
            </p:cNvPr>
            <p:cNvSpPr/>
            <p:nvPr/>
          </p:nvSpPr>
          <p:spPr>
            <a:xfrm>
              <a:off x="7507981" y="3114844"/>
              <a:ext cx="1443247" cy="1424156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848D8E-ADED-4C22-8EA9-A00ED78D2C2A}"/>
                </a:ext>
              </a:extLst>
            </p:cNvPr>
            <p:cNvSpPr/>
            <p:nvPr/>
          </p:nvSpPr>
          <p:spPr>
            <a:xfrm>
              <a:off x="7998980" y="3310572"/>
              <a:ext cx="461250" cy="961354"/>
            </a:xfrm>
            <a:prstGeom prst="rect">
              <a:avLst/>
            </a:prstGeom>
            <a:gradFill>
              <a:gsLst>
                <a:gs pos="69000">
                  <a:schemeClr val="accent1"/>
                </a:gs>
                <a:gs pos="1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8C97D9-C981-4ABB-8C57-21DB69B98EF8}"/>
                </a:ext>
              </a:extLst>
            </p:cNvPr>
            <p:cNvSpPr/>
            <p:nvPr/>
          </p:nvSpPr>
          <p:spPr>
            <a:xfrm>
              <a:off x="7998980" y="4071938"/>
              <a:ext cx="458098" cy="1869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C874A2-7517-4D59-89B0-30150A7C477D}"/>
              </a:ext>
            </a:extLst>
          </p:cNvPr>
          <p:cNvGrpSpPr/>
          <p:nvPr/>
        </p:nvGrpSpPr>
        <p:grpSpPr>
          <a:xfrm>
            <a:off x="4196083" y="1844614"/>
            <a:ext cx="3786102" cy="496105"/>
            <a:chOff x="4648682" y="2622642"/>
            <a:chExt cx="3786102" cy="4961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703BDB-C620-48D0-83BB-F63ACB27AEFA}"/>
                </a:ext>
              </a:extLst>
            </p:cNvPr>
            <p:cNvSpPr txBox="1"/>
            <p:nvPr/>
          </p:nvSpPr>
          <p:spPr>
            <a:xfrm>
              <a:off x="4648682" y="2651767"/>
              <a:ext cx="43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D6F6C3-2861-40F9-BE5E-1184D0328960}"/>
                </a:ext>
              </a:extLst>
            </p:cNvPr>
            <p:cNvSpPr txBox="1"/>
            <p:nvPr/>
          </p:nvSpPr>
          <p:spPr>
            <a:xfrm>
              <a:off x="5319041" y="2643740"/>
              <a:ext cx="614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6.2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E6E51C-DCF6-4FB5-8D95-7A514CEA3B26}"/>
                </a:ext>
              </a:extLst>
            </p:cNvPr>
            <p:cNvSpPr txBox="1"/>
            <p:nvPr/>
          </p:nvSpPr>
          <p:spPr>
            <a:xfrm>
              <a:off x="6183080" y="265708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17F55-B7E5-4F3F-8FCC-508D0A8E9CEB}"/>
                </a:ext>
              </a:extLst>
            </p:cNvPr>
            <p:cNvSpPr txBox="1"/>
            <p:nvPr/>
          </p:nvSpPr>
          <p:spPr>
            <a:xfrm>
              <a:off x="6930780" y="265503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1508AA-26A2-422A-B909-32FCD57E5C43}"/>
                </a:ext>
              </a:extLst>
            </p:cNvPr>
            <p:cNvSpPr txBox="1"/>
            <p:nvPr/>
          </p:nvSpPr>
          <p:spPr>
            <a:xfrm>
              <a:off x="8096722" y="262264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4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60C17D-43C4-4967-95A3-E917E4E8A002}"/>
              </a:ext>
            </a:extLst>
          </p:cNvPr>
          <p:cNvSpPr txBox="1"/>
          <p:nvPr/>
        </p:nvSpPr>
        <p:spPr>
          <a:xfrm>
            <a:off x="1261837" y="4076603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Optimal policy known: Gittins Policy [G ‘79]</a:t>
            </a:r>
          </a:p>
          <a:p>
            <a:r>
              <a:rPr lang="en-US" sz="2400" dirty="0"/>
              <a:t>Gittins also optimal for estimated sizes, staged jobs, more</a:t>
            </a:r>
          </a:p>
          <a:p>
            <a:r>
              <a:rPr lang="en-US" sz="2400" dirty="0"/>
              <a:t>Gittins assigns a rank to every remaining size distribution.</a:t>
            </a:r>
          </a:p>
          <a:p>
            <a:r>
              <a:rPr lang="en-US" sz="2400" dirty="0"/>
              <a:t>Over time, remaining size distributions change, ranks go up or down.</a:t>
            </a:r>
          </a:p>
        </p:txBody>
      </p:sp>
    </p:spTree>
    <p:extLst>
      <p:ext uri="{BB962C8B-B14F-4D97-AF65-F5344CB8AC3E}">
        <p14:creationId xmlns:p14="http://schemas.microsoft.com/office/powerpoint/2010/main" val="160386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E12C-FE23-44A4-AD6E-4B187631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size M/G/1: Gittins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698EF-52F4-4365-947C-4429E410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4D736FA-B438-4B8F-AF74-E8EAF2F4ACEE}"/>
              </a:ext>
            </a:extLst>
          </p:cNvPr>
          <p:cNvGrpSpPr/>
          <p:nvPr/>
        </p:nvGrpSpPr>
        <p:grpSpPr>
          <a:xfrm>
            <a:off x="3358946" y="2305219"/>
            <a:ext cx="5135082" cy="1424156"/>
            <a:chOff x="3816146" y="3114844"/>
            <a:chExt cx="5135082" cy="142415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176E4AB-E20A-41EF-88BB-BB0CD3EC6AE9}"/>
                </a:ext>
              </a:extLst>
            </p:cNvPr>
            <p:cNvSpPr/>
            <p:nvPr/>
          </p:nvSpPr>
          <p:spPr>
            <a:xfrm>
              <a:off x="7507981" y="3114844"/>
              <a:ext cx="1443247" cy="1424156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83F64CE-2B9C-4208-A385-903EBF5E2456}"/>
                </a:ext>
              </a:extLst>
            </p:cNvPr>
            <p:cNvGrpSpPr/>
            <p:nvPr/>
          </p:nvGrpSpPr>
          <p:grpSpPr>
            <a:xfrm>
              <a:off x="3816146" y="3114844"/>
              <a:ext cx="4671991" cy="1291703"/>
              <a:chOff x="3568334" y="2178754"/>
              <a:chExt cx="6403323" cy="20828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0FEAEE5-B4AC-43C5-939E-63C6F9736C5D}"/>
                  </a:ext>
                </a:extLst>
              </p:cNvPr>
              <p:cNvGrpSpPr/>
              <p:nvPr/>
            </p:nvGrpSpPr>
            <p:grpSpPr>
              <a:xfrm>
                <a:off x="3568334" y="2178754"/>
                <a:ext cx="5059947" cy="2082800"/>
                <a:chOff x="3568334" y="2178754"/>
                <a:chExt cx="5059947" cy="2082801"/>
              </a:xfrm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413227-B3A0-4B1D-837A-8A76AC7A1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2178754"/>
                  <a:ext cx="5059947" cy="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38084C2-1886-4ED7-9CCF-0EBCAB6B6C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4261554"/>
                  <a:ext cx="505994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E12F9CE-BA7C-4789-8687-6FE7D595AEA4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EA8C9C-9025-4EA5-B265-737C5184F431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999D1B7-2427-4E53-9AEC-9404310DB8D6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E5D055D-93E4-44F6-90FA-D084B90E6E46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7A9F888-7833-44B9-97B5-AEA3C3BCC6B6}"/>
                  </a:ext>
                </a:extLst>
              </p:cNvPr>
              <p:cNvSpPr/>
              <p:nvPr/>
            </p:nvSpPr>
            <p:spPr>
              <a:xfrm>
                <a:off x="4687299" y="2494354"/>
                <a:ext cx="632179" cy="1648667"/>
              </a:xfrm>
              <a:prstGeom prst="rect">
                <a:avLst/>
              </a:prstGeom>
              <a:gradFill>
                <a:gsLst>
                  <a:gs pos="63000">
                    <a:schemeClr val="accent1"/>
                  </a:gs>
                  <a:gs pos="1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D07383-794F-4513-BD21-DE68A47CE646}"/>
                  </a:ext>
                </a:extLst>
              </p:cNvPr>
              <p:cNvSpPr/>
              <p:nvPr/>
            </p:nvSpPr>
            <p:spPr>
              <a:xfrm>
                <a:off x="5720232" y="2494356"/>
                <a:ext cx="632179" cy="1305845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300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D3EE668-4965-4F99-9F53-0896F80AEE7E}"/>
                  </a:ext>
                </a:extLst>
              </p:cNvPr>
              <p:cNvSpPr/>
              <p:nvPr/>
            </p:nvSpPr>
            <p:spPr>
              <a:xfrm>
                <a:off x="6702366" y="2494354"/>
                <a:ext cx="632179" cy="1648664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03CC63E-0BD0-4A0A-9AA9-05638A85E1C9}"/>
                  </a:ext>
                </a:extLst>
              </p:cNvPr>
              <p:cNvSpPr/>
              <p:nvPr/>
            </p:nvSpPr>
            <p:spPr>
              <a:xfrm>
                <a:off x="9339478" y="2526544"/>
                <a:ext cx="632179" cy="1648667"/>
              </a:xfrm>
              <a:prstGeom prst="rect">
                <a:avLst/>
              </a:prstGeom>
              <a:gradFill>
                <a:gsLst>
                  <a:gs pos="100000">
                    <a:schemeClr val="accent1"/>
                  </a:gs>
                  <a:gs pos="0">
                    <a:schemeClr val="bg1"/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F00395-94D3-45A6-9B0F-3FC786D2544D}"/>
                </a:ext>
              </a:extLst>
            </p:cNvPr>
            <p:cNvGrpSpPr/>
            <p:nvPr/>
          </p:nvGrpSpPr>
          <p:grpSpPr>
            <a:xfrm>
              <a:off x="4626231" y="3885069"/>
              <a:ext cx="3857356" cy="470704"/>
              <a:chOff x="4626231" y="3885069"/>
              <a:chExt cx="3857356" cy="4707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D09F84-2FF2-4307-A7AD-299AE20A23C2}"/>
                  </a:ext>
                </a:extLst>
              </p:cNvPr>
              <p:cNvGrpSpPr/>
              <p:nvPr/>
            </p:nvGrpSpPr>
            <p:grpSpPr>
              <a:xfrm>
                <a:off x="4626231" y="3885069"/>
                <a:ext cx="1934664" cy="470704"/>
                <a:chOff x="4626231" y="3885069"/>
                <a:chExt cx="1934664" cy="470704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2536BA2-9571-4B11-96F2-9AF1B10CD15E}"/>
                    </a:ext>
                  </a:extLst>
                </p:cNvPr>
                <p:cNvSpPr/>
                <p:nvPr/>
              </p:nvSpPr>
              <p:spPr>
                <a:xfrm>
                  <a:off x="4626231" y="3885069"/>
                  <a:ext cx="458059" cy="45317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1EB8FF7-F346-4B73-8633-FFB19C3C206E}"/>
                    </a:ext>
                  </a:extLst>
                </p:cNvPr>
                <p:cNvSpPr/>
                <p:nvPr/>
              </p:nvSpPr>
              <p:spPr>
                <a:xfrm>
                  <a:off x="5384815" y="4120426"/>
                  <a:ext cx="452056" cy="23534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ED2B7C7-DAD6-457B-AF8B-BB65BB2E072D}"/>
                    </a:ext>
                  </a:extLst>
                </p:cNvPr>
                <p:cNvSpPr/>
                <p:nvPr/>
              </p:nvSpPr>
              <p:spPr>
                <a:xfrm>
                  <a:off x="6102797" y="4210819"/>
                  <a:ext cx="458098" cy="12221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4D52C99-90D5-47D4-A4C7-B6A2849484B9}"/>
                  </a:ext>
                </a:extLst>
              </p:cNvPr>
              <p:cNvSpPr/>
              <p:nvPr/>
            </p:nvSpPr>
            <p:spPr>
              <a:xfrm>
                <a:off x="8025489" y="3905031"/>
                <a:ext cx="458098" cy="4479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8848D8E-ADED-4C22-8EA9-A00ED78D2C2A}"/>
                </a:ext>
              </a:extLst>
            </p:cNvPr>
            <p:cNvSpPr/>
            <p:nvPr/>
          </p:nvSpPr>
          <p:spPr>
            <a:xfrm>
              <a:off x="6914641" y="3296293"/>
              <a:ext cx="461250" cy="961354"/>
            </a:xfrm>
            <a:prstGeom prst="rect">
              <a:avLst/>
            </a:prstGeom>
            <a:gradFill>
              <a:gsLst>
                <a:gs pos="69000">
                  <a:schemeClr val="accent1"/>
                </a:gs>
                <a:gs pos="1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08C97D9-C981-4ABB-8C57-21DB69B98EF8}"/>
                </a:ext>
              </a:extLst>
            </p:cNvPr>
            <p:cNvSpPr/>
            <p:nvPr/>
          </p:nvSpPr>
          <p:spPr>
            <a:xfrm>
              <a:off x="6914641" y="4057659"/>
              <a:ext cx="458098" cy="18693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9C874A2-7517-4D59-89B0-30150A7C477D}"/>
              </a:ext>
            </a:extLst>
          </p:cNvPr>
          <p:cNvGrpSpPr/>
          <p:nvPr/>
        </p:nvGrpSpPr>
        <p:grpSpPr>
          <a:xfrm>
            <a:off x="4196083" y="1844614"/>
            <a:ext cx="3786102" cy="496105"/>
            <a:chOff x="4648682" y="2622642"/>
            <a:chExt cx="3786102" cy="49610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C703BDB-C620-48D0-83BB-F63ACB27AEFA}"/>
                </a:ext>
              </a:extLst>
            </p:cNvPr>
            <p:cNvSpPr txBox="1"/>
            <p:nvPr/>
          </p:nvSpPr>
          <p:spPr>
            <a:xfrm>
              <a:off x="4648682" y="2651767"/>
              <a:ext cx="43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8D6F6C3-2861-40F9-BE5E-1184D0328960}"/>
                </a:ext>
              </a:extLst>
            </p:cNvPr>
            <p:cNvSpPr txBox="1"/>
            <p:nvPr/>
          </p:nvSpPr>
          <p:spPr>
            <a:xfrm>
              <a:off x="5319041" y="2643740"/>
              <a:ext cx="614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6.2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E6E51C-DCF6-4FB5-8D95-7A514CEA3B26}"/>
                </a:ext>
              </a:extLst>
            </p:cNvPr>
            <p:cNvSpPr txBox="1"/>
            <p:nvPr/>
          </p:nvSpPr>
          <p:spPr>
            <a:xfrm>
              <a:off x="6183080" y="265708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517F55-B7E5-4F3F-8FCC-508D0A8E9CEB}"/>
                </a:ext>
              </a:extLst>
            </p:cNvPr>
            <p:cNvSpPr txBox="1"/>
            <p:nvPr/>
          </p:nvSpPr>
          <p:spPr>
            <a:xfrm>
              <a:off x="6930780" y="265503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1508AA-26A2-422A-B909-32FCD57E5C43}"/>
                </a:ext>
              </a:extLst>
            </p:cNvPr>
            <p:cNvSpPr txBox="1"/>
            <p:nvPr/>
          </p:nvSpPr>
          <p:spPr>
            <a:xfrm>
              <a:off x="8096722" y="262264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3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CD766E-754D-4538-879A-B4BCF863CEE7}"/>
              </a:ext>
            </a:extLst>
          </p:cNvPr>
          <p:cNvGrpSpPr/>
          <p:nvPr/>
        </p:nvGrpSpPr>
        <p:grpSpPr>
          <a:xfrm>
            <a:off x="6632997" y="1831348"/>
            <a:ext cx="1167314" cy="2377581"/>
            <a:chOff x="6632997" y="1831348"/>
            <a:chExt cx="1167314" cy="2377581"/>
          </a:xfrm>
        </p:grpSpPr>
        <p:sp>
          <p:nvSpPr>
            <p:cNvPr id="3" name="Arrow: Circular 2">
              <a:extLst>
                <a:ext uri="{FF2B5EF4-FFF2-40B4-BE49-F238E27FC236}">
                  <a16:creationId xmlns:a16="http://schemas.microsoft.com/office/drawing/2014/main" id="{8C1D607F-2CCC-494B-BFDE-68959C11A4BB}"/>
                </a:ext>
              </a:extLst>
            </p:cNvPr>
            <p:cNvSpPr/>
            <p:nvPr/>
          </p:nvSpPr>
          <p:spPr>
            <a:xfrm>
              <a:off x="6676018" y="1831348"/>
              <a:ext cx="1124293" cy="13255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9369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Arrow: Circular 33">
              <a:extLst>
                <a:ext uri="{FF2B5EF4-FFF2-40B4-BE49-F238E27FC236}">
                  <a16:creationId xmlns:a16="http://schemas.microsoft.com/office/drawing/2014/main" id="{409A5F45-B0E2-4997-8673-7F6A624AD98C}"/>
                </a:ext>
              </a:extLst>
            </p:cNvPr>
            <p:cNvSpPr/>
            <p:nvPr/>
          </p:nvSpPr>
          <p:spPr>
            <a:xfrm rot="10800000">
              <a:off x="6632997" y="2883366"/>
              <a:ext cx="1124293" cy="132556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9369"/>
              </a:avLst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DAED347-B51D-480D-9B6D-1FA3FADE5D6D}"/>
              </a:ext>
            </a:extLst>
          </p:cNvPr>
          <p:cNvSpPr txBox="1"/>
          <p:nvPr/>
        </p:nvSpPr>
        <p:spPr>
          <a:xfrm>
            <a:off x="1261837" y="4076603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Optimal policy known: Gittins Policy [G ‘79]</a:t>
            </a:r>
          </a:p>
          <a:p>
            <a:r>
              <a:rPr lang="en-US" sz="2400" dirty="0"/>
              <a:t>Gittins also optimal for estimated sizes, staged jobs, more</a:t>
            </a:r>
          </a:p>
          <a:p>
            <a:r>
              <a:rPr lang="en-US" sz="2400" dirty="0"/>
              <a:t>Gittins assigns a rank to every remaining size distribution.</a:t>
            </a:r>
          </a:p>
          <a:p>
            <a:r>
              <a:rPr lang="en-US" sz="2400" dirty="0"/>
              <a:t>Over time, remaining size distributions change, ranks go up or down.</a:t>
            </a:r>
          </a:p>
        </p:txBody>
      </p:sp>
    </p:spTree>
    <p:extLst>
      <p:ext uri="{BB962C8B-B14F-4D97-AF65-F5344CB8AC3E}">
        <p14:creationId xmlns:p14="http://schemas.microsoft.com/office/powerpoint/2010/main" val="2147586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360DCB8-D7EB-4A1A-98CE-757CC0F798C7}"/>
              </a:ext>
            </a:extLst>
          </p:cNvPr>
          <p:cNvSpPr/>
          <p:nvPr/>
        </p:nvSpPr>
        <p:spPr>
          <a:xfrm>
            <a:off x="869432" y="1791278"/>
            <a:ext cx="10278979" cy="883701"/>
          </a:xfrm>
          <a:prstGeom prst="roundRect">
            <a:avLst/>
          </a:prstGeom>
          <a:solidFill>
            <a:srgbClr val="E7FA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322FCA5-2AD7-4A61-A10E-A298CDBA1F22}"/>
              </a:ext>
            </a:extLst>
          </p:cNvPr>
          <p:cNvGrpSpPr/>
          <p:nvPr/>
        </p:nvGrpSpPr>
        <p:grpSpPr>
          <a:xfrm>
            <a:off x="3816146" y="2736073"/>
            <a:ext cx="4559707" cy="2194209"/>
            <a:chOff x="3816146" y="2736073"/>
            <a:chExt cx="4559707" cy="2194209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C5DC5303-4548-4376-8868-77B213AF76B3}"/>
                </a:ext>
              </a:extLst>
            </p:cNvPr>
            <p:cNvGrpSpPr/>
            <p:nvPr/>
          </p:nvGrpSpPr>
          <p:grpSpPr>
            <a:xfrm>
              <a:off x="3816146" y="2736073"/>
              <a:ext cx="4559707" cy="2194209"/>
              <a:chOff x="3816146" y="2736073"/>
              <a:chExt cx="4559707" cy="21942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558229F-64EB-465C-A2C9-043461C463C3}"/>
                  </a:ext>
                </a:extLst>
              </p:cNvPr>
              <p:cNvGrpSpPr/>
              <p:nvPr/>
            </p:nvGrpSpPr>
            <p:grpSpPr>
              <a:xfrm>
                <a:off x="3816146" y="2736073"/>
                <a:ext cx="4559707" cy="2194209"/>
                <a:chOff x="3816146" y="2926573"/>
                <a:chExt cx="4559707" cy="2194209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948B6B27-C2B8-4463-B2D8-114E28F427AA}"/>
                    </a:ext>
                  </a:extLst>
                </p:cNvPr>
                <p:cNvGrpSpPr/>
                <p:nvPr/>
              </p:nvGrpSpPr>
              <p:grpSpPr>
                <a:xfrm>
                  <a:off x="3816146" y="2926573"/>
                  <a:ext cx="4559707" cy="2194209"/>
                  <a:chOff x="3568334" y="1568008"/>
                  <a:chExt cx="6249429" cy="3538041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C9C23B9D-6BF2-41C3-A536-39F28FA70056}"/>
                      </a:ext>
                    </a:extLst>
                  </p:cNvPr>
                  <p:cNvGrpSpPr/>
                  <p:nvPr/>
                </p:nvGrpSpPr>
                <p:grpSpPr>
                  <a:xfrm>
                    <a:off x="3568334" y="1568008"/>
                    <a:ext cx="6249429" cy="3538041"/>
                    <a:chOff x="3568334" y="1568008"/>
                    <a:chExt cx="6249429" cy="3538042"/>
                  </a:xfrm>
                </p:grpSpPr>
                <p:cxnSp>
                  <p:nvCxnSpPr>
                    <p:cNvPr id="16" name="Straight Connector 15">
                      <a:extLst>
                        <a:ext uri="{FF2B5EF4-FFF2-40B4-BE49-F238E27FC236}">
                          <a16:creationId xmlns:a16="http://schemas.microsoft.com/office/drawing/2014/main" id="{BC84599F-5A8A-4E61-A010-843C1A4EA6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8334" y="2178754"/>
                      <a:ext cx="5059947" cy="2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Connector 16">
                      <a:extLst>
                        <a:ext uri="{FF2B5EF4-FFF2-40B4-BE49-F238E27FC236}">
                          <a16:creationId xmlns:a16="http://schemas.microsoft.com/office/drawing/2014/main" id="{43561A17-CAFA-47E2-8EA6-C40A3754D6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8334" y="4261554"/>
                      <a:ext cx="5059947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4B653CF0-BC22-4851-88E9-D189F895B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0992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B663B37F-10C9-48BE-9201-8B37DEC47B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703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4F19172D-21B0-47AC-B9AD-BD684C75C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46414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7543CC4B-784C-4C99-AEBA-9D2A6B715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19125" y="2178754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>
                      <a:extLst>
                        <a:ext uri="{FF2B5EF4-FFF2-40B4-BE49-F238E27FC236}">
                          <a16:creationId xmlns:a16="http://schemas.microsoft.com/office/drawing/2014/main" id="{C9CFA9F4-989A-422F-99E6-56442262A5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0001" y="1568008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2A6DEA79-4210-4C46-BE71-D79B5D611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1621" y="2494355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6EA23FD3-5C01-43D1-ADE4-76304C5C1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80001" y="3420702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5A5C04E1-C6F5-4D20-93C1-B7BA47DFD1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91621" y="4347049"/>
                      <a:ext cx="726142" cy="75900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595AAD53-25BC-440A-BE4E-FFF1230A20A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8628281" y="2100811"/>
                      <a:ext cx="463340" cy="39354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CB6E196C-C9FC-4BC7-A26C-22666B07A2A4}"/>
                        </a:ext>
                      </a:extLst>
                    </p:cNvPr>
                    <p:cNvCxnSpPr>
                      <a:cxnSpLocks/>
                      <a:endCxn id="23" idx="2"/>
                    </p:cNvCxnSpPr>
                    <p:nvPr/>
                  </p:nvCxnSpPr>
                  <p:spPr>
                    <a:xfrm flipV="1">
                      <a:off x="8628281" y="2873856"/>
                      <a:ext cx="463340" cy="157209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DF44A6E9-5634-4D2B-8555-956887EC2355}"/>
                        </a:ext>
                      </a:extLst>
                    </p:cNvPr>
                    <p:cNvCxnSpPr>
                      <a:cxnSpLocks/>
                      <a:endCxn id="24" idx="2"/>
                    </p:cNvCxnSpPr>
                    <p:nvPr/>
                  </p:nvCxnSpPr>
                  <p:spPr>
                    <a:xfrm>
                      <a:off x="8650857" y="3587043"/>
                      <a:ext cx="429144" cy="21316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5CD9E0E0-3CCE-4F94-AFF8-174648B72AC0}"/>
                        </a:ext>
                      </a:extLst>
                    </p:cNvPr>
                    <p:cNvCxnSpPr>
                      <a:cxnSpLocks/>
                      <a:endCxn id="25" idx="1"/>
                    </p:cNvCxnSpPr>
                    <p:nvPr/>
                  </p:nvCxnSpPr>
                  <p:spPr>
                    <a:xfrm>
                      <a:off x="8639569" y="4020670"/>
                      <a:ext cx="558393" cy="437532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CE5F007F-3C8C-44E3-80E2-FA9BC5DAE64F}"/>
                      </a:ext>
                    </a:extLst>
                  </p:cNvPr>
                  <p:cNvSpPr/>
                  <p:nvPr/>
                </p:nvSpPr>
                <p:spPr>
                  <a:xfrm>
                    <a:off x="9251902" y="4560040"/>
                    <a:ext cx="364070" cy="430530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78BEA75-3B1C-4ECE-B63F-B8F030E4D8E7}"/>
                      </a:ext>
                    </a:extLst>
                  </p:cNvPr>
                  <p:cNvSpPr/>
                  <p:nvPr/>
                </p:nvSpPr>
                <p:spPr>
                  <a:xfrm>
                    <a:off x="4687299" y="2494354"/>
                    <a:ext cx="632179" cy="1648667"/>
                  </a:xfrm>
                  <a:prstGeom prst="rect">
                    <a:avLst/>
                  </a:prstGeom>
                  <a:gradFill>
                    <a:gsLst>
                      <a:gs pos="63000">
                        <a:schemeClr val="accent1"/>
                      </a:gs>
                      <a:gs pos="1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A46D5158-B755-4A55-B79B-DFBD622A98C1}"/>
                      </a:ext>
                    </a:extLst>
                  </p:cNvPr>
                  <p:cNvSpPr/>
                  <p:nvPr/>
                </p:nvSpPr>
                <p:spPr>
                  <a:xfrm>
                    <a:off x="5720232" y="2494356"/>
                    <a:ext cx="632179" cy="1305845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3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5B9C969-DF54-443F-B11D-1A77A0459D4C}"/>
                      </a:ext>
                    </a:extLst>
                  </p:cNvPr>
                  <p:cNvSpPr/>
                  <p:nvPr/>
                </p:nvSpPr>
                <p:spPr>
                  <a:xfrm>
                    <a:off x="6702366" y="2494354"/>
                    <a:ext cx="632179" cy="1648664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DBFAC044-24D9-4C04-B20F-75D44C1D28B3}"/>
                      </a:ext>
                    </a:extLst>
                  </p:cNvPr>
                  <p:cNvSpPr/>
                  <p:nvPr/>
                </p:nvSpPr>
                <p:spPr>
                  <a:xfrm>
                    <a:off x="7774809" y="2494356"/>
                    <a:ext cx="632179" cy="1648667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284CE0A-3F3E-4AAA-9A57-E54EED6DC2E0}"/>
                    </a:ext>
                  </a:extLst>
                </p:cNvPr>
                <p:cNvSpPr/>
                <p:nvPr/>
              </p:nvSpPr>
              <p:spPr>
                <a:xfrm>
                  <a:off x="7962990" y="4177424"/>
                  <a:ext cx="265633" cy="267004"/>
                </a:xfrm>
                <a:prstGeom prst="rect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1AA6DA3-19BF-4B4F-9B22-CC5A199BE3A9}"/>
                    </a:ext>
                  </a:extLst>
                </p:cNvPr>
                <p:cNvSpPr/>
                <p:nvPr/>
              </p:nvSpPr>
              <p:spPr>
                <a:xfrm>
                  <a:off x="7972071" y="3596029"/>
                  <a:ext cx="265633" cy="267004"/>
                </a:xfrm>
                <a:prstGeom prst="rect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F035834-B78C-49E4-8457-06B5D482E54C}"/>
                    </a:ext>
                  </a:extLst>
                </p:cNvPr>
                <p:cNvSpPr/>
                <p:nvPr/>
              </p:nvSpPr>
              <p:spPr>
                <a:xfrm>
                  <a:off x="7962989" y="3032590"/>
                  <a:ext cx="265633" cy="267004"/>
                </a:xfrm>
                <a:prstGeom prst="rect">
                  <a:avLst/>
                </a:prstGeom>
                <a:gradFill>
                  <a:gsLst>
                    <a:gs pos="100000">
                      <a:schemeClr val="accent1"/>
                    </a:gs>
                    <a:gs pos="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F8E941B-79AB-4660-8AE8-36C79C1B4808}"/>
                  </a:ext>
                </a:extLst>
              </p:cNvPr>
              <p:cNvGrpSpPr/>
              <p:nvPr/>
            </p:nvGrpSpPr>
            <p:grpSpPr>
              <a:xfrm>
                <a:off x="4626231" y="3885069"/>
                <a:ext cx="3592866" cy="973594"/>
                <a:chOff x="4626231" y="3885069"/>
                <a:chExt cx="3592866" cy="973594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5DF2765F-A6E9-4E07-8DF8-1DE64A421429}"/>
                    </a:ext>
                  </a:extLst>
                </p:cNvPr>
                <p:cNvGrpSpPr/>
                <p:nvPr/>
              </p:nvGrpSpPr>
              <p:grpSpPr>
                <a:xfrm>
                  <a:off x="4626231" y="3885069"/>
                  <a:ext cx="3592866" cy="973594"/>
                  <a:chOff x="4626231" y="3885069"/>
                  <a:chExt cx="3592866" cy="973594"/>
                </a:xfrm>
              </p:grpSpPr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58F2401-648B-414F-8AA2-F244D11DE3E1}"/>
                      </a:ext>
                    </a:extLst>
                  </p:cNvPr>
                  <p:cNvSpPr/>
                  <p:nvPr/>
                </p:nvSpPr>
                <p:spPr>
                  <a:xfrm>
                    <a:off x="4626231" y="3885069"/>
                    <a:ext cx="458059" cy="453176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0B87A799-EADE-488A-AD2D-2FB4B70E2E7D}"/>
                      </a:ext>
                    </a:extLst>
                  </p:cNvPr>
                  <p:cNvSpPr/>
                  <p:nvPr/>
                </p:nvSpPr>
                <p:spPr>
                  <a:xfrm>
                    <a:off x="7962546" y="4791074"/>
                    <a:ext cx="256551" cy="6758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BC4A8B50-D710-42A5-92A4-BFD98689C4A6}"/>
                      </a:ext>
                    </a:extLst>
                  </p:cNvPr>
                  <p:cNvSpPr/>
                  <p:nvPr/>
                </p:nvSpPr>
                <p:spPr>
                  <a:xfrm>
                    <a:off x="5384815" y="4120426"/>
                    <a:ext cx="452056" cy="235347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C9103166-DC80-4712-8F5A-0D85739077DC}"/>
                      </a:ext>
                    </a:extLst>
                  </p:cNvPr>
                  <p:cNvSpPr/>
                  <p:nvPr/>
                </p:nvSpPr>
                <p:spPr>
                  <a:xfrm>
                    <a:off x="6102797" y="4210819"/>
                    <a:ext cx="458098" cy="122214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CE745237-06F6-4D1E-A9B0-D337C02AED4C}"/>
                    </a:ext>
                  </a:extLst>
                </p:cNvPr>
                <p:cNvSpPr/>
                <p:nvPr/>
              </p:nvSpPr>
              <p:spPr>
                <a:xfrm>
                  <a:off x="6883876" y="3885069"/>
                  <a:ext cx="458098" cy="44796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C8719CD-3541-4EA6-AB37-1F2537DE3147}"/>
                  </a:ext>
                </a:extLst>
              </p:cNvPr>
              <p:cNvSpPr/>
              <p:nvPr/>
            </p:nvSpPr>
            <p:spPr>
              <a:xfrm>
                <a:off x="7972071" y="3626927"/>
                <a:ext cx="256551" cy="45719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73FB8E0-0BC4-4256-80E2-4D9BF337025D}"/>
                </a:ext>
              </a:extLst>
            </p:cNvPr>
            <p:cNvSpPr/>
            <p:nvPr/>
          </p:nvSpPr>
          <p:spPr>
            <a:xfrm>
              <a:off x="7966671" y="4120427"/>
              <a:ext cx="256551" cy="13350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A385277-831C-472C-B366-371F33B94034}"/>
              </a:ext>
            </a:extLst>
          </p:cNvPr>
          <p:cNvGrpSpPr/>
          <p:nvPr/>
        </p:nvGrpSpPr>
        <p:grpSpPr>
          <a:xfrm>
            <a:off x="4648682" y="2643740"/>
            <a:ext cx="4334723" cy="2292931"/>
            <a:chOff x="4648682" y="2643740"/>
            <a:chExt cx="4334723" cy="229293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FD0F05A-864F-494E-B23B-365EF801B6BE}"/>
                </a:ext>
              </a:extLst>
            </p:cNvPr>
            <p:cNvSpPr txBox="1"/>
            <p:nvPr/>
          </p:nvSpPr>
          <p:spPr>
            <a:xfrm>
              <a:off x="4648682" y="2651767"/>
              <a:ext cx="4356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5D27A5C-0EDE-4C6F-ABA4-C597D96085A4}"/>
                </a:ext>
              </a:extLst>
            </p:cNvPr>
            <p:cNvSpPr txBox="1"/>
            <p:nvPr/>
          </p:nvSpPr>
          <p:spPr>
            <a:xfrm>
              <a:off x="5319041" y="2643740"/>
              <a:ext cx="6148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6.2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25F7DA-CBC8-4BE4-9180-4FEA098DBD5B}"/>
                </a:ext>
              </a:extLst>
            </p:cNvPr>
            <p:cNvSpPr txBox="1"/>
            <p:nvPr/>
          </p:nvSpPr>
          <p:spPr>
            <a:xfrm>
              <a:off x="6183080" y="265708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5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2A98E14-127A-447F-BC74-951E1A692FAA}"/>
                </a:ext>
              </a:extLst>
            </p:cNvPr>
            <p:cNvSpPr txBox="1"/>
            <p:nvPr/>
          </p:nvSpPr>
          <p:spPr>
            <a:xfrm>
              <a:off x="6930780" y="265503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251A321-0086-489A-BC55-8D67B541B1DA}"/>
                </a:ext>
              </a:extLst>
            </p:cNvPr>
            <p:cNvSpPr txBox="1"/>
            <p:nvPr/>
          </p:nvSpPr>
          <p:spPr>
            <a:xfrm>
              <a:off x="8411269" y="2675092"/>
              <a:ext cx="3380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DCF4A3-0355-4898-B066-9E64DF0B5FAF}"/>
                </a:ext>
              </a:extLst>
            </p:cNvPr>
            <p:cNvSpPr txBox="1"/>
            <p:nvPr/>
          </p:nvSpPr>
          <p:spPr>
            <a:xfrm>
              <a:off x="8371376" y="3322814"/>
              <a:ext cx="604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1.7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9696075-13A5-4915-B546-40E71AAF92C6}"/>
                </a:ext>
              </a:extLst>
            </p:cNvPr>
            <p:cNvSpPr txBox="1"/>
            <p:nvPr/>
          </p:nvSpPr>
          <p:spPr>
            <a:xfrm>
              <a:off x="8371376" y="3874164"/>
              <a:ext cx="604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2.1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095D033-9627-4FAE-9A74-7E7914520242}"/>
                </a:ext>
              </a:extLst>
            </p:cNvPr>
            <p:cNvSpPr txBox="1"/>
            <p:nvPr/>
          </p:nvSpPr>
          <p:spPr>
            <a:xfrm>
              <a:off x="8379394" y="4475006"/>
              <a:ext cx="604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2.4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C39EC9-F7FC-4B84-BFB9-DC1BBFF3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Unknown size M/G/k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913B-0050-45E2-A3A0-240B9858B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“The Gittins Policy is Nearly Optimal in the M/G/k under Extremely General Conditions”. ACM SIGMETRICS 2021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402AC90-76F8-436E-A69F-494DB4D5C4BB}"/>
              </a:ext>
            </a:extLst>
          </p:cNvPr>
          <p:cNvSpPr/>
          <p:nvPr/>
        </p:nvSpPr>
        <p:spPr>
          <a:xfrm>
            <a:off x="1685924" y="1844875"/>
            <a:ext cx="981075" cy="3841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AD18-2496-4243-BB5A-AB6532F4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5662E4-EFD3-49E9-946F-098B838426F1}"/>
                  </a:ext>
                </a:extLst>
              </p:cNvPr>
              <p:cNvSpPr txBox="1"/>
              <p:nvPr/>
            </p:nvSpPr>
            <p:spPr>
              <a:xfrm>
                <a:off x="728834" y="4984212"/>
                <a:ext cx="8559545" cy="1440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First paper to bound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𝐺𝑖𝑡𝑡𝑖𝑛𝑠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First paper to prove heavy-traffic optimality for Gittins-k.</a:t>
                </a:r>
              </a:p>
              <a:p>
                <a:pPr marL="0" indent="0">
                  <a:buNone/>
                </a:pPr>
                <a:r>
                  <a:rPr lang="en-US" sz="2800" dirty="0"/>
                  <a:t>Bonus: More settings. See paper.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85662E4-EFD3-49E9-946F-098B83842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34" y="4984212"/>
                <a:ext cx="8559545" cy="1440459"/>
              </a:xfrm>
              <a:prstGeom prst="rect">
                <a:avLst/>
              </a:prstGeom>
              <a:blipFill>
                <a:blip r:embed="rId3"/>
                <a:stretch>
                  <a:fillRect l="-1496" t="-2119" b="-1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20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FFC0-15BD-479B-919D-19F28EF4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to relevant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5A4B-56E2-45C4-B607-2EC32D145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9793"/>
            <a:ext cx="10515600" cy="2009082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RelevantWork</a:t>
            </a:r>
            <a:r>
              <a:rPr lang="en-US" dirty="0"/>
              <a:t>(r): Total service until all jobs complete or reach rank &gt;r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5B40DC-39BE-43D8-B99E-A9C687D7D78A}"/>
              </a:ext>
            </a:extLst>
          </p:cNvPr>
          <p:cNvGrpSpPr/>
          <p:nvPr/>
        </p:nvGrpSpPr>
        <p:grpSpPr>
          <a:xfrm>
            <a:off x="3806621" y="1708363"/>
            <a:ext cx="5167259" cy="2292931"/>
            <a:chOff x="3816146" y="2643740"/>
            <a:chExt cx="5167259" cy="229293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692AB90-BECD-46BA-86E0-6951FBB3DA55}"/>
                </a:ext>
              </a:extLst>
            </p:cNvPr>
            <p:cNvGrpSpPr/>
            <p:nvPr/>
          </p:nvGrpSpPr>
          <p:grpSpPr>
            <a:xfrm>
              <a:off x="3816146" y="2736073"/>
              <a:ext cx="4559707" cy="2194209"/>
              <a:chOff x="3816146" y="2736073"/>
              <a:chExt cx="4559707" cy="2194209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E3F85D4D-A109-4B49-B1BC-36EAE45E9656}"/>
                  </a:ext>
                </a:extLst>
              </p:cNvPr>
              <p:cNvGrpSpPr/>
              <p:nvPr/>
            </p:nvGrpSpPr>
            <p:grpSpPr>
              <a:xfrm>
                <a:off x="3816146" y="2736073"/>
                <a:ext cx="4559707" cy="2194209"/>
                <a:chOff x="3816146" y="2736073"/>
                <a:chExt cx="4559707" cy="219420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A6DF7FDA-401D-4675-BC27-233F93C64E1E}"/>
                    </a:ext>
                  </a:extLst>
                </p:cNvPr>
                <p:cNvGrpSpPr/>
                <p:nvPr/>
              </p:nvGrpSpPr>
              <p:grpSpPr>
                <a:xfrm>
                  <a:off x="3816146" y="2736073"/>
                  <a:ext cx="4559707" cy="2194209"/>
                  <a:chOff x="3816146" y="2926573"/>
                  <a:chExt cx="4559707" cy="2194209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A8F7C1FA-8765-4515-91B3-810A0D5CF35F}"/>
                      </a:ext>
                    </a:extLst>
                  </p:cNvPr>
                  <p:cNvGrpSpPr/>
                  <p:nvPr/>
                </p:nvGrpSpPr>
                <p:grpSpPr>
                  <a:xfrm>
                    <a:off x="3816146" y="2926573"/>
                    <a:ext cx="4559707" cy="2194209"/>
                    <a:chOff x="3568334" y="1568008"/>
                    <a:chExt cx="6249429" cy="3538041"/>
                  </a:xfrm>
                </p:grpSpPr>
                <p:grpSp>
                  <p:nvGrpSpPr>
                    <p:cNvPr id="79" name="Group 78">
                      <a:extLst>
                        <a:ext uri="{FF2B5EF4-FFF2-40B4-BE49-F238E27FC236}">
                          <a16:creationId xmlns:a16="http://schemas.microsoft.com/office/drawing/2014/main" id="{A88C2E62-5BA2-4F95-8CED-F1C50C006C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68334" y="1568008"/>
                      <a:ext cx="6249429" cy="3538041"/>
                      <a:chOff x="3568334" y="1568008"/>
                      <a:chExt cx="6249429" cy="3538042"/>
                    </a:xfrm>
                  </p:grpSpPr>
                  <p:cxnSp>
                    <p:nvCxnSpPr>
                      <p:cNvPr id="85" name="Straight Connector 84">
                        <a:extLst>
                          <a:ext uri="{FF2B5EF4-FFF2-40B4-BE49-F238E27FC236}">
                            <a16:creationId xmlns:a16="http://schemas.microsoft.com/office/drawing/2014/main" id="{0E578CB2-D44B-4672-BC11-44BB6BAC8F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68334" y="2178754"/>
                        <a:ext cx="5059947" cy="2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>
                        <a:extLst>
                          <a:ext uri="{FF2B5EF4-FFF2-40B4-BE49-F238E27FC236}">
                            <a16:creationId xmlns:a16="http://schemas.microsoft.com/office/drawing/2014/main" id="{43081534-2375-4BC2-96EC-87383E7CF7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68334" y="4261554"/>
                        <a:ext cx="5059947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7" name="Rectangle 86">
                        <a:extLst>
                          <a:ext uri="{FF2B5EF4-FFF2-40B4-BE49-F238E27FC236}">
                            <a16:creationId xmlns:a16="http://schemas.microsoft.com/office/drawing/2014/main" id="{BACF7BA8-4815-42DB-983D-30239D812C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600992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8" name="Rectangle 87">
                        <a:extLst>
                          <a:ext uri="{FF2B5EF4-FFF2-40B4-BE49-F238E27FC236}">
                            <a16:creationId xmlns:a16="http://schemas.microsoft.com/office/drawing/2014/main" id="{CC1AF688-D93E-4114-9B49-542D2C7FB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73703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89" name="Rectangle 88">
                        <a:extLst>
                          <a:ext uri="{FF2B5EF4-FFF2-40B4-BE49-F238E27FC236}">
                            <a16:creationId xmlns:a16="http://schemas.microsoft.com/office/drawing/2014/main" id="{ECDCE904-D893-4D25-979D-A88815966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46414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0" name="Rectangle 89">
                        <a:extLst>
                          <a:ext uri="{FF2B5EF4-FFF2-40B4-BE49-F238E27FC236}">
                            <a16:creationId xmlns:a16="http://schemas.microsoft.com/office/drawing/2014/main" id="{5CE9423A-4F40-4FF8-A1AA-1F9087C92F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19125" y="2178754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1" name="Oval 90">
                        <a:extLst>
                          <a:ext uri="{FF2B5EF4-FFF2-40B4-BE49-F238E27FC236}">
                            <a16:creationId xmlns:a16="http://schemas.microsoft.com/office/drawing/2014/main" id="{70CE18E7-37FC-429B-B940-B51AF2E96F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80001" y="1568008"/>
                        <a:ext cx="726142" cy="75900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2" name="Oval 91">
                        <a:extLst>
                          <a:ext uri="{FF2B5EF4-FFF2-40B4-BE49-F238E27FC236}">
                            <a16:creationId xmlns:a16="http://schemas.microsoft.com/office/drawing/2014/main" id="{CDBB96C7-8281-4297-ACD7-CC8E2D86E6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1621" y="2494355"/>
                        <a:ext cx="726142" cy="75900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3" name="Oval 92">
                        <a:extLst>
                          <a:ext uri="{FF2B5EF4-FFF2-40B4-BE49-F238E27FC236}">
                            <a16:creationId xmlns:a16="http://schemas.microsoft.com/office/drawing/2014/main" id="{659CAABA-E22B-4A19-948A-E7FF16D38D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80001" y="3420702"/>
                        <a:ext cx="726142" cy="75900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4" name="Oval 93">
                        <a:extLst>
                          <a:ext uri="{FF2B5EF4-FFF2-40B4-BE49-F238E27FC236}">
                            <a16:creationId xmlns:a16="http://schemas.microsoft.com/office/drawing/2014/main" id="{3AC2477F-2F6F-4CE2-A2B1-EAA192871E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1621" y="4347049"/>
                        <a:ext cx="726142" cy="75900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5" name="Straight Connector 94">
                        <a:extLst>
                          <a:ext uri="{FF2B5EF4-FFF2-40B4-BE49-F238E27FC236}">
                            <a16:creationId xmlns:a16="http://schemas.microsoft.com/office/drawing/2014/main" id="{51FABDD3-7F9E-496F-BB6C-8322189DF50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8628281" y="2100811"/>
                        <a:ext cx="463340" cy="39354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Connector 95">
                        <a:extLst>
                          <a:ext uri="{FF2B5EF4-FFF2-40B4-BE49-F238E27FC236}">
                            <a16:creationId xmlns:a16="http://schemas.microsoft.com/office/drawing/2014/main" id="{58A8492F-F1AA-4EAF-B646-89762C7BF588}"/>
                          </a:ext>
                        </a:extLst>
                      </p:cNvPr>
                      <p:cNvCxnSpPr>
                        <a:cxnSpLocks/>
                        <a:endCxn id="92" idx="2"/>
                      </p:cNvCxnSpPr>
                      <p:nvPr/>
                    </p:nvCxnSpPr>
                    <p:spPr>
                      <a:xfrm flipV="1">
                        <a:off x="8628281" y="2873856"/>
                        <a:ext cx="463340" cy="157209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" name="Straight Connector 96">
                        <a:extLst>
                          <a:ext uri="{FF2B5EF4-FFF2-40B4-BE49-F238E27FC236}">
                            <a16:creationId xmlns:a16="http://schemas.microsoft.com/office/drawing/2014/main" id="{98C2BD6C-7DC4-4A96-A03B-6C5BFBA86801}"/>
                          </a:ext>
                        </a:extLst>
                      </p:cNvPr>
                      <p:cNvCxnSpPr>
                        <a:cxnSpLocks/>
                        <a:endCxn id="93" idx="2"/>
                      </p:cNvCxnSpPr>
                      <p:nvPr/>
                    </p:nvCxnSpPr>
                    <p:spPr>
                      <a:xfrm>
                        <a:off x="8650857" y="3587043"/>
                        <a:ext cx="429144" cy="21316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Connector 97">
                        <a:extLst>
                          <a:ext uri="{FF2B5EF4-FFF2-40B4-BE49-F238E27FC236}">
                            <a16:creationId xmlns:a16="http://schemas.microsoft.com/office/drawing/2014/main" id="{61A64713-56D9-456C-B4C3-890A57796AE6}"/>
                          </a:ext>
                        </a:extLst>
                      </p:cNvPr>
                      <p:cNvCxnSpPr>
                        <a:cxnSpLocks/>
                        <a:endCxn id="94" idx="1"/>
                      </p:cNvCxnSpPr>
                      <p:nvPr/>
                    </p:nvCxnSpPr>
                    <p:spPr>
                      <a:xfrm>
                        <a:off x="8639569" y="4020670"/>
                        <a:ext cx="558393" cy="437532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0" name="Rectangle 79">
                      <a:extLst>
                        <a:ext uri="{FF2B5EF4-FFF2-40B4-BE49-F238E27FC236}">
                          <a16:creationId xmlns:a16="http://schemas.microsoft.com/office/drawing/2014/main" id="{5326ABA0-3284-4F61-9FA4-7EE75B5C7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51902" y="4560040"/>
                      <a:ext cx="364070" cy="430530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1" name="Rectangle 80">
                      <a:extLst>
                        <a:ext uri="{FF2B5EF4-FFF2-40B4-BE49-F238E27FC236}">
                          <a16:creationId xmlns:a16="http://schemas.microsoft.com/office/drawing/2014/main" id="{33A530FF-E7B8-492C-B54A-2B14649D6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7299" y="2494354"/>
                      <a:ext cx="632179" cy="1648667"/>
                    </a:xfrm>
                    <a:prstGeom prst="rect">
                      <a:avLst/>
                    </a:prstGeom>
                    <a:gradFill>
                      <a:gsLst>
                        <a:gs pos="63000">
                          <a:schemeClr val="accent1"/>
                        </a:gs>
                        <a:gs pos="1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A9E67DBE-6A66-4FAE-BA4C-1D5DE998C5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0232" y="2494356"/>
                      <a:ext cx="632179" cy="1305845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3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800B59C4-F61C-461C-B00C-D2E13377E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2366" y="2494354"/>
                      <a:ext cx="632179" cy="164866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7A24A4B7-E580-482A-9D81-665EAC675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4809" y="2494356"/>
                      <a:ext cx="632179" cy="1648667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2A729D12-42EA-4526-932A-30A87FD5F68E}"/>
                      </a:ext>
                    </a:extLst>
                  </p:cNvPr>
                  <p:cNvSpPr/>
                  <p:nvPr/>
                </p:nvSpPr>
                <p:spPr>
                  <a:xfrm>
                    <a:off x="7962990" y="4177424"/>
                    <a:ext cx="265633" cy="267004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Rectangle 76">
                    <a:extLst>
                      <a:ext uri="{FF2B5EF4-FFF2-40B4-BE49-F238E27FC236}">
                        <a16:creationId xmlns:a16="http://schemas.microsoft.com/office/drawing/2014/main" id="{574464F6-9D9D-4F0E-AF4F-53C07136FB95}"/>
                      </a:ext>
                    </a:extLst>
                  </p:cNvPr>
                  <p:cNvSpPr/>
                  <p:nvPr/>
                </p:nvSpPr>
                <p:spPr>
                  <a:xfrm>
                    <a:off x="7972071" y="3596029"/>
                    <a:ext cx="265633" cy="267004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C598CC84-31A2-4357-9332-D43077F76A43}"/>
                      </a:ext>
                    </a:extLst>
                  </p:cNvPr>
                  <p:cNvSpPr/>
                  <p:nvPr/>
                </p:nvSpPr>
                <p:spPr>
                  <a:xfrm>
                    <a:off x="7962989" y="3032590"/>
                    <a:ext cx="265633" cy="267004"/>
                  </a:xfrm>
                  <a:prstGeom prst="rect">
                    <a:avLst/>
                  </a:prstGeom>
                  <a:gradFill>
                    <a:gsLst>
                      <a:gs pos="100000">
                        <a:schemeClr val="accent1"/>
                      </a:gs>
                      <a:gs pos="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0DA12D97-FA24-4974-9384-61954AB8109F}"/>
                    </a:ext>
                  </a:extLst>
                </p:cNvPr>
                <p:cNvGrpSpPr/>
                <p:nvPr/>
              </p:nvGrpSpPr>
              <p:grpSpPr>
                <a:xfrm>
                  <a:off x="4626231" y="3885069"/>
                  <a:ext cx="3592866" cy="973594"/>
                  <a:chOff x="4626231" y="3885069"/>
                  <a:chExt cx="3592866" cy="973594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6CD397D7-0CB1-43FC-9629-2A9BF648F16B}"/>
                      </a:ext>
                    </a:extLst>
                  </p:cNvPr>
                  <p:cNvGrpSpPr/>
                  <p:nvPr/>
                </p:nvGrpSpPr>
                <p:grpSpPr>
                  <a:xfrm>
                    <a:off x="4626231" y="3885069"/>
                    <a:ext cx="3592866" cy="973594"/>
                    <a:chOff x="4626231" y="3885069"/>
                    <a:chExt cx="3592866" cy="973594"/>
                  </a:xfrm>
                </p:grpSpPr>
                <p:sp>
                  <p:nvSpPr>
                    <p:cNvPr id="71" name="Rectangle 70">
                      <a:extLst>
                        <a:ext uri="{FF2B5EF4-FFF2-40B4-BE49-F238E27FC236}">
                          <a16:creationId xmlns:a16="http://schemas.microsoft.com/office/drawing/2014/main" id="{0AC6212C-4073-4707-B7AC-8A8A3AFDCD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6231" y="3885069"/>
                      <a:ext cx="458059" cy="45317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145E9B7D-024D-4283-9A1A-97850FFFFD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2546" y="4791074"/>
                      <a:ext cx="256551" cy="6758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698DBFCE-C799-4340-AED1-CB1FCDDEE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4815" y="4120426"/>
                      <a:ext cx="452056" cy="235347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2C290A86-31A2-4AD8-92A3-B7360B5E78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02797" y="4210819"/>
                      <a:ext cx="458098" cy="12221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B1DC55BD-A7DD-4E85-9972-EE9FCA8BE281}"/>
                      </a:ext>
                    </a:extLst>
                  </p:cNvPr>
                  <p:cNvSpPr/>
                  <p:nvPr/>
                </p:nvSpPr>
                <p:spPr>
                  <a:xfrm>
                    <a:off x="6883876" y="3885069"/>
                    <a:ext cx="458098" cy="447964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2C839946-A91D-4C85-A3CF-006EA3613A6C}"/>
                    </a:ext>
                  </a:extLst>
                </p:cNvPr>
                <p:cNvSpPr/>
                <p:nvPr/>
              </p:nvSpPr>
              <p:spPr>
                <a:xfrm>
                  <a:off x="7972071" y="3626927"/>
                  <a:ext cx="256551" cy="45719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90750EF-3065-4821-9733-EB4095C39736}"/>
                  </a:ext>
                </a:extLst>
              </p:cNvPr>
              <p:cNvSpPr/>
              <p:nvPr/>
            </p:nvSpPr>
            <p:spPr>
              <a:xfrm>
                <a:off x="7966671" y="4120427"/>
                <a:ext cx="256551" cy="13350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E9D4B105-2E12-4F1C-A32A-9795B43B6198}"/>
                </a:ext>
              </a:extLst>
            </p:cNvPr>
            <p:cNvGrpSpPr/>
            <p:nvPr/>
          </p:nvGrpSpPr>
          <p:grpSpPr>
            <a:xfrm>
              <a:off x="4648682" y="2643740"/>
              <a:ext cx="4334723" cy="2292931"/>
              <a:chOff x="4648682" y="2643740"/>
              <a:chExt cx="4334723" cy="2292931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E996B4C5-D59F-4ECF-9AE2-A9B372DEB507}"/>
                  </a:ext>
                </a:extLst>
              </p:cNvPr>
              <p:cNvSpPr txBox="1"/>
              <p:nvPr/>
            </p:nvSpPr>
            <p:spPr>
              <a:xfrm>
                <a:off x="4648682" y="2651767"/>
                <a:ext cx="435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8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1E7279A-63F2-4C06-9F9C-4BD2A275A40E}"/>
                  </a:ext>
                </a:extLst>
              </p:cNvPr>
              <p:cNvSpPr txBox="1"/>
              <p:nvPr/>
            </p:nvSpPr>
            <p:spPr>
              <a:xfrm>
                <a:off x="5319041" y="2643740"/>
                <a:ext cx="6148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6.2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C9887BE-3C1C-418F-852B-ED17BB998A5F}"/>
                  </a:ext>
                </a:extLst>
              </p:cNvPr>
              <p:cNvSpPr txBox="1"/>
              <p:nvPr/>
            </p:nvSpPr>
            <p:spPr>
              <a:xfrm>
                <a:off x="6183080" y="2657082"/>
                <a:ext cx="338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5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ED0876C-9B47-4329-B667-A6907C573178}"/>
                  </a:ext>
                </a:extLst>
              </p:cNvPr>
              <p:cNvSpPr txBox="1"/>
              <p:nvPr/>
            </p:nvSpPr>
            <p:spPr>
              <a:xfrm>
                <a:off x="6930780" y="2655032"/>
                <a:ext cx="338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3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7F9FC5E-36C0-46BE-9586-35CC7FECCD72}"/>
                  </a:ext>
                </a:extLst>
              </p:cNvPr>
              <p:cNvSpPr txBox="1"/>
              <p:nvPr/>
            </p:nvSpPr>
            <p:spPr>
              <a:xfrm>
                <a:off x="8411269" y="2675092"/>
                <a:ext cx="3380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1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67D2C836-C633-493C-B84F-5868266F02CD}"/>
                  </a:ext>
                </a:extLst>
              </p:cNvPr>
              <p:cNvSpPr txBox="1"/>
              <p:nvPr/>
            </p:nvSpPr>
            <p:spPr>
              <a:xfrm>
                <a:off x="8371376" y="3322814"/>
                <a:ext cx="604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1.7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96BCCD6-B372-480B-BD93-892F0273668D}"/>
                  </a:ext>
                </a:extLst>
              </p:cNvPr>
              <p:cNvSpPr txBox="1"/>
              <p:nvPr/>
            </p:nvSpPr>
            <p:spPr>
              <a:xfrm>
                <a:off x="8371376" y="3874164"/>
                <a:ext cx="604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2.1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AD0616F7-238E-4705-A4B8-BF3953D467C1}"/>
                  </a:ext>
                </a:extLst>
              </p:cNvPr>
              <p:cNvSpPr txBox="1"/>
              <p:nvPr/>
            </p:nvSpPr>
            <p:spPr>
              <a:xfrm>
                <a:off x="8379394" y="4475006"/>
                <a:ext cx="6040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accent1"/>
                    </a:solidFill>
                  </a:rPr>
                  <a:t>2.4</a:t>
                </a: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67D3EDB-5CEC-4056-871C-824F3BCE7B31}"/>
              </a:ext>
            </a:extLst>
          </p:cNvPr>
          <p:cNvGrpSpPr/>
          <p:nvPr/>
        </p:nvGrpSpPr>
        <p:grpSpPr>
          <a:xfrm>
            <a:off x="3535208" y="2534557"/>
            <a:ext cx="585052" cy="622702"/>
            <a:chOff x="3897930" y="2632961"/>
            <a:chExt cx="585052" cy="622702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4ED7E6-2F65-4BE6-8D5C-8778467E19DA}"/>
                </a:ext>
              </a:extLst>
            </p:cNvPr>
            <p:cNvCxnSpPr/>
            <p:nvPr/>
          </p:nvCxnSpPr>
          <p:spPr>
            <a:xfrm>
              <a:off x="4143652" y="2632961"/>
              <a:ext cx="339330" cy="35004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C260E2-03E1-4344-A12A-D0C859ECEEBF}"/>
                </a:ext>
              </a:extLst>
            </p:cNvPr>
            <p:cNvCxnSpPr/>
            <p:nvPr/>
          </p:nvCxnSpPr>
          <p:spPr>
            <a:xfrm flipV="1">
              <a:off x="4121373" y="2983009"/>
              <a:ext cx="361609" cy="2726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5F40B2E-3AAD-405C-A5F3-DCBD8845169F}"/>
                </a:ext>
              </a:extLst>
            </p:cNvPr>
            <p:cNvCxnSpPr>
              <a:cxnSpLocks/>
            </p:cNvCxnSpPr>
            <p:nvPr/>
          </p:nvCxnSpPr>
          <p:spPr>
            <a:xfrm>
              <a:off x="3897930" y="2807985"/>
              <a:ext cx="4153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995EA49-92AC-41D1-93E8-016527AB418C}"/>
                </a:ext>
              </a:extLst>
            </p:cNvPr>
            <p:cNvCxnSpPr>
              <a:cxnSpLocks/>
            </p:cNvCxnSpPr>
            <p:nvPr/>
          </p:nvCxnSpPr>
          <p:spPr>
            <a:xfrm>
              <a:off x="3897930" y="3117167"/>
              <a:ext cx="4153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A4EB0B7-6B4C-4956-8946-9ABB94FBEBC2}"/>
              </a:ext>
            </a:extLst>
          </p:cNvPr>
          <p:cNvGrpSpPr/>
          <p:nvPr/>
        </p:nvGrpSpPr>
        <p:grpSpPr>
          <a:xfrm>
            <a:off x="6741749" y="921639"/>
            <a:ext cx="2451948" cy="3222973"/>
            <a:chOff x="6741749" y="921639"/>
            <a:chExt cx="2451948" cy="3222973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BC2B9C6F-5FD5-40D5-85D6-C0C42CE3C8F7}"/>
                </a:ext>
              </a:extLst>
            </p:cNvPr>
            <p:cNvSpPr/>
            <p:nvPr/>
          </p:nvSpPr>
          <p:spPr>
            <a:xfrm>
              <a:off x="6741749" y="1700041"/>
              <a:ext cx="2451948" cy="2444571"/>
            </a:xfrm>
            <a:prstGeom prst="round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8316FB8-CB61-45AD-AA9C-8F9D8814DD3B}"/>
                </a:ext>
              </a:extLst>
            </p:cNvPr>
            <p:cNvSpPr txBox="1"/>
            <p:nvPr/>
          </p:nvSpPr>
          <p:spPr>
            <a:xfrm>
              <a:off x="7247353" y="921639"/>
              <a:ext cx="1492453" cy="769441"/>
            </a:xfrm>
            <a:prstGeom prst="rect">
              <a:avLst/>
            </a:prstGeom>
            <a:noFill/>
            <a:ln w="63500"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Relevant to rank r=4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2264F85-6833-434C-84A6-1E53B3AA8432}"/>
              </a:ext>
            </a:extLst>
          </p:cNvPr>
          <p:cNvGrpSpPr/>
          <p:nvPr/>
        </p:nvGrpSpPr>
        <p:grpSpPr>
          <a:xfrm>
            <a:off x="6879079" y="2022194"/>
            <a:ext cx="1340855" cy="1817999"/>
            <a:chOff x="9735833" y="832040"/>
            <a:chExt cx="1340855" cy="1817999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807B7C2-70E7-404C-80E9-80445B1130B4}"/>
                </a:ext>
              </a:extLst>
            </p:cNvPr>
            <p:cNvSpPr/>
            <p:nvPr/>
          </p:nvSpPr>
          <p:spPr>
            <a:xfrm>
              <a:off x="9735833" y="1161773"/>
              <a:ext cx="458059" cy="587362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6BFA6AA-57A7-4715-A6A6-8D87219E8BF6}"/>
                </a:ext>
              </a:extLst>
            </p:cNvPr>
            <p:cNvSpPr/>
            <p:nvPr/>
          </p:nvSpPr>
          <p:spPr>
            <a:xfrm>
              <a:off x="10811185" y="2436355"/>
              <a:ext cx="249742" cy="21368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30A273D-AFEF-48C7-993A-9721D565ACBF}"/>
                </a:ext>
              </a:extLst>
            </p:cNvPr>
            <p:cNvSpPr/>
            <p:nvPr/>
          </p:nvSpPr>
          <p:spPr>
            <a:xfrm>
              <a:off x="10821582" y="1883047"/>
              <a:ext cx="249742" cy="106694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2A9AE79-AB29-4805-A79D-81C4E83387EF}"/>
                </a:ext>
              </a:extLst>
            </p:cNvPr>
            <p:cNvSpPr/>
            <p:nvPr/>
          </p:nvSpPr>
          <p:spPr>
            <a:xfrm>
              <a:off x="10826946" y="1429776"/>
              <a:ext cx="249742" cy="6833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CE020A7-A9B1-4DE9-8B41-C9EA34AFB2DC}"/>
                </a:ext>
              </a:extLst>
            </p:cNvPr>
            <p:cNvSpPr/>
            <p:nvPr/>
          </p:nvSpPr>
          <p:spPr>
            <a:xfrm>
              <a:off x="10821582" y="832040"/>
              <a:ext cx="249742" cy="1460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3800-D31A-400D-A407-4F579B8B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3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CEE9-65BC-40FD-B613-2B059A9C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Gittins-k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F7D3A-0E5B-484B-B800-9E2A7372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25DE"/>
                </a:solidFill>
              </a:rPr>
              <a:t>Gittins-k and Gittins-1 have similar </a:t>
            </a:r>
            <a:r>
              <a:rPr lang="en-US" dirty="0" err="1">
                <a:solidFill>
                  <a:srgbClr val="0025DE"/>
                </a:solidFill>
              </a:rPr>
              <a:t>RelevantWork</a:t>
            </a:r>
            <a:r>
              <a:rPr lang="en-US" dirty="0">
                <a:solidFill>
                  <a:srgbClr val="0025DE"/>
                </a:solidFill>
              </a:rPr>
              <a:t>(r)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dirty="0">
                <a:solidFill>
                  <a:srgbClr val="0025DE"/>
                </a:solidFill>
              </a:rPr>
              <a:t>Bound response time in terms of </a:t>
            </a:r>
            <a:r>
              <a:rPr lang="en-US" dirty="0" err="1">
                <a:solidFill>
                  <a:srgbClr val="0025DE"/>
                </a:solidFill>
              </a:rPr>
              <a:t>RelevantWork</a:t>
            </a:r>
            <a:r>
              <a:rPr lang="en-US" dirty="0">
                <a:solidFill>
                  <a:srgbClr val="0025DE"/>
                </a:solidFill>
              </a:rPr>
              <a:t>(r)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dirty="0">
                <a:solidFill>
                  <a:srgbClr val="0025DE"/>
                </a:solidFill>
              </a:rPr>
              <a:t>Bound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08780-FC83-4318-9375-DEBD824C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92F9CB4E-6068-4F4A-B24C-27DEFC312D59}"/>
              </a:ext>
            </a:extLst>
          </p:cNvPr>
          <p:cNvGrpSpPr/>
          <p:nvPr/>
        </p:nvGrpSpPr>
        <p:grpSpPr>
          <a:xfrm>
            <a:off x="9054548" y="3173548"/>
            <a:ext cx="2998657" cy="1409010"/>
            <a:chOff x="9054548" y="3173548"/>
            <a:chExt cx="2998657" cy="140901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C5B0095-D7F1-4883-9BEE-917D09FA0630}"/>
                </a:ext>
              </a:extLst>
            </p:cNvPr>
            <p:cNvGrpSpPr/>
            <p:nvPr/>
          </p:nvGrpSpPr>
          <p:grpSpPr>
            <a:xfrm>
              <a:off x="9054548" y="3173548"/>
              <a:ext cx="2998657" cy="1409010"/>
              <a:chOff x="9054548" y="3173548"/>
              <a:chExt cx="2998657" cy="140901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79D7B6F1-0B7A-40E7-A4E9-0D6788ECD4A1}"/>
                  </a:ext>
                </a:extLst>
              </p:cNvPr>
              <p:cNvGrpSpPr/>
              <p:nvPr/>
            </p:nvGrpSpPr>
            <p:grpSpPr>
              <a:xfrm>
                <a:off x="9054548" y="3417686"/>
                <a:ext cx="2590182" cy="1017175"/>
                <a:chOff x="9054548" y="3417686"/>
                <a:chExt cx="2590182" cy="1017175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972C561A-2612-476C-8BCC-F8807F949A5C}"/>
                    </a:ext>
                  </a:extLst>
                </p:cNvPr>
                <p:cNvGrpSpPr/>
                <p:nvPr/>
              </p:nvGrpSpPr>
              <p:grpSpPr>
                <a:xfrm>
                  <a:off x="9054548" y="3417686"/>
                  <a:ext cx="2590182" cy="1017175"/>
                  <a:chOff x="7429667" y="3475026"/>
                  <a:chExt cx="2590182" cy="1017175"/>
                </a:xfrm>
              </p:grpSpPr>
              <p:grpSp>
                <p:nvGrpSpPr>
                  <p:cNvPr id="148" name="Group 147">
                    <a:extLst>
                      <a:ext uri="{FF2B5EF4-FFF2-40B4-BE49-F238E27FC236}">
                        <a16:creationId xmlns:a16="http://schemas.microsoft.com/office/drawing/2014/main" id="{6EA3AFD8-BA74-4F9B-9AD2-00EAE2EB8253}"/>
                      </a:ext>
                    </a:extLst>
                  </p:cNvPr>
                  <p:cNvGrpSpPr/>
                  <p:nvPr/>
                </p:nvGrpSpPr>
                <p:grpSpPr>
                  <a:xfrm>
                    <a:off x="7429667" y="3475026"/>
                    <a:ext cx="2590182" cy="1017175"/>
                    <a:chOff x="2818198" y="1464444"/>
                    <a:chExt cx="7680468" cy="2765778"/>
                  </a:xfrm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91B45638-520C-4DA4-963E-4307F3B771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444" y="1464444"/>
                      <a:ext cx="2822222" cy="27657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1" name="Group 150">
                      <a:extLst>
                        <a:ext uri="{FF2B5EF4-FFF2-40B4-BE49-F238E27FC236}">
                          <a16:creationId xmlns:a16="http://schemas.microsoft.com/office/drawing/2014/main" id="{ED8980B1-0CCE-4DE4-9878-B59FDD6777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18198" y="1805933"/>
                      <a:ext cx="6686545" cy="2082801"/>
                      <a:chOff x="2648865" y="2178755"/>
                      <a:chExt cx="6686545" cy="2082801"/>
                    </a:xfrm>
                  </p:grpSpPr>
                  <p:cxnSp>
                    <p:nvCxnSpPr>
                      <p:cNvPr id="153" name="Straight Connector 152">
                        <a:extLst>
                          <a:ext uri="{FF2B5EF4-FFF2-40B4-BE49-F238E27FC236}">
                            <a16:creationId xmlns:a16="http://schemas.microsoft.com/office/drawing/2014/main" id="{3F12EBCD-1F12-4E1E-8A39-7490C50DF5D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48865" y="2178755"/>
                        <a:ext cx="4858245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Straight Connector 153">
                        <a:extLst>
                          <a:ext uri="{FF2B5EF4-FFF2-40B4-BE49-F238E27FC236}">
                            <a16:creationId xmlns:a16="http://schemas.microsoft.com/office/drawing/2014/main" id="{0288D146-720E-47C9-876C-39BE14514C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48865" y="4261556"/>
                        <a:ext cx="4858245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55" name="Rectangle 154">
                        <a:extLst>
                          <a:ext uri="{FF2B5EF4-FFF2-40B4-BE49-F238E27FC236}">
                            <a16:creationId xmlns:a16="http://schemas.microsoft.com/office/drawing/2014/main" id="{EAE819A1-289F-4642-8425-4CE31E857A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6" name="Rectangle 155">
                        <a:extLst>
                          <a:ext uri="{FF2B5EF4-FFF2-40B4-BE49-F238E27FC236}">
                            <a16:creationId xmlns:a16="http://schemas.microsoft.com/office/drawing/2014/main" id="{FF522ACA-92BF-49F8-B5AF-2B3D81675E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7" name="Rectangle 156">
                        <a:extLst>
                          <a:ext uri="{FF2B5EF4-FFF2-40B4-BE49-F238E27FC236}">
                            <a16:creationId xmlns:a16="http://schemas.microsoft.com/office/drawing/2014/main" id="{2C2287B3-0C39-43B8-AA49-93D4385767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8" name="Rectangle 157">
                        <a:extLst>
                          <a:ext uri="{FF2B5EF4-FFF2-40B4-BE49-F238E27FC236}">
                            <a16:creationId xmlns:a16="http://schemas.microsoft.com/office/drawing/2014/main" id="{3CB37726-2987-4FAB-BF09-E75E97300A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9" name="Rectangle 158">
                        <a:extLst>
                          <a:ext uri="{FF2B5EF4-FFF2-40B4-BE49-F238E27FC236}">
                            <a16:creationId xmlns:a16="http://schemas.microsoft.com/office/drawing/2014/main" id="{DCEFB448-6475-435D-B572-BEDEF61EB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5377" y="2280356"/>
                        <a:ext cx="602999" cy="18626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0" name="Rectangle 159">
                        <a:extLst>
                          <a:ext uri="{FF2B5EF4-FFF2-40B4-BE49-F238E27FC236}">
                            <a16:creationId xmlns:a16="http://schemas.microsoft.com/office/drawing/2014/main" id="{97DFD192-1F57-4894-A222-2646C85A1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7516" y="2280356"/>
                        <a:ext cx="523083" cy="18626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1" name="Rectangle 160">
                        <a:extLst>
                          <a:ext uri="{FF2B5EF4-FFF2-40B4-BE49-F238E27FC236}">
                            <a16:creationId xmlns:a16="http://schemas.microsoft.com/office/drawing/2014/main" id="{733DABAA-7245-4623-BA36-4F5E38DB26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2280359"/>
                        <a:ext cx="580879" cy="18626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7C345C15-2FA2-4744-B53B-7806D4D63F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9868" y="2280356"/>
                        <a:ext cx="665542" cy="1303866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52" name="Rectangle 151">
                      <a:extLst>
                        <a:ext uri="{FF2B5EF4-FFF2-40B4-BE49-F238E27FC236}">
                          <a16:creationId xmlns:a16="http://schemas.microsoft.com/office/drawing/2014/main" id="{6B0F9FD0-4476-4466-856D-42356F3CFA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245" y="1907534"/>
                      <a:ext cx="632177" cy="1862667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BA6CC78-7DAB-4E87-92FB-8AEB7F973421}"/>
                      </a:ext>
                    </a:extLst>
                  </p:cNvPr>
                  <p:cNvSpPr/>
                  <p:nvPr/>
                </p:nvSpPr>
                <p:spPr>
                  <a:xfrm>
                    <a:off x="9460206" y="4128206"/>
                    <a:ext cx="213197" cy="19481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46025EEF-5617-42B8-93DB-0A806BEC5FE4}"/>
                    </a:ext>
                  </a:extLst>
                </p:cNvPr>
                <p:cNvSpPr/>
                <p:nvPr/>
              </p:nvSpPr>
              <p:spPr>
                <a:xfrm>
                  <a:off x="10403681" y="4183682"/>
                  <a:ext cx="199381" cy="6807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1AA0D34E-797A-42FF-9839-BB756EB4BC34}"/>
                    </a:ext>
                  </a:extLst>
                </p:cNvPr>
                <p:cNvSpPr/>
                <p:nvPr/>
              </p:nvSpPr>
              <p:spPr>
                <a:xfrm>
                  <a:off x="10059762" y="3898402"/>
                  <a:ext cx="174957" cy="36500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4" name="Rectangle: Rounded Corners 143">
                <a:extLst>
                  <a:ext uri="{FF2B5EF4-FFF2-40B4-BE49-F238E27FC236}">
                    <a16:creationId xmlns:a16="http://schemas.microsoft.com/office/drawing/2014/main" id="{A3FC0377-059D-4EC3-B70B-C801BED2CCD7}"/>
                  </a:ext>
                </a:extLst>
              </p:cNvPr>
              <p:cNvSpPr/>
              <p:nvPr/>
            </p:nvSpPr>
            <p:spPr>
              <a:xfrm>
                <a:off x="10313106" y="3173548"/>
                <a:ext cx="1740099" cy="1409010"/>
              </a:xfrm>
              <a:prstGeom prst="roundRect">
                <a:avLst/>
              </a:prstGeom>
              <a:noFill/>
              <a:ln w="635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9F49A142-CAA7-4190-A597-3E261E1EF37E}"/>
                </a:ext>
              </a:extLst>
            </p:cNvPr>
            <p:cNvGrpSpPr/>
            <p:nvPr/>
          </p:nvGrpSpPr>
          <p:grpSpPr>
            <a:xfrm>
              <a:off x="10407942" y="3953473"/>
              <a:ext cx="890342" cy="254694"/>
              <a:chOff x="8783061" y="4010813"/>
              <a:chExt cx="890342" cy="25469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A3D167C7-8F43-4A33-82E6-2DF11EE659B8}"/>
                  </a:ext>
                </a:extLst>
              </p:cNvPr>
              <p:cNvSpPr/>
              <p:nvPr/>
            </p:nvSpPr>
            <p:spPr>
              <a:xfrm>
                <a:off x="9460206" y="4010813"/>
                <a:ext cx="213197" cy="10669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DBCEE952-8DA2-496A-8321-5967C42AC08D}"/>
                  </a:ext>
                </a:extLst>
              </p:cNvPr>
              <p:cNvSpPr/>
              <p:nvPr/>
            </p:nvSpPr>
            <p:spPr>
              <a:xfrm>
                <a:off x="8783061" y="4031445"/>
                <a:ext cx="197969" cy="2340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4D4ED6E-ACF9-429B-8658-CA4DEA063F32}"/>
              </a:ext>
            </a:extLst>
          </p:cNvPr>
          <p:cNvGrpSpPr/>
          <p:nvPr/>
        </p:nvGrpSpPr>
        <p:grpSpPr>
          <a:xfrm>
            <a:off x="9006957" y="1475389"/>
            <a:ext cx="3033724" cy="1429308"/>
            <a:chOff x="4214035" y="1618358"/>
            <a:chExt cx="5017975" cy="2590709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2E83887-611B-42D5-9EF8-DF79554F552D}"/>
                </a:ext>
              </a:extLst>
            </p:cNvPr>
            <p:cNvGrpSpPr/>
            <p:nvPr/>
          </p:nvGrpSpPr>
          <p:grpSpPr>
            <a:xfrm>
              <a:off x="4214035" y="1618358"/>
              <a:ext cx="5017975" cy="2590709"/>
              <a:chOff x="4223560" y="2553735"/>
              <a:chExt cx="5017975" cy="2590709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E5C7527F-9ADB-4618-A75D-45509824A4BB}"/>
                  </a:ext>
                </a:extLst>
              </p:cNvPr>
              <p:cNvGrpSpPr/>
              <p:nvPr/>
            </p:nvGrpSpPr>
            <p:grpSpPr>
              <a:xfrm>
                <a:off x="4223560" y="2736073"/>
                <a:ext cx="4152292" cy="2194209"/>
                <a:chOff x="4223560" y="2736073"/>
                <a:chExt cx="4152292" cy="2194209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E8B89576-D12F-449B-8C5D-1FF9B4690697}"/>
                    </a:ext>
                  </a:extLst>
                </p:cNvPr>
                <p:cNvGrpSpPr/>
                <p:nvPr/>
              </p:nvGrpSpPr>
              <p:grpSpPr>
                <a:xfrm>
                  <a:off x="4223560" y="2736073"/>
                  <a:ext cx="4152292" cy="2194209"/>
                  <a:chOff x="4223560" y="2736073"/>
                  <a:chExt cx="4152292" cy="2194209"/>
                </a:xfrm>
              </p:grpSpPr>
              <p:grpSp>
                <p:nvGrpSpPr>
                  <p:cNvPr id="184" name="Group 183">
                    <a:extLst>
                      <a:ext uri="{FF2B5EF4-FFF2-40B4-BE49-F238E27FC236}">
                        <a16:creationId xmlns:a16="http://schemas.microsoft.com/office/drawing/2014/main" id="{115198F5-41C0-4C1B-B704-7F02A4B875C0}"/>
                      </a:ext>
                    </a:extLst>
                  </p:cNvPr>
                  <p:cNvGrpSpPr/>
                  <p:nvPr/>
                </p:nvGrpSpPr>
                <p:grpSpPr>
                  <a:xfrm>
                    <a:off x="4223560" y="2736073"/>
                    <a:ext cx="4152292" cy="2194209"/>
                    <a:chOff x="4223560" y="2926573"/>
                    <a:chExt cx="4152292" cy="2194209"/>
                  </a:xfrm>
                </p:grpSpPr>
                <p:grpSp>
                  <p:nvGrpSpPr>
                    <p:cNvPr id="193" name="Group 192">
                      <a:extLst>
                        <a:ext uri="{FF2B5EF4-FFF2-40B4-BE49-F238E27FC236}">
                          <a16:creationId xmlns:a16="http://schemas.microsoft.com/office/drawing/2014/main" id="{CA88DEED-AC55-4550-9F40-4947EFBDE9C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23560" y="2926573"/>
                      <a:ext cx="4152292" cy="2194209"/>
                      <a:chOff x="4126727" y="1568008"/>
                      <a:chExt cx="5691036" cy="3538041"/>
                    </a:xfrm>
                  </p:grpSpPr>
                  <p:grpSp>
                    <p:nvGrpSpPr>
                      <p:cNvPr id="197" name="Group 196">
                        <a:extLst>
                          <a:ext uri="{FF2B5EF4-FFF2-40B4-BE49-F238E27FC236}">
                            <a16:creationId xmlns:a16="http://schemas.microsoft.com/office/drawing/2014/main" id="{7441785B-8CC3-4665-9AB9-497C2C728B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26727" y="1568008"/>
                        <a:ext cx="5691036" cy="3538041"/>
                        <a:chOff x="4126727" y="1568008"/>
                        <a:chExt cx="5691036" cy="3538042"/>
                      </a:xfrm>
                    </p:grpSpPr>
                    <p:cxnSp>
                      <p:nvCxnSpPr>
                        <p:cNvPr id="203" name="Straight Connector 202">
                          <a:extLst>
                            <a:ext uri="{FF2B5EF4-FFF2-40B4-BE49-F238E27FC236}">
                              <a16:creationId xmlns:a16="http://schemas.microsoft.com/office/drawing/2014/main" id="{BB6BCF8E-9866-4448-BF4F-483DF1DDC54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26727" y="2178755"/>
                          <a:ext cx="4501554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04" name="Straight Connector 203">
                          <a:extLst>
                            <a:ext uri="{FF2B5EF4-FFF2-40B4-BE49-F238E27FC236}">
                              <a16:creationId xmlns:a16="http://schemas.microsoft.com/office/drawing/2014/main" id="{AB9EDB0D-7E97-41D6-AB12-502738DBB8F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87897" y="4261551"/>
                          <a:ext cx="4440384" cy="3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05" name="Rectangle 204">
                          <a:extLst>
                            <a:ext uri="{FF2B5EF4-FFF2-40B4-BE49-F238E27FC236}">
                              <a16:creationId xmlns:a16="http://schemas.microsoft.com/office/drawing/2014/main" id="{4FC65A30-4E2C-4BF5-84FD-8B3046F1A8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00992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6" name="Rectangle 205">
                          <a:extLst>
                            <a:ext uri="{FF2B5EF4-FFF2-40B4-BE49-F238E27FC236}">
                              <a16:creationId xmlns:a16="http://schemas.microsoft.com/office/drawing/2014/main" id="{108C4E08-5689-487F-9530-F7135F44CC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73703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7" name="Rectangle 206">
                          <a:extLst>
                            <a:ext uri="{FF2B5EF4-FFF2-40B4-BE49-F238E27FC236}">
                              <a16:creationId xmlns:a16="http://schemas.microsoft.com/office/drawing/2014/main" id="{45047E26-F38F-40B1-AFC0-2DBB6FC970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6414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8" name="Rectangle 207">
                          <a:extLst>
                            <a:ext uri="{FF2B5EF4-FFF2-40B4-BE49-F238E27FC236}">
                              <a16:creationId xmlns:a16="http://schemas.microsoft.com/office/drawing/2014/main" id="{2BF9449E-D672-440C-A8AB-538FDD5BF4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19125" y="2178754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09" name="Oval 208">
                          <a:extLst>
                            <a:ext uri="{FF2B5EF4-FFF2-40B4-BE49-F238E27FC236}">
                              <a16:creationId xmlns:a16="http://schemas.microsoft.com/office/drawing/2014/main" id="{B81D55B7-86A9-4CF1-85B2-CAB066ACA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0001" y="1568008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0" name="Oval 209">
                          <a:extLst>
                            <a:ext uri="{FF2B5EF4-FFF2-40B4-BE49-F238E27FC236}">
                              <a16:creationId xmlns:a16="http://schemas.microsoft.com/office/drawing/2014/main" id="{C1D4D882-5FAA-40B1-91B6-78506D9D5A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1621" y="2494355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1" name="Oval 210">
                          <a:extLst>
                            <a:ext uri="{FF2B5EF4-FFF2-40B4-BE49-F238E27FC236}">
                              <a16:creationId xmlns:a16="http://schemas.microsoft.com/office/drawing/2014/main" id="{94692940-A2BF-494E-894E-F8D8E5DFFD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0001" y="3420702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12" name="Oval 211">
                          <a:extLst>
                            <a:ext uri="{FF2B5EF4-FFF2-40B4-BE49-F238E27FC236}">
                              <a16:creationId xmlns:a16="http://schemas.microsoft.com/office/drawing/2014/main" id="{9181CF8D-ABDF-457A-93D5-5C1B720E15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1621" y="4347049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13" name="Straight Connector 212">
                          <a:extLst>
                            <a:ext uri="{FF2B5EF4-FFF2-40B4-BE49-F238E27FC236}">
                              <a16:creationId xmlns:a16="http://schemas.microsoft.com/office/drawing/2014/main" id="{6CD41AE2-2F66-4C09-BFFB-DC6D0ED9536A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628281" y="2100811"/>
                          <a:ext cx="463340" cy="39354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4" name="Straight Connector 213">
                          <a:extLst>
                            <a:ext uri="{FF2B5EF4-FFF2-40B4-BE49-F238E27FC236}">
                              <a16:creationId xmlns:a16="http://schemas.microsoft.com/office/drawing/2014/main" id="{E728EAD5-8E07-41B9-A5FD-70121AEFAFCC}"/>
                            </a:ext>
                          </a:extLst>
                        </p:cNvPr>
                        <p:cNvCxnSpPr>
                          <a:cxnSpLocks/>
                          <a:endCxn id="210" idx="2"/>
                        </p:cNvCxnSpPr>
                        <p:nvPr/>
                      </p:nvCxnSpPr>
                      <p:spPr>
                        <a:xfrm flipV="1">
                          <a:off x="8628281" y="2873856"/>
                          <a:ext cx="463340" cy="15720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5" name="Straight Connector 214">
                          <a:extLst>
                            <a:ext uri="{FF2B5EF4-FFF2-40B4-BE49-F238E27FC236}">
                              <a16:creationId xmlns:a16="http://schemas.microsoft.com/office/drawing/2014/main" id="{599156E1-1A19-474E-860A-64686FADD576}"/>
                            </a:ext>
                          </a:extLst>
                        </p:cNvPr>
                        <p:cNvCxnSpPr>
                          <a:cxnSpLocks/>
                          <a:endCxn id="211" idx="2"/>
                        </p:cNvCxnSpPr>
                        <p:nvPr/>
                      </p:nvCxnSpPr>
                      <p:spPr>
                        <a:xfrm>
                          <a:off x="8650857" y="3587043"/>
                          <a:ext cx="429144" cy="21316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6" name="Straight Connector 215">
                          <a:extLst>
                            <a:ext uri="{FF2B5EF4-FFF2-40B4-BE49-F238E27FC236}">
                              <a16:creationId xmlns:a16="http://schemas.microsoft.com/office/drawing/2014/main" id="{5BFBB33C-A286-4E4F-A210-95E7B8C9CB83}"/>
                            </a:ext>
                          </a:extLst>
                        </p:cNvPr>
                        <p:cNvCxnSpPr>
                          <a:cxnSpLocks/>
                          <a:endCxn id="212" idx="1"/>
                        </p:cNvCxnSpPr>
                        <p:nvPr/>
                      </p:nvCxnSpPr>
                      <p:spPr>
                        <a:xfrm>
                          <a:off x="8639569" y="4020670"/>
                          <a:ext cx="558393" cy="43753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98" name="Rectangle 197">
                        <a:extLst>
                          <a:ext uri="{FF2B5EF4-FFF2-40B4-BE49-F238E27FC236}">
                            <a16:creationId xmlns:a16="http://schemas.microsoft.com/office/drawing/2014/main" id="{81A20753-24C5-4EC9-8E80-C25BE11A79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1902" y="4560040"/>
                        <a:ext cx="364070" cy="430530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9" name="Rectangle 198">
                        <a:extLst>
                          <a:ext uri="{FF2B5EF4-FFF2-40B4-BE49-F238E27FC236}">
                            <a16:creationId xmlns:a16="http://schemas.microsoft.com/office/drawing/2014/main" id="{346F60E2-D1C3-4A65-8A3B-168347227A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7299" y="2494354"/>
                        <a:ext cx="632179" cy="1648667"/>
                      </a:xfrm>
                      <a:prstGeom prst="rect">
                        <a:avLst/>
                      </a:prstGeom>
                      <a:gradFill>
                        <a:gsLst>
                          <a:gs pos="63000">
                            <a:schemeClr val="accent1"/>
                          </a:gs>
                          <a:gs pos="1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0" name="Rectangle 199">
                        <a:extLst>
                          <a:ext uri="{FF2B5EF4-FFF2-40B4-BE49-F238E27FC236}">
                            <a16:creationId xmlns:a16="http://schemas.microsoft.com/office/drawing/2014/main" id="{088892A4-9B43-47ED-957C-EE7A5024CA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232" y="2494356"/>
                        <a:ext cx="632179" cy="1305845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1" name="Rectangle 200">
                        <a:extLst>
                          <a:ext uri="{FF2B5EF4-FFF2-40B4-BE49-F238E27FC236}">
                            <a16:creationId xmlns:a16="http://schemas.microsoft.com/office/drawing/2014/main" id="{98891902-AD8F-4C01-85B4-245BA21011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2366" y="2494354"/>
                        <a:ext cx="632179" cy="1648664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202" name="Rectangle 201">
                        <a:extLst>
                          <a:ext uri="{FF2B5EF4-FFF2-40B4-BE49-F238E27FC236}">
                            <a16:creationId xmlns:a16="http://schemas.microsoft.com/office/drawing/2014/main" id="{414EE66B-A8A7-46A2-B690-4DB4EF5243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74809" y="2494356"/>
                        <a:ext cx="632179" cy="1648667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D0120BD8-D3FF-4D24-8896-5CC59708FD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2990" y="4177424"/>
                      <a:ext cx="265633" cy="26700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4510E2B4-258D-4862-BD85-85DE707AC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2071" y="3596029"/>
                      <a:ext cx="265633" cy="26700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3BC057EC-8193-4406-A2E2-F2C48ABE3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2989" y="3032590"/>
                      <a:ext cx="265633" cy="26700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85" name="Group 184">
                    <a:extLst>
                      <a:ext uri="{FF2B5EF4-FFF2-40B4-BE49-F238E27FC236}">
                        <a16:creationId xmlns:a16="http://schemas.microsoft.com/office/drawing/2014/main" id="{287249CA-78CC-4B39-8132-C57F2E804FF3}"/>
                      </a:ext>
                    </a:extLst>
                  </p:cNvPr>
                  <p:cNvGrpSpPr/>
                  <p:nvPr/>
                </p:nvGrpSpPr>
                <p:grpSpPr>
                  <a:xfrm>
                    <a:off x="4626231" y="3885069"/>
                    <a:ext cx="3592866" cy="973594"/>
                    <a:chOff x="4626231" y="3885069"/>
                    <a:chExt cx="3592866" cy="973594"/>
                  </a:xfrm>
                </p:grpSpPr>
                <p:grpSp>
                  <p:nvGrpSpPr>
                    <p:cNvPr id="187" name="Group 186">
                      <a:extLst>
                        <a:ext uri="{FF2B5EF4-FFF2-40B4-BE49-F238E27FC236}">
                          <a16:creationId xmlns:a16="http://schemas.microsoft.com/office/drawing/2014/main" id="{4215898C-8C8B-408D-AED4-7E19B7F647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26231" y="3885069"/>
                      <a:ext cx="3592866" cy="973594"/>
                      <a:chOff x="4626231" y="3885069"/>
                      <a:chExt cx="3592866" cy="973594"/>
                    </a:xfrm>
                  </p:grpSpPr>
                  <p:sp>
                    <p:nvSpPr>
                      <p:cNvPr id="189" name="Rectangle 188">
                        <a:extLst>
                          <a:ext uri="{FF2B5EF4-FFF2-40B4-BE49-F238E27FC236}">
                            <a16:creationId xmlns:a16="http://schemas.microsoft.com/office/drawing/2014/main" id="{39A04D13-2679-41D2-930A-0D61811607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6231" y="3885069"/>
                        <a:ext cx="458059" cy="4531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0" name="Rectangle 189">
                        <a:extLst>
                          <a:ext uri="{FF2B5EF4-FFF2-40B4-BE49-F238E27FC236}">
                            <a16:creationId xmlns:a16="http://schemas.microsoft.com/office/drawing/2014/main" id="{9C23C87E-52F3-47C3-809F-106BEDCF7D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2546" y="4791074"/>
                        <a:ext cx="256551" cy="6758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1" name="Rectangle 190">
                        <a:extLst>
                          <a:ext uri="{FF2B5EF4-FFF2-40B4-BE49-F238E27FC236}">
                            <a16:creationId xmlns:a16="http://schemas.microsoft.com/office/drawing/2014/main" id="{F0137540-5860-4547-B314-10025861C4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4815" y="4120426"/>
                        <a:ext cx="452056" cy="23534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2" name="Rectangle 191">
                        <a:extLst>
                          <a:ext uri="{FF2B5EF4-FFF2-40B4-BE49-F238E27FC236}">
                            <a16:creationId xmlns:a16="http://schemas.microsoft.com/office/drawing/2014/main" id="{2932379E-FF9A-428B-89D0-8BD04AAD8F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2797" y="4210819"/>
                        <a:ext cx="458098" cy="12221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D976384E-501C-4FD3-86AB-0EF21EAD6D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3876" y="3885069"/>
                      <a:ext cx="458098" cy="44796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574C2159-8344-4C65-90B1-7A0EF5A7F83D}"/>
                      </a:ext>
                    </a:extLst>
                  </p:cNvPr>
                  <p:cNvSpPr/>
                  <p:nvPr/>
                </p:nvSpPr>
                <p:spPr>
                  <a:xfrm>
                    <a:off x="7972071" y="3626927"/>
                    <a:ext cx="256551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3993D820-75AF-48C0-B5D5-B709A10192BB}"/>
                    </a:ext>
                  </a:extLst>
                </p:cNvPr>
                <p:cNvSpPr/>
                <p:nvPr/>
              </p:nvSpPr>
              <p:spPr>
                <a:xfrm>
                  <a:off x="7966671" y="4120427"/>
                  <a:ext cx="256551" cy="13350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CB5E2057-F3A8-47DB-A27F-4CADCB623924}"/>
                  </a:ext>
                </a:extLst>
              </p:cNvPr>
              <p:cNvGrpSpPr/>
              <p:nvPr/>
            </p:nvGrpSpPr>
            <p:grpSpPr>
              <a:xfrm>
                <a:off x="4599718" y="2553735"/>
                <a:ext cx="4641817" cy="2590709"/>
                <a:chOff x="4599718" y="2553735"/>
                <a:chExt cx="4641817" cy="2590709"/>
              </a:xfrm>
            </p:grpSpPr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123A07DE-7145-4569-8DB7-DACD2E77471F}"/>
                    </a:ext>
                  </a:extLst>
                </p:cNvPr>
                <p:cNvSpPr txBox="1"/>
                <p:nvPr/>
              </p:nvSpPr>
              <p:spPr>
                <a:xfrm>
                  <a:off x="4599718" y="2561763"/>
                  <a:ext cx="435608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8</a:t>
                  </a: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FC2F8941-53FA-40C8-930A-AFC816D725F0}"/>
                    </a:ext>
                  </a:extLst>
                </p:cNvPr>
                <p:cNvSpPr txBox="1"/>
                <p:nvPr/>
              </p:nvSpPr>
              <p:spPr>
                <a:xfrm>
                  <a:off x="5270079" y="2553735"/>
                  <a:ext cx="832634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6.2</a:t>
                  </a:r>
                </a:p>
              </p:txBody>
            </p:sp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A14EE23C-C052-432E-9FDB-65E2F6AC046A}"/>
                    </a:ext>
                  </a:extLst>
                </p:cNvPr>
                <p:cNvSpPr txBox="1"/>
                <p:nvPr/>
              </p:nvSpPr>
              <p:spPr>
                <a:xfrm>
                  <a:off x="6134117" y="2567077"/>
                  <a:ext cx="338063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5</a:t>
                  </a:r>
                </a:p>
              </p:txBody>
            </p:sp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9EB603A5-0F81-494A-A4F5-9A57E1D59EB7}"/>
                    </a:ext>
                  </a:extLst>
                </p:cNvPr>
                <p:cNvSpPr txBox="1"/>
                <p:nvPr/>
              </p:nvSpPr>
              <p:spPr>
                <a:xfrm>
                  <a:off x="6881817" y="2565027"/>
                  <a:ext cx="338063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3</a:t>
                  </a:r>
                </a:p>
              </p:txBody>
            </p:sp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94955EB3-A39F-47D4-98CF-11CFD9522D13}"/>
                    </a:ext>
                  </a:extLst>
                </p:cNvPr>
                <p:cNvSpPr txBox="1"/>
                <p:nvPr/>
              </p:nvSpPr>
              <p:spPr>
                <a:xfrm>
                  <a:off x="8411269" y="2675092"/>
                  <a:ext cx="338062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8BC45A46-580C-4573-AF64-1CAD29071063}"/>
                    </a:ext>
                  </a:extLst>
                </p:cNvPr>
                <p:cNvSpPr txBox="1"/>
                <p:nvPr/>
              </p:nvSpPr>
              <p:spPr>
                <a:xfrm>
                  <a:off x="8371376" y="3322814"/>
                  <a:ext cx="870159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1.7</a:t>
                  </a: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43ACA689-6200-4F74-A802-E194D39C59EC}"/>
                    </a:ext>
                  </a:extLst>
                </p:cNvPr>
                <p:cNvSpPr txBox="1"/>
                <p:nvPr/>
              </p:nvSpPr>
              <p:spPr>
                <a:xfrm>
                  <a:off x="8371376" y="3874163"/>
                  <a:ext cx="870159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2.1</a:t>
                  </a:r>
                </a:p>
              </p:txBody>
            </p:sp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10984E3-C9A8-4DF2-B119-138FAF0821FC}"/>
                    </a:ext>
                  </a:extLst>
                </p:cNvPr>
                <p:cNvSpPr txBox="1"/>
                <p:nvPr/>
              </p:nvSpPr>
              <p:spPr>
                <a:xfrm>
                  <a:off x="8379395" y="4475007"/>
                  <a:ext cx="862140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2.4</a:t>
                  </a:r>
                </a:p>
              </p:txBody>
            </p:sp>
          </p:grpSp>
        </p:grp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17982408-2147-41C8-835F-3C32928BB888}"/>
                </a:ext>
              </a:extLst>
            </p:cNvPr>
            <p:cNvSpPr/>
            <p:nvPr/>
          </p:nvSpPr>
          <p:spPr>
            <a:xfrm>
              <a:off x="6741749" y="1700041"/>
              <a:ext cx="2451948" cy="2444571"/>
            </a:xfrm>
            <a:prstGeom prst="round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A6CD18C-F96E-469A-94DF-E986E01C9187}"/>
                </a:ext>
              </a:extLst>
            </p:cNvPr>
            <p:cNvGrpSpPr/>
            <p:nvPr/>
          </p:nvGrpSpPr>
          <p:grpSpPr>
            <a:xfrm>
              <a:off x="6879079" y="2022194"/>
              <a:ext cx="1340855" cy="1817999"/>
              <a:chOff x="9735833" y="832040"/>
              <a:chExt cx="1340855" cy="1817999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85EE9D3A-46D3-4403-9A26-573345BB530A}"/>
                  </a:ext>
                </a:extLst>
              </p:cNvPr>
              <p:cNvSpPr/>
              <p:nvPr/>
            </p:nvSpPr>
            <p:spPr>
              <a:xfrm>
                <a:off x="9735833" y="1161773"/>
                <a:ext cx="458059" cy="5873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8D4FE284-AD46-4AEE-887F-F10175A2E469}"/>
                  </a:ext>
                </a:extLst>
              </p:cNvPr>
              <p:cNvSpPr/>
              <p:nvPr/>
            </p:nvSpPr>
            <p:spPr>
              <a:xfrm>
                <a:off x="10811185" y="2436355"/>
                <a:ext cx="249742" cy="21368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E5B4CB7-AA5F-416F-B164-508DA2FA4EEF}"/>
                  </a:ext>
                </a:extLst>
              </p:cNvPr>
              <p:cNvSpPr/>
              <p:nvPr/>
            </p:nvSpPr>
            <p:spPr>
              <a:xfrm>
                <a:off x="10821582" y="1883047"/>
                <a:ext cx="249742" cy="10669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E96160A-BB0C-48C0-B247-963B404829DE}"/>
                  </a:ext>
                </a:extLst>
              </p:cNvPr>
              <p:cNvSpPr/>
              <p:nvPr/>
            </p:nvSpPr>
            <p:spPr>
              <a:xfrm>
                <a:off x="10826946" y="1429776"/>
                <a:ext cx="249742" cy="683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8545E33-5D84-46B6-BF79-32AF2CFC841C}"/>
                  </a:ext>
                </a:extLst>
              </p:cNvPr>
              <p:cNvSpPr/>
              <p:nvPr/>
            </p:nvSpPr>
            <p:spPr>
              <a:xfrm>
                <a:off x="10821582" y="832040"/>
                <a:ext cx="249742" cy="1460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75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CEE9-65BC-40FD-B613-2B059A9C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Gittins-k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F7D3A-0E5B-484B-B800-9E2A73724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rgbClr val="0025DE"/>
                    </a:solidFill>
                  </a:rPr>
                  <a:t>Gittins-k and Gittins-1 have similar </a:t>
                </a:r>
                <a:r>
                  <a:rPr lang="en-US" dirty="0" err="1">
                    <a:solidFill>
                      <a:srgbClr val="0025DE"/>
                    </a:solidFill>
                  </a:rPr>
                  <a:t>RelevantWork</a:t>
                </a:r>
                <a:r>
                  <a:rPr lang="en-US" dirty="0">
                    <a:solidFill>
                      <a:srgbClr val="0025DE"/>
                    </a:solidFill>
                  </a:rPr>
                  <a:t>(r)</a:t>
                </a:r>
              </a:p>
              <a:p>
                <a:pPr marL="0" indent="0">
                  <a:buNone/>
                </a:pPr>
                <a:r>
                  <a:rPr lang="en-US" dirty="0"/>
                  <a:t>SRPT method relied on deterministic remaining size.</a:t>
                </a:r>
              </a:p>
              <a:p>
                <a:pPr marL="0" indent="0">
                  <a:buNone/>
                </a:pPr>
                <a:r>
                  <a:rPr lang="en-US" dirty="0"/>
                  <a:t>New method: Conservation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Palm Calculus.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dirty="0">
                    <a:solidFill>
                      <a:srgbClr val="0025DE"/>
                    </a:solidFill>
                  </a:rPr>
                  <a:t>Bound response time in terms of </a:t>
                </a:r>
                <a:r>
                  <a:rPr lang="en-US" dirty="0" err="1">
                    <a:solidFill>
                      <a:srgbClr val="0025DE"/>
                    </a:solidFill>
                  </a:rPr>
                  <a:t>RelevantWork</a:t>
                </a:r>
                <a:r>
                  <a:rPr lang="en-US" dirty="0">
                    <a:solidFill>
                      <a:srgbClr val="0025DE"/>
                    </a:solidFill>
                  </a:rPr>
                  <a:t>(r)</a:t>
                </a:r>
              </a:p>
              <a:p>
                <a:pPr marL="0" indent="0">
                  <a:buNone/>
                </a:pPr>
                <a:r>
                  <a:rPr lang="en-US" dirty="0"/>
                  <a:t>SRPT method relied on remaining size only decreasing.</a:t>
                </a:r>
              </a:p>
              <a:p>
                <a:pPr marL="0" indent="0">
                  <a:buNone/>
                </a:pPr>
                <a:r>
                  <a:rPr lang="en-US" dirty="0"/>
                  <a:t>New method: Gittins-specific response time formula.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dirty="0">
                    <a:solidFill>
                      <a:srgbClr val="0025DE"/>
                    </a:solidFill>
                  </a:rPr>
                  <a:t>Bound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CF7D3A-0E5B-484B-B800-9E2A73724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ightning Bolt 3">
            <a:extLst>
              <a:ext uri="{FF2B5EF4-FFF2-40B4-BE49-F238E27FC236}">
                <a16:creationId xmlns:a16="http://schemas.microsoft.com/office/drawing/2014/main" id="{A31653BB-7870-48DD-BE81-96D9EF8FFAC2}"/>
              </a:ext>
            </a:extLst>
          </p:cNvPr>
          <p:cNvSpPr/>
          <p:nvPr/>
        </p:nvSpPr>
        <p:spPr>
          <a:xfrm>
            <a:off x="470452" y="2285747"/>
            <a:ext cx="367748" cy="546653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6D855B9-3376-424A-96D3-69B1F4777A95}"/>
              </a:ext>
            </a:extLst>
          </p:cNvPr>
          <p:cNvGrpSpPr/>
          <p:nvPr/>
        </p:nvGrpSpPr>
        <p:grpSpPr>
          <a:xfrm>
            <a:off x="9054548" y="3173548"/>
            <a:ext cx="2998657" cy="1409010"/>
            <a:chOff x="9054548" y="3173548"/>
            <a:chExt cx="2998657" cy="140901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E1350EF-6D7A-469E-9E07-E90B8DA46BC2}"/>
                </a:ext>
              </a:extLst>
            </p:cNvPr>
            <p:cNvGrpSpPr/>
            <p:nvPr/>
          </p:nvGrpSpPr>
          <p:grpSpPr>
            <a:xfrm>
              <a:off x="9054548" y="3173548"/>
              <a:ext cx="2998657" cy="1409010"/>
              <a:chOff x="9054548" y="3173548"/>
              <a:chExt cx="2998657" cy="140901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A93B9090-8451-4A5A-8993-D8ACE56F816A}"/>
                  </a:ext>
                </a:extLst>
              </p:cNvPr>
              <p:cNvGrpSpPr/>
              <p:nvPr/>
            </p:nvGrpSpPr>
            <p:grpSpPr>
              <a:xfrm>
                <a:off x="9054548" y="3417686"/>
                <a:ext cx="2590182" cy="1017175"/>
                <a:chOff x="9054548" y="3417686"/>
                <a:chExt cx="2590182" cy="1017175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9376F0F2-402D-4C71-AB3C-A43FBD48BC0B}"/>
                    </a:ext>
                  </a:extLst>
                </p:cNvPr>
                <p:cNvGrpSpPr/>
                <p:nvPr/>
              </p:nvGrpSpPr>
              <p:grpSpPr>
                <a:xfrm>
                  <a:off x="9054548" y="3417686"/>
                  <a:ext cx="2590182" cy="1017175"/>
                  <a:chOff x="7429667" y="3475026"/>
                  <a:chExt cx="2590182" cy="1017175"/>
                </a:xfrm>
              </p:grpSpPr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F8F7DB4-092F-4E7D-A5D9-84021BF6F0DD}"/>
                      </a:ext>
                    </a:extLst>
                  </p:cNvPr>
                  <p:cNvGrpSpPr/>
                  <p:nvPr/>
                </p:nvGrpSpPr>
                <p:grpSpPr>
                  <a:xfrm>
                    <a:off x="7429667" y="3475026"/>
                    <a:ext cx="2590182" cy="1017175"/>
                    <a:chOff x="2818198" y="1464444"/>
                    <a:chExt cx="7680468" cy="2765778"/>
                  </a:xfrm>
                </p:grpSpPr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39E37B90-A6AF-4DDA-AFA7-83ED4FCDDC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76444" y="1464444"/>
                      <a:ext cx="2822222" cy="2765778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56" name="Group 55">
                      <a:extLst>
                        <a:ext uri="{FF2B5EF4-FFF2-40B4-BE49-F238E27FC236}">
                          <a16:creationId xmlns:a16="http://schemas.microsoft.com/office/drawing/2014/main" id="{73F13002-4C5D-4264-B296-D2299A1531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18198" y="1805933"/>
                      <a:ext cx="6686545" cy="2082801"/>
                      <a:chOff x="2648865" y="2178755"/>
                      <a:chExt cx="6686545" cy="2082801"/>
                    </a:xfrm>
                  </p:grpSpPr>
                  <p:cxnSp>
                    <p:nvCxnSpPr>
                      <p:cNvPr id="59" name="Straight Connector 58">
                        <a:extLst>
                          <a:ext uri="{FF2B5EF4-FFF2-40B4-BE49-F238E27FC236}">
                            <a16:creationId xmlns:a16="http://schemas.microsoft.com/office/drawing/2014/main" id="{B7590876-C7DD-430E-B878-D009CAB3BF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48865" y="2178755"/>
                        <a:ext cx="4858245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9DB17E76-B581-4BEA-B593-55D9EF35DCE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2648865" y="4261556"/>
                        <a:ext cx="4858245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Rectangle 60">
                        <a:extLst>
                          <a:ext uri="{FF2B5EF4-FFF2-40B4-BE49-F238E27FC236}">
                            <a16:creationId xmlns:a16="http://schemas.microsoft.com/office/drawing/2014/main" id="{09F3D8E1-6642-4202-A76C-23F8D0CAC7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2" name="Rectangle 61">
                        <a:extLst>
                          <a:ext uri="{FF2B5EF4-FFF2-40B4-BE49-F238E27FC236}">
                            <a16:creationId xmlns:a16="http://schemas.microsoft.com/office/drawing/2014/main" id="{55C9F307-BEFA-4719-86FF-FF099610CB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6A6EBFA3-1CE2-4328-9FE5-2C003B3D36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4" name="Rectangle 63">
                        <a:extLst>
                          <a:ext uri="{FF2B5EF4-FFF2-40B4-BE49-F238E27FC236}">
                            <a16:creationId xmlns:a16="http://schemas.microsoft.com/office/drawing/2014/main" id="{EADE58C1-71B9-43ED-AD4D-2EA1D51B2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5" name="Rectangle 64">
                        <a:extLst>
                          <a:ext uri="{FF2B5EF4-FFF2-40B4-BE49-F238E27FC236}">
                            <a16:creationId xmlns:a16="http://schemas.microsoft.com/office/drawing/2014/main" id="{1E1C2C0E-E82C-44AF-83E1-AC54D52DAC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5377" y="2280356"/>
                        <a:ext cx="602999" cy="18626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Rectangle 65">
                        <a:extLst>
                          <a:ext uri="{FF2B5EF4-FFF2-40B4-BE49-F238E27FC236}">
                            <a16:creationId xmlns:a16="http://schemas.microsoft.com/office/drawing/2014/main" id="{75BA0768-8264-4756-9D0E-E6251125143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7516" y="2280356"/>
                        <a:ext cx="523083" cy="18626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 66">
                        <a:extLst>
                          <a:ext uri="{FF2B5EF4-FFF2-40B4-BE49-F238E27FC236}">
                            <a16:creationId xmlns:a16="http://schemas.microsoft.com/office/drawing/2014/main" id="{02B4B6FF-4FEE-4F22-8291-146645168C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2280359"/>
                        <a:ext cx="580879" cy="186266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Rectangle 67">
                        <a:extLst>
                          <a:ext uri="{FF2B5EF4-FFF2-40B4-BE49-F238E27FC236}">
                            <a16:creationId xmlns:a16="http://schemas.microsoft.com/office/drawing/2014/main" id="{AE17CABC-5FD6-4206-8E74-747F6437A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9868" y="2280356"/>
                        <a:ext cx="665542" cy="1303866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100000">
                            <a:schemeClr val="accent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CCEEDB3A-B2FE-4D20-BBDE-4B8D5DF062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8245" y="1907534"/>
                      <a:ext cx="632177" cy="1862667"/>
                    </a:xfrm>
                    <a:prstGeom prst="rect">
                      <a:avLst/>
                    </a:prstGeom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100000">
                          <a:schemeClr val="accent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6A3DDE00-5722-4DA4-B438-C1BBD2EAC87B}"/>
                      </a:ext>
                    </a:extLst>
                  </p:cNvPr>
                  <p:cNvSpPr/>
                  <p:nvPr/>
                </p:nvSpPr>
                <p:spPr>
                  <a:xfrm>
                    <a:off x="9460206" y="4128206"/>
                    <a:ext cx="213197" cy="19481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850AF16A-ED07-437E-95A3-9F3671E20A36}"/>
                    </a:ext>
                  </a:extLst>
                </p:cNvPr>
                <p:cNvSpPr/>
                <p:nvPr/>
              </p:nvSpPr>
              <p:spPr>
                <a:xfrm>
                  <a:off x="10403681" y="4183682"/>
                  <a:ext cx="199381" cy="6807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95D2A749-915A-413A-B4D1-75DF1C06AE12}"/>
                    </a:ext>
                  </a:extLst>
                </p:cNvPr>
                <p:cNvSpPr/>
                <p:nvPr/>
              </p:nvSpPr>
              <p:spPr>
                <a:xfrm>
                  <a:off x="10059762" y="3898402"/>
                  <a:ext cx="174957" cy="36500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26D43711-7528-4F9B-9E58-6C0CB42BD840}"/>
                  </a:ext>
                </a:extLst>
              </p:cNvPr>
              <p:cNvSpPr/>
              <p:nvPr/>
            </p:nvSpPr>
            <p:spPr>
              <a:xfrm>
                <a:off x="10313106" y="3173548"/>
                <a:ext cx="1740099" cy="1409010"/>
              </a:xfrm>
              <a:prstGeom prst="roundRect">
                <a:avLst/>
              </a:prstGeom>
              <a:noFill/>
              <a:ln w="635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3372D3C-7496-437F-83C6-A321A6C9548C}"/>
                </a:ext>
              </a:extLst>
            </p:cNvPr>
            <p:cNvGrpSpPr/>
            <p:nvPr/>
          </p:nvGrpSpPr>
          <p:grpSpPr>
            <a:xfrm>
              <a:off x="10407942" y="3953473"/>
              <a:ext cx="890342" cy="254694"/>
              <a:chOff x="8783061" y="4010813"/>
              <a:chExt cx="890342" cy="254694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ECC11E-C28E-4656-84CE-1B162D00ADA0}"/>
                  </a:ext>
                </a:extLst>
              </p:cNvPr>
              <p:cNvSpPr/>
              <p:nvPr/>
            </p:nvSpPr>
            <p:spPr>
              <a:xfrm>
                <a:off x="9460206" y="4010813"/>
                <a:ext cx="213197" cy="10669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EAACC0A-8FC0-4916-98BE-075964D0347E}"/>
                  </a:ext>
                </a:extLst>
              </p:cNvPr>
              <p:cNvSpPr/>
              <p:nvPr/>
            </p:nvSpPr>
            <p:spPr>
              <a:xfrm>
                <a:off x="8783061" y="4031445"/>
                <a:ext cx="197969" cy="2340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7" name="Lightning Bolt 76">
            <a:extLst>
              <a:ext uri="{FF2B5EF4-FFF2-40B4-BE49-F238E27FC236}">
                <a16:creationId xmlns:a16="http://schemas.microsoft.com/office/drawing/2014/main" id="{F7080BBF-F933-41BE-B9F5-DDB0125283AD}"/>
              </a:ext>
            </a:extLst>
          </p:cNvPr>
          <p:cNvSpPr/>
          <p:nvPr/>
        </p:nvSpPr>
        <p:spPr>
          <a:xfrm>
            <a:off x="498613" y="4081837"/>
            <a:ext cx="367748" cy="546653"/>
          </a:xfrm>
          <a:prstGeom prst="lightningBol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057F8E6-7687-43BD-A968-615D0BB74B2C}"/>
                  </a:ext>
                </a:extLst>
              </p:cNvPr>
              <p:cNvSpPr txBox="1"/>
              <p:nvPr/>
            </p:nvSpPr>
            <p:spPr>
              <a:xfrm>
                <a:off x="2579014" y="5315658"/>
                <a:ext cx="9438505" cy="71333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𝐺𝑖𝑡𝑡𝑖𝑛𝑠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𝐺𝑖𝑡𝑡𝑖𝑛𝑠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+4.811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057F8E6-7687-43BD-A968-615D0BB7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014" y="5315658"/>
                <a:ext cx="9438505" cy="713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CBB635E5-CF7C-4B88-929E-8358B4F65E1B}"/>
              </a:ext>
            </a:extLst>
          </p:cNvPr>
          <p:cNvGrpSpPr/>
          <p:nvPr/>
        </p:nvGrpSpPr>
        <p:grpSpPr>
          <a:xfrm>
            <a:off x="9006957" y="1475389"/>
            <a:ext cx="3033724" cy="1429308"/>
            <a:chOff x="4214035" y="1618358"/>
            <a:chExt cx="5017975" cy="2590709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65F4A53-EFCF-416E-9DEA-CB8B5034EF73}"/>
                </a:ext>
              </a:extLst>
            </p:cNvPr>
            <p:cNvGrpSpPr/>
            <p:nvPr/>
          </p:nvGrpSpPr>
          <p:grpSpPr>
            <a:xfrm>
              <a:off x="4214035" y="1618358"/>
              <a:ext cx="5017975" cy="2590709"/>
              <a:chOff x="4223560" y="2553735"/>
              <a:chExt cx="5017975" cy="2590709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50D454B-10DE-4551-8C6E-E4026F142AB4}"/>
                  </a:ext>
                </a:extLst>
              </p:cNvPr>
              <p:cNvGrpSpPr/>
              <p:nvPr/>
            </p:nvGrpSpPr>
            <p:grpSpPr>
              <a:xfrm>
                <a:off x="4223560" y="2736073"/>
                <a:ext cx="4152292" cy="2194209"/>
                <a:chOff x="4223560" y="2736073"/>
                <a:chExt cx="4152292" cy="2194209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B715C51D-C2C2-4252-BBD2-97D37241B65D}"/>
                    </a:ext>
                  </a:extLst>
                </p:cNvPr>
                <p:cNvGrpSpPr/>
                <p:nvPr/>
              </p:nvGrpSpPr>
              <p:grpSpPr>
                <a:xfrm>
                  <a:off x="4223560" y="2736073"/>
                  <a:ext cx="4152292" cy="2194209"/>
                  <a:chOff x="4223560" y="2736073"/>
                  <a:chExt cx="4152292" cy="2194209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B7EC2A3C-382E-49E1-BFB6-68F77179BADE}"/>
                      </a:ext>
                    </a:extLst>
                  </p:cNvPr>
                  <p:cNvGrpSpPr/>
                  <p:nvPr/>
                </p:nvGrpSpPr>
                <p:grpSpPr>
                  <a:xfrm>
                    <a:off x="4223560" y="2736073"/>
                    <a:ext cx="4152292" cy="2194209"/>
                    <a:chOff x="4223560" y="2926573"/>
                    <a:chExt cx="4152292" cy="2194209"/>
                  </a:xfrm>
                </p:grpSpPr>
                <p:grpSp>
                  <p:nvGrpSpPr>
                    <p:cNvPr id="106" name="Group 105">
                      <a:extLst>
                        <a:ext uri="{FF2B5EF4-FFF2-40B4-BE49-F238E27FC236}">
                          <a16:creationId xmlns:a16="http://schemas.microsoft.com/office/drawing/2014/main" id="{968D752F-9420-495F-9D41-52CC9E8117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23560" y="2926573"/>
                      <a:ext cx="4152292" cy="2194209"/>
                      <a:chOff x="4126727" y="1568008"/>
                      <a:chExt cx="5691036" cy="3538041"/>
                    </a:xfrm>
                  </p:grpSpPr>
                  <p:grpSp>
                    <p:nvGrpSpPr>
                      <p:cNvPr id="110" name="Group 109">
                        <a:extLst>
                          <a:ext uri="{FF2B5EF4-FFF2-40B4-BE49-F238E27FC236}">
                            <a16:creationId xmlns:a16="http://schemas.microsoft.com/office/drawing/2014/main" id="{8C1E1FB5-D981-44C5-A6DA-42C44DBBB2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26727" y="1568008"/>
                        <a:ext cx="5691036" cy="3538041"/>
                        <a:chOff x="4126727" y="1568008"/>
                        <a:chExt cx="5691036" cy="3538042"/>
                      </a:xfrm>
                    </p:grpSpPr>
                    <p:cxnSp>
                      <p:nvCxnSpPr>
                        <p:cNvPr id="116" name="Straight Connector 115">
                          <a:extLst>
                            <a:ext uri="{FF2B5EF4-FFF2-40B4-BE49-F238E27FC236}">
                              <a16:creationId xmlns:a16="http://schemas.microsoft.com/office/drawing/2014/main" id="{991E1DFB-65ED-46B0-A3B5-9ACE8DFE208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26727" y="2178755"/>
                          <a:ext cx="4501554" cy="0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17" name="Straight Connector 116">
                          <a:extLst>
                            <a:ext uri="{FF2B5EF4-FFF2-40B4-BE49-F238E27FC236}">
                              <a16:creationId xmlns:a16="http://schemas.microsoft.com/office/drawing/2014/main" id="{0DD0A7B3-C712-4820-A013-E1B14FAE59B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187897" y="4261551"/>
                          <a:ext cx="4440384" cy="3"/>
                        </a:xfrm>
                        <a:prstGeom prst="line">
                          <a:avLst/>
                        </a:prstGeom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18" name="Rectangle 117">
                          <a:extLst>
                            <a:ext uri="{FF2B5EF4-FFF2-40B4-BE49-F238E27FC236}">
                              <a16:creationId xmlns:a16="http://schemas.microsoft.com/office/drawing/2014/main" id="{556E4EFA-BD76-4A35-8FA7-01196680DC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600992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19" name="Rectangle 118">
                          <a:extLst>
                            <a:ext uri="{FF2B5EF4-FFF2-40B4-BE49-F238E27FC236}">
                              <a16:creationId xmlns:a16="http://schemas.microsoft.com/office/drawing/2014/main" id="{AF719CBD-EAEC-4EB0-85BF-45397A3505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73703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0" name="Rectangle 119">
                          <a:extLst>
                            <a:ext uri="{FF2B5EF4-FFF2-40B4-BE49-F238E27FC236}">
                              <a16:creationId xmlns:a16="http://schemas.microsoft.com/office/drawing/2014/main" id="{B2D84390-2F9F-4771-95B4-AC0A9A717E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46414" y="2178755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1" name="Rectangle 120">
                          <a:extLst>
                            <a:ext uri="{FF2B5EF4-FFF2-40B4-BE49-F238E27FC236}">
                              <a16:creationId xmlns:a16="http://schemas.microsoft.com/office/drawing/2014/main" id="{D5E3D9D7-A2F0-42BC-A0BE-377801A586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519125" y="2178754"/>
                          <a:ext cx="1027289" cy="20828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508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2" name="Oval 121">
                          <a:extLst>
                            <a:ext uri="{FF2B5EF4-FFF2-40B4-BE49-F238E27FC236}">
                              <a16:creationId xmlns:a16="http://schemas.microsoft.com/office/drawing/2014/main" id="{E85AF2DD-8B22-45DC-916C-11D7B8EA31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0001" y="1568008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3" name="Oval 122">
                          <a:extLst>
                            <a:ext uri="{FF2B5EF4-FFF2-40B4-BE49-F238E27FC236}">
                              <a16:creationId xmlns:a16="http://schemas.microsoft.com/office/drawing/2014/main" id="{71D34107-5A89-4310-8D5B-411BE22170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1621" y="2494355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4" name="Oval 123">
                          <a:extLst>
                            <a:ext uri="{FF2B5EF4-FFF2-40B4-BE49-F238E27FC236}">
                              <a16:creationId xmlns:a16="http://schemas.microsoft.com/office/drawing/2014/main" id="{7AB6A57D-6279-4FD3-A4BB-3ED02510B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80001" y="3420702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25" name="Oval 124">
                          <a:extLst>
                            <a:ext uri="{FF2B5EF4-FFF2-40B4-BE49-F238E27FC236}">
                              <a16:creationId xmlns:a16="http://schemas.microsoft.com/office/drawing/2014/main" id="{3FA104E0-6BE5-4674-87D8-72A6FF770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1621" y="4347049"/>
                          <a:ext cx="726142" cy="75900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26" name="Straight Connector 125">
                          <a:extLst>
                            <a:ext uri="{FF2B5EF4-FFF2-40B4-BE49-F238E27FC236}">
                              <a16:creationId xmlns:a16="http://schemas.microsoft.com/office/drawing/2014/main" id="{4A166E08-E6EE-44F2-86EE-AEE2B1D77BE3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628281" y="2100811"/>
                          <a:ext cx="463340" cy="39354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7" name="Straight Connector 126">
                          <a:extLst>
                            <a:ext uri="{FF2B5EF4-FFF2-40B4-BE49-F238E27FC236}">
                              <a16:creationId xmlns:a16="http://schemas.microsoft.com/office/drawing/2014/main" id="{4165860F-05A4-4223-A74E-5BA997CF47E3}"/>
                            </a:ext>
                          </a:extLst>
                        </p:cNvPr>
                        <p:cNvCxnSpPr>
                          <a:cxnSpLocks/>
                          <a:endCxn id="123" idx="2"/>
                        </p:cNvCxnSpPr>
                        <p:nvPr/>
                      </p:nvCxnSpPr>
                      <p:spPr>
                        <a:xfrm flipV="1">
                          <a:off x="8628281" y="2873856"/>
                          <a:ext cx="463340" cy="157209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8" name="Straight Connector 127">
                          <a:extLst>
                            <a:ext uri="{FF2B5EF4-FFF2-40B4-BE49-F238E27FC236}">
                              <a16:creationId xmlns:a16="http://schemas.microsoft.com/office/drawing/2014/main" id="{80F4C5A3-B0FE-4CAA-B6B4-0B643A3BA979}"/>
                            </a:ext>
                          </a:extLst>
                        </p:cNvPr>
                        <p:cNvCxnSpPr>
                          <a:cxnSpLocks/>
                          <a:endCxn id="124" idx="2"/>
                        </p:cNvCxnSpPr>
                        <p:nvPr/>
                      </p:nvCxnSpPr>
                      <p:spPr>
                        <a:xfrm>
                          <a:off x="8650857" y="3587043"/>
                          <a:ext cx="429144" cy="213160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9" name="Straight Connector 128">
                          <a:extLst>
                            <a:ext uri="{FF2B5EF4-FFF2-40B4-BE49-F238E27FC236}">
                              <a16:creationId xmlns:a16="http://schemas.microsoft.com/office/drawing/2014/main" id="{27035E67-8661-4B6D-AD9D-A53CD0A465E1}"/>
                            </a:ext>
                          </a:extLst>
                        </p:cNvPr>
                        <p:cNvCxnSpPr>
                          <a:cxnSpLocks/>
                          <a:endCxn id="125" idx="1"/>
                        </p:cNvCxnSpPr>
                        <p:nvPr/>
                      </p:nvCxnSpPr>
                      <p:spPr>
                        <a:xfrm>
                          <a:off x="8639569" y="4020670"/>
                          <a:ext cx="558393" cy="437532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11" name="Rectangle 110">
                        <a:extLst>
                          <a:ext uri="{FF2B5EF4-FFF2-40B4-BE49-F238E27FC236}">
                            <a16:creationId xmlns:a16="http://schemas.microsoft.com/office/drawing/2014/main" id="{4FEE92E5-CF98-435E-9270-05916B5D9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51902" y="4560040"/>
                        <a:ext cx="364070" cy="430530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2" name="Rectangle 111">
                        <a:extLst>
                          <a:ext uri="{FF2B5EF4-FFF2-40B4-BE49-F238E27FC236}">
                            <a16:creationId xmlns:a16="http://schemas.microsoft.com/office/drawing/2014/main" id="{316C758D-F94F-4FAE-A3DD-6BDC5E446C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87299" y="2494354"/>
                        <a:ext cx="632179" cy="1648667"/>
                      </a:xfrm>
                      <a:prstGeom prst="rect">
                        <a:avLst/>
                      </a:prstGeom>
                      <a:gradFill>
                        <a:gsLst>
                          <a:gs pos="63000">
                            <a:schemeClr val="accent1"/>
                          </a:gs>
                          <a:gs pos="1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3" name="Rectangle 112">
                        <a:extLst>
                          <a:ext uri="{FF2B5EF4-FFF2-40B4-BE49-F238E27FC236}">
                            <a16:creationId xmlns:a16="http://schemas.microsoft.com/office/drawing/2014/main" id="{60A2F319-0CC4-4882-A174-1B258D3AF9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0232" y="2494356"/>
                        <a:ext cx="632179" cy="1305845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3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4" name="Rectangle 113">
                        <a:extLst>
                          <a:ext uri="{FF2B5EF4-FFF2-40B4-BE49-F238E27FC236}">
                            <a16:creationId xmlns:a16="http://schemas.microsoft.com/office/drawing/2014/main" id="{292CD5EB-2A96-4D5A-A2DF-E489CF805A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2366" y="2494354"/>
                        <a:ext cx="632179" cy="1648664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5" name="Rectangle 114">
                        <a:extLst>
                          <a:ext uri="{FF2B5EF4-FFF2-40B4-BE49-F238E27FC236}">
                            <a16:creationId xmlns:a16="http://schemas.microsoft.com/office/drawing/2014/main" id="{F71C3E1B-BF92-4BFB-AD0A-67242F242F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74809" y="2494356"/>
                        <a:ext cx="632179" cy="1648667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7" name="Rectangle 106">
                      <a:extLst>
                        <a:ext uri="{FF2B5EF4-FFF2-40B4-BE49-F238E27FC236}">
                          <a16:creationId xmlns:a16="http://schemas.microsoft.com/office/drawing/2014/main" id="{1F141932-B0A3-47EC-92DC-F82628BAB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2990" y="4177424"/>
                      <a:ext cx="265633" cy="26700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BE709F41-2609-4F8C-A5C9-9D5CDD9D0A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2071" y="3596029"/>
                      <a:ext cx="265633" cy="26700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D4F48596-457A-4616-BB1C-D153B765F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2989" y="3032590"/>
                      <a:ext cx="265633" cy="267004"/>
                    </a:xfrm>
                    <a:prstGeom prst="rect">
                      <a:avLst/>
                    </a:prstGeom>
                    <a:gradFill>
                      <a:gsLst>
                        <a:gs pos="100000">
                          <a:schemeClr val="accent1"/>
                        </a:gs>
                        <a:gs pos="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AEA9A491-9001-4355-BA6F-2AC22EC6F2C3}"/>
                      </a:ext>
                    </a:extLst>
                  </p:cNvPr>
                  <p:cNvGrpSpPr/>
                  <p:nvPr/>
                </p:nvGrpSpPr>
                <p:grpSpPr>
                  <a:xfrm>
                    <a:off x="4626231" y="3885069"/>
                    <a:ext cx="3592866" cy="973594"/>
                    <a:chOff x="4626231" y="3885069"/>
                    <a:chExt cx="3592866" cy="973594"/>
                  </a:xfrm>
                </p:grpSpPr>
                <p:grpSp>
                  <p:nvGrpSpPr>
                    <p:cNvPr id="100" name="Group 99">
                      <a:extLst>
                        <a:ext uri="{FF2B5EF4-FFF2-40B4-BE49-F238E27FC236}">
                          <a16:creationId xmlns:a16="http://schemas.microsoft.com/office/drawing/2014/main" id="{4F9F9784-2AFB-429F-9F3C-A4EDDA1CC7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26231" y="3885069"/>
                      <a:ext cx="3592866" cy="973594"/>
                      <a:chOff x="4626231" y="3885069"/>
                      <a:chExt cx="3592866" cy="973594"/>
                    </a:xfrm>
                  </p:grpSpPr>
                  <p:sp>
                    <p:nvSpPr>
                      <p:cNvPr id="102" name="Rectangle 101">
                        <a:extLst>
                          <a:ext uri="{FF2B5EF4-FFF2-40B4-BE49-F238E27FC236}">
                            <a16:creationId xmlns:a16="http://schemas.microsoft.com/office/drawing/2014/main" id="{1560FA5C-FEAB-41DE-B151-3C15C09F42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26231" y="3885069"/>
                        <a:ext cx="458059" cy="45317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" name="Rectangle 102">
                        <a:extLst>
                          <a:ext uri="{FF2B5EF4-FFF2-40B4-BE49-F238E27FC236}">
                            <a16:creationId xmlns:a16="http://schemas.microsoft.com/office/drawing/2014/main" id="{4DA81432-5BA6-48BF-8919-35B0B26D16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2546" y="4791074"/>
                        <a:ext cx="256551" cy="6758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4" name="Rectangle 103">
                        <a:extLst>
                          <a:ext uri="{FF2B5EF4-FFF2-40B4-BE49-F238E27FC236}">
                            <a16:creationId xmlns:a16="http://schemas.microsoft.com/office/drawing/2014/main" id="{66274621-020B-47C7-A9D3-ED17A2298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4815" y="4120426"/>
                        <a:ext cx="452056" cy="235347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5" name="Rectangle 104">
                        <a:extLst>
                          <a:ext uri="{FF2B5EF4-FFF2-40B4-BE49-F238E27FC236}">
                            <a16:creationId xmlns:a16="http://schemas.microsoft.com/office/drawing/2014/main" id="{25A2D1C7-33DC-4ADD-B7C8-70E071756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2797" y="4210819"/>
                        <a:ext cx="458098" cy="12221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A1369A7C-7CD1-4638-A597-301C86C39C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3876" y="3885069"/>
                      <a:ext cx="458098" cy="447964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7B6088C-F612-450D-8ECE-5E37C59775DF}"/>
                      </a:ext>
                    </a:extLst>
                  </p:cNvPr>
                  <p:cNvSpPr/>
                  <p:nvPr/>
                </p:nvSpPr>
                <p:spPr>
                  <a:xfrm>
                    <a:off x="7972071" y="3626927"/>
                    <a:ext cx="256551" cy="45719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453C8CD5-A84A-45D8-88CD-A34FF0A6BA3F}"/>
                    </a:ext>
                  </a:extLst>
                </p:cNvPr>
                <p:cNvSpPr/>
                <p:nvPr/>
              </p:nvSpPr>
              <p:spPr>
                <a:xfrm>
                  <a:off x="7966671" y="4120427"/>
                  <a:ext cx="256551" cy="133502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573019-6AB0-459B-92A0-8920E98CB7A9}"/>
                  </a:ext>
                </a:extLst>
              </p:cNvPr>
              <p:cNvGrpSpPr/>
              <p:nvPr/>
            </p:nvGrpSpPr>
            <p:grpSpPr>
              <a:xfrm>
                <a:off x="4599718" y="2553735"/>
                <a:ext cx="4641817" cy="2590709"/>
                <a:chOff x="4599718" y="2553735"/>
                <a:chExt cx="4641817" cy="2590709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96F9563-780E-4ECB-93EB-DA116BA81CF4}"/>
                    </a:ext>
                  </a:extLst>
                </p:cNvPr>
                <p:cNvSpPr txBox="1"/>
                <p:nvPr/>
              </p:nvSpPr>
              <p:spPr>
                <a:xfrm>
                  <a:off x="4599718" y="2561763"/>
                  <a:ext cx="435608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8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1E6FBB4-96E5-4D22-A5A1-BD16FAA8670C}"/>
                    </a:ext>
                  </a:extLst>
                </p:cNvPr>
                <p:cNvSpPr txBox="1"/>
                <p:nvPr/>
              </p:nvSpPr>
              <p:spPr>
                <a:xfrm>
                  <a:off x="5270079" y="2553735"/>
                  <a:ext cx="832634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6.2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DEA5A5C2-BE84-4876-BDB4-98B8620DAC23}"/>
                    </a:ext>
                  </a:extLst>
                </p:cNvPr>
                <p:cNvSpPr txBox="1"/>
                <p:nvPr/>
              </p:nvSpPr>
              <p:spPr>
                <a:xfrm>
                  <a:off x="6134117" y="2567077"/>
                  <a:ext cx="338063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5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BE4873DC-9FA1-477D-8903-AF3546355F81}"/>
                    </a:ext>
                  </a:extLst>
                </p:cNvPr>
                <p:cNvSpPr txBox="1"/>
                <p:nvPr/>
              </p:nvSpPr>
              <p:spPr>
                <a:xfrm>
                  <a:off x="6881817" y="2565027"/>
                  <a:ext cx="338063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3</a:t>
                  </a:r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0AE1FA1-7EA9-4268-92D3-D7018AB03E21}"/>
                    </a:ext>
                  </a:extLst>
                </p:cNvPr>
                <p:cNvSpPr txBox="1"/>
                <p:nvPr/>
              </p:nvSpPr>
              <p:spPr>
                <a:xfrm>
                  <a:off x="8411269" y="2675092"/>
                  <a:ext cx="338062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CD761F46-26FD-4430-AFFF-243C05FD2170}"/>
                    </a:ext>
                  </a:extLst>
                </p:cNvPr>
                <p:cNvSpPr txBox="1"/>
                <p:nvPr/>
              </p:nvSpPr>
              <p:spPr>
                <a:xfrm>
                  <a:off x="8371376" y="3322814"/>
                  <a:ext cx="870159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1.7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0C03F46-DFA6-418E-9520-FADF1DA8FC69}"/>
                    </a:ext>
                  </a:extLst>
                </p:cNvPr>
                <p:cNvSpPr txBox="1"/>
                <p:nvPr/>
              </p:nvSpPr>
              <p:spPr>
                <a:xfrm>
                  <a:off x="8371376" y="3874163"/>
                  <a:ext cx="870159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2.1</a:t>
                  </a: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6E4D2A4-DC42-4931-8FFA-1077F8C7AEE6}"/>
                    </a:ext>
                  </a:extLst>
                </p:cNvPr>
                <p:cNvSpPr txBox="1"/>
                <p:nvPr/>
              </p:nvSpPr>
              <p:spPr>
                <a:xfrm>
                  <a:off x="8379395" y="4475007"/>
                  <a:ext cx="862140" cy="6694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</a:rPr>
                    <a:t>2.4</a:t>
                  </a:r>
                </a:p>
              </p:txBody>
            </p:sp>
          </p:grp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246D9B02-78BB-416D-AF3A-2E7E4D5C791B}"/>
                </a:ext>
              </a:extLst>
            </p:cNvPr>
            <p:cNvSpPr/>
            <p:nvPr/>
          </p:nvSpPr>
          <p:spPr>
            <a:xfrm>
              <a:off x="6741749" y="1700041"/>
              <a:ext cx="2451948" cy="2444571"/>
            </a:xfrm>
            <a:prstGeom prst="round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BF8BDD2-940B-4FC1-A1C1-23F36345D546}"/>
                </a:ext>
              </a:extLst>
            </p:cNvPr>
            <p:cNvGrpSpPr/>
            <p:nvPr/>
          </p:nvGrpSpPr>
          <p:grpSpPr>
            <a:xfrm>
              <a:off x="6879079" y="2022194"/>
              <a:ext cx="1340855" cy="1817999"/>
              <a:chOff x="9735833" y="832040"/>
              <a:chExt cx="1340855" cy="1817999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22DA7B0-86A2-4CA4-9657-E8EBCEC19B15}"/>
                  </a:ext>
                </a:extLst>
              </p:cNvPr>
              <p:cNvSpPr/>
              <p:nvPr/>
            </p:nvSpPr>
            <p:spPr>
              <a:xfrm>
                <a:off x="9735833" y="1161773"/>
                <a:ext cx="458059" cy="587362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2C89BDBB-D8E5-4BC6-8837-87A77C8286F7}"/>
                  </a:ext>
                </a:extLst>
              </p:cNvPr>
              <p:cNvSpPr/>
              <p:nvPr/>
            </p:nvSpPr>
            <p:spPr>
              <a:xfrm>
                <a:off x="10811185" y="2436355"/>
                <a:ext cx="249742" cy="21368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8357CDE1-7180-4549-8A34-D2EA96AB093E}"/>
                  </a:ext>
                </a:extLst>
              </p:cNvPr>
              <p:cNvSpPr/>
              <p:nvPr/>
            </p:nvSpPr>
            <p:spPr>
              <a:xfrm>
                <a:off x="10821582" y="1883047"/>
                <a:ext cx="249742" cy="10669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9E15B615-4D86-4F89-B513-DFABA41B2803}"/>
                  </a:ext>
                </a:extLst>
              </p:cNvPr>
              <p:cNvSpPr/>
              <p:nvPr/>
            </p:nvSpPr>
            <p:spPr>
              <a:xfrm>
                <a:off x="10826946" y="1429776"/>
                <a:ext cx="249742" cy="68335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4809F20C-4620-41DA-8619-65B4CD9A33D9}"/>
                  </a:ext>
                </a:extLst>
              </p:cNvPr>
              <p:cNvSpPr/>
              <p:nvPr/>
            </p:nvSpPr>
            <p:spPr>
              <a:xfrm>
                <a:off x="10821582" y="832040"/>
                <a:ext cx="249742" cy="146016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08780-FC83-4318-9375-DEBD824C3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7" grpId="0" animBg="1"/>
      <p:bldP spid="7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9210F8-41A3-44EA-8554-45214CBC6750}"/>
              </a:ext>
            </a:extLst>
          </p:cNvPr>
          <p:cNvSpPr/>
          <p:nvPr/>
        </p:nvSpPr>
        <p:spPr>
          <a:xfrm>
            <a:off x="5344413" y="571940"/>
            <a:ext cx="4013860" cy="883701"/>
          </a:xfrm>
          <a:prstGeom prst="roundRect">
            <a:avLst/>
          </a:prstGeom>
          <a:solidFill>
            <a:srgbClr val="E7FA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BBB9D-B86B-4304-A98F-32F337E3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Gittins-k Optimality (SIGMETRICS ‘21)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57393-82B7-4222-95F2-F7EEF04EB95A}"/>
                  </a:ext>
                </a:extLst>
              </p:cNvPr>
              <p:cNvSpPr txBox="1"/>
              <p:nvPr/>
            </p:nvSpPr>
            <p:spPr>
              <a:xfrm>
                <a:off x="1540304" y="1690688"/>
                <a:ext cx="9374744" cy="713337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𝐺𝑖𝑡𝑡𝑖𝑛𝑠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𝐺𝑖𝑡𝑡𝑖𝑛𝑠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ln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+4.811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57393-82B7-4222-95F2-F7EEF04EB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304" y="1690688"/>
                <a:ext cx="9374744" cy="71333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E436DE57-09A9-4E1C-8BF6-1AF28629EF89}"/>
              </a:ext>
            </a:extLst>
          </p:cNvPr>
          <p:cNvSpPr/>
          <p:nvPr/>
        </p:nvSpPr>
        <p:spPr>
          <a:xfrm>
            <a:off x="7434470" y="1610140"/>
            <a:ext cx="1023730" cy="894522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CEAB5A3-756A-4959-B7CC-83C7A32FBF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672381"/>
                <a:ext cx="10515600" cy="31718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Proven: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𝐺𝑖𝑡𝑡𝑖𝑛𝑠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𝐺𝑖𝑡𝑡𝑖𝑛𝑠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Gittins-k is heavy-traffic optimal.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6CEAB5A3-756A-4959-B7CC-83C7A32F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72381"/>
                <a:ext cx="10515600" cy="3171828"/>
              </a:xfrm>
              <a:prstGeom prst="rect">
                <a:avLst/>
              </a:prstGeom>
              <a:blipFill>
                <a:blip r:embed="rId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B7EA4-7635-40C4-B3F2-B00C9DB54143}"/>
                  </a:ext>
                </a:extLst>
              </p:cNvPr>
              <p:cNvSpPr txBox="1"/>
              <p:nvPr/>
            </p:nvSpPr>
            <p:spPr>
              <a:xfrm>
                <a:off x="7733898" y="2504662"/>
                <a:ext cx="3619902" cy="1030154"/>
              </a:xfrm>
              <a:prstGeom prst="rect">
                <a:avLst/>
              </a:prstGeom>
              <a:noFill/>
              <a:ln w="635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𝐺𝑖𝑡𝑡𝑖𝑛𝑠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given finite variance.*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4B7EA4-7635-40C4-B3F2-B00C9DB54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898" y="2504662"/>
                <a:ext cx="3619902" cy="1030154"/>
              </a:xfrm>
              <a:prstGeom prst="rect">
                <a:avLst/>
              </a:prstGeom>
              <a:blipFill>
                <a:blip r:embed="rId5"/>
                <a:stretch>
                  <a:fillRect l="-1821" b="-8939"/>
                </a:stretch>
              </a:blipFill>
              <a:ln w="635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12-2B05-4174-ADBE-F5F6201A5DDA}"/>
                  </a:ext>
                </a:extLst>
              </p:cNvPr>
              <p:cNvSpPr txBox="1"/>
              <p:nvPr/>
            </p:nvSpPr>
            <p:spPr>
              <a:xfrm>
                <a:off x="838200" y="6169580"/>
                <a:ext cx="302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*Actually,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AB612-2B05-4174-ADBE-F5F6201A5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69580"/>
                <a:ext cx="3028336" cy="369332"/>
              </a:xfrm>
              <a:prstGeom prst="rect">
                <a:avLst/>
              </a:prstGeom>
              <a:blipFill>
                <a:blip r:embed="rId6"/>
                <a:stretch>
                  <a:fillRect l="-18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DF157-D399-4385-9DAA-F0CE8A3D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3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uiExpand="1" build="p"/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9A2F-0411-4CB8-9D51-FFB0C398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07BC-2664-4361-BE74-F59FCF2A5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proved heavy traffic optimality for SRPT-k and Gittins-k.         Heavy traffic optimality often indicates good performance at all loads. Outside of heavy traffic: Better upper bounds? Better lower bounds?</a:t>
            </a:r>
          </a:p>
          <a:p>
            <a:r>
              <a:rPr lang="en-US" dirty="0"/>
              <a:t>We bounded response time in terms of work for monotonic policies like SRPT, and for the Gittins family of policies.                                     Can we derive a tight bound for non-monotonic, non-Gittins policies?</a:t>
            </a:r>
          </a:p>
          <a:p>
            <a:r>
              <a:rPr lang="en-US" dirty="0"/>
              <a:t>We proved that Gittins is heavy-traffic optimal under unknown sizes. However, Gittins is complicated and hard to implement.                    Can optimality be achieved by a simple policy?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98DBF-B944-44E7-A69E-1008CBA3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1C1DDC-B912-4D3C-B5DF-354D98B7FD99}"/>
              </a:ext>
            </a:extLst>
          </p:cNvPr>
          <p:cNvSpPr/>
          <p:nvPr/>
        </p:nvSpPr>
        <p:spPr>
          <a:xfrm>
            <a:off x="838199" y="2751220"/>
            <a:ext cx="10278979" cy="1214387"/>
          </a:xfrm>
          <a:prstGeom prst="roundRect">
            <a:avLst/>
          </a:prstGeom>
          <a:solidFill>
            <a:srgbClr val="E7FA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CF246B-2CBA-44E0-A26D-4ED41FB58EFD}"/>
              </a:ext>
            </a:extLst>
          </p:cNvPr>
          <p:cNvSpPr/>
          <p:nvPr/>
        </p:nvSpPr>
        <p:spPr>
          <a:xfrm>
            <a:off x="838200" y="1825625"/>
            <a:ext cx="10278979" cy="773196"/>
          </a:xfrm>
          <a:prstGeom prst="roundRect">
            <a:avLst/>
          </a:prstGeom>
          <a:solidFill>
            <a:srgbClr val="FDE7FF"/>
          </a:solidFill>
          <a:ln w="38100">
            <a:solidFill>
              <a:srgbClr val="F37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1F159-457E-4AD3-B5AC-E4467E12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papers on Multiserver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5094-B02F-4BAA-B021-5219C57C1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“SRPT for Multiserver Systems”. Grosof, Scully, and </a:t>
            </a:r>
            <a:r>
              <a:rPr lang="en-US" dirty="0" err="1"/>
              <a:t>Harchol</a:t>
            </a:r>
            <a:r>
              <a:rPr lang="en-US" dirty="0"/>
              <a:t>-Balter. IFIP Performance 2018</a:t>
            </a:r>
          </a:p>
          <a:p>
            <a:pPr marL="0" indent="0">
              <a:buNone/>
            </a:pPr>
            <a:r>
              <a:rPr lang="en-US" dirty="0"/>
              <a:t>“The Gittins Policy is Nearly Optimal in the M/G/k under Extremely General Conditions”. Grosof, Scully, and </a:t>
            </a:r>
            <a:r>
              <a:rPr lang="en-US" dirty="0" err="1"/>
              <a:t>Harchol</a:t>
            </a:r>
            <a:r>
              <a:rPr lang="en-US" dirty="0"/>
              <a:t>-Balter. ACM SIGMETRICS 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26EF71-B9C1-41F5-80FE-02BD38E89CBA}"/>
              </a:ext>
            </a:extLst>
          </p:cNvPr>
          <p:cNvSpPr txBox="1"/>
          <p:nvPr/>
        </p:nvSpPr>
        <p:spPr>
          <a:xfrm>
            <a:off x="3127610" y="4548065"/>
            <a:ext cx="5700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View at my website: isaacg1.github.io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18DF5-C07D-4A1F-887B-817FBFBC9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95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6199EA3-43CB-4CA7-818E-0CDD4144AE32}"/>
              </a:ext>
            </a:extLst>
          </p:cNvPr>
          <p:cNvSpPr/>
          <p:nvPr/>
        </p:nvSpPr>
        <p:spPr>
          <a:xfrm>
            <a:off x="838201" y="1820196"/>
            <a:ext cx="8068294" cy="422720"/>
          </a:xfrm>
          <a:prstGeom prst="roundRect">
            <a:avLst/>
          </a:prstGeom>
          <a:solidFill>
            <a:srgbClr val="FDE7FF"/>
          </a:solidFill>
          <a:ln w="38100">
            <a:solidFill>
              <a:srgbClr val="F37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FD9E766-EC32-428B-9940-4071A8E458FC}"/>
              </a:ext>
            </a:extLst>
          </p:cNvPr>
          <p:cNvSpPr/>
          <p:nvPr/>
        </p:nvSpPr>
        <p:spPr>
          <a:xfrm>
            <a:off x="845628" y="2832105"/>
            <a:ext cx="9830290" cy="883701"/>
          </a:xfrm>
          <a:prstGeom prst="roundRect">
            <a:avLst/>
          </a:prstGeom>
          <a:solidFill>
            <a:srgbClr val="E7FAFF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69BAC-BF2D-493D-AD27-90D55CE9E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01049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“SRPT for Multiserver Systems”. IFIP Performance 2018</a:t>
                </a:r>
              </a:p>
              <a:p>
                <a:pPr marL="0" indent="0">
                  <a:buNone/>
                </a:pPr>
                <a:r>
                  <a:rPr lang="en-US" dirty="0"/>
                  <a:t>Known size: First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first heavy-traffic optimality.</a:t>
                </a:r>
              </a:p>
              <a:p>
                <a:pPr marL="0" indent="0">
                  <a:buNone/>
                </a:pPr>
                <a:r>
                  <a:rPr lang="en-US" dirty="0"/>
                  <a:t>“The Gittins Policy is Nearly Optimal in the M/G/k under Extremely General Conditions. ACM SIGMETRICS 2021</a:t>
                </a:r>
              </a:p>
              <a:p>
                <a:pPr marL="0" indent="0">
                  <a:buNone/>
                </a:pPr>
                <a:r>
                  <a:rPr lang="en-US" dirty="0"/>
                  <a:t>Unknown size: First bound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𝐺𝑖𝑡𝑡𝑖𝑛𝑠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first heavy-traffic optimality.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F69BAC-BF2D-493D-AD27-90D55CE9E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010498" cy="4351338"/>
              </a:xfrm>
              <a:blipFill>
                <a:blip r:embed="rId2"/>
                <a:stretch>
                  <a:fillRect l="-116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DB1CA34-F2AE-4590-950D-EB65B57A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CF30B50-3199-48E1-A572-293A1E583766}"/>
              </a:ext>
            </a:extLst>
          </p:cNvPr>
          <p:cNvGrpSpPr/>
          <p:nvPr/>
        </p:nvGrpSpPr>
        <p:grpSpPr>
          <a:xfrm>
            <a:off x="3611013" y="4757736"/>
            <a:ext cx="5387076" cy="1931293"/>
            <a:chOff x="3607838" y="4255256"/>
            <a:chExt cx="5387076" cy="251328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BF2463F7-C303-4663-8B34-DD46C753F0D6}"/>
                </a:ext>
              </a:extLst>
            </p:cNvPr>
            <p:cNvGrpSpPr/>
            <p:nvPr/>
          </p:nvGrpSpPr>
          <p:grpSpPr>
            <a:xfrm>
              <a:off x="3607838" y="4255256"/>
              <a:ext cx="5167259" cy="2369968"/>
              <a:chOff x="3607838" y="4255256"/>
              <a:chExt cx="5167259" cy="236996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A20ED71F-E198-40EF-8D7D-92407707DE84}"/>
                  </a:ext>
                </a:extLst>
              </p:cNvPr>
              <p:cNvGrpSpPr/>
              <p:nvPr/>
            </p:nvGrpSpPr>
            <p:grpSpPr>
              <a:xfrm>
                <a:off x="3607838" y="4255256"/>
                <a:ext cx="5167259" cy="2369968"/>
                <a:chOff x="3816146" y="2566703"/>
                <a:chExt cx="5167259" cy="2369968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2CC069A-9FDB-4CD7-B471-FC5C52300C67}"/>
                    </a:ext>
                  </a:extLst>
                </p:cNvPr>
                <p:cNvGrpSpPr/>
                <p:nvPr/>
              </p:nvGrpSpPr>
              <p:grpSpPr>
                <a:xfrm>
                  <a:off x="3816146" y="2736073"/>
                  <a:ext cx="4559707" cy="2194209"/>
                  <a:chOff x="3816146" y="2736073"/>
                  <a:chExt cx="4559707" cy="2194209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806368E8-05FE-4F89-BCA1-62DE7AD20BA6}"/>
                      </a:ext>
                    </a:extLst>
                  </p:cNvPr>
                  <p:cNvGrpSpPr/>
                  <p:nvPr/>
                </p:nvGrpSpPr>
                <p:grpSpPr>
                  <a:xfrm>
                    <a:off x="3816146" y="2736073"/>
                    <a:ext cx="4559707" cy="2194209"/>
                    <a:chOff x="3816146" y="2736073"/>
                    <a:chExt cx="4559707" cy="2194209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C3B995B3-1711-4D8B-8064-71BA4FB093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16146" y="2736073"/>
                      <a:ext cx="4559707" cy="2194209"/>
                      <a:chOff x="3816146" y="2926573"/>
                      <a:chExt cx="4559707" cy="2194209"/>
                    </a:xfrm>
                  </p:grpSpPr>
                  <p:grpSp>
                    <p:nvGrpSpPr>
                      <p:cNvPr id="26" name="Group 25">
                        <a:extLst>
                          <a:ext uri="{FF2B5EF4-FFF2-40B4-BE49-F238E27FC236}">
                            <a16:creationId xmlns:a16="http://schemas.microsoft.com/office/drawing/2014/main" id="{800BFC49-66B5-49E6-8215-0BA4BA6FBB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816146" y="2926573"/>
                        <a:ext cx="4559707" cy="2194209"/>
                        <a:chOff x="3568334" y="1568008"/>
                        <a:chExt cx="6249429" cy="3538041"/>
                      </a:xfrm>
                    </p:grpSpPr>
                    <p:grpSp>
                      <p:nvGrpSpPr>
                        <p:cNvPr id="30" name="Group 29">
                          <a:extLst>
                            <a:ext uri="{FF2B5EF4-FFF2-40B4-BE49-F238E27FC236}">
                              <a16:creationId xmlns:a16="http://schemas.microsoft.com/office/drawing/2014/main" id="{7D6DBF7B-A237-4A58-B048-815DC04909A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568334" y="1568008"/>
                          <a:ext cx="6249429" cy="3538041"/>
                          <a:chOff x="3568334" y="1568008"/>
                          <a:chExt cx="6249429" cy="3538042"/>
                        </a:xfrm>
                      </p:grpSpPr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DE7DD3E3-D858-4B84-8EAA-34318AD2B14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68334" y="2178754"/>
                            <a:ext cx="5059947" cy="2"/>
                          </a:xfrm>
                          <a:prstGeom prst="line">
                            <a:avLst/>
                          </a:prstGeom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DF2BEAE0-D4E4-41FF-A806-E82F67D1981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568334" y="4261554"/>
                            <a:ext cx="5059947" cy="0"/>
                          </a:xfrm>
                          <a:prstGeom prst="line">
                            <a:avLst/>
                          </a:prstGeom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8" name="Rectangle 37">
                            <a:extLst>
                              <a:ext uri="{FF2B5EF4-FFF2-40B4-BE49-F238E27FC236}">
                                <a16:creationId xmlns:a16="http://schemas.microsoft.com/office/drawing/2014/main" id="{4919D9C8-DE1C-4285-94CC-59C6D3D006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600992" y="2178755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9" name="Rectangle 38">
                            <a:extLst>
                              <a:ext uri="{FF2B5EF4-FFF2-40B4-BE49-F238E27FC236}">
                                <a16:creationId xmlns:a16="http://schemas.microsoft.com/office/drawing/2014/main" id="{1DD008B5-E6BB-44E1-8BE9-4873D9CE7B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73703" y="2178755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0" name="Rectangle 39">
                            <a:extLst>
                              <a:ext uri="{FF2B5EF4-FFF2-40B4-BE49-F238E27FC236}">
                                <a16:creationId xmlns:a16="http://schemas.microsoft.com/office/drawing/2014/main" id="{68D6D708-E9A2-48A2-B0DC-52A34A48791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546414" y="2178755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1" name="Rectangle 40">
                            <a:extLst>
                              <a:ext uri="{FF2B5EF4-FFF2-40B4-BE49-F238E27FC236}">
                                <a16:creationId xmlns:a16="http://schemas.microsoft.com/office/drawing/2014/main" id="{88CF0F45-F9C9-42E1-8CB2-5CCAFD9E2F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519125" y="2178754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2" name="Oval 41">
                            <a:extLst>
                              <a:ext uri="{FF2B5EF4-FFF2-40B4-BE49-F238E27FC236}">
                                <a16:creationId xmlns:a16="http://schemas.microsoft.com/office/drawing/2014/main" id="{6C6C7B61-8560-46D6-A02C-897C85E598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80001" y="1568008"/>
                            <a:ext cx="726142" cy="75900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3" name="Oval 42">
                            <a:extLst>
                              <a:ext uri="{FF2B5EF4-FFF2-40B4-BE49-F238E27FC236}">
                                <a16:creationId xmlns:a16="http://schemas.microsoft.com/office/drawing/2014/main" id="{94150E66-6048-447F-B988-DE117084A1B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91621" y="2494355"/>
                            <a:ext cx="726142" cy="75900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4" name="Oval 43">
                            <a:extLst>
                              <a:ext uri="{FF2B5EF4-FFF2-40B4-BE49-F238E27FC236}">
                                <a16:creationId xmlns:a16="http://schemas.microsoft.com/office/drawing/2014/main" id="{9555189B-6C28-4C26-92ED-928BBB779B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80001" y="3420702"/>
                            <a:ext cx="726142" cy="75900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5" name="Oval 44">
                            <a:extLst>
                              <a:ext uri="{FF2B5EF4-FFF2-40B4-BE49-F238E27FC236}">
                                <a16:creationId xmlns:a16="http://schemas.microsoft.com/office/drawing/2014/main" id="{913266FA-3E50-4BB2-922E-0E2DA6EBA5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91621" y="4347049"/>
                            <a:ext cx="726142" cy="75900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46" name="Straight Connector 45">
                            <a:extLst>
                              <a:ext uri="{FF2B5EF4-FFF2-40B4-BE49-F238E27FC236}">
                                <a16:creationId xmlns:a16="http://schemas.microsoft.com/office/drawing/2014/main" id="{9A2A3DDA-37BC-4432-9F4F-1AD2A3CF531C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8628281" y="2100811"/>
                            <a:ext cx="463340" cy="39354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Straight Connector 46">
                            <a:extLst>
                              <a:ext uri="{FF2B5EF4-FFF2-40B4-BE49-F238E27FC236}">
                                <a16:creationId xmlns:a16="http://schemas.microsoft.com/office/drawing/2014/main" id="{8C3F2AE4-4826-4B78-874E-78BBC7A14CBF}"/>
                              </a:ext>
                            </a:extLst>
                          </p:cNvPr>
                          <p:cNvCxnSpPr>
                            <a:cxnSpLocks/>
                            <a:endCxn id="43" idx="2"/>
                          </p:cNvCxnSpPr>
                          <p:nvPr/>
                        </p:nvCxnSpPr>
                        <p:spPr>
                          <a:xfrm flipV="1">
                            <a:off x="8628281" y="2873856"/>
                            <a:ext cx="463340" cy="157209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8" name="Straight Connector 47">
                            <a:extLst>
                              <a:ext uri="{FF2B5EF4-FFF2-40B4-BE49-F238E27FC236}">
                                <a16:creationId xmlns:a16="http://schemas.microsoft.com/office/drawing/2014/main" id="{9CDF43EF-3BD1-41ED-BFD2-EE63629A401E}"/>
                              </a:ext>
                            </a:extLst>
                          </p:cNvPr>
                          <p:cNvCxnSpPr>
                            <a:cxnSpLocks/>
                            <a:endCxn id="44" idx="2"/>
                          </p:cNvCxnSpPr>
                          <p:nvPr/>
                        </p:nvCxnSpPr>
                        <p:spPr>
                          <a:xfrm>
                            <a:off x="8650857" y="3587043"/>
                            <a:ext cx="429144" cy="21316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9" name="Straight Connector 48">
                            <a:extLst>
                              <a:ext uri="{FF2B5EF4-FFF2-40B4-BE49-F238E27FC236}">
                                <a16:creationId xmlns:a16="http://schemas.microsoft.com/office/drawing/2014/main" id="{06D821AD-D3EC-43EC-9A80-009C8A102677}"/>
                              </a:ext>
                            </a:extLst>
                          </p:cNvPr>
                          <p:cNvCxnSpPr>
                            <a:cxnSpLocks/>
                            <a:endCxn id="45" idx="1"/>
                          </p:cNvCxnSpPr>
                          <p:nvPr/>
                        </p:nvCxnSpPr>
                        <p:spPr>
                          <a:xfrm>
                            <a:off x="8639569" y="4020670"/>
                            <a:ext cx="558393" cy="437532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1" name="Rectangle 30">
                          <a:extLst>
                            <a:ext uri="{FF2B5EF4-FFF2-40B4-BE49-F238E27FC236}">
                              <a16:creationId xmlns:a16="http://schemas.microsoft.com/office/drawing/2014/main" id="{E62EB3D9-BE6F-4F58-944A-4FB804B348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51902" y="4560040"/>
                          <a:ext cx="364070" cy="430530"/>
                        </a:xfrm>
                        <a:prstGeom prst="rect">
                          <a:avLst/>
                        </a:prstGeom>
                        <a:gradFill>
                          <a:gsLst>
                            <a:gs pos="100000">
                              <a:schemeClr val="accent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2" name="Rectangle 31">
                          <a:extLst>
                            <a:ext uri="{FF2B5EF4-FFF2-40B4-BE49-F238E27FC236}">
                              <a16:creationId xmlns:a16="http://schemas.microsoft.com/office/drawing/2014/main" id="{78A74C85-EE9F-4E8B-B675-08A0A69555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87299" y="2494354"/>
                          <a:ext cx="632179" cy="1648667"/>
                        </a:xfrm>
                        <a:prstGeom prst="rect">
                          <a:avLst/>
                        </a:prstGeom>
                        <a:gradFill>
                          <a:gsLst>
                            <a:gs pos="63000">
                              <a:schemeClr val="accent1"/>
                            </a:gs>
                            <a:gs pos="1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3" name="Rectangle 32">
                          <a:extLst>
                            <a:ext uri="{FF2B5EF4-FFF2-40B4-BE49-F238E27FC236}">
                              <a16:creationId xmlns:a16="http://schemas.microsoft.com/office/drawing/2014/main" id="{0D3B4474-CDA6-49A8-BF93-E1D95BE230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20232" y="2494356"/>
                          <a:ext cx="632179" cy="1305845"/>
                        </a:xfrm>
                        <a:prstGeom prst="rect">
                          <a:avLst/>
                        </a:prstGeom>
                        <a:gradFill>
                          <a:gsLst>
                            <a:gs pos="100000">
                              <a:schemeClr val="accent1"/>
                            </a:gs>
                            <a:gs pos="3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34" name="Rectangle 33">
                          <a:extLst>
                            <a:ext uri="{FF2B5EF4-FFF2-40B4-BE49-F238E27FC236}">
                              <a16:creationId xmlns:a16="http://schemas.microsoft.com/office/drawing/2014/main" id="{B100CA95-4962-4022-BAD1-3E9C109661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702366" y="2494354"/>
                          <a:ext cx="632179" cy="1648664"/>
                        </a:xfrm>
                        <a:prstGeom prst="rect">
                          <a:avLst/>
                        </a:prstGeom>
                        <a:gradFill>
                          <a:gsLst>
                            <a:gs pos="100000">
                              <a:schemeClr val="accent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sp>
                      <p:nvSpPr>
                        <p:cNvPr id="35" name="Rectangle 34">
                          <a:extLst>
                            <a:ext uri="{FF2B5EF4-FFF2-40B4-BE49-F238E27FC236}">
                              <a16:creationId xmlns:a16="http://schemas.microsoft.com/office/drawing/2014/main" id="{1FFC82E0-4335-464D-8451-421E651144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774809" y="2494356"/>
                          <a:ext cx="632179" cy="1648667"/>
                        </a:xfrm>
                        <a:prstGeom prst="rect">
                          <a:avLst/>
                        </a:prstGeom>
                        <a:gradFill>
                          <a:gsLst>
                            <a:gs pos="100000">
                              <a:schemeClr val="accent1"/>
                            </a:gs>
                            <a:gs pos="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7FE7A13E-1F08-4013-8B98-0E28584529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2990" y="4177424"/>
                        <a:ext cx="265633" cy="267004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51989139-F1B2-4C93-AB54-9AC1FB6215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071" y="3596029"/>
                        <a:ext cx="265633" cy="267004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0A9117C7-BCF5-495E-997D-65FD2F05B9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62989" y="3032590"/>
                        <a:ext cx="265633" cy="267004"/>
                      </a:xfrm>
                      <a:prstGeom prst="rect">
                        <a:avLst/>
                      </a:prstGeom>
                      <a:gradFill>
                        <a:gsLst>
                          <a:gs pos="100000">
                            <a:schemeClr val="accent1"/>
                          </a:gs>
                          <a:gs pos="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35EC46B3-371B-4043-A47B-B5DC95D8758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26231" y="3885069"/>
                      <a:ext cx="3592866" cy="973594"/>
                      <a:chOff x="4626231" y="3885069"/>
                      <a:chExt cx="3592866" cy="973594"/>
                    </a:xfrm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C4CDEFBD-0D9C-432D-B0C2-5260CB9392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626231" y="3885069"/>
                        <a:ext cx="3592866" cy="973594"/>
                        <a:chOff x="4626231" y="3885069"/>
                        <a:chExt cx="3592866" cy="973594"/>
                      </a:xfrm>
                    </p:grpSpPr>
                    <p:sp>
                      <p:nvSpPr>
                        <p:cNvPr id="22" name="Rectangle 21">
                          <a:extLst>
                            <a:ext uri="{FF2B5EF4-FFF2-40B4-BE49-F238E27FC236}">
                              <a16:creationId xmlns:a16="http://schemas.microsoft.com/office/drawing/2014/main" id="{77354AB0-6B9E-4B5A-9370-EF30C45297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626231" y="3885069"/>
                          <a:ext cx="458059" cy="453176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3" name="Rectangle 22">
                          <a:extLst>
                            <a:ext uri="{FF2B5EF4-FFF2-40B4-BE49-F238E27FC236}">
                              <a16:creationId xmlns:a16="http://schemas.microsoft.com/office/drawing/2014/main" id="{BADA1CDD-FDFF-4D3D-9770-6413676EA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62546" y="4791074"/>
                          <a:ext cx="256551" cy="67589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Rectangle 23">
                          <a:extLst>
                            <a:ext uri="{FF2B5EF4-FFF2-40B4-BE49-F238E27FC236}">
                              <a16:creationId xmlns:a16="http://schemas.microsoft.com/office/drawing/2014/main" id="{7CE98EB6-7D8C-4E0A-9339-3A09D5F74A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384815" y="4120426"/>
                          <a:ext cx="452056" cy="235347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Rectangle 24">
                          <a:extLst>
                            <a:ext uri="{FF2B5EF4-FFF2-40B4-BE49-F238E27FC236}">
                              <a16:creationId xmlns:a16="http://schemas.microsoft.com/office/drawing/2014/main" id="{A92CD718-32D6-4A1B-B099-10D113D85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02797" y="4210819"/>
                          <a:ext cx="458098" cy="122214"/>
                        </a:xfrm>
                        <a:prstGeom prst="rect">
                          <a:avLst/>
                        </a:prstGeom>
                        <a:solidFill>
                          <a:srgbClr val="FF0000"/>
                        </a:solidFill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56CB890A-FD88-4169-84D4-C36C46B7B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83876" y="3885069"/>
                        <a:ext cx="458098" cy="447964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615F62AF-9537-49CA-B981-D965E20A8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72071" y="3626927"/>
                      <a:ext cx="256551" cy="45719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DFACDE01-8C6B-490C-8218-FE83FA7EE2BC}"/>
                      </a:ext>
                    </a:extLst>
                  </p:cNvPr>
                  <p:cNvSpPr/>
                  <p:nvPr/>
                </p:nvSpPr>
                <p:spPr>
                  <a:xfrm>
                    <a:off x="7966671" y="4120427"/>
                    <a:ext cx="256551" cy="133502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FB652E22-6E26-4F51-AC30-8BBBDD9E5DBF}"/>
                    </a:ext>
                  </a:extLst>
                </p:cNvPr>
                <p:cNvGrpSpPr/>
                <p:nvPr/>
              </p:nvGrpSpPr>
              <p:grpSpPr>
                <a:xfrm>
                  <a:off x="4655852" y="2566703"/>
                  <a:ext cx="4327553" cy="2369968"/>
                  <a:chOff x="4655852" y="2566703"/>
                  <a:chExt cx="4327553" cy="2369968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AE49C579-E816-4F41-8C56-3047E0D6D945}"/>
                      </a:ext>
                    </a:extLst>
                  </p:cNvPr>
                  <p:cNvSpPr txBox="1"/>
                  <p:nvPr/>
                </p:nvSpPr>
                <p:spPr>
                  <a:xfrm>
                    <a:off x="4655852" y="2574728"/>
                    <a:ext cx="43560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8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CBD8E55-F050-4C29-A1FB-4DF320FC9DC4}"/>
                      </a:ext>
                    </a:extLst>
                  </p:cNvPr>
                  <p:cNvSpPr txBox="1"/>
                  <p:nvPr/>
                </p:nvSpPr>
                <p:spPr>
                  <a:xfrm>
                    <a:off x="5326211" y="2566703"/>
                    <a:ext cx="614828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6.2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82F0346-E31A-4895-A60F-64F5CE1135EC}"/>
                      </a:ext>
                    </a:extLst>
                  </p:cNvPr>
                  <p:cNvSpPr txBox="1"/>
                  <p:nvPr/>
                </p:nvSpPr>
                <p:spPr>
                  <a:xfrm>
                    <a:off x="6190250" y="2580043"/>
                    <a:ext cx="3380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669F6FBB-39F1-441D-BEFF-0F915ACBE899}"/>
                      </a:ext>
                    </a:extLst>
                  </p:cNvPr>
                  <p:cNvSpPr txBox="1"/>
                  <p:nvPr/>
                </p:nvSpPr>
                <p:spPr>
                  <a:xfrm>
                    <a:off x="6937950" y="2577994"/>
                    <a:ext cx="3380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3A6E181C-C8FF-4F7A-80F6-B19288993649}"/>
                      </a:ext>
                    </a:extLst>
                  </p:cNvPr>
                  <p:cNvSpPr txBox="1"/>
                  <p:nvPr/>
                </p:nvSpPr>
                <p:spPr>
                  <a:xfrm>
                    <a:off x="8411269" y="2675092"/>
                    <a:ext cx="33806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5AAE65AD-F1EF-4739-9F5E-839CB7BEBB47}"/>
                      </a:ext>
                    </a:extLst>
                  </p:cNvPr>
                  <p:cNvSpPr txBox="1"/>
                  <p:nvPr/>
                </p:nvSpPr>
                <p:spPr>
                  <a:xfrm>
                    <a:off x="8371376" y="3322814"/>
                    <a:ext cx="60401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1.7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181EFAE-CB47-4F21-8DDF-EC4845B3053D}"/>
                      </a:ext>
                    </a:extLst>
                  </p:cNvPr>
                  <p:cNvSpPr txBox="1"/>
                  <p:nvPr/>
                </p:nvSpPr>
                <p:spPr>
                  <a:xfrm>
                    <a:off x="8371376" y="3874164"/>
                    <a:ext cx="60401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2.1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C2A3E43D-0D3A-4368-81A9-C8E2A3DDDD3A}"/>
                      </a:ext>
                    </a:extLst>
                  </p:cNvPr>
                  <p:cNvSpPr txBox="1"/>
                  <p:nvPr/>
                </p:nvSpPr>
                <p:spPr>
                  <a:xfrm>
                    <a:off x="8379394" y="4475006"/>
                    <a:ext cx="60401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 dirty="0">
                        <a:solidFill>
                          <a:schemeClr val="accent1"/>
                        </a:solidFill>
                      </a:rPr>
                      <a:t>2.4</a:t>
                    </a:r>
                  </a:p>
                </p:txBody>
              </p:sp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8DAC568F-CA36-43AF-98DF-CADE646F57CC}"/>
                  </a:ext>
                </a:extLst>
              </p:cNvPr>
              <p:cNvGrpSpPr/>
              <p:nvPr/>
            </p:nvGrpSpPr>
            <p:grpSpPr>
              <a:xfrm>
                <a:off x="6673109" y="4655239"/>
                <a:ext cx="1340855" cy="1817999"/>
                <a:chOff x="9739008" y="832040"/>
                <a:chExt cx="1340855" cy="1817999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D46AD7FF-6636-446D-AD11-1E1707C15A12}"/>
                    </a:ext>
                  </a:extLst>
                </p:cNvPr>
                <p:cNvSpPr/>
                <p:nvPr/>
              </p:nvSpPr>
              <p:spPr>
                <a:xfrm>
                  <a:off x="9739008" y="1161773"/>
                  <a:ext cx="458059" cy="587363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CEEEFA5A-A5C0-4FC2-AFDB-ABE28491BD36}"/>
                    </a:ext>
                  </a:extLst>
                </p:cNvPr>
                <p:cNvSpPr/>
                <p:nvPr/>
              </p:nvSpPr>
              <p:spPr>
                <a:xfrm>
                  <a:off x="10817535" y="2436355"/>
                  <a:ext cx="249742" cy="21368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14D787D-B8A4-46B1-800F-328B27466A89}"/>
                    </a:ext>
                  </a:extLst>
                </p:cNvPr>
                <p:cNvSpPr/>
                <p:nvPr/>
              </p:nvSpPr>
              <p:spPr>
                <a:xfrm>
                  <a:off x="10824757" y="1883047"/>
                  <a:ext cx="249742" cy="106694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8CA5E08-1C22-4B2D-9610-D05928A10D27}"/>
                    </a:ext>
                  </a:extLst>
                </p:cNvPr>
                <p:cNvSpPr/>
                <p:nvPr/>
              </p:nvSpPr>
              <p:spPr>
                <a:xfrm>
                  <a:off x="10830121" y="1429776"/>
                  <a:ext cx="249742" cy="68335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A7E3FD58-D8A2-40E8-BFC8-5B6521840ABE}"/>
                    </a:ext>
                  </a:extLst>
                </p:cNvPr>
                <p:cNvSpPr/>
                <p:nvPr/>
              </p:nvSpPr>
              <p:spPr>
                <a:xfrm>
                  <a:off x="10827932" y="832040"/>
                  <a:ext cx="249742" cy="146017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1578DF5-944C-4327-BABD-EFF6BF53483E}"/>
                </a:ext>
              </a:extLst>
            </p:cNvPr>
            <p:cNvSpPr/>
            <p:nvPr/>
          </p:nvSpPr>
          <p:spPr>
            <a:xfrm>
              <a:off x="6542966" y="4323971"/>
              <a:ext cx="2451948" cy="2444571"/>
            </a:xfrm>
            <a:prstGeom prst="round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383933BF-A409-43DF-B149-8D3FADAD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1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7007-7B0C-4401-84C3-FBD36F84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 scheduling: M/G/k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141D922-B7B8-4A27-94E2-F688E51B4448}"/>
              </a:ext>
            </a:extLst>
          </p:cNvPr>
          <p:cNvGrpSpPr/>
          <p:nvPr/>
        </p:nvGrpSpPr>
        <p:grpSpPr>
          <a:xfrm>
            <a:off x="7896020" y="1392109"/>
            <a:ext cx="2296604" cy="2334065"/>
            <a:chOff x="7896020" y="1392109"/>
            <a:chExt cx="2296604" cy="233406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42F249F1-A1AA-4E2A-BF4B-39B274440D46}"/>
                </a:ext>
              </a:extLst>
            </p:cNvPr>
            <p:cNvSpPr/>
            <p:nvPr/>
          </p:nvSpPr>
          <p:spPr>
            <a:xfrm>
              <a:off x="7896020" y="1392109"/>
              <a:ext cx="786901" cy="2334065"/>
            </a:xfrm>
            <a:prstGeom prst="rightBrace">
              <a:avLst>
                <a:gd name="adj1" fmla="val 37854"/>
                <a:gd name="adj2" fmla="val 5000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E68961-423F-40F6-A46F-2C47845BF494}"/>
                </a:ext>
              </a:extLst>
            </p:cNvPr>
            <p:cNvSpPr txBox="1"/>
            <p:nvPr/>
          </p:nvSpPr>
          <p:spPr>
            <a:xfrm>
              <a:off x="8858302" y="2328308"/>
              <a:ext cx="1334322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k </a:t>
              </a:r>
              <a:r>
                <a:rPr lang="en-US" sz="2400" dirty="0"/>
                <a:t>servers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8CF0AED-58B8-4654-BF53-5B0694A40AE0}"/>
              </a:ext>
            </a:extLst>
          </p:cNvPr>
          <p:cNvGrpSpPr/>
          <p:nvPr/>
        </p:nvGrpSpPr>
        <p:grpSpPr>
          <a:xfrm>
            <a:off x="2246641" y="1498921"/>
            <a:ext cx="5658938" cy="2227253"/>
            <a:chOff x="2246641" y="1498921"/>
            <a:chExt cx="5658938" cy="222725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62B930F-D88D-41FE-810A-98CAF3540A2D}"/>
                </a:ext>
              </a:extLst>
            </p:cNvPr>
            <p:cNvGrpSpPr/>
            <p:nvPr/>
          </p:nvGrpSpPr>
          <p:grpSpPr>
            <a:xfrm>
              <a:off x="2246641" y="1498921"/>
              <a:ext cx="5658938" cy="2227253"/>
              <a:chOff x="2938681" y="1568008"/>
              <a:chExt cx="6879082" cy="2693547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331002C-7A99-4131-8ABF-4942CA271743}"/>
                  </a:ext>
                </a:extLst>
              </p:cNvPr>
              <p:cNvCxnSpPr/>
              <p:nvPr/>
            </p:nvCxnSpPr>
            <p:spPr>
              <a:xfrm>
                <a:off x="2938681" y="2178755"/>
                <a:ext cx="5689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81721EB-9E47-4721-A71F-6BC8D3B95175}"/>
                  </a:ext>
                </a:extLst>
              </p:cNvPr>
              <p:cNvCxnSpPr/>
              <p:nvPr/>
            </p:nvCxnSpPr>
            <p:spPr>
              <a:xfrm>
                <a:off x="2938681" y="4261555"/>
                <a:ext cx="5689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BD5FBE3-F7F9-49D5-87E0-0D83A973B808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445C74E-2F0B-4628-B997-5C6401E130C2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7494130-A4A1-4728-B8DC-3F0C0F9D07B6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E33ED01-DDFC-4A86-AA46-90D919516F7B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852221-558D-44A1-BC85-1AA48B354D29}"/>
                  </a:ext>
                </a:extLst>
              </p:cNvPr>
              <p:cNvSpPr/>
              <p:nvPr/>
            </p:nvSpPr>
            <p:spPr>
              <a:xfrm>
                <a:off x="9080001" y="1568008"/>
                <a:ext cx="726142" cy="759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ED7327E-3BE3-4547-AE0A-B57377F91A53}"/>
                  </a:ext>
                </a:extLst>
              </p:cNvPr>
              <p:cNvSpPr/>
              <p:nvPr/>
            </p:nvSpPr>
            <p:spPr>
              <a:xfrm>
                <a:off x="9091621" y="2494355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CE505B3-F3A0-4214-B647-8080C9092D65}"/>
                  </a:ext>
                </a:extLst>
              </p:cNvPr>
              <p:cNvSpPr/>
              <p:nvPr/>
            </p:nvSpPr>
            <p:spPr>
              <a:xfrm>
                <a:off x="9080001" y="3420702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9E3BEF-3DE4-4B0C-AB36-57E347D5A3AD}"/>
                  </a:ext>
                </a:extLst>
              </p:cNvPr>
              <p:cNvCxnSpPr/>
              <p:nvPr/>
            </p:nvCxnSpPr>
            <p:spPr>
              <a:xfrm flipV="1">
                <a:off x="8628281" y="2100811"/>
                <a:ext cx="463340" cy="393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07ECA46-0F43-46DF-917F-19E055C275F0}"/>
                  </a:ext>
                </a:extLst>
              </p:cNvPr>
              <p:cNvCxnSpPr>
                <a:cxnSpLocks/>
                <a:endCxn id="25" idx="2"/>
              </p:cNvCxnSpPr>
              <p:nvPr/>
            </p:nvCxnSpPr>
            <p:spPr>
              <a:xfrm flipV="1">
                <a:off x="8628281" y="2873856"/>
                <a:ext cx="463340" cy="157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16D5431-A96D-4647-8373-9BF14240B94F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>
                <a:off x="8650857" y="3587043"/>
                <a:ext cx="429144" cy="213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176371-4C43-4B2C-B38F-5DDDD6BCB9EB}"/>
                </a:ext>
              </a:extLst>
            </p:cNvPr>
            <p:cNvSpPr/>
            <p:nvPr/>
          </p:nvSpPr>
          <p:spPr>
            <a:xfrm>
              <a:off x="7440084" y="1846508"/>
              <a:ext cx="299495" cy="963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C87294-C845-4DF3-9669-561CE166C6E1}"/>
                </a:ext>
              </a:extLst>
            </p:cNvPr>
            <p:cNvSpPr/>
            <p:nvPr/>
          </p:nvSpPr>
          <p:spPr>
            <a:xfrm>
              <a:off x="7440084" y="2470669"/>
              <a:ext cx="299495" cy="2279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E5E95F-1FDF-48C5-96DB-9DC932110197}"/>
                </a:ext>
              </a:extLst>
            </p:cNvPr>
            <p:cNvSpPr/>
            <p:nvPr/>
          </p:nvSpPr>
          <p:spPr>
            <a:xfrm>
              <a:off x="7440084" y="3228962"/>
              <a:ext cx="299495" cy="2569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ABCF89-FB7D-4A04-816A-68D84CBC14D2}"/>
                </a:ext>
              </a:extLst>
            </p:cNvPr>
            <p:cNvSpPr/>
            <p:nvPr/>
          </p:nvSpPr>
          <p:spPr>
            <a:xfrm>
              <a:off x="3685106" y="3152094"/>
              <a:ext cx="520048" cy="476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BD8F46D-CB50-4DCB-9F97-7FF62C33A4F0}"/>
                </a:ext>
              </a:extLst>
            </p:cNvPr>
            <p:cNvSpPr/>
            <p:nvPr/>
          </p:nvSpPr>
          <p:spPr>
            <a:xfrm>
              <a:off x="4534827" y="2227969"/>
              <a:ext cx="520048" cy="14001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659BFC-F0E0-4D12-8CFC-9167273EF921}"/>
                </a:ext>
              </a:extLst>
            </p:cNvPr>
            <p:cNvSpPr/>
            <p:nvPr/>
          </p:nvSpPr>
          <p:spPr>
            <a:xfrm>
              <a:off x="5342761" y="2708701"/>
              <a:ext cx="520048" cy="9194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DC66B3-0F46-4C2B-9200-DF1C0FAD17A8}"/>
                </a:ext>
              </a:extLst>
            </p:cNvPr>
            <p:cNvSpPr/>
            <p:nvPr/>
          </p:nvSpPr>
          <p:spPr>
            <a:xfrm>
              <a:off x="6224984" y="2545345"/>
              <a:ext cx="520048" cy="10828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9D8AA98-6E86-474A-8CAE-AD71BFE1B3EE}"/>
              </a:ext>
            </a:extLst>
          </p:cNvPr>
          <p:cNvGrpSpPr/>
          <p:nvPr/>
        </p:nvGrpSpPr>
        <p:grpSpPr>
          <a:xfrm>
            <a:off x="3945130" y="1392109"/>
            <a:ext cx="2539878" cy="1758392"/>
            <a:chOff x="3904046" y="1399754"/>
            <a:chExt cx="2539878" cy="175839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E66530-D0B1-4B24-9FB9-BBCABCDE2458}"/>
                </a:ext>
              </a:extLst>
            </p:cNvPr>
            <p:cNvSpPr txBox="1"/>
            <p:nvPr/>
          </p:nvSpPr>
          <p:spPr>
            <a:xfrm>
              <a:off x="4597616" y="1399754"/>
              <a:ext cx="610875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BB21CA9-6AEC-4B16-890A-8ECAC142E9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4046" y="1798687"/>
              <a:ext cx="988100" cy="135945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C1B5B91-ABCB-4D32-9756-9B881AE59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3767" y="1793098"/>
              <a:ext cx="138380" cy="44092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72E354D-A472-4274-ACEB-7A811AAA6440}"/>
                </a:ext>
              </a:extLst>
            </p:cNvPr>
            <p:cNvCxnSpPr>
              <a:cxnSpLocks/>
            </p:cNvCxnSpPr>
            <p:nvPr/>
          </p:nvCxnSpPr>
          <p:spPr>
            <a:xfrm>
              <a:off x="4892146" y="1819046"/>
              <a:ext cx="669555" cy="89570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AF1549-5E70-4B92-B70D-942D9613AD83}"/>
                </a:ext>
              </a:extLst>
            </p:cNvPr>
            <p:cNvCxnSpPr>
              <a:cxnSpLocks/>
            </p:cNvCxnSpPr>
            <p:nvPr/>
          </p:nvCxnSpPr>
          <p:spPr>
            <a:xfrm>
              <a:off x="4863880" y="1810635"/>
              <a:ext cx="1580044" cy="74076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6F2808AF-79A2-4DD4-9E64-47C89BD70912}"/>
              </a:ext>
            </a:extLst>
          </p:cNvPr>
          <p:cNvSpPr txBox="1"/>
          <p:nvPr/>
        </p:nvSpPr>
        <p:spPr>
          <a:xfrm>
            <a:off x="8858302" y="4476562"/>
            <a:ext cx="2918930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Response time: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</a:p>
          <a:p>
            <a:r>
              <a:rPr lang="en-US" sz="2400" dirty="0"/>
              <a:t>Time from arrival to completion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7C977B-480B-445E-9045-2B596ACA8010}"/>
                  </a:ext>
                </a:extLst>
              </p:cNvPr>
              <p:cNvSpPr txBox="1"/>
              <p:nvPr/>
            </p:nvSpPr>
            <p:spPr>
              <a:xfrm>
                <a:off x="1215830" y="4475099"/>
                <a:ext cx="6914466" cy="15696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Q: How should we schedule?</a:t>
                </a:r>
              </a:p>
              <a:p>
                <a:pPr algn="ctr"/>
                <a:r>
                  <a:rPr lang="en-US" sz="3200" dirty="0"/>
                  <a:t>Goal: Minimize mean response time E[T] in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3200" dirty="0"/>
                  <a:t> limit</a:t>
                </a: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F7C977B-480B-445E-9045-2B596ACA8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830" y="4475099"/>
                <a:ext cx="6914466" cy="1569660"/>
              </a:xfrm>
              <a:prstGeom prst="rect">
                <a:avLst/>
              </a:prstGeom>
              <a:blipFill>
                <a:blip r:embed="rId3"/>
                <a:stretch>
                  <a:fillRect l="-1753" t="-3788" r="-2892" b="-106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BCF48B88-41DE-4FD3-9B43-E2A2BD74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A7FA9-5920-4115-8E6E-C18F7A62BA27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D51677A-50F7-4784-BFB1-B56186636178}"/>
              </a:ext>
            </a:extLst>
          </p:cNvPr>
          <p:cNvGrpSpPr/>
          <p:nvPr/>
        </p:nvGrpSpPr>
        <p:grpSpPr>
          <a:xfrm>
            <a:off x="366717" y="1581223"/>
            <a:ext cx="2109303" cy="1776234"/>
            <a:chOff x="366717" y="1581223"/>
            <a:chExt cx="2109303" cy="177623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C54BCDE-EF57-4239-AD65-32A83D94FB75}"/>
                </a:ext>
              </a:extLst>
            </p:cNvPr>
            <p:cNvSpPr txBox="1"/>
            <p:nvPr/>
          </p:nvSpPr>
          <p:spPr>
            <a:xfrm>
              <a:off x="366717" y="1581223"/>
              <a:ext cx="2109303" cy="83099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Poisson arrivals with rate </a:t>
              </a:r>
              <a:r>
                <a:rPr lang="el-GR" sz="2400" dirty="0">
                  <a:solidFill>
                    <a:srgbClr val="FF0000"/>
                  </a:solidFill>
                </a:rPr>
                <a:t>λ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151880E-EAC7-4425-9E66-388B0268854A}"/>
                </a:ext>
              </a:extLst>
            </p:cNvPr>
            <p:cNvGrpSpPr/>
            <p:nvPr/>
          </p:nvGrpSpPr>
          <p:grpSpPr>
            <a:xfrm>
              <a:off x="1215830" y="2470669"/>
              <a:ext cx="928659" cy="886788"/>
              <a:chOff x="1215830" y="2470669"/>
              <a:chExt cx="928659" cy="886788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FCB6984-306E-4140-AAF6-4A2DB0FAF9B8}"/>
                  </a:ext>
                </a:extLst>
              </p:cNvPr>
              <p:cNvCxnSpPr/>
              <p:nvPr/>
            </p:nvCxnSpPr>
            <p:spPr>
              <a:xfrm>
                <a:off x="1605868" y="2470669"/>
                <a:ext cx="538621" cy="47606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88330984-66C1-4E37-AC8C-21F8E5502E90}"/>
                  </a:ext>
                </a:extLst>
              </p:cNvPr>
              <p:cNvCxnSpPr/>
              <p:nvPr/>
            </p:nvCxnSpPr>
            <p:spPr>
              <a:xfrm flipV="1">
                <a:off x="1605868" y="2946734"/>
                <a:ext cx="538621" cy="41072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CCCB062-3328-4B83-8232-FB0AAA5ABF44}"/>
                  </a:ext>
                </a:extLst>
              </p:cNvPr>
              <p:cNvCxnSpPr/>
              <p:nvPr/>
            </p:nvCxnSpPr>
            <p:spPr>
              <a:xfrm>
                <a:off x="1215831" y="2708701"/>
                <a:ext cx="6593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5CEDEEAE-33C5-4940-B76B-57DE95D97DE6}"/>
                  </a:ext>
                </a:extLst>
              </p:cNvPr>
              <p:cNvCxnSpPr/>
              <p:nvPr/>
            </p:nvCxnSpPr>
            <p:spPr>
              <a:xfrm>
                <a:off x="1215830" y="3152095"/>
                <a:ext cx="65934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34477F-DA9A-4597-A798-32805ABE4A4E}"/>
              </a:ext>
            </a:extLst>
          </p:cNvPr>
          <p:cNvGrpSpPr/>
          <p:nvPr/>
        </p:nvGrpSpPr>
        <p:grpSpPr>
          <a:xfrm>
            <a:off x="7861605" y="1106930"/>
            <a:ext cx="3618451" cy="707886"/>
            <a:chOff x="8374649" y="2991992"/>
            <a:chExt cx="3618451" cy="70788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D8EF208-C684-4EC1-8252-A15FD3AF3146}"/>
                </a:ext>
              </a:extLst>
            </p:cNvPr>
            <p:cNvCxnSpPr>
              <a:cxnSpLocks/>
              <a:stCxn id="49" idx="1"/>
            </p:cNvCxnSpPr>
            <p:nvPr/>
          </p:nvCxnSpPr>
          <p:spPr>
            <a:xfrm flipH="1">
              <a:off x="8374649" y="3345935"/>
              <a:ext cx="296512" cy="197970"/>
            </a:xfrm>
            <a:prstGeom prst="line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A2E729-5384-4672-B80B-340057A184D2}"/>
                </a:ext>
              </a:extLst>
            </p:cNvPr>
            <p:cNvSpPr txBox="1"/>
            <p:nvPr/>
          </p:nvSpPr>
          <p:spPr>
            <a:xfrm>
              <a:off x="8671161" y="2991992"/>
              <a:ext cx="3321939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Mean fraction of servers busy:</a:t>
              </a:r>
            </a:p>
            <a:p>
              <a:r>
                <a:rPr lang="en-US" sz="2000" dirty="0"/>
                <a:t>Load: </a:t>
              </a:r>
              <a:r>
                <a:rPr lang="el-GR" sz="2000" dirty="0">
                  <a:solidFill>
                    <a:srgbClr val="FF0000"/>
                  </a:solidFill>
                </a:rPr>
                <a:t>ρ</a:t>
              </a:r>
              <a:r>
                <a:rPr lang="en-US" sz="2000" dirty="0"/>
                <a:t> = </a:t>
              </a:r>
              <a:r>
                <a:rPr lang="el-GR" sz="2000" dirty="0"/>
                <a:t>λ</a:t>
              </a:r>
              <a:r>
                <a:rPr lang="en-US" sz="2000" dirty="0"/>
                <a:t>E[S]&lt;1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470FB0E-1BEF-4BF5-AB00-E2E68A0E2EDE}"/>
              </a:ext>
            </a:extLst>
          </p:cNvPr>
          <p:cNvGrpSpPr/>
          <p:nvPr/>
        </p:nvGrpSpPr>
        <p:grpSpPr>
          <a:xfrm>
            <a:off x="1344548" y="2996340"/>
            <a:ext cx="2420916" cy="949226"/>
            <a:chOff x="1077626" y="3443584"/>
            <a:chExt cx="2420916" cy="949226"/>
          </a:xfrm>
        </p:grpSpPr>
        <p:sp>
          <p:nvSpPr>
            <p:cNvPr id="69" name="Left Brace 68">
              <a:extLst>
                <a:ext uri="{FF2B5EF4-FFF2-40B4-BE49-F238E27FC236}">
                  <a16:creationId xmlns:a16="http://schemas.microsoft.com/office/drawing/2014/main" id="{23ADE4B5-8546-4BCB-A2E8-B0BABB44BFEF}"/>
                </a:ext>
              </a:extLst>
            </p:cNvPr>
            <p:cNvSpPr/>
            <p:nvPr/>
          </p:nvSpPr>
          <p:spPr>
            <a:xfrm>
              <a:off x="3078993" y="3443584"/>
              <a:ext cx="419549" cy="776077"/>
            </a:xfrm>
            <a:prstGeom prst="leftBrace">
              <a:avLst>
                <a:gd name="adj1" fmla="val 37179"/>
                <a:gd name="adj2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29A0C9A-659E-4BFC-AD16-886F38DFE2EB}"/>
                </a:ext>
              </a:extLst>
            </p:cNvPr>
            <p:cNvSpPr/>
            <p:nvPr/>
          </p:nvSpPr>
          <p:spPr>
            <a:xfrm>
              <a:off x="1077626" y="3765546"/>
              <a:ext cx="2067930" cy="6272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General job size distribution: 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i.i.d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825A82-CA63-4613-A17D-50C1429305B9}"/>
              </a:ext>
            </a:extLst>
          </p:cNvPr>
          <p:cNvGrpSpPr/>
          <p:nvPr/>
        </p:nvGrpSpPr>
        <p:grpSpPr>
          <a:xfrm>
            <a:off x="3685105" y="3053063"/>
            <a:ext cx="6391981" cy="583089"/>
            <a:chOff x="3685105" y="3053063"/>
            <a:chExt cx="6391981" cy="583089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53B2156-69FD-43AB-AF8C-88EF88FE0793}"/>
                </a:ext>
              </a:extLst>
            </p:cNvPr>
            <p:cNvGrpSpPr/>
            <p:nvPr/>
          </p:nvGrpSpPr>
          <p:grpSpPr>
            <a:xfrm>
              <a:off x="7739580" y="3053063"/>
              <a:ext cx="2337506" cy="400110"/>
              <a:chOff x="8291422" y="2453342"/>
              <a:chExt cx="2837033" cy="400110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C86256D-5B26-4871-8990-24FA87049177}"/>
                  </a:ext>
                </a:extLst>
              </p:cNvPr>
              <p:cNvCxnSpPr>
                <a:cxnSpLocks/>
                <a:stCxn id="52" idx="1"/>
                <a:endCxn id="8" idx="3"/>
              </p:cNvCxnSpPr>
              <p:nvPr/>
            </p:nvCxnSpPr>
            <p:spPr>
              <a:xfrm flipH="1">
                <a:off x="8291422" y="2653397"/>
                <a:ext cx="758232" cy="104338"/>
              </a:xfrm>
              <a:prstGeom prst="line">
                <a:avLst/>
              </a:prstGeom>
              <a:ln w="381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8F2DD73-55BE-4CFA-AB64-6B6F77FAB2A9}"/>
                  </a:ext>
                </a:extLst>
              </p:cNvPr>
              <p:cNvSpPr txBox="1"/>
              <p:nvPr/>
            </p:nvSpPr>
            <p:spPr>
              <a:xfrm>
                <a:off x="9049654" y="2453342"/>
                <a:ext cx="2078801" cy="40011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Remaining size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C3754A-A37C-4AFC-9BE1-C17AE740EE8C}"/>
                </a:ext>
              </a:extLst>
            </p:cNvPr>
            <p:cNvGrpSpPr/>
            <p:nvPr/>
          </p:nvGrpSpPr>
          <p:grpSpPr>
            <a:xfrm>
              <a:off x="3685105" y="3182976"/>
              <a:ext cx="4052725" cy="453176"/>
              <a:chOff x="4626231" y="3885069"/>
              <a:chExt cx="3697879" cy="453176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06414D1-F114-4C22-A358-7125AF8C930E}"/>
                  </a:ext>
                </a:extLst>
              </p:cNvPr>
              <p:cNvGrpSpPr/>
              <p:nvPr/>
            </p:nvGrpSpPr>
            <p:grpSpPr>
              <a:xfrm>
                <a:off x="4626231" y="4022547"/>
                <a:ext cx="3697879" cy="315698"/>
                <a:chOff x="4626231" y="4022547"/>
                <a:chExt cx="3697879" cy="315698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9907586-0E0E-49BE-9590-568F7C6B002F}"/>
                    </a:ext>
                  </a:extLst>
                </p:cNvPr>
                <p:cNvSpPr/>
                <p:nvPr/>
              </p:nvSpPr>
              <p:spPr>
                <a:xfrm>
                  <a:off x="4626231" y="4022547"/>
                  <a:ext cx="472744" cy="31569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614423AF-BEE9-4885-9873-48003A79FE82}"/>
                    </a:ext>
                  </a:extLst>
                </p:cNvPr>
                <p:cNvSpPr/>
                <p:nvPr/>
              </p:nvSpPr>
              <p:spPr>
                <a:xfrm>
                  <a:off x="8050837" y="4115663"/>
                  <a:ext cx="273273" cy="93658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0EA9138-8941-445B-B19C-3546614D8014}"/>
                    </a:ext>
                  </a:extLst>
                </p:cNvPr>
                <p:cNvSpPr/>
                <p:nvPr/>
              </p:nvSpPr>
              <p:spPr>
                <a:xfrm>
                  <a:off x="5402379" y="4101176"/>
                  <a:ext cx="479768" cy="23534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E09DDF9-5F2A-44C5-8388-16AD52F3FFFF}"/>
                    </a:ext>
                  </a:extLst>
                </p:cNvPr>
                <p:cNvSpPr/>
                <p:nvPr/>
              </p:nvSpPr>
              <p:spPr>
                <a:xfrm>
                  <a:off x="6137927" y="4210819"/>
                  <a:ext cx="474514" cy="12221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4CF1BED-639B-4C20-A983-64BB64026912}"/>
                  </a:ext>
                </a:extLst>
              </p:cNvPr>
              <p:cNvSpPr/>
              <p:nvPr/>
            </p:nvSpPr>
            <p:spPr>
              <a:xfrm>
                <a:off x="6954134" y="3885069"/>
                <a:ext cx="458098" cy="44796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4547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0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7568C8E-E77C-4CFD-BAC5-B98999B4302D}"/>
              </a:ext>
            </a:extLst>
          </p:cNvPr>
          <p:cNvSpPr/>
          <p:nvPr/>
        </p:nvSpPr>
        <p:spPr>
          <a:xfrm>
            <a:off x="763778" y="1764199"/>
            <a:ext cx="8190217" cy="537286"/>
          </a:xfrm>
          <a:prstGeom prst="roundRect">
            <a:avLst/>
          </a:prstGeom>
          <a:solidFill>
            <a:srgbClr val="FDE7FF"/>
          </a:solidFill>
          <a:ln w="38100">
            <a:solidFill>
              <a:srgbClr val="F37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45FA-46F4-421F-8E94-D556CDDB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size M/G/k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D66AB-AD22-4A30-954F-A2D3383FB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33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“SRPT for Multiserver Systems”. IFIP Performance 2018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paper to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paper to prove heavy-traffic optimality of SRPT-k.</a:t>
                </a:r>
              </a:p>
              <a:p>
                <a:pPr marL="0" indent="0">
                  <a:buNone/>
                </a:pPr>
                <a:r>
                  <a:rPr lang="en-US" dirty="0"/>
                  <a:t>Bonus: Also handles PSJF, SMART, FB, etc. See paper.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0D66AB-AD22-4A30-954F-A2D3383FB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3300"/>
              </a:xfrm>
              <a:blipFill>
                <a:blip r:embed="rId3"/>
                <a:stretch>
                  <a:fillRect l="-1217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306CBA1-18C7-41A9-9D62-B8EA91C80DAC}"/>
              </a:ext>
            </a:extLst>
          </p:cNvPr>
          <p:cNvSpPr/>
          <p:nvPr/>
        </p:nvSpPr>
        <p:spPr>
          <a:xfrm>
            <a:off x="1009650" y="1825625"/>
            <a:ext cx="800100" cy="3841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1A60B5-16D8-40CA-A529-ACE46F59882B}"/>
              </a:ext>
            </a:extLst>
          </p:cNvPr>
          <p:cNvGrpSpPr/>
          <p:nvPr/>
        </p:nvGrpSpPr>
        <p:grpSpPr>
          <a:xfrm>
            <a:off x="3329050" y="2556521"/>
            <a:ext cx="5138675" cy="2265652"/>
            <a:chOff x="3367150" y="2832746"/>
            <a:chExt cx="5138675" cy="226565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FEC3F09-9628-4AAA-9A10-979F5C8DC378}"/>
                </a:ext>
              </a:extLst>
            </p:cNvPr>
            <p:cNvGrpSpPr/>
            <p:nvPr/>
          </p:nvGrpSpPr>
          <p:grpSpPr>
            <a:xfrm>
              <a:off x="3946118" y="2904189"/>
              <a:ext cx="4559707" cy="2194209"/>
              <a:chOff x="3568334" y="1568008"/>
              <a:chExt cx="6249429" cy="3538042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4283377-B286-41F6-9E2E-51F46CE2E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50B4926-80E4-46AE-9CDD-9B63F69DB2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0D65ED9-BFDF-4F07-83DA-A5ACF3139C3A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CDFF88-3506-40BA-8341-1528AD914211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825670A-27B1-424A-ADAF-6DA23BFF8978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A7789AB-F10E-4C99-B16C-ABD976E02B30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74AC394-13BF-4805-AE1E-62CB1FCFC1D5}"/>
                  </a:ext>
                </a:extLst>
              </p:cNvPr>
              <p:cNvSpPr/>
              <p:nvPr/>
            </p:nvSpPr>
            <p:spPr>
              <a:xfrm>
                <a:off x="9080001" y="1568008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96DF895-FEFC-47E2-BBFA-EBC1B21F0E4C}"/>
                  </a:ext>
                </a:extLst>
              </p:cNvPr>
              <p:cNvSpPr/>
              <p:nvPr/>
            </p:nvSpPr>
            <p:spPr>
              <a:xfrm>
                <a:off x="9091621" y="2494355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E273261-C415-4838-86A6-96DDD75A3D40}"/>
                  </a:ext>
                </a:extLst>
              </p:cNvPr>
              <p:cNvSpPr/>
              <p:nvPr/>
            </p:nvSpPr>
            <p:spPr>
              <a:xfrm>
                <a:off x="9080001" y="3420702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A8934B5-1972-46C9-B7A7-0B40BB66F445}"/>
                  </a:ext>
                </a:extLst>
              </p:cNvPr>
              <p:cNvSpPr/>
              <p:nvPr/>
            </p:nvSpPr>
            <p:spPr>
              <a:xfrm>
                <a:off x="9091621" y="4347049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EA3A84-5383-4DDF-A002-A670EECE6055}"/>
                  </a:ext>
                </a:extLst>
              </p:cNvPr>
              <p:cNvCxnSpPr/>
              <p:nvPr/>
            </p:nvCxnSpPr>
            <p:spPr>
              <a:xfrm flipV="1">
                <a:off x="8628281" y="2100811"/>
                <a:ext cx="463340" cy="393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E3298F0-0CB3-4D28-92F0-9979DD591DF9}"/>
                  </a:ext>
                </a:extLst>
              </p:cNvPr>
              <p:cNvCxnSpPr>
                <a:cxnSpLocks/>
                <a:endCxn id="29" idx="2"/>
              </p:cNvCxnSpPr>
              <p:nvPr/>
            </p:nvCxnSpPr>
            <p:spPr>
              <a:xfrm flipV="1">
                <a:off x="8628281" y="2873856"/>
                <a:ext cx="463340" cy="157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753E85B-2F49-4660-8818-C9F7D704CB5C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>
                <a:off x="8650857" y="3587043"/>
                <a:ext cx="429144" cy="213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1D1ECA4-DDE8-4011-B508-DD7A18DB007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8639569" y="4020670"/>
                <a:ext cx="558393" cy="4375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B181FFA-3DB4-4434-B804-5962FF173E36}"/>
                </a:ext>
              </a:extLst>
            </p:cNvPr>
            <p:cNvSpPr/>
            <p:nvPr/>
          </p:nvSpPr>
          <p:spPr>
            <a:xfrm>
              <a:off x="8092962" y="3164884"/>
              <a:ext cx="265633" cy="72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AE746D-95F3-40F8-8148-E60E30336DC2}"/>
                </a:ext>
              </a:extLst>
            </p:cNvPr>
            <p:cNvSpPr/>
            <p:nvPr/>
          </p:nvSpPr>
          <p:spPr>
            <a:xfrm>
              <a:off x="8092962" y="3633014"/>
              <a:ext cx="265633" cy="17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C2A3C7C-DB52-4D52-B236-0F6C2CFDC124}"/>
                </a:ext>
              </a:extLst>
            </p:cNvPr>
            <p:cNvSpPr/>
            <p:nvPr/>
          </p:nvSpPr>
          <p:spPr>
            <a:xfrm>
              <a:off x="8092962" y="4771930"/>
              <a:ext cx="265633" cy="192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3D909F7-6B0F-4B01-99ED-AF099886D071}"/>
                </a:ext>
              </a:extLst>
            </p:cNvPr>
            <p:cNvSpPr/>
            <p:nvPr/>
          </p:nvSpPr>
          <p:spPr>
            <a:xfrm>
              <a:off x="8088960" y="4163291"/>
              <a:ext cx="265633" cy="26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0AB8990-35E4-4491-94BE-63C078B9EAFC}"/>
                </a:ext>
              </a:extLst>
            </p:cNvPr>
            <p:cNvSpPr/>
            <p:nvPr/>
          </p:nvSpPr>
          <p:spPr>
            <a:xfrm>
              <a:off x="4762537" y="3382596"/>
              <a:ext cx="461250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E5953A-A1F7-4234-BD75-D159265CB9D0}"/>
                </a:ext>
              </a:extLst>
            </p:cNvPr>
            <p:cNvSpPr/>
            <p:nvPr/>
          </p:nvSpPr>
          <p:spPr>
            <a:xfrm>
              <a:off x="6298016" y="3647800"/>
              <a:ext cx="461250" cy="853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3C3754-35C3-467A-BCB0-DB12416A0EEA}"/>
                </a:ext>
              </a:extLst>
            </p:cNvPr>
            <p:cNvSpPr/>
            <p:nvPr/>
          </p:nvSpPr>
          <p:spPr>
            <a:xfrm>
              <a:off x="5533504" y="3811543"/>
              <a:ext cx="461250" cy="689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98BD7E4-4B54-4454-9834-014F4057E17B}"/>
                </a:ext>
              </a:extLst>
            </p:cNvPr>
            <p:cNvSpPr/>
            <p:nvPr/>
          </p:nvSpPr>
          <p:spPr>
            <a:xfrm>
              <a:off x="7015245" y="4232004"/>
              <a:ext cx="461250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A70A86-AF91-4B6E-A9B0-6E547403AC60}"/>
                </a:ext>
              </a:extLst>
            </p:cNvPr>
            <p:cNvGrpSpPr/>
            <p:nvPr/>
          </p:nvGrpSpPr>
          <p:grpSpPr>
            <a:xfrm>
              <a:off x="3367150" y="3652020"/>
              <a:ext cx="585052" cy="622702"/>
              <a:chOff x="6313828" y="2219808"/>
              <a:chExt cx="585052" cy="761159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73A298F-BD65-4224-82EE-411464EA8087}"/>
                  </a:ext>
                </a:extLst>
              </p:cNvPr>
              <p:cNvCxnSpPr/>
              <p:nvPr/>
            </p:nvCxnSpPr>
            <p:spPr>
              <a:xfrm>
                <a:off x="6559550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1A59D0F-9C5C-42D8-B8F9-22551EAB2020}"/>
                  </a:ext>
                </a:extLst>
              </p:cNvPr>
              <p:cNvCxnSpPr/>
              <p:nvPr/>
            </p:nvCxnSpPr>
            <p:spPr>
              <a:xfrm flipV="1">
                <a:off x="6537271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0DB0176-31D1-43EE-9768-AD1260DF7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828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1C79500-59C9-444B-99D5-63592B8FC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828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F54083-9DC9-4F9A-A260-88E8B904A3E1}"/>
                </a:ext>
              </a:extLst>
            </p:cNvPr>
            <p:cNvSpPr txBox="1"/>
            <p:nvPr/>
          </p:nvSpPr>
          <p:spPr>
            <a:xfrm>
              <a:off x="5941368" y="2832746"/>
              <a:ext cx="104405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SRPT-k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14EDBB7-A6DD-40B8-A6F7-CCAB09DFE7D6}"/>
                </a:ext>
              </a:extLst>
            </p:cNvPr>
            <p:cNvSpPr/>
            <p:nvPr/>
          </p:nvSpPr>
          <p:spPr>
            <a:xfrm>
              <a:off x="8092962" y="4242215"/>
              <a:ext cx="261631" cy="1833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06D0C6-1CF0-4442-ADBB-F321B2ACAC0C}"/>
                </a:ext>
              </a:extLst>
            </p:cNvPr>
            <p:cNvSpPr/>
            <p:nvPr/>
          </p:nvSpPr>
          <p:spPr>
            <a:xfrm>
              <a:off x="8092962" y="4899297"/>
              <a:ext cx="261631" cy="696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F230A5-F627-43C8-8109-28323013D68B}"/>
                </a:ext>
              </a:extLst>
            </p:cNvPr>
            <p:cNvSpPr/>
            <p:nvPr/>
          </p:nvSpPr>
          <p:spPr>
            <a:xfrm>
              <a:off x="8091341" y="3676651"/>
              <a:ext cx="261631" cy="1290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B543AC1-84E0-44E0-AA65-3962DF663492}"/>
                </a:ext>
              </a:extLst>
            </p:cNvPr>
            <p:cNvSpPr/>
            <p:nvPr/>
          </p:nvSpPr>
          <p:spPr>
            <a:xfrm>
              <a:off x="8091341" y="3191439"/>
              <a:ext cx="261631" cy="457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666322-97F9-43EA-AC8F-1232762B89FC}"/>
                </a:ext>
              </a:extLst>
            </p:cNvPr>
            <p:cNvSpPr/>
            <p:nvPr/>
          </p:nvSpPr>
          <p:spPr>
            <a:xfrm>
              <a:off x="6297210" y="4002067"/>
              <a:ext cx="461250" cy="499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270E4E5-22D4-4123-A583-DBA2E4FEE017}"/>
                </a:ext>
              </a:extLst>
            </p:cNvPr>
            <p:cNvSpPr/>
            <p:nvPr/>
          </p:nvSpPr>
          <p:spPr>
            <a:xfrm>
              <a:off x="4764686" y="4111625"/>
              <a:ext cx="461250" cy="3895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9DE099-A821-4F34-94D5-F22F5F5A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9C2F-9BB8-415B-B5E1-35C1B773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23927-8A0B-4BB1-AE98-F53327D7BD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want to prove heavy-traffic optimality: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𝑂𝑃𝑇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Solve the steady state?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space collapse?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Directly bound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623927-8A0B-4BB1-AE98-F53327D7B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E4525D58-F2A5-406F-9A1E-73B922FFBB87}"/>
              </a:ext>
            </a:extLst>
          </p:cNvPr>
          <p:cNvSpPr/>
          <p:nvPr/>
        </p:nvSpPr>
        <p:spPr>
          <a:xfrm>
            <a:off x="666750" y="3028950"/>
            <a:ext cx="4076700" cy="723900"/>
          </a:xfrm>
          <a:prstGeom prst="noSmoking">
            <a:avLst>
              <a:gd name="adj" fmla="val 95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1B17D7-552F-468A-9D7B-A68245D80D46}"/>
              </a:ext>
            </a:extLst>
          </p:cNvPr>
          <p:cNvGrpSpPr/>
          <p:nvPr/>
        </p:nvGrpSpPr>
        <p:grpSpPr>
          <a:xfrm>
            <a:off x="6634225" y="3128021"/>
            <a:ext cx="5138675" cy="2265652"/>
            <a:chOff x="3367150" y="2832746"/>
            <a:chExt cx="5138675" cy="226565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1F3B38-AA45-43A4-BAC8-B9BA056B3DD4}"/>
                </a:ext>
              </a:extLst>
            </p:cNvPr>
            <p:cNvGrpSpPr/>
            <p:nvPr/>
          </p:nvGrpSpPr>
          <p:grpSpPr>
            <a:xfrm>
              <a:off x="3946118" y="2904189"/>
              <a:ext cx="4559707" cy="2194209"/>
              <a:chOff x="3568334" y="1568008"/>
              <a:chExt cx="6249429" cy="3538042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E2AF1E6-179C-4F34-A338-F0BB90067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C3AF49-FEE3-47C7-9358-369D03473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3E5F658-67E1-4A5C-B786-47C5B14A2B8F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32302F5-461F-4AA4-AFAF-AF023575DCDC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52391C0-FF7A-4887-A0D6-F3DD4E2B0E63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5E1197-0F20-4EA9-AFEA-91E5529346E8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7CECBF5-685F-4045-A5F0-F29912652D22}"/>
                  </a:ext>
                </a:extLst>
              </p:cNvPr>
              <p:cNvSpPr/>
              <p:nvPr/>
            </p:nvSpPr>
            <p:spPr>
              <a:xfrm>
                <a:off x="9080001" y="1568008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CC2CEA-0E1F-4756-8DAB-52D48565143D}"/>
                  </a:ext>
                </a:extLst>
              </p:cNvPr>
              <p:cNvSpPr/>
              <p:nvPr/>
            </p:nvSpPr>
            <p:spPr>
              <a:xfrm>
                <a:off x="9091621" y="2494355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85B609F-E63E-4CC6-88E1-85EE043093FD}"/>
                  </a:ext>
                </a:extLst>
              </p:cNvPr>
              <p:cNvSpPr/>
              <p:nvPr/>
            </p:nvSpPr>
            <p:spPr>
              <a:xfrm>
                <a:off x="9080001" y="3420702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5D4F851-B1E4-4F96-AF57-E9E159795D71}"/>
                  </a:ext>
                </a:extLst>
              </p:cNvPr>
              <p:cNvSpPr/>
              <p:nvPr/>
            </p:nvSpPr>
            <p:spPr>
              <a:xfrm>
                <a:off x="9091621" y="4347049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5FB529-B9F1-4AB3-921D-02D885F3219B}"/>
                  </a:ext>
                </a:extLst>
              </p:cNvPr>
              <p:cNvCxnSpPr/>
              <p:nvPr/>
            </p:nvCxnSpPr>
            <p:spPr>
              <a:xfrm flipV="1">
                <a:off x="8628281" y="2100811"/>
                <a:ext cx="463340" cy="393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4D0215A-D18B-48A3-952B-A4C78303B12A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8628281" y="2873856"/>
                <a:ext cx="463340" cy="157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7FCFB4C-C99C-49DD-B1E5-A45FB5F9DD8B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>
                <a:off x="8650857" y="3587043"/>
                <a:ext cx="429144" cy="213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D17AAFD-EE62-4CBF-B0A0-B97DF5D740FF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8639569" y="4020670"/>
                <a:ext cx="558393" cy="4375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BDDFC-6EAE-4C61-AE6E-473B4606DB1F}"/>
                </a:ext>
              </a:extLst>
            </p:cNvPr>
            <p:cNvSpPr/>
            <p:nvPr/>
          </p:nvSpPr>
          <p:spPr>
            <a:xfrm>
              <a:off x="8092962" y="3164884"/>
              <a:ext cx="265633" cy="72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C3FC1D-EC16-41EE-AAB7-A81DAB7AAE1D}"/>
                </a:ext>
              </a:extLst>
            </p:cNvPr>
            <p:cNvSpPr/>
            <p:nvPr/>
          </p:nvSpPr>
          <p:spPr>
            <a:xfrm>
              <a:off x="8092962" y="3633014"/>
              <a:ext cx="265633" cy="17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CDFD56-3EE6-476C-8209-445AD9C5A133}"/>
                </a:ext>
              </a:extLst>
            </p:cNvPr>
            <p:cNvSpPr/>
            <p:nvPr/>
          </p:nvSpPr>
          <p:spPr>
            <a:xfrm>
              <a:off x="8092962" y="4771930"/>
              <a:ext cx="265633" cy="192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64B9B87-052C-4B6D-B1A2-2C3156380AAA}"/>
                </a:ext>
              </a:extLst>
            </p:cNvPr>
            <p:cNvSpPr/>
            <p:nvPr/>
          </p:nvSpPr>
          <p:spPr>
            <a:xfrm>
              <a:off x="8088960" y="4163291"/>
              <a:ext cx="265633" cy="26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B036D5-4535-40C0-9958-724EAB21F4B7}"/>
                </a:ext>
              </a:extLst>
            </p:cNvPr>
            <p:cNvSpPr/>
            <p:nvPr/>
          </p:nvSpPr>
          <p:spPr>
            <a:xfrm>
              <a:off x="4762537" y="3382596"/>
              <a:ext cx="461250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A15F74-2D30-4A68-8202-906FC1947BFC}"/>
                </a:ext>
              </a:extLst>
            </p:cNvPr>
            <p:cNvSpPr/>
            <p:nvPr/>
          </p:nvSpPr>
          <p:spPr>
            <a:xfrm>
              <a:off x="6298016" y="3647800"/>
              <a:ext cx="461250" cy="853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7B99B5-E7D5-484A-B598-D032DE71F683}"/>
                </a:ext>
              </a:extLst>
            </p:cNvPr>
            <p:cNvSpPr/>
            <p:nvPr/>
          </p:nvSpPr>
          <p:spPr>
            <a:xfrm>
              <a:off x="5533504" y="3811543"/>
              <a:ext cx="461250" cy="689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75894C3-D1A1-499E-816E-75F20228DA2B}"/>
                </a:ext>
              </a:extLst>
            </p:cNvPr>
            <p:cNvSpPr/>
            <p:nvPr/>
          </p:nvSpPr>
          <p:spPr>
            <a:xfrm>
              <a:off x="7015245" y="4232004"/>
              <a:ext cx="461250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8B9A6E-D102-428F-8FEE-9EBDB3006FB3}"/>
                </a:ext>
              </a:extLst>
            </p:cNvPr>
            <p:cNvGrpSpPr/>
            <p:nvPr/>
          </p:nvGrpSpPr>
          <p:grpSpPr>
            <a:xfrm>
              <a:off x="3367150" y="3652020"/>
              <a:ext cx="585052" cy="622702"/>
              <a:chOff x="6313828" y="2219808"/>
              <a:chExt cx="585052" cy="761159"/>
            </a:xfrm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11308DE-9752-4550-9989-B2CD5BAB6D08}"/>
                  </a:ext>
                </a:extLst>
              </p:cNvPr>
              <p:cNvCxnSpPr/>
              <p:nvPr/>
            </p:nvCxnSpPr>
            <p:spPr>
              <a:xfrm>
                <a:off x="6559550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BEA1EAC-CEC0-4D50-B742-58B228142F67}"/>
                  </a:ext>
                </a:extLst>
              </p:cNvPr>
              <p:cNvCxnSpPr/>
              <p:nvPr/>
            </p:nvCxnSpPr>
            <p:spPr>
              <a:xfrm flipV="1">
                <a:off x="6537271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708F91-B626-45A1-86DA-6814254461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828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5E1EEAC-193E-47F6-896D-26F11DAAA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828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B80E8-72E9-46A4-95DB-EA425095D8DD}"/>
                </a:ext>
              </a:extLst>
            </p:cNvPr>
            <p:cNvSpPr txBox="1"/>
            <p:nvPr/>
          </p:nvSpPr>
          <p:spPr>
            <a:xfrm>
              <a:off x="5941368" y="2832746"/>
              <a:ext cx="104405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SRPT-k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D32B3C-4E46-447E-ACC2-BB4F784EAA8C}"/>
                </a:ext>
              </a:extLst>
            </p:cNvPr>
            <p:cNvSpPr/>
            <p:nvPr/>
          </p:nvSpPr>
          <p:spPr>
            <a:xfrm>
              <a:off x="8092962" y="4242215"/>
              <a:ext cx="261631" cy="1833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B6C6E6-3B78-413E-89CF-9D32829248BF}"/>
                </a:ext>
              </a:extLst>
            </p:cNvPr>
            <p:cNvSpPr/>
            <p:nvPr/>
          </p:nvSpPr>
          <p:spPr>
            <a:xfrm>
              <a:off x="8092962" y="4899297"/>
              <a:ext cx="261631" cy="696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28F0BC-1EC3-4A69-94DF-06469D4557E0}"/>
                </a:ext>
              </a:extLst>
            </p:cNvPr>
            <p:cNvSpPr/>
            <p:nvPr/>
          </p:nvSpPr>
          <p:spPr>
            <a:xfrm>
              <a:off x="8091341" y="3676651"/>
              <a:ext cx="261631" cy="1290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BF01046-F3FA-46B4-8F79-FF05BCE725C0}"/>
                </a:ext>
              </a:extLst>
            </p:cNvPr>
            <p:cNvSpPr/>
            <p:nvPr/>
          </p:nvSpPr>
          <p:spPr>
            <a:xfrm>
              <a:off x="8091341" y="3191439"/>
              <a:ext cx="261631" cy="457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C23C0D-19DA-477F-8229-8844ABAE104E}"/>
                </a:ext>
              </a:extLst>
            </p:cNvPr>
            <p:cNvSpPr/>
            <p:nvPr/>
          </p:nvSpPr>
          <p:spPr>
            <a:xfrm>
              <a:off x="6297210" y="4002067"/>
              <a:ext cx="461250" cy="499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DECB64F-A448-40A7-A923-EC5EF2913825}"/>
                </a:ext>
              </a:extLst>
            </p:cNvPr>
            <p:cNvSpPr/>
            <p:nvPr/>
          </p:nvSpPr>
          <p:spPr>
            <a:xfrm>
              <a:off x="4764686" y="4111625"/>
              <a:ext cx="461250" cy="3895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&quot;Not Allowed&quot; Symbol 40">
            <a:extLst>
              <a:ext uri="{FF2B5EF4-FFF2-40B4-BE49-F238E27FC236}">
                <a16:creationId xmlns:a16="http://schemas.microsoft.com/office/drawing/2014/main" id="{E496BE46-2DB9-4E0E-BFC6-97C8EB9B5F1C}"/>
              </a:ext>
            </a:extLst>
          </p:cNvPr>
          <p:cNvSpPr/>
          <p:nvPr/>
        </p:nvSpPr>
        <p:spPr>
          <a:xfrm>
            <a:off x="581944" y="4058068"/>
            <a:ext cx="4076700" cy="723900"/>
          </a:xfrm>
          <a:prstGeom prst="noSmoking">
            <a:avLst>
              <a:gd name="adj" fmla="val 952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E3EBBB4-EC0A-463B-A896-523A8B8C3F29}"/>
              </a:ext>
            </a:extLst>
          </p:cNvPr>
          <p:cNvSpPr/>
          <p:nvPr/>
        </p:nvSpPr>
        <p:spPr>
          <a:xfrm>
            <a:off x="871319" y="5067205"/>
            <a:ext cx="4262656" cy="723900"/>
          </a:xfrm>
          <a:prstGeom prst="round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BB886835-294A-465D-BFEB-917C22B6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4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41" grpId="0" animBg="1"/>
      <p:bldP spid="4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32DB-3147-4653-A82E-0381C45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Compare to M/G/k to M/G/1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349D45-9375-4B3A-94F4-548B0429CB89}"/>
              </a:ext>
            </a:extLst>
          </p:cNvPr>
          <p:cNvGrpSpPr/>
          <p:nvPr/>
        </p:nvGrpSpPr>
        <p:grpSpPr>
          <a:xfrm>
            <a:off x="125099" y="1578324"/>
            <a:ext cx="5109179" cy="2265652"/>
            <a:chOff x="3396646" y="2832746"/>
            <a:chExt cx="5109179" cy="22656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056B3E-2077-4A45-812A-66F608F4C18A}"/>
                </a:ext>
              </a:extLst>
            </p:cNvPr>
            <p:cNvGrpSpPr/>
            <p:nvPr/>
          </p:nvGrpSpPr>
          <p:grpSpPr>
            <a:xfrm>
              <a:off x="3946118" y="2904189"/>
              <a:ext cx="4559707" cy="2194209"/>
              <a:chOff x="3568334" y="1568008"/>
              <a:chExt cx="6249429" cy="353804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2BCD697-054F-4E0D-8C41-9EF4F842F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295220-271F-45EC-8ABE-717F4A158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6E606F-3538-4E7C-BD49-0E48E9CB3C36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9A0DD66-75FF-4F71-A829-2D1FF2CBE67D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CEE0AD9-FE26-48FD-B6E2-B0DB0DC852E1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FE9F403-049E-4371-BC15-EE16B4F85852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E5B0FB4-B191-42DF-872E-201D49F75F05}"/>
                  </a:ext>
                </a:extLst>
              </p:cNvPr>
              <p:cNvSpPr/>
              <p:nvPr/>
            </p:nvSpPr>
            <p:spPr>
              <a:xfrm>
                <a:off x="9080001" y="1568008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B9AE6C1-2799-457D-9B76-03626BDBB4E6}"/>
                  </a:ext>
                </a:extLst>
              </p:cNvPr>
              <p:cNvSpPr/>
              <p:nvPr/>
            </p:nvSpPr>
            <p:spPr>
              <a:xfrm>
                <a:off x="9091621" y="2494355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D1E18B8-6B62-4A83-80D5-21513E7A5068}"/>
                  </a:ext>
                </a:extLst>
              </p:cNvPr>
              <p:cNvSpPr/>
              <p:nvPr/>
            </p:nvSpPr>
            <p:spPr>
              <a:xfrm>
                <a:off x="9080001" y="3420702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1BCD654-0EA2-4BAD-8E55-B692C07C42BF}"/>
                  </a:ext>
                </a:extLst>
              </p:cNvPr>
              <p:cNvSpPr/>
              <p:nvPr/>
            </p:nvSpPr>
            <p:spPr>
              <a:xfrm>
                <a:off x="9091621" y="4347049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2FCEA1-7D22-41C4-848E-B841CED81B29}"/>
                  </a:ext>
                </a:extLst>
              </p:cNvPr>
              <p:cNvCxnSpPr/>
              <p:nvPr/>
            </p:nvCxnSpPr>
            <p:spPr>
              <a:xfrm flipV="1">
                <a:off x="8628281" y="2100811"/>
                <a:ext cx="463340" cy="393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ADAD0CD-773E-48C7-A316-53727E84CAC3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8628281" y="2873856"/>
                <a:ext cx="463340" cy="157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ED0462D-DE6C-4728-A7B4-3269823D9E14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>
                <a:off x="8650857" y="3587043"/>
                <a:ext cx="429144" cy="213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26FA475-3B07-4562-955A-E42C037B848D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639569" y="4020670"/>
                <a:ext cx="558393" cy="4375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984307-B035-4EDE-B21F-D448806763AD}"/>
                </a:ext>
              </a:extLst>
            </p:cNvPr>
            <p:cNvSpPr/>
            <p:nvPr/>
          </p:nvSpPr>
          <p:spPr>
            <a:xfrm>
              <a:off x="8092962" y="3164884"/>
              <a:ext cx="265633" cy="72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2EB209-AE06-4735-AF39-C323AABF8ECB}"/>
                </a:ext>
              </a:extLst>
            </p:cNvPr>
            <p:cNvSpPr/>
            <p:nvPr/>
          </p:nvSpPr>
          <p:spPr>
            <a:xfrm>
              <a:off x="8092962" y="3633014"/>
              <a:ext cx="265633" cy="17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85A17D-9780-449F-83A5-86911844A5FF}"/>
                </a:ext>
              </a:extLst>
            </p:cNvPr>
            <p:cNvSpPr/>
            <p:nvPr/>
          </p:nvSpPr>
          <p:spPr>
            <a:xfrm>
              <a:off x="8092962" y="4771930"/>
              <a:ext cx="265633" cy="192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3D26DE-BA88-4263-BA99-A3B8B7A895A1}"/>
                </a:ext>
              </a:extLst>
            </p:cNvPr>
            <p:cNvSpPr/>
            <p:nvPr/>
          </p:nvSpPr>
          <p:spPr>
            <a:xfrm>
              <a:off x="8088960" y="4163291"/>
              <a:ext cx="265633" cy="26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5C085D-7DB8-4235-9FA4-B31E95F48FC9}"/>
                </a:ext>
              </a:extLst>
            </p:cNvPr>
            <p:cNvSpPr/>
            <p:nvPr/>
          </p:nvSpPr>
          <p:spPr>
            <a:xfrm>
              <a:off x="4762537" y="3382596"/>
              <a:ext cx="461250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A4DF068-EAC9-46A8-AE3D-BB1B11F2276D}"/>
                </a:ext>
              </a:extLst>
            </p:cNvPr>
            <p:cNvSpPr/>
            <p:nvPr/>
          </p:nvSpPr>
          <p:spPr>
            <a:xfrm>
              <a:off x="6298016" y="3647800"/>
              <a:ext cx="461250" cy="853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B770EA-9385-423B-AED4-82D9C49AA078}"/>
                </a:ext>
              </a:extLst>
            </p:cNvPr>
            <p:cNvSpPr/>
            <p:nvPr/>
          </p:nvSpPr>
          <p:spPr>
            <a:xfrm>
              <a:off x="5533504" y="3811543"/>
              <a:ext cx="461250" cy="689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169C7D-76E4-4F1C-92C8-E0CAEE730F3E}"/>
                </a:ext>
              </a:extLst>
            </p:cNvPr>
            <p:cNvSpPr/>
            <p:nvPr/>
          </p:nvSpPr>
          <p:spPr>
            <a:xfrm>
              <a:off x="7015245" y="4232004"/>
              <a:ext cx="461250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214F4DB-85AC-4DA7-A20C-A0257A1621E1}"/>
                </a:ext>
              </a:extLst>
            </p:cNvPr>
            <p:cNvGrpSpPr/>
            <p:nvPr/>
          </p:nvGrpSpPr>
          <p:grpSpPr>
            <a:xfrm>
              <a:off x="3396646" y="3652020"/>
              <a:ext cx="585052" cy="622702"/>
              <a:chOff x="6343324" y="2219808"/>
              <a:chExt cx="585052" cy="76115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F060B35-A502-4691-84FD-5CD4DADE6284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7B1DE1-4C1A-499C-A95F-DCF2609DA1E4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AA5AC21-DD2E-4DBF-8E8F-54B2135CD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DA24AD7-09ED-4E3F-9D02-8448F7B460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11F5D8-8C38-4EAD-8F47-1BC7E1381BBE}"/>
                </a:ext>
              </a:extLst>
            </p:cNvPr>
            <p:cNvSpPr txBox="1"/>
            <p:nvPr/>
          </p:nvSpPr>
          <p:spPr>
            <a:xfrm>
              <a:off x="5941368" y="2832746"/>
              <a:ext cx="104405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SRPT-k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DBD701-5DE6-4D72-81D2-5EE5BE0E0C80}"/>
                </a:ext>
              </a:extLst>
            </p:cNvPr>
            <p:cNvSpPr/>
            <p:nvPr/>
          </p:nvSpPr>
          <p:spPr>
            <a:xfrm>
              <a:off x="8092962" y="4242215"/>
              <a:ext cx="261631" cy="1833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E6BB98A-7D7E-481E-98D2-A6A29437DF40}"/>
                </a:ext>
              </a:extLst>
            </p:cNvPr>
            <p:cNvSpPr/>
            <p:nvPr/>
          </p:nvSpPr>
          <p:spPr>
            <a:xfrm>
              <a:off x="8092962" y="4899297"/>
              <a:ext cx="261631" cy="696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89E83-D6B3-42DB-B300-2B835E9E9EC1}"/>
                </a:ext>
              </a:extLst>
            </p:cNvPr>
            <p:cNvSpPr/>
            <p:nvPr/>
          </p:nvSpPr>
          <p:spPr>
            <a:xfrm>
              <a:off x="8091341" y="3676651"/>
              <a:ext cx="261631" cy="1290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6653E8-C04E-4B6F-8A00-E65CA2EA9CD5}"/>
                </a:ext>
              </a:extLst>
            </p:cNvPr>
            <p:cNvSpPr/>
            <p:nvPr/>
          </p:nvSpPr>
          <p:spPr>
            <a:xfrm>
              <a:off x="8091341" y="3191439"/>
              <a:ext cx="261631" cy="457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36137DE-BF43-403B-BF8C-AB6337C1D8EC}"/>
                </a:ext>
              </a:extLst>
            </p:cNvPr>
            <p:cNvSpPr/>
            <p:nvPr/>
          </p:nvSpPr>
          <p:spPr>
            <a:xfrm>
              <a:off x="6297210" y="4002067"/>
              <a:ext cx="461250" cy="499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6CE1A0B-3942-444E-9A42-562C88A88045}"/>
                </a:ext>
              </a:extLst>
            </p:cNvPr>
            <p:cNvSpPr/>
            <p:nvPr/>
          </p:nvSpPr>
          <p:spPr>
            <a:xfrm>
              <a:off x="4764686" y="4111625"/>
              <a:ext cx="461250" cy="3895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8DFCE0-19E3-46B7-82FD-C3DFDE6BEECE}"/>
              </a:ext>
            </a:extLst>
          </p:cNvPr>
          <p:cNvGrpSpPr/>
          <p:nvPr/>
        </p:nvGrpSpPr>
        <p:grpSpPr>
          <a:xfrm>
            <a:off x="6923252" y="1603315"/>
            <a:ext cx="4815339" cy="1741916"/>
            <a:chOff x="6923252" y="1603315"/>
            <a:chExt cx="4815339" cy="174191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80A51D4-D6E9-40B6-AA03-EC15FEC12B54}"/>
                </a:ext>
              </a:extLst>
            </p:cNvPr>
            <p:cNvGrpSpPr/>
            <p:nvPr/>
          </p:nvGrpSpPr>
          <p:grpSpPr>
            <a:xfrm>
              <a:off x="6923252" y="2053528"/>
              <a:ext cx="4815339" cy="1291703"/>
              <a:chOff x="3568334" y="2178754"/>
              <a:chExt cx="6599792" cy="208280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5AEA180-16E0-4E18-ACCE-FBB1CB91F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EA4E9B3-E5EF-49A0-9CD2-DAF57B380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41E364F-E251-4BE4-AB90-71B0F61CE578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65F041D-A115-48B3-BE35-A16B143D26B8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FB46BE3-B29F-4744-A381-91EF43F4152C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0A9F41AC-52C4-42EC-9C5D-8B928FEAE530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07733817-4613-44FF-A62E-B5E02D946131}"/>
                  </a:ext>
                </a:extLst>
              </p:cNvPr>
              <p:cNvSpPr/>
              <p:nvPr/>
            </p:nvSpPr>
            <p:spPr>
              <a:xfrm>
                <a:off x="8628280" y="2389351"/>
                <a:ext cx="1539846" cy="169956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712B527-8887-4A21-B555-4BD9F488CA8E}"/>
                </a:ext>
              </a:extLst>
            </p:cNvPr>
            <p:cNvSpPr/>
            <p:nvPr/>
          </p:nvSpPr>
          <p:spPr>
            <a:xfrm>
              <a:off x="7789015" y="2582112"/>
              <a:ext cx="461250" cy="689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6240DE-7A3A-4309-A195-3DDF640F3E01}"/>
                </a:ext>
              </a:extLst>
            </p:cNvPr>
            <p:cNvSpPr/>
            <p:nvPr/>
          </p:nvSpPr>
          <p:spPr>
            <a:xfrm>
              <a:off x="9232261" y="3002573"/>
              <a:ext cx="461250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226579-A325-476B-8A94-855E5D5EC777}"/>
                </a:ext>
              </a:extLst>
            </p:cNvPr>
            <p:cNvSpPr txBox="1"/>
            <p:nvPr/>
          </p:nvSpPr>
          <p:spPr>
            <a:xfrm>
              <a:off x="8918502" y="1603315"/>
              <a:ext cx="104405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SRPT-1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0A2560D-38A7-4801-9910-C4D652076AF5}"/>
                </a:ext>
              </a:extLst>
            </p:cNvPr>
            <p:cNvGrpSpPr/>
            <p:nvPr/>
          </p:nvGrpSpPr>
          <p:grpSpPr>
            <a:xfrm>
              <a:off x="11044023" y="2646919"/>
              <a:ext cx="265633" cy="267004"/>
              <a:chOff x="11066094" y="2933860"/>
              <a:chExt cx="265633" cy="267004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DB4FF7-0470-4C9F-9ECF-BD87F7F6AA87}"/>
                  </a:ext>
                </a:extLst>
              </p:cNvPr>
              <p:cNvSpPr/>
              <p:nvPr/>
            </p:nvSpPr>
            <p:spPr>
              <a:xfrm>
                <a:off x="11066094" y="2933860"/>
                <a:ext cx="265633" cy="267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143B153-CE6D-46B5-8540-294D45684805}"/>
                  </a:ext>
                </a:extLst>
              </p:cNvPr>
              <p:cNvSpPr/>
              <p:nvPr/>
            </p:nvSpPr>
            <p:spPr>
              <a:xfrm>
                <a:off x="11070096" y="3012784"/>
                <a:ext cx="261631" cy="1833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83153A2-827C-4C09-9032-D993C4F64B61}"/>
                </a:ext>
              </a:extLst>
            </p:cNvPr>
            <p:cNvGrpSpPr/>
            <p:nvPr/>
          </p:nvGrpSpPr>
          <p:grpSpPr>
            <a:xfrm>
              <a:off x="10068320" y="3065888"/>
              <a:ext cx="265633" cy="197013"/>
              <a:chOff x="11070096" y="3542499"/>
              <a:chExt cx="265633" cy="197013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9915BF2-8BA3-4BA3-9C77-61A9DEB371FB}"/>
                  </a:ext>
                </a:extLst>
              </p:cNvPr>
              <p:cNvSpPr/>
              <p:nvPr/>
            </p:nvSpPr>
            <p:spPr>
              <a:xfrm>
                <a:off x="11070096" y="3542499"/>
                <a:ext cx="265633" cy="1927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13368CC-5BA3-4106-85A1-D10C517BEB14}"/>
                  </a:ext>
                </a:extLst>
              </p:cNvPr>
              <p:cNvSpPr/>
              <p:nvPr/>
            </p:nvSpPr>
            <p:spPr>
              <a:xfrm>
                <a:off x="11070096" y="3669866"/>
                <a:ext cx="261631" cy="6964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EA6EAA1-96EA-420F-8427-4CFAA08B6DE3}"/>
                </a:ext>
              </a:extLst>
            </p:cNvPr>
            <p:cNvGrpSpPr/>
            <p:nvPr/>
          </p:nvGrpSpPr>
          <p:grpSpPr>
            <a:xfrm>
              <a:off x="8512669" y="2418369"/>
              <a:ext cx="462056" cy="853351"/>
              <a:chOff x="9274344" y="2418369"/>
              <a:chExt cx="462056" cy="85335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0AF88D1-AA7A-4AC2-9C84-35CFCCB1FB16}"/>
                  </a:ext>
                </a:extLst>
              </p:cNvPr>
              <p:cNvSpPr/>
              <p:nvPr/>
            </p:nvSpPr>
            <p:spPr>
              <a:xfrm>
                <a:off x="9275150" y="2418369"/>
                <a:ext cx="461250" cy="853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9748E42-8A5E-4C92-92DA-5C5E2CBE7CE7}"/>
                  </a:ext>
                </a:extLst>
              </p:cNvPr>
              <p:cNvSpPr/>
              <p:nvPr/>
            </p:nvSpPr>
            <p:spPr>
              <a:xfrm>
                <a:off x="9274344" y="2772636"/>
                <a:ext cx="461250" cy="49908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64F096D-83FA-440F-A463-BEA8760900BC}"/>
                </a:ext>
              </a:extLst>
            </p:cNvPr>
            <p:cNvGrpSpPr/>
            <p:nvPr/>
          </p:nvGrpSpPr>
          <p:grpSpPr>
            <a:xfrm>
              <a:off x="7035016" y="2153165"/>
              <a:ext cx="463399" cy="1118555"/>
              <a:chOff x="7739671" y="2153165"/>
              <a:chExt cx="463399" cy="111855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37352C7-3095-4B7B-874E-32DDA310542B}"/>
                  </a:ext>
                </a:extLst>
              </p:cNvPr>
              <p:cNvSpPr/>
              <p:nvPr/>
            </p:nvSpPr>
            <p:spPr>
              <a:xfrm>
                <a:off x="7739671" y="2153165"/>
                <a:ext cx="461250" cy="1118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E6C79B83-C92E-4657-97CF-52960F5532DC}"/>
                  </a:ext>
                </a:extLst>
              </p:cNvPr>
              <p:cNvSpPr/>
              <p:nvPr/>
            </p:nvSpPr>
            <p:spPr>
              <a:xfrm>
                <a:off x="7741820" y="2882194"/>
                <a:ext cx="461250" cy="38952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3CE42F-1D38-40AD-928D-F3F5894C0CAF}"/>
                  </a:ext>
                </a:extLst>
              </p:cNvPr>
              <p:cNvSpPr txBox="1"/>
              <p:nvPr/>
            </p:nvSpPr>
            <p:spPr>
              <a:xfrm>
                <a:off x="123159" y="5136298"/>
                <a:ext cx="7241077" cy="4687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F23CE42F-1D38-40AD-928D-F3F5894C0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59" y="5136298"/>
                <a:ext cx="7241077" cy="468718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ADC65BE-8B03-4F1E-9D68-189FF0A553A2}"/>
                  </a:ext>
                </a:extLst>
              </p:cNvPr>
              <p:cNvSpPr txBox="1"/>
              <p:nvPr/>
            </p:nvSpPr>
            <p:spPr>
              <a:xfrm>
                <a:off x="510989" y="3983165"/>
                <a:ext cx="5724144" cy="83753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Idea: Use similarity of SRPT-k and SRPT-1 to bound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relative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ADC65BE-8B03-4F1E-9D68-189FF0A55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89" y="3983165"/>
                <a:ext cx="5724144" cy="837537"/>
              </a:xfrm>
              <a:prstGeom prst="rect">
                <a:avLst/>
              </a:prstGeom>
              <a:blipFill>
                <a:blip r:embed="rId4"/>
                <a:stretch>
                  <a:fillRect l="-1704" t="-5797" b="-1521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DDD8CDF-54CF-46F2-9547-E876AFD21D78}"/>
              </a:ext>
            </a:extLst>
          </p:cNvPr>
          <p:cNvGrpSpPr/>
          <p:nvPr/>
        </p:nvGrpSpPr>
        <p:grpSpPr>
          <a:xfrm>
            <a:off x="5230084" y="1726026"/>
            <a:ext cx="1334877" cy="1962105"/>
            <a:chOff x="10709021" y="1265737"/>
            <a:chExt cx="1334877" cy="269068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76C8939-235C-4677-9392-038D5F103B5F}"/>
                </a:ext>
              </a:extLst>
            </p:cNvPr>
            <p:cNvSpPr txBox="1"/>
            <p:nvPr/>
          </p:nvSpPr>
          <p:spPr>
            <a:xfrm>
              <a:off x="10901854" y="1265737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00"/>
                </a:spcBef>
              </a:pPr>
              <a:r>
                <a:rPr lang="en-US" dirty="0"/>
                <a:t>Speed 1/k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A0FFC7-17B7-4AAD-8C2D-18FF18A09859}"/>
                </a:ext>
              </a:extLst>
            </p:cNvPr>
            <p:cNvCxnSpPr/>
            <p:nvPr/>
          </p:nvCxnSpPr>
          <p:spPr>
            <a:xfrm>
              <a:off x="10709021" y="1533900"/>
              <a:ext cx="1949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62908B-B875-4C46-B9FD-A65D20D5CF1C}"/>
                </a:ext>
              </a:extLst>
            </p:cNvPr>
            <p:cNvSpPr txBox="1"/>
            <p:nvPr/>
          </p:nvSpPr>
          <p:spPr>
            <a:xfrm>
              <a:off x="10903199" y="2085930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00"/>
                </a:spcBef>
              </a:pPr>
              <a:r>
                <a:rPr lang="en-US" dirty="0"/>
                <a:t>Speed 1/k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2FE091B-241A-4553-A592-550CE1C70BED}"/>
                </a:ext>
              </a:extLst>
            </p:cNvPr>
            <p:cNvCxnSpPr/>
            <p:nvPr/>
          </p:nvCxnSpPr>
          <p:spPr>
            <a:xfrm>
              <a:off x="10709021" y="2311953"/>
              <a:ext cx="1949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223F4E-D7F1-4C19-89D7-DA3D4F22E8D4}"/>
                </a:ext>
              </a:extLst>
            </p:cNvPr>
            <p:cNvSpPr txBox="1"/>
            <p:nvPr/>
          </p:nvSpPr>
          <p:spPr>
            <a:xfrm>
              <a:off x="10903199" y="2820280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00"/>
                </a:spcBef>
              </a:pPr>
              <a:r>
                <a:rPr lang="en-US" dirty="0"/>
                <a:t>Speed 1/k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0658C07-AC3E-44F3-8C13-48E916BE0244}"/>
                </a:ext>
              </a:extLst>
            </p:cNvPr>
            <p:cNvCxnSpPr/>
            <p:nvPr/>
          </p:nvCxnSpPr>
          <p:spPr>
            <a:xfrm>
              <a:off x="10709021" y="3090005"/>
              <a:ext cx="1949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C1D99DE-32EB-443D-ACF7-D0BA8A565A6E}"/>
                </a:ext>
              </a:extLst>
            </p:cNvPr>
            <p:cNvSpPr txBox="1"/>
            <p:nvPr/>
          </p:nvSpPr>
          <p:spPr>
            <a:xfrm>
              <a:off x="10899437" y="3587086"/>
              <a:ext cx="11406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400"/>
                </a:spcBef>
              </a:pPr>
              <a:r>
                <a:rPr lang="en-US" dirty="0"/>
                <a:t>Speed 1/k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50D7663-5241-4B78-80EA-CB07D23CEB5B}"/>
                </a:ext>
              </a:extLst>
            </p:cNvPr>
            <p:cNvCxnSpPr/>
            <p:nvPr/>
          </p:nvCxnSpPr>
          <p:spPr>
            <a:xfrm>
              <a:off x="10709021" y="3868056"/>
              <a:ext cx="1949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Rectangle 92">
            <a:extLst>
              <a:ext uri="{FF2B5EF4-FFF2-40B4-BE49-F238E27FC236}">
                <a16:creationId xmlns:a16="http://schemas.microsoft.com/office/drawing/2014/main" id="{04A0BF98-0CF4-4CE3-9E9A-E5F2DBD53A35}"/>
              </a:ext>
            </a:extLst>
          </p:cNvPr>
          <p:cNvSpPr/>
          <p:nvPr/>
        </p:nvSpPr>
        <p:spPr>
          <a:xfrm>
            <a:off x="2117817" y="5037796"/>
            <a:ext cx="1790040" cy="64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376FAC5-E742-409D-9BDD-56DA35423262}"/>
              </a:ext>
            </a:extLst>
          </p:cNvPr>
          <p:cNvSpPr/>
          <p:nvPr/>
        </p:nvSpPr>
        <p:spPr>
          <a:xfrm>
            <a:off x="246045" y="5011741"/>
            <a:ext cx="1860905" cy="641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1DFA56-2431-4008-8123-EA6232BCC8F7}"/>
                  </a:ext>
                </a:extLst>
              </p:cNvPr>
              <p:cNvSpPr txBox="1"/>
              <p:nvPr/>
            </p:nvSpPr>
            <p:spPr>
              <a:xfrm>
                <a:off x="8046753" y="4075043"/>
                <a:ext cx="3532439" cy="15111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To prove SRPT-k is optimal, it suffices to show that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A1DFA56-2431-4008-8123-EA6232BCC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53" y="4075043"/>
                <a:ext cx="3532439" cy="1511119"/>
              </a:xfrm>
              <a:prstGeom prst="rect">
                <a:avLst/>
              </a:prstGeom>
              <a:blipFill>
                <a:blip r:embed="rId5"/>
                <a:stretch>
                  <a:fillRect l="-2051" t="-1969" r="-341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A9905E-C8A2-44DE-BBA8-A1E27C58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24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 animBg="1"/>
      <p:bldP spid="93" grpId="0" animBg="1"/>
      <p:bldP spid="94" grpId="0" animBg="1"/>
      <p:bldP spid="9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EAEE-1CE2-46E8-8246-581539A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for bound: Relevant work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EF8C16-E0DB-45BE-8722-9D07D201C240}"/>
              </a:ext>
            </a:extLst>
          </p:cNvPr>
          <p:cNvGrpSpPr/>
          <p:nvPr/>
        </p:nvGrpSpPr>
        <p:grpSpPr>
          <a:xfrm>
            <a:off x="3897930" y="1813687"/>
            <a:ext cx="5138675" cy="2265652"/>
            <a:chOff x="3367150" y="2832746"/>
            <a:chExt cx="5138675" cy="226565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542C68-11E2-49BD-9479-13588AE1B215}"/>
                </a:ext>
              </a:extLst>
            </p:cNvPr>
            <p:cNvGrpSpPr/>
            <p:nvPr/>
          </p:nvGrpSpPr>
          <p:grpSpPr>
            <a:xfrm>
              <a:off x="3946118" y="2904189"/>
              <a:ext cx="4559707" cy="2194209"/>
              <a:chOff x="3568334" y="1568008"/>
              <a:chExt cx="6249429" cy="353804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3464CF6-F09E-4602-9012-62D0DF4CB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C108304-686A-4C03-ACAA-021BC3D96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F07513B-CAD3-4D98-B9EF-29D948DA2CA3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B5372E0-8269-454F-B329-593678D3CD54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851EC4C-EFF6-4F3E-A48D-9B2CF8E57ED7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BB079F-483B-456B-9FC3-7909294B180F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FBA2AAF-6394-4A49-8AFF-22EF672F5F2F}"/>
                  </a:ext>
                </a:extLst>
              </p:cNvPr>
              <p:cNvSpPr/>
              <p:nvPr/>
            </p:nvSpPr>
            <p:spPr>
              <a:xfrm>
                <a:off x="9080001" y="1568008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6D283F-FD9F-48CC-B843-3183948EA23F}"/>
                  </a:ext>
                </a:extLst>
              </p:cNvPr>
              <p:cNvSpPr/>
              <p:nvPr/>
            </p:nvSpPr>
            <p:spPr>
              <a:xfrm>
                <a:off x="9091621" y="2494355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D6702B8-687F-4E68-9997-ED9DD842AC1C}"/>
                  </a:ext>
                </a:extLst>
              </p:cNvPr>
              <p:cNvSpPr/>
              <p:nvPr/>
            </p:nvSpPr>
            <p:spPr>
              <a:xfrm>
                <a:off x="9080001" y="3420702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1EA1028-F518-4C4D-B68F-4E53F686A653}"/>
                  </a:ext>
                </a:extLst>
              </p:cNvPr>
              <p:cNvSpPr/>
              <p:nvPr/>
            </p:nvSpPr>
            <p:spPr>
              <a:xfrm>
                <a:off x="9091621" y="4347049"/>
                <a:ext cx="726142" cy="75900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85853A-AAEE-4592-85DF-0C55D424B22C}"/>
                  </a:ext>
                </a:extLst>
              </p:cNvPr>
              <p:cNvCxnSpPr/>
              <p:nvPr/>
            </p:nvCxnSpPr>
            <p:spPr>
              <a:xfrm flipV="1">
                <a:off x="8628281" y="2100811"/>
                <a:ext cx="463340" cy="3935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06EEBAB-D212-4E9C-9A29-BCFA44CEC794}"/>
                  </a:ext>
                </a:extLst>
              </p:cNvPr>
              <p:cNvCxnSpPr>
                <a:cxnSpLocks/>
                <a:endCxn id="33" idx="2"/>
              </p:cNvCxnSpPr>
              <p:nvPr/>
            </p:nvCxnSpPr>
            <p:spPr>
              <a:xfrm flipV="1">
                <a:off x="8628281" y="2873856"/>
                <a:ext cx="463340" cy="15720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BD3D7B-A978-478C-B2B6-B0707C5F5BAB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>
                <a:off x="8650857" y="3587043"/>
                <a:ext cx="429144" cy="2131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0620FAF-B750-47E3-BD07-16E20CD7156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639569" y="4020670"/>
                <a:ext cx="558393" cy="43753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C97031-DAFA-479E-8A1F-2400FC7E3343}"/>
                </a:ext>
              </a:extLst>
            </p:cNvPr>
            <p:cNvSpPr/>
            <p:nvPr/>
          </p:nvSpPr>
          <p:spPr>
            <a:xfrm>
              <a:off x="8092962" y="3164884"/>
              <a:ext cx="265633" cy="72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184C1B-6922-4BA1-B722-124E54ACCB71}"/>
                </a:ext>
              </a:extLst>
            </p:cNvPr>
            <p:cNvSpPr/>
            <p:nvPr/>
          </p:nvSpPr>
          <p:spPr>
            <a:xfrm>
              <a:off x="8092962" y="3633014"/>
              <a:ext cx="265633" cy="1709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558623-2CD7-4544-B920-DA7B797DFE8C}"/>
                </a:ext>
              </a:extLst>
            </p:cNvPr>
            <p:cNvSpPr/>
            <p:nvPr/>
          </p:nvSpPr>
          <p:spPr>
            <a:xfrm>
              <a:off x="8092962" y="4771930"/>
              <a:ext cx="265633" cy="1927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643F7-06CF-4517-BF97-EF8D7093CAAE}"/>
                </a:ext>
              </a:extLst>
            </p:cNvPr>
            <p:cNvSpPr/>
            <p:nvPr/>
          </p:nvSpPr>
          <p:spPr>
            <a:xfrm>
              <a:off x="8088960" y="4163291"/>
              <a:ext cx="265633" cy="267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12D3CFB-6D5F-44BB-8EA5-A043C5A6430D}"/>
                </a:ext>
              </a:extLst>
            </p:cNvPr>
            <p:cNvSpPr/>
            <p:nvPr/>
          </p:nvSpPr>
          <p:spPr>
            <a:xfrm>
              <a:off x="4762537" y="3382596"/>
              <a:ext cx="461250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DB50BD7-BE34-4F80-ADA3-D0E61BE9EAC3}"/>
                </a:ext>
              </a:extLst>
            </p:cNvPr>
            <p:cNvSpPr/>
            <p:nvPr/>
          </p:nvSpPr>
          <p:spPr>
            <a:xfrm>
              <a:off x="6298016" y="3647800"/>
              <a:ext cx="461250" cy="8533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C31B9-EC09-48F1-8986-B56B51694212}"/>
                </a:ext>
              </a:extLst>
            </p:cNvPr>
            <p:cNvSpPr/>
            <p:nvPr/>
          </p:nvSpPr>
          <p:spPr>
            <a:xfrm>
              <a:off x="5533504" y="3811543"/>
              <a:ext cx="461250" cy="6896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D7CF3A-24E0-4402-87E8-92B8AD702B17}"/>
                </a:ext>
              </a:extLst>
            </p:cNvPr>
            <p:cNvSpPr/>
            <p:nvPr/>
          </p:nvSpPr>
          <p:spPr>
            <a:xfrm>
              <a:off x="7015245" y="4232004"/>
              <a:ext cx="461250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137284C-F2F3-4441-A4E4-1BC58723081F}"/>
                </a:ext>
              </a:extLst>
            </p:cNvPr>
            <p:cNvGrpSpPr/>
            <p:nvPr/>
          </p:nvGrpSpPr>
          <p:grpSpPr>
            <a:xfrm>
              <a:off x="3367150" y="3652020"/>
              <a:ext cx="585052" cy="622702"/>
              <a:chOff x="6313828" y="2219808"/>
              <a:chExt cx="585052" cy="76115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B236625-ED8E-43D2-B5AD-F66018ABE16A}"/>
                  </a:ext>
                </a:extLst>
              </p:cNvPr>
              <p:cNvCxnSpPr/>
              <p:nvPr/>
            </p:nvCxnSpPr>
            <p:spPr>
              <a:xfrm>
                <a:off x="6559550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268DDF3-E3F1-4F13-B749-73D054CD8228}"/>
                  </a:ext>
                </a:extLst>
              </p:cNvPr>
              <p:cNvCxnSpPr/>
              <p:nvPr/>
            </p:nvCxnSpPr>
            <p:spPr>
              <a:xfrm flipV="1">
                <a:off x="6537271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D4A3BFA-3466-43DC-B4FF-3C5BBFB525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828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2418BC3-6036-407F-AFCC-3D67D5117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3828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C2F8C1-F719-43DA-8DDD-8489960CF841}"/>
                </a:ext>
              </a:extLst>
            </p:cNvPr>
            <p:cNvSpPr txBox="1"/>
            <p:nvPr/>
          </p:nvSpPr>
          <p:spPr>
            <a:xfrm>
              <a:off x="5941368" y="2832746"/>
              <a:ext cx="1044054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SRPT-k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97752D-B422-4464-A914-C81A47288C3B}"/>
                </a:ext>
              </a:extLst>
            </p:cNvPr>
            <p:cNvSpPr/>
            <p:nvPr/>
          </p:nvSpPr>
          <p:spPr>
            <a:xfrm>
              <a:off x="8092962" y="4242215"/>
              <a:ext cx="261631" cy="18331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C1F478-569A-470D-ADA1-E3C1F1144672}"/>
                </a:ext>
              </a:extLst>
            </p:cNvPr>
            <p:cNvSpPr/>
            <p:nvPr/>
          </p:nvSpPr>
          <p:spPr>
            <a:xfrm>
              <a:off x="8092962" y="4899297"/>
              <a:ext cx="261631" cy="6964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285EA15-6595-4F49-8BCA-E3D5F9B3B591}"/>
                </a:ext>
              </a:extLst>
            </p:cNvPr>
            <p:cNvSpPr/>
            <p:nvPr/>
          </p:nvSpPr>
          <p:spPr>
            <a:xfrm>
              <a:off x="8091341" y="3676651"/>
              <a:ext cx="261631" cy="129052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9B60B0-089D-4A52-89CA-96B34658348C}"/>
                </a:ext>
              </a:extLst>
            </p:cNvPr>
            <p:cNvSpPr/>
            <p:nvPr/>
          </p:nvSpPr>
          <p:spPr>
            <a:xfrm>
              <a:off x="8091341" y="3191439"/>
              <a:ext cx="261631" cy="457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2322D1-20E9-4DBD-89B7-CEC748C00C4C}"/>
                </a:ext>
              </a:extLst>
            </p:cNvPr>
            <p:cNvSpPr/>
            <p:nvPr/>
          </p:nvSpPr>
          <p:spPr>
            <a:xfrm>
              <a:off x="6297210" y="4002067"/>
              <a:ext cx="461250" cy="49908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DAAB9-3E46-48E7-8317-75DB5E405BF5}"/>
                </a:ext>
              </a:extLst>
            </p:cNvPr>
            <p:cNvSpPr/>
            <p:nvPr/>
          </p:nvSpPr>
          <p:spPr>
            <a:xfrm>
              <a:off x="4764686" y="4111625"/>
              <a:ext cx="461250" cy="3895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CA09800C-7C46-4E32-8811-FD039FF29686}"/>
              </a:ext>
            </a:extLst>
          </p:cNvPr>
          <p:cNvSpPr/>
          <p:nvPr/>
        </p:nvSpPr>
        <p:spPr>
          <a:xfrm>
            <a:off x="3339683" y="2732671"/>
            <a:ext cx="461250" cy="47071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DC85EDE-F8B0-4425-B179-3EA9D1614444}"/>
              </a:ext>
            </a:extLst>
          </p:cNvPr>
          <p:cNvSpPr/>
          <p:nvPr/>
        </p:nvSpPr>
        <p:spPr>
          <a:xfrm>
            <a:off x="6741749" y="1700041"/>
            <a:ext cx="2451948" cy="2444571"/>
          </a:xfrm>
          <a:prstGeom prst="roundRect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1AE58B-A53D-4E10-A6C5-32714701BE42}"/>
                  </a:ext>
                </a:extLst>
              </p:cNvPr>
              <p:cNvSpPr txBox="1"/>
              <p:nvPr/>
            </p:nvSpPr>
            <p:spPr>
              <a:xfrm>
                <a:off x="1401417" y="4442791"/>
                <a:ext cx="88855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RelevantWork</a:t>
                </a:r>
                <a:r>
                  <a:rPr lang="en-US" sz="2400" dirty="0"/>
                  <a:t>(x): Total remaining size of jobs with remaining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1AE58B-A53D-4E10-A6C5-32714701B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417" y="4442791"/>
                <a:ext cx="8885583" cy="461665"/>
              </a:xfrm>
              <a:prstGeom prst="rect">
                <a:avLst/>
              </a:prstGeom>
              <a:blipFill>
                <a:blip r:embed="rId3"/>
                <a:stretch>
                  <a:fillRect l="-1097" t="-10526" r="-6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9E64DE-87D4-49E8-B594-D9701ACAD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7B24-1C72-40D7-8AC6-749A09B2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SRPT-k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448C9-C6F1-4A84-9457-BF08D33F89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SRPT-k and SRPT-1 have similar </a:t>
                </a:r>
                <a:r>
                  <a:rPr lang="en-US" dirty="0" err="1"/>
                  <a:t>RelevantWork</a:t>
                </a:r>
                <a:r>
                  <a:rPr lang="en-US" dirty="0"/>
                  <a:t>(x).</a:t>
                </a:r>
              </a:p>
              <a:p>
                <a:pPr marL="0" indent="0">
                  <a:buNone/>
                </a:pPr>
                <a:r>
                  <a:rPr lang="en-US" dirty="0"/>
                  <a:t>	Sample-path argument, worst-case ideas.</a:t>
                </a:r>
              </a:p>
              <a:p>
                <a:pPr marL="457200" indent="-457200">
                  <a:buFont typeface="+mj-lt"/>
                  <a:buAutoNum type="arabicPeriod" startAt="2"/>
                </a:pPr>
                <a:r>
                  <a:rPr lang="en-US" dirty="0"/>
                  <a:t>Bound response time in terms of </a:t>
                </a:r>
                <a:r>
                  <a:rPr lang="en-US" dirty="0" err="1"/>
                  <a:t>RelevantWork</a:t>
                </a:r>
                <a:r>
                  <a:rPr lang="en-US" dirty="0"/>
                  <a:t>(x).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	Tagged job argument, M/G/1 ideas.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" panose="02040503050406030204" pitchFamily="18" charset="0"/>
                  </a:rPr>
                  <a:t>Bound: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C448C9-C6F1-4A84-9457-BF08D33F89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E18BD1E-BFB0-4725-80D1-DD8F28693E86}"/>
              </a:ext>
            </a:extLst>
          </p:cNvPr>
          <p:cNvGrpSpPr/>
          <p:nvPr/>
        </p:nvGrpSpPr>
        <p:grpSpPr>
          <a:xfrm>
            <a:off x="8699429" y="985466"/>
            <a:ext cx="3416372" cy="1557128"/>
            <a:chOff x="7399002" y="985465"/>
            <a:chExt cx="4716799" cy="24445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9CA28CA-A3D9-46B4-A4D5-E522BE2D10D9}"/>
                </a:ext>
              </a:extLst>
            </p:cNvPr>
            <p:cNvGrpSpPr/>
            <p:nvPr/>
          </p:nvGrpSpPr>
          <p:grpSpPr>
            <a:xfrm>
              <a:off x="7399002" y="1170554"/>
              <a:ext cx="4559707" cy="2194209"/>
              <a:chOff x="3946118" y="2904189"/>
              <a:chExt cx="4559707" cy="21942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BD93803-8F0D-4D9B-9321-E7BE46A05E53}"/>
                  </a:ext>
                </a:extLst>
              </p:cNvPr>
              <p:cNvGrpSpPr/>
              <p:nvPr/>
            </p:nvGrpSpPr>
            <p:grpSpPr>
              <a:xfrm>
                <a:off x="3946118" y="2904189"/>
                <a:ext cx="4559707" cy="2194209"/>
                <a:chOff x="3568334" y="1568008"/>
                <a:chExt cx="6249429" cy="3538042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816720E7-C6BC-4635-BBF5-A5015F0B81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2178754"/>
                  <a:ext cx="5059947" cy="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613CA4A-6F5F-4E37-A35E-39B3F4C878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4261554"/>
                  <a:ext cx="505994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7975042-81F9-4071-9EA6-559477DA6B12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D1EA136-9B2E-4757-95C8-771441FCA9A4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2982640D-4000-427E-BC41-E5B57D0BD3B0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A420BF3-4BD3-478C-87D8-D63E92B774AB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4D5B0BF-13AB-4145-9937-FC5FDCB4FE93}"/>
                    </a:ext>
                  </a:extLst>
                </p:cNvPr>
                <p:cNvSpPr/>
                <p:nvPr/>
              </p:nvSpPr>
              <p:spPr>
                <a:xfrm>
                  <a:off x="9080001" y="1568008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D985B023-86F0-48E0-A29E-F8D63448FEA9}"/>
                    </a:ext>
                  </a:extLst>
                </p:cNvPr>
                <p:cNvSpPr/>
                <p:nvPr/>
              </p:nvSpPr>
              <p:spPr>
                <a:xfrm>
                  <a:off x="9091621" y="2494355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02DB03E-5B89-422A-98A4-1A0C8B085395}"/>
                    </a:ext>
                  </a:extLst>
                </p:cNvPr>
                <p:cNvSpPr/>
                <p:nvPr/>
              </p:nvSpPr>
              <p:spPr>
                <a:xfrm>
                  <a:off x="9080001" y="3420702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B2BEDA6-0B9E-4C3E-811B-8C16BA8133E3}"/>
                    </a:ext>
                  </a:extLst>
                </p:cNvPr>
                <p:cNvSpPr/>
                <p:nvPr/>
              </p:nvSpPr>
              <p:spPr>
                <a:xfrm>
                  <a:off x="9091621" y="4347049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9670804-F473-497B-BDBF-A46271EDE467}"/>
                    </a:ext>
                  </a:extLst>
                </p:cNvPr>
                <p:cNvCxnSpPr/>
                <p:nvPr/>
              </p:nvCxnSpPr>
              <p:spPr>
                <a:xfrm flipV="1">
                  <a:off x="8628281" y="2100811"/>
                  <a:ext cx="463340" cy="393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6DBFA4C-A43E-48B8-8A4C-644471430FA3}"/>
                    </a:ext>
                  </a:extLst>
                </p:cNvPr>
                <p:cNvCxnSpPr>
                  <a:cxnSpLocks/>
                  <a:endCxn id="33" idx="2"/>
                </p:cNvCxnSpPr>
                <p:nvPr/>
              </p:nvCxnSpPr>
              <p:spPr>
                <a:xfrm flipV="1">
                  <a:off x="8628281" y="2873856"/>
                  <a:ext cx="463340" cy="1572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09548AA-E8C8-46A1-8109-8ED121005D5F}"/>
                    </a:ext>
                  </a:extLst>
                </p:cNvPr>
                <p:cNvCxnSpPr>
                  <a:cxnSpLocks/>
                  <a:endCxn id="34" idx="2"/>
                </p:cNvCxnSpPr>
                <p:nvPr/>
              </p:nvCxnSpPr>
              <p:spPr>
                <a:xfrm>
                  <a:off x="8650857" y="3587043"/>
                  <a:ext cx="429144" cy="213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5D0B96D-F0E3-45B8-8DD6-4437EE8068BC}"/>
                    </a:ext>
                  </a:extLst>
                </p:cNvPr>
                <p:cNvCxnSpPr>
                  <a:cxnSpLocks/>
                  <a:endCxn id="35" idx="1"/>
                </p:cNvCxnSpPr>
                <p:nvPr/>
              </p:nvCxnSpPr>
              <p:spPr>
                <a:xfrm>
                  <a:off x="8639569" y="4020670"/>
                  <a:ext cx="558393" cy="4375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D0A7943-B5E6-46C2-B6B3-2A584FD40A9F}"/>
                  </a:ext>
                </a:extLst>
              </p:cNvPr>
              <p:cNvSpPr/>
              <p:nvPr/>
            </p:nvSpPr>
            <p:spPr>
              <a:xfrm>
                <a:off x="8092962" y="3164884"/>
                <a:ext cx="265633" cy="722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560828-F7AC-4EA2-BFCD-3CF46307C2DA}"/>
                  </a:ext>
                </a:extLst>
              </p:cNvPr>
              <p:cNvSpPr/>
              <p:nvPr/>
            </p:nvSpPr>
            <p:spPr>
              <a:xfrm>
                <a:off x="8092962" y="3633014"/>
                <a:ext cx="265633" cy="17096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CA9CBA9-4737-4697-9142-2DDC4AAF46F3}"/>
                  </a:ext>
                </a:extLst>
              </p:cNvPr>
              <p:cNvSpPr/>
              <p:nvPr/>
            </p:nvSpPr>
            <p:spPr>
              <a:xfrm>
                <a:off x="8092962" y="4771930"/>
                <a:ext cx="265633" cy="1927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29DE08F-0859-4140-AD40-2A1ED862A864}"/>
                  </a:ext>
                </a:extLst>
              </p:cNvPr>
              <p:cNvSpPr/>
              <p:nvPr/>
            </p:nvSpPr>
            <p:spPr>
              <a:xfrm>
                <a:off x="8088960" y="4163291"/>
                <a:ext cx="265633" cy="26700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F5D9B6-AB92-4AE3-8C1E-7195784E8074}"/>
                  </a:ext>
                </a:extLst>
              </p:cNvPr>
              <p:cNvSpPr/>
              <p:nvPr/>
            </p:nvSpPr>
            <p:spPr>
              <a:xfrm>
                <a:off x="4762537" y="3382596"/>
                <a:ext cx="461250" cy="11185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45AE5A8-2537-456E-9AE8-279C5C9B32B4}"/>
                  </a:ext>
                </a:extLst>
              </p:cNvPr>
              <p:cNvSpPr/>
              <p:nvPr/>
            </p:nvSpPr>
            <p:spPr>
              <a:xfrm>
                <a:off x="6298016" y="3647800"/>
                <a:ext cx="461250" cy="85335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965422-314D-4975-AA27-87B84AFF67BB}"/>
                  </a:ext>
                </a:extLst>
              </p:cNvPr>
              <p:cNvSpPr/>
              <p:nvPr/>
            </p:nvSpPr>
            <p:spPr>
              <a:xfrm>
                <a:off x="5533504" y="3811543"/>
                <a:ext cx="461250" cy="689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C24F917-DE3C-4868-9B14-ACC15426E353}"/>
                  </a:ext>
                </a:extLst>
              </p:cNvPr>
              <p:cNvSpPr/>
              <p:nvPr/>
            </p:nvSpPr>
            <p:spPr>
              <a:xfrm>
                <a:off x="7015245" y="4232004"/>
                <a:ext cx="461250" cy="2691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9F22292-344B-413D-9042-9AED95486754}"/>
                  </a:ext>
                </a:extLst>
              </p:cNvPr>
              <p:cNvSpPr/>
              <p:nvPr/>
            </p:nvSpPr>
            <p:spPr>
              <a:xfrm>
                <a:off x="8092962" y="4242215"/>
                <a:ext cx="261631" cy="183317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A44A823-4DB1-42A1-9E61-CC172543CE72}"/>
                  </a:ext>
                </a:extLst>
              </p:cNvPr>
              <p:cNvSpPr/>
              <p:nvPr/>
            </p:nvSpPr>
            <p:spPr>
              <a:xfrm>
                <a:off x="8092962" y="4899297"/>
                <a:ext cx="261631" cy="6964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B45F60-21B7-48AB-AC95-45EF2C788821}"/>
                  </a:ext>
                </a:extLst>
              </p:cNvPr>
              <p:cNvSpPr/>
              <p:nvPr/>
            </p:nvSpPr>
            <p:spPr>
              <a:xfrm>
                <a:off x="8091341" y="3676651"/>
                <a:ext cx="261631" cy="129052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FA2434-B3BC-4295-8527-5A1317873923}"/>
                  </a:ext>
                </a:extLst>
              </p:cNvPr>
              <p:cNvSpPr/>
              <p:nvPr/>
            </p:nvSpPr>
            <p:spPr>
              <a:xfrm>
                <a:off x="8091341" y="3191439"/>
                <a:ext cx="261631" cy="4572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D11DDB1-1BDD-4A7B-B295-7A0DC9E85656}"/>
                  </a:ext>
                </a:extLst>
              </p:cNvPr>
              <p:cNvSpPr/>
              <p:nvPr/>
            </p:nvSpPr>
            <p:spPr>
              <a:xfrm>
                <a:off x="6297210" y="4002067"/>
                <a:ext cx="461250" cy="499084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4F114C7-B442-42BD-B868-00ADC59F2A75}"/>
                  </a:ext>
                </a:extLst>
              </p:cNvPr>
              <p:cNvSpPr/>
              <p:nvPr/>
            </p:nvSpPr>
            <p:spPr>
              <a:xfrm>
                <a:off x="4764686" y="4111625"/>
                <a:ext cx="461250" cy="389526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B95EECD-9EBF-47DE-9B0A-19310843BE6E}"/>
                </a:ext>
              </a:extLst>
            </p:cNvPr>
            <p:cNvSpPr/>
            <p:nvPr/>
          </p:nvSpPr>
          <p:spPr>
            <a:xfrm>
              <a:off x="9663853" y="985465"/>
              <a:ext cx="2451948" cy="2444571"/>
            </a:xfrm>
            <a:prstGeom prst="round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E29EBEC-2655-4F89-B7B9-6C8649624071}"/>
              </a:ext>
            </a:extLst>
          </p:cNvPr>
          <p:cNvGrpSpPr/>
          <p:nvPr/>
        </p:nvGrpSpPr>
        <p:grpSpPr>
          <a:xfrm>
            <a:off x="8699429" y="2668692"/>
            <a:ext cx="3461556" cy="1557128"/>
            <a:chOff x="8699429" y="2668692"/>
            <a:chExt cx="3461556" cy="155712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967537B-CAF5-4B80-BD5A-20B08C809A2E}"/>
                </a:ext>
              </a:extLst>
            </p:cNvPr>
            <p:cNvGrpSpPr/>
            <p:nvPr/>
          </p:nvGrpSpPr>
          <p:grpSpPr>
            <a:xfrm>
              <a:off x="8699429" y="2957857"/>
              <a:ext cx="3365068" cy="991396"/>
              <a:chOff x="6923252" y="2053528"/>
              <a:chExt cx="4815339" cy="1291703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CF5C797-54D4-4101-B1A5-64D0DEC00D8E}"/>
                  </a:ext>
                </a:extLst>
              </p:cNvPr>
              <p:cNvGrpSpPr/>
              <p:nvPr/>
            </p:nvGrpSpPr>
            <p:grpSpPr>
              <a:xfrm>
                <a:off x="6923252" y="2053528"/>
                <a:ext cx="4815339" cy="1291703"/>
                <a:chOff x="3568334" y="2178754"/>
                <a:chExt cx="6599792" cy="2082801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D984048-623F-4B3A-8D93-9FE8D29429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2178754"/>
                  <a:ext cx="5059947" cy="2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35A59574-38C8-4DCC-8E8B-E5D0ED43A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8334" y="4261554"/>
                  <a:ext cx="5059947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408C4E3-44F5-4C56-AA2F-CCABE54E5643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5B18C0D7-C615-49DE-9FD5-5C5BC19552A0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E8FD345C-7D83-41FB-957A-D96041447419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8EC7E02-6CC1-412A-AB6D-1702EB7444CF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54EDF2F-9F30-425C-B66B-D67A9B3550D8}"/>
                    </a:ext>
                  </a:extLst>
                </p:cNvPr>
                <p:cNvSpPr/>
                <p:nvPr/>
              </p:nvSpPr>
              <p:spPr>
                <a:xfrm>
                  <a:off x="8628280" y="2389351"/>
                  <a:ext cx="1539846" cy="169956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EB0C21D-5B5F-466B-9789-8CAFBB9D2857}"/>
                  </a:ext>
                </a:extLst>
              </p:cNvPr>
              <p:cNvSpPr/>
              <p:nvPr/>
            </p:nvSpPr>
            <p:spPr>
              <a:xfrm>
                <a:off x="7789015" y="2582112"/>
                <a:ext cx="461250" cy="689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E3C837C-B7E6-4549-8FA7-0E3E78AB8902}"/>
                  </a:ext>
                </a:extLst>
              </p:cNvPr>
              <p:cNvSpPr/>
              <p:nvPr/>
            </p:nvSpPr>
            <p:spPr>
              <a:xfrm>
                <a:off x="9232261" y="3002573"/>
                <a:ext cx="461250" cy="26914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EDE78B7-F496-4127-A445-DE171A4C4D19}"/>
                  </a:ext>
                </a:extLst>
              </p:cNvPr>
              <p:cNvGrpSpPr/>
              <p:nvPr/>
            </p:nvGrpSpPr>
            <p:grpSpPr>
              <a:xfrm>
                <a:off x="11044023" y="2646919"/>
                <a:ext cx="265633" cy="267004"/>
                <a:chOff x="11066094" y="2933860"/>
                <a:chExt cx="265633" cy="26700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DB42CF9D-11D8-4CFD-9823-73B671BF6022}"/>
                    </a:ext>
                  </a:extLst>
                </p:cNvPr>
                <p:cNvSpPr/>
                <p:nvPr/>
              </p:nvSpPr>
              <p:spPr>
                <a:xfrm>
                  <a:off x="11066094" y="2933860"/>
                  <a:ext cx="265633" cy="2670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FAFC21F9-B08F-487F-A8E5-DA4E919AAA85}"/>
                    </a:ext>
                  </a:extLst>
                </p:cNvPr>
                <p:cNvSpPr/>
                <p:nvPr/>
              </p:nvSpPr>
              <p:spPr>
                <a:xfrm>
                  <a:off x="11070096" y="3012784"/>
                  <a:ext cx="261631" cy="183317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2CC0F913-AFE0-4584-957B-787B6E880A4F}"/>
                  </a:ext>
                </a:extLst>
              </p:cNvPr>
              <p:cNvGrpSpPr/>
              <p:nvPr/>
            </p:nvGrpSpPr>
            <p:grpSpPr>
              <a:xfrm>
                <a:off x="10068320" y="3065888"/>
                <a:ext cx="265633" cy="197013"/>
                <a:chOff x="11070096" y="3542499"/>
                <a:chExt cx="265633" cy="197013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2A41A22E-737E-4178-967C-0917475D2CFA}"/>
                    </a:ext>
                  </a:extLst>
                </p:cNvPr>
                <p:cNvSpPr/>
                <p:nvPr/>
              </p:nvSpPr>
              <p:spPr>
                <a:xfrm>
                  <a:off x="11070096" y="3542499"/>
                  <a:ext cx="265633" cy="19274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4F79F81A-9949-45D7-97E3-A8C18DA0367D}"/>
                    </a:ext>
                  </a:extLst>
                </p:cNvPr>
                <p:cNvSpPr/>
                <p:nvPr/>
              </p:nvSpPr>
              <p:spPr>
                <a:xfrm>
                  <a:off x="11070096" y="3669866"/>
                  <a:ext cx="261631" cy="6964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2DF6EB8-CFAE-421D-83F9-DA5D48708EFD}"/>
                  </a:ext>
                </a:extLst>
              </p:cNvPr>
              <p:cNvGrpSpPr/>
              <p:nvPr/>
            </p:nvGrpSpPr>
            <p:grpSpPr>
              <a:xfrm>
                <a:off x="8512669" y="2418369"/>
                <a:ext cx="462056" cy="853351"/>
                <a:chOff x="9274344" y="2418369"/>
                <a:chExt cx="462056" cy="853351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CD8DB3DC-042D-4F7F-90F7-F7C9EE240DAB}"/>
                    </a:ext>
                  </a:extLst>
                </p:cNvPr>
                <p:cNvSpPr/>
                <p:nvPr/>
              </p:nvSpPr>
              <p:spPr>
                <a:xfrm>
                  <a:off x="9275150" y="2418369"/>
                  <a:ext cx="461250" cy="85335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B6245BB-6205-4583-872A-2BF77AAA9C5A}"/>
                    </a:ext>
                  </a:extLst>
                </p:cNvPr>
                <p:cNvSpPr/>
                <p:nvPr/>
              </p:nvSpPr>
              <p:spPr>
                <a:xfrm>
                  <a:off x="9274344" y="2772636"/>
                  <a:ext cx="461250" cy="499084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F47041A-F9B8-4BE3-B0E1-DFDCE9D762BE}"/>
                  </a:ext>
                </a:extLst>
              </p:cNvPr>
              <p:cNvGrpSpPr/>
              <p:nvPr/>
            </p:nvGrpSpPr>
            <p:grpSpPr>
              <a:xfrm>
                <a:off x="7035016" y="2153165"/>
                <a:ext cx="463399" cy="1118555"/>
                <a:chOff x="7739671" y="2153165"/>
                <a:chExt cx="463399" cy="1118555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F2DCB0C-D3A9-4076-9002-C184968A156D}"/>
                    </a:ext>
                  </a:extLst>
                </p:cNvPr>
                <p:cNvSpPr/>
                <p:nvPr/>
              </p:nvSpPr>
              <p:spPr>
                <a:xfrm>
                  <a:off x="7739671" y="2153165"/>
                  <a:ext cx="461250" cy="111855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66FC055-593C-4452-AD35-8973AE03D513}"/>
                    </a:ext>
                  </a:extLst>
                </p:cNvPr>
                <p:cNvSpPr/>
                <p:nvPr/>
              </p:nvSpPr>
              <p:spPr>
                <a:xfrm>
                  <a:off x="7741820" y="2882194"/>
                  <a:ext cx="461250" cy="389526"/>
                </a:xfrm>
                <a:prstGeom prst="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359DBF20-5E0B-4EE8-85A3-2AA89F05F573}"/>
                </a:ext>
              </a:extLst>
            </p:cNvPr>
            <p:cNvSpPr/>
            <p:nvPr/>
          </p:nvSpPr>
          <p:spPr>
            <a:xfrm>
              <a:off x="10231228" y="2668692"/>
              <a:ext cx="1929757" cy="1557128"/>
            </a:xfrm>
            <a:prstGeom prst="roundRect">
              <a:avLst/>
            </a:prstGeom>
            <a:noFill/>
            <a:ln w="635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432DCB8-BE79-48BA-8F5A-1D11A141563B}"/>
              </a:ext>
            </a:extLst>
          </p:cNvPr>
          <p:cNvSpPr/>
          <p:nvPr/>
        </p:nvSpPr>
        <p:spPr>
          <a:xfrm>
            <a:off x="2964581" y="4671777"/>
            <a:ext cx="6326179" cy="10956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984EEF5-C832-468D-B3CA-204774A5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2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5EBDD4-1D20-4ACA-83B2-FD51A63AA638}"/>
              </a:ext>
            </a:extLst>
          </p:cNvPr>
          <p:cNvSpPr/>
          <p:nvPr/>
        </p:nvSpPr>
        <p:spPr>
          <a:xfrm>
            <a:off x="5047013" y="592878"/>
            <a:ext cx="4212076" cy="773196"/>
          </a:xfrm>
          <a:prstGeom prst="roundRect">
            <a:avLst/>
          </a:prstGeom>
          <a:solidFill>
            <a:srgbClr val="FDE7FF"/>
          </a:solidFill>
          <a:ln w="38100">
            <a:solidFill>
              <a:srgbClr val="F37D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4DD4A-6463-4976-8F64-0B014AF8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SRPT-k Optimality (Performance ’18)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648FB-9BAA-4987-A10C-9154B9E0A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𝑆𝑅𝑃𝑇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Proven: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Therefore: SRPT-k is heavy-traffic optimal.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648FB-9BAA-4987-A10C-9154B9E0A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2C6CE5C-9D84-419E-A7A0-9AF1C0FA1ED3}"/>
              </a:ext>
            </a:extLst>
          </p:cNvPr>
          <p:cNvSpPr/>
          <p:nvPr/>
        </p:nvSpPr>
        <p:spPr>
          <a:xfrm>
            <a:off x="2932910" y="1690688"/>
            <a:ext cx="6326179" cy="1095646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D040DB-89F7-4A1A-BBEB-CA29795EED73}"/>
              </a:ext>
            </a:extLst>
          </p:cNvPr>
          <p:cNvSpPr/>
          <p:nvPr/>
        </p:nvSpPr>
        <p:spPr>
          <a:xfrm>
            <a:off x="7285381" y="1358486"/>
            <a:ext cx="2186609" cy="1752462"/>
          </a:xfrm>
          <a:prstGeom prst="ellipse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45691-995E-45CB-B7AE-C499B94688C1}"/>
                  </a:ext>
                </a:extLst>
              </p:cNvPr>
              <p:cNvSpPr txBox="1"/>
              <p:nvPr/>
            </p:nvSpPr>
            <p:spPr>
              <a:xfrm>
                <a:off x="8282433" y="3120707"/>
                <a:ext cx="3378468" cy="1400704"/>
              </a:xfrm>
              <a:prstGeom prst="rect">
                <a:avLst/>
              </a:prstGeom>
              <a:noFill/>
              <a:ln w="635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Prior work [LWZ’11]: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den>
                        </m:f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given finite variance.*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45691-995E-45CB-B7AE-C499B9468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433" y="3120707"/>
                <a:ext cx="3378468" cy="1400704"/>
              </a:xfrm>
              <a:prstGeom prst="rect">
                <a:avLst/>
              </a:prstGeom>
              <a:blipFill>
                <a:blip r:embed="rId4"/>
                <a:stretch>
                  <a:fillRect l="-1950" t="-1250" b="-6250"/>
                </a:stretch>
              </a:blipFill>
              <a:ln w="635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4742C4-E05B-46DC-914B-E0B705D24B2E}"/>
                  </a:ext>
                </a:extLst>
              </p:cNvPr>
              <p:cNvSpPr txBox="1"/>
              <p:nvPr/>
            </p:nvSpPr>
            <p:spPr>
              <a:xfrm>
                <a:off x="838200" y="6169580"/>
                <a:ext cx="3028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*Actually,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4742C4-E05B-46DC-914B-E0B705D24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69580"/>
                <a:ext cx="3028336" cy="369332"/>
              </a:xfrm>
              <a:prstGeom prst="rect">
                <a:avLst/>
              </a:prstGeom>
              <a:blipFill>
                <a:blip r:embed="rId5"/>
                <a:stretch>
                  <a:fillRect l="-181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8B074-E03C-4FFE-9027-91B0C0EB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A312C-3734-4F0D-9935-CFA3A7CA5E1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16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1309</Words>
  <Application>Microsoft Office PowerPoint</Application>
  <PresentationFormat>Widescreen</PresentationFormat>
  <Paragraphs>247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Asymptotically Optimal Multiserver Scheduling</vt:lpstr>
      <vt:lpstr>Two papers on Multiserver Scheduling</vt:lpstr>
      <vt:lpstr>Multiserver scheduling: M/G/k</vt:lpstr>
      <vt:lpstr>Known size M/G/k</vt:lpstr>
      <vt:lpstr>Proof structure</vt:lpstr>
      <vt:lpstr>Idea: Compare to M/G/k to M/G/1</vt:lpstr>
      <vt:lpstr>Background for bound: Relevant work</vt:lpstr>
      <vt:lpstr>Sketch of SRPT-k bound</vt:lpstr>
      <vt:lpstr>SRPT-k Optimality (Performance ’18)</vt:lpstr>
      <vt:lpstr>Unknown size M/G/k</vt:lpstr>
      <vt:lpstr>Unknown size M/G/1: Gittins</vt:lpstr>
      <vt:lpstr>Unknown size M/G/1: Gittins</vt:lpstr>
      <vt:lpstr>Unknown size M/G/1: Gittins</vt:lpstr>
      <vt:lpstr>Unknown size M/G/k</vt:lpstr>
      <vt:lpstr>Revision to relevant work</vt:lpstr>
      <vt:lpstr>Sketch of Gittins-k bound</vt:lpstr>
      <vt:lpstr>Sketch of Gittins-k bound</vt:lpstr>
      <vt:lpstr>Gittins-k Optimality (SIGMETRICS ‘21)</vt:lpstr>
      <vt:lpstr>Future directions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Asymptotically Optimal Multiserver Scheduling</dc:title>
  <dc:creator>Isaac Grosof</dc:creator>
  <cp:lastModifiedBy>Isaac Grosof</cp:lastModifiedBy>
  <cp:revision>118</cp:revision>
  <dcterms:created xsi:type="dcterms:W3CDTF">2021-06-07T07:49:55Z</dcterms:created>
  <dcterms:modified xsi:type="dcterms:W3CDTF">2021-06-08T10:00:39Z</dcterms:modified>
</cp:coreProperties>
</file>