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85" r:id="rId7"/>
    <p:sldId id="300" r:id="rId8"/>
    <p:sldId id="296" r:id="rId9"/>
    <p:sldId id="262" r:id="rId10"/>
    <p:sldId id="287" r:id="rId11"/>
    <p:sldId id="289" r:id="rId12"/>
    <p:sldId id="290" r:id="rId13"/>
    <p:sldId id="288" r:id="rId14"/>
    <p:sldId id="264" r:id="rId15"/>
    <p:sldId id="291" r:id="rId16"/>
    <p:sldId id="292" r:id="rId17"/>
    <p:sldId id="266" r:id="rId18"/>
    <p:sldId id="267" r:id="rId19"/>
    <p:sldId id="268" r:id="rId20"/>
    <p:sldId id="293" r:id="rId21"/>
    <p:sldId id="294" r:id="rId22"/>
    <p:sldId id="269" r:id="rId23"/>
    <p:sldId id="286" r:id="rId24"/>
    <p:sldId id="295" r:id="rId25"/>
    <p:sldId id="298" r:id="rId26"/>
    <p:sldId id="301" r:id="rId27"/>
    <p:sldId id="302" r:id="rId28"/>
    <p:sldId id="274" r:id="rId29"/>
    <p:sldId id="275" r:id="rId30"/>
    <p:sldId id="299" r:id="rId31"/>
    <p:sldId id="278" r:id="rId32"/>
    <p:sldId id="304" r:id="rId33"/>
    <p:sldId id="305" r:id="rId34"/>
    <p:sldId id="303" r:id="rId35"/>
    <p:sldId id="279" r:id="rId36"/>
    <p:sldId id="307" r:id="rId37"/>
    <p:sldId id="280" r:id="rId38"/>
    <p:sldId id="308" r:id="rId39"/>
    <p:sldId id="309" r:id="rId40"/>
    <p:sldId id="310" r:id="rId41"/>
    <p:sldId id="311" r:id="rId42"/>
    <p:sldId id="312" r:id="rId43"/>
    <p:sldId id="281" r:id="rId44"/>
    <p:sldId id="313" r:id="rId45"/>
    <p:sldId id="314" r:id="rId46"/>
    <p:sldId id="283" r:id="rId47"/>
    <p:sldId id="284" r:id="rId48"/>
    <p:sldId id="27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  <a:srgbClr val="FF33CC"/>
    <a:srgbClr val="0066FF"/>
    <a:srgbClr val="C00000"/>
    <a:srgbClr val="0000FF"/>
    <a:srgbClr val="00FFFF"/>
    <a:srgbClr val="FF99FF"/>
    <a:srgbClr val="BF9000"/>
    <a:srgbClr val="548235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078C4-E66B-466C-B10C-19DE6B1707CD}" type="datetimeFigureOut">
              <a:rPr lang="en-US" smtClean="0"/>
              <a:t>6/7/2024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9BDC1-CAB9-4FB4-977D-675581AE1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08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Spell out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A8ED2-271F-456A-9AB6-44B476FD25A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73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Move through with brief pauses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9BDC1-CAB9-4FB4-977D-675581AE18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44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Topic of this talk: MSJ model. Different jobs require different numbers of servers. Motivated by big compute clusters, where we see this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4AC1D0-9904-4BF8-BECA-CE52FB0217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1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86AD-DD8C-E0E4-23EC-A63C0AD82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1E0796-3CCE-E280-593B-926ACCB07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BB48F-C26A-4C56-7CD0-46CF72AC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7213-290F-426F-AB6A-9AED9D84490B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DCEDF-8E91-90E6-8796-C967F02B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87E9B-53B3-4482-02CF-1ECFFD97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26EA4D5-9180-42F5-ADED-E881512DF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ACA5D-4531-79FE-501F-0EFDDF2F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05C4B-328F-A9AC-8BF6-ABB5ACFC0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72EF3-81DB-6DF3-B939-BD48C27D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7D4A1-B3F7-4097-B4D5-8CC21B9C8BFF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C746-863A-815E-2FED-AE821395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3D18F-7FF5-3689-EE91-3C1089FAA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86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49B04-B0A6-BB69-2522-587B32CBFB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2B56B-F0A3-2D8E-445D-77D82D540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DB3F3-3CC6-C6C7-A6E3-EB07FB23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B141F-AB9D-452E-8DCF-B91E1A8E6D1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1694-FDBD-D0F7-7822-85BE590D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4226-CC9C-0309-1EE3-E83B6A4D3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6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0ED8-912F-2CF7-E44A-01099FAD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4566F-B620-B3FD-19E0-B10A2B873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A9E49-FF32-0E47-3EBE-FB953F5E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B56D0-A6EA-4354-828D-214772D28514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6F295-E0C9-D1CD-FEB4-A251EE200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7B5DF-E52E-91A6-9B96-78A46C2B6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A26EA4D5-9180-42F5-ADED-E881512DF7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1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38D7-3A6D-AAF1-7AEC-F397C3612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DFFF-DA76-3425-736B-55A233B81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DA710-A0FC-175A-CB4B-78D5D54D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A4753-4B78-4768-8A6F-19A047B266D1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75F2A-8489-2646-29F7-E9238938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CBE5E-D29F-D50D-2AC2-E9830FAE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8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1069-61B2-5377-8696-E36E047C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C5899-08CF-1D35-6680-40122D9C4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533BE-913B-8151-7C0C-DB2C1875F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D8F00-AA1B-67CA-E634-6DB7EF844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4E4C8-DEC5-4329-B7C3-BDDE790D2B47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DDA8EB-307C-8347-5EB4-DC4BB8CC1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102509-3B8B-AAC4-D66B-962CB150E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854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F232-B3D4-92FB-A180-36C3B54B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9B4A1-27F8-1622-7030-B7AF3E37C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C204-67BB-7A13-30CF-EC3CF274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0C23A4-2A7D-AA3C-B6A4-C52444858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BD097-CA06-97BE-FD0E-9C9EA14C58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2105F-C295-1120-DE5B-67660A829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FB340-2E48-491B-A567-3CB7135546C3}" type="datetime1">
              <a:rPr lang="en-US" smtClean="0"/>
              <a:t>6/7/2024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D061B8-0AB3-5CD7-3F8F-FBA0C4608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3A769D-42EC-FB89-B086-12EDEE095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9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3F1E3-3BBF-3F0B-F06E-5A2B8DBA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A54084-4A24-C6F2-B912-4F71CEE3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F4FE4-DA83-4023-8803-C03FD291A648}" type="datetime1">
              <a:rPr lang="en-US" smtClean="0"/>
              <a:t>6/7/2024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7D1AF1-D7DF-8B9E-C650-EAE669ED0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0D21-B10E-4243-56E1-64962606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50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F5764-0FB3-872C-D72B-122F6B6F7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6C00F-A931-4744-AB01-ED439F290933}" type="datetime1">
              <a:rPr lang="en-US" smtClean="0"/>
              <a:t>6/7/2024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5EA46-FBDD-250B-596A-ED7051055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0E602-9C36-B245-25DE-C70A1D96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CB4A-10DF-D40C-4834-44BAFF261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41DDC-C664-0926-8E11-04268741F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35591-22A7-B8FF-86F4-28F30B9F5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02186-8280-6191-AF42-CF2A3B73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C87C2-2910-43FF-9AC5-9A60641E1470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6DDC6-F3D5-4E39-4BD9-EF5CB953A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5A12-6F33-D6DB-755B-408BDD80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039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9D3F-A479-029F-697F-659CAA25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020252-305E-B9A5-3183-66CBB91FC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515C8-1920-27CA-75E8-39B747C34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17921-C8EE-DE9F-7844-ADEDBAE23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A098B-25F3-4656-9CC2-20C42FFEE112}" type="datetime1">
              <a:rPr lang="en-US" smtClean="0"/>
              <a:t>6/7/2024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79046-5B90-A89E-78C0-4A64051ED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4A550-A58D-C965-1137-EA8A6685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BE95FA-306D-612E-781C-37CACA74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E1876D-CF5B-12A8-C496-6F0FB6122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9A239-482B-E6B0-F3A3-598C603478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DB80-A13F-441B-BE5B-6EB646BBF348}" type="datetime1">
              <a:rPr lang="en-US" smtClean="0"/>
              <a:t>6/7/2024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118DF-60F5-C90F-6737-38A14488C0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SIGMETRICS Tutorial, June 10th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61B5E-A74B-D8A2-6A9C-834318470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A4D5-9180-42F5-ADED-E881512DF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93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0.png"/><Relationship Id="rId3" Type="http://schemas.openxmlformats.org/officeDocument/2006/relationships/image" Target="../media/image340.png"/><Relationship Id="rId7" Type="http://schemas.openxmlformats.org/officeDocument/2006/relationships/image" Target="../media/image38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350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50.png"/><Relationship Id="rId7" Type="http://schemas.openxmlformats.org/officeDocument/2006/relationships/image" Target="../media/image44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5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13" Type="http://schemas.openxmlformats.org/officeDocument/2006/relationships/image" Target="../media/image78.png"/><Relationship Id="rId3" Type="http://schemas.openxmlformats.org/officeDocument/2006/relationships/image" Target="../media/image74.png"/><Relationship Id="rId7" Type="http://schemas.openxmlformats.org/officeDocument/2006/relationships/image" Target="../media/image720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11" Type="http://schemas.openxmlformats.org/officeDocument/2006/relationships/image" Target="../media/image76.png"/><Relationship Id="rId5" Type="http://schemas.openxmlformats.org/officeDocument/2006/relationships/image" Target="../media/image64.png"/><Relationship Id="rId10" Type="http://schemas.openxmlformats.org/officeDocument/2006/relationships/image" Target="../media/image75.png"/><Relationship Id="rId4" Type="http://schemas.openxmlformats.org/officeDocument/2006/relationships/image" Target="../media/image63.png"/><Relationship Id="rId9" Type="http://schemas.openxmlformats.org/officeDocument/2006/relationships/image" Target="../media/image7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55.svg"/><Relationship Id="rId2" Type="http://schemas.openxmlformats.org/officeDocument/2006/relationships/image" Target="../media/image7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8.png"/><Relationship Id="rId7" Type="http://schemas.openxmlformats.org/officeDocument/2006/relationships/image" Target="../media/image11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55.sv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4.png"/><Relationship Id="rId18" Type="http://schemas.openxmlformats.org/officeDocument/2006/relationships/image" Target="../media/image129.png"/><Relationship Id="rId3" Type="http://schemas.openxmlformats.org/officeDocument/2006/relationships/image" Target="../media/image116.png"/><Relationship Id="rId7" Type="http://schemas.openxmlformats.org/officeDocument/2006/relationships/image" Target="../media/image55.svg"/><Relationship Id="rId12" Type="http://schemas.openxmlformats.org/officeDocument/2006/relationships/image" Target="../media/image123.png"/><Relationship Id="rId17" Type="http://schemas.openxmlformats.org/officeDocument/2006/relationships/image" Target="../media/image128.png"/><Relationship Id="rId2" Type="http://schemas.openxmlformats.org/officeDocument/2006/relationships/image" Target="../media/image115.png"/><Relationship Id="rId16" Type="http://schemas.openxmlformats.org/officeDocument/2006/relationships/image" Target="../media/image127.png"/><Relationship Id="rId20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122.png"/><Relationship Id="rId5" Type="http://schemas.openxmlformats.org/officeDocument/2006/relationships/image" Target="../media/image118.png"/><Relationship Id="rId15" Type="http://schemas.openxmlformats.org/officeDocument/2006/relationships/image" Target="../media/image126.png"/><Relationship Id="rId10" Type="http://schemas.openxmlformats.org/officeDocument/2006/relationships/image" Target="../media/image121.png"/><Relationship Id="rId19" Type="http://schemas.openxmlformats.org/officeDocument/2006/relationships/image" Target="../media/image130.png"/><Relationship Id="rId4" Type="http://schemas.openxmlformats.org/officeDocument/2006/relationships/image" Target="../media/image117.png"/><Relationship Id="rId9" Type="http://schemas.openxmlformats.org/officeDocument/2006/relationships/image" Target="../media/image120.png"/><Relationship Id="rId14" Type="http://schemas.openxmlformats.org/officeDocument/2006/relationships/image" Target="../media/image1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144.png"/><Relationship Id="rId3" Type="http://schemas.openxmlformats.org/officeDocument/2006/relationships/image" Target="../media/image115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143.png"/><Relationship Id="rId2" Type="http://schemas.openxmlformats.org/officeDocument/2006/relationships/image" Target="../media/image132.png"/><Relationship Id="rId16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37.png"/><Relationship Id="rId5" Type="http://schemas.openxmlformats.org/officeDocument/2006/relationships/image" Target="../media/image117.png"/><Relationship Id="rId15" Type="http://schemas.openxmlformats.org/officeDocument/2006/relationships/image" Target="../media/image141.png"/><Relationship Id="rId10" Type="http://schemas.openxmlformats.org/officeDocument/2006/relationships/image" Target="../media/image136.png"/><Relationship Id="rId19" Type="http://schemas.openxmlformats.org/officeDocument/2006/relationships/image" Target="../media/image145.png"/><Relationship Id="rId4" Type="http://schemas.openxmlformats.org/officeDocument/2006/relationships/image" Target="../media/image116.png"/><Relationship Id="rId9" Type="http://schemas.openxmlformats.org/officeDocument/2006/relationships/image" Target="../media/image135.png"/><Relationship Id="rId14" Type="http://schemas.openxmlformats.org/officeDocument/2006/relationships/image" Target="../media/image1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49.svg"/><Relationship Id="rId4" Type="http://schemas.openxmlformats.org/officeDocument/2006/relationships/image" Target="../media/image1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49.svg"/><Relationship Id="rId4" Type="http://schemas.openxmlformats.org/officeDocument/2006/relationships/image" Target="../media/image14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49.svg"/><Relationship Id="rId4" Type="http://schemas.openxmlformats.org/officeDocument/2006/relationships/image" Target="../media/image14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sv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49.svg"/><Relationship Id="rId4" Type="http://schemas.openxmlformats.org/officeDocument/2006/relationships/image" Target="../media/image1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54.png"/><Relationship Id="rId4" Type="http://schemas.openxmlformats.org/officeDocument/2006/relationships/image" Target="../media/image153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7" Type="http://schemas.openxmlformats.org/officeDocument/2006/relationships/image" Target="../media/image155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jpg"/><Relationship Id="rId5" Type="http://schemas.openxmlformats.org/officeDocument/2006/relationships/image" Target="../media/image154.png"/><Relationship Id="rId4" Type="http://schemas.openxmlformats.org/officeDocument/2006/relationships/image" Target="../media/image153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svg"/><Relationship Id="rId7" Type="http://schemas.openxmlformats.org/officeDocument/2006/relationships/image" Target="../media/image55.sv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156.png"/><Relationship Id="rId4" Type="http://schemas.openxmlformats.org/officeDocument/2006/relationships/image" Target="../media/image150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158.png"/><Relationship Id="rId4" Type="http://schemas.openxmlformats.org/officeDocument/2006/relationships/image" Target="../media/image41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3" Type="http://schemas.openxmlformats.org/officeDocument/2006/relationships/image" Target="../media/image161.png"/><Relationship Id="rId12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0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8FF5-B189-E5E9-C741-B7B7ABB5C5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21" y="1854199"/>
            <a:ext cx="11995484" cy="1655763"/>
          </a:xfrm>
        </p:spPr>
        <p:txBody>
          <a:bodyPr>
            <a:normAutofit fontScale="90000"/>
          </a:bodyPr>
          <a:lstStyle/>
          <a:p>
            <a:r>
              <a:rPr lang="en-US" dirty="0"/>
              <a:t>Analyzing Queues with</a:t>
            </a:r>
            <a:br>
              <a:rPr lang="en-US" dirty="0"/>
            </a:br>
            <a:r>
              <a:rPr lang="en-US" dirty="0"/>
              <a:t>Markovian Arrivals and Markovian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277CE-1CC5-E1E0-0F54-A08D49C629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Isaac Grosof (Izzy) </a:t>
            </a:r>
            <a:r>
              <a:rPr lang="en-US" dirty="0"/>
              <a:t>(UIUC -&gt; Northwestern IEMS)</a:t>
            </a:r>
          </a:p>
          <a:p>
            <a:r>
              <a:rPr lang="en-US" dirty="0"/>
              <a:t>Designed with </a:t>
            </a:r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 (CMU)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D62B1-DF62-7422-54C4-285F9511F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A966D2-585F-630C-E2C8-4A0D085A0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22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005-4AB4-F4E9-537F-713C1CF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M/M/1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Random variable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Let’s use drift method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1300D3D6-B90E-DA2A-B47C-B6EB2C09CEE1}"/>
              </a:ext>
            </a:extLst>
          </p:cNvPr>
          <p:cNvGrpSpPr/>
          <p:nvPr/>
        </p:nvGrpSpPr>
        <p:grpSpPr>
          <a:xfrm>
            <a:off x="2986771" y="1837132"/>
            <a:ext cx="5816052" cy="1210506"/>
            <a:chOff x="2986771" y="1837132"/>
            <a:chExt cx="5816052" cy="12105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51B453-E001-19ED-C9DD-452A603B60C3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A1BE5A-460E-2CCE-723F-FFBBB77094C5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10" name="Rectangles 39">
                  <a:extLst>
                    <a:ext uri="{FF2B5EF4-FFF2-40B4-BE49-F238E27FC236}">
                      <a16:creationId xmlns:a16="http://schemas.microsoft.com/office/drawing/2014/main" id="{04E66549-4324-EFC1-B072-D03390B08B74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40">
                  <a:extLst>
                    <a:ext uri="{FF2B5EF4-FFF2-40B4-BE49-F238E27FC236}">
                      <a16:creationId xmlns:a16="http://schemas.microsoft.com/office/drawing/2014/main" id="{41AFBF3C-1A80-8C78-21B3-96702E8FBC18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1">
                  <a:extLst>
                    <a:ext uri="{FF2B5EF4-FFF2-40B4-BE49-F238E27FC236}">
                      <a16:creationId xmlns:a16="http://schemas.microsoft.com/office/drawing/2014/main" id="{F67A86E1-CB6A-7553-E55A-588AA8AAA80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42">
                  <a:extLst>
                    <a:ext uri="{FF2B5EF4-FFF2-40B4-BE49-F238E27FC236}">
                      <a16:creationId xmlns:a16="http://schemas.microsoft.com/office/drawing/2014/main" id="{DE6998EC-5A06-CA00-C9E0-8BF43640CB5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7CDBCBF-BAC4-95B7-B983-CCF8B0382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5BE1738-3EBD-5563-7A7A-B01386D45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s 46">
                <a:extLst>
                  <a:ext uri="{FF2B5EF4-FFF2-40B4-BE49-F238E27FC236}">
                    <a16:creationId xmlns:a16="http://schemas.microsoft.com/office/drawing/2014/main" id="{15DB9B06-D6AD-9C1E-FA91-0F44863D965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s 47">
                <a:extLst>
                  <a:ext uri="{FF2B5EF4-FFF2-40B4-BE49-F238E27FC236}">
                    <a16:creationId xmlns:a16="http://schemas.microsoft.com/office/drawing/2014/main" id="{ED61F581-52B4-0D4C-2C17-5C2B78FD84E4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s 48">
                <a:extLst>
                  <a:ext uri="{FF2B5EF4-FFF2-40B4-BE49-F238E27FC236}">
                    <a16:creationId xmlns:a16="http://schemas.microsoft.com/office/drawing/2014/main" id="{06221D09-0FAD-FD21-E428-28F506B61987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s 49">
                <a:extLst>
                  <a:ext uri="{FF2B5EF4-FFF2-40B4-BE49-F238E27FC236}">
                    <a16:creationId xmlns:a16="http://schemas.microsoft.com/office/drawing/2014/main" id="{6875BA34-4789-0F68-9072-A2F5BAC90C46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9F569D-1994-364F-282F-27889F1EC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7822F-92A9-A86D-09D2-6D8FDD006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/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FAE090EC-C62C-FDE0-0ABE-CD896FA55771}"/>
              </a:ext>
            </a:extLst>
          </p:cNvPr>
          <p:cNvGrpSpPr/>
          <p:nvPr/>
        </p:nvGrpSpPr>
        <p:grpSpPr>
          <a:xfrm>
            <a:off x="1249892" y="3810693"/>
            <a:ext cx="9612986" cy="2702938"/>
            <a:chOff x="1249892" y="3810693"/>
            <a:chExt cx="9612986" cy="2702938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7449DE-8D95-A93F-7FCF-8C3DEFC692DF}"/>
                </a:ext>
              </a:extLst>
            </p:cNvPr>
            <p:cNvGrpSpPr/>
            <p:nvPr/>
          </p:nvGrpSpPr>
          <p:grpSpPr>
            <a:xfrm>
              <a:off x="1249892" y="3894430"/>
              <a:ext cx="9612986" cy="2619201"/>
              <a:chOff x="1187536" y="2028719"/>
              <a:chExt cx="9612986" cy="2619201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93808C3-442B-8A27-10AE-F1E4C674C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2028719"/>
                <a:ext cx="0" cy="22528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657CD8-6F33-F258-A2C0-DC9477A69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944" y="4281590"/>
                <a:ext cx="85635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87536" y="2970488"/>
                    <a:ext cx="4954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7536" y="2970488"/>
                    <a:ext cx="4954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69" r="-41975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62E466D-67D1-219C-451E-DE56C8B8405A}"/>
                      </a:ext>
                    </a:extLst>
                  </p:cNvPr>
                  <p:cNvSpPr txBox="1"/>
                  <p:nvPr/>
                </p:nvSpPr>
                <p:spPr>
                  <a:xfrm>
                    <a:off x="5733815" y="4278588"/>
                    <a:ext cx="80482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Time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62E466D-67D1-219C-451E-DE56C8B840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33815" y="4278588"/>
                    <a:ext cx="8048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6818" t="-9836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841484-F72A-FB95-BE0B-35A34F463D37}"/>
                </a:ext>
              </a:extLst>
            </p:cNvPr>
            <p:cNvSpPr txBox="1"/>
            <p:nvPr/>
          </p:nvSpPr>
          <p:spPr>
            <a:xfrm>
              <a:off x="1831475" y="3810693"/>
              <a:ext cx="420140" cy="2542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dirty="0"/>
                <a:t>10</a:t>
              </a:r>
              <a:endParaRPr lang="en-US" b="0" dirty="0"/>
            </a:p>
            <a:p>
              <a:pPr algn="r">
                <a:lnSpc>
                  <a:spcPct val="150000"/>
                </a:lnSpc>
              </a:pPr>
              <a:r>
                <a:rPr lang="en-US" dirty="0"/>
                <a:t>8</a:t>
              </a:r>
              <a:endParaRPr lang="en-US" b="0" dirty="0"/>
            </a:p>
            <a:p>
              <a:pPr algn="r">
                <a:lnSpc>
                  <a:spcPct val="150000"/>
                </a:lnSpc>
              </a:pPr>
              <a:r>
                <a:rPr lang="en-US" dirty="0"/>
                <a:t>6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4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2</a:t>
              </a:r>
            </a:p>
            <a:p>
              <a:pPr algn="r">
                <a:lnSpc>
                  <a:spcPct val="150000"/>
                </a:lnSpc>
              </a:pPr>
              <a:r>
                <a:rPr lang="en-US" dirty="0"/>
                <a:t>0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3D60BCD5-59A4-B643-9F1A-DA129BB7504B}"/>
              </a:ext>
            </a:extLst>
          </p:cNvPr>
          <p:cNvGrpSpPr/>
          <p:nvPr/>
        </p:nvGrpSpPr>
        <p:grpSpPr>
          <a:xfrm>
            <a:off x="2911921" y="4297041"/>
            <a:ext cx="7817892" cy="1852486"/>
            <a:chOff x="2911921" y="4297041"/>
            <a:chExt cx="7817892" cy="1852486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1AEC1CA-B923-2A13-9BDC-1C688AE31857}"/>
                </a:ext>
              </a:extLst>
            </p:cNvPr>
            <p:cNvGrpSpPr/>
            <p:nvPr/>
          </p:nvGrpSpPr>
          <p:grpSpPr>
            <a:xfrm>
              <a:off x="2911921" y="4297041"/>
              <a:ext cx="5152223" cy="1852486"/>
              <a:chOff x="2858896" y="3267778"/>
              <a:chExt cx="5152223" cy="1852486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CB2F9D1-AD69-8AEE-A3FF-2DD715060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734" y="4937261"/>
                <a:ext cx="7583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D7B1605-2C25-5D13-49E3-FEE0F1BFC4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0169" y="4304570"/>
                <a:ext cx="7164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BA3DB1-CAFE-05E0-CA66-347B0D4CC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66589" y="3267778"/>
                <a:ext cx="8706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C42E4FD-A9A1-6EF6-2194-2784794B7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2088" y="4304570"/>
                <a:ext cx="21360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632EA00-C3E7-1841-69F0-810836216313}"/>
                  </a:ext>
                </a:extLst>
              </p:cNvPr>
              <p:cNvCxnSpPr/>
              <p:nvPr/>
            </p:nvCxnSpPr>
            <p:spPr>
              <a:xfrm>
                <a:off x="7388097" y="3267778"/>
                <a:ext cx="6124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C6A3DCA-6C98-D46F-368C-B15A60403C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5734" y="4941945"/>
                <a:ext cx="2221" cy="173944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8652B97-56ED-F7EF-B818-6757EB8ED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0169" y="4304570"/>
                <a:ext cx="0" cy="63269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632328F6-76B7-BB96-4CBE-C0EF803DF2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52088" y="3267778"/>
                <a:ext cx="0" cy="103679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C1B13837-E453-D17E-6E94-A9607BDA5A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00525" y="3267778"/>
                <a:ext cx="10594" cy="1036792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87D5A59-84F3-404A-FD03-745AFA1A4D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96" y="4941945"/>
                <a:ext cx="39398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606217D6-9C6D-3262-8AB8-1450BF864C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896" y="4941945"/>
                <a:ext cx="0" cy="17309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F9C67C1-0300-6969-E0E1-1F8913D65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1892" y="4941945"/>
                <a:ext cx="2025" cy="178319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BD962B5-BE30-094A-E988-7BAD979EBA2F}"/>
                </a:ext>
              </a:extLst>
            </p:cNvPr>
            <p:cNvCxnSpPr>
              <a:cxnSpLocks/>
            </p:cNvCxnSpPr>
            <p:nvPr/>
          </p:nvCxnSpPr>
          <p:spPr>
            <a:xfrm>
              <a:off x="7441122" y="4297041"/>
              <a:ext cx="0" cy="10367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4BF71CD-CAE7-6A60-FFCF-4957CA45C1E3}"/>
                </a:ext>
              </a:extLst>
            </p:cNvPr>
            <p:cNvCxnSpPr>
              <a:cxnSpLocks/>
            </p:cNvCxnSpPr>
            <p:nvPr/>
          </p:nvCxnSpPr>
          <p:spPr>
            <a:xfrm>
              <a:off x="4419614" y="4297041"/>
              <a:ext cx="0" cy="103679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AF8C8E8-DF0E-B7F3-4E62-B1F774B0AF58}"/>
                </a:ext>
              </a:extLst>
            </p:cNvPr>
            <p:cNvCxnSpPr>
              <a:cxnSpLocks/>
            </p:cNvCxnSpPr>
            <p:nvPr/>
          </p:nvCxnSpPr>
          <p:spPr>
            <a:xfrm>
              <a:off x="8053550" y="5333833"/>
              <a:ext cx="142295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B78BB94-FEE1-F3B8-57B2-9575EC8945B4}"/>
                </a:ext>
              </a:extLst>
            </p:cNvPr>
            <p:cNvCxnSpPr>
              <a:cxnSpLocks/>
            </p:cNvCxnSpPr>
            <p:nvPr/>
          </p:nvCxnSpPr>
          <p:spPr>
            <a:xfrm>
              <a:off x="9476509" y="5333833"/>
              <a:ext cx="0" cy="6326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098F4B5-38E8-D8D4-3F2E-94B3F9ECD31A}"/>
                </a:ext>
              </a:extLst>
            </p:cNvPr>
            <p:cNvCxnSpPr>
              <a:cxnSpLocks/>
            </p:cNvCxnSpPr>
            <p:nvPr/>
          </p:nvCxnSpPr>
          <p:spPr>
            <a:xfrm>
              <a:off x="9476509" y="5966357"/>
              <a:ext cx="1253304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EB43997A-F969-36E6-0BCE-73F7649F0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SIGMETRICS Tutorial, June 10th 2024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7D2FA9A-6941-FC1A-9BDE-83EBD3A01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005-4AB4-F4E9-537F-713C1CF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M/M/1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126019"/>
                <a:ext cx="11064951" cy="30509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. What rates of change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? What amounts of change?</a:t>
                </a:r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:r>
                  <a:rPr lang="en-US" dirty="0">
                    <a:solidFill>
                      <a:srgbClr val="548235"/>
                    </a:solidFill>
                  </a:rPr>
                  <a:t>Increases</a:t>
                </a:r>
                <a:r>
                  <a:rPr lang="en-US" dirty="0"/>
                  <a:t>: Arrivals                                  </a:t>
                </a:r>
                <a:r>
                  <a:rPr lang="en-US" dirty="0">
                    <a:solidFill>
                      <a:srgbClr val="BF9000"/>
                    </a:solidFill>
                  </a:rPr>
                  <a:t>Decreases</a:t>
                </a:r>
                <a:r>
                  <a:rPr lang="en-US" dirty="0"/>
                  <a:t>: Completions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126019"/>
                <a:ext cx="11064951" cy="3050943"/>
              </a:xfrm>
              <a:blipFill>
                <a:blip r:embed="rId2"/>
                <a:stretch>
                  <a:fillRect l="-1101" t="-3400" r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E7C76-0B64-5D79-21E6-6477729AE860}"/>
              </a:ext>
            </a:extLst>
          </p:cNvPr>
          <p:cNvGrpSpPr/>
          <p:nvPr/>
        </p:nvGrpSpPr>
        <p:grpSpPr>
          <a:xfrm>
            <a:off x="6373117" y="75784"/>
            <a:ext cx="5816052" cy="1210506"/>
            <a:chOff x="2986771" y="1837132"/>
            <a:chExt cx="5816052" cy="12105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51B453-E001-19ED-C9DD-452A603B60C3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A1BE5A-460E-2CCE-723F-FFBBB77094C5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10" name="Rectangles 39">
                  <a:extLst>
                    <a:ext uri="{FF2B5EF4-FFF2-40B4-BE49-F238E27FC236}">
                      <a16:creationId xmlns:a16="http://schemas.microsoft.com/office/drawing/2014/main" id="{04E66549-4324-EFC1-B072-D03390B08B74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40">
                  <a:extLst>
                    <a:ext uri="{FF2B5EF4-FFF2-40B4-BE49-F238E27FC236}">
                      <a16:creationId xmlns:a16="http://schemas.microsoft.com/office/drawing/2014/main" id="{41AFBF3C-1A80-8C78-21B3-96702E8FBC18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1">
                  <a:extLst>
                    <a:ext uri="{FF2B5EF4-FFF2-40B4-BE49-F238E27FC236}">
                      <a16:creationId xmlns:a16="http://schemas.microsoft.com/office/drawing/2014/main" id="{F67A86E1-CB6A-7553-E55A-588AA8AAA80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42">
                  <a:extLst>
                    <a:ext uri="{FF2B5EF4-FFF2-40B4-BE49-F238E27FC236}">
                      <a16:creationId xmlns:a16="http://schemas.microsoft.com/office/drawing/2014/main" id="{DE6998EC-5A06-CA00-C9E0-8BF43640CB5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7CDBCBF-BAC4-95B7-B983-CCF8B0382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5BE1738-3EBD-5563-7A7A-B01386D45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s 46">
                <a:extLst>
                  <a:ext uri="{FF2B5EF4-FFF2-40B4-BE49-F238E27FC236}">
                    <a16:creationId xmlns:a16="http://schemas.microsoft.com/office/drawing/2014/main" id="{15DB9B06-D6AD-9C1E-FA91-0F44863D965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s 47">
                <a:extLst>
                  <a:ext uri="{FF2B5EF4-FFF2-40B4-BE49-F238E27FC236}">
                    <a16:creationId xmlns:a16="http://schemas.microsoft.com/office/drawing/2014/main" id="{ED61F581-52B4-0D4C-2C17-5C2B78FD84E4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s 48">
                <a:extLst>
                  <a:ext uri="{FF2B5EF4-FFF2-40B4-BE49-F238E27FC236}">
                    <a16:creationId xmlns:a16="http://schemas.microsoft.com/office/drawing/2014/main" id="{06221D09-0FAD-FD21-E428-28F506B61987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s 49">
                <a:extLst>
                  <a:ext uri="{FF2B5EF4-FFF2-40B4-BE49-F238E27FC236}">
                    <a16:creationId xmlns:a16="http://schemas.microsoft.com/office/drawing/2014/main" id="{6875BA34-4789-0F68-9072-A2F5BAC90C46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9F569D-1994-364F-282F-27889F1EC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7822F-92A9-A86D-09D2-6D8FDD006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/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9B1ED-1A83-3C2D-C3C5-012263C79715}"/>
              </a:ext>
            </a:extLst>
          </p:cNvPr>
          <p:cNvGrpSpPr/>
          <p:nvPr/>
        </p:nvGrpSpPr>
        <p:grpSpPr>
          <a:xfrm>
            <a:off x="2100832" y="1253733"/>
            <a:ext cx="7563553" cy="1864812"/>
            <a:chOff x="1378754" y="3894430"/>
            <a:chExt cx="9484124" cy="283555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7449DE-8D95-A93F-7FCF-8C3DEFC692DF}"/>
                </a:ext>
              </a:extLst>
            </p:cNvPr>
            <p:cNvGrpSpPr/>
            <p:nvPr/>
          </p:nvGrpSpPr>
          <p:grpSpPr>
            <a:xfrm>
              <a:off x="1378754" y="3894430"/>
              <a:ext cx="9484124" cy="2835550"/>
              <a:chOff x="1316398" y="2028719"/>
              <a:chExt cx="9484124" cy="283555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93808C3-442B-8A27-10AE-F1E4C674C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2028719"/>
                <a:ext cx="0" cy="22528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657CD8-6F33-F258-A2C0-DC9477A69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944" y="4281590"/>
                <a:ext cx="85635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/>
                  <p:nvPr/>
                </p:nvSpPr>
                <p:spPr>
                  <a:xfrm>
                    <a:off x="1316398" y="2713646"/>
                    <a:ext cx="4954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16398" y="2713646"/>
                    <a:ext cx="4954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3125" r="-4688" b="-6923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2E466D-67D1-219C-451E-DE56C8B8405A}"/>
                  </a:ext>
                </a:extLst>
              </p:cNvPr>
              <p:cNvSpPr txBox="1"/>
              <p:nvPr/>
            </p:nvSpPr>
            <p:spPr>
              <a:xfrm>
                <a:off x="5770217" y="4302679"/>
                <a:ext cx="817744" cy="561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841484-F72A-FB95-BE0B-35A34F463D37}"/>
                </a:ext>
              </a:extLst>
            </p:cNvPr>
            <p:cNvSpPr txBox="1"/>
            <p:nvPr/>
          </p:nvSpPr>
          <p:spPr>
            <a:xfrm>
              <a:off x="1806528" y="3894430"/>
              <a:ext cx="460331" cy="247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dirty="0"/>
                <a:t>10</a:t>
              </a:r>
              <a:endParaRPr lang="en-US" sz="1400" b="0" dirty="0"/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8</a:t>
              </a:r>
              <a:endParaRPr lang="en-US" sz="1400" b="0" dirty="0"/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6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4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2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0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D60BCD5-59A4-B643-9F1A-DA129BB7504B}"/>
                </a:ext>
              </a:extLst>
            </p:cNvPr>
            <p:cNvGrpSpPr/>
            <p:nvPr/>
          </p:nvGrpSpPr>
          <p:grpSpPr>
            <a:xfrm>
              <a:off x="2911921" y="4297041"/>
              <a:ext cx="7817892" cy="1852486"/>
              <a:chOff x="2911921" y="4297041"/>
              <a:chExt cx="7817892" cy="185248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1AEC1CA-B923-2A13-9BDC-1C688AE31857}"/>
                  </a:ext>
                </a:extLst>
              </p:cNvPr>
              <p:cNvGrpSpPr/>
              <p:nvPr/>
            </p:nvGrpSpPr>
            <p:grpSpPr>
              <a:xfrm>
                <a:off x="2911921" y="4297041"/>
                <a:ext cx="5152223" cy="1852486"/>
                <a:chOff x="2858896" y="3267778"/>
                <a:chExt cx="5152223" cy="1852486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CB2F9D1-AD69-8AEE-A3FF-2DD71506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734" y="4937261"/>
                  <a:ext cx="758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D7B1605-2C25-5D13-49E3-FEE0F1BFC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0169" y="4304570"/>
                  <a:ext cx="7164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3BA3DB1-CAFE-05E0-CA66-347B0D4CC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6589" y="3267778"/>
                  <a:ext cx="8706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C42E4FD-A9A1-6EF6-2194-2784794B7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2088" y="4304570"/>
                  <a:ext cx="21360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632EA00-C3E7-1841-69F0-810836216313}"/>
                    </a:ext>
                  </a:extLst>
                </p:cNvPr>
                <p:cNvCxnSpPr/>
                <p:nvPr/>
              </p:nvCxnSpPr>
              <p:spPr>
                <a:xfrm>
                  <a:off x="7388097" y="3267778"/>
                  <a:ext cx="6124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C6A3DCA-6C98-D46F-368C-B15A60403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734" y="4941945"/>
                  <a:ext cx="2221" cy="17394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8652B97-56ED-F7EF-B818-6757EB8ED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0169" y="4304570"/>
                  <a:ext cx="0" cy="6326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32328F6-76B7-BB96-4CBE-C0EF803DF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2088" y="3267778"/>
                  <a:ext cx="0" cy="103679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1B13837-E453-D17E-6E94-A9607BDA5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0525" y="3267778"/>
                  <a:ext cx="10594" cy="103679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87D5A59-84F3-404A-FD03-745AFA1A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896" y="4941945"/>
                  <a:ext cx="393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06217D6-9C6D-3262-8AB8-1450BF864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896" y="4941945"/>
                  <a:ext cx="0" cy="1730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F9C67C1-0300-6969-E0E1-1F8913D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892" y="4941945"/>
                  <a:ext cx="2025" cy="17831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D962B5-BE30-094A-E988-7BAD979EB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122" y="4297041"/>
                <a:ext cx="0" cy="103679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4BF71CD-CAE7-6A60-FFCF-4957CA45C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14" y="4297041"/>
                <a:ext cx="0" cy="103679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F8C8E8-DF0E-B7F3-4E62-B1F774B0A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3550" y="5333833"/>
                <a:ext cx="14229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78BB94-FEE1-F3B8-57B2-9575EC894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6509" y="5333833"/>
                <a:ext cx="0" cy="63269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8F4B5-38E8-D8D4-3F2E-94B3F9ECD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6509" y="5966357"/>
                <a:ext cx="12533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A39BC75-0C3A-BC01-5C0C-FCC4E04731C9}"/>
                  </a:ext>
                </a:extLst>
              </p:cNvPr>
              <p:cNvSpPr/>
              <p:nvPr/>
            </p:nvSpPr>
            <p:spPr>
              <a:xfrm>
                <a:off x="838199" y="4135853"/>
                <a:ext cx="4242487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Q3: Rate of arrivals?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EA39BC75-0C3A-BC01-5C0C-FCC4E04731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135853"/>
                <a:ext cx="4242487" cy="577655"/>
              </a:xfrm>
              <a:prstGeom prst="roundRect">
                <a:avLst/>
              </a:prstGeom>
              <a:blipFill>
                <a:blip r:embed="rId6"/>
                <a:stretch>
                  <a:fillRect l="-714" r="-857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61E92F1-24EF-9568-E323-5524A5990288}"/>
                  </a:ext>
                </a:extLst>
              </p:cNvPr>
              <p:cNvSpPr/>
              <p:nvPr/>
            </p:nvSpPr>
            <p:spPr>
              <a:xfrm>
                <a:off x="6495549" y="4135853"/>
                <a:ext cx="4816207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Q4: Rate of completions? Change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E61E92F1-24EF-9568-E323-5524A59902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549" y="4135853"/>
                <a:ext cx="4816207" cy="577655"/>
              </a:xfrm>
              <a:prstGeom prst="roundRect">
                <a:avLst/>
              </a:prstGeom>
              <a:blipFill>
                <a:blip r:embed="rId7"/>
                <a:stretch>
                  <a:fillRect l="-756" r="-630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96FEC6-276F-8081-4A5E-562F7CCE0EB1}"/>
                  </a:ext>
                </a:extLst>
              </p:cNvPr>
              <p:cNvSpPr/>
              <p:nvPr/>
            </p:nvSpPr>
            <p:spPr>
              <a:xfrm>
                <a:off x="1345825" y="4867579"/>
                <a:ext cx="3227234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A3: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change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96FEC6-276F-8081-4A5E-562F7CCE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825" y="4867579"/>
                <a:ext cx="3227234" cy="577655"/>
              </a:xfrm>
              <a:prstGeom prst="roundRect">
                <a:avLst/>
              </a:prstGeom>
              <a:blipFill>
                <a:blip r:embed="rId8"/>
                <a:stretch>
                  <a:fillRect l="-1126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F757B7F-99EB-81BE-E1DA-A7E2BF1662F1}"/>
                  </a:ext>
                </a:extLst>
              </p:cNvPr>
              <p:cNvSpPr/>
              <p:nvPr/>
            </p:nvSpPr>
            <p:spPr>
              <a:xfrm>
                <a:off x="6160029" y="4867579"/>
                <a:ext cx="5487246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A4: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change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0 except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F757B7F-99EB-81BE-E1DA-A7E2BF166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0029" y="4867579"/>
                <a:ext cx="5487246" cy="577655"/>
              </a:xfrm>
              <a:prstGeom prst="roundRect">
                <a:avLst/>
              </a:prstGeom>
              <a:blipFill>
                <a:blip r:embed="rId9"/>
                <a:stretch>
                  <a:fillRect l="-664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12F28C2C-0C0F-F708-0C0D-4C126D6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3D00F3BA-967C-420B-1E74-A1BE3C08E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2" grpId="0" animBg="1"/>
      <p:bldP spid="23" grpId="0" animBg="1"/>
      <p:bldP spid="24" grpId="0" animBg="1"/>
      <p:bldP spid="3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005-4AB4-F4E9-537F-713C1CF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M/M/1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59E7C76-0B64-5D79-21E6-6477729AE860}"/>
              </a:ext>
            </a:extLst>
          </p:cNvPr>
          <p:cNvGrpSpPr/>
          <p:nvPr/>
        </p:nvGrpSpPr>
        <p:grpSpPr>
          <a:xfrm>
            <a:off x="6373117" y="75784"/>
            <a:ext cx="5816052" cy="1210506"/>
            <a:chOff x="2986771" y="1837132"/>
            <a:chExt cx="5816052" cy="121050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151B453-E001-19ED-C9DD-452A603B60C3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7A1BE5A-460E-2CCE-723F-FFBBB77094C5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10" name="Rectangles 39">
                  <a:extLst>
                    <a:ext uri="{FF2B5EF4-FFF2-40B4-BE49-F238E27FC236}">
                      <a16:creationId xmlns:a16="http://schemas.microsoft.com/office/drawing/2014/main" id="{04E66549-4324-EFC1-B072-D03390B08B74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s 40">
                  <a:extLst>
                    <a:ext uri="{FF2B5EF4-FFF2-40B4-BE49-F238E27FC236}">
                      <a16:creationId xmlns:a16="http://schemas.microsoft.com/office/drawing/2014/main" id="{41AFBF3C-1A80-8C78-21B3-96702E8FBC18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s 41">
                  <a:extLst>
                    <a:ext uri="{FF2B5EF4-FFF2-40B4-BE49-F238E27FC236}">
                      <a16:creationId xmlns:a16="http://schemas.microsoft.com/office/drawing/2014/main" id="{F67A86E1-CB6A-7553-E55A-588AA8AAA80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s 42">
                  <a:extLst>
                    <a:ext uri="{FF2B5EF4-FFF2-40B4-BE49-F238E27FC236}">
                      <a16:creationId xmlns:a16="http://schemas.microsoft.com/office/drawing/2014/main" id="{DE6998EC-5A06-CA00-C9E0-8BF43640CB5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57CDBCBF-BAC4-95B7-B983-CCF8B03823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5BE1738-3EBD-5563-7A7A-B01386D458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Rectangles 46">
                <a:extLst>
                  <a:ext uri="{FF2B5EF4-FFF2-40B4-BE49-F238E27FC236}">
                    <a16:creationId xmlns:a16="http://schemas.microsoft.com/office/drawing/2014/main" id="{15DB9B06-D6AD-9C1E-FA91-0F44863D965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s 47">
                <a:extLst>
                  <a:ext uri="{FF2B5EF4-FFF2-40B4-BE49-F238E27FC236}">
                    <a16:creationId xmlns:a16="http://schemas.microsoft.com/office/drawing/2014/main" id="{ED61F581-52B4-0D4C-2C17-5C2B78FD84E4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s 48">
                <a:extLst>
                  <a:ext uri="{FF2B5EF4-FFF2-40B4-BE49-F238E27FC236}">
                    <a16:creationId xmlns:a16="http://schemas.microsoft.com/office/drawing/2014/main" id="{06221D09-0FAD-FD21-E428-28F506B61987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Rectangles 49">
                <a:extLst>
                  <a:ext uri="{FF2B5EF4-FFF2-40B4-BE49-F238E27FC236}">
                    <a16:creationId xmlns:a16="http://schemas.microsoft.com/office/drawing/2014/main" id="{6875BA34-4789-0F68-9072-A2F5BAC90C46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29F569D-1994-364F-282F-27889F1EC2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D104492-902E-93E8-09E2-44EDA24FE3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07822F-92A9-A86D-09D2-6D8FDD0061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/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DA337F6-36A7-0416-69CD-2D3FF98382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771" y="183713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D69B1ED-1A83-3C2D-C3C5-012263C79715}"/>
              </a:ext>
            </a:extLst>
          </p:cNvPr>
          <p:cNvGrpSpPr/>
          <p:nvPr/>
        </p:nvGrpSpPr>
        <p:grpSpPr>
          <a:xfrm>
            <a:off x="7236571" y="1090648"/>
            <a:ext cx="4214766" cy="1864812"/>
            <a:chOff x="946178" y="3894430"/>
            <a:chExt cx="9916700" cy="283555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7841484-F72A-FB95-BE0B-35A34F463D37}"/>
                </a:ext>
              </a:extLst>
            </p:cNvPr>
            <p:cNvSpPr txBox="1"/>
            <p:nvPr/>
          </p:nvSpPr>
          <p:spPr>
            <a:xfrm>
              <a:off x="1133947" y="3894430"/>
              <a:ext cx="1132910" cy="2472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lnSpc>
                  <a:spcPct val="120000"/>
                </a:lnSpc>
              </a:pPr>
              <a:r>
                <a:rPr lang="en-US" sz="1400" dirty="0"/>
                <a:t>10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8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6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4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2</a:t>
              </a:r>
            </a:p>
            <a:p>
              <a:pPr algn="r">
                <a:lnSpc>
                  <a:spcPct val="120000"/>
                </a:lnSpc>
              </a:pPr>
              <a:r>
                <a:rPr lang="en-US" sz="1400" dirty="0"/>
                <a:t>0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27449DE-8D95-A93F-7FCF-8C3DEFC692DF}"/>
                </a:ext>
              </a:extLst>
            </p:cNvPr>
            <p:cNvGrpSpPr/>
            <p:nvPr/>
          </p:nvGrpSpPr>
          <p:grpSpPr>
            <a:xfrm>
              <a:off x="946178" y="3894430"/>
              <a:ext cx="9916700" cy="2835550"/>
              <a:chOff x="883822" y="2028719"/>
              <a:chExt cx="9916700" cy="2835550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A93808C3-442B-8A27-10AE-F1E4C674CC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2028719"/>
                <a:ext cx="0" cy="225287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38657CD8-6F33-F258-A2C0-DC9477A693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6944" y="4281590"/>
                <a:ext cx="8563578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/>
                  <p:nvPr/>
                </p:nvSpPr>
                <p:spPr>
                  <a:xfrm>
                    <a:off x="883822" y="2778750"/>
                    <a:ext cx="4954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114F0905-6FB4-412E-BCBC-C7A44004D1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822" y="2778750"/>
                    <a:ext cx="4954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714" r="-94286" b="-6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2E466D-67D1-219C-451E-DE56C8B8405A}"/>
                  </a:ext>
                </a:extLst>
              </p:cNvPr>
              <p:cNvSpPr txBox="1"/>
              <p:nvPr/>
            </p:nvSpPr>
            <p:spPr>
              <a:xfrm>
                <a:off x="5770217" y="4302679"/>
                <a:ext cx="1608547" cy="561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D60BCD5-59A4-B643-9F1A-DA129BB7504B}"/>
                </a:ext>
              </a:extLst>
            </p:cNvPr>
            <p:cNvGrpSpPr/>
            <p:nvPr/>
          </p:nvGrpSpPr>
          <p:grpSpPr>
            <a:xfrm>
              <a:off x="2911921" y="4297041"/>
              <a:ext cx="7817892" cy="1852486"/>
              <a:chOff x="2911921" y="4297041"/>
              <a:chExt cx="7817892" cy="1852486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1AEC1CA-B923-2A13-9BDC-1C688AE31857}"/>
                  </a:ext>
                </a:extLst>
              </p:cNvPr>
              <p:cNvGrpSpPr/>
              <p:nvPr/>
            </p:nvGrpSpPr>
            <p:grpSpPr>
              <a:xfrm>
                <a:off x="2911921" y="4297041"/>
                <a:ext cx="5152223" cy="1852486"/>
                <a:chOff x="2858896" y="3267778"/>
                <a:chExt cx="5152223" cy="1852486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6CB2F9D1-AD69-8AEE-A3FF-2DD7150606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734" y="4937261"/>
                  <a:ext cx="7583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ED7B1605-2C25-5D13-49E3-FEE0F1BFC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0169" y="4304570"/>
                  <a:ext cx="71642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D3BA3DB1-CAFE-05E0-CA66-347B0D4CC5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66589" y="3267778"/>
                  <a:ext cx="870603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C42E4FD-A9A1-6EF6-2194-2784794B7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2088" y="4304570"/>
                  <a:ext cx="213600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F632EA00-C3E7-1841-69F0-810836216313}"/>
                    </a:ext>
                  </a:extLst>
                </p:cNvPr>
                <p:cNvCxnSpPr/>
                <p:nvPr/>
              </p:nvCxnSpPr>
              <p:spPr>
                <a:xfrm>
                  <a:off x="7388097" y="3267778"/>
                  <a:ext cx="612428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3C6A3DCA-6C98-D46F-368C-B15A60403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65734" y="4941945"/>
                  <a:ext cx="2221" cy="173944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8652B97-56ED-F7EF-B818-6757EB8ED9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650169" y="4304570"/>
                  <a:ext cx="0" cy="6326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32328F6-76B7-BB96-4CBE-C0EF803DF2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52088" y="3267778"/>
                  <a:ext cx="0" cy="103679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1B13837-E453-D17E-6E94-A9607BDA5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00525" y="3267778"/>
                  <a:ext cx="10594" cy="1036792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187D5A59-84F3-404A-FD03-745AFA1A4D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896" y="4941945"/>
                  <a:ext cx="393987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606217D6-9C6D-3262-8AB8-1450BF864C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58896" y="4941945"/>
                  <a:ext cx="0" cy="1730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3F9C67C1-0300-6969-E0E1-1F8913D65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51892" y="4941945"/>
                  <a:ext cx="2025" cy="178319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BD962B5-BE30-094A-E988-7BAD979EBA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1122" y="4297041"/>
                <a:ext cx="0" cy="103679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4BF71CD-CAE7-6A60-FFCF-4957CA45C1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19614" y="4297041"/>
                <a:ext cx="0" cy="1036792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0AF8C8E8-DF0E-B7F3-4E62-B1F774B0AF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53550" y="5333833"/>
                <a:ext cx="142295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B78BB94-FEE1-F3B8-57B2-9575EC8945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6509" y="5333833"/>
                <a:ext cx="0" cy="63269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A098F4B5-38E8-D8D4-3F2E-94B3F9ECD3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76509" y="5966357"/>
                <a:ext cx="1253304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96FEC6-276F-8081-4A5E-562F7CCE0EB1}"/>
                  </a:ext>
                </a:extLst>
              </p:cNvPr>
              <p:cNvSpPr/>
              <p:nvPr/>
            </p:nvSpPr>
            <p:spPr>
              <a:xfrm>
                <a:off x="1823976" y="1373532"/>
                <a:ext cx="4214879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A3: Arrivals: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change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1496FEC6-276F-8081-4A5E-562F7CCE0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976" y="1373532"/>
                <a:ext cx="4214879" cy="577655"/>
              </a:xfrm>
              <a:prstGeom prst="roundRect">
                <a:avLst/>
              </a:prstGeom>
              <a:blipFill>
                <a:blip r:embed="rId5"/>
                <a:stretch>
                  <a:fillRect l="-718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F757B7F-99EB-81BE-E1DA-A7E2BF1662F1}"/>
                  </a:ext>
                </a:extLst>
              </p:cNvPr>
              <p:cNvSpPr/>
              <p:nvPr/>
            </p:nvSpPr>
            <p:spPr>
              <a:xfrm>
                <a:off x="253192" y="2053195"/>
                <a:ext cx="7014086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A4: Completions: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change 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, except if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2F757B7F-99EB-81BE-E1DA-A7E2BF166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92" y="2053195"/>
                <a:ext cx="7014086" cy="577655"/>
              </a:xfrm>
              <a:prstGeom prst="roundRect">
                <a:avLst/>
              </a:prstGeom>
              <a:blipFill>
                <a:blip r:embed="rId6"/>
                <a:stretch>
                  <a:fillRect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7487396E-A701-6255-D422-638AA3099854}"/>
              </a:ext>
            </a:extLst>
          </p:cNvPr>
          <p:cNvSpPr/>
          <p:nvPr/>
        </p:nvSpPr>
        <p:spPr>
          <a:xfrm>
            <a:off x="838200" y="3123366"/>
            <a:ext cx="4775127" cy="6885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Q5: Expected increase, in stationarity?</a:t>
            </a:r>
          </a:p>
          <a:p>
            <a:pPr algn="ctr"/>
            <a:r>
              <a:rPr lang="en-US" sz="2200" dirty="0">
                <a:solidFill>
                  <a:schemeClr val="tx1"/>
                </a:solidFill>
              </a:rPr>
              <a:t>       Expected decrease, in stationarity?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4A0965-8A2F-AE5F-C6EE-11B18B7F41C4}"/>
                  </a:ext>
                </a:extLst>
              </p:cNvPr>
              <p:cNvSpPr/>
              <p:nvPr/>
            </p:nvSpPr>
            <p:spPr>
              <a:xfrm>
                <a:off x="6578678" y="2914760"/>
                <a:ext cx="4773402" cy="1105718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A5: Increase: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200" b="0" dirty="0">
                    <a:solidFill>
                      <a:schemeClr val="tx1"/>
                    </a:solidFill>
                  </a:rPr>
                  <a:t>       Decrease: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&gt;0)</m:t>
                        </m:r>
                      </m:e>
                    </m:d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b="0" dirty="0">
                    <a:solidFill>
                      <a:schemeClr val="tx1"/>
                    </a:solidFill>
                  </a:rPr>
                  <a:t>                  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4D4A0965-8A2F-AE5F-C6EE-11B18B7F41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678" y="2914760"/>
                <a:ext cx="4773402" cy="1105718"/>
              </a:xfrm>
              <a:prstGeom prst="roundRect">
                <a:avLst/>
              </a:prstGeom>
              <a:blipFill>
                <a:blip r:embed="rId7"/>
                <a:stretch>
                  <a:fillRect l="-254" t="-2151" b="-376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2B95D78-5FBF-8F51-3E98-C97691C886C0}"/>
                  </a:ext>
                </a:extLst>
              </p:cNvPr>
              <p:cNvSpPr/>
              <p:nvPr/>
            </p:nvSpPr>
            <p:spPr>
              <a:xfrm>
                <a:off x="1454775" y="4897333"/>
                <a:ext cx="3541971" cy="57307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Q6: Sum to 0, solve for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C2B95D78-5FBF-8F51-3E98-C97691C886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775" y="4897333"/>
                <a:ext cx="3541971" cy="573078"/>
              </a:xfrm>
              <a:prstGeom prst="roundRect">
                <a:avLst/>
              </a:prstGeom>
              <a:blipFill>
                <a:blip r:embed="rId8"/>
                <a:stretch>
                  <a:fillRect l="-1026" r="-855" b="-7143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3D5B9E4-DE03-20EC-875E-0F6E65141024}"/>
                  </a:ext>
                </a:extLst>
              </p:cNvPr>
              <p:cNvSpPr/>
              <p:nvPr/>
            </p:nvSpPr>
            <p:spPr>
              <a:xfrm>
                <a:off x="6555111" y="4535699"/>
                <a:ext cx="4796969" cy="1296346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200" dirty="0">
                    <a:solidFill>
                      <a:schemeClr val="tx1"/>
                    </a:solidFill>
                  </a:rPr>
                  <a:t>A6: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d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200" b="0" dirty="0">
                  <a:solidFill>
                    <a:schemeClr val="tx1"/>
                  </a:solidFill>
                </a:endParaRPr>
              </a:p>
              <a:p>
                <a:r>
                  <a:rPr lang="en-US" sz="2200" dirty="0">
                    <a:solidFill>
                      <a:schemeClr val="tx1"/>
                    </a:solidFill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F3D5B9E4-DE03-20EC-875E-0F6E651410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11" y="4535699"/>
                <a:ext cx="4796969" cy="1296346"/>
              </a:xfrm>
              <a:prstGeom prst="roundRect">
                <a:avLst/>
              </a:prstGeom>
              <a:blipFill>
                <a:blip r:embed="rId9"/>
                <a:stretch>
                  <a:fillRect t="-2304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miley Face 51">
            <a:extLst>
              <a:ext uri="{FF2B5EF4-FFF2-40B4-BE49-F238E27FC236}">
                <a16:creationId xmlns:a16="http://schemas.microsoft.com/office/drawing/2014/main" id="{8832DDC9-4ACA-484F-F21F-365237608922}"/>
              </a:ext>
            </a:extLst>
          </p:cNvPr>
          <p:cNvSpPr/>
          <p:nvPr/>
        </p:nvSpPr>
        <p:spPr>
          <a:xfrm>
            <a:off x="8193293" y="5890066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A0BE50-34BB-15C1-2118-78890C6AB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859F3E6F-FEE1-CA58-0E7A-37348B48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  <p:bldP spid="5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005-4AB4-F4E9-537F-713C1CF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Formalize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Formalize random variable with test function!</a:t>
                </a:r>
              </a:p>
              <a:p>
                <a:pPr marL="0" indent="0">
                  <a:buNone/>
                </a:pP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mapping system states to real values.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Formalize “increases and decreases”: Instantaneous generator!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countable-state CTMC: Just rate of change times amount of change!</a:t>
                </a:r>
              </a:p>
              <a:p>
                <a:pPr marL="0" indent="0">
                  <a:buNone/>
                </a:pPr>
                <a:r>
                  <a:rPr lang="en-US" dirty="0"/>
                  <a:t>Formalize drift theorem: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&lt;∞, </m:t>
                    </m:r>
                  </m:oMath>
                </a14:m>
                <a:r>
                  <a:rPr lang="en-US" dirty="0"/>
                  <a:t>the stationary drift is zero: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12AE3-9BFF-D5A3-9C39-7A35433D8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9221D-9CC0-554D-BF3A-DA905CA3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82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DC7-E41B-C93E-E2DC-01EDE7E0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2-level, first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5074-F044-C937-BE2B-8A4F113EA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6343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Same random variable: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Four ingredients to drift: Rate of arrivals, change due to arrivals, rate of completions, change due to completions.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denote the arrival state.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in stationarity.</a:t>
                </a:r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: Drift due to arrivals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: Drift due to arrivals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5074-F044-C937-BE2B-8A4F113EA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63434"/>
              </a:xfrm>
              <a:blipFill>
                <a:blip r:embed="rId2"/>
                <a:stretch>
                  <a:fillRect l="-1217" t="-2046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>
            <a:extLst>
              <a:ext uri="{FF2B5EF4-FFF2-40B4-BE49-F238E27FC236}">
                <a16:creationId xmlns:a16="http://schemas.microsoft.com/office/drawing/2014/main" id="{E6F64411-4DAE-85AB-B1C2-038BF33223DB}"/>
              </a:ext>
            </a:extLst>
          </p:cNvPr>
          <p:cNvGrpSpPr/>
          <p:nvPr/>
        </p:nvGrpSpPr>
        <p:grpSpPr>
          <a:xfrm>
            <a:off x="5011783" y="1308698"/>
            <a:ext cx="3796003" cy="1033854"/>
            <a:chOff x="2224216" y="1511119"/>
            <a:chExt cx="6578607" cy="184149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F5DA18-97F3-AEE1-7FD8-1421AEC5967E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7048D79-1213-CF70-6570-9660747E1180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60" name="Rectangles 39">
                  <a:extLst>
                    <a:ext uri="{FF2B5EF4-FFF2-40B4-BE49-F238E27FC236}">
                      <a16:creationId xmlns:a16="http://schemas.microsoft.com/office/drawing/2014/main" id="{47FC714B-03BC-2A2F-8EAB-88E922B98C54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s 40">
                  <a:extLst>
                    <a:ext uri="{FF2B5EF4-FFF2-40B4-BE49-F238E27FC236}">
                      <a16:creationId xmlns:a16="http://schemas.microsoft.com/office/drawing/2014/main" id="{F32256E5-D0C0-75AC-F19B-0A70B3CE78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Rectangles 41">
                  <a:extLst>
                    <a:ext uri="{FF2B5EF4-FFF2-40B4-BE49-F238E27FC236}">
                      <a16:creationId xmlns:a16="http://schemas.microsoft.com/office/drawing/2014/main" id="{C8427A85-C65B-8F2A-380C-90069193127D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s 42">
                  <a:extLst>
                    <a:ext uri="{FF2B5EF4-FFF2-40B4-BE49-F238E27FC236}">
                      <a16:creationId xmlns:a16="http://schemas.microsoft.com/office/drawing/2014/main" id="{917AA8F3-5106-4694-99B4-8C0322FA4D26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23A49824-6BC0-C45C-5647-55B360085A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FD93E5BF-A107-841F-9068-2F6FD6844F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Rectangles 46">
                <a:extLst>
                  <a:ext uri="{FF2B5EF4-FFF2-40B4-BE49-F238E27FC236}">
                    <a16:creationId xmlns:a16="http://schemas.microsoft.com/office/drawing/2014/main" id="{F99EDD81-B255-C3D4-FEBA-680B49B61F37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7" name="Rectangles 47">
                <a:extLst>
                  <a:ext uri="{FF2B5EF4-FFF2-40B4-BE49-F238E27FC236}">
                    <a16:creationId xmlns:a16="http://schemas.microsoft.com/office/drawing/2014/main" id="{EE694001-B15B-2A2E-180B-1C4D800A3F88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Rectangles 48">
                <a:extLst>
                  <a:ext uri="{FF2B5EF4-FFF2-40B4-BE49-F238E27FC236}">
                    <a16:creationId xmlns:a16="http://schemas.microsoft.com/office/drawing/2014/main" id="{A12A2A29-5FB0-E570-3DBF-9D563638D80A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9" name="Rectangles 49">
                <a:extLst>
                  <a:ext uri="{FF2B5EF4-FFF2-40B4-BE49-F238E27FC236}">
                    <a16:creationId xmlns:a16="http://schemas.microsoft.com/office/drawing/2014/main" id="{C6E6B201-AD09-179D-28FC-0C66D5E15002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19564FA-D541-276D-E79A-F110206C3E64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67" name="Arc 66">
                <a:extLst>
                  <a:ext uri="{FF2B5EF4-FFF2-40B4-BE49-F238E27FC236}">
                    <a16:creationId xmlns:a16="http://schemas.microsoft.com/office/drawing/2014/main" id="{EF04637B-85D4-3ED4-8B76-E0669A242019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rc 67">
                <a:extLst>
                  <a:ext uri="{FF2B5EF4-FFF2-40B4-BE49-F238E27FC236}">
                    <a16:creationId xmlns:a16="http://schemas.microsoft.com/office/drawing/2014/main" id="{B7BD9B63-00D2-3BA1-3CF4-60E0B4070727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5451E12-9FBC-1D7C-7870-6464414C350D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DF63F4FA-6D92-E595-D9AE-D9D7739FFBB0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4F686E53-812D-82D9-5796-CA91FFC3BAF1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B6EB1A47-B57A-E9F3-507B-3D116837D02C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6B156140-71F8-29BB-B82D-FB46189ED267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42EAA03-BC47-65F5-A09A-0D6ED03E3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E86BF09-44AF-7944-2E6F-BA6CD1C72290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3E86BF09-44AF-7944-2E6F-BA6CD1C722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42727FE6-03E1-00B1-86C1-D68D0E5AB0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4642F11-5F58-9E26-972D-DEDE7F41C7B2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536D0-0E2D-1F3A-2471-EA394ABCAB77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80536D0-0E2D-1F3A-2471-EA394ABCAB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F679011-58D9-66BD-8C9A-7620A9554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F679011-58D9-66BD-8C9A-7620A9554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64DA98D4-9D0C-FBBF-D5F3-5FA985CE8529}"/>
              </a:ext>
            </a:extLst>
          </p:cNvPr>
          <p:cNvSpPr/>
          <p:nvPr/>
        </p:nvSpPr>
        <p:spPr>
          <a:xfrm>
            <a:off x="1006289" y="3257363"/>
            <a:ext cx="3841376" cy="6885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Q7: What’s different between the M/M/1 and the 2-level?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EF417C4D-764C-B0C8-24B2-70FDA64410FC}"/>
              </a:ext>
            </a:extLst>
          </p:cNvPr>
          <p:cNvSpPr/>
          <p:nvPr/>
        </p:nvSpPr>
        <p:spPr>
          <a:xfrm>
            <a:off x="5925515" y="3313421"/>
            <a:ext cx="5238794" cy="577655"/>
          </a:xfrm>
          <a:prstGeom prst="roundRect">
            <a:avLst/>
          </a:prstGeom>
          <a:solidFill>
            <a:srgbClr val="DC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A7: Rate of arrivals is now state dependent!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52CEF037-25D1-C8CD-7CC3-B14DCF3DC349}"/>
              </a:ext>
            </a:extLst>
          </p:cNvPr>
          <p:cNvSpPr/>
          <p:nvPr/>
        </p:nvSpPr>
        <p:spPr>
          <a:xfrm>
            <a:off x="1006352" y="5710842"/>
            <a:ext cx="5866579" cy="5776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Q8: Expected drift due to arrivals, in stationarity?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2B059C55-4CD1-FE72-6D8D-58CD3D0C09C2}"/>
                  </a:ext>
                </a:extLst>
              </p:cNvPr>
              <p:cNvSpPr/>
              <p:nvPr/>
            </p:nvSpPr>
            <p:spPr>
              <a:xfrm>
                <a:off x="7277639" y="5710843"/>
                <a:ext cx="2211070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A8: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2B059C55-4CD1-FE72-6D8D-58CD3D0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39" y="5710843"/>
                <a:ext cx="2211070" cy="577655"/>
              </a:xfrm>
              <a:prstGeom prst="roundRect">
                <a:avLst/>
              </a:prstGeom>
              <a:blipFill>
                <a:blip r:embed="rId6"/>
                <a:stretch>
                  <a:fillRect l="-1362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Smiley Face 84">
            <a:extLst>
              <a:ext uri="{FF2B5EF4-FFF2-40B4-BE49-F238E27FC236}">
                <a16:creationId xmlns:a16="http://schemas.microsoft.com/office/drawing/2014/main" id="{AE13BB50-626E-FBFD-3233-969D6DF032D0}"/>
              </a:ext>
            </a:extLst>
          </p:cNvPr>
          <p:cNvSpPr/>
          <p:nvPr/>
        </p:nvSpPr>
        <p:spPr>
          <a:xfrm>
            <a:off x="9893481" y="5542470"/>
            <a:ext cx="966540" cy="914400"/>
          </a:xfrm>
          <a:prstGeom prst="smileyFace">
            <a:avLst>
              <a:gd name="adj" fmla="val -4653"/>
            </a:avLst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4010-86D6-6A8A-6004-234ED1D35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02AB7-14BC-3F37-FC9D-F4C97CEA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D1DC7-E41B-C93E-E2DC-01EDE7E0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2-level, first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5074-F044-C937-BE2B-8A4F113EA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67615"/>
                <a:ext cx="10515600" cy="37093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key theorem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=0)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Conclusion: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doesn’t work for the 2-level system.</a:t>
                </a:r>
              </a:p>
              <a:p>
                <a:pPr marL="0" indent="0">
                  <a:buNone/>
                </a:pPr>
                <a:r>
                  <a:rPr lang="en-US" dirty="0"/>
                  <a:t>Key idea of drift method: Find the right random variable/test function for your system.</a:t>
                </a:r>
              </a:p>
              <a:p>
                <a:pPr marL="0" indent="0">
                  <a:buNone/>
                </a:pPr>
                <a:r>
                  <a:rPr lang="en-US" dirty="0"/>
                  <a:t>We need to smooth out the arrival rates, get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 drift term.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245074-F044-C937-BE2B-8A4F113EA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67615"/>
                <a:ext cx="10515600" cy="3709348"/>
              </a:xfrm>
              <a:blipFill>
                <a:blip r:embed="rId2"/>
                <a:stretch>
                  <a:fillRect l="-1217" t="-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AF1377D3-0081-10FD-DF57-FABC924FC227}"/>
              </a:ext>
            </a:extLst>
          </p:cNvPr>
          <p:cNvGrpSpPr/>
          <p:nvPr/>
        </p:nvGrpSpPr>
        <p:grpSpPr>
          <a:xfrm>
            <a:off x="5011783" y="1308698"/>
            <a:ext cx="3796003" cy="1033854"/>
            <a:chOff x="2224216" y="1511119"/>
            <a:chExt cx="6578607" cy="1841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392002-BDDB-D3B2-B4E6-0F439A8202AC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D2CAB2F4-DCA5-AE6E-C5FF-6D5DC006B6C8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5" name="Rectangles 39">
                  <a:extLst>
                    <a:ext uri="{FF2B5EF4-FFF2-40B4-BE49-F238E27FC236}">
                      <a16:creationId xmlns:a16="http://schemas.microsoft.com/office/drawing/2014/main" id="{485E6825-DC71-B1AB-6DF9-ED09979D5C0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40">
                  <a:extLst>
                    <a:ext uri="{FF2B5EF4-FFF2-40B4-BE49-F238E27FC236}">
                      <a16:creationId xmlns:a16="http://schemas.microsoft.com/office/drawing/2014/main" id="{B3FBE03B-2E2A-38D2-25B9-B1CC00CC05C8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1">
                  <a:extLst>
                    <a:ext uri="{FF2B5EF4-FFF2-40B4-BE49-F238E27FC236}">
                      <a16:creationId xmlns:a16="http://schemas.microsoft.com/office/drawing/2014/main" id="{4CA812D4-9475-E18F-EC19-76F4162B7EBE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2">
                  <a:extLst>
                    <a:ext uri="{FF2B5EF4-FFF2-40B4-BE49-F238E27FC236}">
                      <a16:creationId xmlns:a16="http://schemas.microsoft.com/office/drawing/2014/main" id="{A1654C93-7E7A-3E83-7BC5-FAD3CA490E3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CE7C770-E7A0-4712-43D8-3272777761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0DE204D9-DB3C-6714-6644-F2ACEABEE9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689909B5-CE8F-58F4-4B8B-2BCEF9247F20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EB68B9B3-48C4-4C0F-944B-A68FA284DC0F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09C6349E-8FDB-650D-2530-E32CF19F3F60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2B9187F0-6F05-9C45-2D3E-AFB1DD0427E8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E40DE93-BDCD-B64E-6C11-A8C853D94103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1ACBCD18-3452-6BB8-1F7D-DF27F17AE868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4790569A-4AB4-EC20-1749-8AC6EB3E1887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797DF09-D547-60B5-BF1E-52DE2DF455BC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191D113-A8ED-EAC5-14AD-DE85E3C2D5CC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7B707377-1370-0A56-76D9-C9C27703471D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283C7B03-626D-5A6C-1899-AFF9DF5D7D86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EC5334F-98B8-7644-D16E-45F7457EC4A9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EB21F83-21BF-7D41-86C9-2D42C3BCDE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96B625-C105-24D0-729A-DD981A33773F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B696B625-C105-24D0-729A-DD981A337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A490014-1F2D-2100-7BFE-B5B930C9F9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63BF837-244B-9FC1-F727-3ECA03037591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282BF5-4D5D-A153-46E1-A08F7AEE2A28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E2282BF5-4D5D-A153-46E1-A08F7AEE2A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87B8DBE-75C2-45E0-A25F-F2FC999447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B87B8DBE-75C2-45E0-A25F-F2FC999447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1" name="Smiley Face 30">
            <a:extLst>
              <a:ext uri="{FF2B5EF4-FFF2-40B4-BE49-F238E27FC236}">
                <a16:creationId xmlns:a16="http://schemas.microsoft.com/office/drawing/2014/main" id="{4599FCFE-2F18-13AB-4B56-BF07A00EC4DC}"/>
              </a:ext>
            </a:extLst>
          </p:cNvPr>
          <p:cNvSpPr/>
          <p:nvPr/>
        </p:nvSpPr>
        <p:spPr>
          <a:xfrm>
            <a:off x="8874579" y="3017520"/>
            <a:ext cx="966540" cy="914400"/>
          </a:xfrm>
          <a:prstGeom prst="smileyFace">
            <a:avLst>
              <a:gd name="adj" fmla="val -4653"/>
            </a:avLst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Graphic 32" descr="Lights On with solid fill">
            <a:extLst>
              <a:ext uri="{FF2B5EF4-FFF2-40B4-BE49-F238E27FC236}">
                <a16:creationId xmlns:a16="http://schemas.microsoft.com/office/drawing/2014/main" id="{372B65AB-78B3-80D5-3F83-28B3977A9C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5309168"/>
            <a:ext cx="914400" cy="914400"/>
          </a:xfrm>
          <a:prstGeom prst="rect">
            <a:avLst/>
          </a:prstGeom>
        </p:spPr>
      </p:pic>
      <p:pic>
        <p:nvPicPr>
          <p:cNvPr id="34" name="Graphic 33" descr="Lights On with solid fill">
            <a:extLst>
              <a:ext uri="{FF2B5EF4-FFF2-40B4-BE49-F238E27FC236}">
                <a16:creationId xmlns:a16="http://schemas.microsoft.com/office/drawing/2014/main" id="{A825D470-6404-EBAA-EEDC-0060EC0830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453038"/>
            <a:ext cx="914400" cy="914400"/>
          </a:xfrm>
          <a:prstGeom prst="rect">
            <a:avLst/>
          </a:prstGeom>
        </p:spPr>
      </p:pic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B9DA6EB-B4FC-B04D-6252-2E397D38A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B9DAD7B9-0E9C-19A3-2E9F-CD2B576E0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5B2A-75AA-13AD-68CC-C4B995E4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idea: Relative arrivals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7BF04-DC10-0769-C15A-97870D8DA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be the number of arrivals up</a:t>
                </a:r>
                <a:br>
                  <a:rPr lang="en-US" dirty="0"/>
                </a:br>
                <a:r>
                  <a:rPr lang="en-US" dirty="0"/>
                  <a:t>to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with the system initialized in arrival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Relative arrivals: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87BF04-DC10-0769-C15A-97870D8DA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854B3F6D-4DA6-4E3B-37AA-95DD486FAB02}"/>
              </a:ext>
            </a:extLst>
          </p:cNvPr>
          <p:cNvGrpSpPr/>
          <p:nvPr/>
        </p:nvGrpSpPr>
        <p:grpSpPr>
          <a:xfrm>
            <a:off x="2071382" y="3570431"/>
            <a:ext cx="5639179" cy="2651520"/>
            <a:chOff x="2071382" y="2801788"/>
            <a:chExt cx="5639179" cy="338810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F99245-22ED-96D9-4BC4-0F87801DAE20}"/>
                </a:ext>
              </a:extLst>
            </p:cNvPr>
            <p:cNvGrpSpPr/>
            <p:nvPr/>
          </p:nvGrpSpPr>
          <p:grpSpPr>
            <a:xfrm>
              <a:off x="2666613" y="2875406"/>
              <a:ext cx="4942677" cy="3314483"/>
              <a:chOff x="1017746" y="1186049"/>
              <a:chExt cx="4942677" cy="3644394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E9A0BC2-C186-DDF5-6BCA-D14BC19CE8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1186049"/>
                <a:ext cx="0" cy="2940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0CE2D54F-1D66-A27D-4BB1-9330C150E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699" y="4103051"/>
                <a:ext cx="373272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66AE4F7-1550-3C52-02C5-652DAA9FE70D}"/>
                  </a:ext>
                </a:extLst>
              </p:cNvPr>
              <p:cNvSpPr txBox="1"/>
              <p:nvPr/>
            </p:nvSpPr>
            <p:spPr>
              <a:xfrm>
                <a:off x="1017746" y="2699815"/>
                <a:ext cx="1219198" cy="40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8330EA7-7BC3-7F89-D748-BD3277A9C1EC}"/>
                  </a:ext>
                </a:extLst>
              </p:cNvPr>
              <p:cNvSpPr txBox="1"/>
              <p:nvPr/>
            </p:nvSpPr>
            <p:spPr>
              <a:xfrm>
                <a:off x="3622900" y="4461111"/>
                <a:ext cx="651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D4ECB61-FBBD-8749-92F6-0E9A373F8214}"/>
                </a:ext>
              </a:extLst>
            </p:cNvPr>
            <p:cNvGrpSpPr/>
            <p:nvPr/>
          </p:nvGrpSpPr>
          <p:grpSpPr>
            <a:xfrm>
              <a:off x="2071382" y="2801788"/>
              <a:ext cx="1839875" cy="3030927"/>
              <a:chOff x="1193134" y="1164120"/>
              <a:chExt cx="1839875" cy="3909116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5DBEAAE6-059B-36CC-BFEE-C21B0D200F1C}"/>
                  </a:ext>
                </a:extLst>
              </p:cNvPr>
              <p:cNvGrpSpPr/>
              <p:nvPr/>
            </p:nvGrpSpPr>
            <p:grpSpPr>
              <a:xfrm>
                <a:off x="1193134" y="1164120"/>
                <a:ext cx="1839875" cy="3909116"/>
                <a:chOff x="1193134" y="1164120"/>
                <a:chExt cx="1839875" cy="3909116"/>
              </a:xfrm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EF14420E-45D2-3AEE-A4D4-3A8FDBDCE8F8}"/>
                    </a:ext>
                  </a:extLst>
                </p:cNvPr>
                <p:cNvGrpSpPr/>
                <p:nvPr/>
              </p:nvGrpSpPr>
              <p:grpSpPr>
                <a:xfrm>
                  <a:off x="1193134" y="1164120"/>
                  <a:ext cx="1839875" cy="3909116"/>
                  <a:chOff x="-1074860" y="3743444"/>
                  <a:chExt cx="1839875" cy="2614108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1051DC4D-D2C9-EB02-DBBE-F965ED398BD7}"/>
                      </a:ext>
                    </a:extLst>
                  </p:cNvPr>
                  <p:cNvGrpSpPr/>
                  <p:nvPr/>
                </p:nvGrpSpPr>
                <p:grpSpPr>
                  <a:xfrm>
                    <a:off x="245943" y="3743444"/>
                    <a:ext cx="519072" cy="2614108"/>
                    <a:chOff x="245943" y="3743444"/>
                    <a:chExt cx="519072" cy="2614108"/>
                  </a:xfrm>
                </p:grpSpPr>
                <p:sp>
                  <p:nvSpPr>
                    <p:cNvPr id="30" name="TextBox 29">
                      <a:extLst>
                        <a:ext uri="{FF2B5EF4-FFF2-40B4-BE49-F238E27FC236}">
                          <a16:creationId xmlns:a16="http://schemas.microsoft.com/office/drawing/2014/main" id="{16983507-C1D6-80BE-3B69-B3DB5FC97B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943" y="3743444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31" name="TextBox 30">
                      <a:extLst>
                        <a:ext uri="{FF2B5EF4-FFF2-40B4-BE49-F238E27FC236}">
                          <a16:creationId xmlns:a16="http://schemas.microsoft.com/office/drawing/2014/main" id="{FDF69F23-C9A4-5A57-B7AC-0B6911D266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082" y="420491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80CC643C-1425-3BA0-9CC8-454254752BB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465715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E53783B7-863F-6480-F334-45EAF95B4C4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509642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2E7AE9F1-1C24-6359-08B1-1C7C66A97A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926" y="554866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BF77B52E-B4A2-5E55-6396-5D1B78D7F6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767" y="5950522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</p:grp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0933E7E-25DA-74A4-872E-F9918A9BCD24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4860" y="4596162"/>
                    <a:ext cx="1460014" cy="9158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dirty="0"/>
                      <a:t>Expected arrivals</a:t>
                    </a:r>
                  </a:p>
                </p:txBody>
              </p:sp>
            </p:grp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B4C104E6-D82B-D81B-6ECB-517B846E5A5F}"/>
                    </a:ext>
                  </a:extLst>
                </p:cNvPr>
                <p:cNvCxnSpPr/>
                <p:nvPr/>
              </p:nvCxnSpPr>
              <p:spPr>
                <a:xfrm flipH="1">
                  <a:off x="2897031" y="139427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1E45E59E-6C59-6544-4C2C-11898988DD71}"/>
                    </a:ext>
                  </a:extLst>
                </p:cNvPr>
                <p:cNvCxnSpPr/>
                <p:nvPr/>
              </p:nvCxnSpPr>
              <p:spPr>
                <a:xfrm flipH="1">
                  <a:off x="2881560" y="2110222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50F7F237-F127-469C-674A-5307647A604F}"/>
                    </a:ext>
                  </a:extLst>
                </p:cNvPr>
                <p:cNvCxnSpPr/>
                <p:nvPr/>
              </p:nvCxnSpPr>
              <p:spPr>
                <a:xfrm flipH="1">
                  <a:off x="2890813" y="2778367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ADF9897-A099-B8DB-FD80-5545CC97D9E4}"/>
                    </a:ext>
                  </a:extLst>
                </p:cNvPr>
                <p:cNvCxnSpPr/>
                <p:nvPr/>
              </p:nvCxnSpPr>
              <p:spPr>
                <a:xfrm flipH="1">
                  <a:off x="2889529" y="344440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125149C-61DE-DE22-7F24-C32C2667AED8}"/>
                    </a:ext>
                  </a:extLst>
                </p:cNvPr>
                <p:cNvCxnSpPr/>
                <p:nvPr/>
              </p:nvCxnSpPr>
              <p:spPr>
                <a:xfrm flipH="1">
                  <a:off x="2887670" y="410180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48DD9598-DABD-3D92-5A09-727BCC1DB2E8}"/>
                  </a:ext>
                </a:extLst>
              </p:cNvPr>
              <p:cNvCxnSpPr/>
              <p:nvPr/>
            </p:nvCxnSpPr>
            <p:spPr>
              <a:xfrm flipH="1">
                <a:off x="2888775" y="4699961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0AC7D36-B82C-02B8-E683-067F174CF9DC}"/>
                </a:ext>
              </a:extLst>
            </p:cNvPr>
            <p:cNvGrpSpPr/>
            <p:nvPr/>
          </p:nvGrpSpPr>
          <p:grpSpPr>
            <a:xfrm>
              <a:off x="3739267" y="5533034"/>
              <a:ext cx="3971294" cy="462686"/>
              <a:chOff x="2759125" y="4693709"/>
              <a:chExt cx="6442891" cy="462686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4B7D9F-10D3-223C-0D16-AA63470DF069}"/>
                  </a:ext>
                </a:extLst>
              </p:cNvPr>
              <p:cNvGrpSpPr/>
              <p:nvPr/>
            </p:nvGrpSpPr>
            <p:grpSpPr>
              <a:xfrm>
                <a:off x="2759125" y="4764520"/>
                <a:ext cx="6442891" cy="391875"/>
                <a:chOff x="2759125" y="4764520"/>
                <a:chExt cx="6442891" cy="391875"/>
              </a:xfrm>
            </p:grpSpPr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12DDB0AA-CCB9-E7B6-6F14-6BF8171FFFF5}"/>
                    </a:ext>
                  </a:extLst>
                </p:cNvPr>
                <p:cNvGrpSpPr/>
                <p:nvPr/>
              </p:nvGrpSpPr>
              <p:grpSpPr>
                <a:xfrm>
                  <a:off x="2759125" y="4764520"/>
                  <a:ext cx="5234640" cy="390678"/>
                  <a:chOff x="498993" y="6134595"/>
                  <a:chExt cx="5234640" cy="390678"/>
                </a:xfrm>
              </p:grpSpPr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93E44590-0DE8-02A8-817F-A76F817F6022}"/>
                      </a:ext>
                    </a:extLst>
                  </p:cNvPr>
                  <p:cNvSpPr txBox="1"/>
                  <p:nvPr/>
                </p:nvSpPr>
                <p:spPr>
                  <a:xfrm>
                    <a:off x="498993" y="6138120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C2238F4-06E1-ABBB-B2CE-B5FFBC0AE0C4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540" y="6134595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377177C-7D78-6965-B65F-5404F492C771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196" y="6155941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700FE8F-8C4B-85B5-03ED-298CD2888059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680" y="6150749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2F6287BC-60D8-4C51-10A1-6EF24AEAD9D9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178" y="6148969"/>
                    <a:ext cx="707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36C9231-3055-6E1D-E93C-6F5577DAB240}"/>
                    </a:ext>
                  </a:extLst>
                </p:cNvPr>
                <p:cNvSpPr txBox="1"/>
                <p:nvPr/>
              </p:nvSpPr>
              <p:spPr>
                <a:xfrm>
                  <a:off x="8494561" y="4787063"/>
                  <a:ext cx="707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976EC37-82B4-5C09-3FF1-E79B6D6638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033" y="4706856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10A0E-5B78-DA7D-EB90-8C50F0719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084" y="4706857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08017E0-FECC-EE6A-20DA-B41BACD8C7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7084" y="4716474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572066B-E920-1541-9B96-09086C14C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0918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DEC3643-A967-AE16-FAFC-9CE029B4F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0234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383C5DC-375B-3FD1-7943-5A820F96B5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0723" y="469370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01064AD-3680-F27B-D3A6-31913EE9A8C5}"/>
              </a:ext>
            </a:extLst>
          </p:cNvPr>
          <p:cNvGrpSpPr/>
          <p:nvPr/>
        </p:nvGrpSpPr>
        <p:grpSpPr>
          <a:xfrm>
            <a:off x="3900488" y="4221365"/>
            <a:ext cx="5298744" cy="1457956"/>
            <a:chOff x="3900488" y="3816350"/>
            <a:chExt cx="5298744" cy="186297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92F374F-F253-547B-B1A8-671A213E4D73}"/>
                </a:ext>
              </a:extLst>
            </p:cNvPr>
            <p:cNvGrpSpPr/>
            <p:nvPr/>
          </p:nvGrpSpPr>
          <p:grpSpPr>
            <a:xfrm>
              <a:off x="4141496" y="3816350"/>
              <a:ext cx="5057736" cy="1862971"/>
              <a:chOff x="4141496" y="3816350"/>
              <a:chExt cx="5057736" cy="1862971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97680866-F66E-432C-9D98-56E58F9EB1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41496" y="3816350"/>
                <a:ext cx="3336135" cy="1862971"/>
              </a:xfrm>
              <a:prstGeom prst="line">
                <a:avLst/>
              </a:prstGeom>
              <a:ln w="25400">
                <a:solidFill>
                  <a:srgbClr val="FFC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685162D-EB31-3369-6623-20135A6EAE7B}"/>
                      </a:ext>
                    </a:extLst>
                  </p:cNvPr>
                  <p:cNvSpPr txBox="1"/>
                  <p:nvPr/>
                </p:nvSpPr>
                <p:spPr>
                  <a:xfrm>
                    <a:off x="7057885" y="4105062"/>
                    <a:ext cx="2141347" cy="825879"/>
                  </a:xfrm>
                  <a:prstGeom prst="rect">
                    <a:avLst/>
                  </a:prstGeom>
                  <a:noFill/>
                  <a:ln w="25400">
                    <a:solidFill>
                      <a:srgbClr val="FFC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Starting with low arrival rate</a:t>
                    </a: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9685162D-EB31-3369-6623-20135A6EA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7885" y="4105062"/>
                    <a:ext cx="2141347" cy="82587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972" t="-3636" b="-11818"/>
                    </a:stretch>
                  </a:blipFill>
                  <a:ln w="25400">
                    <a:solidFill>
                      <a:srgbClr val="FFC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47D86CA-AE72-0731-161C-3A151E68DFA0}"/>
                </a:ext>
              </a:extLst>
            </p:cNvPr>
            <p:cNvSpPr/>
            <p:nvPr/>
          </p:nvSpPr>
          <p:spPr>
            <a:xfrm>
              <a:off x="3900488" y="3816350"/>
              <a:ext cx="3575050" cy="1860550"/>
            </a:xfrm>
            <a:custGeom>
              <a:avLst/>
              <a:gdLst>
                <a:gd name="connsiteX0" fmla="*/ 0 w 3575050"/>
                <a:gd name="connsiteY0" fmla="*/ 1860550 h 1860550"/>
                <a:gd name="connsiteX1" fmla="*/ 109537 w 3575050"/>
                <a:gd name="connsiteY1" fmla="*/ 1835150 h 1860550"/>
                <a:gd name="connsiteX2" fmla="*/ 257175 w 3575050"/>
                <a:gd name="connsiteY2" fmla="*/ 1784350 h 1860550"/>
                <a:gd name="connsiteX3" fmla="*/ 527050 w 3575050"/>
                <a:gd name="connsiteY3" fmla="*/ 1665288 h 1860550"/>
                <a:gd name="connsiteX4" fmla="*/ 795337 w 3575050"/>
                <a:gd name="connsiteY4" fmla="*/ 1531938 h 1860550"/>
                <a:gd name="connsiteX5" fmla="*/ 1316037 w 3575050"/>
                <a:gd name="connsiteY5" fmla="*/ 1255713 h 1860550"/>
                <a:gd name="connsiteX6" fmla="*/ 2011362 w 3575050"/>
                <a:gd name="connsiteY6" fmla="*/ 869950 h 1860550"/>
                <a:gd name="connsiteX7" fmla="*/ 3575050 w 3575050"/>
                <a:gd name="connsiteY7" fmla="*/ 0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5050" h="1860550">
                  <a:moveTo>
                    <a:pt x="0" y="1860550"/>
                  </a:moveTo>
                  <a:cubicBezTo>
                    <a:pt x="33337" y="1854200"/>
                    <a:pt x="66675" y="1847850"/>
                    <a:pt x="109537" y="1835150"/>
                  </a:cubicBezTo>
                  <a:cubicBezTo>
                    <a:pt x="152400" y="1822450"/>
                    <a:pt x="187590" y="1812660"/>
                    <a:pt x="257175" y="1784350"/>
                  </a:cubicBezTo>
                  <a:cubicBezTo>
                    <a:pt x="326760" y="1756040"/>
                    <a:pt x="437356" y="1707357"/>
                    <a:pt x="527050" y="1665288"/>
                  </a:cubicBezTo>
                  <a:cubicBezTo>
                    <a:pt x="616744" y="1623219"/>
                    <a:pt x="663839" y="1600200"/>
                    <a:pt x="795337" y="1531938"/>
                  </a:cubicBezTo>
                  <a:cubicBezTo>
                    <a:pt x="926835" y="1463676"/>
                    <a:pt x="1113366" y="1366044"/>
                    <a:pt x="1316037" y="1255713"/>
                  </a:cubicBezTo>
                  <a:cubicBezTo>
                    <a:pt x="1518708" y="1145382"/>
                    <a:pt x="2011362" y="869950"/>
                    <a:pt x="2011362" y="869950"/>
                  </a:cubicBezTo>
                  <a:lnTo>
                    <a:pt x="3575050" y="0"/>
                  </a:ln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245F69-84CB-4499-5150-2BD89DE516BD}"/>
                  </a:ext>
                </a:extLst>
              </p:cNvPr>
              <p:cNvSpPr txBox="1"/>
              <p:nvPr/>
            </p:nvSpPr>
            <p:spPr>
              <a:xfrm>
                <a:off x="8116870" y="1088479"/>
                <a:ext cx="4058762" cy="119180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0" dirty="0">
                    <a:effectLst/>
                    <a:latin typeface="Cambria Math" panose="02040503050406030204" pitchFamily="18" charset="0"/>
                  </a:rPr>
                  <a:t>Setting: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=2,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=0.2,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=0.5,  </m:t>
                      </m:r>
                      <m:sSub>
                        <m:sSub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=0.1, 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</a:rPr>
                        <m:t>=0.5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05245F69-84CB-4499-5150-2BD89DE51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870" y="1088479"/>
                <a:ext cx="4058762" cy="1191801"/>
              </a:xfrm>
              <a:prstGeom prst="rect">
                <a:avLst/>
              </a:prstGeom>
              <a:blipFill>
                <a:blip r:embed="rId4"/>
                <a:stretch>
                  <a:fillRect t="-3015" b="-201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4" name="Group 73">
            <a:extLst>
              <a:ext uri="{FF2B5EF4-FFF2-40B4-BE49-F238E27FC236}">
                <a16:creationId xmlns:a16="http://schemas.microsoft.com/office/drawing/2014/main" id="{B6A0CFFB-260C-4423-3391-D865B3A27C58}"/>
              </a:ext>
            </a:extLst>
          </p:cNvPr>
          <p:cNvGrpSpPr/>
          <p:nvPr/>
        </p:nvGrpSpPr>
        <p:grpSpPr>
          <a:xfrm>
            <a:off x="3893626" y="3315864"/>
            <a:ext cx="5728478" cy="2362624"/>
            <a:chOff x="3893626" y="2659536"/>
            <a:chExt cx="5728478" cy="3018952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69B707D-FFCF-4598-8F2C-53646082BE5A}"/>
                </a:ext>
              </a:extLst>
            </p:cNvPr>
            <p:cNvSpPr/>
            <p:nvPr/>
          </p:nvSpPr>
          <p:spPr>
            <a:xfrm>
              <a:off x="3894138" y="3009900"/>
              <a:ext cx="3573462" cy="2668588"/>
            </a:xfrm>
            <a:custGeom>
              <a:avLst/>
              <a:gdLst>
                <a:gd name="connsiteX0" fmla="*/ 0 w 3573462"/>
                <a:gd name="connsiteY0" fmla="*/ 2668588 h 2668588"/>
                <a:gd name="connsiteX1" fmla="*/ 28575 w 3573462"/>
                <a:gd name="connsiteY1" fmla="*/ 2603500 h 2668588"/>
                <a:gd name="connsiteX2" fmla="*/ 46037 w 3573462"/>
                <a:gd name="connsiteY2" fmla="*/ 2563813 h 2668588"/>
                <a:gd name="connsiteX3" fmla="*/ 88900 w 3573462"/>
                <a:gd name="connsiteY3" fmla="*/ 2479675 h 2668588"/>
                <a:gd name="connsiteX4" fmla="*/ 134937 w 3573462"/>
                <a:gd name="connsiteY4" fmla="*/ 2397125 h 2668588"/>
                <a:gd name="connsiteX5" fmla="*/ 212725 w 3573462"/>
                <a:gd name="connsiteY5" fmla="*/ 2271713 h 2668588"/>
                <a:gd name="connsiteX6" fmla="*/ 373062 w 3573462"/>
                <a:gd name="connsiteY6" fmla="*/ 2052638 h 2668588"/>
                <a:gd name="connsiteX7" fmla="*/ 522287 w 3573462"/>
                <a:gd name="connsiteY7" fmla="*/ 1887538 h 2668588"/>
                <a:gd name="connsiteX8" fmla="*/ 730250 w 3573462"/>
                <a:gd name="connsiteY8" fmla="*/ 1698625 h 2668588"/>
                <a:gd name="connsiteX9" fmla="*/ 952500 w 3573462"/>
                <a:gd name="connsiteY9" fmla="*/ 1530350 h 2668588"/>
                <a:gd name="connsiteX10" fmla="*/ 1181100 w 3573462"/>
                <a:gd name="connsiteY10" fmla="*/ 1373188 h 2668588"/>
                <a:gd name="connsiteX11" fmla="*/ 1433512 w 3573462"/>
                <a:gd name="connsiteY11" fmla="*/ 1216025 h 2668588"/>
                <a:gd name="connsiteX12" fmla="*/ 1712912 w 3573462"/>
                <a:gd name="connsiteY12" fmla="*/ 1050925 h 2668588"/>
                <a:gd name="connsiteX13" fmla="*/ 2079625 w 3573462"/>
                <a:gd name="connsiteY13" fmla="*/ 841375 h 2668588"/>
                <a:gd name="connsiteX14" fmla="*/ 2809875 w 3573462"/>
                <a:gd name="connsiteY14" fmla="*/ 430213 h 2668588"/>
                <a:gd name="connsiteX15" fmla="*/ 3573462 w 3573462"/>
                <a:gd name="connsiteY15" fmla="*/ 0 h 26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3462" h="2668588">
                  <a:moveTo>
                    <a:pt x="0" y="2668588"/>
                  </a:moveTo>
                  <a:lnTo>
                    <a:pt x="28575" y="2603500"/>
                  </a:lnTo>
                  <a:cubicBezTo>
                    <a:pt x="36248" y="2586037"/>
                    <a:pt x="35983" y="2584451"/>
                    <a:pt x="46037" y="2563813"/>
                  </a:cubicBezTo>
                  <a:cubicBezTo>
                    <a:pt x="56091" y="2543175"/>
                    <a:pt x="74083" y="2507456"/>
                    <a:pt x="88900" y="2479675"/>
                  </a:cubicBezTo>
                  <a:cubicBezTo>
                    <a:pt x="103717" y="2451894"/>
                    <a:pt x="114300" y="2431785"/>
                    <a:pt x="134937" y="2397125"/>
                  </a:cubicBezTo>
                  <a:cubicBezTo>
                    <a:pt x="155575" y="2362465"/>
                    <a:pt x="173038" y="2329127"/>
                    <a:pt x="212725" y="2271713"/>
                  </a:cubicBezTo>
                  <a:cubicBezTo>
                    <a:pt x="252412" y="2214299"/>
                    <a:pt x="321468" y="2116667"/>
                    <a:pt x="373062" y="2052638"/>
                  </a:cubicBezTo>
                  <a:cubicBezTo>
                    <a:pt x="424656" y="1988609"/>
                    <a:pt x="462756" y="1946540"/>
                    <a:pt x="522287" y="1887538"/>
                  </a:cubicBezTo>
                  <a:cubicBezTo>
                    <a:pt x="581818" y="1828536"/>
                    <a:pt x="658548" y="1758156"/>
                    <a:pt x="730250" y="1698625"/>
                  </a:cubicBezTo>
                  <a:cubicBezTo>
                    <a:pt x="801952" y="1639094"/>
                    <a:pt x="877358" y="1584589"/>
                    <a:pt x="952500" y="1530350"/>
                  </a:cubicBezTo>
                  <a:cubicBezTo>
                    <a:pt x="1027642" y="1476111"/>
                    <a:pt x="1100931" y="1425575"/>
                    <a:pt x="1181100" y="1373188"/>
                  </a:cubicBezTo>
                  <a:cubicBezTo>
                    <a:pt x="1261269" y="1320801"/>
                    <a:pt x="1344877" y="1269735"/>
                    <a:pt x="1433512" y="1216025"/>
                  </a:cubicBezTo>
                  <a:cubicBezTo>
                    <a:pt x="1522147" y="1162315"/>
                    <a:pt x="1712912" y="1050925"/>
                    <a:pt x="1712912" y="1050925"/>
                  </a:cubicBezTo>
                  <a:lnTo>
                    <a:pt x="2079625" y="841375"/>
                  </a:lnTo>
                  <a:lnTo>
                    <a:pt x="2809875" y="430213"/>
                  </a:lnTo>
                  <a:lnTo>
                    <a:pt x="3573462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A0A9B24-6605-0A3A-B204-6D941356F7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3626" y="3011882"/>
              <a:ext cx="3570793" cy="1997668"/>
            </a:xfrm>
            <a:prstGeom prst="line">
              <a:avLst/>
            </a:prstGeom>
            <a:ln w="25400">
              <a:solidFill>
                <a:srgbClr val="0070C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62F2F22-3D6F-BD08-CD8F-5B3E41B7DD1A}"/>
                    </a:ext>
                  </a:extLst>
                </p:cNvPr>
                <p:cNvSpPr txBox="1"/>
                <p:nvPr/>
              </p:nvSpPr>
              <p:spPr>
                <a:xfrm>
                  <a:off x="7480752" y="2659536"/>
                  <a:ext cx="2141352" cy="825879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err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Starting with high arrival rate</a:t>
                  </a: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062F2F22-3D6F-BD08-CD8F-5B3E41B7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752" y="2659536"/>
                  <a:ext cx="2141352" cy="825879"/>
                </a:xfrm>
                <a:prstGeom prst="rect">
                  <a:avLst/>
                </a:prstGeom>
                <a:blipFill>
                  <a:blip r:embed="rId5"/>
                  <a:stretch>
                    <a:fillRect l="-1690" t="-3636" r="-563" b="-11818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275004F-AD1D-2973-995C-3E1DC1649659}"/>
              </a:ext>
            </a:extLst>
          </p:cNvPr>
          <p:cNvGrpSpPr/>
          <p:nvPr/>
        </p:nvGrpSpPr>
        <p:grpSpPr>
          <a:xfrm>
            <a:off x="3898395" y="4008747"/>
            <a:ext cx="5494180" cy="1673509"/>
            <a:chOff x="3898395" y="3543853"/>
            <a:chExt cx="5494180" cy="213840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FD81800-94A6-4077-2181-A6813C7C56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3684588"/>
              <a:ext cx="3570793" cy="199766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E61C71-8CC2-5111-708D-473149768486}"/>
                    </a:ext>
                  </a:extLst>
                </p:cNvPr>
                <p:cNvSpPr txBox="1"/>
                <p:nvPr/>
              </p:nvSpPr>
              <p:spPr>
                <a:xfrm>
                  <a:off x="7477631" y="3543853"/>
                  <a:ext cx="1914944" cy="471931"/>
                </a:xfrm>
                <a:prstGeom prst="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/>
                    <a:t>Long-term rate</a:t>
                  </a:r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F9E61C71-8CC2-5111-708D-4731497684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7631" y="3543853"/>
                  <a:ext cx="1914944" cy="471931"/>
                </a:xfrm>
                <a:prstGeom prst="rect">
                  <a:avLst/>
                </a:prstGeom>
                <a:blipFill>
                  <a:blip r:embed="rId6"/>
                  <a:stretch>
                    <a:fillRect t="-6250" r="-1572" b="-21875"/>
                  </a:stretch>
                </a:blipFill>
                <a:ln w="254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6285A4C-C6E8-2618-ECE6-D37E245F6C54}"/>
              </a:ext>
            </a:extLst>
          </p:cNvPr>
          <p:cNvGrpSpPr/>
          <p:nvPr/>
        </p:nvGrpSpPr>
        <p:grpSpPr>
          <a:xfrm>
            <a:off x="5669282" y="4153266"/>
            <a:ext cx="539366" cy="523511"/>
            <a:chOff x="5669282" y="4089500"/>
            <a:chExt cx="539366" cy="668941"/>
          </a:xfrm>
        </p:grpSpPr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1EE5D2A1-EB39-E69A-BA93-D806727DC0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648" y="4089500"/>
              <a:ext cx="0" cy="32621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FA5D7FA-A35C-7508-85C3-96A6256E902D}"/>
                    </a:ext>
                  </a:extLst>
                </p:cNvPr>
                <p:cNvSpPr txBox="1"/>
                <p:nvPr/>
              </p:nvSpPr>
              <p:spPr>
                <a:xfrm>
                  <a:off x="5669282" y="4404493"/>
                  <a:ext cx="539366" cy="353948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FA5D7FA-A35C-7508-85C3-96A6256E90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282" y="4404493"/>
                  <a:ext cx="539366" cy="353948"/>
                </a:xfrm>
                <a:prstGeom prst="rect">
                  <a:avLst/>
                </a:prstGeom>
                <a:blipFill>
                  <a:blip r:embed="rId7"/>
                  <a:stretch>
                    <a:fillRect l="-8696" r="-15217" b="-28571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793418-3D36-350A-88FE-62535EDC64DC}"/>
              </a:ext>
            </a:extLst>
          </p:cNvPr>
          <p:cNvGrpSpPr/>
          <p:nvPr/>
        </p:nvGrpSpPr>
        <p:grpSpPr>
          <a:xfrm>
            <a:off x="6454103" y="4567962"/>
            <a:ext cx="539366" cy="396080"/>
            <a:chOff x="6454103" y="4532971"/>
            <a:chExt cx="539366" cy="506109"/>
          </a:xfrm>
        </p:grpSpPr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E3C9F70-6882-9F4B-B5F4-3708EF732145}"/>
                </a:ext>
              </a:extLst>
            </p:cNvPr>
            <p:cNvCxnSpPr>
              <a:cxnSpLocks/>
            </p:cNvCxnSpPr>
            <p:nvPr/>
          </p:nvCxnSpPr>
          <p:spPr>
            <a:xfrm>
              <a:off x="6454103" y="4532971"/>
              <a:ext cx="0" cy="121714"/>
            </a:xfrm>
            <a:prstGeom prst="straightConnector1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C0DFCC-ABA1-86E3-81EA-FE449D242DA0}"/>
                    </a:ext>
                  </a:extLst>
                </p:cNvPr>
                <p:cNvSpPr txBox="1"/>
                <p:nvPr/>
              </p:nvSpPr>
              <p:spPr>
                <a:xfrm>
                  <a:off x="6454103" y="4685132"/>
                  <a:ext cx="539366" cy="353948"/>
                </a:xfrm>
                <a:prstGeom prst="rect">
                  <a:avLst/>
                </a:prstGeom>
                <a:noFill/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9BC0DFCC-ABA1-86E3-81EA-FE449D242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4103" y="4685132"/>
                  <a:ext cx="539366" cy="353948"/>
                </a:xfrm>
                <a:prstGeom prst="rect">
                  <a:avLst/>
                </a:prstGeom>
                <a:blipFill>
                  <a:blip r:embed="rId8"/>
                  <a:stretch>
                    <a:fillRect l="-5435" r="-10870" b="-28571"/>
                  </a:stretch>
                </a:blipFill>
                <a:ln w="25400">
                  <a:solidFill>
                    <a:schemeClr val="accent4">
                      <a:lumMod val="7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6BDF248-06D4-7E51-7E6C-24F90CD64E91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4BA64C5-789D-DDF1-EEC0-42B4499A6E79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69E86CE-F43B-E80C-FAAC-2D52EDCB933B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84" name="Rectangles 39">
                  <a:extLst>
                    <a:ext uri="{FF2B5EF4-FFF2-40B4-BE49-F238E27FC236}">
                      <a16:creationId xmlns:a16="http://schemas.microsoft.com/office/drawing/2014/main" id="{E6324182-04DA-3D2E-29BF-3F0F041B032C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s 40">
                  <a:extLst>
                    <a:ext uri="{FF2B5EF4-FFF2-40B4-BE49-F238E27FC236}">
                      <a16:creationId xmlns:a16="http://schemas.microsoft.com/office/drawing/2014/main" id="{AD067B13-CFBF-7B76-91AD-7BFE374823C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s 41">
                  <a:extLst>
                    <a:ext uri="{FF2B5EF4-FFF2-40B4-BE49-F238E27FC236}">
                      <a16:creationId xmlns:a16="http://schemas.microsoft.com/office/drawing/2014/main" id="{83C2A9EB-93DA-96AC-FA12-A908B4B53777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s 42">
                  <a:extLst>
                    <a:ext uri="{FF2B5EF4-FFF2-40B4-BE49-F238E27FC236}">
                      <a16:creationId xmlns:a16="http://schemas.microsoft.com/office/drawing/2014/main" id="{41FA7EBC-0A73-44EF-8957-0304AEA4DC2A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E249084A-C6D9-D54A-D029-3640FA84F1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D658A3E0-47CF-BDBB-5532-A4F07A392F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0" name="Rectangles 46">
                <a:extLst>
                  <a:ext uri="{FF2B5EF4-FFF2-40B4-BE49-F238E27FC236}">
                    <a16:creationId xmlns:a16="http://schemas.microsoft.com/office/drawing/2014/main" id="{A62BB74E-2E2E-7A14-B909-1FA5A59FB7A3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Rectangles 47">
                <a:extLst>
                  <a:ext uri="{FF2B5EF4-FFF2-40B4-BE49-F238E27FC236}">
                    <a16:creationId xmlns:a16="http://schemas.microsoft.com/office/drawing/2014/main" id="{3871DF7E-5075-6394-0086-F03D83CE61B0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9" name="Rectangles 48">
                <a:extLst>
                  <a:ext uri="{FF2B5EF4-FFF2-40B4-BE49-F238E27FC236}">
                    <a16:creationId xmlns:a16="http://schemas.microsoft.com/office/drawing/2014/main" id="{D0B54E11-D896-D058-5494-DC68110BFCBA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3" name="Rectangles 49">
                <a:extLst>
                  <a:ext uri="{FF2B5EF4-FFF2-40B4-BE49-F238E27FC236}">
                    <a16:creationId xmlns:a16="http://schemas.microsoft.com/office/drawing/2014/main" id="{4972FCF9-208D-A386-580C-B7A12D8387D6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573848F-0455-16BF-1AE3-BDCE9DE2D14C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58" name="Arc 57">
                <a:extLst>
                  <a:ext uri="{FF2B5EF4-FFF2-40B4-BE49-F238E27FC236}">
                    <a16:creationId xmlns:a16="http://schemas.microsoft.com/office/drawing/2014/main" id="{B4B042BB-56BC-704B-F271-12773DEEF1AB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BEF5919D-B358-8FDD-65A2-55AAEB0DC6C5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4B297BA-C17D-E03A-C3B5-A4D10E7B22D9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9A6D44B-B4AB-F23D-DDD6-291E6B073C15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9F7092A-782A-01F4-1E93-C26DDDA4FFFC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3F368E92-6B46-F125-62B7-F9575F11B2D6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C07524FD-51A7-F653-14D6-188DC666568A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075F36E-B4AB-42BB-DC05-1F6CAE516A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C0BF1D0-5399-C183-6B3A-D3B75D536C6E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7C0BF1D0-5399-C183-6B3A-D3B75D536C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A0E63F0-F88D-785B-0B8A-2928443CA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0AD3824-455A-E0B6-70F9-F4F439A3D1A9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CB56241-3626-B666-9991-0EC6CD9CEC1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3CB56241-3626-B666-9991-0EC6CD9CE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C70E4B0-E39C-7F65-9A31-181781D41EF2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C70E4B0-E39C-7F65-9A31-181781D41E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7D6B6-59E6-E0D2-291E-332AC544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E611B7-5FEB-3B97-DC64-E7F3DB319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81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C204E-9BAC-415F-5915-D1B9888AA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 Arrivals: Calculate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C787B-7CDF-E8A0-E780-176463E2E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Equivalently,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is the relative value of</a:t>
                </a:r>
                <a:br>
                  <a:rPr lang="en-US" dirty="0"/>
                </a:br>
                <a:r>
                  <a:rPr lang="en-US" dirty="0"/>
                  <a:t>a Markov Reward Process with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Can calculate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using Poisson Equation: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Another key fact: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CC787B-7CDF-E8A0-E780-176463E2E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66B1B9F4-F391-C754-E8B7-5DF654C01D56}"/>
              </a:ext>
            </a:extLst>
          </p:cNvPr>
          <p:cNvGrpSpPr/>
          <p:nvPr/>
        </p:nvGrpSpPr>
        <p:grpSpPr>
          <a:xfrm>
            <a:off x="7148052" y="0"/>
            <a:ext cx="5043948" cy="2499564"/>
            <a:chOff x="7148052" y="0"/>
            <a:chExt cx="5043948" cy="2499564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771D423-AEB9-12B6-74EF-90A00237A004}"/>
                </a:ext>
              </a:extLst>
            </p:cNvPr>
            <p:cNvGrpSpPr/>
            <p:nvPr/>
          </p:nvGrpSpPr>
          <p:grpSpPr>
            <a:xfrm>
              <a:off x="7148052" y="0"/>
              <a:ext cx="5043948" cy="2499564"/>
              <a:chOff x="2666613" y="3570431"/>
              <a:chExt cx="5043948" cy="249956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F2C90A0B-11E7-B3A4-A6AD-89B768780C9D}"/>
                  </a:ext>
                </a:extLst>
              </p:cNvPr>
              <p:cNvGrpSpPr/>
              <p:nvPr/>
            </p:nvGrpSpPr>
            <p:grpSpPr>
              <a:xfrm>
                <a:off x="2666613" y="3570431"/>
                <a:ext cx="5043948" cy="2499564"/>
                <a:chOff x="2666613" y="2801788"/>
                <a:chExt cx="5043948" cy="3193932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FD5EB9EC-A992-B8DD-E40C-18FAE70FE4CF}"/>
                    </a:ext>
                  </a:extLst>
                </p:cNvPr>
                <p:cNvGrpSpPr/>
                <p:nvPr/>
              </p:nvGrpSpPr>
              <p:grpSpPr>
                <a:xfrm>
                  <a:off x="2666613" y="2875406"/>
                  <a:ext cx="4942677" cy="2674478"/>
                  <a:chOff x="1017746" y="1186049"/>
                  <a:chExt cx="4942677" cy="2940685"/>
                </a:xfrm>
              </p:grpSpPr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B540792E-5947-5F06-81EE-351282F5D4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36944" y="1186049"/>
                    <a:ext cx="0" cy="2940685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A860B323-DF9C-98DE-90A9-56D8270F63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27699" y="4103051"/>
                    <a:ext cx="373272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60443C29-A6A8-336F-7499-6FAB8B244A1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7746" y="2699815"/>
                    <a:ext cx="1219198" cy="40609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endParaRPr lang="en-US" dirty="0"/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EF11F47-9B2F-F358-B9AB-903EECE00795}"/>
                    </a:ext>
                  </a:extLst>
                </p:cNvPr>
                <p:cNvGrpSpPr/>
                <p:nvPr/>
              </p:nvGrpSpPr>
              <p:grpSpPr>
                <a:xfrm>
                  <a:off x="3392185" y="2801788"/>
                  <a:ext cx="519072" cy="3030927"/>
                  <a:chOff x="2513937" y="1164120"/>
                  <a:chExt cx="519072" cy="3909116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C3E3A3B1-07D6-BB5A-237D-F267766DEF41}"/>
                      </a:ext>
                    </a:extLst>
                  </p:cNvPr>
                  <p:cNvGrpSpPr/>
                  <p:nvPr/>
                </p:nvGrpSpPr>
                <p:grpSpPr>
                  <a:xfrm>
                    <a:off x="2513937" y="1164120"/>
                    <a:ext cx="519072" cy="3909116"/>
                    <a:chOff x="2513937" y="1164120"/>
                    <a:chExt cx="519072" cy="3909116"/>
                  </a:xfrm>
                </p:grpSpPr>
                <p:grpSp>
                  <p:nvGrpSpPr>
                    <p:cNvPr id="68" name="Group 67">
                      <a:extLst>
                        <a:ext uri="{FF2B5EF4-FFF2-40B4-BE49-F238E27FC236}">
                          <a16:creationId xmlns:a16="http://schemas.microsoft.com/office/drawing/2014/main" id="{746F07EF-59B2-DEBE-581B-195C41E7E8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3937" y="1164120"/>
                      <a:ext cx="519072" cy="3909116"/>
                      <a:chOff x="245943" y="3743444"/>
                      <a:chExt cx="519072" cy="2614108"/>
                    </a:xfrm>
                  </p:grpSpPr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8D66CDED-CABD-A651-66C7-61994E7768B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5943" y="3743444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10</a:t>
                        </a:r>
                      </a:p>
                    </p:txBody>
                  </p:sp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04825A8-9A18-BF17-E0E3-8A8FD02B19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5082" y="4204918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8</a:t>
                        </a:r>
                      </a:p>
                    </p:txBody>
                  </p:sp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9C910044-B4C4-CB72-903D-48C78B2B2C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7194" y="4657158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139FCF65-0AF3-7E4B-8667-0B8A47368D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7194" y="5096427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4</a:t>
                        </a:r>
                      </a:p>
                    </p:txBody>
                  </p:sp>
                  <p:sp>
                    <p:nvSpPr>
                      <p:cNvPr id="74" name="TextBox 73">
                        <a:extLst>
                          <a:ext uri="{FF2B5EF4-FFF2-40B4-BE49-F238E27FC236}">
                            <a16:creationId xmlns:a16="http://schemas.microsoft.com/office/drawing/2014/main" id="{DF1D2698-8C75-7BFA-1127-3DBF41E0ACE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8926" y="5548667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75" name="TextBox 74">
                        <a:extLst>
                          <a:ext uri="{FF2B5EF4-FFF2-40B4-BE49-F238E27FC236}">
                            <a16:creationId xmlns:a16="http://schemas.microsoft.com/office/drawing/2014/main" id="{C88D107E-501F-447C-7058-A7EC28FF7B8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17767" y="5950522"/>
                        <a:ext cx="439933" cy="40703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3B384A15-FA63-8ADE-31A7-5DB67F2D52DA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97031" y="1394279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66544CA6-97F4-291E-9D6A-7610488BBC0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1560" y="2110222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673FBAA3-1831-59F6-475A-1980FB101411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90813" y="2778367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4A0C8878-3287-47CD-55D1-E45FC8ECC0A3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9529" y="3444401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>
                      <a:extLst>
                        <a:ext uri="{FF2B5EF4-FFF2-40B4-BE49-F238E27FC236}">
                          <a16:creationId xmlns:a16="http://schemas.microsoft.com/office/drawing/2014/main" id="{8B75A5F5-2601-BB12-C848-09963B2D711C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7670" y="4101809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9C688BA0-1A59-FF97-33CD-E7F047A395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8775" y="4699961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771F98F-6BDE-0AB2-0D59-800A3E23A2EF}"/>
                    </a:ext>
                  </a:extLst>
                </p:cNvPr>
                <p:cNvGrpSpPr/>
                <p:nvPr/>
              </p:nvGrpSpPr>
              <p:grpSpPr>
                <a:xfrm>
                  <a:off x="3739267" y="5533034"/>
                  <a:ext cx="3971294" cy="462686"/>
                  <a:chOff x="2759125" y="4693709"/>
                  <a:chExt cx="6442891" cy="462686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00AFDEBD-4D3C-1D30-2F54-CAB542CD7849}"/>
                      </a:ext>
                    </a:extLst>
                  </p:cNvPr>
                  <p:cNvGrpSpPr/>
                  <p:nvPr/>
                </p:nvGrpSpPr>
                <p:grpSpPr>
                  <a:xfrm>
                    <a:off x="2759125" y="4764520"/>
                    <a:ext cx="6442891" cy="391875"/>
                    <a:chOff x="2759125" y="4764520"/>
                    <a:chExt cx="6442891" cy="391875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8514CC55-F1D6-CD68-8547-5787B15C81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9125" y="4764520"/>
                      <a:ext cx="5234640" cy="390678"/>
                      <a:chOff x="498993" y="6134595"/>
                      <a:chExt cx="5234640" cy="390678"/>
                    </a:xfrm>
                  </p:grpSpPr>
                  <p:sp>
                    <p:nvSpPr>
                      <p:cNvPr id="55" name="TextBox 54">
                        <a:extLst>
                          <a:ext uri="{FF2B5EF4-FFF2-40B4-BE49-F238E27FC236}">
                            <a16:creationId xmlns:a16="http://schemas.microsoft.com/office/drawing/2014/main" id="{0AB8258E-0035-DA3C-47EC-D2E3A4BA5E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993" y="6138120"/>
                        <a:ext cx="472598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00743C6B-4D50-FE4E-BFD6-968337F3B8F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61540" y="6134595"/>
                        <a:ext cx="5918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FAF390F2-506B-D433-0BB3-F65CEDF5F62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90196" y="6155941"/>
                        <a:ext cx="5918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6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7299915F-C749-7CF9-AD6E-0AADC7694E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03680" y="6150749"/>
                        <a:ext cx="59188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9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7CB3A783-AC59-2E42-D0AA-64648F7AD4E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26178" y="6148969"/>
                        <a:ext cx="70745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12</a:t>
                        </a:r>
                      </a:p>
                    </p:txBody>
                  </p:sp>
                </p:grpSp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C6B1B89A-52B4-1EBF-48DF-003811A284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94561" y="4787063"/>
                      <a:ext cx="70745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15</a:t>
                      </a:r>
                    </a:p>
                  </p:txBody>
                </p:sp>
              </p:grp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755AF937-7A80-BD42-291F-CC62753998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92033" y="4706856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730183F4-6BED-CEE6-B65A-54784D1727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54084" y="4706857"/>
                    <a:ext cx="0" cy="15616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07916008-630C-5D3A-1134-4A2713334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297084" y="4716474"/>
                    <a:ext cx="0" cy="15616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EE1B91DF-ADDC-482E-482D-B4BF15708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470918" y="4706856"/>
                    <a:ext cx="0" cy="15616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357E1949-DC94-4503-6AD3-013844D45C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640234" y="4706856"/>
                    <a:ext cx="0" cy="15616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Connector 51">
                    <a:extLst>
                      <a:ext uri="{FF2B5EF4-FFF2-40B4-BE49-F238E27FC236}">
                        <a16:creationId xmlns:a16="http://schemas.microsoft.com/office/drawing/2014/main" id="{6450E017-A5A1-9BF7-C291-8791049BB4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20723" y="4693709"/>
                    <a:ext cx="0" cy="156159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C5D3EB2-7FF7-4315-A885-88FEF22124A1}"/>
                  </a:ext>
                </a:extLst>
              </p:cNvPr>
              <p:cNvSpPr/>
              <p:nvPr/>
            </p:nvSpPr>
            <p:spPr>
              <a:xfrm>
                <a:off x="3900488" y="4221365"/>
                <a:ext cx="3575050" cy="1456061"/>
              </a:xfrm>
              <a:custGeom>
                <a:avLst/>
                <a:gdLst>
                  <a:gd name="connsiteX0" fmla="*/ 0 w 3575050"/>
                  <a:gd name="connsiteY0" fmla="*/ 1860550 h 1860550"/>
                  <a:gd name="connsiteX1" fmla="*/ 109537 w 3575050"/>
                  <a:gd name="connsiteY1" fmla="*/ 1835150 h 1860550"/>
                  <a:gd name="connsiteX2" fmla="*/ 257175 w 3575050"/>
                  <a:gd name="connsiteY2" fmla="*/ 1784350 h 1860550"/>
                  <a:gd name="connsiteX3" fmla="*/ 527050 w 3575050"/>
                  <a:gd name="connsiteY3" fmla="*/ 1665288 h 1860550"/>
                  <a:gd name="connsiteX4" fmla="*/ 795337 w 3575050"/>
                  <a:gd name="connsiteY4" fmla="*/ 1531938 h 1860550"/>
                  <a:gd name="connsiteX5" fmla="*/ 1316037 w 3575050"/>
                  <a:gd name="connsiteY5" fmla="*/ 1255713 h 1860550"/>
                  <a:gd name="connsiteX6" fmla="*/ 2011362 w 3575050"/>
                  <a:gd name="connsiteY6" fmla="*/ 869950 h 1860550"/>
                  <a:gd name="connsiteX7" fmla="*/ 3575050 w 3575050"/>
                  <a:gd name="connsiteY7" fmla="*/ 0 h 186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75050" h="1860550">
                    <a:moveTo>
                      <a:pt x="0" y="1860550"/>
                    </a:moveTo>
                    <a:cubicBezTo>
                      <a:pt x="33337" y="1854200"/>
                      <a:pt x="66675" y="1847850"/>
                      <a:pt x="109537" y="1835150"/>
                    </a:cubicBezTo>
                    <a:cubicBezTo>
                      <a:pt x="152400" y="1822450"/>
                      <a:pt x="187590" y="1812660"/>
                      <a:pt x="257175" y="1784350"/>
                    </a:cubicBezTo>
                    <a:cubicBezTo>
                      <a:pt x="326760" y="1756040"/>
                      <a:pt x="437356" y="1707357"/>
                      <a:pt x="527050" y="1665288"/>
                    </a:cubicBezTo>
                    <a:cubicBezTo>
                      <a:pt x="616744" y="1623219"/>
                      <a:pt x="663839" y="1600200"/>
                      <a:pt x="795337" y="1531938"/>
                    </a:cubicBezTo>
                    <a:cubicBezTo>
                      <a:pt x="926835" y="1463676"/>
                      <a:pt x="1113366" y="1366044"/>
                      <a:pt x="1316037" y="1255713"/>
                    </a:cubicBezTo>
                    <a:cubicBezTo>
                      <a:pt x="1518708" y="1145382"/>
                      <a:pt x="2011362" y="869950"/>
                      <a:pt x="2011362" y="869950"/>
                    </a:cubicBezTo>
                    <a:lnTo>
                      <a:pt x="3575050" y="0"/>
                    </a:lnTo>
                  </a:path>
                </a:pathLst>
              </a:custGeom>
              <a:noFill/>
              <a:ln w="254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D43F2BFC-0A18-01AB-2314-E6313BE6EE27}"/>
                  </a:ext>
                </a:extLst>
              </p:cNvPr>
              <p:cNvSpPr/>
              <p:nvPr/>
            </p:nvSpPr>
            <p:spPr>
              <a:xfrm>
                <a:off x="3894138" y="3590058"/>
                <a:ext cx="3573462" cy="2088430"/>
              </a:xfrm>
              <a:custGeom>
                <a:avLst/>
                <a:gdLst>
                  <a:gd name="connsiteX0" fmla="*/ 0 w 3573462"/>
                  <a:gd name="connsiteY0" fmla="*/ 2668588 h 2668588"/>
                  <a:gd name="connsiteX1" fmla="*/ 28575 w 3573462"/>
                  <a:gd name="connsiteY1" fmla="*/ 2603500 h 2668588"/>
                  <a:gd name="connsiteX2" fmla="*/ 46037 w 3573462"/>
                  <a:gd name="connsiteY2" fmla="*/ 2563813 h 2668588"/>
                  <a:gd name="connsiteX3" fmla="*/ 88900 w 3573462"/>
                  <a:gd name="connsiteY3" fmla="*/ 2479675 h 2668588"/>
                  <a:gd name="connsiteX4" fmla="*/ 134937 w 3573462"/>
                  <a:gd name="connsiteY4" fmla="*/ 2397125 h 2668588"/>
                  <a:gd name="connsiteX5" fmla="*/ 212725 w 3573462"/>
                  <a:gd name="connsiteY5" fmla="*/ 2271713 h 2668588"/>
                  <a:gd name="connsiteX6" fmla="*/ 373062 w 3573462"/>
                  <a:gd name="connsiteY6" fmla="*/ 2052638 h 2668588"/>
                  <a:gd name="connsiteX7" fmla="*/ 522287 w 3573462"/>
                  <a:gd name="connsiteY7" fmla="*/ 1887538 h 2668588"/>
                  <a:gd name="connsiteX8" fmla="*/ 730250 w 3573462"/>
                  <a:gd name="connsiteY8" fmla="*/ 1698625 h 2668588"/>
                  <a:gd name="connsiteX9" fmla="*/ 952500 w 3573462"/>
                  <a:gd name="connsiteY9" fmla="*/ 1530350 h 2668588"/>
                  <a:gd name="connsiteX10" fmla="*/ 1181100 w 3573462"/>
                  <a:gd name="connsiteY10" fmla="*/ 1373188 h 2668588"/>
                  <a:gd name="connsiteX11" fmla="*/ 1433512 w 3573462"/>
                  <a:gd name="connsiteY11" fmla="*/ 1216025 h 2668588"/>
                  <a:gd name="connsiteX12" fmla="*/ 1712912 w 3573462"/>
                  <a:gd name="connsiteY12" fmla="*/ 1050925 h 2668588"/>
                  <a:gd name="connsiteX13" fmla="*/ 2079625 w 3573462"/>
                  <a:gd name="connsiteY13" fmla="*/ 841375 h 2668588"/>
                  <a:gd name="connsiteX14" fmla="*/ 2809875 w 3573462"/>
                  <a:gd name="connsiteY14" fmla="*/ 430213 h 2668588"/>
                  <a:gd name="connsiteX15" fmla="*/ 3573462 w 3573462"/>
                  <a:gd name="connsiteY15" fmla="*/ 0 h 26685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73462" h="2668588">
                    <a:moveTo>
                      <a:pt x="0" y="2668588"/>
                    </a:moveTo>
                    <a:lnTo>
                      <a:pt x="28575" y="2603500"/>
                    </a:lnTo>
                    <a:cubicBezTo>
                      <a:pt x="36248" y="2586037"/>
                      <a:pt x="35983" y="2584451"/>
                      <a:pt x="46037" y="2563813"/>
                    </a:cubicBezTo>
                    <a:cubicBezTo>
                      <a:pt x="56091" y="2543175"/>
                      <a:pt x="74083" y="2507456"/>
                      <a:pt x="88900" y="2479675"/>
                    </a:cubicBezTo>
                    <a:cubicBezTo>
                      <a:pt x="103717" y="2451894"/>
                      <a:pt x="114300" y="2431785"/>
                      <a:pt x="134937" y="2397125"/>
                    </a:cubicBezTo>
                    <a:cubicBezTo>
                      <a:pt x="155575" y="2362465"/>
                      <a:pt x="173038" y="2329127"/>
                      <a:pt x="212725" y="2271713"/>
                    </a:cubicBezTo>
                    <a:cubicBezTo>
                      <a:pt x="252412" y="2214299"/>
                      <a:pt x="321468" y="2116667"/>
                      <a:pt x="373062" y="2052638"/>
                    </a:cubicBezTo>
                    <a:cubicBezTo>
                      <a:pt x="424656" y="1988609"/>
                      <a:pt x="462756" y="1946540"/>
                      <a:pt x="522287" y="1887538"/>
                    </a:cubicBezTo>
                    <a:cubicBezTo>
                      <a:pt x="581818" y="1828536"/>
                      <a:pt x="658548" y="1758156"/>
                      <a:pt x="730250" y="1698625"/>
                    </a:cubicBezTo>
                    <a:cubicBezTo>
                      <a:pt x="801952" y="1639094"/>
                      <a:pt x="877358" y="1584589"/>
                      <a:pt x="952500" y="1530350"/>
                    </a:cubicBezTo>
                    <a:cubicBezTo>
                      <a:pt x="1027642" y="1476111"/>
                      <a:pt x="1100931" y="1425575"/>
                      <a:pt x="1181100" y="1373188"/>
                    </a:cubicBezTo>
                    <a:cubicBezTo>
                      <a:pt x="1261269" y="1320801"/>
                      <a:pt x="1344877" y="1269735"/>
                      <a:pt x="1433512" y="1216025"/>
                    </a:cubicBezTo>
                    <a:cubicBezTo>
                      <a:pt x="1522147" y="1162315"/>
                      <a:pt x="1712912" y="1050925"/>
                      <a:pt x="1712912" y="1050925"/>
                    </a:cubicBezTo>
                    <a:lnTo>
                      <a:pt x="2079625" y="841375"/>
                    </a:lnTo>
                    <a:lnTo>
                      <a:pt x="2809875" y="430213"/>
                    </a:lnTo>
                    <a:lnTo>
                      <a:pt x="3573462" y="0"/>
                    </a:lnTo>
                  </a:path>
                </a:pathLst>
              </a:custGeom>
              <a:noFill/>
              <a:ln w="254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6EDEF672-22F0-C0D5-20B1-08A0EA24C8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8395" y="4118886"/>
                <a:ext cx="3570793" cy="1563370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9B65008-50EA-D72E-9D06-94177626B713}"/>
                </a:ext>
              </a:extLst>
            </p:cNvPr>
            <p:cNvGrpSpPr/>
            <p:nvPr/>
          </p:nvGrpSpPr>
          <p:grpSpPr>
            <a:xfrm>
              <a:off x="9841573" y="717747"/>
              <a:ext cx="539366" cy="523511"/>
              <a:chOff x="5669282" y="4089500"/>
              <a:chExt cx="539366" cy="668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FF5300EF-D016-2257-F9EC-29908CEA33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08648" y="4089500"/>
                <a:ext cx="0" cy="326211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515EF16-7D3F-B158-FCD3-6A3823526F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69282" y="4404493"/>
                    <a:ext cx="539366" cy="353948"/>
                  </a:xfrm>
                  <a:prstGeom prst="rect">
                    <a:avLst/>
                  </a:prstGeom>
                  <a:noFill/>
                  <a:ln w="25400">
                    <a:solidFill>
                      <a:srgbClr val="0070C0"/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C515EF16-7D3F-B158-FCD3-6A3823526F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69282" y="4404493"/>
                    <a:ext cx="539366" cy="3539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8602" r="-13978" b="-26000"/>
                    </a:stretch>
                  </a:blipFill>
                  <a:ln w="254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1FCCF78-0DD5-69DB-19CD-5521B645A7B7}"/>
                </a:ext>
              </a:extLst>
            </p:cNvPr>
            <p:cNvGrpSpPr/>
            <p:nvPr/>
          </p:nvGrpSpPr>
          <p:grpSpPr>
            <a:xfrm>
              <a:off x="10626394" y="1132443"/>
              <a:ext cx="539366" cy="396080"/>
              <a:chOff x="6454103" y="4532971"/>
              <a:chExt cx="539366" cy="506109"/>
            </a:xfrm>
          </p:grpSpPr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0D79BE73-C502-1E9A-9287-1FF6F7EA30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54103" y="4532971"/>
                <a:ext cx="0" cy="121714"/>
              </a:xfrm>
              <a:prstGeom prst="straightConnector1">
                <a:avLst/>
              </a:prstGeom>
              <a:ln w="2540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CFDEC817-1F93-5702-88C7-3E9B35FD5B55}"/>
                      </a:ext>
                    </a:extLst>
                  </p:cNvPr>
                  <p:cNvSpPr txBox="1"/>
                  <p:nvPr/>
                </p:nvSpPr>
                <p:spPr>
                  <a:xfrm>
                    <a:off x="6454103" y="4685132"/>
                    <a:ext cx="539366" cy="353948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CFDEC817-1F93-5702-88C7-3E9B35FD5B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54103" y="4685132"/>
                    <a:ext cx="539366" cy="35394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301" r="-9677" b="-26000"/>
                    </a:stretch>
                  </a:blipFill>
                  <a:ln w="25400">
                    <a:solidFill>
                      <a:schemeClr val="accent4">
                        <a:lumMod val="7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703D1-A8BB-2609-DE6E-CCC033ECD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357FD3-8971-FDC5-3CD8-E34CD074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87F55CD-CF18-E01A-BD73-96C45112E537}"/>
              </a:ext>
            </a:extLst>
          </p:cNvPr>
          <p:cNvGrpSpPr/>
          <p:nvPr/>
        </p:nvGrpSpPr>
        <p:grpSpPr>
          <a:xfrm>
            <a:off x="8271450" y="2473182"/>
            <a:ext cx="3889020" cy="1653667"/>
            <a:chOff x="8271450" y="2473182"/>
            <a:chExt cx="3889020" cy="1653667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88EC33D-2DDB-099D-98E0-6F83ACD1A3C1}"/>
                </a:ext>
              </a:extLst>
            </p:cNvPr>
            <p:cNvGrpSpPr/>
            <p:nvPr/>
          </p:nvGrpSpPr>
          <p:grpSpPr>
            <a:xfrm>
              <a:off x="8271450" y="2473182"/>
              <a:ext cx="3796003" cy="1033854"/>
              <a:chOff x="2224216" y="1511119"/>
              <a:chExt cx="6578607" cy="1841491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196FD3A8-B826-F6AC-EDC3-7204CFCF1D35}"/>
                  </a:ext>
                </a:extLst>
              </p:cNvPr>
              <p:cNvGrpSpPr/>
              <p:nvPr/>
            </p:nvGrpSpPr>
            <p:grpSpPr>
              <a:xfrm>
                <a:off x="4597372" y="2075747"/>
                <a:ext cx="2282482" cy="711556"/>
                <a:chOff x="5630" y="3735"/>
                <a:chExt cx="4734" cy="1714"/>
              </a:xfrm>
            </p:grpSpPr>
            <p:grpSp>
              <p:nvGrpSpPr>
                <p:cNvPr id="116" name="Group 115">
                  <a:extLst>
                    <a:ext uri="{FF2B5EF4-FFF2-40B4-BE49-F238E27FC236}">
                      <a16:creationId xmlns:a16="http://schemas.microsoft.com/office/drawing/2014/main" id="{C5C60CF9-D5FC-6516-24AD-66267F031A3E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121" name="Rectangles 39">
                    <a:extLst>
                      <a:ext uri="{FF2B5EF4-FFF2-40B4-BE49-F238E27FC236}">
                        <a16:creationId xmlns:a16="http://schemas.microsoft.com/office/drawing/2014/main" id="{A6539CD3-F2B7-4DDA-7373-F7AA02FD53F2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2" name="Rectangles 40">
                    <a:extLst>
                      <a:ext uri="{FF2B5EF4-FFF2-40B4-BE49-F238E27FC236}">
                        <a16:creationId xmlns:a16="http://schemas.microsoft.com/office/drawing/2014/main" id="{01B9E91E-9814-DB33-51D8-DC6A6331A180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3" name="Rectangles 41">
                    <a:extLst>
                      <a:ext uri="{FF2B5EF4-FFF2-40B4-BE49-F238E27FC236}">
                        <a16:creationId xmlns:a16="http://schemas.microsoft.com/office/drawing/2014/main" id="{A9870D45-40FC-7A33-9C16-5DC3866F44BF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24" name="Rectangles 42">
                    <a:extLst>
                      <a:ext uri="{FF2B5EF4-FFF2-40B4-BE49-F238E27FC236}">
                        <a16:creationId xmlns:a16="http://schemas.microsoft.com/office/drawing/2014/main" id="{4CE00D57-8886-D0D9-7CFB-02CE0F15DD1E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AE765BC7-22E2-0463-1786-31FFD3E61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Straight Connector 125">
                    <a:extLst>
                      <a:ext uri="{FF2B5EF4-FFF2-40B4-BE49-F238E27FC236}">
                        <a16:creationId xmlns:a16="http://schemas.microsoft.com/office/drawing/2014/main" id="{8D8329DD-DC54-A751-CA78-7E44AB5C5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7" name="Rectangles 46">
                  <a:extLst>
                    <a:ext uri="{FF2B5EF4-FFF2-40B4-BE49-F238E27FC236}">
                      <a16:creationId xmlns:a16="http://schemas.microsoft.com/office/drawing/2014/main" id="{B8DB8356-6715-E66E-E6D4-59FFFEE13EA1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8" name="Rectangles 47">
                  <a:extLst>
                    <a:ext uri="{FF2B5EF4-FFF2-40B4-BE49-F238E27FC236}">
                      <a16:creationId xmlns:a16="http://schemas.microsoft.com/office/drawing/2014/main" id="{8D5BE30B-2B47-A04B-EDAD-F191ACBC4AB1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9" name="Rectangles 48">
                  <a:extLst>
                    <a:ext uri="{FF2B5EF4-FFF2-40B4-BE49-F238E27FC236}">
                      <a16:creationId xmlns:a16="http://schemas.microsoft.com/office/drawing/2014/main" id="{1DFB4E05-CA92-B65D-BF1F-7E3326E7D534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0" name="Rectangles 49">
                  <a:extLst>
                    <a:ext uri="{FF2B5EF4-FFF2-40B4-BE49-F238E27FC236}">
                      <a16:creationId xmlns:a16="http://schemas.microsoft.com/office/drawing/2014/main" id="{D8B54738-F386-F6F0-A92A-F9192CF0D8C3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E114E497-6053-3810-CD23-4B99D7F2FAF2}"/>
                  </a:ext>
                </a:extLst>
              </p:cNvPr>
              <p:cNvGrpSpPr/>
              <p:nvPr/>
            </p:nvGrpSpPr>
            <p:grpSpPr>
              <a:xfrm rot="19738464">
                <a:off x="2224216" y="1511119"/>
                <a:ext cx="2161038" cy="1714079"/>
                <a:chOff x="1696358" y="2377529"/>
                <a:chExt cx="2825077" cy="2261320"/>
              </a:xfrm>
            </p:grpSpPr>
            <p:sp>
              <p:nvSpPr>
                <p:cNvPr id="114" name="Arc 113">
                  <a:extLst>
                    <a:ext uri="{FF2B5EF4-FFF2-40B4-BE49-F238E27FC236}">
                      <a16:creationId xmlns:a16="http://schemas.microsoft.com/office/drawing/2014/main" id="{EFFA76C8-864F-8D73-E7F5-5BFD3BE37952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Arc 114">
                  <a:extLst>
                    <a:ext uri="{FF2B5EF4-FFF2-40B4-BE49-F238E27FC236}">
                      <a16:creationId xmlns:a16="http://schemas.microsoft.com/office/drawing/2014/main" id="{966CC6CB-672D-53BC-86C4-6CFBA9075487}"/>
                    </a:ext>
                  </a:extLst>
                </p:cNvPr>
                <p:cNvSpPr/>
                <p:nvPr/>
              </p:nvSpPr>
              <p:spPr>
                <a:xfrm rot="5400000">
                  <a:off x="1750500" y="2323387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1D1078B9-88B6-160E-EFFF-DBC0CA1A90BF}"/>
                  </a:ext>
                </a:extLst>
              </p:cNvPr>
              <p:cNvGrpSpPr/>
              <p:nvPr/>
            </p:nvGrpSpPr>
            <p:grpSpPr>
              <a:xfrm>
                <a:off x="2368393" y="1523810"/>
                <a:ext cx="1852355" cy="1828800"/>
                <a:chOff x="2414776" y="2683375"/>
                <a:chExt cx="1852355" cy="1828800"/>
              </a:xfrm>
            </p:grpSpPr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664C2539-C9DF-6847-14CF-7B5ADBA63910}"/>
                    </a:ext>
                  </a:extLst>
                </p:cNvPr>
                <p:cNvGrpSpPr/>
                <p:nvPr/>
              </p:nvGrpSpPr>
              <p:grpSpPr>
                <a:xfrm>
                  <a:off x="3107543" y="2858531"/>
                  <a:ext cx="467180" cy="1340765"/>
                  <a:chOff x="3107543" y="2858531"/>
                  <a:chExt cx="467180" cy="1340765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DA1BE1AF-8F27-F415-BAA4-94CAECFDAD7C}"/>
                      </a:ext>
                    </a:extLst>
                  </p:cNvPr>
                  <p:cNvSpPr/>
                  <p:nvPr/>
                </p:nvSpPr>
                <p:spPr>
                  <a:xfrm>
                    <a:off x="3120541" y="2858531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4FDF3612-B7AA-A6A5-1EB8-CFF7DF1D58C1}"/>
                      </a:ext>
                    </a:extLst>
                  </p:cNvPr>
                  <p:cNvSpPr/>
                  <p:nvPr/>
                </p:nvSpPr>
                <p:spPr>
                  <a:xfrm>
                    <a:off x="3107543" y="3738901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L</a:t>
                    </a:r>
                  </a:p>
                </p:txBody>
              </p:sp>
            </p:grpSp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6EE6E06B-1546-876A-D56F-32DC76A350FE}"/>
                    </a:ext>
                  </a:extLst>
                </p:cNvPr>
                <p:cNvSpPr/>
                <p:nvPr/>
              </p:nvSpPr>
              <p:spPr>
                <a:xfrm>
                  <a:off x="2414776" y="2683375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DED6CA1B-D282-4388-0AF8-C8017AC7CD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7B01ADFE-E52A-F026-26D3-68CDA54F01F9}"/>
                      </a:ext>
                    </a:extLst>
                  </p:cNvPr>
                  <p:cNvSpPr/>
                  <p:nvPr/>
                </p:nvSpPr>
                <p:spPr>
                  <a:xfrm>
                    <a:off x="6903171" y="1858852"/>
                    <a:ext cx="1232843" cy="1188786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oMath>
                      </m:oMathPara>
                    </a14:m>
                    <a:endParaRPr lang="en-US" sz="20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Oval 104">
                    <a:extLst>
                      <a:ext uri="{FF2B5EF4-FFF2-40B4-BE49-F238E27FC236}">
                        <a16:creationId xmlns:a16="http://schemas.microsoft.com/office/drawing/2014/main" id="{7B01ADFE-E52A-F026-26D3-68CDA54F01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03171" y="1858852"/>
                    <a:ext cx="1232843" cy="1188786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C64665EC-2806-E6CA-BABA-3A53429646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36014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2E510014-F8A5-75E8-1CF1-17C8B90078C2}"/>
                  </a:ext>
                </a:extLst>
              </p:cNvPr>
              <p:cNvGrpSpPr/>
              <p:nvPr/>
            </p:nvGrpSpPr>
            <p:grpSpPr>
              <a:xfrm>
                <a:off x="2518330" y="1973766"/>
                <a:ext cx="1167728" cy="671326"/>
                <a:chOff x="2518330" y="1973766"/>
                <a:chExt cx="1167728" cy="67132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0613C65B-41B8-CE03-7A6C-58B16E6111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8330" y="1973766"/>
                      <a:ext cx="292119" cy="65785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0613C65B-41B8-CE03-7A6C-58B16E6111B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18330" y="1973766"/>
                      <a:ext cx="292119" cy="65785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r="-12592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5A40008-D282-B732-5398-744D0E6BFB7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93939" y="1987242"/>
                      <a:ext cx="292119" cy="65785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25A40008-D282-B732-5398-744D0E6BFB7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3939" y="1987242"/>
                      <a:ext cx="292119" cy="65785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4814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50C1E3-5432-12E7-E938-8F2D4279AEE0}"/>
                    </a:ext>
                  </a:extLst>
                </p:cNvPr>
                <p:cNvSpPr txBox="1"/>
                <p:nvPr/>
              </p:nvSpPr>
              <p:spPr>
                <a:xfrm>
                  <a:off x="8350397" y="3527390"/>
                  <a:ext cx="3810073" cy="5994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50C1E3-5432-12E7-E938-8F2D4279A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397" y="3527390"/>
                  <a:ext cx="3810073" cy="59945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5755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9A44-610B-0C18-101F-9D654A25E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of Relative Arrivals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64E7-4437-A20C-707E-95132CB45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988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drift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Recall: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464E7-4437-A20C-707E-95132CB45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9885"/>
                <a:ext cx="10515600" cy="4351338"/>
              </a:xfrm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857445E-F9EB-8A31-782B-2A49AA76A0A1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DE4CB92-A140-91FC-4D1D-56EA6D8E849D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4463FA-A9BD-7A35-2508-559FB6C6FE7D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5" name="Rectangles 39">
                  <a:extLst>
                    <a:ext uri="{FF2B5EF4-FFF2-40B4-BE49-F238E27FC236}">
                      <a16:creationId xmlns:a16="http://schemas.microsoft.com/office/drawing/2014/main" id="{1CE24C7C-A1BC-DA2D-2030-5CD58A6BE1A9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40">
                  <a:extLst>
                    <a:ext uri="{FF2B5EF4-FFF2-40B4-BE49-F238E27FC236}">
                      <a16:creationId xmlns:a16="http://schemas.microsoft.com/office/drawing/2014/main" id="{D54C1B9C-5A5E-A8FD-9619-B9636F086D5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1">
                  <a:extLst>
                    <a:ext uri="{FF2B5EF4-FFF2-40B4-BE49-F238E27FC236}">
                      <a16:creationId xmlns:a16="http://schemas.microsoft.com/office/drawing/2014/main" id="{BFD63D3A-452A-E78B-69BC-ABCBAED50B1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2">
                  <a:extLst>
                    <a:ext uri="{FF2B5EF4-FFF2-40B4-BE49-F238E27FC236}">
                      <a16:creationId xmlns:a16="http://schemas.microsoft.com/office/drawing/2014/main" id="{F18AAA69-CC8D-ABCB-3DBE-12913757149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A6D1A9B-7910-4DA5-B579-E6FC0354A4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B7BBFBAC-6271-748C-B708-D806CA08E1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0B1A4D5F-7A89-1F31-FF73-04D6808B49AC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2D11E3FE-23F2-A128-AA43-7FF347935AF8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8E03EEEC-6C91-B211-94CB-FDCA18704867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8599E11B-B210-50BB-FA79-7B47C9B37BB8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F622092-5AD1-E9A6-5DB7-78EB05CBF033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26E5E18-8260-64EC-3234-5E85463481CB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3FE4804C-4334-996A-4E7D-58A39E25525E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3B7DDCE-7325-6965-D4D7-31210C5C50F7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B1900C4-DB2D-2795-1A9B-252680937905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11BC414-1058-74CC-02B0-C3802A0E4010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DC97DA6-E5AB-0DDF-CD9D-1AC8C518BE70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6EC2193-23E9-84C2-025E-563ADDE7FC67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D29A84D-5DAC-6BC3-6A09-A70BC81701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3C63350-45AB-31E5-BD67-C231244F1D5F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3C63350-45AB-31E5-BD67-C231244F1D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AADB8A6-FA65-4400-1DA4-2641BFE747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50FCE1F-3B13-5DE8-0E51-FD319CB4005D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918B9F-3231-44D7-28DB-37202C729144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A9918B9F-3231-44D7-28DB-37202C72914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9A74A55-144E-2E84-7CF9-EBC198231737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9A74A55-144E-2E84-7CF9-EBC198231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215C24B-A15B-105E-63E3-41152D8E3084}"/>
                  </a:ext>
                </a:extLst>
              </p:cNvPr>
              <p:cNvSpPr/>
              <p:nvPr/>
            </p:nvSpPr>
            <p:spPr>
              <a:xfrm>
                <a:off x="838200" y="2489669"/>
                <a:ext cx="3977640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Q9: What makes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change?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6215C24B-A15B-105E-63E3-41152D8E3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89669"/>
                <a:ext cx="3977640" cy="577655"/>
              </a:xfrm>
              <a:prstGeom prst="roundRect">
                <a:avLst/>
              </a:prstGeom>
              <a:blipFill>
                <a:blip r:embed="rId7"/>
                <a:stretch>
                  <a:fillRect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DAAD17CC-3817-DAC4-74D8-039D0BA40848}"/>
              </a:ext>
            </a:extLst>
          </p:cNvPr>
          <p:cNvSpPr/>
          <p:nvPr/>
        </p:nvSpPr>
        <p:spPr>
          <a:xfrm>
            <a:off x="765810" y="3373392"/>
            <a:ext cx="4122420" cy="5776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Q10: At what rate does it change?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D240319-BEB4-879F-3948-F245CF8CB703}"/>
                  </a:ext>
                </a:extLst>
              </p:cNvPr>
              <p:cNvSpPr/>
              <p:nvPr/>
            </p:nvSpPr>
            <p:spPr>
              <a:xfrm>
                <a:off x="517363" y="4251871"/>
                <a:ext cx="4619314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Q11: By how much does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change?</a:t>
                </a:r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DD240319-BEB4-879F-3948-F245CF8CB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63" y="4251871"/>
                <a:ext cx="4619314" cy="577655"/>
              </a:xfrm>
              <a:prstGeom prst="roundRect">
                <a:avLst/>
              </a:prstGeom>
              <a:blipFill>
                <a:blip r:embed="rId8"/>
                <a:stretch>
                  <a:fillRect l="-787" r="-787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A939B7F-4D92-9BFC-8B89-BBC0A5B0A2B9}"/>
                  </a:ext>
                </a:extLst>
              </p:cNvPr>
              <p:cNvSpPr/>
              <p:nvPr/>
            </p:nvSpPr>
            <p:spPr>
              <a:xfrm>
                <a:off x="699135" y="5140840"/>
                <a:ext cx="4255770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Q12: What is the drift,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EA939B7F-4D92-9BFC-8B89-BBC0A5B0A2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135" y="5140840"/>
                <a:ext cx="4255770" cy="577655"/>
              </a:xfrm>
              <a:prstGeom prst="roundRect">
                <a:avLst/>
              </a:prstGeom>
              <a:blipFill>
                <a:blip r:embed="rId9"/>
                <a:stretch>
                  <a:fillRect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36C5B865-9FE2-D754-BC9A-77291C7FD392}"/>
              </a:ext>
            </a:extLst>
          </p:cNvPr>
          <p:cNvSpPr/>
          <p:nvPr/>
        </p:nvSpPr>
        <p:spPr>
          <a:xfrm>
            <a:off x="5825676" y="2489669"/>
            <a:ext cx="3916141" cy="577655"/>
          </a:xfrm>
          <a:prstGeom prst="roundRect">
            <a:avLst/>
          </a:prstGeom>
          <a:solidFill>
            <a:srgbClr val="DCD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Q9: Changing between H and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5A9871A-EDC0-806E-B31C-220B84B856BE}"/>
                  </a:ext>
                </a:extLst>
              </p:cNvPr>
              <p:cNvSpPr/>
              <p:nvPr/>
            </p:nvSpPr>
            <p:spPr>
              <a:xfrm>
                <a:off x="7065540" y="3373392"/>
                <a:ext cx="1257219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Q10: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5A9871A-EDC0-806E-B31C-220B84B85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540" y="3373392"/>
                <a:ext cx="1257219" cy="577655"/>
              </a:xfrm>
              <a:prstGeom prst="roundRect">
                <a:avLst/>
              </a:prstGeom>
              <a:blipFill>
                <a:blip r:embed="rId10"/>
                <a:stretch>
                  <a:fillRect b="-505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BA49403-0DD6-76DF-6C46-0ED07466E39C}"/>
                  </a:ext>
                </a:extLst>
              </p:cNvPr>
              <p:cNvSpPr/>
              <p:nvPr/>
            </p:nvSpPr>
            <p:spPr>
              <a:xfrm>
                <a:off x="6977656" y="4201811"/>
                <a:ext cx="1432985" cy="688264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2BA49403-0DD6-76DF-6C46-0ED07466E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7656" y="4201811"/>
                <a:ext cx="1432985" cy="688264"/>
              </a:xfrm>
              <a:prstGeom prst="roundRect">
                <a:avLst/>
              </a:prstGeom>
              <a:blipFill>
                <a:blip r:embed="rId11"/>
                <a:stretch>
                  <a:fillRect l="-418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7940032-940E-5D18-3FE3-A9BAA2AE8FCA}"/>
                  </a:ext>
                </a:extLst>
              </p:cNvPr>
              <p:cNvSpPr/>
              <p:nvPr/>
            </p:nvSpPr>
            <p:spPr>
              <a:xfrm>
                <a:off x="6882405" y="5138176"/>
                <a:ext cx="1623485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Q12: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27940032-940E-5D18-3FE3-A9BAA2AE8F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405" y="5138176"/>
                <a:ext cx="1623485" cy="577655"/>
              </a:xfrm>
              <a:prstGeom prst="roundRect">
                <a:avLst/>
              </a:prstGeom>
              <a:blipFill>
                <a:blip r:embed="rId12"/>
                <a:stretch>
                  <a:fillRect l="-2222" b="-505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ABDB9072-F51B-D8F2-5370-EC239C6A4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C7926314-3C1E-0E6E-6069-ECBF4591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34DC4C-4E5C-51AE-2379-996380718F78}"/>
                  </a:ext>
                </a:extLst>
              </p:cNvPr>
              <p:cNvSpPr txBox="1"/>
              <p:nvPr/>
            </p:nvSpPr>
            <p:spPr>
              <a:xfrm>
                <a:off x="8840097" y="4954373"/>
                <a:ext cx="2935032" cy="945259"/>
              </a:xfrm>
              <a:prstGeom prst="rect">
                <a:avLst/>
              </a:prstGeom>
              <a:noFill/>
              <a:ln w="25400"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Alternate definition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/>
                  <a:t>the test function </a:t>
                </a:r>
                <a:r>
                  <a:rPr lang="en-US" dirty="0"/>
                  <a:t>with drift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5A34DC4C-4E5C-51AE-2379-996380718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0097" y="4954373"/>
                <a:ext cx="2935032" cy="945259"/>
              </a:xfrm>
              <a:prstGeom prst="rect">
                <a:avLst/>
              </a:prstGeom>
              <a:blipFill>
                <a:blip r:embed="rId13"/>
                <a:stretch>
                  <a:fillRect l="-1235" t="-2516" b="-6289"/>
                </a:stretch>
              </a:blipFill>
              <a:ln w="254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61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F20-B3FF-FD0E-D9A6-0B4796E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 + Relative Arrivals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Queue length: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Relative arrivals: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Constant 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can get constant drift, we can get linear drift, we can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Magic test function/random variable: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=0}</m:t>
                      </m:r>
                    </m:oMath>
                  </m:oMathPara>
                </a14:m>
                <a:br>
                  <a:rPr lang="en-US" b="0" dirty="0"/>
                </a:b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C12FDE3-DC4F-6240-604D-A67155D621A9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E78297-BDEA-0117-DAAA-3B302439D572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99919B3-B9B6-BFB6-3B54-D9F4CA538C28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5" name="Rectangles 39">
                  <a:extLst>
                    <a:ext uri="{FF2B5EF4-FFF2-40B4-BE49-F238E27FC236}">
                      <a16:creationId xmlns:a16="http://schemas.microsoft.com/office/drawing/2014/main" id="{DFAAF099-A2D7-9FE5-323E-B1CB72DBF0E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40">
                  <a:extLst>
                    <a:ext uri="{FF2B5EF4-FFF2-40B4-BE49-F238E27FC236}">
                      <a16:creationId xmlns:a16="http://schemas.microsoft.com/office/drawing/2014/main" id="{C8448CFB-D7BD-E7E4-F4F0-B26DB7A3759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1">
                  <a:extLst>
                    <a:ext uri="{FF2B5EF4-FFF2-40B4-BE49-F238E27FC236}">
                      <a16:creationId xmlns:a16="http://schemas.microsoft.com/office/drawing/2014/main" id="{97B0DA5E-9498-8B3F-E50A-503872DC3F3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2">
                  <a:extLst>
                    <a:ext uri="{FF2B5EF4-FFF2-40B4-BE49-F238E27FC236}">
                      <a16:creationId xmlns:a16="http://schemas.microsoft.com/office/drawing/2014/main" id="{9C5804EE-FD04-68AF-22A1-9D3447C29BD3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BE5BF76-2ECC-61C9-D2CD-1D3C1191F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123D92-E270-17AD-0DBC-3E2F9930E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D78D731D-3E13-A22C-B6BC-C4CC2EAAD030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535FC041-084C-9EC8-1435-D049ECC926C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B014DCD4-D212-8336-C791-03A631902159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301F8C2C-7FAD-DA66-1FF1-7ED67D301B32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12FDAC-5899-B927-6810-D46E52A07C72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D37A76-04CB-B0FC-0F41-7ACD9E26F89E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783558-6DCF-724E-1D81-9710AA9BC0A1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7E598F-2A8E-72A0-944F-972A0EC45CEA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618D746-BD2D-E745-4C69-93916CB4AB62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0EAD75-D730-04E0-C9ED-35475646E3C4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9A002BC-B26B-0260-8DA4-E12E4F09C73D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81CD92-6E62-6495-D55E-9F716BE4B27A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9F6944-BAD8-5A82-D1A0-1467E2EDD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879D74-E70D-3B96-0DDF-F88EF52D6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A9FE4D-5FA4-52DD-B10E-59EDE7CFA3BE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2" name="Graphic 31" descr="Lights On with solid fill">
            <a:extLst>
              <a:ext uri="{FF2B5EF4-FFF2-40B4-BE49-F238E27FC236}">
                <a16:creationId xmlns:a16="http://schemas.microsoft.com/office/drawing/2014/main" id="{21525D10-6280-04BC-143D-9167AED9E9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3256698"/>
            <a:ext cx="914400" cy="914400"/>
          </a:xfrm>
          <a:prstGeom prst="rect">
            <a:avLst/>
          </a:prstGeom>
        </p:spPr>
      </p:pic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556CA346-FC94-E4A4-A012-EC29BB883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930C492-42F9-6061-D54E-A7A081E55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19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72BF1AC-71FC-6A76-C740-8C57F39EE52B}"/>
              </a:ext>
            </a:extLst>
          </p:cNvPr>
          <p:cNvGrpSpPr/>
          <p:nvPr/>
        </p:nvGrpSpPr>
        <p:grpSpPr>
          <a:xfrm>
            <a:off x="1496007" y="5203371"/>
            <a:ext cx="1508449" cy="804329"/>
            <a:chOff x="1496007" y="5203371"/>
            <a:chExt cx="1508449" cy="804329"/>
          </a:xfrm>
        </p:grpSpPr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F58A35D9-1C5F-3079-C47B-494D2E4BBE3B}"/>
                </a:ext>
              </a:extLst>
            </p:cNvPr>
            <p:cNvSpPr/>
            <p:nvPr/>
          </p:nvSpPr>
          <p:spPr>
            <a:xfrm rot="5400000">
              <a:off x="2052734" y="4646644"/>
              <a:ext cx="394995" cy="1508449"/>
            </a:xfrm>
            <a:prstGeom prst="rightBrace">
              <a:avLst/>
            </a:prstGeom>
            <a:ln w="25400">
              <a:solidFill>
                <a:srgbClr val="FF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A6E58D-9091-77B3-23D4-E166F0C100A4}"/>
                </a:ext>
              </a:extLst>
            </p:cNvPr>
            <p:cNvSpPr txBox="1"/>
            <p:nvPr/>
          </p:nvSpPr>
          <p:spPr>
            <a:xfrm>
              <a:off x="1596887" y="5546035"/>
              <a:ext cx="1331843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Linear!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7677952-8D7C-B30B-E883-848B5EA93BE5}"/>
              </a:ext>
            </a:extLst>
          </p:cNvPr>
          <p:cNvGrpSpPr/>
          <p:nvPr/>
        </p:nvGrpSpPr>
        <p:grpSpPr>
          <a:xfrm>
            <a:off x="3457328" y="5203371"/>
            <a:ext cx="7561854" cy="797025"/>
            <a:chOff x="1496006" y="5203371"/>
            <a:chExt cx="7561854" cy="797025"/>
          </a:xfrm>
        </p:grpSpPr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32747F7D-A74E-69AD-C976-00B5C83B71EA}"/>
                </a:ext>
              </a:extLst>
            </p:cNvPr>
            <p:cNvSpPr/>
            <p:nvPr/>
          </p:nvSpPr>
          <p:spPr>
            <a:xfrm rot="5400000">
              <a:off x="5079435" y="1619942"/>
              <a:ext cx="394995" cy="7561854"/>
            </a:xfrm>
            <a:prstGeom prst="rightBrace">
              <a:avLst/>
            </a:prstGeom>
            <a:ln w="25400">
              <a:solidFill>
                <a:srgbClr val="FF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F636912-ECED-BEA0-FB49-9DF82DC00ADF}"/>
                </a:ext>
              </a:extLst>
            </p:cNvPr>
            <p:cNvSpPr txBox="1"/>
            <p:nvPr/>
          </p:nvSpPr>
          <p:spPr>
            <a:xfrm>
              <a:off x="4558375" y="5538731"/>
              <a:ext cx="1437114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Bounded!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1593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2B0E-3D99-A870-4D03-63A1BDEA5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Collaborators: Thank You!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046988-50CA-B80F-1D61-7E88DAE81707}"/>
              </a:ext>
            </a:extLst>
          </p:cNvPr>
          <p:cNvGrpSpPr/>
          <p:nvPr/>
        </p:nvGrpSpPr>
        <p:grpSpPr>
          <a:xfrm>
            <a:off x="71137" y="1398794"/>
            <a:ext cx="1976284" cy="2107644"/>
            <a:chOff x="778231" y="1690688"/>
            <a:chExt cx="1976284" cy="2107644"/>
          </a:xfrm>
        </p:grpSpPr>
        <p:pic>
          <p:nvPicPr>
            <p:cNvPr id="5" name="Picture 4" descr="A person wearing glasses and a blue dress&#10;&#10;Description automatically generated">
              <a:extLst>
                <a:ext uri="{FF2B5EF4-FFF2-40B4-BE49-F238E27FC236}">
                  <a16:creationId xmlns:a16="http://schemas.microsoft.com/office/drawing/2014/main" id="{480C4269-8143-4710-26D3-9DD7AFD46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1856346" cy="173831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100483A-A63C-CF81-30ED-25247D639AF7}"/>
                </a:ext>
              </a:extLst>
            </p:cNvPr>
            <p:cNvSpPr txBox="1"/>
            <p:nvPr/>
          </p:nvSpPr>
          <p:spPr>
            <a:xfrm>
              <a:off x="778231" y="3429000"/>
              <a:ext cx="197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Mor</a:t>
              </a:r>
              <a:r>
                <a:rPr lang="en-US" dirty="0"/>
                <a:t> </a:t>
              </a:r>
              <a:r>
                <a:rPr lang="en-US" dirty="0" err="1"/>
                <a:t>Harchol</a:t>
              </a:r>
              <a:r>
                <a:rPr lang="en-US" dirty="0"/>
                <a:t>-Balter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A31C01A-BE57-A88E-1D8E-82B948C2FEB9}"/>
              </a:ext>
            </a:extLst>
          </p:cNvPr>
          <p:cNvGrpSpPr/>
          <p:nvPr/>
        </p:nvGrpSpPr>
        <p:grpSpPr>
          <a:xfrm>
            <a:off x="9829808" y="1395636"/>
            <a:ext cx="2362192" cy="2056174"/>
            <a:chOff x="3037202" y="3506886"/>
            <a:chExt cx="2362192" cy="20561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E9C4D5A-7959-7168-3723-0230C8802BC5}"/>
                </a:ext>
              </a:extLst>
            </p:cNvPr>
            <p:cNvSpPr txBox="1"/>
            <p:nvPr/>
          </p:nvSpPr>
          <p:spPr>
            <a:xfrm>
              <a:off x="3037202" y="5193728"/>
              <a:ext cx="2362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Daniela Hurtado-Lange</a:t>
              </a:r>
            </a:p>
          </p:txBody>
        </p:sp>
        <p:pic>
          <p:nvPicPr>
            <p:cNvPr id="19" name="Picture 18" descr="A person taking a selfie with a dog&#10;&#10;Description automatically generated">
              <a:extLst>
                <a:ext uri="{FF2B5EF4-FFF2-40B4-BE49-F238E27FC236}">
                  <a16:creationId xmlns:a16="http://schemas.microsoft.com/office/drawing/2014/main" id="{40757FFE-6707-EA7D-F1C7-D81845E93A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743" t="1534" r="22503"/>
            <a:stretch/>
          </p:blipFill>
          <p:spPr>
            <a:xfrm>
              <a:off x="3161046" y="3506886"/>
              <a:ext cx="2031739" cy="1686969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09D70E4-45CF-04DB-AFC7-3202DDCDBE65}"/>
              </a:ext>
            </a:extLst>
          </p:cNvPr>
          <p:cNvGrpSpPr/>
          <p:nvPr/>
        </p:nvGrpSpPr>
        <p:grpSpPr>
          <a:xfrm>
            <a:off x="2249594" y="1398794"/>
            <a:ext cx="1711768" cy="2081100"/>
            <a:chOff x="2401576" y="1347900"/>
            <a:chExt cx="1711768" cy="20811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F78781-D61A-6843-49D6-279EA216F3F8}"/>
                </a:ext>
              </a:extLst>
            </p:cNvPr>
            <p:cNvSpPr txBox="1"/>
            <p:nvPr/>
          </p:nvSpPr>
          <p:spPr>
            <a:xfrm>
              <a:off x="2635545" y="3059668"/>
              <a:ext cx="11105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Yige</a:t>
              </a:r>
              <a:r>
                <a:rPr lang="en-US" dirty="0"/>
                <a:t> Hong</a:t>
              </a:r>
            </a:p>
          </p:txBody>
        </p:sp>
        <p:pic>
          <p:nvPicPr>
            <p:cNvPr id="21" name="Picture 20" descr="A person wearing glasses and a backpack&#10;&#10;Description automatically generated">
              <a:extLst>
                <a:ext uri="{FF2B5EF4-FFF2-40B4-BE49-F238E27FC236}">
                  <a16:creationId xmlns:a16="http://schemas.microsoft.com/office/drawing/2014/main" id="{8AFB4F63-4A9F-3261-E7CF-971E9FC74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1576" y="1347900"/>
              <a:ext cx="1711768" cy="1711768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16383C8-7588-36CB-0A3E-1F608D2C8501}"/>
              </a:ext>
            </a:extLst>
          </p:cNvPr>
          <p:cNvGrpSpPr/>
          <p:nvPr/>
        </p:nvGrpSpPr>
        <p:grpSpPr>
          <a:xfrm>
            <a:off x="4168219" y="1398794"/>
            <a:ext cx="1976284" cy="2081036"/>
            <a:chOff x="4159088" y="1347900"/>
            <a:chExt cx="1976284" cy="208103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B6695C-D17A-53F6-BE13-FF35C44CAF71}"/>
                </a:ext>
              </a:extLst>
            </p:cNvPr>
            <p:cNvSpPr txBox="1"/>
            <p:nvPr/>
          </p:nvSpPr>
          <p:spPr>
            <a:xfrm>
              <a:off x="4159088" y="3059604"/>
              <a:ext cx="19762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Alan </a:t>
              </a:r>
              <a:r>
                <a:rPr lang="en-US" dirty="0" err="1"/>
                <a:t>Scheller</a:t>
              </a:r>
              <a:r>
                <a:rPr lang="en-US" dirty="0"/>
                <a:t>-Wolf</a:t>
              </a:r>
            </a:p>
          </p:txBody>
        </p:sp>
        <p:pic>
          <p:nvPicPr>
            <p:cNvPr id="23" name="Picture 22" descr="A person in a suit and tie&#10;&#10;Description automatically generated">
              <a:extLst>
                <a:ext uri="{FF2B5EF4-FFF2-40B4-BE49-F238E27FC236}">
                  <a16:creationId xmlns:a16="http://schemas.microsoft.com/office/drawing/2014/main" id="{DD8A82BA-0E90-E254-B7C2-23D8C2A497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750"/>
            <a:stretch/>
          </p:blipFill>
          <p:spPr>
            <a:xfrm>
              <a:off x="4291347" y="1347900"/>
              <a:ext cx="1711767" cy="171176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141974-038F-95D7-18CC-E74C372CE0DC}"/>
              </a:ext>
            </a:extLst>
          </p:cNvPr>
          <p:cNvGrpSpPr/>
          <p:nvPr/>
        </p:nvGrpSpPr>
        <p:grpSpPr>
          <a:xfrm>
            <a:off x="6525208" y="1398794"/>
            <a:ext cx="1069250" cy="2067796"/>
            <a:chOff x="6291736" y="1347900"/>
            <a:chExt cx="1069250" cy="206779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9339A2E-D4FF-FD09-0F28-73806992A402}"/>
                </a:ext>
              </a:extLst>
            </p:cNvPr>
            <p:cNvSpPr txBox="1"/>
            <p:nvPr/>
          </p:nvSpPr>
          <p:spPr>
            <a:xfrm>
              <a:off x="6291736" y="3046364"/>
              <a:ext cx="10692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R. Srikant</a:t>
              </a:r>
            </a:p>
          </p:txBody>
        </p:sp>
        <p:pic>
          <p:nvPicPr>
            <p:cNvPr id="27" name="Picture 26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C74B0636-E20E-A71E-9171-052199736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915" y="1347900"/>
              <a:ext cx="1055071" cy="170954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4451E7-63AB-7AB6-5CB1-44122694FFF1}"/>
              </a:ext>
            </a:extLst>
          </p:cNvPr>
          <p:cNvGrpSpPr/>
          <p:nvPr/>
        </p:nvGrpSpPr>
        <p:grpSpPr>
          <a:xfrm>
            <a:off x="7762315" y="1395636"/>
            <a:ext cx="2023479" cy="2084194"/>
            <a:chOff x="8648904" y="1344742"/>
            <a:chExt cx="2023479" cy="208419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34B8FCE-E8AA-CB2F-8625-81C0020DB7EC}"/>
                </a:ext>
              </a:extLst>
            </p:cNvPr>
            <p:cNvSpPr txBox="1"/>
            <p:nvPr/>
          </p:nvSpPr>
          <p:spPr>
            <a:xfrm>
              <a:off x="8648904" y="3059604"/>
              <a:ext cx="20234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Siva </a:t>
              </a:r>
              <a:r>
                <a:rPr lang="en-US" dirty="0" err="1"/>
                <a:t>Theja</a:t>
              </a:r>
              <a:r>
                <a:rPr lang="en-US" dirty="0"/>
                <a:t> </a:t>
              </a:r>
              <a:r>
                <a:rPr lang="en-US" dirty="0" err="1"/>
                <a:t>Maguluri</a:t>
              </a:r>
              <a:endParaRPr lang="en-US" dirty="0"/>
            </a:p>
          </p:txBody>
        </p:sp>
        <p:pic>
          <p:nvPicPr>
            <p:cNvPr id="4" name="Picture 3" descr="A person in a suit and tie&#10;&#10;Description automatically generated">
              <a:extLst>
                <a:ext uri="{FF2B5EF4-FFF2-40B4-BE49-F238E27FC236}">
                  <a16:creationId xmlns:a16="http://schemas.microsoft.com/office/drawing/2014/main" id="{3748E696-06F2-1721-3FF4-4B3A9D52C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7836" y="1344742"/>
              <a:ext cx="1225614" cy="171586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0C6A0B-3BBA-CAB1-ACE7-03DB25E8FC29}"/>
              </a:ext>
            </a:extLst>
          </p:cNvPr>
          <p:cNvGrpSpPr/>
          <p:nvPr/>
        </p:nvGrpSpPr>
        <p:grpSpPr>
          <a:xfrm>
            <a:off x="2451556" y="3451810"/>
            <a:ext cx="1315980" cy="2107644"/>
            <a:chOff x="2016113" y="3455416"/>
            <a:chExt cx="1315980" cy="210764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519AA2-F82C-9125-B2C7-3F44BA7C14AA}"/>
                </a:ext>
              </a:extLst>
            </p:cNvPr>
            <p:cNvSpPr txBox="1"/>
            <p:nvPr/>
          </p:nvSpPr>
          <p:spPr>
            <a:xfrm>
              <a:off x="2016113" y="5193728"/>
              <a:ext cx="13159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Seyed</a:t>
              </a:r>
              <a:r>
                <a:rPr lang="en-US" dirty="0"/>
                <a:t> </a:t>
              </a:r>
              <a:r>
                <a:rPr lang="en-US" dirty="0" err="1"/>
                <a:t>Irvani</a:t>
              </a:r>
              <a:endParaRPr lang="en-US" dirty="0"/>
            </a:p>
          </p:txBody>
        </p:sp>
        <p:pic>
          <p:nvPicPr>
            <p:cNvPr id="26" name="Picture 25" descr="A person with black hair wearing a sweater&#10;&#10;Description automatically generated">
              <a:extLst>
                <a:ext uri="{FF2B5EF4-FFF2-40B4-BE49-F238E27FC236}">
                  <a16:creationId xmlns:a16="http://schemas.microsoft.com/office/drawing/2014/main" id="{C6F20B21-937F-880B-3340-B904E3B3C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5487" y="3455416"/>
              <a:ext cx="1225479" cy="1787438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F33A14B-004A-1BEE-9AD9-B269EA17DE2F}"/>
              </a:ext>
            </a:extLst>
          </p:cNvPr>
          <p:cNvGrpSpPr/>
          <p:nvPr/>
        </p:nvGrpSpPr>
        <p:grpSpPr>
          <a:xfrm>
            <a:off x="247289" y="3506887"/>
            <a:ext cx="1736215" cy="2056173"/>
            <a:chOff x="247289" y="3506887"/>
            <a:chExt cx="1736215" cy="20561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56ACF2-8AF2-3F93-8E0D-9E6E07444FCB}"/>
                </a:ext>
              </a:extLst>
            </p:cNvPr>
            <p:cNvSpPr txBox="1"/>
            <p:nvPr/>
          </p:nvSpPr>
          <p:spPr>
            <a:xfrm>
              <a:off x="296663" y="5193728"/>
              <a:ext cx="16868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Cameron Curtis</a:t>
              </a:r>
            </a:p>
          </p:txBody>
        </p:sp>
        <p:pic>
          <p:nvPicPr>
            <p:cNvPr id="31" name="Picture 30" descr="A person smiling for a picture&#10;&#10;Description automatically generated">
              <a:extLst>
                <a:ext uri="{FF2B5EF4-FFF2-40B4-BE49-F238E27FC236}">
                  <a16:creationId xmlns:a16="http://schemas.microsoft.com/office/drawing/2014/main" id="{4215832A-E74C-DD1C-E94B-D127DB6A1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7289" y="3506887"/>
              <a:ext cx="1686841" cy="1686841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A2A3A02-4B7D-B7B1-76CC-41A754658287}"/>
              </a:ext>
            </a:extLst>
          </p:cNvPr>
          <p:cNvGrpSpPr/>
          <p:nvPr/>
        </p:nvGrpSpPr>
        <p:grpSpPr>
          <a:xfrm>
            <a:off x="6362889" y="3522230"/>
            <a:ext cx="1570186" cy="2051404"/>
            <a:chOff x="6906758" y="3582041"/>
            <a:chExt cx="1570186" cy="205140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EEE1ED7-355C-43C6-BE07-A07BEB50A6E8}"/>
                </a:ext>
              </a:extLst>
            </p:cNvPr>
            <p:cNvSpPr txBox="1"/>
            <p:nvPr/>
          </p:nvSpPr>
          <p:spPr>
            <a:xfrm>
              <a:off x="6906758" y="5264113"/>
              <a:ext cx="1570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Hayriye</a:t>
              </a:r>
              <a:r>
                <a:rPr lang="en-US" dirty="0"/>
                <a:t> </a:t>
              </a:r>
              <a:r>
                <a:rPr lang="en-US" dirty="0" err="1"/>
                <a:t>Ayhan</a:t>
              </a:r>
              <a:endParaRPr lang="en-US" dirty="0"/>
            </a:p>
          </p:txBody>
        </p:sp>
        <p:pic>
          <p:nvPicPr>
            <p:cNvPr id="34" name="Picture 33" descr="A person wearing glasses and a pink shirt&#10;&#10;Description automatically generated">
              <a:extLst>
                <a:ext uri="{FF2B5EF4-FFF2-40B4-BE49-F238E27FC236}">
                  <a16:creationId xmlns:a16="http://schemas.microsoft.com/office/drawing/2014/main" id="{01FB0E7B-7BE5-1A15-C7F5-B8B81988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915" y="3582041"/>
              <a:ext cx="1231032" cy="168697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E868CCA-1571-544B-C767-62E088AD8F69}"/>
              </a:ext>
            </a:extLst>
          </p:cNvPr>
          <p:cNvGrpSpPr/>
          <p:nvPr/>
        </p:nvGrpSpPr>
        <p:grpSpPr>
          <a:xfrm>
            <a:off x="8208722" y="3519102"/>
            <a:ext cx="1671385" cy="2068206"/>
            <a:chOff x="8186501" y="3471812"/>
            <a:chExt cx="1671385" cy="206820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EF61882-DB86-927D-E51B-FD3C419C25BD}"/>
                </a:ext>
              </a:extLst>
            </p:cNvPr>
            <p:cNvSpPr txBox="1"/>
            <p:nvPr/>
          </p:nvSpPr>
          <p:spPr>
            <a:xfrm>
              <a:off x="8472578" y="5170686"/>
              <a:ext cx="10992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Ben Berg</a:t>
              </a:r>
            </a:p>
          </p:txBody>
        </p:sp>
        <p:pic>
          <p:nvPicPr>
            <p:cNvPr id="37" name="Picture 36" descr="A person with a beard and glasses smiling&#10;&#10;Description automatically generated">
              <a:extLst>
                <a:ext uri="{FF2B5EF4-FFF2-40B4-BE49-F238E27FC236}">
                  <a16:creationId xmlns:a16="http://schemas.microsoft.com/office/drawing/2014/main" id="{B3BCACF5-59AD-3D32-A910-B280C0B7C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6501" y="3471812"/>
              <a:ext cx="1671385" cy="1693976"/>
            </a:xfrm>
            <a:prstGeom prst="rect">
              <a:avLst/>
            </a:pr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89DD023-1213-F856-E1EC-9F2E3C0359CD}"/>
              </a:ext>
            </a:extLst>
          </p:cNvPr>
          <p:cNvGrpSpPr/>
          <p:nvPr/>
        </p:nvGrpSpPr>
        <p:grpSpPr>
          <a:xfrm>
            <a:off x="10273327" y="3519102"/>
            <a:ext cx="1671384" cy="2054660"/>
            <a:chOff x="10126513" y="3517460"/>
            <a:chExt cx="1671384" cy="205466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6445D0-1256-F54A-1EA2-30754CC826EB}"/>
                </a:ext>
              </a:extLst>
            </p:cNvPr>
            <p:cNvSpPr txBox="1"/>
            <p:nvPr/>
          </p:nvSpPr>
          <p:spPr>
            <a:xfrm>
              <a:off x="10177112" y="5202788"/>
              <a:ext cx="15701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Zhongrui</a:t>
              </a:r>
              <a:r>
                <a:rPr lang="en-US" dirty="0"/>
                <a:t> Chen</a:t>
              </a:r>
            </a:p>
          </p:txBody>
        </p:sp>
        <p:pic>
          <p:nvPicPr>
            <p:cNvPr id="40" name="Picture 39" descr="A person in a suit&#10;&#10;Description automatically generated">
              <a:extLst>
                <a:ext uri="{FF2B5EF4-FFF2-40B4-BE49-F238E27FC236}">
                  <a16:creationId xmlns:a16="http://schemas.microsoft.com/office/drawing/2014/main" id="{F598CFFF-2685-4262-F436-8B1E987B8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26513" y="3517460"/>
              <a:ext cx="1671384" cy="167138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690A0CE-D3AF-7548-5257-0DE923546405}"/>
              </a:ext>
            </a:extLst>
          </p:cNvPr>
          <p:cNvGrpSpPr/>
          <p:nvPr/>
        </p:nvGrpSpPr>
        <p:grpSpPr>
          <a:xfrm>
            <a:off x="4275852" y="3503825"/>
            <a:ext cx="1711768" cy="2083483"/>
            <a:chOff x="4275852" y="3503825"/>
            <a:chExt cx="1711768" cy="2083483"/>
          </a:xfrm>
        </p:grpSpPr>
        <p:pic>
          <p:nvPicPr>
            <p:cNvPr id="43" name="Picture 42" descr="A person wearing glasses and a black jacket&#10;&#10;Description automatically generated">
              <a:extLst>
                <a:ext uri="{FF2B5EF4-FFF2-40B4-BE49-F238E27FC236}">
                  <a16:creationId xmlns:a16="http://schemas.microsoft.com/office/drawing/2014/main" id="{783EF6BF-0791-5813-B9C7-531D4F975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5852" y="3503825"/>
              <a:ext cx="1711768" cy="171176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721A04D-E603-A456-ED62-A20F3E6F9A80}"/>
                </a:ext>
              </a:extLst>
            </p:cNvPr>
            <p:cNvSpPr txBox="1"/>
            <p:nvPr/>
          </p:nvSpPr>
          <p:spPr>
            <a:xfrm>
              <a:off x="4434280" y="5217976"/>
              <a:ext cx="13949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Ziyuan</a:t>
              </a:r>
              <a:r>
                <a:rPr lang="en-US" dirty="0"/>
                <a:t> Wang</a:t>
              </a:r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77667-2E36-CB63-6AF4-081E4AEB1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3BBA3731-926A-FE8E-DF0A-FF0A9B7A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802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F20-B3FF-FD0E-D9A6-0B4796E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2-level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8467"/>
                <a:ext cx="10944225" cy="45194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Fundamental drift theorem: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∘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Q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Δ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Thm: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8467"/>
                <a:ext cx="10944225" cy="4519450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C12FDE3-DC4F-6240-604D-A67155D621A9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E78297-BDEA-0117-DAAA-3B302439D572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99919B3-B9B6-BFB6-3B54-D9F4CA538C28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5" name="Rectangles 39">
                  <a:extLst>
                    <a:ext uri="{FF2B5EF4-FFF2-40B4-BE49-F238E27FC236}">
                      <a16:creationId xmlns:a16="http://schemas.microsoft.com/office/drawing/2014/main" id="{DFAAF099-A2D7-9FE5-323E-B1CB72DBF0E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40">
                  <a:extLst>
                    <a:ext uri="{FF2B5EF4-FFF2-40B4-BE49-F238E27FC236}">
                      <a16:creationId xmlns:a16="http://schemas.microsoft.com/office/drawing/2014/main" id="{C8448CFB-D7BD-E7E4-F4F0-B26DB7A3759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1">
                  <a:extLst>
                    <a:ext uri="{FF2B5EF4-FFF2-40B4-BE49-F238E27FC236}">
                      <a16:creationId xmlns:a16="http://schemas.microsoft.com/office/drawing/2014/main" id="{97B0DA5E-9498-8B3F-E50A-503872DC3F3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2">
                  <a:extLst>
                    <a:ext uri="{FF2B5EF4-FFF2-40B4-BE49-F238E27FC236}">
                      <a16:creationId xmlns:a16="http://schemas.microsoft.com/office/drawing/2014/main" id="{9C5804EE-FD04-68AF-22A1-9D3447C29BD3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BE5BF76-2ECC-61C9-D2CD-1D3C1191F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123D92-E270-17AD-0DBC-3E2F9930E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D78D731D-3E13-A22C-B6BC-C4CC2EAAD030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535FC041-084C-9EC8-1435-D049ECC926C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B014DCD4-D212-8336-C791-03A631902159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301F8C2C-7FAD-DA66-1FF1-7ED67D301B32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12FDAC-5899-B927-6810-D46E52A07C72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D37A76-04CB-B0FC-0F41-7ACD9E26F89E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783558-6DCF-724E-1D81-9710AA9BC0A1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7E598F-2A8E-72A0-944F-972A0EC45CEA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618D746-BD2D-E745-4C69-93916CB4AB62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0EAD75-D730-04E0-C9ED-35475646E3C4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9A002BC-B26B-0260-8DA4-E12E4F09C73D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81CD92-6E62-6495-D55E-9F716BE4B27A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9F6944-BAD8-5A82-D1A0-1467E2EDD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879D74-E70D-3B96-0DDF-F88EF52D6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A9FE4D-5FA4-52DD-B10E-59EDE7CFA3BE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842880E-45B6-13F1-CFFE-2F4505CF027B}"/>
              </a:ext>
            </a:extLst>
          </p:cNvPr>
          <p:cNvGrpSpPr/>
          <p:nvPr/>
        </p:nvGrpSpPr>
        <p:grpSpPr>
          <a:xfrm>
            <a:off x="1814512" y="4395499"/>
            <a:ext cx="10125333" cy="1105557"/>
            <a:chOff x="1814512" y="4395499"/>
            <a:chExt cx="10125333" cy="110555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AD246F-5237-B821-E9AD-DB132D894E3B}"/>
                </a:ext>
              </a:extLst>
            </p:cNvPr>
            <p:cNvSpPr/>
            <p:nvPr/>
          </p:nvSpPr>
          <p:spPr>
            <a:xfrm>
              <a:off x="1814512" y="4395499"/>
              <a:ext cx="8991600" cy="110555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B6A6F22D-951F-07F3-B0B1-3335E1EC4476}"/>
                </a:ext>
              </a:extLst>
            </p:cNvPr>
            <p:cNvSpPr/>
            <p:nvPr/>
          </p:nvSpPr>
          <p:spPr>
            <a:xfrm>
              <a:off x="10973305" y="4491077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30908203-1D4F-6053-5568-D7EB57E0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D534D9E4-F06B-9031-3C8D-5C2FFE3A2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20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DBCCBB4-605E-BF73-DCF9-B162C3CD8E95}"/>
              </a:ext>
            </a:extLst>
          </p:cNvPr>
          <p:cNvGrpSpPr/>
          <p:nvPr/>
        </p:nvGrpSpPr>
        <p:grpSpPr>
          <a:xfrm>
            <a:off x="4836990" y="1504734"/>
            <a:ext cx="6176151" cy="1475038"/>
            <a:chOff x="4836990" y="1504734"/>
            <a:chExt cx="6176151" cy="147503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80DA1A8-8E0A-2745-5740-63D2ECA9FABF}"/>
                </a:ext>
              </a:extLst>
            </p:cNvPr>
            <p:cNvGrpSpPr/>
            <p:nvPr/>
          </p:nvGrpSpPr>
          <p:grpSpPr>
            <a:xfrm>
              <a:off x="4836990" y="1504735"/>
              <a:ext cx="1556913" cy="923330"/>
              <a:chOff x="4836990" y="1504735"/>
              <a:chExt cx="1556913" cy="92333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38FF073-12CB-07DD-663D-619A02E39E34}"/>
                  </a:ext>
                </a:extLst>
              </p:cNvPr>
              <p:cNvSpPr txBox="1"/>
              <p:nvPr/>
            </p:nvSpPr>
            <p:spPr>
              <a:xfrm>
                <a:off x="4944590" y="1966400"/>
                <a:ext cx="1331843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Linear!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37314C-50E1-7F72-79E7-B8C9AD29674F}"/>
                  </a:ext>
                </a:extLst>
              </p:cNvPr>
              <p:cNvSpPr txBox="1"/>
              <p:nvPr/>
            </p:nvSpPr>
            <p:spPr>
              <a:xfrm>
                <a:off x="4836990" y="1504735"/>
                <a:ext cx="1556913" cy="461665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21014594-7654-E21F-4098-14B92A6B73AB}"/>
                </a:ext>
              </a:extLst>
            </p:cNvPr>
            <p:cNvGrpSpPr/>
            <p:nvPr/>
          </p:nvGrpSpPr>
          <p:grpSpPr>
            <a:xfrm>
              <a:off x="6458878" y="1504734"/>
              <a:ext cx="4554263" cy="1475038"/>
              <a:chOff x="6458878" y="1504734"/>
              <a:chExt cx="4554263" cy="1475038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9A7796-A9CF-148D-B935-BC219AD785F3}"/>
                  </a:ext>
                </a:extLst>
              </p:cNvPr>
              <p:cNvSpPr txBox="1"/>
              <p:nvPr/>
            </p:nvSpPr>
            <p:spPr>
              <a:xfrm>
                <a:off x="9583152" y="2518107"/>
                <a:ext cx="1429989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Bounded!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66584C4-C432-7182-A63E-4D3FAD20AA17}"/>
                  </a:ext>
                </a:extLst>
              </p:cNvPr>
              <p:cNvSpPr txBox="1"/>
              <p:nvPr/>
            </p:nvSpPr>
            <p:spPr>
              <a:xfrm>
                <a:off x="6458878" y="1504734"/>
                <a:ext cx="4554263" cy="1016159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E4771-F893-5A22-9A51-B58CA78E944F}"/>
              </a:ext>
            </a:extLst>
          </p:cNvPr>
          <p:cNvGrpSpPr/>
          <p:nvPr/>
        </p:nvGrpSpPr>
        <p:grpSpPr>
          <a:xfrm>
            <a:off x="2372295" y="3565295"/>
            <a:ext cx="8509065" cy="517820"/>
            <a:chOff x="2372295" y="3565295"/>
            <a:chExt cx="8509065" cy="517820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3C8A436-0DDA-F0E2-BBCA-74758F7A0489}"/>
                </a:ext>
              </a:extLst>
            </p:cNvPr>
            <p:cNvSpPr txBox="1"/>
            <p:nvPr/>
          </p:nvSpPr>
          <p:spPr>
            <a:xfrm>
              <a:off x="4852059" y="3565295"/>
              <a:ext cx="6029301" cy="517820"/>
            </a:xfrm>
            <a:prstGeom prst="rect">
              <a:avLst/>
            </a:prstGeom>
            <a:noFill/>
            <a:ln w="25400">
              <a:solidFill>
                <a:srgbClr val="FF66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931A25-7ABF-0BE6-C5AB-F0DE33099518}"/>
                </a:ext>
              </a:extLst>
            </p:cNvPr>
            <p:cNvSpPr txBox="1"/>
            <p:nvPr/>
          </p:nvSpPr>
          <p:spPr>
            <a:xfrm>
              <a:off x="2372295" y="3565295"/>
              <a:ext cx="2134392" cy="517820"/>
            </a:xfrm>
            <a:prstGeom prst="rect">
              <a:avLst/>
            </a:prstGeom>
            <a:noFill/>
            <a:ln w="25400">
              <a:solidFill>
                <a:srgbClr val="FF33CC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528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F20-B3FF-FD0E-D9A6-0B4796E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962" y="1697200"/>
                <a:ext cx="10944225" cy="5160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bounds, even just from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!</a:t>
                </a:r>
                <a:br>
                  <a:rPr lang="en-US" dirty="0"/>
                </a:br>
                <a:r>
                  <a:rPr lang="en-US" dirty="0"/>
                  <a:t>“Analysis of Markovian Arrivals and Service with Applications to Intermittent Overload”. Grosof, Hong, </a:t>
                </a:r>
                <a:r>
                  <a:rPr lang="en-US" dirty="0" err="1"/>
                  <a:t>Harchol</a:t>
                </a:r>
                <a:r>
                  <a:rPr lang="en-US" dirty="0"/>
                  <a:t>-Balter.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962" y="1697200"/>
                <a:ext cx="10944225" cy="5160800"/>
              </a:xfrm>
              <a:blipFill>
                <a:blip r:embed="rId2"/>
                <a:stretch>
                  <a:fillRect l="-111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C12FDE3-DC4F-6240-604D-A67155D621A9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FE78297-BDEA-0117-DAAA-3B302439D572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799919B3-B9B6-BFB6-3B54-D9F4CA538C28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5" name="Rectangles 39">
                  <a:extLst>
                    <a:ext uri="{FF2B5EF4-FFF2-40B4-BE49-F238E27FC236}">
                      <a16:creationId xmlns:a16="http://schemas.microsoft.com/office/drawing/2014/main" id="{DFAAF099-A2D7-9FE5-323E-B1CB72DBF0E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s 40">
                  <a:extLst>
                    <a:ext uri="{FF2B5EF4-FFF2-40B4-BE49-F238E27FC236}">
                      <a16:creationId xmlns:a16="http://schemas.microsoft.com/office/drawing/2014/main" id="{C8448CFB-D7BD-E7E4-F4F0-B26DB7A3759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s 41">
                  <a:extLst>
                    <a:ext uri="{FF2B5EF4-FFF2-40B4-BE49-F238E27FC236}">
                      <a16:creationId xmlns:a16="http://schemas.microsoft.com/office/drawing/2014/main" id="{97B0DA5E-9498-8B3F-E50A-503872DC3F3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s 42">
                  <a:extLst>
                    <a:ext uri="{FF2B5EF4-FFF2-40B4-BE49-F238E27FC236}">
                      <a16:creationId xmlns:a16="http://schemas.microsoft.com/office/drawing/2014/main" id="{9C5804EE-FD04-68AF-22A1-9D3447C29BD3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BE5BF76-2ECC-61C9-D2CD-1D3C1191FA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51123D92-E270-17AD-0DBC-3E2F9930E5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Rectangles 46">
                <a:extLst>
                  <a:ext uri="{FF2B5EF4-FFF2-40B4-BE49-F238E27FC236}">
                    <a16:creationId xmlns:a16="http://schemas.microsoft.com/office/drawing/2014/main" id="{D78D731D-3E13-A22C-B6BC-C4CC2EAAD030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ectangles 47">
                <a:extLst>
                  <a:ext uri="{FF2B5EF4-FFF2-40B4-BE49-F238E27FC236}">
                    <a16:creationId xmlns:a16="http://schemas.microsoft.com/office/drawing/2014/main" id="{535FC041-084C-9EC8-1435-D049ECC926C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ectangles 48">
                <a:extLst>
                  <a:ext uri="{FF2B5EF4-FFF2-40B4-BE49-F238E27FC236}">
                    <a16:creationId xmlns:a16="http://schemas.microsoft.com/office/drawing/2014/main" id="{B014DCD4-D212-8336-C791-03A631902159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Rectangles 49">
                <a:extLst>
                  <a:ext uri="{FF2B5EF4-FFF2-40B4-BE49-F238E27FC236}">
                    <a16:creationId xmlns:a16="http://schemas.microsoft.com/office/drawing/2014/main" id="{301F8C2C-7FAD-DA66-1FF1-7ED67D301B32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412FDAC-5899-B927-6810-D46E52A07C72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BD37A76-04CB-B0FC-0F41-7ACD9E26F89E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14783558-6DCF-724E-1D81-9710AA9BC0A1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77E598F-2A8E-72A0-944F-972A0EC45CEA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6618D746-BD2D-E745-4C69-93916CB4AB62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CF0EAD75-D730-04E0-C9ED-35475646E3C4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49A002BC-B26B-0260-8DA4-E12E4F09C73D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381CD92-6E62-6495-D55E-9F716BE4B27A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9F6944-BAD8-5A82-D1A0-1467E2EDD0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C3B6DC03-8E60-2635-869F-4FEF4034C2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879D74-E70D-3B96-0DDF-F88EF52D69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4A9FE4D-5FA4-52DD-B10E-59EDE7CFA3BE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ADAAF51-1E6F-B82A-A324-CEA64DC578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8A12A39-F260-7131-0675-29888CA29A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237E0F6-4445-E4EF-15F9-5EC92EE796F1}"/>
              </a:ext>
            </a:extLst>
          </p:cNvPr>
          <p:cNvGrpSpPr/>
          <p:nvPr/>
        </p:nvGrpSpPr>
        <p:grpSpPr>
          <a:xfrm>
            <a:off x="1819274" y="1947863"/>
            <a:ext cx="10120571" cy="1105557"/>
            <a:chOff x="1819274" y="1947863"/>
            <a:chExt cx="10120571" cy="110555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AD246F-5237-B821-E9AD-DB132D894E3B}"/>
                </a:ext>
              </a:extLst>
            </p:cNvPr>
            <p:cNvSpPr/>
            <p:nvPr/>
          </p:nvSpPr>
          <p:spPr>
            <a:xfrm>
              <a:off x="1819274" y="1947863"/>
              <a:ext cx="8991600" cy="1105557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miley Face 36">
              <a:extLst>
                <a:ext uri="{FF2B5EF4-FFF2-40B4-BE49-F238E27FC236}">
                  <a16:creationId xmlns:a16="http://schemas.microsoft.com/office/drawing/2014/main" id="{B6A6F22D-951F-07F3-B0B1-3335E1EC4476}"/>
                </a:ext>
              </a:extLst>
            </p:cNvPr>
            <p:cNvSpPr/>
            <p:nvPr/>
          </p:nvSpPr>
          <p:spPr>
            <a:xfrm>
              <a:off x="10973305" y="2062491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A371AF0-136F-BA9A-86AE-6575CA6E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7BC38BE5-8966-5A77-64AA-6464FAD4B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91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14BB-831A-4B91-D986-F7B909B9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simulation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DC86-2DC1-31C2-C552-7D583CC37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1447477"/>
            <a:ext cx="11241069" cy="4629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3249A3-F256-0954-A03E-1069088B5F9B}"/>
              </a:ext>
            </a:extLst>
          </p:cNvPr>
          <p:cNvSpPr/>
          <p:nvPr/>
        </p:nvSpPr>
        <p:spPr>
          <a:xfrm>
            <a:off x="1428750" y="1333500"/>
            <a:ext cx="10429875" cy="396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A0C72-953B-4CA8-0A83-FDB7FDF36C6A}"/>
                  </a:ext>
                </a:extLst>
              </p:cNvPr>
              <p:cNvSpPr txBox="1"/>
              <p:nvPr/>
            </p:nvSpPr>
            <p:spPr>
              <a:xfrm>
                <a:off x="2266950" y="6008853"/>
                <a:ext cx="601027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Setting: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5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3A0C72-953B-4CA8-0A83-FDB7FDF36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950" y="6008853"/>
                <a:ext cx="6010275" cy="461665"/>
              </a:xfrm>
              <a:prstGeom prst="rect">
                <a:avLst/>
              </a:prstGeom>
              <a:blipFill>
                <a:blip r:embed="rId3"/>
                <a:stretch>
                  <a:fillRect l="-1623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593AFBF-07F9-5D36-96DC-A93A07A3B7E5}"/>
              </a:ext>
            </a:extLst>
          </p:cNvPr>
          <p:cNvGrpSpPr/>
          <p:nvPr/>
        </p:nvGrpSpPr>
        <p:grpSpPr>
          <a:xfrm>
            <a:off x="7852954" y="41630"/>
            <a:ext cx="3796003" cy="1033854"/>
            <a:chOff x="2224216" y="1511119"/>
            <a:chExt cx="6578607" cy="184149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735FB60-B085-4943-4550-B4ED06B0AC1C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BB2189FF-B2AC-C6CE-1FBF-8FFF434A94D9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9" name="Rectangles 39">
                  <a:extLst>
                    <a:ext uri="{FF2B5EF4-FFF2-40B4-BE49-F238E27FC236}">
                      <a16:creationId xmlns:a16="http://schemas.microsoft.com/office/drawing/2014/main" id="{5B619485-B16A-2F7E-A6D3-DB9C778FF824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s 40">
                  <a:extLst>
                    <a:ext uri="{FF2B5EF4-FFF2-40B4-BE49-F238E27FC236}">
                      <a16:creationId xmlns:a16="http://schemas.microsoft.com/office/drawing/2014/main" id="{A7924E51-6850-BCD6-9AB2-FF1757BDB0DC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s 41">
                  <a:extLst>
                    <a:ext uri="{FF2B5EF4-FFF2-40B4-BE49-F238E27FC236}">
                      <a16:creationId xmlns:a16="http://schemas.microsoft.com/office/drawing/2014/main" id="{176052F0-27DB-E692-B80F-9569D7DF219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Rectangles 42">
                  <a:extLst>
                    <a:ext uri="{FF2B5EF4-FFF2-40B4-BE49-F238E27FC236}">
                      <a16:creationId xmlns:a16="http://schemas.microsoft.com/office/drawing/2014/main" id="{742B28F5-FE59-CEBC-EFC2-CDF68D99824B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A9366616-4D03-353B-AE1A-6C75193911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4EE488D-22A1-6CAC-9BC9-B1AA78620B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" name="Rectangles 46">
                <a:extLst>
                  <a:ext uri="{FF2B5EF4-FFF2-40B4-BE49-F238E27FC236}">
                    <a16:creationId xmlns:a16="http://schemas.microsoft.com/office/drawing/2014/main" id="{C7F738E6-F5B4-7DA5-AAE3-D6B03E4195F4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ectangles 47">
                <a:extLst>
                  <a:ext uri="{FF2B5EF4-FFF2-40B4-BE49-F238E27FC236}">
                    <a16:creationId xmlns:a16="http://schemas.microsoft.com/office/drawing/2014/main" id="{1CF7CB0F-EE8A-2768-29C2-23D2286381EA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Rectangles 48">
                <a:extLst>
                  <a:ext uri="{FF2B5EF4-FFF2-40B4-BE49-F238E27FC236}">
                    <a16:creationId xmlns:a16="http://schemas.microsoft.com/office/drawing/2014/main" id="{EB4F79B0-BFF8-CA7E-4FFB-FB84C02F6843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ectangles 49">
                <a:extLst>
                  <a:ext uri="{FF2B5EF4-FFF2-40B4-BE49-F238E27FC236}">
                    <a16:creationId xmlns:a16="http://schemas.microsoft.com/office/drawing/2014/main" id="{9F05B486-E0DC-D35F-F1C5-4CCDEA7C6BF8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8B67648-B64A-88B4-65B6-587895CBE13C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31983314-8D87-8625-B8BE-8F122FE29586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13679CDC-BE85-67B0-B91C-C7EBE0E2274A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91547C-500D-284F-2C7A-DBC0324E8535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BF1297E-29D6-3DDC-6753-0A37CC77DCC3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BA74F01C-3251-E1AA-99C6-4966DC865173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5EBA7FBC-C5E8-D5ED-90A1-542001D0059A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14B54B-7B3F-9EEB-9477-843D4F1D77A2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A6787A8-D71F-97B3-AD27-06E3E0DDF8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A45A37E-B13F-E763-4FDB-F35539DF4CF2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8A45A37E-B13F-E763-4FDB-F35539DF4C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67DB750-A78A-8123-DBDC-1305387F9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E0A9E0B-B110-2224-4F13-84CC413E067B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B7C972A-F071-BE77-F1A1-057BAD29735A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FB7C972A-F071-BE77-F1A1-057BAD2973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8F94421-62CB-A527-3B9A-0804A82ED8A2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8F94421-62CB-A527-3B9A-0804A82ED8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71C74F-894C-B47B-5E3E-6A3A0B47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24E7F-54D6-26C7-2CA9-8ABE4F2F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74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F94EA-F494-CA65-C690-834245330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7CB66-5A6D-A10E-1575-DBE95DA87A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Design a random variable/test function to have just the right drift for what we want.</a:t>
                </a:r>
              </a:p>
              <a:p>
                <a:pPr marL="0" indent="0">
                  <a:buNone/>
                </a:pPr>
                <a:r>
                  <a:rPr lang="en-US" dirty="0"/>
                  <a:t>Separate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part of the drift from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part of the drift.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+2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:r>
                  <a:rPr lang="en-US" i="1" dirty="0">
                    <a:latin typeface="Cambria Math" panose="02040503050406030204" pitchFamily="18" charset="0"/>
                  </a:rPr>
                  <a:t>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Very widely-applicable idea!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7CB66-5A6D-A10E-1575-DBE95DA87A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887626-6946-8795-4333-788211877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2CAE6F-68E4-99E9-A9DE-932D13632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21DB86-DCDE-2BD3-822C-581F6AA77E92}"/>
              </a:ext>
            </a:extLst>
          </p:cNvPr>
          <p:cNvGrpSpPr/>
          <p:nvPr/>
        </p:nvGrpSpPr>
        <p:grpSpPr>
          <a:xfrm>
            <a:off x="4606791" y="3678832"/>
            <a:ext cx="6176151" cy="1475038"/>
            <a:chOff x="4836990" y="1504734"/>
            <a:chExt cx="6176151" cy="1475038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788ED48-5C5D-DA83-CA62-0C0F33F7E22B}"/>
                </a:ext>
              </a:extLst>
            </p:cNvPr>
            <p:cNvGrpSpPr/>
            <p:nvPr/>
          </p:nvGrpSpPr>
          <p:grpSpPr>
            <a:xfrm>
              <a:off x="4836990" y="1504735"/>
              <a:ext cx="1556913" cy="923330"/>
              <a:chOff x="4836990" y="1504735"/>
              <a:chExt cx="1556913" cy="923330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65D92A8-9CF3-8F0E-B6DF-FC1465130349}"/>
                  </a:ext>
                </a:extLst>
              </p:cNvPr>
              <p:cNvSpPr txBox="1"/>
              <p:nvPr/>
            </p:nvSpPr>
            <p:spPr>
              <a:xfrm>
                <a:off x="4944590" y="1966400"/>
                <a:ext cx="1331843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Linear!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C00565-1EA9-863B-5F19-33599BF197E3}"/>
                  </a:ext>
                </a:extLst>
              </p:cNvPr>
              <p:cNvSpPr txBox="1"/>
              <p:nvPr/>
            </p:nvSpPr>
            <p:spPr>
              <a:xfrm>
                <a:off x="4836990" y="1504735"/>
                <a:ext cx="1556913" cy="461665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1477477-4F90-44B4-FD15-56B3C604AB68}"/>
                </a:ext>
              </a:extLst>
            </p:cNvPr>
            <p:cNvGrpSpPr/>
            <p:nvPr/>
          </p:nvGrpSpPr>
          <p:grpSpPr>
            <a:xfrm>
              <a:off x="6458878" y="1504734"/>
              <a:ext cx="4554263" cy="1475038"/>
              <a:chOff x="6458878" y="1504734"/>
              <a:chExt cx="4554263" cy="147503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5A39D5-7867-F30F-F1BB-1B55F050F958}"/>
                  </a:ext>
                </a:extLst>
              </p:cNvPr>
              <p:cNvSpPr txBox="1"/>
              <p:nvPr/>
            </p:nvSpPr>
            <p:spPr>
              <a:xfrm>
                <a:off x="9583152" y="2518107"/>
                <a:ext cx="1429989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Bounded!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A04B40-6704-340B-6DAB-8028DAC74AC1}"/>
                  </a:ext>
                </a:extLst>
              </p:cNvPr>
              <p:cNvSpPr txBox="1"/>
              <p:nvPr/>
            </p:nvSpPr>
            <p:spPr>
              <a:xfrm>
                <a:off x="6458878" y="1504734"/>
                <a:ext cx="4554263" cy="1016159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6430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AF20-B3FF-FD0E-D9A6-0B4796E9C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Time!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962" y="1697200"/>
                <a:ext cx="10944225" cy="451945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77200C-569A-C99B-2159-67F3C7A34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962" y="1697200"/>
                <a:ext cx="10944225" cy="4519450"/>
              </a:xfrm>
              <a:blipFill>
                <a:blip r:embed="rId2"/>
                <a:stretch>
                  <a:fillRect l="-11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0AD246F-5237-B821-E9AD-DB132D894E3B}"/>
              </a:ext>
            </a:extLst>
          </p:cNvPr>
          <p:cNvSpPr/>
          <p:nvPr/>
        </p:nvSpPr>
        <p:spPr>
          <a:xfrm>
            <a:off x="1819274" y="3949197"/>
            <a:ext cx="8991600" cy="110555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miley Face 36">
            <a:extLst>
              <a:ext uri="{FF2B5EF4-FFF2-40B4-BE49-F238E27FC236}">
                <a16:creationId xmlns:a16="http://schemas.microsoft.com/office/drawing/2014/main" id="{B6A6F22D-951F-07F3-B0B1-3335E1EC4476}"/>
              </a:ext>
            </a:extLst>
          </p:cNvPr>
          <p:cNvSpPr/>
          <p:nvPr/>
        </p:nvSpPr>
        <p:spPr>
          <a:xfrm>
            <a:off x="5434702" y="5302247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17CFE9D-EF81-D8A4-8483-AEA2ECBE0290}"/>
              </a:ext>
            </a:extLst>
          </p:cNvPr>
          <p:cNvGrpSpPr/>
          <p:nvPr/>
        </p:nvGrpSpPr>
        <p:grpSpPr>
          <a:xfrm>
            <a:off x="2557591" y="1690688"/>
            <a:ext cx="6578607" cy="1841491"/>
            <a:chOff x="2224216" y="1511119"/>
            <a:chExt cx="6578607" cy="184149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E7DF117-1CE5-7919-E91D-A5B7F215144A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D4F16FF8-0060-7E5F-BB2D-8361732042A8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68" name="Rectangles 39">
                  <a:extLst>
                    <a:ext uri="{FF2B5EF4-FFF2-40B4-BE49-F238E27FC236}">
                      <a16:creationId xmlns:a16="http://schemas.microsoft.com/office/drawing/2014/main" id="{90E9C7F0-4CCD-8B3B-AB50-C356B2E74A5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40">
                  <a:extLst>
                    <a:ext uri="{FF2B5EF4-FFF2-40B4-BE49-F238E27FC236}">
                      <a16:creationId xmlns:a16="http://schemas.microsoft.com/office/drawing/2014/main" id="{528E23BC-E426-1EEA-3B88-1BC5367983E4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6F4C0721-54EA-A07A-3207-B73000B6608C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209E0C47-CA32-4071-3CCB-3CDE8F2BE9FD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2CA2D15C-CBE0-0494-09FD-6702CCBEB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F4146998-7CED-C065-F2D8-C9751A869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s 46">
                <a:extLst>
                  <a:ext uri="{FF2B5EF4-FFF2-40B4-BE49-F238E27FC236}">
                    <a16:creationId xmlns:a16="http://schemas.microsoft.com/office/drawing/2014/main" id="{C1D3305C-4DBE-0664-715E-E2AD412F5046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s 47">
                <a:extLst>
                  <a:ext uri="{FF2B5EF4-FFF2-40B4-BE49-F238E27FC236}">
                    <a16:creationId xmlns:a16="http://schemas.microsoft.com/office/drawing/2014/main" id="{8BD04DFA-4EE8-E90B-C22E-4CAD0A34FD1B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s 48">
                <a:extLst>
                  <a:ext uri="{FF2B5EF4-FFF2-40B4-BE49-F238E27FC236}">
                    <a16:creationId xmlns:a16="http://schemas.microsoft.com/office/drawing/2014/main" id="{15550DAD-18D0-CFC7-03B6-98271CE229A6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s 49">
                <a:extLst>
                  <a:ext uri="{FF2B5EF4-FFF2-40B4-BE49-F238E27FC236}">
                    <a16:creationId xmlns:a16="http://schemas.microsoft.com/office/drawing/2014/main" id="{993086D6-D303-1E02-A1D4-F9A428E82887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589BA95-1624-1A59-4379-CA9D23123A41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75" name="Arc 74">
                <a:extLst>
                  <a:ext uri="{FF2B5EF4-FFF2-40B4-BE49-F238E27FC236}">
                    <a16:creationId xmlns:a16="http://schemas.microsoft.com/office/drawing/2014/main" id="{CB496010-EADD-F3C7-EAE2-441361A4908A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AAB10CA3-D347-C8C0-3CF8-54B1C4723B1C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6C8F8D4-6381-0AA8-D720-90CBF5469D0E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30028331-A252-84F4-103F-ED6C7B490992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C8802D63-332C-2467-851D-68B576F62412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8C24714D-59C6-2FBF-3659-2A105D47564A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D6258297-13FF-A856-7B5D-1DC5A9B61D15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782BC28-9391-4D46-8AD3-AA7E8B9296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7B96F12A-E22F-AF84-9933-87AD2CE3F075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4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7B96F12A-E22F-AF84-9933-87AD2CE3F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82955F7-0EFB-A9EE-750C-3A62D6466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4515241-8450-CBCE-2B49-8707B31013CD}"/>
                </a:ext>
              </a:extLst>
            </p:cNvPr>
            <p:cNvGrpSpPr/>
            <p:nvPr/>
          </p:nvGrpSpPr>
          <p:grpSpPr>
            <a:xfrm>
              <a:off x="2810923" y="2195992"/>
              <a:ext cx="844631" cy="376229"/>
              <a:chOff x="2810923" y="2195992"/>
              <a:chExt cx="844631" cy="3762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8973DB2-1476-8756-BEA2-690717E6DC88}"/>
                      </a:ext>
                    </a:extLst>
                  </p:cNvPr>
                  <p:cNvSpPr txBox="1"/>
                  <p:nvPr/>
                </p:nvSpPr>
                <p:spPr>
                  <a:xfrm>
                    <a:off x="2810923" y="2195992"/>
                    <a:ext cx="2921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48973DB2-1476-8756-BEA2-690717E6DC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0923" y="2195992"/>
                    <a:ext cx="29211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291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E81BDCB-A943-902B-CEF8-66389990B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435" y="2202889"/>
                    <a:ext cx="29211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4E81BDCB-A943-902B-CEF8-66389990B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435" y="2202889"/>
                    <a:ext cx="29211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43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A89E5-2859-00B7-9BBB-A56A29A7C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1734-ED33-D175-8697-24BB1C1D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6" grpId="0" animBg="1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B772-624F-7627-9B84-992AB45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467D-52F1-FE69-D2B1-FADE7E6B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MAMS: 2-level Arrivals</a:t>
            </a:r>
          </a:p>
          <a:p>
            <a:pPr marL="0" indent="0">
              <a:buNone/>
            </a:pPr>
            <a:r>
              <a:rPr lang="en-US" dirty="0"/>
              <a:t>Drift Method + Relative Arrivals</a:t>
            </a:r>
          </a:p>
          <a:p>
            <a:pPr marL="0" indent="0">
              <a:buNone/>
            </a:pPr>
            <a:r>
              <a:rPr lang="en-US" dirty="0"/>
              <a:t>⟵ ⟵ ⟵</a:t>
            </a:r>
            <a:r>
              <a:rPr lang="en-US" dirty="0">
                <a:ea typeface="Cambria Math" panose="02040503050406030204" pitchFamily="18" charset="0"/>
              </a:rPr>
              <a:t> Break time </a:t>
            </a:r>
            <a:r>
              <a:rPr lang="en-US" dirty="0"/>
              <a:t>⟶ ⟶ ⟶</a:t>
            </a:r>
          </a:p>
          <a:p>
            <a:pPr marL="0" indent="0">
              <a:buNone/>
            </a:pPr>
            <a:r>
              <a:rPr lang="en-US" dirty="0"/>
              <a:t>Generalizing to Full MAMS</a:t>
            </a:r>
          </a:p>
          <a:p>
            <a:pPr marL="0" indent="0">
              <a:buNone/>
            </a:pPr>
            <a:r>
              <a:rPr lang="en-US" dirty="0"/>
              <a:t>Applications: Fluctuating Load</a:t>
            </a:r>
          </a:p>
          <a:p>
            <a:pPr marL="0" indent="0">
              <a:buNone/>
            </a:pPr>
            <a:r>
              <a:rPr lang="en-US" dirty="0"/>
              <a:t>Multiserver Jobs</a:t>
            </a:r>
          </a:p>
          <a:p>
            <a:pPr marL="0" indent="0">
              <a:buNone/>
            </a:pPr>
            <a:r>
              <a:rPr lang="en-US" dirty="0"/>
              <a:t>Networks with Abandonment (e.g. Quantum switching network)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E0DA93-4B1D-94DF-783B-36D6FE58CEB0}"/>
              </a:ext>
            </a:extLst>
          </p:cNvPr>
          <p:cNvGrpSpPr/>
          <p:nvPr/>
        </p:nvGrpSpPr>
        <p:grpSpPr>
          <a:xfrm>
            <a:off x="6325061" y="2619776"/>
            <a:ext cx="4657725" cy="1920746"/>
            <a:chOff x="1649975" y="935469"/>
            <a:chExt cx="7777994" cy="3264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4C2B77-55C8-F25D-2BD2-2DC215B7D256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3208B8-4E48-FE6C-386E-CAB3A1EC5C7E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1" name="Rectangles 39">
                  <a:extLst>
                    <a:ext uri="{FF2B5EF4-FFF2-40B4-BE49-F238E27FC236}">
                      <a16:creationId xmlns:a16="http://schemas.microsoft.com/office/drawing/2014/main" id="{65BA4803-A892-888E-E01A-7ED632300B0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ectangles 40">
                  <a:extLst>
                    <a:ext uri="{FF2B5EF4-FFF2-40B4-BE49-F238E27FC236}">
                      <a16:creationId xmlns:a16="http://schemas.microsoft.com/office/drawing/2014/main" id="{3F159B2F-706F-CD2E-D9DB-B262778BA3B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ectangles 41">
                  <a:extLst>
                    <a:ext uri="{FF2B5EF4-FFF2-40B4-BE49-F238E27FC236}">
                      <a16:creationId xmlns:a16="http://schemas.microsoft.com/office/drawing/2014/main" id="{D1E88933-9E65-4FA6-FC49-02A1EB10A59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ectangles 42">
                  <a:extLst>
                    <a:ext uri="{FF2B5EF4-FFF2-40B4-BE49-F238E27FC236}">
                      <a16:creationId xmlns:a16="http://schemas.microsoft.com/office/drawing/2014/main" id="{7C132CA1-03FB-A6E2-FFA0-D4B1D2DE8776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7353CEF-C504-E9DA-1A6A-36A8C8DA4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000E12-025F-78D1-CFCF-6845E225C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s 46">
                <a:extLst>
                  <a:ext uri="{FF2B5EF4-FFF2-40B4-BE49-F238E27FC236}">
                    <a16:creationId xmlns:a16="http://schemas.microsoft.com/office/drawing/2014/main" id="{8BCC3D80-53BA-268C-8276-4F8F3090AF4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Rectangles 47">
                <a:extLst>
                  <a:ext uri="{FF2B5EF4-FFF2-40B4-BE49-F238E27FC236}">
                    <a16:creationId xmlns:a16="http://schemas.microsoft.com/office/drawing/2014/main" id="{142926F3-A728-DADF-B9CC-6F1E4706720B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Rectangles 48">
                <a:extLst>
                  <a:ext uri="{FF2B5EF4-FFF2-40B4-BE49-F238E27FC236}">
                    <a16:creationId xmlns:a16="http://schemas.microsoft.com/office/drawing/2014/main" id="{4827B066-7782-3094-C366-165B1088A742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Rectangles 49">
                <a:extLst>
                  <a:ext uri="{FF2B5EF4-FFF2-40B4-BE49-F238E27FC236}">
                    <a16:creationId xmlns:a16="http://schemas.microsoft.com/office/drawing/2014/main" id="{F10275F5-5550-B71C-512A-37682BA11FEF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4F5F18-BC9E-6B29-016E-77278EEE0024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F216EF3-50C0-0B2D-9A0F-5A2A235E2277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F62951F-1F13-3B72-EBF6-36735FF767BE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0A1B32-6579-D9CD-42E5-B900EA86EB01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ED5CF78E-9411-348B-F803-71EAFE470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5" name="Arc 34">
                      <a:extLst>
                        <a:ext uri="{FF2B5EF4-FFF2-40B4-BE49-F238E27FC236}">
                          <a16:creationId xmlns:a16="http://schemas.microsoft.com/office/drawing/2014/main" id="{6A53CDB3-CDF3-B24C-81CB-66F2D148B4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830886D-566C-34D3-1EDB-4988DF444527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2" name="Arc 31">
                      <a:extLst>
                        <a:ext uri="{FF2B5EF4-FFF2-40B4-BE49-F238E27FC236}">
                          <a16:creationId xmlns:a16="http://schemas.microsoft.com/office/drawing/2014/main" id="{ACF3BC67-E900-838E-2DAE-5235122093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3" name="Arc 32">
                      <a:extLst>
                        <a:ext uri="{FF2B5EF4-FFF2-40B4-BE49-F238E27FC236}">
                          <a16:creationId xmlns:a16="http://schemas.microsoft.com/office/drawing/2014/main" id="{974DF522-3568-ABF9-37F2-AB442688A6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C2B3EE6-99E3-A70B-A1BC-945189BC1440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83F9416E-C1C2-48A6-0B85-B14006E916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1" name="Arc 30">
                      <a:extLst>
                        <a:ext uri="{FF2B5EF4-FFF2-40B4-BE49-F238E27FC236}">
                          <a16:creationId xmlns:a16="http://schemas.microsoft.com/office/drawing/2014/main" id="{D3B79EAA-0564-F6CC-287A-F9C1DE0763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960BA08-85DD-2DE3-E3F0-69137ACBCAB9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E1B8020-E7FA-34EF-3EDC-DE5EEDDF222C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69181C9-4AA7-7A0B-ED7A-473AD42AB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5A6D09B-D9D6-857C-8849-6D6BB408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A3784CB-8171-DC50-E428-BEC6F9E3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461CAF4-7C11-EEEE-A132-364E70AA20E9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2B2AE4-C396-64E1-97ED-11BA27088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A12946-5D05-4BF8-E204-7EF3FCE4977A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514A67A-D6D3-3B60-20C8-2B674C3F6730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170D0BC-D940-D2F7-E5D9-E7CF6E2B4D3D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8E6628CA-FF06-B713-DAB3-83456198D13E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3F9EEDF1-6F46-A1F6-ECAF-327C10A40247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D9534-6456-36E9-8D35-65539C0E0375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3BE2DE9-0FA7-5D49-F73C-5CC2CD1C4BCF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C4052BA-107E-D1E8-021E-5A0AE96B66EC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10F4DCA-4A3F-AA97-B0BA-EEFDB33B3870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F22265-CE1E-FA09-F049-7BA9B1F84B39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2551740-88A6-7856-290D-AEE591B6B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7D09AA-BA9A-4A31-B04A-09E2EF54C3FD}"/>
              </a:ext>
            </a:extLst>
          </p:cNvPr>
          <p:cNvGrpSpPr/>
          <p:nvPr/>
        </p:nvGrpSpPr>
        <p:grpSpPr>
          <a:xfrm>
            <a:off x="6522544" y="603448"/>
            <a:ext cx="3796003" cy="1033854"/>
            <a:chOff x="2224216" y="1511119"/>
            <a:chExt cx="6578607" cy="184149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9B2EFBD-E4C8-1687-81AF-069DCE0E5BD9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B993C90-BD5E-B677-193F-B21BF6181D84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68" name="Rectangles 39">
                  <a:extLst>
                    <a:ext uri="{FF2B5EF4-FFF2-40B4-BE49-F238E27FC236}">
                      <a16:creationId xmlns:a16="http://schemas.microsoft.com/office/drawing/2014/main" id="{05BDA902-B3A7-60DB-C4CD-DAF19E572C20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40">
                  <a:extLst>
                    <a:ext uri="{FF2B5EF4-FFF2-40B4-BE49-F238E27FC236}">
                      <a16:creationId xmlns:a16="http://schemas.microsoft.com/office/drawing/2014/main" id="{982BA9AA-DCDB-F896-D50A-87E890790B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6A300B94-A4B3-092E-B88E-14205093432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B422C3E9-5E33-3943-A887-E54FA6DBD9E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9A75B4-CC6B-3BAB-D587-E4395779D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5F085A8-4328-781E-0FDB-78B0185EA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s 46">
                <a:extLst>
                  <a:ext uri="{FF2B5EF4-FFF2-40B4-BE49-F238E27FC236}">
                    <a16:creationId xmlns:a16="http://schemas.microsoft.com/office/drawing/2014/main" id="{C578BA32-3A60-470A-4AE0-A659FD9E86B2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s 47">
                <a:extLst>
                  <a:ext uri="{FF2B5EF4-FFF2-40B4-BE49-F238E27FC236}">
                    <a16:creationId xmlns:a16="http://schemas.microsoft.com/office/drawing/2014/main" id="{2E1FEE8D-D260-A98C-F802-099FD2AA012A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s 48">
                <a:extLst>
                  <a:ext uri="{FF2B5EF4-FFF2-40B4-BE49-F238E27FC236}">
                    <a16:creationId xmlns:a16="http://schemas.microsoft.com/office/drawing/2014/main" id="{7DBCFAE5-A10E-CEDD-D834-5A0F35421C43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s 49">
                <a:extLst>
                  <a:ext uri="{FF2B5EF4-FFF2-40B4-BE49-F238E27FC236}">
                    <a16:creationId xmlns:a16="http://schemas.microsoft.com/office/drawing/2014/main" id="{7A908930-EDC8-E45B-78FB-1DE5BEFB1664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C8D1F8-8715-90AE-3F33-C392570509B5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B9C3D8C0-7E7C-1984-72E6-C9346DE9FF99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A78561F4-B16E-6243-65B4-E2C667537393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2354992-E668-5D9D-D4C4-2B51E6F7FED5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C01577-7CF9-1007-B0EB-F03BA7046741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B3AF89F-DADF-8807-5FA2-05EADE8600C1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3ABD230-1458-3441-2868-D31D6EE36536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E403D1-AF86-0371-C699-6F3738B6229E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EFB10-DB8A-11DB-8CAD-DFF0A4375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E2BADD-4CAF-63DE-3244-96A2065F0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D9EA50-2F9B-DF63-B885-A659F57E44D8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DB0C75-413C-9243-D63F-0B93CC1AD92C}"/>
              </a:ext>
            </a:extLst>
          </p:cNvPr>
          <p:cNvGrpSpPr/>
          <p:nvPr/>
        </p:nvGrpSpPr>
        <p:grpSpPr>
          <a:xfrm>
            <a:off x="6973042" y="1734045"/>
            <a:ext cx="2819774" cy="1091422"/>
            <a:chOff x="3759808" y="3590058"/>
            <a:chExt cx="3849482" cy="225786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AEA5B6-BB63-2E9E-8F64-17B01ED5542D}"/>
                </a:ext>
              </a:extLst>
            </p:cNvPr>
            <p:cNvGrpSpPr/>
            <p:nvPr/>
          </p:nvGrpSpPr>
          <p:grpSpPr>
            <a:xfrm>
              <a:off x="3759808" y="3628045"/>
              <a:ext cx="3849482" cy="2219880"/>
              <a:chOff x="3759808" y="2875406"/>
              <a:chExt cx="3849482" cy="283655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BBFBBB2-028F-3DD8-3F30-75DDFC70A89A}"/>
                  </a:ext>
                </a:extLst>
              </p:cNvPr>
              <p:cNvGrpSpPr/>
              <p:nvPr/>
            </p:nvGrpSpPr>
            <p:grpSpPr>
              <a:xfrm>
                <a:off x="3876566" y="2875406"/>
                <a:ext cx="3732724" cy="2674478"/>
                <a:chOff x="2227699" y="1186049"/>
                <a:chExt cx="3732724" cy="294068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1755EF0E-8859-66D5-C368-579EB8131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1186049"/>
                  <a:ext cx="0" cy="29406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4DF596B7-401C-8EB5-3465-4F7F7FE3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7699" y="4103051"/>
                  <a:ext cx="373272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F3A0B07-555E-A6B0-C09C-23D46BFC0091}"/>
                  </a:ext>
                </a:extLst>
              </p:cNvPr>
              <p:cNvGrpSpPr/>
              <p:nvPr/>
            </p:nvGrpSpPr>
            <p:grpSpPr>
              <a:xfrm>
                <a:off x="3759808" y="2980241"/>
                <a:ext cx="124621" cy="2563055"/>
                <a:chOff x="2881560" y="1394279"/>
                <a:chExt cx="124621" cy="330568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6BA11A1-9B64-1699-262C-DFE525DBD4C3}"/>
                    </a:ext>
                  </a:extLst>
                </p:cNvPr>
                <p:cNvGrpSpPr/>
                <p:nvPr/>
              </p:nvGrpSpPr>
              <p:grpSpPr>
                <a:xfrm>
                  <a:off x="2881560" y="1394279"/>
                  <a:ext cx="124621" cy="2707530"/>
                  <a:chOff x="2881560" y="1394279"/>
                  <a:chExt cx="124621" cy="2707530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0D313A1-6966-61F2-8A66-6105162CB4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1F4E9A8-76EE-8551-67B4-DAF9D432FE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1560" y="2110222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B181DA6-DCB8-E626-34EB-37E35DDCB19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0813" y="2778367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C7420261-25D3-44B9-5413-785577B40A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9529" y="3444401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E9A0BA1-4908-34C5-2CD3-602E0DD604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7670" y="410180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7CBB342B-62B6-FF4D-BFA5-904363670685}"/>
                    </a:ext>
                  </a:extLst>
                </p:cNvPr>
                <p:cNvCxnSpPr/>
                <p:nvPr/>
              </p:nvCxnSpPr>
              <p:spPr>
                <a:xfrm flipH="1">
                  <a:off x="2888775" y="469996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A4F9AA-244F-12E6-0243-9D1688BD6EC4}"/>
                  </a:ext>
                </a:extLst>
              </p:cNvPr>
              <p:cNvGrpSpPr/>
              <p:nvPr/>
            </p:nvGrpSpPr>
            <p:grpSpPr>
              <a:xfrm>
                <a:off x="3882828" y="5533034"/>
                <a:ext cx="3592710" cy="178925"/>
                <a:chOff x="2992033" y="4693709"/>
                <a:chExt cx="5828690" cy="1789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0E9C3AA-A6D2-EBEA-BF2D-3F34C1011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033" y="4706856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F08D420-A5FD-9C20-3E49-F73AB08B4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4084" y="4706857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3C03B79-9C77-E09A-C93F-FDA5E0244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7084" y="4716474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9B1204B-D06A-9AC6-73A2-D2287C4E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0918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55ACF1-E18B-6D2C-CC81-E7205CAEE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40234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2226EC-887F-9F4A-2168-D562DD36F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0723" y="4693709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E06755-0428-3581-E3FB-77051452AA36}"/>
                </a:ext>
              </a:extLst>
            </p:cNvPr>
            <p:cNvSpPr/>
            <p:nvPr/>
          </p:nvSpPr>
          <p:spPr>
            <a:xfrm>
              <a:off x="3900488" y="4221365"/>
              <a:ext cx="3575050" cy="1456061"/>
            </a:xfrm>
            <a:custGeom>
              <a:avLst/>
              <a:gdLst>
                <a:gd name="connsiteX0" fmla="*/ 0 w 3575050"/>
                <a:gd name="connsiteY0" fmla="*/ 1860550 h 1860550"/>
                <a:gd name="connsiteX1" fmla="*/ 109537 w 3575050"/>
                <a:gd name="connsiteY1" fmla="*/ 1835150 h 1860550"/>
                <a:gd name="connsiteX2" fmla="*/ 257175 w 3575050"/>
                <a:gd name="connsiteY2" fmla="*/ 1784350 h 1860550"/>
                <a:gd name="connsiteX3" fmla="*/ 527050 w 3575050"/>
                <a:gd name="connsiteY3" fmla="*/ 1665288 h 1860550"/>
                <a:gd name="connsiteX4" fmla="*/ 795337 w 3575050"/>
                <a:gd name="connsiteY4" fmla="*/ 1531938 h 1860550"/>
                <a:gd name="connsiteX5" fmla="*/ 1316037 w 3575050"/>
                <a:gd name="connsiteY5" fmla="*/ 1255713 h 1860550"/>
                <a:gd name="connsiteX6" fmla="*/ 2011362 w 3575050"/>
                <a:gd name="connsiteY6" fmla="*/ 869950 h 1860550"/>
                <a:gd name="connsiteX7" fmla="*/ 3575050 w 3575050"/>
                <a:gd name="connsiteY7" fmla="*/ 0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5050" h="1860550">
                  <a:moveTo>
                    <a:pt x="0" y="1860550"/>
                  </a:moveTo>
                  <a:cubicBezTo>
                    <a:pt x="33337" y="1854200"/>
                    <a:pt x="66675" y="1847850"/>
                    <a:pt x="109537" y="1835150"/>
                  </a:cubicBezTo>
                  <a:cubicBezTo>
                    <a:pt x="152400" y="1822450"/>
                    <a:pt x="187590" y="1812660"/>
                    <a:pt x="257175" y="1784350"/>
                  </a:cubicBezTo>
                  <a:cubicBezTo>
                    <a:pt x="326760" y="1756040"/>
                    <a:pt x="437356" y="1707357"/>
                    <a:pt x="527050" y="1665288"/>
                  </a:cubicBezTo>
                  <a:cubicBezTo>
                    <a:pt x="616744" y="1623219"/>
                    <a:pt x="663839" y="1600200"/>
                    <a:pt x="795337" y="1531938"/>
                  </a:cubicBezTo>
                  <a:cubicBezTo>
                    <a:pt x="926835" y="1463676"/>
                    <a:pt x="1113366" y="1366044"/>
                    <a:pt x="1316037" y="1255713"/>
                  </a:cubicBezTo>
                  <a:cubicBezTo>
                    <a:pt x="1518708" y="1145382"/>
                    <a:pt x="2011362" y="869950"/>
                    <a:pt x="2011362" y="869950"/>
                  </a:cubicBezTo>
                  <a:lnTo>
                    <a:pt x="3575050" y="0"/>
                  </a:ln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FAC659-E71E-8D31-EE7C-8146EFAA9E1F}"/>
                </a:ext>
              </a:extLst>
            </p:cNvPr>
            <p:cNvSpPr/>
            <p:nvPr/>
          </p:nvSpPr>
          <p:spPr>
            <a:xfrm>
              <a:off x="3894138" y="3590058"/>
              <a:ext cx="3573462" cy="2088430"/>
            </a:xfrm>
            <a:custGeom>
              <a:avLst/>
              <a:gdLst>
                <a:gd name="connsiteX0" fmla="*/ 0 w 3573462"/>
                <a:gd name="connsiteY0" fmla="*/ 2668588 h 2668588"/>
                <a:gd name="connsiteX1" fmla="*/ 28575 w 3573462"/>
                <a:gd name="connsiteY1" fmla="*/ 2603500 h 2668588"/>
                <a:gd name="connsiteX2" fmla="*/ 46037 w 3573462"/>
                <a:gd name="connsiteY2" fmla="*/ 2563813 h 2668588"/>
                <a:gd name="connsiteX3" fmla="*/ 88900 w 3573462"/>
                <a:gd name="connsiteY3" fmla="*/ 2479675 h 2668588"/>
                <a:gd name="connsiteX4" fmla="*/ 134937 w 3573462"/>
                <a:gd name="connsiteY4" fmla="*/ 2397125 h 2668588"/>
                <a:gd name="connsiteX5" fmla="*/ 212725 w 3573462"/>
                <a:gd name="connsiteY5" fmla="*/ 2271713 h 2668588"/>
                <a:gd name="connsiteX6" fmla="*/ 373062 w 3573462"/>
                <a:gd name="connsiteY6" fmla="*/ 2052638 h 2668588"/>
                <a:gd name="connsiteX7" fmla="*/ 522287 w 3573462"/>
                <a:gd name="connsiteY7" fmla="*/ 1887538 h 2668588"/>
                <a:gd name="connsiteX8" fmla="*/ 730250 w 3573462"/>
                <a:gd name="connsiteY8" fmla="*/ 1698625 h 2668588"/>
                <a:gd name="connsiteX9" fmla="*/ 952500 w 3573462"/>
                <a:gd name="connsiteY9" fmla="*/ 1530350 h 2668588"/>
                <a:gd name="connsiteX10" fmla="*/ 1181100 w 3573462"/>
                <a:gd name="connsiteY10" fmla="*/ 1373188 h 2668588"/>
                <a:gd name="connsiteX11" fmla="*/ 1433512 w 3573462"/>
                <a:gd name="connsiteY11" fmla="*/ 1216025 h 2668588"/>
                <a:gd name="connsiteX12" fmla="*/ 1712912 w 3573462"/>
                <a:gd name="connsiteY12" fmla="*/ 1050925 h 2668588"/>
                <a:gd name="connsiteX13" fmla="*/ 2079625 w 3573462"/>
                <a:gd name="connsiteY13" fmla="*/ 841375 h 2668588"/>
                <a:gd name="connsiteX14" fmla="*/ 2809875 w 3573462"/>
                <a:gd name="connsiteY14" fmla="*/ 430213 h 2668588"/>
                <a:gd name="connsiteX15" fmla="*/ 3573462 w 3573462"/>
                <a:gd name="connsiteY15" fmla="*/ 0 h 26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3462" h="2668588">
                  <a:moveTo>
                    <a:pt x="0" y="2668588"/>
                  </a:moveTo>
                  <a:lnTo>
                    <a:pt x="28575" y="2603500"/>
                  </a:lnTo>
                  <a:cubicBezTo>
                    <a:pt x="36248" y="2586037"/>
                    <a:pt x="35983" y="2584451"/>
                    <a:pt x="46037" y="2563813"/>
                  </a:cubicBezTo>
                  <a:cubicBezTo>
                    <a:pt x="56091" y="2543175"/>
                    <a:pt x="74083" y="2507456"/>
                    <a:pt x="88900" y="2479675"/>
                  </a:cubicBezTo>
                  <a:cubicBezTo>
                    <a:pt x="103717" y="2451894"/>
                    <a:pt x="114300" y="2431785"/>
                    <a:pt x="134937" y="2397125"/>
                  </a:cubicBezTo>
                  <a:cubicBezTo>
                    <a:pt x="155575" y="2362465"/>
                    <a:pt x="173038" y="2329127"/>
                    <a:pt x="212725" y="2271713"/>
                  </a:cubicBezTo>
                  <a:cubicBezTo>
                    <a:pt x="252412" y="2214299"/>
                    <a:pt x="321468" y="2116667"/>
                    <a:pt x="373062" y="2052638"/>
                  </a:cubicBezTo>
                  <a:cubicBezTo>
                    <a:pt x="424656" y="1988609"/>
                    <a:pt x="462756" y="1946540"/>
                    <a:pt x="522287" y="1887538"/>
                  </a:cubicBezTo>
                  <a:cubicBezTo>
                    <a:pt x="581818" y="1828536"/>
                    <a:pt x="658548" y="1758156"/>
                    <a:pt x="730250" y="1698625"/>
                  </a:cubicBezTo>
                  <a:cubicBezTo>
                    <a:pt x="801952" y="1639094"/>
                    <a:pt x="877358" y="1584589"/>
                    <a:pt x="952500" y="1530350"/>
                  </a:cubicBezTo>
                  <a:cubicBezTo>
                    <a:pt x="1027642" y="1476111"/>
                    <a:pt x="1100931" y="1425575"/>
                    <a:pt x="1181100" y="1373188"/>
                  </a:cubicBezTo>
                  <a:cubicBezTo>
                    <a:pt x="1261269" y="1320801"/>
                    <a:pt x="1344877" y="1269735"/>
                    <a:pt x="1433512" y="1216025"/>
                  </a:cubicBezTo>
                  <a:cubicBezTo>
                    <a:pt x="1522147" y="1162315"/>
                    <a:pt x="1712912" y="1050925"/>
                    <a:pt x="1712912" y="1050925"/>
                  </a:cubicBezTo>
                  <a:lnTo>
                    <a:pt x="2079625" y="841375"/>
                  </a:lnTo>
                  <a:lnTo>
                    <a:pt x="2809875" y="430213"/>
                  </a:lnTo>
                  <a:lnTo>
                    <a:pt x="3573462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E260B9-7F54-2F02-E64F-0EB220515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4118886"/>
              <a:ext cx="3570793" cy="156337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73">
            <a:extLst>
              <a:ext uri="{FF2B5EF4-FFF2-40B4-BE49-F238E27FC236}">
                <a16:creationId xmlns:a16="http://schemas.microsoft.com/office/drawing/2014/main" id="{E06588C5-72BA-11AF-5DB4-D2DB10F4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96924D3D-C0AF-E6B7-1E6F-616F5F9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25</a:t>
            </a:fld>
            <a:endParaRPr lang="en-US"/>
          </a:p>
        </p:txBody>
      </p:sp>
      <p:sp>
        <p:nvSpPr>
          <p:cNvPr id="77" name="L-Shape 76">
            <a:extLst>
              <a:ext uri="{FF2B5EF4-FFF2-40B4-BE49-F238E27FC236}">
                <a16:creationId xmlns:a16="http://schemas.microsoft.com/office/drawing/2014/main" id="{B36D869E-B444-623D-B151-91315EB56297}"/>
              </a:ext>
            </a:extLst>
          </p:cNvPr>
          <p:cNvSpPr/>
          <p:nvPr/>
        </p:nvSpPr>
        <p:spPr>
          <a:xfrm rot="18577306">
            <a:off x="291550" y="1318805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-Shape 77">
            <a:extLst>
              <a:ext uri="{FF2B5EF4-FFF2-40B4-BE49-F238E27FC236}">
                <a16:creationId xmlns:a16="http://schemas.microsoft.com/office/drawing/2014/main" id="{F6CB6E67-E44E-FAF4-041F-ACD6149A2D32}"/>
              </a:ext>
            </a:extLst>
          </p:cNvPr>
          <p:cNvSpPr/>
          <p:nvPr/>
        </p:nvSpPr>
        <p:spPr>
          <a:xfrm rot="18577306">
            <a:off x="328176" y="1823453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17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6C0-443E-9546-DE40-FD15BD1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5056" cy="1325563"/>
          </a:xfrm>
        </p:spPr>
        <p:txBody>
          <a:bodyPr/>
          <a:lstStyle/>
          <a:p>
            <a:r>
              <a:rPr lang="en-US" dirty="0"/>
              <a:t>General Markovian Arrivals &amp; Markovian Service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B5CC612-284E-32B7-25A6-A8721E1AD79C}"/>
              </a:ext>
            </a:extLst>
          </p:cNvPr>
          <p:cNvGrpSpPr/>
          <p:nvPr/>
        </p:nvGrpSpPr>
        <p:grpSpPr>
          <a:xfrm>
            <a:off x="1649975" y="935469"/>
            <a:ext cx="7777994" cy="3264798"/>
            <a:chOff x="1649975" y="935469"/>
            <a:chExt cx="7777994" cy="326479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DD9508D-6BC7-0B66-AD62-01D8E7671209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E209A85-37C1-3A5A-43D9-A4BF2327AF2C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21" name="Rectangles 39">
                  <a:extLst>
                    <a:ext uri="{FF2B5EF4-FFF2-40B4-BE49-F238E27FC236}">
                      <a16:creationId xmlns:a16="http://schemas.microsoft.com/office/drawing/2014/main" id="{1AC50A51-AA6C-8AFD-1BA3-77954CBCC67D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Rectangles 40">
                  <a:extLst>
                    <a:ext uri="{FF2B5EF4-FFF2-40B4-BE49-F238E27FC236}">
                      <a16:creationId xmlns:a16="http://schemas.microsoft.com/office/drawing/2014/main" id="{9EF8F678-0B4C-1494-8235-6833B74EE23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s 41">
                  <a:extLst>
                    <a:ext uri="{FF2B5EF4-FFF2-40B4-BE49-F238E27FC236}">
                      <a16:creationId xmlns:a16="http://schemas.microsoft.com/office/drawing/2014/main" id="{44EB8735-B839-0E60-5440-2C2290B70734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s 42">
                  <a:extLst>
                    <a:ext uri="{FF2B5EF4-FFF2-40B4-BE49-F238E27FC236}">
                      <a16:creationId xmlns:a16="http://schemas.microsoft.com/office/drawing/2014/main" id="{13690D1A-81BF-3C10-23B2-4084E43EC842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31F3A7C9-356B-5FE7-3163-198C3E4E0D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454FEFB7-9A7C-85E9-4349-710DBF875F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Rectangles 46">
                <a:extLst>
                  <a:ext uri="{FF2B5EF4-FFF2-40B4-BE49-F238E27FC236}">
                    <a16:creationId xmlns:a16="http://schemas.microsoft.com/office/drawing/2014/main" id="{E00173AC-E191-8E25-E93C-149D9846E796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ectangles 47">
                <a:extLst>
                  <a:ext uri="{FF2B5EF4-FFF2-40B4-BE49-F238E27FC236}">
                    <a16:creationId xmlns:a16="http://schemas.microsoft.com/office/drawing/2014/main" id="{A2675D01-71E5-4E48-19CD-17EBCD2725B8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Rectangles 48">
                <a:extLst>
                  <a:ext uri="{FF2B5EF4-FFF2-40B4-BE49-F238E27FC236}">
                    <a16:creationId xmlns:a16="http://schemas.microsoft.com/office/drawing/2014/main" id="{56B41875-6B83-1AA1-3FAA-42E6D2BCFF6D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s 49">
                <a:extLst>
                  <a:ext uri="{FF2B5EF4-FFF2-40B4-BE49-F238E27FC236}">
                    <a16:creationId xmlns:a16="http://schemas.microsoft.com/office/drawing/2014/main" id="{24590B07-2C42-E8BB-2CD4-0CEA4CA4B86A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B2A45F3-6268-D407-05EF-A7B884F053AB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D5550E2F-88C5-5997-B058-92F1718C59E2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4155A598-701A-1F80-0506-EF376088E065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48" name="Group 47">
                    <a:extLst>
                      <a:ext uri="{FF2B5EF4-FFF2-40B4-BE49-F238E27FC236}">
                        <a16:creationId xmlns:a16="http://schemas.microsoft.com/office/drawing/2014/main" id="{C4E6B21E-E869-2928-EAD6-9B14D403CF62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46" name="Arc 45">
                      <a:extLst>
                        <a:ext uri="{FF2B5EF4-FFF2-40B4-BE49-F238E27FC236}">
                          <a16:creationId xmlns:a16="http://schemas.microsoft.com/office/drawing/2014/main" id="{FD946B77-E5F6-2D17-8949-B9F0F70B279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Arc 46">
                      <a:extLst>
                        <a:ext uri="{FF2B5EF4-FFF2-40B4-BE49-F238E27FC236}">
                          <a16:creationId xmlns:a16="http://schemas.microsoft.com/office/drawing/2014/main" id="{3D1853C0-61E5-E120-F60D-11EB471A999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49" name="Group 48">
                    <a:extLst>
                      <a:ext uri="{FF2B5EF4-FFF2-40B4-BE49-F238E27FC236}">
                        <a16:creationId xmlns:a16="http://schemas.microsoft.com/office/drawing/2014/main" id="{F136B8ED-BD96-CE6A-9B34-B97CC1104F37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50" name="Arc 49">
                      <a:extLst>
                        <a:ext uri="{FF2B5EF4-FFF2-40B4-BE49-F238E27FC236}">
                          <a16:creationId xmlns:a16="http://schemas.microsoft.com/office/drawing/2014/main" id="{80B3F829-2E90-C249-516D-023D7A1C996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1" name="Arc 50">
                      <a:extLst>
                        <a:ext uri="{FF2B5EF4-FFF2-40B4-BE49-F238E27FC236}">
                          <a16:creationId xmlns:a16="http://schemas.microsoft.com/office/drawing/2014/main" id="{B6362F1B-EED6-2329-271B-6334E30B9741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52" name="Group 51">
                    <a:extLst>
                      <a:ext uri="{FF2B5EF4-FFF2-40B4-BE49-F238E27FC236}">
                        <a16:creationId xmlns:a16="http://schemas.microsoft.com/office/drawing/2014/main" id="{5B839E82-4B1D-ED03-880D-4225BDBF96B9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53" name="Arc 52">
                      <a:extLst>
                        <a:ext uri="{FF2B5EF4-FFF2-40B4-BE49-F238E27FC236}">
                          <a16:creationId xmlns:a16="http://schemas.microsoft.com/office/drawing/2014/main" id="{49AD5E5A-9BB3-AF24-CC50-21226C0B70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4" name="Arc 53">
                      <a:extLst>
                        <a:ext uri="{FF2B5EF4-FFF2-40B4-BE49-F238E27FC236}">
                          <a16:creationId xmlns:a16="http://schemas.microsoft.com/office/drawing/2014/main" id="{F89163D7-FDA8-5271-7B78-3B33B8B152B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AEB20B-DDAD-1567-21F5-3D9FC5FBBF1E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D6087B5-914C-EF20-B718-4BB07CA567B6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F613E40-5226-378B-A8EF-BEC39B22E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34" name="Oval 33">
                      <a:extLst>
                        <a:ext uri="{FF2B5EF4-FFF2-40B4-BE49-F238E27FC236}">
                          <a16:creationId xmlns:a16="http://schemas.microsoft.com/office/drawing/2014/main" id="{FAC8F39E-9F66-0A53-212F-716D03401D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406DB9B-AD45-7AD0-C903-24CD5F5C0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20812DA-F6EB-0484-45B2-F6273A1707B5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FA66453-252E-B696-9BBD-821A9CAF0C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E5F2A40B-90AD-E4B6-AB0A-C20A1A9F1A91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98501438-3E14-75F2-6E21-2AA86A1CC0E2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81" name="Arc 80">
                  <a:extLst>
                    <a:ext uri="{FF2B5EF4-FFF2-40B4-BE49-F238E27FC236}">
                      <a16:creationId xmlns:a16="http://schemas.microsoft.com/office/drawing/2014/main" id="{C3FF1D09-C209-00AB-C74A-E664E9934F4F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80" name="Arc 79">
                  <a:extLst>
                    <a:ext uri="{FF2B5EF4-FFF2-40B4-BE49-F238E27FC236}">
                      <a16:creationId xmlns:a16="http://schemas.microsoft.com/office/drawing/2014/main" id="{E99141A8-9B0E-284A-A5A1-8C3F75DEBD71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78" name="Arc 77">
                  <a:extLst>
                    <a:ext uri="{FF2B5EF4-FFF2-40B4-BE49-F238E27FC236}">
                      <a16:creationId xmlns:a16="http://schemas.microsoft.com/office/drawing/2014/main" id="{C704AA22-0EF1-8EEE-3CB0-11A55830B2F3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4C23DA98-ABC5-72B1-6009-6B768D93B437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5E52EB9D-3385-2C79-1C99-7EE6C08497CF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50396B17-AE39-6BA6-31CE-D0E4D5DF4F6C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FC426831-BBB8-7E47-2048-75D972153AD7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3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313FA8A-5D59-7FEC-6ECF-2A1E92CD5AE3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6550C08-C844-4B8F-2DFB-CF260B281F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6D218D-63F9-52DA-0881-4CF8EF11B129}"/>
              </a:ext>
            </a:extLst>
          </p:cNvPr>
          <p:cNvGrpSpPr/>
          <p:nvPr/>
        </p:nvGrpSpPr>
        <p:grpSpPr>
          <a:xfrm>
            <a:off x="784522" y="1810850"/>
            <a:ext cx="10098283" cy="3831450"/>
            <a:chOff x="784522" y="1810850"/>
            <a:chExt cx="10098283" cy="3831450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E1F4040-F27F-0D2A-2E9C-3C1A05A66DFD}"/>
                </a:ext>
              </a:extLst>
            </p:cNvPr>
            <p:cNvGrpSpPr/>
            <p:nvPr/>
          </p:nvGrpSpPr>
          <p:grpSpPr>
            <a:xfrm>
              <a:off x="1983442" y="4054663"/>
              <a:ext cx="3438739" cy="894649"/>
              <a:chOff x="1581649" y="4085024"/>
              <a:chExt cx="3438739" cy="894649"/>
            </a:xfrm>
          </p:grpSpPr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942E2F3-871A-C39E-FCC6-74846E0299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0729" y="4973538"/>
                <a:ext cx="658844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9034649B-2775-EB9A-69F6-E6085E346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13625" y="4583390"/>
                <a:ext cx="322804" cy="1429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7421353C-652A-BE55-26F7-C2F4BD3F53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4873" y="4093163"/>
                <a:ext cx="33275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4C8E63A0-1BA4-4D5F-27B2-A74189C32F4A}"/>
                  </a:ext>
                </a:extLst>
              </p:cNvPr>
              <p:cNvCxnSpPr/>
              <p:nvPr/>
            </p:nvCxnSpPr>
            <p:spPr>
              <a:xfrm>
                <a:off x="3454956" y="4583390"/>
                <a:ext cx="28445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FF5C738-57A5-476B-0382-4DCA28F8A6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43837" y="4093163"/>
                <a:ext cx="992100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02F732F-9939-11AE-D456-2D21AA4A206E}"/>
                  </a:ext>
                </a:extLst>
              </p:cNvPr>
              <p:cNvCxnSpPr/>
              <p:nvPr/>
            </p:nvCxnSpPr>
            <p:spPr>
              <a:xfrm>
                <a:off x="4735937" y="4979673"/>
                <a:ext cx="28445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92D81942-7797-96B9-F7F2-E9301D77D1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09572" y="4591135"/>
                <a:ext cx="0" cy="381645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73A740F-4A0A-DBF9-3312-09C3A82726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1455" y="4104916"/>
                <a:ext cx="0" cy="478474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F0C2D5AE-10FD-DAFE-8096-A9E0B392D9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7624" y="4085024"/>
                <a:ext cx="0" cy="491252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189ED31C-D1E8-DA70-F1A1-68CF2BCF9E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407" y="4093163"/>
                <a:ext cx="0" cy="497972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921C2D95-CDBB-746A-D83D-D240CBCFB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649" y="4979673"/>
                <a:ext cx="28445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0E55570-CD81-D2BF-B875-D11A1D8F0F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6278" y="4591135"/>
                <a:ext cx="284451" cy="0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FEC4A63B-7F92-B191-AE5A-469F9818A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5640" y="4591135"/>
                <a:ext cx="1381" cy="38853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D7D6DE91-64E9-DD05-17E6-8D04AE7263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52393" y="4591135"/>
                <a:ext cx="0" cy="381645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F99DAF2-58BC-94BE-0610-91455E0A0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5937" y="4091374"/>
                <a:ext cx="0" cy="878888"/>
              </a:xfrm>
              <a:prstGeom prst="line">
                <a:avLst/>
              </a:prstGeom>
              <a:ln w="254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9A66087-7288-F06A-7E4C-0E4936C07375}"/>
                </a:ext>
              </a:extLst>
            </p:cNvPr>
            <p:cNvGrpSpPr/>
            <p:nvPr/>
          </p:nvGrpSpPr>
          <p:grpSpPr>
            <a:xfrm>
              <a:off x="784522" y="1927477"/>
              <a:ext cx="4743512" cy="3659332"/>
              <a:chOff x="784522" y="1927477"/>
              <a:chExt cx="4743512" cy="3659332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CDE52384-0377-2D38-B6D1-DE1C4B6A330A}"/>
                  </a:ext>
                </a:extLst>
              </p:cNvPr>
              <p:cNvGrpSpPr/>
              <p:nvPr/>
            </p:nvGrpSpPr>
            <p:grpSpPr>
              <a:xfrm>
                <a:off x="784522" y="3685663"/>
                <a:ext cx="4722213" cy="1901146"/>
                <a:chOff x="394431" y="3727851"/>
                <a:chExt cx="4722213" cy="1901146"/>
              </a:xfrm>
            </p:grpSpPr>
            <p:grpSp>
              <p:nvGrpSpPr>
                <p:cNvPr id="86" name="Group 85">
                  <a:extLst>
                    <a:ext uri="{FF2B5EF4-FFF2-40B4-BE49-F238E27FC236}">
                      <a16:creationId xmlns:a16="http://schemas.microsoft.com/office/drawing/2014/main" id="{0588F91E-BB5E-2C12-0C09-6ACC3D703288}"/>
                    </a:ext>
                  </a:extLst>
                </p:cNvPr>
                <p:cNvGrpSpPr/>
                <p:nvPr/>
              </p:nvGrpSpPr>
              <p:grpSpPr>
                <a:xfrm>
                  <a:off x="394431" y="3727851"/>
                  <a:ext cx="4722213" cy="1901146"/>
                  <a:chOff x="-344352" y="2028719"/>
                  <a:chExt cx="10167012" cy="2822229"/>
                </a:xfrm>
              </p:grpSpPr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F6D14165-B728-CF11-DD18-8CAE06491E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36944" y="2028719"/>
                    <a:ext cx="0" cy="225287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Straight Arrow Connector 87">
                    <a:extLst>
                      <a:ext uri="{FF2B5EF4-FFF2-40B4-BE49-F238E27FC236}">
                        <a16:creationId xmlns:a16="http://schemas.microsoft.com/office/drawing/2014/main" id="{C2181CD3-C2FB-7E32-CBAA-3CDF2789E2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36945" y="4281590"/>
                    <a:ext cx="75857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5564D070-0640-E331-8879-36EC635C22AF}"/>
                      </a:ext>
                    </a:extLst>
                  </p:cNvPr>
                  <p:cNvSpPr txBox="1"/>
                  <p:nvPr/>
                </p:nvSpPr>
                <p:spPr>
                  <a:xfrm>
                    <a:off x="-344352" y="2588468"/>
                    <a:ext cx="1747116" cy="959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Arrival rate</a:t>
                    </a: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A27D3850-2E1E-5C85-AE99-31C09DFCE5BB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447" y="4302679"/>
                    <a:ext cx="1395337" cy="5482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Time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F3BAEA11-D8DD-AC7D-1510-B25649954F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33" y="3817241"/>
                      <a:ext cx="321884" cy="1338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F3BAEA11-D8DD-AC7D-1510-B25649954F3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9833" y="3817241"/>
                      <a:ext cx="321884" cy="1338828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13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3481842E-74A8-0715-EE3D-6533658AA2F5}"/>
                  </a:ext>
                </a:extLst>
              </p:cNvPr>
              <p:cNvCxnSpPr/>
              <p:nvPr/>
            </p:nvCxnSpPr>
            <p:spPr>
              <a:xfrm flipH="1">
                <a:off x="863103" y="1982968"/>
                <a:ext cx="1630921" cy="209158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90F29B9A-AA22-397D-78F2-82B91FA242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1701" y="1927477"/>
                <a:ext cx="1456333" cy="21902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D74A44C-361A-6236-4900-3FD3AB938AFF}"/>
                </a:ext>
              </a:extLst>
            </p:cNvPr>
            <p:cNvGrpSpPr/>
            <p:nvPr/>
          </p:nvGrpSpPr>
          <p:grpSpPr>
            <a:xfrm>
              <a:off x="5756809" y="1810850"/>
              <a:ext cx="5125996" cy="3831450"/>
              <a:chOff x="402038" y="1755359"/>
              <a:chExt cx="5125996" cy="3831450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6368BED4-2412-BB32-05EC-E5A4B0FEFFC0}"/>
                  </a:ext>
                </a:extLst>
              </p:cNvPr>
              <p:cNvGrpSpPr/>
              <p:nvPr/>
            </p:nvGrpSpPr>
            <p:grpSpPr>
              <a:xfrm>
                <a:off x="402038" y="3685663"/>
                <a:ext cx="5104697" cy="1901146"/>
                <a:chOff x="11947" y="3727851"/>
                <a:chExt cx="5104697" cy="1901146"/>
              </a:xfrm>
            </p:grpSpPr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28CBDF9D-950F-C671-C570-9D6D8BF4E977}"/>
                    </a:ext>
                  </a:extLst>
                </p:cNvPr>
                <p:cNvGrpSpPr/>
                <p:nvPr/>
              </p:nvGrpSpPr>
              <p:grpSpPr>
                <a:xfrm>
                  <a:off x="11947" y="3727851"/>
                  <a:ext cx="5104697" cy="1901146"/>
                  <a:chOff x="-1167849" y="2028719"/>
                  <a:chExt cx="10990509" cy="2822229"/>
                </a:xfrm>
              </p:grpSpPr>
              <p:cxnSp>
                <p:nvCxnSpPr>
                  <p:cNvPr id="140" name="Straight Arrow Connector 139">
                    <a:extLst>
                      <a:ext uri="{FF2B5EF4-FFF2-40B4-BE49-F238E27FC236}">
                        <a16:creationId xmlns:a16="http://schemas.microsoft.com/office/drawing/2014/main" id="{DA433AF8-CC7A-C061-D30A-59B1A9DD14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236944" y="2028719"/>
                    <a:ext cx="0" cy="225287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Arrow Connector 140">
                    <a:extLst>
                      <a:ext uri="{FF2B5EF4-FFF2-40B4-BE49-F238E27FC236}">
                        <a16:creationId xmlns:a16="http://schemas.microsoft.com/office/drawing/2014/main" id="{CEAE9E65-5693-FE8A-F22B-E5C8703958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36945" y="4281590"/>
                    <a:ext cx="7585715" cy="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DE8DA835-9870-0B80-C7F7-A1C6A34E6FFE}"/>
                      </a:ext>
                    </a:extLst>
                  </p:cNvPr>
                  <p:cNvSpPr txBox="1"/>
                  <p:nvPr/>
                </p:nvSpPr>
                <p:spPr>
                  <a:xfrm>
                    <a:off x="-1167849" y="2623549"/>
                    <a:ext cx="2822722" cy="9594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Completion rate</a:t>
                    </a:r>
                  </a:p>
                </p:txBody>
              </p:sp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6DE0214F-AF5C-B6E0-37FB-070769976E7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447" y="4302679"/>
                    <a:ext cx="1395337" cy="5482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Time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F1C28F6-3E4E-4701-BA39-0A18DF4B428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59833" y="3817241"/>
                      <a:ext cx="321884" cy="133882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i="1" dirty="0">
                        <a:latin typeface="Cambria Math" panose="020405030504060302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/>
                    </a:p>
                  </p:txBody>
                </p:sp>
              </mc:Choice>
              <mc:Fallback xmlns=""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EF1C28F6-3E4E-4701-BA39-0A18DF4B428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59833" y="3817241"/>
                      <a:ext cx="321884" cy="133882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r="-1538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E9D62876-F426-4101-622C-96DBF9A3F6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4433" y="2006480"/>
                <a:ext cx="1140618" cy="211121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296FE6D8-8B6D-7DE7-0068-907EB97BA2E6}"/>
                  </a:ext>
                </a:extLst>
              </p:cNvPr>
              <p:cNvCxnSpPr>
                <a:cxnSpLocks/>
                <a:stCxn id="70" idx="7"/>
              </p:cNvCxnSpPr>
              <p:nvPr/>
            </p:nvCxnSpPr>
            <p:spPr>
              <a:xfrm>
                <a:off x="3135051" y="1755359"/>
                <a:ext cx="2392983" cy="236233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894B326-D76B-16FC-70A7-EB02FAD88017}"/>
                </a:ext>
              </a:extLst>
            </p:cNvPr>
            <p:cNvGrpSpPr/>
            <p:nvPr/>
          </p:nvGrpSpPr>
          <p:grpSpPr>
            <a:xfrm>
              <a:off x="7338213" y="4183082"/>
              <a:ext cx="3434309" cy="838285"/>
              <a:chOff x="1581649" y="4154657"/>
              <a:chExt cx="3434309" cy="838285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7BECF2DE-2A39-7019-E1F2-515DED7D4F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0837" y="4562710"/>
                <a:ext cx="75798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DE5BAC3E-CB85-19EA-CEA3-B374A74499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38669" y="4981928"/>
                <a:ext cx="596204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1C3D91B8-67C8-E06C-DD6F-822AD10EB8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9887" y="4154657"/>
                <a:ext cx="33275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223A822C-B8C4-A980-08F8-797C0085D37B}"/>
                  </a:ext>
                </a:extLst>
              </p:cNvPr>
              <p:cNvCxnSpPr/>
              <p:nvPr/>
            </p:nvCxnSpPr>
            <p:spPr>
              <a:xfrm>
                <a:off x="3454956" y="4583390"/>
                <a:ext cx="28445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17359D1B-9AF7-41E1-E889-33A19E7D83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407" y="4977050"/>
                <a:ext cx="99210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4690F29-61DA-4215-4A51-63012867E82B}"/>
                  </a:ext>
                </a:extLst>
              </p:cNvPr>
              <p:cNvCxnSpPr/>
              <p:nvPr/>
            </p:nvCxnSpPr>
            <p:spPr>
              <a:xfrm>
                <a:off x="4731507" y="4173838"/>
                <a:ext cx="28445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995A3B72-A329-1D27-E1CE-AC0F4045BA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0674" y="4562710"/>
                <a:ext cx="0" cy="416963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8D0F94FD-A91A-7668-B76F-22E97C6D30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34873" y="4154657"/>
                <a:ext cx="0" cy="838285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E62636FF-21CB-A291-782B-4CEFCB2332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67624" y="4154657"/>
                <a:ext cx="0" cy="421619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7163BCB-B5F4-3B55-4738-86568D6EA0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407" y="4587484"/>
                <a:ext cx="0" cy="390453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F745FF0B-525D-97F5-312E-EE6BC788EB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81649" y="4979673"/>
                <a:ext cx="569080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2C1D46D8-2DF5-9DA5-708E-AE635C594F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7318" y="4160569"/>
                <a:ext cx="284451" cy="0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FC5C2010-7CEF-5AA7-0CD4-F14F1CBBDF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0664" y="4173838"/>
                <a:ext cx="0" cy="81910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CBBAC8E9-3D6D-28C5-7C22-98AB5FF17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51769" y="4160569"/>
                <a:ext cx="0" cy="402141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AC041FAE-BE80-14DF-7399-44A2B46DA2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5937" y="4173838"/>
                <a:ext cx="0" cy="796424"/>
              </a:xfrm>
              <a:prstGeom prst="line">
                <a:avLst/>
              </a:prstGeom>
              <a:ln w="254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632925F-FAFA-2FB5-021C-2DFA049EAD79}"/>
                  </a:ext>
                </a:extLst>
              </p:cNvPr>
              <p:cNvSpPr/>
              <p:nvPr/>
            </p:nvSpPr>
            <p:spPr>
              <a:xfrm>
                <a:off x="3800583" y="5553925"/>
                <a:ext cx="4590834" cy="8498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Simple, explicit characterization of 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632925F-FAFA-2FB5-021C-2DFA049EA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583" y="5553925"/>
                <a:ext cx="4590834" cy="849841"/>
              </a:xfrm>
              <a:prstGeom prst="roundRect">
                <a:avLst/>
              </a:prstGeom>
              <a:blipFill>
                <a:blip r:embed="rId4"/>
                <a:stretch>
                  <a:fillRect r="-792" b="-83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A80BB-2156-CF7C-A603-AA1F1208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BB799-9560-1FE6-F187-9CB09CEA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8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EE18-48C3-38D3-FE14-021B5B15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Generalizing: Relative Arrivals &amp; Completions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98E52-DAD0-D0CA-D8D3-C9873028A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Relative Arrivals: Same definition: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Relative Completions: Same idea: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198E52-DAD0-D0CA-D8D3-C9873028A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A6159-D7E7-74C8-1AC2-A5B5FCC2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F6B7-9769-C0BE-ECC9-F5AE46C50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302FD-E76C-EC1F-2B09-A6CCEAAAD941}"/>
              </a:ext>
            </a:extLst>
          </p:cNvPr>
          <p:cNvGrpSpPr/>
          <p:nvPr/>
        </p:nvGrpSpPr>
        <p:grpSpPr>
          <a:xfrm>
            <a:off x="-188247" y="3912791"/>
            <a:ext cx="5767409" cy="2651520"/>
            <a:chOff x="1943152" y="2801788"/>
            <a:chExt cx="5767409" cy="33881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893458E-314B-2195-571A-A0EDE186C2E0}"/>
                </a:ext>
              </a:extLst>
            </p:cNvPr>
            <p:cNvGrpSpPr/>
            <p:nvPr/>
          </p:nvGrpSpPr>
          <p:grpSpPr>
            <a:xfrm>
              <a:off x="2666613" y="2875406"/>
              <a:ext cx="4942677" cy="3314483"/>
              <a:chOff x="1017746" y="1186049"/>
              <a:chExt cx="4942677" cy="3644394"/>
            </a:xfrm>
          </p:grpSpPr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2AB967C-FEE3-BDC2-434A-533FE4D74B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36944" y="1186049"/>
                <a:ext cx="0" cy="294068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5E8C2C3-B313-A819-3360-E57ECDCC11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699" y="4103051"/>
                <a:ext cx="373272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1B3F63-D036-9639-ACA5-E911BDFFED21}"/>
                  </a:ext>
                </a:extLst>
              </p:cNvPr>
              <p:cNvSpPr txBox="1"/>
              <p:nvPr/>
            </p:nvSpPr>
            <p:spPr>
              <a:xfrm>
                <a:off x="1017746" y="2699815"/>
                <a:ext cx="1219198" cy="40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80D331A7-1956-F2C7-C6EC-8EA578791856}"/>
                  </a:ext>
                </a:extLst>
              </p:cNvPr>
              <p:cNvSpPr txBox="1"/>
              <p:nvPr/>
            </p:nvSpPr>
            <p:spPr>
              <a:xfrm>
                <a:off x="3622900" y="4461111"/>
                <a:ext cx="651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77591F-75AD-F289-FF5C-EB621E762761}"/>
                </a:ext>
              </a:extLst>
            </p:cNvPr>
            <p:cNvGrpSpPr/>
            <p:nvPr/>
          </p:nvGrpSpPr>
          <p:grpSpPr>
            <a:xfrm>
              <a:off x="1943152" y="2801788"/>
              <a:ext cx="1968105" cy="3030927"/>
              <a:chOff x="1064904" y="1164120"/>
              <a:chExt cx="1968105" cy="390911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AE486D4-E742-DC98-42E4-A764FF261A61}"/>
                  </a:ext>
                </a:extLst>
              </p:cNvPr>
              <p:cNvGrpSpPr/>
              <p:nvPr/>
            </p:nvGrpSpPr>
            <p:grpSpPr>
              <a:xfrm>
                <a:off x="1064904" y="1164120"/>
                <a:ext cx="1968105" cy="3909116"/>
                <a:chOff x="1064904" y="1164120"/>
                <a:chExt cx="1968105" cy="3909116"/>
              </a:xfrm>
            </p:grpSpPr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5489BF92-1C06-ED63-DEF4-A73AD0D2D8EF}"/>
                    </a:ext>
                  </a:extLst>
                </p:cNvPr>
                <p:cNvGrpSpPr/>
                <p:nvPr/>
              </p:nvGrpSpPr>
              <p:grpSpPr>
                <a:xfrm>
                  <a:off x="1064904" y="1164120"/>
                  <a:ext cx="1968105" cy="3909116"/>
                  <a:chOff x="-1203090" y="3743444"/>
                  <a:chExt cx="1968105" cy="2614108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78D5D36C-D826-0B1A-7CDE-75789742A982}"/>
                      </a:ext>
                    </a:extLst>
                  </p:cNvPr>
                  <p:cNvGrpSpPr/>
                  <p:nvPr/>
                </p:nvGrpSpPr>
                <p:grpSpPr>
                  <a:xfrm>
                    <a:off x="245943" y="3743444"/>
                    <a:ext cx="519072" cy="2614108"/>
                    <a:chOff x="245943" y="3743444"/>
                    <a:chExt cx="519072" cy="2614108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65EE97B6-8A43-A8F8-6479-275082058E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5943" y="3743444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10</a:t>
                      </a:r>
                    </a:p>
                  </p:txBody>
                </p:sp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A39AC899-1610-59F5-0B4B-03FC1795DC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082" y="420491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D1C56192-4511-3C34-82D4-7E27CA7181B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465715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A9B32E05-7E22-7CC1-00D8-8B13252472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509642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3EF6F484-9CFE-6F7D-29C3-D24052013B2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926" y="554866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39" name="TextBox 38">
                      <a:extLst>
                        <a:ext uri="{FF2B5EF4-FFF2-40B4-BE49-F238E27FC236}">
                          <a16:creationId xmlns:a16="http://schemas.microsoft.com/office/drawing/2014/main" id="{0FE72177-7912-2EDE-BBA6-846983EF88E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767" y="5950522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</p:grp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C81DDB92-3E24-F7FF-42AD-7540AC713502}"/>
                      </a:ext>
                    </a:extLst>
                  </p:cNvPr>
                  <p:cNvSpPr txBox="1"/>
                  <p:nvPr/>
                </p:nvSpPr>
                <p:spPr>
                  <a:xfrm>
                    <a:off x="-1203090" y="4604268"/>
                    <a:ext cx="1460014" cy="780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Expected arrivals</a:t>
                    </a:r>
                  </a:p>
                </p:txBody>
              </p:sp>
            </p:grp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7711D8FF-7CC9-7E36-B2CA-D3E49FF5C729}"/>
                    </a:ext>
                  </a:extLst>
                </p:cNvPr>
                <p:cNvCxnSpPr/>
                <p:nvPr/>
              </p:nvCxnSpPr>
              <p:spPr>
                <a:xfrm flipH="1">
                  <a:off x="2897031" y="139427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0F4CB46D-1631-7AE1-2DA7-836B6CF30141}"/>
                    </a:ext>
                  </a:extLst>
                </p:cNvPr>
                <p:cNvCxnSpPr/>
                <p:nvPr/>
              </p:nvCxnSpPr>
              <p:spPr>
                <a:xfrm flipH="1">
                  <a:off x="2881560" y="2110222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470A94C1-5ED6-1F93-9960-411B369FB293}"/>
                    </a:ext>
                  </a:extLst>
                </p:cNvPr>
                <p:cNvCxnSpPr/>
                <p:nvPr/>
              </p:nvCxnSpPr>
              <p:spPr>
                <a:xfrm flipH="1">
                  <a:off x="2890813" y="2778367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A3727728-9E5C-51F9-C2FD-6E5B2B5F7080}"/>
                    </a:ext>
                  </a:extLst>
                </p:cNvPr>
                <p:cNvCxnSpPr/>
                <p:nvPr/>
              </p:nvCxnSpPr>
              <p:spPr>
                <a:xfrm flipH="1">
                  <a:off x="2889529" y="344440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751804D9-6D44-11A0-1AB2-86F7047BE67D}"/>
                    </a:ext>
                  </a:extLst>
                </p:cNvPr>
                <p:cNvCxnSpPr/>
                <p:nvPr/>
              </p:nvCxnSpPr>
              <p:spPr>
                <a:xfrm flipH="1">
                  <a:off x="2887670" y="410180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804B494-4226-9DCD-568E-AA76E2B57619}"/>
                  </a:ext>
                </a:extLst>
              </p:cNvPr>
              <p:cNvCxnSpPr/>
              <p:nvPr/>
            </p:nvCxnSpPr>
            <p:spPr>
              <a:xfrm flipH="1">
                <a:off x="2888775" y="4699961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8C15688-8A7F-16C7-1C55-43248EC36BB2}"/>
                </a:ext>
              </a:extLst>
            </p:cNvPr>
            <p:cNvGrpSpPr/>
            <p:nvPr/>
          </p:nvGrpSpPr>
          <p:grpSpPr>
            <a:xfrm>
              <a:off x="3739267" y="5533034"/>
              <a:ext cx="3971294" cy="462686"/>
              <a:chOff x="2759125" y="4693709"/>
              <a:chExt cx="6442891" cy="462686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7AB866D5-745E-3C6D-0479-53D498DCC304}"/>
                  </a:ext>
                </a:extLst>
              </p:cNvPr>
              <p:cNvGrpSpPr/>
              <p:nvPr/>
            </p:nvGrpSpPr>
            <p:grpSpPr>
              <a:xfrm>
                <a:off x="2759125" y="4764520"/>
                <a:ext cx="6442891" cy="391875"/>
                <a:chOff x="2759125" y="4764520"/>
                <a:chExt cx="6442891" cy="391875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76F7FEED-0822-F6AA-B4B8-2C64EFDB8876}"/>
                    </a:ext>
                  </a:extLst>
                </p:cNvPr>
                <p:cNvGrpSpPr/>
                <p:nvPr/>
              </p:nvGrpSpPr>
              <p:grpSpPr>
                <a:xfrm>
                  <a:off x="2759125" y="4764520"/>
                  <a:ext cx="5234640" cy="390678"/>
                  <a:chOff x="498993" y="6134595"/>
                  <a:chExt cx="5234640" cy="390678"/>
                </a:xfrm>
              </p:grpSpPr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4DA6C112-A06B-49EB-C52B-EF6BC8D6DA14}"/>
                      </a:ext>
                    </a:extLst>
                  </p:cNvPr>
                  <p:cNvSpPr txBox="1"/>
                  <p:nvPr/>
                </p:nvSpPr>
                <p:spPr>
                  <a:xfrm>
                    <a:off x="498993" y="6138120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7F4F6039-78A6-4C9A-095A-4E48270549DC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540" y="6134595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F755CD2-D449-85B4-808D-251D984E5D64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196" y="6155941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C9820D17-AAD1-4520-49C1-1CB9B073972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680" y="6150749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5D21ECFB-6003-771A-9E35-53023E3F889D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178" y="6148969"/>
                    <a:ext cx="707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758132D-6504-B0F4-638C-921B74388CDE}"/>
                    </a:ext>
                  </a:extLst>
                </p:cNvPr>
                <p:cNvSpPr txBox="1"/>
                <p:nvPr/>
              </p:nvSpPr>
              <p:spPr>
                <a:xfrm>
                  <a:off x="8494561" y="4787063"/>
                  <a:ext cx="707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BAE5858-2811-35C2-103B-7043E550F3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033" y="4706856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D5CAEE-FF75-F027-BF11-469DD5E4F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084" y="4706857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834F20D-536E-C227-C672-E5747357FB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7084" y="4716474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2760791-5734-38AD-86EF-0BA74D69F5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0918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78097C2-8C37-B569-BBF3-5E2F80346E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0234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67F6F539-63F4-7250-F91A-A453BFB88B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0723" y="469370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38D0D9C-61D1-DB9D-36B4-9E09EF66DAA7}"/>
              </a:ext>
            </a:extLst>
          </p:cNvPr>
          <p:cNvGrpSpPr/>
          <p:nvPr/>
        </p:nvGrpSpPr>
        <p:grpSpPr>
          <a:xfrm>
            <a:off x="1766996" y="4461246"/>
            <a:ext cx="4066022" cy="1563370"/>
            <a:chOff x="3898395" y="3684588"/>
            <a:chExt cx="4066022" cy="19976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17ADC00-9F3D-DD8F-0412-7686CA939D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3684588"/>
              <a:ext cx="3570793" cy="1997668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6628F7E-E942-7E71-626A-660E0EBBE59F}"/>
                    </a:ext>
                  </a:extLst>
                </p:cNvPr>
                <p:cNvSpPr txBox="1"/>
                <p:nvPr/>
              </p:nvSpPr>
              <p:spPr>
                <a:xfrm>
                  <a:off x="6049473" y="4497539"/>
                  <a:ext cx="1914944" cy="471931"/>
                </a:xfrm>
                <a:prstGeom prst="rect">
                  <a:avLst/>
                </a:prstGeom>
                <a:noFill/>
                <a:ln w="25400">
                  <a:solidFill>
                    <a:schemeClr val="accent6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/>
                    <a:t>Long-term rate</a:t>
                  </a: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6628F7E-E942-7E71-626A-660E0EBBE5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9473" y="4497539"/>
                  <a:ext cx="1914944" cy="471931"/>
                </a:xfrm>
                <a:prstGeom prst="rect">
                  <a:avLst/>
                </a:prstGeom>
                <a:blipFill>
                  <a:blip r:embed="rId3"/>
                  <a:stretch>
                    <a:fillRect t="-4615" r="-1572" b="-20000"/>
                  </a:stretch>
                </a:blipFill>
                <a:ln w="2540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FE661EC3-9D36-0FE0-9556-9D12DBAD7BC2}"/>
              </a:ext>
            </a:extLst>
          </p:cNvPr>
          <p:cNvGrpSpPr/>
          <p:nvPr/>
        </p:nvGrpSpPr>
        <p:grpSpPr>
          <a:xfrm>
            <a:off x="1756843" y="3243459"/>
            <a:ext cx="5921129" cy="2782151"/>
            <a:chOff x="3888242" y="2901099"/>
            <a:chExt cx="5921129" cy="2782151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8237747-EACA-2992-A203-97014C94FB3C}"/>
                </a:ext>
              </a:extLst>
            </p:cNvPr>
            <p:cNvSpPr/>
            <p:nvPr/>
          </p:nvSpPr>
          <p:spPr>
            <a:xfrm>
              <a:off x="3902075" y="3213100"/>
              <a:ext cx="3549650" cy="2470150"/>
            </a:xfrm>
            <a:custGeom>
              <a:avLst/>
              <a:gdLst>
                <a:gd name="connsiteX0" fmla="*/ 0 w 3549650"/>
                <a:gd name="connsiteY0" fmla="*/ 2470150 h 2470150"/>
                <a:gd name="connsiteX1" fmla="*/ 57150 w 3549650"/>
                <a:gd name="connsiteY1" fmla="*/ 2247900 h 2470150"/>
                <a:gd name="connsiteX2" fmla="*/ 273050 w 3549650"/>
                <a:gd name="connsiteY2" fmla="*/ 2117725 h 2470150"/>
                <a:gd name="connsiteX3" fmla="*/ 1273175 w 3549650"/>
                <a:gd name="connsiteY3" fmla="*/ 2000250 h 2470150"/>
                <a:gd name="connsiteX4" fmla="*/ 1755775 w 3549650"/>
                <a:gd name="connsiteY4" fmla="*/ 1908175 h 2470150"/>
                <a:gd name="connsiteX5" fmla="*/ 2063750 w 3549650"/>
                <a:gd name="connsiteY5" fmla="*/ 1416050 h 2470150"/>
                <a:gd name="connsiteX6" fmla="*/ 2203450 w 3549650"/>
                <a:gd name="connsiteY6" fmla="*/ 860425 h 2470150"/>
                <a:gd name="connsiteX7" fmla="*/ 2378075 w 3549650"/>
                <a:gd name="connsiteY7" fmla="*/ 552450 h 2470150"/>
                <a:gd name="connsiteX8" fmla="*/ 3549650 w 3549650"/>
                <a:gd name="connsiteY8" fmla="*/ 0 h 2470150"/>
                <a:gd name="connsiteX0" fmla="*/ 0 w 3549650"/>
                <a:gd name="connsiteY0" fmla="*/ 2470150 h 2470150"/>
                <a:gd name="connsiteX1" fmla="*/ 57150 w 3549650"/>
                <a:gd name="connsiteY1" fmla="*/ 2247900 h 2470150"/>
                <a:gd name="connsiteX2" fmla="*/ 273050 w 3549650"/>
                <a:gd name="connsiteY2" fmla="*/ 2117725 h 2470150"/>
                <a:gd name="connsiteX3" fmla="*/ 1273175 w 3549650"/>
                <a:gd name="connsiteY3" fmla="*/ 2000250 h 2470150"/>
                <a:gd name="connsiteX4" fmla="*/ 1755775 w 3549650"/>
                <a:gd name="connsiteY4" fmla="*/ 1908175 h 2470150"/>
                <a:gd name="connsiteX5" fmla="*/ 2063750 w 3549650"/>
                <a:gd name="connsiteY5" fmla="*/ 1416050 h 2470150"/>
                <a:gd name="connsiteX6" fmla="*/ 2190750 w 3549650"/>
                <a:gd name="connsiteY6" fmla="*/ 857250 h 2470150"/>
                <a:gd name="connsiteX7" fmla="*/ 2378075 w 3549650"/>
                <a:gd name="connsiteY7" fmla="*/ 552450 h 2470150"/>
                <a:gd name="connsiteX8" fmla="*/ 3549650 w 3549650"/>
                <a:gd name="connsiteY8" fmla="*/ 0 h 2470150"/>
                <a:gd name="connsiteX0" fmla="*/ 0 w 3549650"/>
                <a:gd name="connsiteY0" fmla="*/ 2470150 h 2470150"/>
                <a:gd name="connsiteX1" fmla="*/ 57150 w 3549650"/>
                <a:gd name="connsiteY1" fmla="*/ 2247900 h 2470150"/>
                <a:gd name="connsiteX2" fmla="*/ 273050 w 3549650"/>
                <a:gd name="connsiteY2" fmla="*/ 2117725 h 2470150"/>
                <a:gd name="connsiteX3" fmla="*/ 1273175 w 3549650"/>
                <a:gd name="connsiteY3" fmla="*/ 2000250 h 2470150"/>
                <a:gd name="connsiteX4" fmla="*/ 1755775 w 3549650"/>
                <a:gd name="connsiteY4" fmla="*/ 1908175 h 2470150"/>
                <a:gd name="connsiteX5" fmla="*/ 2063750 w 3549650"/>
                <a:gd name="connsiteY5" fmla="*/ 1416050 h 2470150"/>
                <a:gd name="connsiteX6" fmla="*/ 2190750 w 3549650"/>
                <a:gd name="connsiteY6" fmla="*/ 857250 h 2470150"/>
                <a:gd name="connsiteX7" fmla="*/ 2378075 w 3549650"/>
                <a:gd name="connsiteY7" fmla="*/ 552450 h 2470150"/>
                <a:gd name="connsiteX8" fmla="*/ 3549650 w 3549650"/>
                <a:gd name="connsiteY8" fmla="*/ 0 h 247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49650" h="2470150">
                  <a:moveTo>
                    <a:pt x="0" y="2470150"/>
                  </a:moveTo>
                  <a:cubicBezTo>
                    <a:pt x="5821" y="2388394"/>
                    <a:pt x="11642" y="2306638"/>
                    <a:pt x="57150" y="2247900"/>
                  </a:cubicBezTo>
                  <a:cubicBezTo>
                    <a:pt x="102658" y="2189162"/>
                    <a:pt x="70379" y="2159000"/>
                    <a:pt x="273050" y="2117725"/>
                  </a:cubicBezTo>
                  <a:cubicBezTo>
                    <a:pt x="475721" y="2076450"/>
                    <a:pt x="1026054" y="2035175"/>
                    <a:pt x="1273175" y="2000250"/>
                  </a:cubicBezTo>
                  <a:cubicBezTo>
                    <a:pt x="1520296" y="1965325"/>
                    <a:pt x="1624013" y="2005542"/>
                    <a:pt x="1755775" y="1908175"/>
                  </a:cubicBezTo>
                  <a:cubicBezTo>
                    <a:pt x="1887538" y="1810808"/>
                    <a:pt x="1991254" y="1591204"/>
                    <a:pt x="2063750" y="1416050"/>
                  </a:cubicBezTo>
                  <a:cubicBezTo>
                    <a:pt x="2136246" y="1240896"/>
                    <a:pt x="2138363" y="1001183"/>
                    <a:pt x="2190750" y="857250"/>
                  </a:cubicBezTo>
                  <a:cubicBezTo>
                    <a:pt x="2243137" y="713317"/>
                    <a:pt x="2185458" y="705379"/>
                    <a:pt x="2378075" y="552450"/>
                  </a:cubicBezTo>
                  <a:cubicBezTo>
                    <a:pt x="2602442" y="409046"/>
                    <a:pt x="3076046" y="204523"/>
                    <a:pt x="3549650" y="0"/>
                  </a:cubicBez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4A775B2-35BE-68B8-FEF1-9F28B0E9868F}"/>
                </a:ext>
              </a:extLst>
            </p:cNvPr>
            <p:cNvGrpSpPr/>
            <p:nvPr/>
          </p:nvGrpSpPr>
          <p:grpSpPr>
            <a:xfrm>
              <a:off x="3888242" y="2901099"/>
              <a:ext cx="5921129" cy="1865073"/>
              <a:chOff x="3888242" y="2129551"/>
              <a:chExt cx="5921129" cy="2383183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6BF02A7-9A64-CC8B-9ADD-6B6273031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8242" y="2515066"/>
                <a:ext cx="3570793" cy="1997668"/>
              </a:xfrm>
              <a:prstGeom prst="line">
                <a:avLst/>
              </a:prstGeom>
              <a:ln w="2540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62628E8-FB5B-8E37-3C6B-A416B88235E3}"/>
                      </a:ext>
                    </a:extLst>
                  </p:cNvPr>
                  <p:cNvSpPr txBox="1"/>
                  <p:nvPr/>
                </p:nvSpPr>
                <p:spPr>
                  <a:xfrm>
                    <a:off x="7328108" y="2129551"/>
                    <a:ext cx="2481263" cy="88151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70C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Starting with general arrival 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262628E8-FB5B-8E37-3C6B-A416B8823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28108" y="2129551"/>
                    <a:ext cx="2481263" cy="88151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56" r="-2427" b="-11111"/>
                    </a:stretch>
                  </a:blipFill>
                  <a:ln w="25400">
                    <a:solidFill>
                      <a:srgbClr val="0070C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BBE6520-63D4-FBB9-F25E-C7D102931346}"/>
              </a:ext>
            </a:extLst>
          </p:cNvPr>
          <p:cNvGrpSpPr/>
          <p:nvPr/>
        </p:nvGrpSpPr>
        <p:grpSpPr>
          <a:xfrm>
            <a:off x="1787073" y="2537883"/>
            <a:ext cx="2051188" cy="2104428"/>
            <a:chOff x="1573099" y="461716"/>
            <a:chExt cx="3425306" cy="3577012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5CA47129-F8C5-0873-EB6D-2F5FAD56EACA}"/>
                </a:ext>
              </a:extLst>
            </p:cNvPr>
            <p:cNvGrpSpPr/>
            <p:nvPr/>
          </p:nvGrpSpPr>
          <p:grpSpPr>
            <a:xfrm>
              <a:off x="1573099" y="461716"/>
              <a:ext cx="3425306" cy="3577012"/>
              <a:chOff x="1619482" y="1621281"/>
              <a:chExt cx="3425306" cy="3577012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F1A3890-E1AC-E2BE-B4C0-0242CD62D1F3}"/>
                  </a:ext>
                </a:extLst>
              </p:cNvPr>
              <p:cNvGrpSpPr/>
              <p:nvPr/>
            </p:nvGrpSpPr>
            <p:grpSpPr>
              <a:xfrm>
                <a:off x="1619482" y="1621281"/>
                <a:ext cx="3425306" cy="3577012"/>
                <a:chOff x="1619482" y="1621281"/>
                <a:chExt cx="3425306" cy="3577012"/>
              </a:xfrm>
            </p:grpSpPr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CE9A6A52-ECE8-6470-502A-DFDEE995963F}"/>
                    </a:ext>
                  </a:extLst>
                </p:cNvPr>
                <p:cNvGrpSpPr/>
                <p:nvPr/>
              </p:nvGrpSpPr>
              <p:grpSpPr>
                <a:xfrm>
                  <a:off x="1619482" y="2936973"/>
                  <a:ext cx="2825077" cy="2261320"/>
                  <a:chOff x="1619482" y="2936973"/>
                  <a:chExt cx="2825077" cy="2261320"/>
                </a:xfrm>
              </p:grpSpPr>
              <p:sp>
                <p:nvSpPr>
                  <p:cNvPr id="99" name="Arc 98">
                    <a:extLst>
                      <a:ext uri="{FF2B5EF4-FFF2-40B4-BE49-F238E27FC236}">
                        <a16:creationId xmlns:a16="http://schemas.microsoft.com/office/drawing/2014/main" id="{8721B27E-9D62-16EC-4D16-73F773F9166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860408" y="3614142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100" name="Arc 99">
                    <a:extLst>
                      <a:ext uri="{FF2B5EF4-FFF2-40B4-BE49-F238E27FC236}">
                        <a16:creationId xmlns:a16="http://schemas.microsoft.com/office/drawing/2014/main" id="{EF2B8D6E-41BA-589B-EEA1-9BA1AA4EFB3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673624" y="2882831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94DDA2D-0ADC-2B5B-A65D-A5777AFEA7CC}"/>
                    </a:ext>
                  </a:extLst>
                </p:cNvPr>
                <p:cNvGrpSpPr/>
                <p:nvPr/>
              </p:nvGrpSpPr>
              <p:grpSpPr>
                <a:xfrm rot="18247772">
                  <a:off x="1858018" y="1905131"/>
                  <a:ext cx="2826699" cy="2258999"/>
                  <a:chOff x="1905104" y="1844924"/>
                  <a:chExt cx="2826699" cy="2258999"/>
                </a:xfrm>
              </p:grpSpPr>
              <p:sp>
                <p:nvSpPr>
                  <p:cNvPr id="83" name="Arc 82">
                    <a:extLst>
                      <a:ext uri="{FF2B5EF4-FFF2-40B4-BE49-F238E27FC236}">
                        <a16:creationId xmlns:a16="http://schemas.microsoft.com/office/drawing/2014/main" id="{453DD7BE-E6DC-BCC1-B9A0-7D8BA960D7B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147651" y="2519770"/>
                    <a:ext cx="1530009" cy="1638294"/>
                  </a:xfrm>
                  <a:prstGeom prst="arc">
                    <a:avLst>
                      <a:gd name="adj1" fmla="val 17153839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4" name="Arc 83">
                    <a:extLst>
                      <a:ext uri="{FF2B5EF4-FFF2-40B4-BE49-F238E27FC236}">
                        <a16:creationId xmlns:a16="http://schemas.microsoft.com/office/drawing/2014/main" id="{DC82C610-02A4-C99D-EDCD-8A5D3190764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959246" y="1790782"/>
                    <a:ext cx="1530010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  <p:grpSp>
              <p:nvGrpSpPr>
                <p:cNvPr id="80" name="Group 79">
                  <a:extLst>
                    <a:ext uri="{FF2B5EF4-FFF2-40B4-BE49-F238E27FC236}">
                      <a16:creationId xmlns:a16="http://schemas.microsoft.com/office/drawing/2014/main" id="{B485869B-9526-D882-546F-F236FF353088}"/>
                    </a:ext>
                  </a:extLst>
                </p:cNvPr>
                <p:cNvGrpSpPr/>
                <p:nvPr/>
              </p:nvGrpSpPr>
              <p:grpSpPr>
                <a:xfrm rot="2801303">
                  <a:off x="2501807" y="2472884"/>
                  <a:ext cx="2825435" cy="2260527"/>
                  <a:chOff x="1839179" y="1724541"/>
                  <a:chExt cx="2825435" cy="2260527"/>
                </a:xfrm>
              </p:grpSpPr>
              <p:sp>
                <p:nvSpPr>
                  <p:cNvPr id="81" name="Arc 80">
                    <a:extLst>
                      <a:ext uri="{FF2B5EF4-FFF2-40B4-BE49-F238E27FC236}">
                        <a16:creationId xmlns:a16="http://schemas.microsoft.com/office/drawing/2014/main" id="{A25D0558-3670-98A1-76AB-8B37176AA7D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080463" y="2400916"/>
                    <a:ext cx="1530010" cy="1638293"/>
                  </a:xfrm>
                  <a:prstGeom prst="arc">
                    <a:avLst>
                      <a:gd name="adj1" fmla="val 17187220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82" name="Arc 81">
                    <a:extLst>
                      <a:ext uri="{FF2B5EF4-FFF2-40B4-BE49-F238E27FC236}">
                        <a16:creationId xmlns:a16="http://schemas.microsoft.com/office/drawing/2014/main" id="{F8B36CCD-9E55-DA21-374C-FA131FE6EF5E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893320" y="1670400"/>
                    <a:ext cx="1530009" cy="1638292"/>
                  </a:xfrm>
                  <a:prstGeom prst="arc">
                    <a:avLst>
                      <a:gd name="adj1" fmla="val 17137014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4F52A69C-5878-599F-F2D6-F801B02C31EA}"/>
                  </a:ext>
                </a:extLst>
              </p:cNvPr>
              <p:cNvGrpSpPr/>
              <p:nvPr/>
            </p:nvGrpSpPr>
            <p:grpSpPr>
              <a:xfrm>
                <a:off x="2414776" y="2683375"/>
                <a:ext cx="1852355" cy="1828800"/>
                <a:chOff x="2414776" y="2683375"/>
                <a:chExt cx="1852355" cy="18288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D0C3E4A8-2BFF-9B29-8528-3545CFA69A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50821" y="3241736"/>
                      <a:ext cx="650817" cy="681478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5" name="Oval 74">
                      <a:extLst>
                        <a:ext uri="{FF2B5EF4-FFF2-40B4-BE49-F238E27FC236}">
                          <a16:creationId xmlns:a16="http://schemas.microsoft.com/office/drawing/2014/main" id="{D0C3E4A8-2BFF-9B29-8528-3545CFA69A56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50821" y="3241736"/>
                      <a:ext cx="650817" cy="681478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 w="381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955946AB-DE2C-4496-3730-E1A673E84169}"/>
                    </a:ext>
                  </a:extLst>
                </p:cNvPr>
                <p:cNvSpPr/>
                <p:nvPr/>
              </p:nvSpPr>
              <p:spPr>
                <a:xfrm>
                  <a:off x="2414776" y="2683375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</p:grp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293D1751-C7ED-5C4E-1B5E-7DCAB6A36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6A5C1ED-3666-8AA5-41B2-019937A71DA7}"/>
              </a:ext>
            </a:extLst>
          </p:cNvPr>
          <p:cNvGrpSpPr/>
          <p:nvPr/>
        </p:nvGrpSpPr>
        <p:grpSpPr>
          <a:xfrm>
            <a:off x="4190141" y="3691344"/>
            <a:ext cx="828061" cy="882174"/>
            <a:chOff x="5575420" y="3635334"/>
            <a:chExt cx="633228" cy="1127240"/>
          </a:xfrm>
        </p:grpSpPr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8ABC4E3-9F53-1E90-E886-46EC760331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8648" y="3635334"/>
              <a:ext cx="0" cy="112724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5D50414-91AA-10B1-C1EC-473096611B20}"/>
                    </a:ext>
                  </a:extLst>
                </p:cNvPr>
                <p:cNvSpPr txBox="1"/>
                <p:nvPr/>
              </p:nvSpPr>
              <p:spPr>
                <a:xfrm>
                  <a:off x="5575420" y="4258342"/>
                  <a:ext cx="628890" cy="388019"/>
                </a:xfrm>
                <a:prstGeom prst="rect">
                  <a:avLst/>
                </a:prstGeom>
                <a:noFill/>
                <a:ln w="25400">
                  <a:solidFill>
                    <a:srgbClr val="0070C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D5D50414-91AA-10B1-C1EC-473096611B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5420" y="4258342"/>
                  <a:ext cx="628890" cy="388019"/>
                </a:xfrm>
                <a:prstGeom prst="rect">
                  <a:avLst/>
                </a:prstGeom>
                <a:blipFill>
                  <a:blip r:embed="rId6"/>
                  <a:stretch>
                    <a:fillRect r="-2878" b="-18868"/>
                  </a:stretch>
                </a:blipFill>
                <a:ln w="25400"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3004296-81E6-A83B-BD4A-AF77FC2F8D35}"/>
              </a:ext>
            </a:extLst>
          </p:cNvPr>
          <p:cNvGrpSpPr/>
          <p:nvPr/>
        </p:nvGrpSpPr>
        <p:grpSpPr>
          <a:xfrm>
            <a:off x="7977962" y="2535246"/>
            <a:ext cx="1682010" cy="1984520"/>
            <a:chOff x="8835276" y="2554119"/>
            <a:chExt cx="1682010" cy="198452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D4A0CF1-F514-F8D7-150F-980DD973EB7E}"/>
                </a:ext>
              </a:extLst>
            </p:cNvPr>
            <p:cNvGrpSpPr/>
            <p:nvPr/>
          </p:nvGrpSpPr>
          <p:grpSpPr>
            <a:xfrm>
              <a:off x="8835276" y="2554119"/>
              <a:ext cx="1682010" cy="1984520"/>
              <a:chOff x="6904508" y="609610"/>
              <a:chExt cx="2808809" cy="3373197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EA7CA224-368A-AEB0-5966-14E9B168C847}"/>
                  </a:ext>
                </a:extLst>
              </p:cNvPr>
              <p:cNvGrpSpPr/>
              <p:nvPr/>
            </p:nvGrpSpPr>
            <p:grpSpPr>
              <a:xfrm>
                <a:off x="6904508" y="609610"/>
                <a:ext cx="2808809" cy="3373197"/>
                <a:chOff x="2410546" y="1749957"/>
                <a:chExt cx="2808809" cy="3373197"/>
              </a:xfrm>
            </p:grpSpPr>
            <p:sp>
              <p:nvSpPr>
                <p:cNvPr id="66" name="Arc 65">
                  <a:extLst>
                    <a:ext uri="{FF2B5EF4-FFF2-40B4-BE49-F238E27FC236}">
                      <a16:creationId xmlns:a16="http://schemas.microsoft.com/office/drawing/2014/main" id="{E8C3AB0D-EEC8-CC81-C47B-0D4F74DBE737}"/>
                    </a:ext>
                  </a:extLst>
                </p:cNvPr>
                <p:cNvSpPr/>
                <p:nvPr/>
              </p:nvSpPr>
              <p:spPr>
                <a:xfrm rot="16200000">
                  <a:off x="3635204" y="2670459"/>
                  <a:ext cx="1530009" cy="1638292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67" name="Arc 66">
                  <a:extLst>
                    <a:ext uri="{FF2B5EF4-FFF2-40B4-BE49-F238E27FC236}">
                      <a16:creationId xmlns:a16="http://schemas.microsoft.com/office/drawing/2014/main" id="{8261AD55-DAFB-027B-D40B-B5C241CE54B8}"/>
                    </a:ext>
                  </a:extLst>
                </p:cNvPr>
                <p:cNvSpPr/>
                <p:nvPr/>
              </p:nvSpPr>
              <p:spPr>
                <a:xfrm rot="15683621">
                  <a:off x="2776102" y="3539714"/>
                  <a:ext cx="1557351" cy="1609530"/>
                </a:xfrm>
                <a:prstGeom prst="arc">
                  <a:avLst>
                    <a:gd name="adj1" fmla="val 16875663"/>
                    <a:gd name="adj2" fmla="val 19371752"/>
                  </a:avLst>
                </a:prstGeom>
                <a:ln w="25400">
                  <a:solidFill>
                    <a:srgbClr val="FF0000"/>
                  </a:solidFill>
                  <a:headEnd type="triangle"/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68" name="Arc 67">
                  <a:extLst>
                    <a:ext uri="{FF2B5EF4-FFF2-40B4-BE49-F238E27FC236}">
                      <a16:creationId xmlns:a16="http://schemas.microsoft.com/office/drawing/2014/main" id="{BA71F42B-E37B-67D5-0AA4-C83D2AE62EFE}"/>
                    </a:ext>
                  </a:extLst>
                </p:cNvPr>
                <p:cNvSpPr/>
                <p:nvPr/>
              </p:nvSpPr>
              <p:spPr>
                <a:xfrm rot="10607918">
                  <a:off x="2410546" y="1749957"/>
                  <a:ext cx="1530009" cy="1638294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C3894E3-923C-F6AE-0476-D096DD2DBB98}"/>
                      </a:ext>
                    </a:extLst>
                  </p:cNvPr>
                  <p:cNvSpPr/>
                  <p:nvPr/>
                </p:nvSpPr>
                <p:spPr>
                  <a:xfrm>
                    <a:off x="7430026" y="2088761"/>
                    <a:ext cx="772141" cy="769523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C3894E3-923C-F6AE-0476-D096DD2DBB9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30026" y="2088761"/>
                    <a:ext cx="772141" cy="769523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88C00CC-6FAF-4CA7-0CBB-C90D8474FB07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B4C60B34-9984-30D0-DE17-9396EA7CF5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D60D09B6-8194-E438-AC28-A34AB6A989C0}"/>
                </a:ext>
              </a:extLst>
            </p:cNvPr>
            <p:cNvSpPr/>
            <p:nvPr/>
          </p:nvSpPr>
          <p:spPr>
            <a:xfrm rot="10225882">
              <a:off x="9376955" y="2894152"/>
              <a:ext cx="916221" cy="963841"/>
            </a:xfrm>
            <a:prstGeom prst="arc">
              <a:avLst>
                <a:gd name="adj1" fmla="val 16875663"/>
                <a:gd name="adj2" fmla="val 18644396"/>
              </a:avLst>
            </a:pr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1AF9A478-12E6-3D81-C3C2-852F6692D8EE}"/>
              </a:ext>
            </a:extLst>
          </p:cNvPr>
          <p:cNvGrpSpPr/>
          <p:nvPr/>
        </p:nvGrpSpPr>
        <p:grpSpPr>
          <a:xfrm>
            <a:off x="5903805" y="4282122"/>
            <a:ext cx="5511454" cy="2334186"/>
            <a:chOff x="2199107" y="3207276"/>
            <a:chExt cx="5511454" cy="2982613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401C8B6-CC0F-A614-CA9F-00DCC8B5CC78}"/>
                </a:ext>
              </a:extLst>
            </p:cNvPr>
            <p:cNvGrpSpPr/>
            <p:nvPr/>
          </p:nvGrpSpPr>
          <p:grpSpPr>
            <a:xfrm>
              <a:off x="2666613" y="3207276"/>
              <a:ext cx="4942677" cy="2982613"/>
              <a:chOff x="1017746" y="1550952"/>
              <a:chExt cx="4942677" cy="3279491"/>
            </a:xfrm>
          </p:grpSpPr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F8EE1D3C-EA5C-B774-C02F-8A8CBE3F69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227306" y="1550952"/>
                <a:ext cx="9638" cy="257578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EFC6788C-5170-09FA-8E00-7BFB0E5550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7699" y="4103051"/>
                <a:ext cx="373272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EC06C74A-7B91-870D-9223-124DC8BDF44A}"/>
                  </a:ext>
                </a:extLst>
              </p:cNvPr>
              <p:cNvSpPr txBox="1"/>
              <p:nvPr/>
            </p:nvSpPr>
            <p:spPr>
              <a:xfrm>
                <a:off x="1017746" y="2699815"/>
                <a:ext cx="1219198" cy="406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FBE8BF47-C5BF-2222-9604-FEEC9DFC0D95}"/>
                  </a:ext>
                </a:extLst>
              </p:cNvPr>
              <p:cNvSpPr txBox="1"/>
              <p:nvPr/>
            </p:nvSpPr>
            <p:spPr>
              <a:xfrm>
                <a:off x="3622900" y="4461111"/>
                <a:ext cx="6515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3F33FDCA-7D3C-5BE0-1062-D5EE4E86C233}"/>
                </a:ext>
              </a:extLst>
            </p:cNvPr>
            <p:cNvGrpSpPr/>
            <p:nvPr/>
          </p:nvGrpSpPr>
          <p:grpSpPr>
            <a:xfrm>
              <a:off x="2199107" y="3336844"/>
              <a:ext cx="1712150" cy="2495871"/>
              <a:chOff x="1320859" y="1854205"/>
              <a:chExt cx="1712150" cy="3219032"/>
            </a:xfrm>
          </p:grpSpPr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B6CEE80E-BE19-142B-560D-C799F63CAC1B}"/>
                  </a:ext>
                </a:extLst>
              </p:cNvPr>
              <p:cNvGrpSpPr/>
              <p:nvPr/>
            </p:nvGrpSpPr>
            <p:grpSpPr>
              <a:xfrm>
                <a:off x="1320859" y="1854205"/>
                <a:ext cx="1712150" cy="3219032"/>
                <a:chOff x="1320859" y="1854205"/>
                <a:chExt cx="1712150" cy="3219032"/>
              </a:xfrm>
            </p:grpSpPr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C7D4860B-9E53-60A5-F640-BDDA27C4B0AA}"/>
                    </a:ext>
                  </a:extLst>
                </p:cNvPr>
                <p:cNvGrpSpPr/>
                <p:nvPr/>
              </p:nvGrpSpPr>
              <p:grpSpPr>
                <a:xfrm>
                  <a:off x="1320859" y="1854205"/>
                  <a:ext cx="1712150" cy="3219032"/>
                  <a:chOff x="-947135" y="4204918"/>
                  <a:chExt cx="1712150" cy="2152634"/>
                </a:xfrm>
              </p:grpSpPr>
              <p:grpSp>
                <p:nvGrpSpPr>
                  <p:cNvPr id="134" name="Group 133">
                    <a:extLst>
                      <a:ext uri="{FF2B5EF4-FFF2-40B4-BE49-F238E27FC236}">
                        <a16:creationId xmlns:a16="http://schemas.microsoft.com/office/drawing/2014/main" id="{8E7B8FE4-3F4D-2BFC-CEA7-598313A23530}"/>
                      </a:ext>
                    </a:extLst>
                  </p:cNvPr>
                  <p:cNvGrpSpPr/>
                  <p:nvPr/>
                </p:nvGrpSpPr>
                <p:grpSpPr>
                  <a:xfrm>
                    <a:off x="317194" y="4204918"/>
                    <a:ext cx="447821" cy="2152634"/>
                    <a:chOff x="317194" y="4204918"/>
                    <a:chExt cx="447821" cy="2152634"/>
                  </a:xfrm>
                </p:grpSpPr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535A9FB2-3FBD-310C-A7CA-175D7B138F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5082" y="420491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8</a:t>
                      </a:r>
                    </a:p>
                  </p:txBody>
                </p:sp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FE18999B-0C66-181C-75E6-6D707E70B95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4657158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6</a:t>
                      </a:r>
                    </a:p>
                  </p:txBody>
                </p:sp>
                <p:sp>
                  <p:nvSpPr>
                    <p:cNvPr id="139" name="TextBox 138">
                      <a:extLst>
                        <a:ext uri="{FF2B5EF4-FFF2-40B4-BE49-F238E27FC236}">
                          <a16:creationId xmlns:a16="http://schemas.microsoft.com/office/drawing/2014/main" id="{0C8EE740-AC29-8975-E4A9-D9EAF13A8B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194" y="509642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ECF8BBA5-CAB9-5116-F9B7-6817B6A31D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8926" y="5548667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2</a:t>
                      </a:r>
                    </a:p>
                  </p:txBody>
                </p:sp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7656DB7D-AA11-9C60-D157-F65EB207FB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7767" y="5950522"/>
                      <a:ext cx="439933" cy="40703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0</a:t>
                      </a:r>
                    </a:p>
                  </p:txBody>
                </p:sp>
              </p:grpSp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BB45C999-20E0-5270-AC62-EB6B6B576217}"/>
                      </a:ext>
                    </a:extLst>
                  </p:cNvPr>
                  <p:cNvSpPr txBox="1"/>
                  <p:nvPr/>
                </p:nvSpPr>
                <p:spPr>
                  <a:xfrm>
                    <a:off x="-947135" y="4572398"/>
                    <a:ext cx="1460014" cy="78014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/>
                      <a:t>Expected completions</a:t>
                    </a:r>
                  </a:p>
                </p:txBody>
              </p:sp>
            </p:grpSp>
            <p:cxnSp>
              <p:nvCxnSpPr>
                <p:cNvPr id="130" name="Straight Connector 129">
                  <a:extLst>
                    <a:ext uri="{FF2B5EF4-FFF2-40B4-BE49-F238E27FC236}">
                      <a16:creationId xmlns:a16="http://schemas.microsoft.com/office/drawing/2014/main" id="{E2DBCE77-D86D-FE19-AB37-71FB71489E9B}"/>
                    </a:ext>
                  </a:extLst>
                </p:cNvPr>
                <p:cNvCxnSpPr/>
                <p:nvPr/>
              </p:nvCxnSpPr>
              <p:spPr>
                <a:xfrm flipH="1">
                  <a:off x="2881560" y="2110222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Connector 130">
                  <a:extLst>
                    <a:ext uri="{FF2B5EF4-FFF2-40B4-BE49-F238E27FC236}">
                      <a16:creationId xmlns:a16="http://schemas.microsoft.com/office/drawing/2014/main" id="{577E5DB0-0C67-1547-A243-4C094DA88702}"/>
                    </a:ext>
                  </a:extLst>
                </p:cNvPr>
                <p:cNvCxnSpPr/>
                <p:nvPr/>
              </p:nvCxnSpPr>
              <p:spPr>
                <a:xfrm flipH="1">
                  <a:off x="2890813" y="2778367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>
                  <a:extLst>
                    <a:ext uri="{FF2B5EF4-FFF2-40B4-BE49-F238E27FC236}">
                      <a16:creationId xmlns:a16="http://schemas.microsoft.com/office/drawing/2014/main" id="{C1A1239A-3407-EE67-A2E8-1B3F04E39046}"/>
                    </a:ext>
                  </a:extLst>
                </p:cNvPr>
                <p:cNvCxnSpPr/>
                <p:nvPr/>
              </p:nvCxnSpPr>
              <p:spPr>
                <a:xfrm flipH="1">
                  <a:off x="2889529" y="344440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>
                  <a:extLst>
                    <a:ext uri="{FF2B5EF4-FFF2-40B4-BE49-F238E27FC236}">
                      <a16:creationId xmlns:a16="http://schemas.microsoft.com/office/drawing/2014/main" id="{56A27C84-6B2E-26BC-4640-51BEBAD384B2}"/>
                    </a:ext>
                  </a:extLst>
                </p:cNvPr>
                <p:cNvCxnSpPr/>
                <p:nvPr/>
              </p:nvCxnSpPr>
              <p:spPr>
                <a:xfrm flipH="1">
                  <a:off x="2887670" y="4101809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16CDC7C7-4248-6AE0-84D1-D72D2178379D}"/>
                  </a:ext>
                </a:extLst>
              </p:cNvPr>
              <p:cNvCxnSpPr/>
              <p:nvPr/>
            </p:nvCxnSpPr>
            <p:spPr>
              <a:xfrm flipH="1">
                <a:off x="2888775" y="4699961"/>
                <a:ext cx="10915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6EB06541-9520-953C-D380-3A9BFD7B8C06}"/>
                </a:ext>
              </a:extLst>
            </p:cNvPr>
            <p:cNvGrpSpPr/>
            <p:nvPr/>
          </p:nvGrpSpPr>
          <p:grpSpPr>
            <a:xfrm>
              <a:off x="3739267" y="5533034"/>
              <a:ext cx="3971294" cy="462686"/>
              <a:chOff x="2759125" y="4693709"/>
              <a:chExt cx="6442891" cy="462686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6EA60F5-F125-713A-3B88-1BAC17572DD0}"/>
                  </a:ext>
                </a:extLst>
              </p:cNvPr>
              <p:cNvGrpSpPr/>
              <p:nvPr/>
            </p:nvGrpSpPr>
            <p:grpSpPr>
              <a:xfrm>
                <a:off x="2759125" y="4764520"/>
                <a:ext cx="6442891" cy="391875"/>
                <a:chOff x="2759125" y="4764520"/>
                <a:chExt cx="6442891" cy="391875"/>
              </a:xfrm>
            </p:grpSpPr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6DA85404-7DA9-D460-81A8-ABB07CBDF1E5}"/>
                    </a:ext>
                  </a:extLst>
                </p:cNvPr>
                <p:cNvGrpSpPr/>
                <p:nvPr/>
              </p:nvGrpSpPr>
              <p:grpSpPr>
                <a:xfrm>
                  <a:off x="2759125" y="4764520"/>
                  <a:ext cx="5234640" cy="390678"/>
                  <a:chOff x="498993" y="6134595"/>
                  <a:chExt cx="5234640" cy="390678"/>
                </a:xfrm>
              </p:grpSpPr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874E0588-4330-F47A-A947-A32016C20EF7}"/>
                      </a:ext>
                    </a:extLst>
                  </p:cNvPr>
                  <p:cNvSpPr txBox="1"/>
                  <p:nvPr/>
                </p:nvSpPr>
                <p:spPr>
                  <a:xfrm>
                    <a:off x="498993" y="6138120"/>
                    <a:ext cx="47259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8EE72AC0-B883-1350-1D7C-76C3CC0D17B7}"/>
                      </a:ext>
                    </a:extLst>
                  </p:cNvPr>
                  <p:cNvSpPr txBox="1"/>
                  <p:nvPr/>
                </p:nvSpPr>
                <p:spPr>
                  <a:xfrm>
                    <a:off x="1661540" y="6134595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F7507FFC-545D-54B8-72D1-16CA77DCD9E3}"/>
                      </a:ext>
                    </a:extLst>
                  </p:cNvPr>
                  <p:cNvSpPr txBox="1"/>
                  <p:nvPr/>
                </p:nvSpPr>
                <p:spPr>
                  <a:xfrm>
                    <a:off x="2790196" y="6155941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0699416E-AF6B-3D28-7078-C4F88559564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3680" y="6150749"/>
                    <a:ext cx="5918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9</a:t>
                    </a:r>
                  </a:p>
                </p:txBody>
              </p:sp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C39EC034-24C6-C31A-AC3D-85F011892663}"/>
                      </a:ext>
                    </a:extLst>
                  </p:cNvPr>
                  <p:cNvSpPr txBox="1"/>
                  <p:nvPr/>
                </p:nvSpPr>
                <p:spPr>
                  <a:xfrm>
                    <a:off x="5026178" y="6148969"/>
                    <a:ext cx="707455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12</a:t>
                    </a:r>
                  </a:p>
                </p:txBody>
              </p:sp>
            </p:grpSp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23D0EEC6-2655-5729-E64E-912355D93DAF}"/>
                    </a:ext>
                  </a:extLst>
                </p:cNvPr>
                <p:cNvSpPr txBox="1"/>
                <p:nvPr/>
              </p:nvSpPr>
              <p:spPr>
                <a:xfrm>
                  <a:off x="8494561" y="4787063"/>
                  <a:ext cx="70745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15</a:t>
                  </a:r>
                </a:p>
              </p:txBody>
            </p:sp>
          </p:grp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85481F96-6BE8-A532-BC21-C87CAF5E50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92033" y="4706856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2DF62F7-D280-C7B1-81BC-149EE75569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54084" y="4706857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4DD3206F-4D62-8636-C47D-68CB9A95AA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97084" y="4716474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1D32A897-5609-F9C5-DA02-D5AA627B0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70918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C7F70352-DC0C-CA92-E4EB-5966F0CE1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40234" y="4706856"/>
                <a:ext cx="0" cy="1561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E1ABB31-E8B6-6BF6-F4CC-F706359D4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20723" y="4693709"/>
                <a:ext cx="0" cy="15615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2C779F83-A409-4F5D-278B-81E16D98573C}"/>
              </a:ext>
            </a:extLst>
          </p:cNvPr>
          <p:cNvGrpSpPr/>
          <p:nvPr/>
        </p:nvGrpSpPr>
        <p:grpSpPr>
          <a:xfrm>
            <a:off x="7596619" y="4516190"/>
            <a:ext cx="3570793" cy="1572299"/>
            <a:chOff x="3898395" y="3673180"/>
            <a:chExt cx="3570793" cy="2009077"/>
          </a:xfrm>
        </p:grpSpPr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975733C9-3B97-4F91-31E1-438FAD21BA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3684588"/>
              <a:ext cx="3570793" cy="1997668"/>
            </a:xfrm>
            <a:prstGeom prst="line">
              <a:avLst/>
            </a:prstGeom>
            <a:ln w="254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D81D837-FBE0-BF1A-E1FB-08AE0C0F32C4}"/>
                    </a:ext>
                  </a:extLst>
                </p:cNvPr>
                <p:cNvSpPr txBox="1"/>
                <p:nvPr/>
              </p:nvSpPr>
              <p:spPr>
                <a:xfrm>
                  <a:off x="4724314" y="3673180"/>
                  <a:ext cx="1914944" cy="471931"/>
                </a:xfrm>
                <a:prstGeom prst="rect">
                  <a:avLst/>
                </a:prstGeom>
                <a:noFill/>
                <a:ln w="25400">
                  <a:solidFill>
                    <a:srgbClr val="7030A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dirty="0"/>
                    <a:t>Long-term rate</a:t>
                  </a: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2D81D837-FBE0-BF1A-E1FB-08AE0C0F3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14" y="3673180"/>
                  <a:ext cx="1914944" cy="471931"/>
                </a:xfrm>
                <a:prstGeom prst="rect">
                  <a:avLst/>
                </a:prstGeom>
                <a:blipFill>
                  <a:blip r:embed="rId8"/>
                  <a:stretch>
                    <a:fillRect t="-6250" r="-1572" b="-21875"/>
                  </a:stretch>
                </a:blipFill>
                <a:ln w="25400">
                  <a:solidFill>
                    <a:srgbClr val="7030A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8806016-6447-A32E-78D4-C2610444AE11}"/>
              </a:ext>
            </a:extLst>
          </p:cNvPr>
          <p:cNvGrpSpPr/>
          <p:nvPr/>
        </p:nvGrpSpPr>
        <p:grpSpPr>
          <a:xfrm>
            <a:off x="7624482" y="3800915"/>
            <a:ext cx="4547346" cy="2292003"/>
            <a:chOff x="7624482" y="3800915"/>
            <a:chExt cx="4547346" cy="229200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9C0C9D91-2002-6824-2574-9E6123B8D9F7}"/>
                </a:ext>
              </a:extLst>
            </p:cNvPr>
            <p:cNvGrpSpPr/>
            <p:nvPr/>
          </p:nvGrpSpPr>
          <p:grpSpPr>
            <a:xfrm>
              <a:off x="8257036" y="3800915"/>
              <a:ext cx="3914792" cy="2292003"/>
              <a:chOff x="4222043" y="2777062"/>
              <a:chExt cx="3914792" cy="2928712"/>
            </a:xfrm>
          </p:grpSpPr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65CD3A05-9337-B6AA-390D-41CBA67930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2043" y="3708106"/>
                <a:ext cx="3570793" cy="1997668"/>
              </a:xfrm>
              <a:prstGeom prst="line">
                <a:avLst/>
              </a:prstGeom>
              <a:ln w="25400">
                <a:solidFill>
                  <a:srgbClr val="C0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94560A18-4E98-4BB2-20A5-F6496D4B074F}"/>
                      </a:ext>
                    </a:extLst>
                  </p:cNvPr>
                  <p:cNvSpPr txBox="1"/>
                  <p:nvPr/>
                </p:nvSpPr>
                <p:spPr>
                  <a:xfrm>
                    <a:off x="5254449" y="2777062"/>
                    <a:ext cx="2882386" cy="883724"/>
                  </a:xfrm>
                  <a:prstGeom prst="rect">
                    <a:avLst/>
                  </a:prstGeom>
                  <a:noFill/>
                  <a:ln w="25400">
                    <a:solidFill>
                      <a:srgbClr val="C00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err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oMath>
                    </a14:m>
                    <a:r>
                      <a:rPr lang="en-US" dirty="0"/>
                      <a:t>: Starting with general completions state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94560A18-4E98-4BB2-20A5-F6496D4B07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54449" y="2777062"/>
                    <a:ext cx="2882386" cy="88372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468" b="-11966"/>
                    </a:stretch>
                  </a:blipFill>
                  <a:ln w="25400">
                    <a:solidFill>
                      <a:srgbClr val="C00000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B4C3457-DCFE-6B1D-1F5A-84AB606D3E61}"/>
                </a:ext>
              </a:extLst>
            </p:cNvPr>
            <p:cNvSpPr/>
            <p:nvPr/>
          </p:nvSpPr>
          <p:spPr>
            <a:xfrm>
              <a:off x="7624482" y="4531659"/>
              <a:ext cx="4208930" cy="1553135"/>
            </a:xfrm>
            <a:custGeom>
              <a:avLst/>
              <a:gdLst>
                <a:gd name="connsiteX0" fmla="*/ 0 w 4208930"/>
                <a:gd name="connsiteY0" fmla="*/ 1553135 h 1553135"/>
                <a:gd name="connsiteX1" fmla="*/ 443753 w 4208930"/>
                <a:gd name="connsiteY1" fmla="*/ 1506070 h 1553135"/>
                <a:gd name="connsiteX2" fmla="*/ 1102659 w 4208930"/>
                <a:gd name="connsiteY2" fmla="*/ 1472453 h 1553135"/>
                <a:gd name="connsiteX3" fmla="*/ 1822077 w 4208930"/>
                <a:gd name="connsiteY3" fmla="*/ 1351429 h 1553135"/>
                <a:gd name="connsiteX4" fmla="*/ 2279277 w 4208930"/>
                <a:gd name="connsiteY4" fmla="*/ 1331259 h 1553135"/>
                <a:gd name="connsiteX5" fmla="*/ 2400300 w 4208930"/>
                <a:gd name="connsiteY5" fmla="*/ 1243853 h 1553135"/>
                <a:gd name="connsiteX6" fmla="*/ 2548218 w 4208930"/>
                <a:gd name="connsiteY6" fmla="*/ 793376 h 1553135"/>
                <a:gd name="connsiteX7" fmla="*/ 2743200 w 4208930"/>
                <a:gd name="connsiteY7" fmla="*/ 672353 h 1553135"/>
                <a:gd name="connsiteX8" fmla="*/ 4208930 w 4208930"/>
                <a:gd name="connsiteY8" fmla="*/ 0 h 1553135"/>
                <a:gd name="connsiteX0" fmla="*/ 0 w 4208930"/>
                <a:gd name="connsiteY0" fmla="*/ 1553135 h 1553135"/>
                <a:gd name="connsiteX1" fmla="*/ 443753 w 4208930"/>
                <a:gd name="connsiteY1" fmla="*/ 1506070 h 1553135"/>
                <a:gd name="connsiteX2" fmla="*/ 1102659 w 4208930"/>
                <a:gd name="connsiteY2" fmla="*/ 1472453 h 1553135"/>
                <a:gd name="connsiteX3" fmla="*/ 1822077 w 4208930"/>
                <a:gd name="connsiteY3" fmla="*/ 1351429 h 1553135"/>
                <a:gd name="connsiteX4" fmla="*/ 2279277 w 4208930"/>
                <a:gd name="connsiteY4" fmla="*/ 1331259 h 1553135"/>
                <a:gd name="connsiteX5" fmla="*/ 2400300 w 4208930"/>
                <a:gd name="connsiteY5" fmla="*/ 1243853 h 1553135"/>
                <a:gd name="connsiteX6" fmla="*/ 2548218 w 4208930"/>
                <a:gd name="connsiteY6" fmla="*/ 793376 h 1553135"/>
                <a:gd name="connsiteX7" fmla="*/ 2743200 w 4208930"/>
                <a:gd name="connsiteY7" fmla="*/ 672353 h 1553135"/>
                <a:gd name="connsiteX8" fmla="*/ 4208930 w 4208930"/>
                <a:gd name="connsiteY8" fmla="*/ 0 h 1553135"/>
                <a:gd name="connsiteX0" fmla="*/ 0 w 4208930"/>
                <a:gd name="connsiteY0" fmla="*/ 1553135 h 1553135"/>
                <a:gd name="connsiteX1" fmla="*/ 443753 w 4208930"/>
                <a:gd name="connsiteY1" fmla="*/ 1506070 h 1553135"/>
                <a:gd name="connsiteX2" fmla="*/ 1102659 w 4208930"/>
                <a:gd name="connsiteY2" fmla="*/ 1472453 h 1553135"/>
                <a:gd name="connsiteX3" fmla="*/ 1822077 w 4208930"/>
                <a:gd name="connsiteY3" fmla="*/ 1351429 h 1553135"/>
                <a:gd name="connsiteX4" fmla="*/ 2279277 w 4208930"/>
                <a:gd name="connsiteY4" fmla="*/ 1331259 h 1553135"/>
                <a:gd name="connsiteX5" fmla="*/ 2400300 w 4208930"/>
                <a:gd name="connsiteY5" fmla="*/ 1243853 h 1553135"/>
                <a:gd name="connsiteX6" fmla="*/ 2548218 w 4208930"/>
                <a:gd name="connsiteY6" fmla="*/ 793376 h 1553135"/>
                <a:gd name="connsiteX7" fmla="*/ 2837330 w 4208930"/>
                <a:gd name="connsiteY7" fmla="*/ 611841 h 1553135"/>
                <a:gd name="connsiteX8" fmla="*/ 4208930 w 4208930"/>
                <a:gd name="connsiteY8" fmla="*/ 0 h 1553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08930" h="1553135">
                  <a:moveTo>
                    <a:pt x="0" y="1553135"/>
                  </a:moveTo>
                  <a:cubicBezTo>
                    <a:pt x="129988" y="1536326"/>
                    <a:pt x="259976" y="1519517"/>
                    <a:pt x="443753" y="1506070"/>
                  </a:cubicBezTo>
                  <a:cubicBezTo>
                    <a:pt x="627530" y="1492623"/>
                    <a:pt x="872939" y="1498226"/>
                    <a:pt x="1102659" y="1472453"/>
                  </a:cubicBezTo>
                  <a:cubicBezTo>
                    <a:pt x="1332379" y="1446680"/>
                    <a:pt x="1625974" y="1374961"/>
                    <a:pt x="1822077" y="1351429"/>
                  </a:cubicBezTo>
                  <a:cubicBezTo>
                    <a:pt x="2018180" y="1327897"/>
                    <a:pt x="2182907" y="1349188"/>
                    <a:pt x="2279277" y="1331259"/>
                  </a:cubicBezTo>
                  <a:cubicBezTo>
                    <a:pt x="2375647" y="1313330"/>
                    <a:pt x="2355477" y="1333500"/>
                    <a:pt x="2400300" y="1243853"/>
                  </a:cubicBezTo>
                  <a:cubicBezTo>
                    <a:pt x="2445123" y="1154206"/>
                    <a:pt x="2475380" y="898711"/>
                    <a:pt x="2548218" y="793376"/>
                  </a:cubicBezTo>
                  <a:cubicBezTo>
                    <a:pt x="2621056" y="688041"/>
                    <a:pt x="2560545" y="744070"/>
                    <a:pt x="2837330" y="611841"/>
                  </a:cubicBezTo>
                  <a:cubicBezTo>
                    <a:pt x="3114115" y="479612"/>
                    <a:pt x="3614457" y="270062"/>
                    <a:pt x="4208930" y="0"/>
                  </a:cubicBezTo>
                </a:path>
              </a:pathLst>
            </a:cu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1CE8B484-FC0B-3911-1A27-146FA734DCD9}"/>
              </a:ext>
            </a:extLst>
          </p:cNvPr>
          <p:cNvGrpSpPr/>
          <p:nvPr/>
        </p:nvGrpSpPr>
        <p:grpSpPr>
          <a:xfrm>
            <a:off x="10682170" y="4564250"/>
            <a:ext cx="873089" cy="460278"/>
            <a:chOff x="10682170" y="4564250"/>
            <a:chExt cx="873089" cy="460278"/>
          </a:xfrm>
        </p:grpSpPr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01257C5F-1647-084A-3C91-119C38EB71E0}"/>
                </a:ext>
              </a:extLst>
            </p:cNvPr>
            <p:cNvCxnSpPr>
              <a:cxnSpLocks/>
            </p:cNvCxnSpPr>
            <p:nvPr/>
          </p:nvCxnSpPr>
          <p:spPr>
            <a:xfrm>
              <a:off x="10682170" y="4741879"/>
              <a:ext cx="0" cy="28264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472ED65-E343-19AE-3F61-AB3A23468ED0}"/>
                    </a:ext>
                  </a:extLst>
                </p:cNvPr>
                <p:cNvSpPr txBox="1"/>
                <p:nvPr/>
              </p:nvSpPr>
              <p:spPr>
                <a:xfrm>
                  <a:off x="10732871" y="4564250"/>
                  <a:ext cx="822388" cy="30366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C00000"/>
                  </a:solidFill>
                </a:ln>
              </p:spPr>
              <p:txBody>
                <a:bodyPr wrap="none" lIns="0" tIns="0" rIns="0" bIns="0" rtlCol="0"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TextBox 156">
                  <a:extLst>
                    <a:ext uri="{FF2B5EF4-FFF2-40B4-BE49-F238E27FC236}">
                      <a16:creationId xmlns:a16="http://schemas.microsoft.com/office/drawing/2014/main" id="{8472ED65-E343-19AE-3F61-AB3A23468E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2871" y="4564250"/>
                  <a:ext cx="822388" cy="303662"/>
                </a:xfrm>
                <a:prstGeom prst="rect">
                  <a:avLst/>
                </a:prstGeom>
                <a:blipFill>
                  <a:blip r:embed="rId10"/>
                  <a:stretch>
                    <a:fillRect l="-719" r="-4317" b="-16667"/>
                  </a:stretch>
                </a:blipFill>
                <a:ln w="25400"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234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9844-B704-236B-DBB2-64BEFBE47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for MAMS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13FCE-988B-C887-ACCC-5E12CB9C7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Queue length: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Relative arrivals: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Relative completions: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Constant drift: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1{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If we can get constant drift, we can get linear drift, we can get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Magic test function/random variable: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713FCE-988B-C887-ACCC-5E12CB9C7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090D8D-CCFF-A011-D571-FC8129E52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991B5-2E5F-8012-D036-FE69A4FB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8118327-2F92-F551-E4E5-632F72FA3CA0}"/>
              </a:ext>
            </a:extLst>
          </p:cNvPr>
          <p:cNvGrpSpPr/>
          <p:nvPr/>
        </p:nvGrpSpPr>
        <p:grpSpPr>
          <a:xfrm>
            <a:off x="7376310" y="0"/>
            <a:ext cx="4657725" cy="1920746"/>
            <a:chOff x="1649975" y="935469"/>
            <a:chExt cx="7777994" cy="32647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23E31BE-523A-790B-248A-84792645A384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1BA282B0-6405-B297-73E6-C1EE5C881D3C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3" name="Rectangles 39">
                  <a:extLst>
                    <a:ext uri="{FF2B5EF4-FFF2-40B4-BE49-F238E27FC236}">
                      <a16:creationId xmlns:a16="http://schemas.microsoft.com/office/drawing/2014/main" id="{A390E952-39D6-4EC2-E215-104C4049307A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ectangles 40">
                  <a:extLst>
                    <a:ext uri="{FF2B5EF4-FFF2-40B4-BE49-F238E27FC236}">
                      <a16:creationId xmlns:a16="http://schemas.microsoft.com/office/drawing/2014/main" id="{D4CC3745-201F-333A-C661-F6DC7E23A66D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5" name="Rectangles 41">
                  <a:extLst>
                    <a:ext uri="{FF2B5EF4-FFF2-40B4-BE49-F238E27FC236}">
                      <a16:creationId xmlns:a16="http://schemas.microsoft.com/office/drawing/2014/main" id="{DB9864E2-223C-FAC5-1834-785017417C9D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6" name="Rectangles 42">
                  <a:extLst>
                    <a:ext uri="{FF2B5EF4-FFF2-40B4-BE49-F238E27FC236}">
                      <a16:creationId xmlns:a16="http://schemas.microsoft.com/office/drawing/2014/main" id="{8C927523-E7B6-59D4-3AD9-84E5FA3E85C7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44141F75-4D7E-AFA8-B72D-8BBD9928DE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317AF89B-D26B-BF50-F2B5-F3CEE22AE7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s 46">
                <a:extLst>
                  <a:ext uri="{FF2B5EF4-FFF2-40B4-BE49-F238E27FC236}">
                    <a16:creationId xmlns:a16="http://schemas.microsoft.com/office/drawing/2014/main" id="{4FB9C7EA-26C8-D8F8-9A9F-3A951F6FD82A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Rectangles 47">
                <a:extLst>
                  <a:ext uri="{FF2B5EF4-FFF2-40B4-BE49-F238E27FC236}">
                    <a16:creationId xmlns:a16="http://schemas.microsoft.com/office/drawing/2014/main" id="{B14A5E4E-11E2-2E47-81BA-C0ED62ABC276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1" name="Rectangles 48">
                <a:extLst>
                  <a:ext uri="{FF2B5EF4-FFF2-40B4-BE49-F238E27FC236}">
                    <a16:creationId xmlns:a16="http://schemas.microsoft.com/office/drawing/2014/main" id="{5790FAC7-F304-C1F0-D8EA-4904D4C8A1AC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Rectangles 49">
                <a:extLst>
                  <a:ext uri="{FF2B5EF4-FFF2-40B4-BE49-F238E27FC236}">
                    <a16:creationId xmlns:a16="http://schemas.microsoft.com/office/drawing/2014/main" id="{7B909BBB-4EBB-630E-FAAF-A7613E076658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F06944-55A9-CA72-8F7E-E52AA905D6A6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DEF8D2C-C446-FF01-3DCF-0F36523F2606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F31C4E5C-55B6-8A16-D42C-9ABDCA3585AC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491DC2CC-492D-05A3-7BF2-11DDCE97BC32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6" name="Arc 35">
                      <a:extLst>
                        <a:ext uri="{FF2B5EF4-FFF2-40B4-BE49-F238E27FC236}">
                          <a16:creationId xmlns:a16="http://schemas.microsoft.com/office/drawing/2014/main" id="{1CF08E5F-35BF-91F2-6B5C-8FE8C135292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7" name="Arc 36">
                      <a:extLst>
                        <a:ext uri="{FF2B5EF4-FFF2-40B4-BE49-F238E27FC236}">
                          <a16:creationId xmlns:a16="http://schemas.microsoft.com/office/drawing/2014/main" id="{0C59D136-F7C3-0A5B-E70A-65D117CC62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007BC172-7010-1867-6335-C1C9715BBD9E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A353A7F4-BBCE-E74B-F96C-A0477BF0342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5" name="Arc 34">
                      <a:extLst>
                        <a:ext uri="{FF2B5EF4-FFF2-40B4-BE49-F238E27FC236}">
                          <a16:creationId xmlns:a16="http://schemas.microsoft.com/office/drawing/2014/main" id="{9AFA7CF1-03E6-D1A2-01A4-97055A622B5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05E6FAD0-CF5C-4062-9A8E-B13EB1D1A0FE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2" name="Arc 31">
                      <a:extLst>
                        <a:ext uri="{FF2B5EF4-FFF2-40B4-BE49-F238E27FC236}">
                          <a16:creationId xmlns:a16="http://schemas.microsoft.com/office/drawing/2014/main" id="{E68E716C-4949-F742-276E-0235B6BE1FF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3" name="Arc 32">
                      <a:extLst>
                        <a:ext uri="{FF2B5EF4-FFF2-40B4-BE49-F238E27FC236}">
                          <a16:creationId xmlns:a16="http://schemas.microsoft.com/office/drawing/2014/main" id="{AFA8BE76-5B85-7C6B-66A1-29770ACDB33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91DA72E-5959-58F8-DE7B-BCE5C2F6B3C2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D6CC10AB-DD4E-0980-F264-E50CACC2CEBB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1DA20D98-67D4-C6FA-4C1A-B8B51CA8D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27" name="Oval 26">
                      <a:extLst>
                        <a:ext uri="{FF2B5EF4-FFF2-40B4-BE49-F238E27FC236}">
                          <a16:creationId xmlns:a16="http://schemas.microsoft.com/office/drawing/2014/main" id="{3EAD9043-3965-202C-0643-85DC5A8713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6C9EAD4-FE65-AE85-AE33-0A710E252B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4268D86-A95C-C984-8593-C73644BA7D00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2381EC5-203F-485C-3527-084339B9B1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81B24DD-A056-0692-677C-E4159318A9E2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8FDB7CD9-4C1D-DCBB-2F37-FD2EB249D03F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5B3E09E7-0E96-9508-C4A2-70567E1A251B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8" name="Arc 17">
                  <a:extLst>
                    <a:ext uri="{FF2B5EF4-FFF2-40B4-BE49-F238E27FC236}">
                      <a16:creationId xmlns:a16="http://schemas.microsoft.com/office/drawing/2014/main" id="{835FB46B-EAF2-A3CE-DC5C-D271032AF911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E6C4A843-FC1C-9D9F-EA9F-1122BE51DAAC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F04312B-A34D-87A1-DF22-13F4443E4B31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3EB6AD4F-D698-A1EF-9E42-1FB88EB7342E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1EB18A1E-5A94-7441-B76F-D80272E46F8E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D0576E9-FE53-BBF9-6042-77542A5DF0F1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C597BDB-CEC8-87F0-5646-9AD2BA7A07C5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32E5A72-AB4E-4D4E-CAA8-53F759DED8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7EB7AB-BE0D-B96D-66CF-D39F9C68C58E}"/>
              </a:ext>
            </a:extLst>
          </p:cNvPr>
          <p:cNvGrpSpPr/>
          <p:nvPr/>
        </p:nvGrpSpPr>
        <p:grpSpPr>
          <a:xfrm>
            <a:off x="7070035" y="2495237"/>
            <a:ext cx="3931242" cy="369332"/>
            <a:chOff x="6950714" y="2515745"/>
            <a:chExt cx="393124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C1EEE9D-CF7F-213C-6450-0179914AD31D}"/>
                </a:ext>
              </a:extLst>
            </p:cNvPr>
            <p:cNvSpPr txBox="1"/>
            <p:nvPr/>
          </p:nvSpPr>
          <p:spPr>
            <a:xfrm>
              <a:off x="8700681" y="2515745"/>
              <a:ext cx="2181275" cy="369332"/>
            </a:xfrm>
            <a:prstGeom prst="rect">
              <a:avLst/>
            </a:prstGeom>
            <a:noFill/>
            <a:ln w="25400">
              <a:solidFill>
                <a:srgbClr val="00FF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Same drift as before!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7139308-6A7B-0962-F0A4-10A881F9CA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0714" y="2700411"/>
              <a:ext cx="1734440" cy="0"/>
            </a:xfrm>
            <a:prstGeom prst="straightConnector1">
              <a:avLst/>
            </a:prstGeom>
            <a:ln w="25400">
              <a:solidFill>
                <a:srgbClr val="00FFFF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E7BFEFE-1728-F3AB-FD78-AC1DD6E4C1AB}"/>
              </a:ext>
            </a:extLst>
          </p:cNvPr>
          <p:cNvCxnSpPr>
            <a:cxnSpLocks/>
          </p:cNvCxnSpPr>
          <p:nvPr/>
        </p:nvCxnSpPr>
        <p:spPr>
          <a:xfrm flipH="1">
            <a:off x="7376310" y="2864569"/>
            <a:ext cx="1445130" cy="296642"/>
          </a:xfrm>
          <a:prstGeom prst="straightConnector1">
            <a:avLst/>
          </a:prstGeom>
          <a:ln w="25400">
            <a:solidFill>
              <a:srgbClr val="00F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Lights On with solid fill">
            <a:extLst>
              <a:ext uri="{FF2B5EF4-FFF2-40B4-BE49-F238E27FC236}">
                <a16:creationId xmlns:a16="http://schemas.microsoft.com/office/drawing/2014/main" id="{C47C2A71-5279-CBDE-85B0-0F35B3B77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3864121"/>
            <a:ext cx="914400" cy="914400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27823B67-C06C-6C27-B3E4-E086F276F13D}"/>
              </a:ext>
            </a:extLst>
          </p:cNvPr>
          <p:cNvGrpSpPr/>
          <p:nvPr/>
        </p:nvGrpSpPr>
        <p:grpSpPr>
          <a:xfrm>
            <a:off x="6397812" y="4980850"/>
            <a:ext cx="4830995" cy="970264"/>
            <a:chOff x="4836990" y="1504735"/>
            <a:chExt cx="4830995" cy="970264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155AAA-3BD9-3BC3-59ED-92A084AB86CC}"/>
                </a:ext>
              </a:extLst>
            </p:cNvPr>
            <p:cNvGrpSpPr/>
            <p:nvPr/>
          </p:nvGrpSpPr>
          <p:grpSpPr>
            <a:xfrm>
              <a:off x="4836990" y="1504735"/>
              <a:ext cx="1556913" cy="923330"/>
              <a:chOff x="4836990" y="1504735"/>
              <a:chExt cx="1556913" cy="923330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9AB6F3D-146F-4561-A50D-9D831B5CB2BA}"/>
                  </a:ext>
                </a:extLst>
              </p:cNvPr>
              <p:cNvSpPr txBox="1"/>
              <p:nvPr/>
            </p:nvSpPr>
            <p:spPr>
              <a:xfrm>
                <a:off x="4944590" y="1966400"/>
                <a:ext cx="1331843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Linear!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A0C0BA4E-4AB5-6686-185A-0548F7E3819A}"/>
                  </a:ext>
                </a:extLst>
              </p:cNvPr>
              <p:cNvSpPr txBox="1"/>
              <p:nvPr/>
            </p:nvSpPr>
            <p:spPr>
              <a:xfrm>
                <a:off x="4836990" y="1504735"/>
                <a:ext cx="1556913" cy="461665"/>
              </a:xfrm>
              <a:prstGeom prst="rect">
                <a:avLst/>
              </a:prstGeom>
              <a:noFill/>
              <a:ln w="25400">
                <a:solidFill>
                  <a:srgbClr val="FF33CC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73B4EE85-A0EC-D282-7112-9C78DF860420}"/>
                </a:ext>
              </a:extLst>
            </p:cNvPr>
            <p:cNvGrpSpPr/>
            <p:nvPr/>
          </p:nvGrpSpPr>
          <p:grpSpPr>
            <a:xfrm>
              <a:off x="6749461" y="1504736"/>
              <a:ext cx="2918524" cy="970263"/>
              <a:chOff x="6749461" y="1504736"/>
              <a:chExt cx="2918524" cy="970263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6C28BFF-0120-7F68-7F0A-9D3CE5F19C1E}"/>
                  </a:ext>
                </a:extLst>
              </p:cNvPr>
              <p:cNvSpPr txBox="1"/>
              <p:nvPr/>
            </p:nvSpPr>
            <p:spPr>
              <a:xfrm>
                <a:off x="7484701" y="2013334"/>
                <a:ext cx="1429989" cy="461665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Bounded!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F5394FB-9538-4908-3268-8A7E03CAB23C}"/>
                  </a:ext>
                </a:extLst>
              </p:cNvPr>
              <p:cNvSpPr txBox="1"/>
              <p:nvPr/>
            </p:nvSpPr>
            <p:spPr>
              <a:xfrm>
                <a:off x="6749461" y="1504736"/>
                <a:ext cx="2918524" cy="508598"/>
              </a:xfrm>
              <a:prstGeom prst="rect">
                <a:avLst/>
              </a:prstGeom>
              <a:noFill/>
              <a:ln w="25400">
                <a:solidFill>
                  <a:srgbClr val="FF66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581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06B7-BE6D-8B1D-84EB-44BB8694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MAMS Result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D6F11-E48B-82E1-FAA6-89907BFA19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9919" y="1825625"/>
                <a:ext cx="1164208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𝑀𝐴𝑀𝑆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[⋅]</m:t>
                    </m:r>
                  </m:oMath>
                </a14:m>
                <a:r>
                  <a:rPr lang="en-US" dirty="0"/>
                  <a:t>: Expectation over moments of unused service.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Tight bounds, even just from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FD6F11-E48B-82E1-FAA6-89907BFA19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9919" y="1825625"/>
                <a:ext cx="11642081" cy="4351338"/>
              </a:xfrm>
              <a:blipFill>
                <a:blip r:embed="rId2"/>
                <a:stretch>
                  <a:fillRect l="-104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789AD6-F4A4-0F7C-919F-427F2467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C68F9-809C-8242-5DC7-FE994227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29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C3934CD-B85C-29A5-B212-D2DF1B72AB5F}"/>
              </a:ext>
            </a:extLst>
          </p:cNvPr>
          <p:cNvGrpSpPr/>
          <p:nvPr/>
        </p:nvGrpSpPr>
        <p:grpSpPr>
          <a:xfrm>
            <a:off x="549919" y="1385099"/>
            <a:ext cx="11580267" cy="1837679"/>
            <a:chOff x="1720095" y="3580536"/>
            <a:chExt cx="11580267" cy="190724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248B7DE-4A59-8442-97DB-E33003BD3271}"/>
                </a:ext>
              </a:extLst>
            </p:cNvPr>
            <p:cNvSpPr/>
            <p:nvPr/>
          </p:nvSpPr>
          <p:spPr>
            <a:xfrm>
              <a:off x="1720095" y="4425949"/>
              <a:ext cx="11580267" cy="1061834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Smiley Face 7">
              <a:extLst>
                <a:ext uri="{FF2B5EF4-FFF2-40B4-BE49-F238E27FC236}">
                  <a16:creationId xmlns:a16="http://schemas.microsoft.com/office/drawing/2014/main" id="{7D2B123C-616E-064C-4421-CAB5FABA9A15}"/>
                </a:ext>
              </a:extLst>
            </p:cNvPr>
            <p:cNvSpPr/>
            <p:nvPr/>
          </p:nvSpPr>
          <p:spPr>
            <a:xfrm>
              <a:off x="11373849" y="3580536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2653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BBA70-D38F-5C22-D304-013537CA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Fluctuating Load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B1B3D0-3FF6-F55F-682A-5C25C7BEA6A8}"/>
              </a:ext>
            </a:extLst>
          </p:cNvPr>
          <p:cNvSpPr/>
          <p:nvPr/>
        </p:nvSpPr>
        <p:spPr>
          <a:xfrm>
            <a:off x="4907280" y="3723466"/>
            <a:ext cx="2377440" cy="1199643"/>
          </a:xfrm>
          <a:prstGeom prst="ellipse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Queues with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fluctuating load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8CC2BA4-8150-1FCD-256B-2F23A4D1AF89}"/>
              </a:ext>
            </a:extLst>
          </p:cNvPr>
          <p:cNvSpPr/>
          <p:nvPr/>
        </p:nvSpPr>
        <p:spPr>
          <a:xfrm>
            <a:off x="4907280" y="2348086"/>
            <a:ext cx="2377440" cy="1199643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Retail: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Checkout line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8FD5DD-100A-AA7B-66D7-C6D27C219ACB}"/>
              </a:ext>
            </a:extLst>
          </p:cNvPr>
          <p:cNvSpPr/>
          <p:nvPr/>
        </p:nvSpPr>
        <p:spPr>
          <a:xfrm>
            <a:off x="2529840" y="3020591"/>
            <a:ext cx="2377440" cy="1199643"/>
          </a:xfrm>
          <a:prstGeom prst="ellipse">
            <a:avLst/>
          </a:prstGeom>
          <a:noFill/>
          <a:ln w="635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Restaurants: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Seating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008B061-32EE-C84B-B24C-5C26C63D2E05}"/>
              </a:ext>
            </a:extLst>
          </p:cNvPr>
          <p:cNvSpPr/>
          <p:nvPr/>
        </p:nvSpPr>
        <p:spPr>
          <a:xfrm>
            <a:off x="2529840" y="4395971"/>
            <a:ext cx="2377440" cy="1199643"/>
          </a:xfrm>
          <a:prstGeom prst="ellipse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Healthcare: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Emergency room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B17F6F-1556-E330-66BC-9F82AC3B1463}"/>
              </a:ext>
            </a:extLst>
          </p:cNvPr>
          <p:cNvSpPr/>
          <p:nvPr/>
        </p:nvSpPr>
        <p:spPr>
          <a:xfrm>
            <a:off x="7284720" y="3020591"/>
            <a:ext cx="2377440" cy="1199643"/>
          </a:xfrm>
          <a:prstGeom prst="ellipse">
            <a:avLst/>
          </a:prstGeom>
          <a:noFill/>
          <a:ln w="635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Datacenters: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Carbon efficiency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5E1C46F-5EF7-EE04-BA7B-CFF1C4B504FE}"/>
              </a:ext>
            </a:extLst>
          </p:cNvPr>
          <p:cNvSpPr/>
          <p:nvPr/>
        </p:nvSpPr>
        <p:spPr>
          <a:xfrm>
            <a:off x="7284720" y="4395971"/>
            <a:ext cx="2377440" cy="1199643"/>
          </a:xfrm>
          <a:prstGeom prst="ellipse">
            <a:avLst/>
          </a:prstGeom>
          <a:noFill/>
          <a:ln w="635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Networks: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0C52E6-9C8A-6A13-D548-C63B690A5F99}"/>
              </a:ext>
            </a:extLst>
          </p:cNvPr>
          <p:cNvSpPr/>
          <p:nvPr/>
        </p:nvSpPr>
        <p:spPr>
          <a:xfrm>
            <a:off x="4907280" y="5098846"/>
            <a:ext cx="2377440" cy="119964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Your application!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BF1F22-BA36-9DFA-F89F-EEC0A8D45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864E7-A2F3-8319-3F1E-1C3E47A71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098691-42C1-B7F4-4B49-58B12768EB79}"/>
              </a:ext>
            </a:extLst>
          </p:cNvPr>
          <p:cNvSpPr txBox="1"/>
          <p:nvPr/>
        </p:nvSpPr>
        <p:spPr>
          <a:xfrm>
            <a:off x="780117" y="1393980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Vast majority of queueing theory: </a:t>
            </a:r>
            <a:r>
              <a:rPr lang="en-US" sz="2800" dirty="0" err="1"/>
              <a:t>i.i.d.</a:t>
            </a:r>
            <a:r>
              <a:rPr lang="en-US" sz="2800" dirty="0"/>
              <a:t> arrivals, </a:t>
            </a:r>
            <a:r>
              <a:rPr lang="en-US" sz="2800" dirty="0" err="1"/>
              <a:t>i.i.d.</a:t>
            </a:r>
            <a:r>
              <a:rPr lang="en-US" sz="2800" dirty="0"/>
              <a:t> service, fixed load.</a:t>
            </a:r>
          </a:p>
          <a:p>
            <a:r>
              <a:rPr lang="en-US" sz="2800" dirty="0"/>
              <a:t>Reality: correlated arrivals, correlated service, fluctuating load.</a:t>
            </a:r>
          </a:p>
        </p:txBody>
      </p:sp>
    </p:spTree>
    <p:extLst>
      <p:ext uri="{BB962C8B-B14F-4D97-AF65-F5344CB8AC3E}">
        <p14:creationId xmlns:p14="http://schemas.microsoft.com/office/powerpoint/2010/main" val="235451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B772-624F-7627-9B84-992AB45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467D-52F1-FE69-D2B1-FADE7E6B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Simple MAMS: 2-level Arrivals</a:t>
            </a:r>
          </a:p>
          <a:p>
            <a:pPr marL="0" indent="0">
              <a:buNone/>
            </a:pPr>
            <a:r>
              <a:rPr lang="en-US" dirty="0"/>
              <a:t>Drift Method + Relative Arrivals</a:t>
            </a:r>
          </a:p>
          <a:p>
            <a:pPr marL="0" indent="0">
              <a:buNone/>
            </a:pPr>
            <a:r>
              <a:rPr lang="en-US" dirty="0"/>
              <a:t>⟵ ⟵ ⟵</a:t>
            </a:r>
            <a:r>
              <a:rPr lang="en-US" dirty="0">
                <a:ea typeface="Cambria Math" panose="02040503050406030204" pitchFamily="18" charset="0"/>
              </a:rPr>
              <a:t> Break time </a:t>
            </a:r>
            <a:r>
              <a:rPr lang="en-US" dirty="0"/>
              <a:t>⟶ ⟶ ⟶</a:t>
            </a:r>
          </a:p>
          <a:p>
            <a:pPr marL="0" indent="0">
              <a:buNone/>
            </a:pPr>
            <a:r>
              <a:rPr lang="en-US" dirty="0"/>
              <a:t>Generalizing to Full MAMS</a:t>
            </a:r>
          </a:p>
          <a:p>
            <a:pPr marL="0" indent="0">
              <a:buNone/>
            </a:pPr>
            <a:r>
              <a:rPr lang="en-US" dirty="0"/>
              <a:t>Applications: Fluctuating Load</a:t>
            </a:r>
          </a:p>
          <a:p>
            <a:pPr marL="0" indent="0">
              <a:buNone/>
            </a:pPr>
            <a:r>
              <a:rPr lang="en-US" dirty="0"/>
              <a:t>Multiserver Jobs</a:t>
            </a:r>
          </a:p>
          <a:p>
            <a:pPr marL="0" indent="0">
              <a:buNone/>
            </a:pPr>
            <a:r>
              <a:rPr lang="en-US" dirty="0"/>
              <a:t>Networks with Abandonment (e.g. Quantum switching network)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E0DA93-4B1D-94DF-783B-36D6FE58CEB0}"/>
              </a:ext>
            </a:extLst>
          </p:cNvPr>
          <p:cNvGrpSpPr/>
          <p:nvPr/>
        </p:nvGrpSpPr>
        <p:grpSpPr>
          <a:xfrm>
            <a:off x="6325061" y="2619776"/>
            <a:ext cx="4657725" cy="1920746"/>
            <a:chOff x="1649975" y="935469"/>
            <a:chExt cx="7777994" cy="3264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4C2B77-55C8-F25D-2BD2-2DC215B7D256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3208B8-4E48-FE6C-386E-CAB3A1EC5C7E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1" name="Rectangles 39">
                  <a:extLst>
                    <a:ext uri="{FF2B5EF4-FFF2-40B4-BE49-F238E27FC236}">
                      <a16:creationId xmlns:a16="http://schemas.microsoft.com/office/drawing/2014/main" id="{65BA4803-A892-888E-E01A-7ED632300B0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ectangles 40">
                  <a:extLst>
                    <a:ext uri="{FF2B5EF4-FFF2-40B4-BE49-F238E27FC236}">
                      <a16:creationId xmlns:a16="http://schemas.microsoft.com/office/drawing/2014/main" id="{3F159B2F-706F-CD2E-D9DB-B262778BA3B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ectangles 41">
                  <a:extLst>
                    <a:ext uri="{FF2B5EF4-FFF2-40B4-BE49-F238E27FC236}">
                      <a16:creationId xmlns:a16="http://schemas.microsoft.com/office/drawing/2014/main" id="{D1E88933-9E65-4FA6-FC49-02A1EB10A59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ectangles 42">
                  <a:extLst>
                    <a:ext uri="{FF2B5EF4-FFF2-40B4-BE49-F238E27FC236}">
                      <a16:creationId xmlns:a16="http://schemas.microsoft.com/office/drawing/2014/main" id="{7C132CA1-03FB-A6E2-FFA0-D4B1D2DE8776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7353CEF-C504-E9DA-1A6A-36A8C8DA4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000E12-025F-78D1-CFCF-6845E225C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s 46">
                <a:extLst>
                  <a:ext uri="{FF2B5EF4-FFF2-40B4-BE49-F238E27FC236}">
                    <a16:creationId xmlns:a16="http://schemas.microsoft.com/office/drawing/2014/main" id="{8BCC3D80-53BA-268C-8276-4F8F3090AF4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Rectangles 47">
                <a:extLst>
                  <a:ext uri="{FF2B5EF4-FFF2-40B4-BE49-F238E27FC236}">
                    <a16:creationId xmlns:a16="http://schemas.microsoft.com/office/drawing/2014/main" id="{142926F3-A728-DADF-B9CC-6F1E4706720B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Rectangles 48">
                <a:extLst>
                  <a:ext uri="{FF2B5EF4-FFF2-40B4-BE49-F238E27FC236}">
                    <a16:creationId xmlns:a16="http://schemas.microsoft.com/office/drawing/2014/main" id="{4827B066-7782-3094-C366-165B1088A742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Rectangles 49">
                <a:extLst>
                  <a:ext uri="{FF2B5EF4-FFF2-40B4-BE49-F238E27FC236}">
                    <a16:creationId xmlns:a16="http://schemas.microsoft.com/office/drawing/2014/main" id="{F10275F5-5550-B71C-512A-37682BA11FEF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4F5F18-BC9E-6B29-016E-77278EEE0024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F216EF3-50C0-0B2D-9A0F-5A2A235E2277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F62951F-1F13-3B72-EBF6-36735FF767BE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0A1B32-6579-D9CD-42E5-B900EA86EB01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ED5CF78E-9411-348B-F803-71EAFE470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5" name="Arc 34">
                      <a:extLst>
                        <a:ext uri="{FF2B5EF4-FFF2-40B4-BE49-F238E27FC236}">
                          <a16:creationId xmlns:a16="http://schemas.microsoft.com/office/drawing/2014/main" id="{6A53CDB3-CDF3-B24C-81CB-66F2D148B4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830886D-566C-34D3-1EDB-4988DF444527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2" name="Arc 31">
                      <a:extLst>
                        <a:ext uri="{FF2B5EF4-FFF2-40B4-BE49-F238E27FC236}">
                          <a16:creationId xmlns:a16="http://schemas.microsoft.com/office/drawing/2014/main" id="{ACF3BC67-E900-838E-2DAE-5235122093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3" name="Arc 32">
                      <a:extLst>
                        <a:ext uri="{FF2B5EF4-FFF2-40B4-BE49-F238E27FC236}">
                          <a16:creationId xmlns:a16="http://schemas.microsoft.com/office/drawing/2014/main" id="{974DF522-3568-ABF9-37F2-AB442688A6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C2B3EE6-99E3-A70B-A1BC-945189BC1440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83F9416E-C1C2-48A6-0B85-B14006E916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1" name="Arc 30">
                      <a:extLst>
                        <a:ext uri="{FF2B5EF4-FFF2-40B4-BE49-F238E27FC236}">
                          <a16:creationId xmlns:a16="http://schemas.microsoft.com/office/drawing/2014/main" id="{D3B79EAA-0564-F6CC-287A-F9C1DE0763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960BA08-85DD-2DE3-E3F0-69137ACBCAB9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E1B8020-E7FA-34EF-3EDC-DE5EEDDF222C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69181C9-4AA7-7A0B-ED7A-473AD42AB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5A6D09B-D9D6-857C-8849-6D6BB408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A3784CB-8171-DC50-E428-BEC6F9E3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461CAF4-7C11-EEEE-A132-364E70AA20E9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2B2AE4-C396-64E1-97ED-11BA27088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A12946-5D05-4BF8-E204-7EF3FCE4977A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514A67A-D6D3-3B60-20C8-2B674C3F6730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170D0BC-D940-D2F7-E5D9-E7CF6E2B4D3D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8E6628CA-FF06-B713-DAB3-83456198D13E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3F9EEDF1-6F46-A1F6-ECAF-327C10A40247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D9534-6456-36E9-8D35-65539C0E0375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3BE2DE9-0FA7-5D49-F73C-5CC2CD1C4BCF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C4052BA-107E-D1E8-021E-5A0AE96B66EC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10F4DCA-4A3F-AA97-B0BA-EEFDB33B3870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F22265-CE1E-FA09-F049-7BA9B1F84B39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2551740-88A6-7856-290D-AEE591B6B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7D09AA-BA9A-4A31-B04A-09E2EF54C3FD}"/>
              </a:ext>
            </a:extLst>
          </p:cNvPr>
          <p:cNvGrpSpPr/>
          <p:nvPr/>
        </p:nvGrpSpPr>
        <p:grpSpPr>
          <a:xfrm>
            <a:off x="6522544" y="603448"/>
            <a:ext cx="3796003" cy="1033854"/>
            <a:chOff x="2224216" y="1511119"/>
            <a:chExt cx="6578607" cy="184149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9B2EFBD-E4C8-1687-81AF-069DCE0E5BD9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B993C90-BD5E-B677-193F-B21BF6181D84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68" name="Rectangles 39">
                  <a:extLst>
                    <a:ext uri="{FF2B5EF4-FFF2-40B4-BE49-F238E27FC236}">
                      <a16:creationId xmlns:a16="http://schemas.microsoft.com/office/drawing/2014/main" id="{05BDA902-B3A7-60DB-C4CD-DAF19E572C20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40">
                  <a:extLst>
                    <a:ext uri="{FF2B5EF4-FFF2-40B4-BE49-F238E27FC236}">
                      <a16:creationId xmlns:a16="http://schemas.microsoft.com/office/drawing/2014/main" id="{982BA9AA-DCDB-F896-D50A-87E890790B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6A300B94-A4B3-092E-B88E-14205093432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B422C3E9-5E33-3943-A887-E54FA6DBD9E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9A75B4-CC6B-3BAB-D587-E4395779D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5F085A8-4328-781E-0FDB-78B0185EA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s 46">
                <a:extLst>
                  <a:ext uri="{FF2B5EF4-FFF2-40B4-BE49-F238E27FC236}">
                    <a16:creationId xmlns:a16="http://schemas.microsoft.com/office/drawing/2014/main" id="{C578BA32-3A60-470A-4AE0-A659FD9E86B2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s 47">
                <a:extLst>
                  <a:ext uri="{FF2B5EF4-FFF2-40B4-BE49-F238E27FC236}">
                    <a16:creationId xmlns:a16="http://schemas.microsoft.com/office/drawing/2014/main" id="{2E1FEE8D-D260-A98C-F802-099FD2AA012A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s 48">
                <a:extLst>
                  <a:ext uri="{FF2B5EF4-FFF2-40B4-BE49-F238E27FC236}">
                    <a16:creationId xmlns:a16="http://schemas.microsoft.com/office/drawing/2014/main" id="{7DBCFAE5-A10E-CEDD-D834-5A0F35421C43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s 49">
                <a:extLst>
                  <a:ext uri="{FF2B5EF4-FFF2-40B4-BE49-F238E27FC236}">
                    <a16:creationId xmlns:a16="http://schemas.microsoft.com/office/drawing/2014/main" id="{7A908930-EDC8-E45B-78FB-1DE5BEFB1664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C8D1F8-8715-90AE-3F33-C392570509B5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B9C3D8C0-7E7C-1984-72E6-C9346DE9FF99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A78561F4-B16E-6243-65B4-E2C667537393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2354992-E668-5D9D-D4C4-2B51E6F7FED5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C01577-7CF9-1007-B0EB-F03BA7046741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B3AF89F-DADF-8807-5FA2-05EADE8600C1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3ABD230-1458-3441-2868-D31D6EE36536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E403D1-AF86-0371-C699-6F3738B6229E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EFB10-DB8A-11DB-8CAD-DFF0A4375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E2BADD-4CAF-63DE-3244-96A2065F0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D9EA50-2F9B-DF63-B885-A659F57E44D8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DB0C75-413C-9243-D63F-0B93CC1AD92C}"/>
              </a:ext>
            </a:extLst>
          </p:cNvPr>
          <p:cNvGrpSpPr/>
          <p:nvPr/>
        </p:nvGrpSpPr>
        <p:grpSpPr>
          <a:xfrm>
            <a:off x="6973042" y="1734045"/>
            <a:ext cx="2819774" cy="1091422"/>
            <a:chOff x="3759808" y="3590058"/>
            <a:chExt cx="3849482" cy="225786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AEA5B6-BB63-2E9E-8F64-17B01ED5542D}"/>
                </a:ext>
              </a:extLst>
            </p:cNvPr>
            <p:cNvGrpSpPr/>
            <p:nvPr/>
          </p:nvGrpSpPr>
          <p:grpSpPr>
            <a:xfrm>
              <a:off x="3759808" y="3628045"/>
              <a:ext cx="3849482" cy="2219880"/>
              <a:chOff x="3759808" y="2875406"/>
              <a:chExt cx="3849482" cy="283655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BBFBBB2-028F-3DD8-3F30-75DDFC70A89A}"/>
                  </a:ext>
                </a:extLst>
              </p:cNvPr>
              <p:cNvGrpSpPr/>
              <p:nvPr/>
            </p:nvGrpSpPr>
            <p:grpSpPr>
              <a:xfrm>
                <a:off x="3876566" y="2875406"/>
                <a:ext cx="3732724" cy="2674478"/>
                <a:chOff x="2227699" y="1186049"/>
                <a:chExt cx="3732724" cy="294068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1755EF0E-8859-66D5-C368-579EB8131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1186049"/>
                  <a:ext cx="0" cy="29406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4DF596B7-401C-8EB5-3465-4F7F7FE3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7699" y="4103051"/>
                  <a:ext cx="373272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F3A0B07-555E-A6B0-C09C-23D46BFC0091}"/>
                  </a:ext>
                </a:extLst>
              </p:cNvPr>
              <p:cNvGrpSpPr/>
              <p:nvPr/>
            </p:nvGrpSpPr>
            <p:grpSpPr>
              <a:xfrm>
                <a:off x="3759808" y="2980241"/>
                <a:ext cx="124621" cy="2563055"/>
                <a:chOff x="2881560" y="1394279"/>
                <a:chExt cx="124621" cy="330568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6BA11A1-9B64-1699-262C-DFE525DBD4C3}"/>
                    </a:ext>
                  </a:extLst>
                </p:cNvPr>
                <p:cNvGrpSpPr/>
                <p:nvPr/>
              </p:nvGrpSpPr>
              <p:grpSpPr>
                <a:xfrm>
                  <a:off x="2881560" y="1394279"/>
                  <a:ext cx="124621" cy="2707530"/>
                  <a:chOff x="2881560" y="1394279"/>
                  <a:chExt cx="124621" cy="2707530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0D313A1-6966-61F2-8A66-6105162CB4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1F4E9A8-76EE-8551-67B4-DAF9D432FE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1560" y="2110222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B181DA6-DCB8-E626-34EB-37E35DDCB19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0813" y="2778367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C7420261-25D3-44B9-5413-785577B40A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9529" y="3444401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E9A0BA1-4908-34C5-2CD3-602E0DD604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7670" y="410180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7CBB342B-62B6-FF4D-BFA5-904363670685}"/>
                    </a:ext>
                  </a:extLst>
                </p:cNvPr>
                <p:cNvCxnSpPr/>
                <p:nvPr/>
              </p:nvCxnSpPr>
              <p:spPr>
                <a:xfrm flipH="1">
                  <a:off x="2888775" y="469996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A4F9AA-244F-12E6-0243-9D1688BD6EC4}"/>
                  </a:ext>
                </a:extLst>
              </p:cNvPr>
              <p:cNvGrpSpPr/>
              <p:nvPr/>
            </p:nvGrpSpPr>
            <p:grpSpPr>
              <a:xfrm>
                <a:off x="3882828" y="5533034"/>
                <a:ext cx="3592710" cy="178925"/>
                <a:chOff x="2992033" y="4693709"/>
                <a:chExt cx="5828690" cy="1789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0E9C3AA-A6D2-EBEA-BF2D-3F34C1011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033" y="4706856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F08D420-A5FD-9C20-3E49-F73AB08B4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4084" y="4706857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3C03B79-9C77-E09A-C93F-FDA5E0244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7084" y="4716474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9B1204B-D06A-9AC6-73A2-D2287C4E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0918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55ACF1-E18B-6D2C-CC81-E7205CAEE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40234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2226EC-887F-9F4A-2168-D562DD36F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0723" y="4693709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E06755-0428-3581-E3FB-77051452AA36}"/>
                </a:ext>
              </a:extLst>
            </p:cNvPr>
            <p:cNvSpPr/>
            <p:nvPr/>
          </p:nvSpPr>
          <p:spPr>
            <a:xfrm>
              <a:off x="3900488" y="4221365"/>
              <a:ext cx="3575050" cy="1456061"/>
            </a:xfrm>
            <a:custGeom>
              <a:avLst/>
              <a:gdLst>
                <a:gd name="connsiteX0" fmla="*/ 0 w 3575050"/>
                <a:gd name="connsiteY0" fmla="*/ 1860550 h 1860550"/>
                <a:gd name="connsiteX1" fmla="*/ 109537 w 3575050"/>
                <a:gd name="connsiteY1" fmla="*/ 1835150 h 1860550"/>
                <a:gd name="connsiteX2" fmla="*/ 257175 w 3575050"/>
                <a:gd name="connsiteY2" fmla="*/ 1784350 h 1860550"/>
                <a:gd name="connsiteX3" fmla="*/ 527050 w 3575050"/>
                <a:gd name="connsiteY3" fmla="*/ 1665288 h 1860550"/>
                <a:gd name="connsiteX4" fmla="*/ 795337 w 3575050"/>
                <a:gd name="connsiteY4" fmla="*/ 1531938 h 1860550"/>
                <a:gd name="connsiteX5" fmla="*/ 1316037 w 3575050"/>
                <a:gd name="connsiteY5" fmla="*/ 1255713 h 1860550"/>
                <a:gd name="connsiteX6" fmla="*/ 2011362 w 3575050"/>
                <a:gd name="connsiteY6" fmla="*/ 869950 h 1860550"/>
                <a:gd name="connsiteX7" fmla="*/ 3575050 w 3575050"/>
                <a:gd name="connsiteY7" fmla="*/ 0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5050" h="1860550">
                  <a:moveTo>
                    <a:pt x="0" y="1860550"/>
                  </a:moveTo>
                  <a:cubicBezTo>
                    <a:pt x="33337" y="1854200"/>
                    <a:pt x="66675" y="1847850"/>
                    <a:pt x="109537" y="1835150"/>
                  </a:cubicBezTo>
                  <a:cubicBezTo>
                    <a:pt x="152400" y="1822450"/>
                    <a:pt x="187590" y="1812660"/>
                    <a:pt x="257175" y="1784350"/>
                  </a:cubicBezTo>
                  <a:cubicBezTo>
                    <a:pt x="326760" y="1756040"/>
                    <a:pt x="437356" y="1707357"/>
                    <a:pt x="527050" y="1665288"/>
                  </a:cubicBezTo>
                  <a:cubicBezTo>
                    <a:pt x="616744" y="1623219"/>
                    <a:pt x="663839" y="1600200"/>
                    <a:pt x="795337" y="1531938"/>
                  </a:cubicBezTo>
                  <a:cubicBezTo>
                    <a:pt x="926835" y="1463676"/>
                    <a:pt x="1113366" y="1366044"/>
                    <a:pt x="1316037" y="1255713"/>
                  </a:cubicBezTo>
                  <a:cubicBezTo>
                    <a:pt x="1518708" y="1145382"/>
                    <a:pt x="2011362" y="869950"/>
                    <a:pt x="2011362" y="869950"/>
                  </a:cubicBezTo>
                  <a:lnTo>
                    <a:pt x="3575050" y="0"/>
                  </a:ln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FAC659-E71E-8D31-EE7C-8146EFAA9E1F}"/>
                </a:ext>
              </a:extLst>
            </p:cNvPr>
            <p:cNvSpPr/>
            <p:nvPr/>
          </p:nvSpPr>
          <p:spPr>
            <a:xfrm>
              <a:off x="3894138" y="3590058"/>
              <a:ext cx="3573462" cy="2088430"/>
            </a:xfrm>
            <a:custGeom>
              <a:avLst/>
              <a:gdLst>
                <a:gd name="connsiteX0" fmla="*/ 0 w 3573462"/>
                <a:gd name="connsiteY0" fmla="*/ 2668588 h 2668588"/>
                <a:gd name="connsiteX1" fmla="*/ 28575 w 3573462"/>
                <a:gd name="connsiteY1" fmla="*/ 2603500 h 2668588"/>
                <a:gd name="connsiteX2" fmla="*/ 46037 w 3573462"/>
                <a:gd name="connsiteY2" fmla="*/ 2563813 h 2668588"/>
                <a:gd name="connsiteX3" fmla="*/ 88900 w 3573462"/>
                <a:gd name="connsiteY3" fmla="*/ 2479675 h 2668588"/>
                <a:gd name="connsiteX4" fmla="*/ 134937 w 3573462"/>
                <a:gd name="connsiteY4" fmla="*/ 2397125 h 2668588"/>
                <a:gd name="connsiteX5" fmla="*/ 212725 w 3573462"/>
                <a:gd name="connsiteY5" fmla="*/ 2271713 h 2668588"/>
                <a:gd name="connsiteX6" fmla="*/ 373062 w 3573462"/>
                <a:gd name="connsiteY6" fmla="*/ 2052638 h 2668588"/>
                <a:gd name="connsiteX7" fmla="*/ 522287 w 3573462"/>
                <a:gd name="connsiteY7" fmla="*/ 1887538 h 2668588"/>
                <a:gd name="connsiteX8" fmla="*/ 730250 w 3573462"/>
                <a:gd name="connsiteY8" fmla="*/ 1698625 h 2668588"/>
                <a:gd name="connsiteX9" fmla="*/ 952500 w 3573462"/>
                <a:gd name="connsiteY9" fmla="*/ 1530350 h 2668588"/>
                <a:gd name="connsiteX10" fmla="*/ 1181100 w 3573462"/>
                <a:gd name="connsiteY10" fmla="*/ 1373188 h 2668588"/>
                <a:gd name="connsiteX11" fmla="*/ 1433512 w 3573462"/>
                <a:gd name="connsiteY11" fmla="*/ 1216025 h 2668588"/>
                <a:gd name="connsiteX12" fmla="*/ 1712912 w 3573462"/>
                <a:gd name="connsiteY12" fmla="*/ 1050925 h 2668588"/>
                <a:gd name="connsiteX13" fmla="*/ 2079625 w 3573462"/>
                <a:gd name="connsiteY13" fmla="*/ 841375 h 2668588"/>
                <a:gd name="connsiteX14" fmla="*/ 2809875 w 3573462"/>
                <a:gd name="connsiteY14" fmla="*/ 430213 h 2668588"/>
                <a:gd name="connsiteX15" fmla="*/ 3573462 w 3573462"/>
                <a:gd name="connsiteY15" fmla="*/ 0 h 26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3462" h="2668588">
                  <a:moveTo>
                    <a:pt x="0" y="2668588"/>
                  </a:moveTo>
                  <a:lnTo>
                    <a:pt x="28575" y="2603500"/>
                  </a:lnTo>
                  <a:cubicBezTo>
                    <a:pt x="36248" y="2586037"/>
                    <a:pt x="35983" y="2584451"/>
                    <a:pt x="46037" y="2563813"/>
                  </a:cubicBezTo>
                  <a:cubicBezTo>
                    <a:pt x="56091" y="2543175"/>
                    <a:pt x="74083" y="2507456"/>
                    <a:pt x="88900" y="2479675"/>
                  </a:cubicBezTo>
                  <a:cubicBezTo>
                    <a:pt x="103717" y="2451894"/>
                    <a:pt x="114300" y="2431785"/>
                    <a:pt x="134937" y="2397125"/>
                  </a:cubicBezTo>
                  <a:cubicBezTo>
                    <a:pt x="155575" y="2362465"/>
                    <a:pt x="173038" y="2329127"/>
                    <a:pt x="212725" y="2271713"/>
                  </a:cubicBezTo>
                  <a:cubicBezTo>
                    <a:pt x="252412" y="2214299"/>
                    <a:pt x="321468" y="2116667"/>
                    <a:pt x="373062" y="2052638"/>
                  </a:cubicBezTo>
                  <a:cubicBezTo>
                    <a:pt x="424656" y="1988609"/>
                    <a:pt x="462756" y="1946540"/>
                    <a:pt x="522287" y="1887538"/>
                  </a:cubicBezTo>
                  <a:cubicBezTo>
                    <a:pt x="581818" y="1828536"/>
                    <a:pt x="658548" y="1758156"/>
                    <a:pt x="730250" y="1698625"/>
                  </a:cubicBezTo>
                  <a:cubicBezTo>
                    <a:pt x="801952" y="1639094"/>
                    <a:pt x="877358" y="1584589"/>
                    <a:pt x="952500" y="1530350"/>
                  </a:cubicBezTo>
                  <a:cubicBezTo>
                    <a:pt x="1027642" y="1476111"/>
                    <a:pt x="1100931" y="1425575"/>
                    <a:pt x="1181100" y="1373188"/>
                  </a:cubicBezTo>
                  <a:cubicBezTo>
                    <a:pt x="1261269" y="1320801"/>
                    <a:pt x="1344877" y="1269735"/>
                    <a:pt x="1433512" y="1216025"/>
                  </a:cubicBezTo>
                  <a:cubicBezTo>
                    <a:pt x="1522147" y="1162315"/>
                    <a:pt x="1712912" y="1050925"/>
                    <a:pt x="1712912" y="1050925"/>
                  </a:cubicBezTo>
                  <a:lnTo>
                    <a:pt x="2079625" y="841375"/>
                  </a:lnTo>
                  <a:lnTo>
                    <a:pt x="2809875" y="430213"/>
                  </a:lnTo>
                  <a:lnTo>
                    <a:pt x="3573462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E260B9-7F54-2F02-E64F-0EB220515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4118886"/>
              <a:ext cx="3570793" cy="156337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73">
            <a:extLst>
              <a:ext uri="{FF2B5EF4-FFF2-40B4-BE49-F238E27FC236}">
                <a16:creationId xmlns:a16="http://schemas.microsoft.com/office/drawing/2014/main" id="{E06588C5-72BA-11AF-5DB4-D2DB10F4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96924D3D-C0AF-E6B7-1E6F-616F5F9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30</a:t>
            </a:fld>
            <a:endParaRPr lang="en-US"/>
          </a:p>
        </p:txBody>
      </p:sp>
      <p:sp>
        <p:nvSpPr>
          <p:cNvPr id="77" name="L-Shape 76">
            <a:extLst>
              <a:ext uri="{FF2B5EF4-FFF2-40B4-BE49-F238E27FC236}">
                <a16:creationId xmlns:a16="http://schemas.microsoft.com/office/drawing/2014/main" id="{B36D869E-B444-623D-B151-91315EB56297}"/>
              </a:ext>
            </a:extLst>
          </p:cNvPr>
          <p:cNvSpPr/>
          <p:nvPr/>
        </p:nvSpPr>
        <p:spPr>
          <a:xfrm rot="18577306">
            <a:off x="291550" y="1318805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-Shape 77">
            <a:extLst>
              <a:ext uri="{FF2B5EF4-FFF2-40B4-BE49-F238E27FC236}">
                <a16:creationId xmlns:a16="http://schemas.microsoft.com/office/drawing/2014/main" id="{F6CB6E67-E44E-FAF4-041F-ACD6149A2D32}"/>
              </a:ext>
            </a:extLst>
          </p:cNvPr>
          <p:cNvSpPr/>
          <p:nvPr/>
        </p:nvSpPr>
        <p:spPr>
          <a:xfrm rot="18577306">
            <a:off x="328176" y="1823453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-Shape 78">
            <a:extLst>
              <a:ext uri="{FF2B5EF4-FFF2-40B4-BE49-F238E27FC236}">
                <a16:creationId xmlns:a16="http://schemas.microsoft.com/office/drawing/2014/main" id="{6223E9C3-39A2-1C0A-F78A-49C1F6887B76}"/>
              </a:ext>
            </a:extLst>
          </p:cNvPr>
          <p:cNvSpPr/>
          <p:nvPr/>
        </p:nvSpPr>
        <p:spPr>
          <a:xfrm rot="18577306">
            <a:off x="290992" y="2931156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253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907-E83E-9BC7-6E57-B06F556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Fluctuating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1192"/>
                <a:ext cx="10626969" cy="47957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Datacenter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Arrivals: Normal load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), off hours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), peak load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), rare event 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1192"/>
                <a:ext cx="10626969" cy="4795771"/>
              </a:xfrm>
              <a:blipFill>
                <a:blip r:embed="rId2"/>
                <a:stretch>
                  <a:fillRect l="-1147" t="-2163" r="-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F728-E342-E170-75F2-3897AB5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DCCA-67DC-5A14-F173-C446B38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A6E0A-FCB6-62D9-73E9-23FE7F92A01E}"/>
              </a:ext>
            </a:extLst>
          </p:cNvPr>
          <p:cNvGrpSpPr/>
          <p:nvPr/>
        </p:nvGrpSpPr>
        <p:grpSpPr>
          <a:xfrm>
            <a:off x="2361998" y="1862713"/>
            <a:ext cx="7059576" cy="1848018"/>
            <a:chOff x="2368393" y="1523810"/>
            <a:chExt cx="7059576" cy="18480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0EA6B5-44D8-FBB5-1E8B-A45745676B6A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DC42122-B2F2-E7BA-FB5E-A46CAF2E9087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3" name="Rectangles 39">
                  <a:extLst>
                    <a:ext uri="{FF2B5EF4-FFF2-40B4-BE49-F238E27FC236}">
                      <a16:creationId xmlns:a16="http://schemas.microsoft.com/office/drawing/2014/main" id="{F418C1A2-5609-BE7C-50AA-EF1B65B164A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0">
                  <a:extLst>
                    <a:ext uri="{FF2B5EF4-FFF2-40B4-BE49-F238E27FC236}">
                      <a16:creationId xmlns:a16="http://schemas.microsoft.com/office/drawing/2014/main" id="{659E7A32-CE8D-4E45-CC34-95FE238912F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1">
                  <a:extLst>
                    <a:ext uri="{FF2B5EF4-FFF2-40B4-BE49-F238E27FC236}">
                      <a16:creationId xmlns:a16="http://schemas.microsoft.com/office/drawing/2014/main" id="{FF9AB012-1694-7F87-B045-B2E682A7546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2">
                  <a:extLst>
                    <a:ext uri="{FF2B5EF4-FFF2-40B4-BE49-F238E27FC236}">
                      <a16:creationId xmlns:a16="http://schemas.microsoft.com/office/drawing/2014/main" id="{49B507D0-185D-7E83-BC62-A6B804BE797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F90CDB3-8316-5629-17F8-7BC93A25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526E1AF-4814-BD3E-605D-A8404B56D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s 46">
                <a:extLst>
                  <a:ext uri="{FF2B5EF4-FFF2-40B4-BE49-F238E27FC236}">
                    <a16:creationId xmlns:a16="http://schemas.microsoft.com/office/drawing/2014/main" id="{57E47623-ACEE-8C0C-5D31-92AEE71E6F6B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s 47">
                <a:extLst>
                  <a:ext uri="{FF2B5EF4-FFF2-40B4-BE49-F238E27FC236}">
                    <a16:creationId xmlns:a16="http://schemas.microsoft.com/office/drawing/2014/main" id="{6CBD1B1D-EE91-4D22-8CDE-3A3DDB89064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s 48">
                <a:extLst>
                  <a:ext uri="{FF2B5EF4-FFF2-40B4-BE49-F238E27FC236}">
                    <a16:creationId xmlns:a16="http://schemas.microsoft.com/office/drawing/2014/main" id="{C719BFCE-FD8E-3CDF-7055-302596160C55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s 49">
                <a:extLst>
                  <a:ext uri="{FF2B5EF4-FFF2-40B4-BE49-F238E27FC236}">
                    <a16:creationId xmlns:a16="http://schemas.microsoft.com/office/drawing/2014/main" id="{79EAA7C4-7979-0578-B9A9-79B13642FCBC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67C9F9-9C92-923E-C9D8-94E50C08CC1C}"/>
                </a:ext>
              </a:extLst>
            </p:cNvPr>
            <p:cNvGrpSpPr/>
            <p:nvPr/>
          </p:nvGrpSpPr>
          <p:grpSpPr>
            <a:xfrm>
              <a:off x="2368393" y="1523810"/>
              <a:ext cx="2519231" cy="1828800"/>
              <a:chOff x="2368393" y="1523810"/>
              <a:chExt cx="2519231" cy="18288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349F162-40B2-0058-A17A-984B6F31E5CC}"/>
                  </a:ext>
                </a:extLst>
              </p:cNvPr>
              <p:cNvSpPr/>
              <p:nvPr/>
            </p:nvSpPr>
            <p:spPr>
              <a:xfrm>
                <a:off x="2368393" y="1523810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0000FF"/>
                    </a:solidFill>
                  </a:rPr>
                  <a:t>?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AB65BE1-921F-5535-9DCF-CF829E063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2BA79E-74FE-FE86-2115-5CC2D5EEDE54}"/>
                </a:ext>
              </a:extLst>
            </p:cNvPr>
            <p:cNvGrpSpPr/>
            <p:nvPr/>
          </p:nvGrpSpPr>
          <p:grpSpPr>
            <a:xfrm>
              <a:off x="6908738" y="1543028"/>
              <a:ext cx="2519231" cy="1828800"/>
              <a:chOff x="6908738" y="1543028"/>
              <a:chExt cx="2519231" cy="1828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42C444-5B73-639F-1E62-CDB3265751EC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287CB2-FE85-E813-B066-8784BE02F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86091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907-E83E-9BC7-6E57-B06F556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Fluctuating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92"/>
                <a:ext cx="10565674" cy="47957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Datacenter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Arrivals: Normal load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), off hours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), peak load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), rare event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Service: Full operation (😊), maintenance (🛠️), outage (❌)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92"/>
                <a:ext cx="10565674" cy="4795771"/>
              </a:xfrm>
              <a:blipFill>
                <a:blip r:embed="rId2"/>
                <a:stretch>
                  <a:fillRect l="-1212" t="-2163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F728-E342-E170-75F2-3897AB5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DCCA-67DC-5A14-F173-C446B38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A6E0A-FCB6-62D9-73E9-23FE7F92A01E}"/>
              </a:ext>
            </a:extLst>
          </p:cNvPr>
          <p:cNvGrpSpPr/>
          <p:nvPr/>
        </p:nvGrpSpPr>
        <p:grpSpPr>
          <a:xfrm>
            <a:off x="2361998" y="1862713"/>
            <a:ext cx="7059576" cy="1848018"/>
            <a:chOff x="2368393" y="1523810"/>
            <a:chExt cx="7059576" cy="18480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0EA6B5-44D8-FBB5-1E8B-A45745676B6A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DC42122-B2F2-E7BA-FB5E-A46CAF2E9087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3" name="Rectangles 39">
                  <a:extLst>
                    <a:ext uri="{FF2B5EF4-FFF2-40B4-BE49-F238E27FC236}">
                      <a16:creationId xmlns:a16="http://schemas.microsoft.com/office/drawing/2014/main" id="{F418C1A2-5609-BE7C-50AA-EF1B65B164A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0">
                  <a:extLst>
                    <a:ext uri="{FF2B5EF4-FFF2-40B4-BE49-F238E27FC236}">
                      <a16:creationId xmlns:a16="http://schemas.microsoft.com/office/drawing/2014/main" id="{659E7A32-CE8D-4E45-CC34-95FE238912F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1">
                  <a:extLst>
                    <a:ext uri="{FF2B5EF4-FFF2-40B4-BE49-F238E27FC236}">
                      <a16:creationId xmlns:a16="http://schemas.microsoft.com/office/drawing/2014/main" id="{FF9AB012-1694-7F87-B045-B2E682A7546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2">
                  <a:extLst>
                    <a:ext uri="{FF2B5EF4-FFF2-40B4-BE49-F238E27FC236}">
                      <a16:creationId xmlns:a16="http://schemas.microsoft.com/office/drawing/2014/main" id="{49B507D0-185D-7E83-BC62-A6B804BE797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F90CDB3-8316-5629-17F8-7BC93A25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526E1AF-4814-BD3E-605D-A8404B56D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s 46">
                <a:extLst>
                  <a:ext uri="{FF2B5EF4-FFF2-40B4-BE49-F238E27FC236}">
                    <a16:creationId xmlns:a16="http://schemas.microsoft.com/office/drawing/2014/main" id="{57E47623-ACEE-8C0C-5D31-92AEE71E6F6B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s 47">
                <a:extLst>
                  <a:ext uri="{FF2B5EF4-FFF2-40B4-BE49-F238E27FC236}">
                    <a16:creationId xmlns:a16="http://schemas.microsoft.com/office/drawing/2014/main" id="{6CBD1B1D-EE91-4D22-8CDE-3A3DDB89064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s 48">
                <a:extLst>
                  <a:ext uri="{FF2B5EF4-FFF2-40B4-BE49-F238E27FC236}">
                    <a16:creationId xmlns:a16="http://schemas.microsoft.com/office/drawing/2014/main" id="{C719BFCE-FD8E-3CDF-7055-302596160C55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s 49">
                <a:extLst>
                  <a:ext uri="{FF2B5EF4-FFF2-40B4-BE49-F238E27FC236}">
                    <a16:creationId xmlns:a16="http://schemas.microsoft.com/office/drawing/2014/main" id="{79EAA7C4-7979-0578-B9A9-79B13642FCBC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67C9F9-9C92-923E-C9D8-94E50C08CC1C}"/>
                </a:ext>
              </a:extLst>
            </p:cNvPr>
            <p:cNvGrpSpPr/>
            <p:nvPr/>
          </p:nvGrpSpPr>
          <p:grpSpPr>
            <a:xfrm>
              <a:off x="2368393" y="1523810"/>
              <a:ext cx="2519231" cy="1828800"/>
              <a:chOff x="2368393" y="1523810"/>
              <a:chExt cx="2519231" cy="18288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349F162-40B2-0058-A17A-984B6F31E5CC}"/>
                  </a:ext>
                </a:extLst>
              </p:cNvPr>
              <p:cNvSpPr/>
              <p:nvPr/>
            </p:nvSpPr>
            <p:spPr>
              <a:xfrm>
                <a:off x="2368393" y="1523810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AB65BE1-921F-5535-9DCF-CF829E063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2BA79E-74FE-FE86-2115-5CC2D5EEDE54}"/>
                </a:ext>
              </a:extLst>
            </p:cNvPr>
            <p:cNvGrpSpPr/>
            <p:nvPr/>
          </p:nvGrpSpPr>
          <p:grpSpPr>
            <a:xfrm>
              <a:off x="6908738" y="1543028"/>
              <a:ext cx="2519231" cy="1828800"/>
              <a:chOff x="6908738" y="1543028"/>
              <a:chExt cx="2519231" cy="1828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42C444-5B73-639F-1E62-CDB3265751EC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800" dirty="0">
                    <a:solidFill>
                      <a:srgbClr val="C00000"/>
                    </a:solidFill>
                  </a:rPr>
                  <a:t>?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287CB2-FE85-E813-B066-8784BE02F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AC9D21-072C-13B9-7DA3-0160B6D2F4B2}"/>
              </a:ext>
            </a:extLst>
          </p:cNvPr>
          <p:cNvGrpSpPr/>
          <p:nvPr/>
        </p:nvGrpSpPr>
        <p:grpSpPr>
          <a:xfrm>
            <a:off x="2533850" y="2666149"/>
            <a:ext cx="1539317" cy="270860"/>
            <a:chOff x="2533850" y="2666149"/>
            <a:chExt cx="1539317" cy="27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565C9C9-F669-DA8F-AA1B-DEF2880A0380}"/>
                    </a:ext>
                  </a:extLst>
                </p:cNvPr>
                <p:cNvSpPr/>
                <p:nvPr/>
              </p:nvSpPr>
              <p:spPr>
                <a:xfrm>
                  <a:off x="2533850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565C9C9-F669-DA8F-AA1B-DEF2880A03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850" y="2666149"/>
                  <a:ext cx="271979" cy="270860"/>
                </a:xfrm>
                <a:prstGeom prst="ellipse">
                  <a:avLst/>
                </a:prstGeom>
                <a:blipFill>
                  <a:blip r:embed="rId3"/>
                  <a:stretch>
                    <a:fillRect l="-2000"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F9AFB8E-8243-9615-4993-9B18E08EC8A7}"/>
                    </a:ext>
                  </a:extLst>
                </p:cNvPr>
                <p:cNvSpPr/>
                <p:nvPr/>
              </p:nvSpPr>
              <p:spPr>
                <a:xfrm>
                  <a:off x="2965329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F9AFB8E-8243-9615-4993-9B18E08EC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329" y="2666149"/>
                  <a:ext cx="271979" cy="2708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54387CF-E997-71D8-12D5-38D6F6790701}"/>
                    </a:ext>
                  </a:extLst>
                </p:cNvPr>
                <p:cNvSpPr/>
                <p:nvPr/>
              </p:nvSpPr>
              <p:spPr>
                <a:xfrm>
                  <a:off x="3393186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54387CF-E997-71D8-12D5-38D6F6790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186" y="2666149"/>
                  <a:ext cx="271979" cy="270860"/>
                </a:xfrm>
                <a:prstGeom prst="ellipse">
                  <a:avLst/>
                </a:prstGeom>
                <a:blipFill>
                  <a:blip r:embed="rId5"/>
                  <a:stretch>
                    <a:fillRect l="-10000" r="-8000" b="-7843"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66FE51-C080-3BF0-4172-0A59015EB281}"/>
                </a:ext>
              </a:extLst>
            </p:cNvPr>
            <p:cNvSpPr/>
            <p:nvPr/>
          </p:nvSpPr>
          <p:spPr>
            <a:xfrm>
              <a:off x="3801188" y="2666149"/>
              <a:ext cx="271979" cy="2708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++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0183AD-5EAE-8116-0474-AB5F7529D4CA}"/>
                </a:ext>
              </a:extLst>
            </p:cNvPr>
            <p:cNvCxnSpPr>
              <a:stCxn id="10" idx="7"/>
              <a:endCxn id="11" idx="1"/>
            </p:cNvCxnSpPr>
            <p:nvPr/>
          </p:nvCxnSpPr>
          <p:spPr>
            <a:xfrm rot="5400000" flipH="1" flipV="1">
              <a:off x="2885579" y="2586236"/>
              <a:ext cx="12700" cy="239160"/>
            </a:xfrm>
            <a:prstGeom prst="curvedConnector3">
              <a:avLst>
                <a:gd name="adj1" fmla="val 577047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145D0406-1B46-FBF0-1D5C-DC31492DEF0B}"/>
                </a:ext>
              </a:extLst>
            </p:cNvPr>
            <p:cNvCxnSpPr>
              <a:stCxn id="11" idx="7"/>
              <a:endCxn id="14" idx="1"/>
            </p:cNvCxnSpPr>
            <p:nvPr/>
          </p:nvCxnSpPr>
          <p:spPr>
            <a:xfrm rot="5400000" flipH="1" flipV="1">
              <a:off x="3315247" y="2588047"/>
              <a:ext cx="12700" cy="235538"/>
            </a:xfrm>
            <a:prstGeom prst="curvedConnector3">
              <a:avLst>
                <a:gd name="adj1" fmla="val 629984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4284B7E7-7242-AB13-047E-CA9006308903}"/>
                </a:ext>
              </a:extLst>
            </p:cNvPr>
            <p:cNvCxnSpPr>
              <a:stCxn id="14" idx="7"/>
              <a:endCxn id="15" idx="1"/>
            </p:cNvCxnSpPr>
            <p:nvPr/>
          </p:nvCxnSpPr>
          <p:spPr>
            <a:xfrm rot="5400000" flipH="1" flipV="1">
              <a:off x="3733176" y="2597975"/>
              <a:ext cx="12700" cy="215683"/>
            </a:xfrm>
            <a:prstGeom prst="curvedConnector3">
              <a:avLst>
                <a:gd name="adj1" fmla="val 612323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8268EC6-225B-1917-01DB-BBA42850D3D0}"/>
                </a:ext>
              </a:extLst>
            </p:cNvPr>
            <p:cNvCxnSpPr>
              <a:stCxn id="15" idx="3"/>
              <a:endCxn id="14" idx="5"/>
            </p:cNvCxnSpPr>
            <p:nvPr/>
          </p:nvCxnSpPr>
          <p:spPr>
            <a:xfrm rot="5400000">
              <a:off x="3733177" y="2789501"/>
              <a:ext cx="12700" cy="215683"/>
            </a:xfrm>
            <a:prstGeom prst="curvedConnector3">
              <a:avLst>
                <a:gd name="adj1" fmla="val 724819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F4C4860A-F49F-EAD7-B072-01B73C4745B6}"/>
                </a:ext>
              </a:extLst>
            </p:cNvPr>
            <p:cNvCxnSpPr>
              <a:stCxn id="14" idx="3"/>
              <a:endCxn id="11" idx="5"/>
            </p:cNvCxnSpPr>
            <p:nvPr/>
          </p:nvCxnSpPr>
          <p:spPr>
            <a:xfrm rot="5400000">
              <a:off x="3315247" y="2779573"/>
              <a:ext cx="12700" cy="235538"/>
            </a:xfrm>
            <a:prstGeom prst="curvedConnector3">
              <a:avLst>
                <a:gd name="adj1" fmla="val 762339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C5F7F2D-D7A8-0637-E69D-C4A7263564C8}"/>
                </a:ext>
              </a:extLst>
            </p:cNvPr>
            <p:cNvCxnSpPr>
              <a:stCxn id="11" idx="3"/>
              <a:endCxn id="10" idx="5"/>
            </p:cNvCxnSpPr>
            <p:nvPr/>
          </p:nvCxnSpPr>
          <p:spPr>
            <a:xfrm rot="5400000">
              <a:off x="2885579" y="2777762"/>
              <a:ext cx="12700" cy="239160"/>
            </a:xfrm>
            <a:prstGeom prst="curvedConnector3">
              <a:avLst>
                <a:gd name="adj1" fmla="val 687331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400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65907-E83E-9BC7-6E57-B06F5565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Fluctuating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81192"/>
                <a:ext cx="10565674" cy="47957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Example: Datacenter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Arrivals: Normal load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/>
                  <a:t>), off hours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), peak load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), rare event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++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r>
                  <a:rPr lang="en-US" dirty="0"/>
                  <a:t>Service: Full operation (😊), maintenance (🛠️), outage (❌)</a:t>
                </a:r>
              </a:p>
              <a:p>
                <a:pPr marL="0" indent="0">
                  <a:buNone/>
                </a:pPr>
                <a:r>
                  <a:rPr lang="en-US" dirty="0"/>
                  <a:t>MAMS Model: Performance characterization from relative arrivals and relative completions.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56546-05E2-78D6-F93E-A85EAB022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81192"/>
                <a:ext cx="10565674" cy="4795771"/>
              </a:xfrm>
              <a:blipFill>
                <a:blip r:embed="rId2"/>
                <a:stretch>
                  <a:fillRect l="-1212" t="-2163" r="-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FF728-E342-E170-75F2-3897AB55F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DDCCA-67DC-5A14-F173-C446B388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AA6E0A-FCB6-62D9-73E9-23FE7F92A01E}"/>
              </a:ext>
            </a:extLst>
          </p:cNvPr>
          <p:cNvGrpSpPr/>
          <p:nvPr/>
        </p:nvGrpSpPr>
        <p:grpSpPr>
          <a:xfrm>
            <a:off x="2361998" y="1862713"/>
            <a:ext cx="7059576" cy="1848018"/>
            <a:chOff x="2368393" y="1523810"/>
            <a:chExt cx="7059576" cy="184801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0EA6B5-44D8-FBB5-1E8B-A45745676B6A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FDC42122-B2F2-E7BA-FB5E-A46CAF2E9087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3" name="Rectangles 39">
                  <a:extLst>
                    <a:ext uri="{FF2B5EF4-FFF2-40B4-BE49-F238E27FC236}">
                      <a16:creationId xmlns:a16="http://schemas.microsoft.com/office/drawing/2014/main" id="{F418C1A2-5609-BE7C-50AA-EF1B65B164A7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s 40">
                  <a:extLst>
                    <a:ext uri="{FF2B5EF4-FFF2-40B4-BE49-F238E27FC236}">
                      <a16:creationId xmlns:a16="http://schemas.microsoft.com/office/drawing/2014/main" id="{659E7A32-CE8D-4E45-CC34-95FE238912F6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s 41">
                  <a:extLst>
                    <a:ext uri="{FF2B5EF4-FFF2-40B4-BE49-F238E27FC236}">
                      <a16:creationId xmlns:a16="http://schemas.microsoft.com/office/drawing/2014/main" id="{FF9AB012-1694-7F87-B045-B2E682A7546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s 42">
                  <a:extLst>
                    <a:ext uri="{FF2B5EF4-FFF2-40B4-BE49-F238E27FC236}">
                      <a16:creationId xmlns:a16="http://schemas.microsoft.com/office/drawing/2014/main" id="{49B507D0-185D-7E83-BC62-A6B804BE797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CF90CDB3-8316-5629-17F8-7BC93A25E4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4526E1AF-4814-BD3E-605D-A8404B56DE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s 46">
                <a:extLst>
                  <a:ext uri="{FF2B5EF4-FFF2-40B4-BE49-F238E27FC236}">
                    <a16:creationId xmlns:a16="http://schemas.microsoft.com/office/drawing/2014/main" id="{57E47623-ACEE-8C0C-5D31-92AEE71E6F6B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Rectangles 47">
                <a:extLst>
                  <a:ext uri="{FF2B5EF4-FFF2-40B4-BE49-F238E27FC236}">
                    <a16:creationId xmlns:a16="http://schemas.microsoft.com/office/drawing/2014/main" id="{6CBD1B1D-EE91-4D22-8CDE-3A3DDB89064E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s 48">
                <a:extLst>
                  <a:ext uri="{FF2B5EF4-FFF2-40B4-BE49-F238E27FC236}">
                    <a16:creationId xmlns:a16="http://schemas.microsoft.com/office/drawing/2014/main" id="{C719BFCE-FD8E-3CDF-7055-302596160C55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s 49">
                <a:extLst>
                  <a:ext uri="{FF2B5EF4-FFF2-40B4-BE49-F238E27FC236}">
                    <a16:creationId xmlns:a16="http://schemas.microsoft.com/office/drawing/2014/main" id="{79EAA7C4-7979-0578-B9A9-79B13642FCBC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CA67C9F9-9C92-923E-C9D8-94E50C08CC1C}"/>
                </a:ext>
              </a:extLst>
            </p:cNvPr>
            <p:cNvGrpSpPr/>
            <p:nvPr/>
          </p:nvGrpSpPr>
          <p:grpSpPr>
            <a:xfrm>
              <a:off x="2368393" y="1523810"/>
              <a:ext cx="2519231" cy="1828800"/>
              <a:chOff x="2368393" y="1523810"/>
              <a:chExt cx="2519231" cy="18288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349F162-40B2-0058-A17A-984B6F31E5CC}"/>
                  </a:ext>
                </a:extLst>
              </p:cNvPr>
              <p:cNvSpPr/>
              <p:nvPr/>
            </p:nvSpPr>
            <p:spPr>
              <a:xfrm>
                <a:off x="2368393" y="1523810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rgbClr val="0000FF"/>
                  </a:solidFill>
                </a:endParaRP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AB65BE1-921F-5535-9DCF-CF829E0630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A2BA79E-74FE-FE86-2115-5CC2D5EEDE54}"/>
                </a:ext>
              </a:extLst>
            </p:cNvPr>
            <p:cNvGrpSpPr/>
            <p:nvPr/>
          </p:nvGrpSpPr>
          <p:grpSpPr>
            <a:xfrm>
              <a:off x="6908738" y="1543028"/>
              <a:ext cx="2519231" cy="1828800"/>
              <a:chOff x="6908738" y="1543028"/>
              <a:chExt cx="2519231" cy="18288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E42C444-5B73-639F-1E62-CDB3265751EC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8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287CB2-FE85-E813-B066-8784BE02FB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7AC9D21-072C-13B9-7DA3-0160B6D2F4B2}"/>
              </a:ext>
            </a:extLst>
          </p:cNvPr>
          <p:cNvGrpSpPr/>
          <p:nvPr/>
        </p:nvGrpSpPr>
        <p:grpSpPr>
          <a:xfrm>
            <a:off x="2533850" y="2666149"/>
            <a:ext cx="1539317" cy="270860"/>
            <a:chOff x="2533850" y="2666149"/>
            <a:chExt cx="1539317" cy="2708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565C9C9-F669-DA8F-AA1B-DEF2880A0380}"/>
                    </a:ext>
                  </a:extLst>
                </p:cNvPr>
                <p:cNvSpPr/>
                <p:nvPr/>
              </p:nvSpPr>
              <p:spPr>
                <a:xfrm>
                  <a:off x="2533850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D565C9C9-F669-DA8F-AA1B-DEF2880A03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3850" y="2666149"/>
                  <a:ext cx="271979" cy="270860"/>
                </a:xfrm>
                <a:prstGeom prst="ellipse">
                  <a:avLst/>
                </a:prstGeom>
                <a:blipFill>
                  <a:blip r:embed="rId3"/>
                  <a:stretch>
                    <a:fillRect l="-2000"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F9AFB8E-8243-9615-4993-9B18E08EC8A7}"/>
                    </a:ext>
                  </a:extLst>
                </p:cNvPr>
                <p:cNvSpPr/>
                <p:nvPr/>
              </p:nvSpPr>
              <p:spPr>
                <a:xfrm>
                  <a:off x="2965329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~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4F9AFB8E-8243-9615-4993-9B18E08EC8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5329" y="2666149"/>
                  <a:ext cx="271979" cy="27086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54387CF-E997-71D8-12D5-38D6F6790701}"/>
                    </a:ext>
                  </a:extLst>
                </p:cNvPr>
                <p:cNvSpPr/>
                <p:nvPr/>
              </p:nvSpPr>
              <p:spPr>
                <a:xfrm>
                  <a:off x="3393186" y="2666149"/>
                  <a:ext cx="271979" cy="270860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654387CF-E997-71D8-12D5-38D6F67907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3186" y="2666149"/>
                  <a:ext cx="271979" cy="270860"/>
                </a:xfrm>
                <a:prstGeom prst="ellipse">
                  <a:avLst/>
                </a:prstGeom>
                <a:blipFill>
                  <a:blip r:embed="rId5"/>
                  <a:stretch>
                    <a:fillRect l="-10000" r="-8000" b="-7843"/>
                  </a:stretch>
                </a:blipFill>
                <a:ln w="38100">
                  <a:solidFill>
                    <a:srgbClr val="0000FF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66FE51-C080-3BF0-4172-0A59015EB281}"/>
                </a:ext>
              </a:extLst>
            </p:cNvPr>
            <p:cNvSpPr/>
            <p:nvPr/>
          </p:nvSpPr>
          <p:spPr>
            <a:xfrm>
              <a:off x="3801188" y="2666149"/>
              <a:ext cx="271979" cy="270860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++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260183AD-5EAE-8116-0474-AB5F7529D4CA}"/>
                </a:ext>
              </a:extLst>
            </p:cNvPr>
            <p:cNvCxnSpPr>
              <a:stCxn id="10" idx="7"/>
              <a:endCxn id="11" idx="1"/>
            </p:cNvCxnSpPr>
            <p:nvPr/>
          </p:nvCxnSpPr>
          <p:spPr>
            <a:xfrm rot="5400000" flipH="1" flipV="1">
              <a:off x="2885579" y="2586236"/>
              <a:ext cx="12700" cy="239160"/>
            </a:xfrm>
            <a:prstGeom prst="curvedConnector3">
              <a:avLst>
                <a:gd name="adj1" fmla="val 577047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Curved 19">
              <a:extLst>
                <a:ext uri="{FF2B5EF4-FFF2-40B4-BE49-F238E27FC236}">
                  <a16:creationId xmlns:a16="http://schemas.microsoft.com/office/drawing/2014/main" id="{145D0406-1B46-FBF0-1D5C-DC31492DEF0B}"/>
                </a:ext>
              </a:extLst>
            </p:cNvPr>
            <p:cNvCxnSpPr>
              <a:stCxn id="11" idx="7"/>
              <a:endCxn id="14" idx="1"/>
            </p:cNvCxnSpPr>
            <p:nvPr/>
          </p:nvCxnSpPr>
          <p:spPr>
            <a:xfrm rot="5400000" flipH="1" flipV="1">
              <a:off x="3315247" y="2588047"/>
              <a:ext cx="12700" cy="235538"/>
            </a:xfrm>
            <a:prstGeom prst="curvedConnector3">
              <a:avLst>
                <a:gd name="adj1" fmla="val 629984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4284B7E7-7242-AB13-047E-CA9006308903}"/>
                </a:ext>
              </a:extLst>
            </p:cNvPr>
            <p:cNvCxnSpPr>
              <a:stCxn id="14" idx="7"/>
              <a:endCxn id="15" idx="1"/>
            </p:cNvCxnSpPr>
            <p:nvPr/>
          </p:nvCxnSpPr>
          <p:spPr>
            <a:xfrm rot="5400000" flipH="1" flipV="1">
              <a:off x="3733176" y="2597975"/>
              <a:ext cx="12700" cy="215683"/>
            </a:xfrm>
            <a:prstGeom prst="curvedConnector3">
              <a:avLst>
                <a:gd name="adj1" fmla="val 612323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88268EC6-225B-1917-01DB-BBA42850D3D0}"/>
                </a:ext>
              </a:extLst>
            </p:cNvPr>
            <p:cNvCxnSpPr>
              <a:stCxn id="15" idx="3"/>
              <a:endCxn id="14" idx="5"/>
            </p:cNvCxnSpPr>
            <p:nvPr/>
          </p:nvCxnSpPr>
          <p:spPr>
            <a:xfrm rot="5400000">
              <a:off x="3733177" y="2789501"/>
              <a:ext cx="12700" cy="215683"/>
            </a:xfrm>
            <a:prstGeom prst="curvedConnector3">
              <a:avLst>
                <a:gd name="adj1" fmla="val 724819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F4C4860A-F49F-EAD7-B072-01B73C4745B6}"/>
                </a:ext>
              </a:extLst>
            </p:cNvPr>
            <p:cNvCxnSpPr>
              <a:stCxn id="14" idx="3"/>
              <a:endCxn id="11" idx="5"/>
            </p:cNvCxnSpPr>
            <p:nvPr/>
          </p:nvCxnSpPr>
          <p:spPr>
            <a:xfrm rot="5400000">
              <a:off x="3315247" y="2779573"/>
              <a:ext cx="12700" cy="235538"/>
            </a:xfrm>
            <a:prstGeom prst="curvedConnector3">
              <a:avLst>
                <a:gd name="adj1" fmla="val 762339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CC5F7F2D-D7A8-0637-E69D-C4A7263564C8}"/>
                </a:ext>
              </a:extLst>
            </p:cNvPr>
            <p:cNvCxnSpPr>
              <a:stCxn id="11" idx="3"/>
              <a:endCxn id="10" idx="5"/>
            </p:cNvCxnSpPr>
            <p:nvPr/>
          </p:nvCxnSpPr>
          <p:spPr>
            <a:xfrm rot="5400000">
              <a:off x="2885579" y="2777762"/>
              <a:ext cx="12700" cy="239160"/>
            </a:xfrm>
            <a:prstGeom prst="curvedConnector3">
              <a:avLst>
                <a:gd name="adj1" fmla="val 687331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89BD018-8FEC-9B90-0E66-59D171E169A8}"/>
              </a:ext>
            </a:extLst>
          </p:cNvPr>
          <p:cNvGrpSpPr/>
          <p:nvPr/>
        </p:nvGrpSpPr>
        <p:grpSpPr>
          <a:xfrm>
            <a:off x="6833854" y="1242831"/>
            <a:ext cx="2136966" cy="2806635"/>
            <a:chOff x="2346287" y="-836243"/>
            <a:chExt cx="2136966" cy="2806635"/>
          </a:xfrm>
        </p:grpSpPr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CF184B95-5CE8-4B89-D86C-89B337589AFF}"/>
                </a:ext>
              </a:extLst>
            </p:cNvPr>
            <p:cNvSpPr/>
            <p:nvPr/>
          </p:nvSpPr>
          <p:spPr>
            <a:xfrm rot="21332378">
              <a:off x="2346287" y="332099"/>
              <a:ext cx="1530009" cy="1638293"/>
            </a:xfrm>
            <a:prstGeom prst="arc">
              <a:avLst>
                <a:gd name="adj1" fmla="val 17355365"/>
                <a:gd name="adj2" fmla="val 1917689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0E6D678-B7F6-CE5A-A04D-583C01BE224F}"/>
                </a:ext>
              </a:extLst>
            </p:cNvPr>
            <p:cNvSpPr/>
            <p:nvPr/>
          </p:nvSpPr>
          <p:spPr>
            <a:xfrm rot="10142884">
              <a:off x="2953244" y="-836243"/>
              <a:ext cx="1530009" cy="1638293"/>
            </a:xfrm>
            <a:prstGeom prst="arc">
              <a:avLst>
                <a:gd name="adj1" fmla="val 17708518"/>
                <a:gd name="adj2" fmla="val 1917689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AB6041-97BB-67D9-FB76-9BF7BFBE2E26}"/>
              </a:ext>
            </a:extLst>
          </p:cNvPr>
          <p:cNvGrpSpPr/>
          <p:nvPr/>
        </p:nvGrpSpPr>
        <p:grpSpPr>
          <a:xfrm>
            <a:off x="7346400" y="2251771"/>
            <a:ext cx="1125330" cy="1230539"/>
            <a:chOff x="2858833" y="172697"/>
            <a:chExt cx="1125330" cy="123053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ED5B31-4D2A-541D-8AA1-DF2B35EC0DA4}"/>
                </a:ext>
              </a:extLst>
            </p:cNvPr>
            <p:cNvSpPr/>
            <p:nvPr/>
          </p:nvSpPr>
          <p:spPr>
            <a:xfrm>
              <a:off x="2858833" y="172697"/>
              <a:ext cx="454182" cy="46039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😊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EF6F3-56C6-412E-7E1E-70B6E64B5044}"/>
                </a:ext>
              </a:extLst>
            </p:cNvPr>
            <p:cNvSpPr/>
            <p:nvPr/>
          </p:nvSpPr>
          <p:spPr>
            <a:xfrm>
              <a:off x="2861112" y="942841"/>
              <a:ext cx="454182" cy="46039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❌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C3D8D33-1417-187F-577C-AA34F8C85155}"/>
                </a:ext>
              </a:extLst>
            </p:cNvPr>
            <p:cNvSpPr/>
            <p:nvPr/>
          </p:nvSpPr>
          <p:spPr>
            <a:xfrm>
              <a:off x="3529981" y="587075"/>
              <a:ext cx="454182" cy="460395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🛠️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7DB0A7D-D374-5319-557B-D29F1E58C57B}"/>
              </a:ext>
            </a:extLst>
          </p:cNvPr>
          <p:cNvGrpSpPr/>
          <p:nvPr/>
        </p:nvGrpSpPr>
        <p:grpSpPr>
          <a:xfrm>
            <a:off x="6007657" y="1831487"/>
            <a:ext cx="2297586" cy="1830957"/>
            <a:chOff x="6007657" y="1831487"/>
            <a:chExt cx="2297586" cy="1830957"/>
          </a:xfrm>
        </p:grpSpPr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C2C60041-4EFE-7121-CAC4-3CD84CA5AEB0}"/>
                </a:ext>
              </a:extLst>
            </p:cNvPr>
            <p:cNvSpPr/>
            <p:nvPr/>
          </p:nvSpPr>
          <p:spPr>
            <a:xfrm rot="7040409">
              <a:off x="6721092" y="1777345"/>
              <a:ext cx="1530009" cy="1638293"/>
            </a:xfrm>
            <a:prstGeom prst="arc">
              <a:avLst>
                <a:gd name="adj1" fmla="val 16875663"/>
                <a:gd name="adj2" fmla="val 18511849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BAF38BAA-BABA-A265-5303-4B5256E6BDFB}"/>
                </a:ext>
              </a:extLst>
            </p:cNvPr>
            <p:cNvSpPr/>
            <p:nvPr/>
          </p:nvSpPr>
          <p:spPr>
            <a:xfrm rot="3973239">
              <a:off x="6061799" y="2078293"/>
              <a:ext cx="1530009" cy="1638293"/>
            </a:xfrm>
            <a:prstGeom prst="arc">
              <a:avLst>
                <a:gd name="adj1" fmla="val 16875663"/>
                <a:gd name="adj2" fmla="val 18104687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</p:grpSp>
      <p:sp>
        <p:nvSpPr>
          <p:cNvPr id="86" name="Arc 85">
            <a:extLst>
              <a:ext uri="{FF2B5EF4-FFF2-40B4-BE49-F238E27FC236}">
                <a16:creationId xmlns:a16="http://schemas.microsoft.com/office/drawing/2014/main" id="{A04476F8-8785-038A-E988-D323264ADB89}"/>
              </a:ext>
            </a:extLst>
          </p:cNvPr>
          <p:cNvSpPr/>
          <p:nvPr/>
        </p:nvSpPr>
        <p:spPr>
          <a:xfrm rot="14596796">
            <a:off x="7537288" y="1975482"/>
            <a:ext cx="1530009" cy="1638293"/>
          </a:xfrm>
          <a:prstGeom prst="arc">
            <a:avLst>
              <a:gd name="adj1" fmla="val 16875663"/>
              <a:gd name="adj2" fmla="val 18104687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3765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B136B-B666-454F-0785-651726D9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3CD1C-40FD-911C-BBA7-28F48D52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279E4A7-F512-45E8-F9B5-A95C5E39BB49}"/>
              </a:ext>
            </a:extLst>
          </p:cNvPr>
          <p:cNvGrpSpPr/>
          <p:nvPr/>
        </p:nvGrpSpPr>
        <p:grpSpPr>
          <a:xfrm>
            <a:off x="2561492" y="1938169"/>
            <a:ext cx="4311650" cy="1271905"/>
            <a:chOff x="9104" y="2821"/>
            <a:chExt cx="6790" cy="200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8F38AB7-2A76-A828-B035-3B2F4B086268}"/>
                </a:ext>
              </a:extLst>
            </p:cNvPr>
            <p:cNvGrpSpPr/>
            <p:nvPr/>
          </p:nvGrpSpPr>
          <p:grpSpPr>
            <a:xfrm>
              <a:off x="9104" y="2821"/>
              <a:ext cx="6322" cy="2003"/>
              <a:chOff x="9087" y="2821"/>
              <a:chExt cx="6322" cy="2003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3B06D3A-51E6-175A-A4B9-7D9ADD2C59D2}"/>
                  </a:ext>
                </a:extLst>
              </p:cNvPr>
              <p:cNvSpPr/>
              <p:nvPr/>
            </p:nvSpPr>
            <p:spPr>
              <a:xfrm>
                <a:off x="14954" y="3325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E49F0AC-3896-878D-DFC1-B12D44488C05}"/>
                  </a:ext>
                </a:extLst>
              </p:cNvPr>
              <p:cNvSpPr/>
              <p:nvPr/>
            </p:nvSpPr>
            <p:spPr>
              <a:xfrm>
                <a:off x="14954" y="383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538AA0D-998C-3E8C-F3BB-8CBDDFBB5C24}"/>
                  </a:ext>
                </a:extLst>
              </p:cNvPr>
              <p:cNvSpPr/>
              <p:nvPr/>
            </p:nvSpPr>
            <p:spPr>
              <a:xfrm>
                <a:off x="14954" y="4367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B8EE0196-A233-D902-30FF-BFFF9C016C0C}"/>
                  </a:ext>
                </a:extLst>
              </p:cNvPr>
              <p:cNvSpPr/>
              <p:nvPr/>
            </p:nvSpPr>
            <p:spPr>
              <a:xfrm>
                <a:off x="14954" y="2821"/>
                <a:ext cx="455" cy="457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3AC6E5A8-E126-ACE8-2120-9BE8428FCA6C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A111F7B-7747-1836-9069-DBEAEE10F6C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8" name="Rectangles 39">
                    <a:extLst>
                      <a:ext uri="{FF2B5EF4-FFF2-40B4-BE49-F238E27FC236}">
                        <a16:creationId xmlns:a16="http://schemas.microsoft.com/office/drawing/2014/main" id="{88402558-9FA6-70AC-8AFD-22E0A4926984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s 40">
                    <a:extLst>
                      <a:ext uri="{FF2B5EF4-FFF2-40B4-BE49-F238E27FC236}">
                        <a16:creationId xmlns:a16="http://schemas.microsoft.com/office/drawing/2014/main" id="{155EC4F4-15DD-14E1-CC0C-FD698490B2CE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41">
                    <a:extLst>
                      <a:ext uri="{FF2B5EF4-FFF2-40B4-BE49-F238E27FC236}">
                        <a16:creationId xmlns:a16="http://schemas.microsoft.com/office/drawing/2014/main" id="{C9038AB4-3ABD-91F0-FB63-7A686E2039A8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1" name="Rectangles 42">
                    <a:extLst>
                      <a:ext uri="{FF2B5EF4-FFF2-40B4-BE49-F238E27FC236}">
                        <a16:creationId xmlns:a16="http://schemas.microsoft.com/office/drawing/2014/main" id="{31D60948-5015-FD44-9971-D816E81D8F0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70B97E35-B47C-F831-F4C3-3254BE5FD76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CB5A0200-3887-78FE-22E6-3F6271836892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3" name="Rectangles 46">
                  <a:extLst>
                    <a:ext uri="{FF2B5EF4-FFF2-40B4-BE49-F238E27FC236}">
                      <a16:creationId xmlns:a16="http://schemas.microsoft.com/office/drawing/2014/main" id="{2A98969C-2591-2A40-1238-A31CEECA1192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24" name="Rectangles 47">
                  <a:extLst>
                    <a:ext uri="{FF2B5EF4-FFF2-40B4-BE49-F238E27FC236}">
                      <a16:creationId xmlns:a16="http://schemas.microsoft.com/office/drawing/2014/main" id="{E4F312F0-3307-AA4B-908B-712A43A4F17D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25" name="Rectangles 48">
                  <a:extLst>
                    <a:ext uri="{FF2B5EF4-FFF2-40B4-BE49-F238E27FC236}">
                      <a16:creationId xmlns:a16="http://schemas.microsoft.com/office/drawing/2014/main" id="{05BE157F-6284-2D5A-9EE5-A1F036E18373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sp>
              <p:nvSpPr>
                <p:cNvPr id="26" name="Rectangles 49">
                  <a:extLst>
                    <a:ext uri="{FF2B5EF4-FFF2-40B4-BE49-F238E27FC236}">
                      <a16:creationId xmlns:a16="http://schemas.microsoft.com/office/drawing/2014/main" id="{D11EF1F3-B854-86C2-EC8E-AEC63F6E3968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CE04454C-98D1-BBEF-EA1C-32EE52ED8D55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Rectangles 60">
              <a:extLst>
                <a:ext uri="{FF2B5EF4-FFF2-40B4-BE49-F238E27FC236}">
                  <a16:creationId xmlns:a16="http://schemas.microsoft.com/office/drawing/2014/main" id="{AF51C289-1620-272A-134B-1732AA95DAE8}"/>
                </a:ext>
              </a:extLst>
            </p:cNvPr>
            <p:cNvSpPr/>
            <p:nvPr/>
          </p:nvSpPr>
          <p:spPr>
            <a:xfrm>
              <a:off x="15174" y="2856"/>
              <a:ext cx="720" cy="9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s 61">
              <a:extLst>
                <a:ext uri="{FF2B5EF4-FFF2-40B4-BE49-F238E27FC236}">
                  <a16:creationId xmlns:a16="http://schemas.microsoft.com/office/drawing/2014/main" id="{36F03E32-7B41-4CEE-06C0-C8FFCA4969D6}"/>
                </a:ext>
              </a:extLst>
            </p:cNvPr>
            <p:cNvSpPr/>
            <p:nvPr/>
          </p:nvSpPr>
          <p:spPr>
            <a:xfrm>
              <a:off x="15174" y="3924"/>
              <a:ext cx="720" cy="3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/>
              <p:nvPr/>
            </p:nvSpPr>
            <p:spPr>
              <a:xfrm>
                <a:off x="1059082" y="2403306"/>
                <a:ext cx="1485265" cy="4616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Poisson(</a:t>
                </a:r>
                <a14:m>
                  <m:oMath xmlns:m="http://schemas.openxmlformats.org/officeDocument/2006/math">
                    <m:r>
                      <a:rPr lang="el-GR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BC4DB5A9-D4FD-0654-FA72-C2E5CB114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82" y="2403306"/>
                <a:ext cx="1485265" cy="461665"/>
              </a:xfrm>
              <a:prstGeom prst="rect">
                <a:avLst/>
              </a:prstGeom>
              <a:blipFill>
                <a:blip r:embed="rId3"/>
                <a:stretch>
                  <a:fillRect l="-5221" t="-6098" r="-4016" b="-2317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EACC0159-7377-BE73-C67B-CF99616C8CA3}"/>
              </a:ext>
            </a:extLst>
          </p:cNvPr>
          <p:cNvSpPr txBox="1"/>
          <p:nvPr/>
        </p:nvSpPr>
        <p:spPr>
          <a:xfrm>
            <a:off x="4926914" y="1583184"/>
            <a:ext cx="82096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FCFS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844D2-C129-3DA7-EFAC-9A02AE16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SIGMETRICS Tutorial, June 10th 2024</a:t>
            </a:r>
          </a:p>
        </p:txBody>
      </p:sp>
      <p:sp>
        <p:nvSpPr>
          <p:cNvPr id="38" name="Rectangles 60">
            <a:extLst>
              <a:ext uri="{FF2B5EF4-FFF2-40B4-BE49-F238E27FC236}">
                <a16:creationId xmlns:a16="http://schemas.microsoft.com/office/drawing/2014/main" id="{63120387-D263-74BC-0C41-41205BB28BD7}"/>
              </a:ext>
            </a:extLst>
          </p:cNvPr>
          <p:cNvSpPr/>
          <p:nvPr/>
        </p:nvSpPr>
        <p:spPr>
          <a:xfrm>
            <a:off x="8034926" y="2082985"/>
            <a:ext cx="457200" cy="4885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6FA343E-EE15-D895-4AAC-0EAE8BEF8D28}"/>
              </a:ext>
            </a:extLst>
          </p:cNvPr>
          <p:cNvSpPr txBox="1"/>
          <p:nvPr/>
        </p:nvSpPr>
        <p:spPr>
          <a:xfrm>
            <a:off x="7433881" y="1449602"/>
            <a:ext cx="362936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Job: (duration, server need)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D350D9C-8417-493C-F817-18F76D8A10FC}"/>
              </a:ext>
            </a:extLst>
          </p:cNvPr>
          <p:cNvGrpSpPr/>
          <p:nvPr/>
        </p:nvGrpSpPr>
        <p:grpSpPr>
          <a:xfrm>
            <a:off x="8352572" y="2057369"/>
            <a:ext cx="2148059" cy="461665"/>
            <a:chOff x="9213121" y="2304405"/>
            <a:chExt cx="2148059" cy="461665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040DF47-B699-7A62-A18C-4944C0BDF7AD}"/>
                </a:ext>
              </a:extLst>
            </p:cNvPr>
            <p:cNvSpPr txBox="1"/>
            <p:nvPr/>
          </p:nvSpPr>
          <p:spPr>
            <a:xfrm>
              <a:off x="9670321" y="2304405"/>
              <a:ext cx="1690859" cy="461665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Server need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BD6D273-0F99-5DD9-FB77-B06E4C5C7DB6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9213121" y="2535238"/>
              <a:ext cx="457200" cy="32385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C2EB602-2A38-9912-2C5D-F84A5EB53DF3}"/>
              </a:ext>
            </a:extLst>
          </p:cNvPr>
          <p:cNvSpPr txBox="1"/>
          <p:nvPr/>
        </p:nvSpPr>
        <p:spPr>
          <a:xfrm>
            <a:off x="7011451" y="2598003"/>
            <a:ext cx="4958537" cy="830997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Sampled </a:t>
            </a:r>
            <a:r>
              <a:rPr lang="en-US" sz="2400" dirty="0" err="1"/>
              <a:t>i.i.d.</a:t>
            </a:r>
            <a:r>
              <a:rPr lang="en-US" sz="2400" dirty="0"/>
              <a:t> from joint distribution, phase-type job durations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AC9A171-6569-7A5B-ABD2-9B370BD3F07A}"/>
              </a:ext>
            </a:extLst>
          </p:cNvPr>
          <p:cNvGrpSpPr/>
          <p:nvPr/>
        </p:nvGrpSpPr>
        <p:grpSpPr>
          <a:xfrm>
            <a:off x="2006335" y="4677875"/>
            <a:ext cx="4410075" cy="1097915"/>
            <a:chOff x="2562762" y="4363403"/>
            <a:chExt cx="4410075" cy="1097915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B08BD9D8-F988-6290-E428-2C109958651D}"/>
                </a:ext>
              </a:extLst>
            </p:cNvPr>
            <p:cNvGrpSpPr/>
            <p:nvPr/>
          </p:nvGrpSpPr>
          <p:grpSpPr>
            <a:xfrm>
              <a:off x="2562762" y="4363403"/>
              <a:ext cx="4182745" cy="1097915"/>
              <a:chOff x="9087" y="2989"/>
              <a:chExt cx="6587" cy="1729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1C2EE0BE-C9A4-A202-FFC8-8B43DF0FFFEB}"/>
                  </a:ext>
                </a:extLst>
              </p:cNvPr>
              <p:cNvSpPr/>
              <p:nvPr/>
            </p:nvSpPr>
            <p:spPr>
              <a:xfrm>
                <a:off x="14954" y="3029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C0AA104-6A16-62C5-7808-E69FF788E522}"/>
                  </a:ext>
                </a:extLst>
              </p:cNvPr>
              <p:cNvSpPr/>
              <p:nvPr/>
            </p:nvSpPr>
            <p:spPr>
              <a:xfrm>
                <a:off x="14952" y="3868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ECBBCF9-959A-6D66-F3D6-3DFF3DB82122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82DDC380-F0DA-698F-DD94-1352375E82E4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72" name="Rectangles 39">
                    <a:extLst>
                      <a:ext uri="{FF2B5EF4-FFF2-40B4-BE49-F238E27FC236}">
                        <a16:creationId xmlns:a16="http://schemas.microsoft.com/office/drawing/2014/main" id="{5DBBB0C8-C0AF-C4D3-AA1D-4BFD8549355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3" name="Rectangles 40">
                    <a:extLst>
                      <a:ext uri="{FF2B5EF4-FFF2-40B4-BE49-F238E27FC236}">
                        <a16:creationId xmlns:a16="http://schemas.microsoft.com/office/drawing/2014/main" id="{9654B7C0-3C29-8C72-D57F-3928BEEC43C5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4" name="Rectangles 41">
                    <a:extLst>
                      <a:ext uri="{FF2B5EF4-FFF2-40B4-BE49-F238E27FC236}">
                        <a16:creationId xmlns:a16="http://schemas.microsoft.com/office/drawing/2014/main" id="{9247392B-3713-4AC5-85CB-2DCD1347F80C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5" name="Rectangles 42">
                    <a:extLst>
                      <a:ext uri="{FF2B5EF4-FFF2-40B4-BE49-F238E27FC236}">
                        <a16:creationId xmlns:a16="http://schemas.microsoft.com/office/drawing/2014/main" id="{A4391D84-92E3-521E-8D25-06B1A41EF06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7C5C9312-D12D-6F01-D9B8-81ACDA1E176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BD8699FC-7A78-1171-3DCF-FFB606BB5C4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7" name="Rectangles 46">
                  <a:extLst>
                    <a:ext uri="{FF2B5EF4-FFF2-40B4-BE49-F238E27FC236}">
                      <a16:creationId xmlns:a16="http://schemas.microsoft.com/office/drawing/2014/main" id="{75DA2E4A-91EA-67CA-AECE-C8DFAC672E95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68" name="Rectangles 47">
                  <a:extLst>
                    <a:ext uri="{FF2B5EF4-FFF2-40B4-BE49-F238E27FC236}">
                      <a16:creationId xmlns:a16="http://schemas.microsoft.com/office/drawing/2014/main" id="{1DEDF25D-743D-27B7-2AC4-5DA4310AA4F7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69" name="Rectangles 48">
                  <a:extLst>
                    <a:ext uri="{FF2B5EF4-FFF2-40B4-BE49-F238E27FC236}">
                      <a16:creationId xmlns:a16="http://schemas.microsoft.com/office/drawing/2014/main" id="{7FC06AB4-9DA7-D4CF-7A6C-0F76643DBFFE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70" name="Rectangles 49">
                  <a:extLst>
                    <a:ext uri="{FF2B5EF4-FFF2-40B4-BE49-F238E27FC236}">
                      <a16:creationId xmlns:a16="http://schemas.microsoft.com/office/drawing/2014/main" id="{CDE0869C-47F5-396A-1692-110428FC3212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F671FE24-45A1-66D9-568A-E0F69AB42DA5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8" name="Rectangles 49">
              <a:extLst>
                <a:ext uri="{FF2B5EF4-FFF2-40B4-BE49-F238E27FC236}">
                  <a16:creationId xmlns:a16="http://schemas.microsoft.com/office/drawing/2014/main" id="{D4DC343E-B06C-291A-14F5-2463AF320221}"/>
                </a:ext>
              </a:extLst>
            </p:cNvPr>
            <p:cNvSpPr/>
            <p:nvPr/>
          </p:nvSpPr>
          <p:spPr>
            <a:xfrm>
              <a:off x="6515637" y="4377312"/>
              <a:ext cx="457200" cy="486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CCD5045-2ED1-6DAF-6671-E02365BA8F76}"/>
                  </a:ext>
                </a:extLst>
              </p:cNvPr>
              <p:cNvSpPr txBox="1"/>
              <p:nvPr/>
            </p:nvSpPr>
            <p:spPr>
              <a:xfrm>
                <a:off x="1638283" y="3732958"/>
                <a:ext cx="5648463" cy="830997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Simple example: 2 servers.</a:t>
                </a:r>
              </a:p>
              <a:p>
                <a:pPr algn="ctr"/>
                <a:r>
                  <a:rPr lang="en-US" sz="2400" dirty="0"/>
                  <a:t>Distribution: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&amp;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DCCD5045-2ED1-6DAF-6671-E02365BA8F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283" y="3732958"/>
                <a:ext cx="5648463" cy="830997"/>
              </a:xfrm>
              <a:prstGeom prst="rect">
                <a:avLst/>
              </a:prstGeom>
              <a:blipFill>
                <a:blip r:embed="rId4"/>
                <a:stretch>
                  <a:fillRect t="-5839" b="-15328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F22BF0C-EA14-4D78-D39D-760E8F489280}"/>
                  </a:ext>
                </a:extLst>
              </p:cNvPr>
              <p:cNvSpPr/>
              <p:nvPr/>
            </p:nvSpPr>
            <p:spPr>
              <a:xfrm>
                <a:off x="7059706" y="4760511"/>
                <a:ext cx="4589306" cy="8498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Simple, explicit characterization of 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F22BF0C-EA14-4D78-D39D-760E8F489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9706" y="4760511"/>
                <a:ext cx="4589306" cy="849841"/>
              </a:xfrm>
              <a:prstGeom prst="roundRect">
                <a:avLst/>
              </a:prstGeom>
              <a:blipFill>
                <a:blip r:embed="rId5"/>
                <a:stretch>
                  <a:fillRect r="-1321" b="-83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671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38" grpId="0" animBg="1"/>
      <p:bldP spid="39" grpId="0" animBg="1"/>
      <p:bldP spid="45" grpId="0" uiExpand="1" build="p" animBg="1"/>
      <p:bldP spid="79" grpId="0" uiExpand="1" build="p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27FE-5863-BB9A-49E9-0F1BF275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Multiserver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49749-3D72-3A5C-22EB-0FD1F9B4E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2383"/>
            <a:ext cx="10515600" cy="3513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Service rate fluctuations!</a:t>
            </a:r>
          </a:p>
          <a:p>
            <a:pPr marL="0" indent="0">
              <a:buNone/>
            </a:pPr>
            <a:r>
              <a:rPr lang="en-US" dirty="0"/>
              <a:t>Internal fluctuation, not external.</a:t>
            </a:r>
          </a:p>
          <a:p>
            <a:pPr marL="0" indent="0">
              <a:buNone/>
            </a:pPr>
            <a:r>
              <a:rPr lang="en-US" dirty="0"/>
              <a:t>Use MAMS anyways!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 with MAMS: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1DAF7-CB66-D58A-E134-79E7E87D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76E85-C849-FF8D-6764-10415AC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0A74CC-B101-446F-43CB-76B1B757237D}"/>
              </a:ext>
            </a:extLst>
          </p:cNvPr>
          <p:cNvGrpSpPr/>
          <p:nvPr/>
        </p:nvGrpSpPr>
        <p:grpSpPr>
          <a:xfrm>
            <a:off x="2052482" y="1433740"/>
            <a:ext cx="4410075" cy="1097915"/>
            <a:chOff x="2562762" y="4363403"/>
            <a:chExt cx="4410075" cy="10979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8474A4-C2BB-C780-EF60-BE166E9A86C0}"/>
                </a:ext>
              </a:extLst>
            </p:cNvPr>
            <p:cNvGrpSpPr/>
            <p:nvPr/>
          </p:nvGrpSpPr>
          <p:grpSpPr>
            <a:xfrm>
              <a:off x="2562762" y="4363403"/>
              <a:ext cx="4182745" cy="1097915"/>
              <a:chOff x="9087" y="2989"/>
              <a:chExt cx="6587" cy="172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C5D2EA-EB32-C595-2909-F29F6EC785BF}"/>
                  </a:ext>
                </a:extLst>
              </p:cNvPr>
              <p:cNvSpPr/>
              <p:nvPr/>
            </p:nvSpPr>
            <p:spPr>
              <a:xfrm>
                <a:off x="14954" y="3029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95781F-18EA-77F3-69E7-382F56FCF6BF}"/>
                  </a:ext>
                </a:extLst>
              </p:cNvPr>
              <p:cNvSpPr/>
              <p:nvPr/>
            </p:nvSpPr>
            <p:spPr>
              <a:xfrm>
                <a:off x="14952" y="3868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31EE1B0-0B81-D9C4-E460-159E371992BF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A5DA1FD-2FFD-2C8D-933B-2FAB86D09A7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8" name="Rectangles 39">
                    <a:extLst>
                      <a:ext uri="{FF2B5EF4-FFF2-40B4-BE49-F238E27FC236}">
                        <a16:creationId xmlns:a16="http://schemas.microsoft.com/office/drawing/2014/main" id="{53A6D17C-2DE6-2DB7-D1AD-A546E80B25DF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40">
                    <a:extLst>
                      <a:ext uri="{FF2B5EF4-FFF2-40B4-BE49-F238E27FC236}">
                        <a16:creationId xmlns:a16="http://schemas.microsoft.com/office/drawing/2014/main" id="{4CE9F4F5-8ABA-684C-5084-B9E58B3BAB76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41">
                    <a:extLst>
                      <a:ext uri="{FF2B5EF4-FFF2-40B4-BE49-F238E27FC236}">
                        <a16:creationId xmlns:a16="http://schemas.microsoft.com/office/drawing/2014/main" id="{5A0C5F25-0E9E-C1CD-5942-BC740CB14CDD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42">
                    <a:extLst>
                      <a:ext uri="{FF2B5EF4-FFF2-40B4-BE49-F238E27FC236}">
                        <a16:creationId xmlns:a16="http://schemas.microsoft.com/office/drawing/2014/main" id="{BE162807-643F-A6B8-9B44-EA06739C723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E35154A1-0C56-EE69-F410-2CBA1580E7C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1B93B67-4732-0D3E-F0C1-FADC067D010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s 46">
                  <a:extLst>
                    <a:ext uri="{FF2B5EF4-FFF2-40B4-BE49-F238E27FC236}">
                      <a16:creationId xmlns:a16="http://schemas.microsoft.com/office/drawing/2014/main" id="{9748CC31-1EFB-618A-6B0B-A2E97757D69B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4" name="Rectangles 47">
                  <a:extLst>
                    <a:ext uri="{FF2B5EF4-FFF2-40B4-BE49-F238E27FC236}">
                      <a16:creationId xmlns:a16="http://schemas.microsoft.com/office/drawing/2014/main" id="{667BBBF5-AD85-1C01-430E-BDA3EAFA6031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5" name="Rectangles 48">
                  <a:extLst>
                    <a:ext uri="{FF2B5EF4-FFF2-40B4-BE49-F238E27FC236}">
                      <a16:creationId xmlns:a16="http://schemas.microsoft.com/office/drawing/2014/main" id="{2B255964-DE86-6127-278D-1630B141C57A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6" name="Rectangles 49">
                  <a:extLst>
                    <a:ext uri="{FF2B5EF4-FFF2-40B4-BE49-F238E27FC236}">
                      <a16:creationId xmlns:a16="http://schemas.microsoft.com/office/drawing/2014/main" id="{089F75E9-D2C8-64A3-6D41-AAE8432E897A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C5FEB54D-5534-BE4B-33B5-E43CC347C668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ectangles 49">
              <a:extLst>
                <a:ext uri="{FF2B5EF4-FFF2-40B4-BE49-F238E27FC236}">
                  <a16:creationId xmlns:a16="http://schemas.microsoft.com/office/drawing/2014/main" id="{58A73884-0F46-FD9B-2D07-6415F90CA1FF}"/>
                </a:ext>
              </a:extLst>
            </p:cNvPr>
            <p:cNvSpPr/>
            <p:nvPr/>
          </p:nvSpPr>
          <p:spPr>
            <a:xfrm>
              <a:off x="6515637" y="4377312"/>
              <a:ext cx="457200" cy="486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476A81-4340-ECB5-BF56-938C8C0F4104}"/>
                  </a:ext>
                </a:extLst>
              </p:cNvPr>
              <p:cNvSpPr txBox="1"/>
              <p:nvPr/>
            </p:nvSpPr>
            <p:spPr>
              <a:xfrm>
                <a:off x="7107676" y="1765090"/>
                <a:ext cx="42461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Jobs: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𝐸𝑥𝑝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7476A81-4340-ECB5-BF56-938C8C0F4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765090"/>
                <a:ext cx="4246124" cy="461665"/>
              </a:xfrm>
              <a:prstGeom prst="rect">
                <a:avLst/>
              </a:prstGeom>
              <a:blipFill>
                <a:blip r:embed="rId2"/>
                <a:stretch>
                  <a:fillRect l="-2296" t="-10667" r="-430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EE2F70A-1466-8778-BD7E-54622BC37167}"/>
              </a:ext>
            </a:extLst>
          </p:cNvPr>
          <p:cNvSpPr/>
          <p:nvPr/>
        </p:nvSpPr>
        <p:spPr>
          <a:xfrm>
            <a:off x="6352221" y="2857047"/>
            <a:ext cx="4516755" cy="57765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Q13: What service rates are possible?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CECB03-F309-22D9-D108-5FE4B7596D38}"/>
                  </a:ext>
                </a:extLst>
              </p:cNvPr>
              <p:cNvSpPr/>
              <p:nvPr/>
            </p:nvSpPr>
            <p:spPr>
              <a:xfrm>
                <a:off x="7475829" y="3708635"/>
                <a:ext cx="2097831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A13: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,2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CECECB03-F309-22D9-D108-5FE4B7596D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5829" y="3708635"/>
                <a:ext cx="2097831" cy="577655"/>
              </a:xfrm>
              <a:prstGeom prst="roundRect">
                <a:avLst/>
              </a:prstGeom>
              <a:blipFill>
                <a:blip r:embed="rId3"/>
                <a:stretch>
                  <a:fillRect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Graphic 29" descr="Lights On with solid fill">
            <a:extLst>
              <a:ext uri="{FF2B5EF4-FFF2-40B4-BE49-F238E27FC236}">
                <a16:creationId xmlns:a16="http://schemas.microsoft.com/office/drawing/2014/main" id="{2CEE36C9-F5FA-AC72-72EE-531FE90647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589162"/>
            <a:ext cx="914400" cy="914400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EC2411D-733C-F7FB-6083-6348EE97136E}"/>
              </a:ext>
            </a:extLst>
          </p:cNvPr>
          <p:cNvGrpSpPr/>
          <p:nvPr/>
        </p:nvGrpSpPr>
        <p:grpSpPr>
          <a:xfrm>
            <a:off x="4209577" y="4074043"/>
            <a:ext cx="5207154" cy="2242304"/>
            <a:chOff x="4209577" y="4074043"/>
            <a:chExt cx="5207154" cy="22423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E775EB-D322-9DBC-BD22-84C9217BB83A}"/>
                </a:ext>
              </a:extLst>
            </p:cNvPr>
            <p:cNvGrpSpPr/>
            <p:nvPr/>
          </p:nvGrpSpPr>
          <p:grpSpPr>
            <a:xfrm>
              <a:off x="4209577" y="4074043"/>
              <a:ext cx="5207154" cy="2242304"/>
              <a:chOff x="4220815" y="1203816"/>
              <a:chExt cx="5207154" cy="224230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A0010F-0F95-0231-05ED-5CCA9E1B82C2}"/>
                  </a:ext>
                </a:extLst>
              </p:cNvPr>
              <p:cNvGrpSpPr/>
              <p:nvPr/>
            </p:nvGrpSpPr>
            <p:grpSpPr>
              <a:xfrm>
                <a:off x="4597372" y="2075747"/>
                <a:ext cx="2282482" cy="711556"/>
                <a:chOff x="5630" y="3735"/>
                <a:chExt cx="4734" cy="171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4EFDDF2-F16C-5D1A-4897-62FAD4F1E39C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68" name="Rectangles 39">
                    <a:extLst>
                      <a:ext uri="{FF2B5EF4-FFF2-40B4-BE49-F238E27FC236}">
                        <a16:creationId xmlns:a16="http://schemas.microsoft.com/office/drawing/2014/main" id="{DAE5FFF6-B6E1-515B-12E4-E67D6B2B5A9E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s 40">
                    <a:extLst>
                      <a:ext uri="{FF2B5EF4-FFF2-40B4-BE49-F238E27FC236}">
                        <a16:creationId xmlns:a16="http://schemas.microsoft.com/office/drawing/2014/main" id="{6BDA6D45-900A-A85D-7056-B73D848D54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s 41">
                    <a:extLst>
                      <a:ext uri="{FF2B5EF4-FFF2-40B4-BE49-F238E27FC236}">
                        <a16:creationId xmlns:a16="http://schemas.microsoft.com/office/drawing/2014/main" id="{78663BB9-7277-F604-8093-C781F142B703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s 42">
                    <a:extLst>
                      <a:ext uri="{FF2B5EF4-FFF2-40B4-BE49-F238E27FC236}">
                        <a16:creationId xmlns:a16="http://schemas.microsoft.com/office/drawing/2014/main" id="{1F133451-C625-F3A3-F7F4-63A325FA35F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EA03B39-CBC7-F93D-6239-CD48E8075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0D95FBD-AE66-D678-C539-698054997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les 46">
                  <a:extLst>
                    <a:ext uri="{FF2B5EF4-FFF2-40B4-BE49-F238E27FC236}">
                      <a16:creationId xmlns:a16="http://schemas.microsoft.com/office/drawing/2014/main" id="{13E83022-D3D0-34FD-7EE8-F3E86C0D3D36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s 47">
                  <a:extLst>
                    <a:ext uri="{FF2B5EF4-FFF2-40B4-BE49-F238E27FC236}">
                      <a16:creationId xmlns:a16="http://schemas.microsoft.com/office/drawing/2014/main" id="{FF6BA7A3-76FA-698D-E344-62EB9A2CF275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s 48">
                  <a:extLst>
                    <a:ext uri="{FF2B5EF4-FFF2-40B4-BE49-F238E27FC236}">
                      <a16:creationId xmlns:a16="http://schemas.microsoft.com/office/drawing/2014/main" id="{791819F8-B5BE-7358-00E4-345231D9E22B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s 49">
                  <a:extLst>
                    <a:ext uri="{FF2B5EF4-FFF2-40B4-BE49-F238E27FC236}">
                      <a16:creationId xmlns:a16="http://schemas.microsoft.com/office/drawing/2014/main" id="{6C085BD1-636F-EB97-4AAA-51BE0CF4D561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927171-5089-09AA-5CBE-281078CD0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60BCAE0-AEC0-47A3-2D83-510229A6FB5C}"/>
                  </a:ext>
                </a:extLst>
              </p:cNvPr>
              <p:cNvGrpSpPr/>
              <p:nvPr/>
            </p:nvGrpSpPr>
            <p:grpSpPr>
              <a:xfrm>
                <a:off x="6801371" y="1203816"/>
                <a:ext cx="2626598" cy="2242304"/>
                <a:chOff x="6801371" y="1203816"/>
                <a:chExt cx="2626598" cy="22423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2A97FC2-D75C-F54E-15CC-6278F24EBB13}"/>
                    </a:ext>
                  </a:extLst>
                </p:cNvPr>
                <p:cNvGrpSpPr/>
                <p:nvPr/>
              </p:nvGrpSpPr>
              <p:grpSpPr>
                <a:xfrm>
                  <a:off x="6801371" y="1203816"/>
                  <a:ext cx="2435288" cy="2242304"/>
                  <a:chOff x="2307409" y="2344163"/>
                  <a:chExt cx="2435288" cy="2242304"/>
                </a:xfrm>
              </p:grpSpPr>
              <p:sp>
                <p:nvSpPr>
                  <p:cNvPr id="42" name="Arc 41">
                    <a:extLst>
                      <a:ext uri="{FF2B5EF4-FFF2-40B4-BE49-F238E27FC236}">
                        <a16:creationId xmlns:a16="http://schemas.microsoft.com/office/drawing/2014/main" id="{90364288-F6FF-66A8-80C9-20239EA345D6}"/>
                      </a:ext>
                    </a:extLst>
                  </p:cNvPr>
                  <p:cNvSpPr/>
                  <p:nvPr/>
                </p:nvSpPr>
                <p:spPr>
                  <a:xfrm rot="15766298">
                    <a:off x="2909299" y="2969709"/>
                    <a:ext cx="1530009" cy="1638293"/>
                  </a:xfrm>
                  <a:prstGeom prst="arc">
                    <a:avLst>
                      <a:gd name="adj1" fmla="val 17618936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3" name="Arc 42">
                    <a:extLst>
                      <a:ext uri="{FF2B5EF4-FFF2-40B4-BE49-F238E27FC236}">
                        <a16:creationId xmlns:a16="http://schemas.microsoft.com/office/drawing/2014/main" id="{40FACB3F-4235-304A-6C5B-B3C94EA8F493}"/>
                      </a:ext>
                    </a:extLst>
                  </p:cNvPr>
                  <p:cNvSpPr/>
                  <p:nvPr/>
                </p:nvSpPr>
                <p:spPr>
                  <a:xfrm rot="2047772">
                    <a:off x="2307409" y="2948174"/>
                    <a:ext cx="1530009" cy="1638293"/>
                  </a:xfrm>
                  <a:prstGeom prst="arc">
                    <a:avLst>
                      <a:gd name="adj1" fmla="val 16875663"/>
                      <a:gd name="adj2" fmla="val 18836645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4" name="Arc 43">
                    <a:extLst>
                      <a:ext uri="{FF2B5EF4-FFF2-40B4-BE49-F238E27FC236}">
                        <a16:creationId xmlns:a16="http://schemas.microsoft.com/office/drawing/2014/main" id="{799F2D70-4DF0-5133-9365-0A4CD0C8D95B}"/>
                      </a:ext>
                    </a:extLst>
                  </p:cNvPr>
                  <p:cNvSpPr/>
                  <p:nvPr/>
                </p:nvSpPr>
                <p:spPr>
                  <a:xfrm rot="12077528">
                    <a:off x="3212688" y="2344163"/>
                    <a:ext cx="1530009" cy="1638293"/>
                  </a:xfrm>
                  <a:prstGeom prst="arc">
                    <a:avLst>
                      <a:gd name="adj1" fmla="val 17137014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C53CECD-9DF9-2CC6-7BBE-C125DAE5EFFC}"/>
                    </a:ext>
                  </a:extLst>
                </p:cNvPr>
                <p:cNvGrpSpPr/>
                <p:nvPr/>
              </p:nvGrpSpPr>
              <p:grpSpPr>
                <a:xfrm>
                  <a:off x="7169716" y="1754361"/>
                  <a:ext cx="1342951" cy="1250004"/>
                  <a:chOff x="2675754" y="2894708"/>
                  <a:chExt cx="1342951" cy="12500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CD0FE93-8331-3DDD-1D91-CE736DEBC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94092" y="2894708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CD0FE93-8331-3DDD-1D91-CE736DEBC22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4092" y="2894708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60F7F225-6A5F-A511-4D60-72581BC2C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0065" y="3596072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60F7F225-6A5F-A511-4D60-72581BC2C8F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70065" y="3596072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7"/>
                        <a:stretch>
                          <a:fillRect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D32BD4B5-15AA-A976-BF7C-A5F7574F4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5754" y="3572738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D32BD4B5-15AA-A976-BF7C-A5F7574F4BD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75754" y="3572738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8"/>
                        <a:stretch>
                          <a:fillRect l="-8333" r="-1042"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392D50D-CEA2-DFD4-CC11-238E790866AE}"/>
                    </a:ext>
                  </a:extLst>
                </p:cNvPr>
                <p:cNvSpPr/>
                <p:nvPr/>
              </p:nvSpPr>
              <p:spPr>
                <a:xfrm>
                  <a:off x="6908738" y="1543028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49F9050C-1C66-B592-64B5-3CCE4353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1160" y="2455725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61010F7-DF1C-A338-1735-922063288643}"/>
                </a:ext>
              </a:extLst>
            </p:cNvPr>
            <p:cNvSpPr/>
            <p:nvPr/>
          </p:nvSpPr>
          <p:spPr>
            <a:xfrm rot="8668388">
              <a:off x="6919998" y="4247366"/>
              <a:ext cx="1530009" cy="1638293"/>
            </a:xfrm>
            <a:prstGeom prst="arc">
              <a:avLst>
                <a:gd name="adj1" fmla="val 16875663"/>
                <a:gd name="adj2" fmla="val 188366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5ABDBEF3-B8CC-A62B-61DB-7C2CD69DC1B4}"/>
                </a:ext>
              </a:extLst>
            </p:cNvPr>
            <p:cNvCxnSpPr>
              <a:stCxn id="41" idx="2"/>
              <a:endCxn id="41" idx="3"/>
            </p:cNvCxnSpPr>
            <p:nvPr/>
          </p:nvCxnSpPr>
          <p:spPr>
            <a:xfrm rot="10800000" flipH="1" flipV="1">
              <a:off x="7158478" y="5576938"/>
              <a:ext cx="80346" cy="193974"/>
            </a:xfrm>
            <a:prstGeom prst="curvedConnector4">
              <a:avLst>
                <a:gd name="adj1" fmla="val -113808"/>
                <a:gd name="adj2" fmla="val 1414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DCB5295C-A3E9-F385-5B86-68C323E9DF7B}"/>
                </a:ext>
              </a:extLst>
            </p:cNvPr>
            <p:cNvCxnSpPr>
              <a:stCxn id="40" idx="5"/>
              <a:endCxn id="40" idx="4"/>
            </p:cNvCxnSpPr>
            <p:nvPr/>
          </p:nvCxnSpPr>
          <p:spPr>
            <a:xfrm rot="5400000">
              <a:off x="8283923" y="5737432"/>
              <a:ext cx="80346" cy="193974"/>
            </a:xfrm>
            <a:prstGeom prst="curvedConnector3">
              <a:avLst>
                <a:gd name="adj1" fmla="val 280196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5213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8" grpId="0" animBg="1"/>
      <p:bldP spid="2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E27FE-5863-BB9A-49E9-0F1BF275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 Multiserver Jobs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49749-3D72-3A5C-22EB-0FD1F9B4E9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62382"/>
                <a:ext cx="10515600" cy="44034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Almost identical – delay sampling job type until service.</a:t>
                </a:r>
              </a:p>
              <a:p>
                <a:pPr marL="0" indent="0">
                  <a:buNone/>
                </a:pPr>
                <a:r>
                  <a:rPr lang="en-US" dirty="0"/>
                  <a:t>However: Different if no jobs in system. Or one job.</a:t>
                </a:r>
              </a:p>
              <a:p>
                <a:pPr marL="0" indent="0">
                  <a:buNone/>
                </a:pPr>
                <a:r>
                  <a:rPr lang="en-US" dirty="0"/>
                  <a:t>Same if 2+ jobs in system.</a:t>
                </a:r>
              </a:p>
              <a:p>
                <a:pPr marL="0" indent="0">
                  <a:buNone/>
                </a:pPr>
                <a:r>
                  <a:rPr lang="en-US" dirty="0"/>
                  <a:t>“Near-MAMS”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 (RESET):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𝑁𝑒𝑎𝑟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𝑀𝐴𝑀𝑆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𝑀𝐴𝑀𝑆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RESET and MARC Techniques, with Application to Multiserver-Job Analysis. [GHHS ’23]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49749-3D72-3A5C-22EB-0FD1F9B4E9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62382"/>
                <a:ext cx="10515600" cy="4403443"/>
              </a:xfrm>
              <a:blipFill>
                <a:blip r:embed="rId2"/>
                <a:stretch>
                  <a:fillRect l="-1217" t="-2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1DAF7-CB66-D58A-E134-79E7E87D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76E85-C849-FF8D-6764-10415ACD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36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20A74CC-B101-446F-43CB-76B1B757237D}"/>
              </a:ext>
            </a:extLst>
          </p:cNvPr>
          <p:cNvGrpSpPr/>
          <p:nvPr/>
        </p:nvGrpSpPr>
        <p:grpSpPr>
          <a:xfrm>
            <a:off x="2052482" y="1433740"/>
            <a:ext cx="4410075" cy="1097915"/>
            <a:chOff x="2562762" y="4363403"/>
            <a:chExt cx="4410075" cy="109791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98474A4-C2BB-C780-EF60-BE166E9A86C0}"/>
                </a:ext>
              </a:extLst>
            </p:cNvPr>
            <p:cNvGrpSpPr/>
            <p:nvPr/>
          </p:nvGrpSpPr>
          <p:grpSpPr>
            <a:xfrm>
              <a:off x="2562762" y="4363403"/>
              <a:ext cx="4182745" cy="1097915"/>
              <a:chOff x="9087" y="2989"/>
              <a:chExt cx="6587" cy="1729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C5D2EA-EB32-C595-2909-F29F6EC785BF}"/>
                  </a:ext>
                </a:extLst>
              </p:cNvPr>
              <p:cNvSpPr/>
              <p:nvPr/>
            </p:nvSpPr>
            <p:spPr>
              <a:xfrm>
                <a:off x="14954" y="3029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B95781F-18EA-77F3-69E7-382F56FCF6BF}"/>
                  </a:ext>
                </a:extLst>
              </p:cNvPr>
              <p:cNvSpPr/>
              <p:nvPr/>
            </p:nvSpPr>
            <p:spPr>
              <a:xfrm>
                <a:off x="14952" y="3868"/>
                <a:ext cx="720" cy="753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31EE1B0-0B81-D9C4-E460-159E371992BF}"/>
                  </a:ext>
                </a:extLst>
              </p:cNvPr>
              <p:cNvGrpSpPr/>
              <p:nvPr/>
            </p:nvGrpSpPr>
            <p:grpSpPr>
              <a:xfrm>
                <a:off x="9087" y="2989"/>
                <a:ext cx="5752" cy="1729"/>
                <a:chOff x="4612" y="3721"/>
                <a:chExt cx="5752" cy="1729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0A5DA1FD-2FFD-2C8D-933B-2FAB86D09A76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18" name="Rectangles 39">
                    <a:extLst>
                      <a:ext uri="{FF2B5EF4-FFF2-40B4-BE49-F238E27FC236}">
                        <a16:creationId xmlns:a16="http://schemas.microsoft.com/office/drawing/2014/main" id="{53A6D17C-2DE6-2DB7-D1AD-A546E80B25DF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s 40">
                    <a:extLst>
                      <a:ext uri="{FF2B5EF4-FFF2-40B4-BE49-F238E27FC236}">
                        <a16:creationId xmlns:a16="http://schemas.microsoft.com/office/drawing/2014/main" id="{4CE9F4F5-8ABA-684C-5084-B9E58B3BAB76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s 41">
                    <a:extLst>
                      <a:ext uri="{FF2B5EF4-FFF2-40B4-BE49-F238E27FC236}">
                        <a16:creationId xmlns:a16="http://schemas.microsoft.com/office/drawing/2014/main" id="{5A0C5F25-0E9E-C1CD-5942-BC740CB14CDD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s 42">
                    <a:extLst>
                      <a:ext uri="{FF2B5EF4-FFF2-40B4-BE49-F238E27FC236}">
                        <a16:creationId xmlns:a16="http://schemas.microsoft.com/office/drawing/2014/main" id="{BE162807-643F-A6B8-9B44-EA06739C723B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E35154A1-0C56-EE69-F410-2CBA1580E7CA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31B93B67-4732-0D3E-F0C1-FADC067D0107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" name="Rectangles 46">
                  <a:extLst>
                    <a:ext uri="{FF2B5EF4-FFF2-40B4-BE49-F238E27FC236}">
                      <a16:creationId xmlns:a16="http://schemas.microsoft.com/office/drawing/2014/main" id="{9748CC31-1EFB-618A-6B0B-A2E97757D69B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sp>
              <p:nvSpPr>
                <p:cNvPr id="14" name="Rectangles 47">
                  <a:extLst>
                    <a:ext uri="{FF2B5EF4-FFF2-40B4-BE49-F238E27FC236}">
                      <a16:creationId xmlns:a16="http://schemas.microsoft.com/office/drawing/2014/main" id="{667BBBF5-AD85-1C01-430E-BDA3EAFA6031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5" name="Rectangles 48">
                  <a:extLst>
                    <a:ext uri="{FF2B5EF4-FFF2-40B4-BE49-F238E27FC236}">
                      <a16:creationId xmlns:a16="http://schemas.microsoft.com/office/drawing/2014/main" id="{2B255964-DE86-6127-278D-1630B141C57A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6" name="Rectangles 49">
                  <a:extLst>
                    <a:ext uri="{FF2B5EF4-FFF2-40B4-BE49-F238E27FC236}">
                      <a16:creationId xmlns:a16="http://schemas.microsoft.com/office/drawing/2014/main" id="{089F75E9-D2C8-64A3-6D41-AAE8432E897A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cxnSp>
              <p:nvCxnSpPr>
                <p:cNvPr id="17" name="Straight Arrow Connector 16">
                  <a:extLst>
                    <a:ext uri="{FF2B5EF4-FFF2-40B4-BE49-F238E27FC236}">
                      <a16:creationId xmlns:a16="http://schemas.microsoft.com/office/drawing/2014/main" id="{C5FEB54D-5534-BE4B-33B5-E43CC347C668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" name="Rectangles 49">
              <a:extLst>
                <a:ext uri="{FF2B5EF4-FFF2-40B4-BE49-F238E27FC236}">
                  <a16:creationId xmlns:a16="http://schemas.microsoft.com/office/drawing/2014/main" id="{58A73884-0F46-FD9B-2D07-6415F90CA1FF}"/>
                </a:ext>
              </a:extLst>
            </p:cNvPr>
            <p:cNvSpPr/>
            <p:nvPr/>
          </p:nvSpPr>
          <p:spPr>
            <a:xfrm>
              <a:off x="6515637" y="4377312"/>
              <a:ext cx="457200" cy="48641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EC2411D-733C-F7FB-6083-6348EE97136E}"/>
              </a:ext>
            </a:extLst>
          </p:cNvPr>
          <p:cNvGrpSpPr/>
          <p:nvPr/>
        </p:nvGrpSpPr>
        <p:grpSpPr>
          <a:xfrm>
            <a:off x="6833377" y="735067"/>
            <a:ext cx="5207154" cy="2242304"/>
            <a:chOff x="4209577" y="4074043"/>
            <a:chExt cx="5207154" cy="224230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D9E775EB-D322-9DBC-BD22-84C9217BB83A}"/>
                </a:ext>
              </a:extLst>
            </p:cNvPr>
            <p:cNvGrpSpPr/>
            <p:nvPr/>
          </p:nvGrpSpPr>
          <p:grpSpPr>
            <a:xfrm>
              <a:off x="4209577" y="4074043"/>
              <a:ext cx="5207154" cy="2242304"/>
              <a:chOff x="4220815" y="1203816"/>
              <a:chExt cx="5207154" cy="2242304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8A0010F-0F95-0231-05ED-5CCA9E1B82C2}"/>
                  </a:ext>
                </a:extLst>
              </p:cNvPr>
              <p:cNvGrpSpPr/>
              <p:nvPr/>
            </p:nvGrpSpPr>
            <p:grpSpPr>
              <a:xfrm>
                <a:off x="4597372" y="2075747"/>
                <a:ext cx="2282482" cy="711556"/>
                <a:chOff x="5630" y="3735"/>
                <a:chExt cx="4734" cy="1714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4EFDDF2-F16C-5D1A-4897-62FAD4F1E39C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68" name="Rectangles 39">
                    <a:extLst>
                      <a:ext uri="{FF2B5EF4-FFF2-40B4-BE49-F238E27FC236}">
                        <a16:creationId xmlns:a16="http://schemas.microsoft.com/office/drawing/2014/main" id="{DAE5FFF6-B6E1-515B-12E4-E67D6B2B5A9E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Rectangles 40">
                    <a:extLst>
                      <a:ext uri="{FF2B5EF4-FFF2-40B4-BE49-F238E27FC236}">
                        <a16:creationId xmlns:a16="http://schemas.microsoft.com/office/drawing/2014/main" id="{6BDA6D45-900A-A85D-7056-B73D848D542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0" name="Rectangles 41">
                    <a:extLst>
                      <a:ext uri="{FF2B5EF4-FFF2-40B4-BE49-F238E27FC236}">
                        <a16:creationId xmlns:a16="http://schemas.microsoft.com/office/drawing/2014/main" id="{78663BB9-7277-F604-8093-C781F142B703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1" name="Rectangles 42">
                    <a:extLst>
                      <a:ext uri="{FF2B5EF4-FFF2-40B4-BE49-F238E27FC236}">
                        <a16:creationId xmlns:a16="http://schemas.microsoft.com/office/drawing/2014/main" id="{1F133451-C625-F3A3-F7F4-63A325FA35FC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72" name="Straight Connector 71">
                    <a:extLst>
                      <a:ext uri="{FF2B5EF4-FFF2-40B4-BE49-F238E27FC236}">
                        <a16:creationId xmlns:a16="http://schemas.microsoft.com/office/drawing/2014/main" id="{1EA03B39-CBC7-F93D-6239-CD48E80757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E0D95FBD-AE66-D678-C539-6980549975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Rectangles 46">
                  <a:extLst>
                    <a:ext uri="{FF2B5EF4-FFF2-40B4-BE49-F238E27FC236}">
                      <a16:creationId xmlns:a16="http://schemas.microsoft.com/office/drawing/2014/main" id="{13E83022-D3D0-34FD-7EE8-F3E86C0D3D36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5" name="Rectangles 47">
                  <a:extLst>
                    <a:ext uri="{FF2B5EF4-FFF2-40B4-BE49-F238E27FC236}">
                      <a16:creationId xmlns:a16="http://schemas.microsoft.com/office/drawing/2014/main" id="{FF6BA7A3-76FA-698D-E344-62EB9A2CF275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6" name="Rectangles 48">
                  <a:extLst>
                    <a:ext uri="{FF2B5EF4-FFF2-40B4-BE49-F238E27FC236}">
                      <a16:creationId xmlns:a16="http://schemas.microsoft.com/office/drawing/2014/main" id="{791819F8-B5BE-7358-00E4-345231D9E22B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s 49">
                  <a:extLst>
                    <a:ext uri="{FF2B5EF4-FFF2-40B4-BE49-F238E27FC236}">
                      <a16:creationId xmlns:a16="http://schemas.microsoft.com/office/drawing/2014/main" id="{6C085BD1-636F-EB97-4AAA-51BE0CF4D561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6927171-5089-09AA-5CBE-281078CD0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360BCAE0-AEC0-47A3-2D83-510229A6FB5C}"/>
                  </a:ext>
                </a:extLst>
              </p:cNvPr>
              <p:cNvGrpSpPr/>
              <p:nvPr/>
            </p:nvGrpSpPr>
            <p:grpSpPr>
              <a:xfrm>
                <a:off x="6801371" y="1203816"/>
                <a:ext cx="2626598" cy="2242304"/>
                <a:chOff x="6801371" y="1203816"/>
                <a:chExt cx="2626598" cy="224230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02A97FC2-D75C-F54E-15CC-6278F24EBB13}"/>
                    </a:ext>
                  </a:extLst>
                </p:cNvPr>
                <p:cNvGrpSpPr/>
                <p:nvPr/>
              </p:nvGrpSpPr>
              <p:grpSpPr>
                <a:xfrm>
                  <a:off x="6801371" y="1203816"/>
                  <a:ext cx="2435288" cy="2242304"/>
                  <a:chOff x="2307409" y="2344163"/>
                  <a:chExt cx="2435288" cy="2242304"/>
                </a:xfrm>
              </p:grpSpPr>
              <p:sp>
                <p:nvSpPr>
                  <p:cNvPr id="42" name="Arc 41">
                    <a:extLst>
                      <a:ext uri="{FF2B5EF4-FFF2-40B4-BE49-F238E27FC236}">
                        <a16:creationId xmlns:a16="http://schemas.microsoft.com/office/drawing/2014/main" id="{90364288-F6FF-66A8-80C9-20239EA345D6}"/>
                      </a:ext>
                    </a:extLst>
                  </p:cNvPr>
                  <p:cNvSpPr/>
                  <p:nvPr/>
                </p:nvSpPr>
                <p:spPr>
                  <a:xfrm rot="15766298">
                    <a:off x="2909299" y="2969709"/>
                    <a:ext cx="1530009" cy="1638293"/>
                  </a:xfrm>
                  <a:prstGeom prst="arc">
                    <a:avLst>
                      <a:gd name="adj1" fmla="val 17618936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3" name="Arc 42">
                    <a:extLst>
                      <a:ext uri="{FF2B5EF4-FFF2-40B4-BE49-F238E27FC236}">
                        <a16:creationId xmlns:a16="http://schemas.microsoft.com/office/drawing/2014/main" id="{40FACB3F-4235-304A-6C5B-B3C94EA8F493}"/>
                      </a:ext>
                    </a:extLst>
                  </p:cNvPr>
                  <p:cNvSpPr/>
                  <p:nvPr/>
                </p:nvSpPr>
                <p:spPr>
                  <a:xfrm rot="2047772">
                    <a:off x="2307409" y="2948174"/>
                    <a:ext cx="1530009" cy="1638293"/>
                  </a:xfrm>
                  <a:prstGeom prst="arc">
                    <a:avLst>
                      <a:gd name="adj1" fmla="val 16875663"/>
                      <a:gd name="adj2" fmla="val 18836645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  <p:sp>
                <p:nvSpPr>
                  <p:cNvPr id="44" name="Arc 43">
                    <a:extLst>
                      <a:ext uri="{FF2B5EF4-FFF2-40B4-BE49-F238E27FC236}">
                        <a16:creationId xmlns:a16="http://schemas.microsoft.com/office/drawing/2014/main" id="{799F2D70-4DF0-5133-9365-0A4CD0C8D95B}"/>
                      </a:ext>
                    </a:extLst>
                  </p:cNvPr>
                  <p:cNvSpPr/>
                  <p:nvPr/>
                </p:nvSpPr>
                <p:spPr>
                  <a:xfrm rot="12077528">
                    <a:off x="3212688" y="2344163"/>
                    <a:ext cx="1530009" cy="1638293"/>
                  </a:xfrm>
                  <a:prstGeom prst="arc">
                    <a:avLst>
                      <a:gd name="adj1" fmla="val 17137014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b="1"/>
                  </a:p>
                </p:txBody>
              </p: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2C53CECD-9DF9-2CC6-7BBE-C125DAE5EFFC}"/>
                    </a:ext>
                  </a:extLst>
                </p:cNvPr>
                <p:cNvGrpSpPr/>
                <p:nvPr/>
              </p:nvGrpSpPr>
              <p:grpSpPr>
                <a:xfrm>
                  <a:off x="7169716" y="1754361"/>
                  <a:ext cx="1342951" cy="1250004"/>
                  <a:chOff x="2675754" y="2894708"/>
                  <a:chExt cx="1342951" cy="125000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CD0FE93-8331-3DDD-1D91-CE736DEBC2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94092" y="2894708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9" name="Oval 38">
                        <a:extLst>
                          <a:ext uri="{FF2B5EF4-FFF2-40B4-BE49-F238E27FC236}">
                            <a16:creationId xmlns:a16="http://schemas.microsoft.com/office/drawing/2014/main" id="{8CD0FE93-8331-3DDD-1D91-CE736DEBC221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94092" y="2894708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60F7F225-6A5F-A511-4D60-72581BC2C8F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70065" y="3596072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 </m:t>
                                  </m:r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0" name="Oval 39">
                        <a:extLst>
                          <a:ext uri="{FF2B5EF4-FFF2-40B4-BE49-F238E27FC236}">
                            <a16:creationId xmlns:a16="http://schemas.microsoft.com/office/drawing/2014/main" id="{60F7F225-6A5F-A511-4D60-72581BC2C8F8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70065" y="3596072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D32BD4B5-15AA-A976-BF7C-A5F7574F4B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75754" y="3572738"/>
                        <a:ext cx="548640" cy="54864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C0000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" name="Oval 40">
                        <a:extLst>
                          <a:ext uri="{FF2B5EF4-FFF2-40B4-BE49-F238E27FC236}">
                            <a16:creationId xmlns:a16="http://schemas.microsoft.com/office/drawing/2014/main" id="{D32BD4B5-15AA-A976-BF7C-A5F7574F4BD7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75754" y="3572738"/>
                        <a:ext cx="548640" cy="548640"/>
                      </a:xfrm>
                      <a:prstGeom prst="ellipse">
                        <a:avLst/>
                      </a:prstGeom>
                      <a:blipFill>
                        <a:blip r:embed="rId6"/>
                        <a:stretch>
                          <a:fillRect l="-8333"/>
                        </a:stretch>
                      </a:blipFill>
                      <a:ln w="38100">
                        <a:solidFill>
                          <a:srgbClr val="C00000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9392D50D-CEA2-DFD4-CC11-238E790866AE}"/>
                    </a:ext>
                  </a:extLst>
                </p:cNvPr>
                <p:cNvSpPr/>
                <p:nvPr/>
              </p:nvSpPr>
              <p:spPr>
                <a:xfrm>
                  <a:off x="6908738" y="1543028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49F9050C-1C66-B592-64B5-3CCE43535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1160" y="2455725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Arc 74">
              <a:extLst>
                <a:ext uri="{FF2B5EF4-FFF2-40B4-BE49-F238E27FC236}">
                  <a16:creationId xmlns:a16="http://schemas.microsoft.com/office/drawing/2014/main" id="{061010F7-DF1C-A338-1735-922063288643}"/>
                </a:ext>
              </a:extLst>
            </p:cNvPr>
            <p:cNvSpPr/>
            <p:nvPr/>
          </p:nvSpPr>
          <p:spPr>
            <a:xfrm rot="8668388">
              <a:off x="6919998" y="4247366"/>
              <a:ext cx="1530009" cy="1638293"/>
            </a:xfrm>
            <a:prstGeom prst="arc">
              <a:avLst>
                <a:gd name="adj1" fmla="val 16875663"/>
                <a:gd name="adj2" fmla="val 188366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77" name="Connector: Curved 76">
              <a:extLst>
                <a:ext uri="{FF2B5EF4-FFF2-40B4-BE49-F238E27FC236}">
                  <a16:creationId xmlns:a16="http://schemas.microsoft.com/office/drawing/2014/main" id="{5ABDBEF3-B8CC-A62B-61DB-7C2CD69DC1B4}"/>
                </a:ext>
              </a:extLst>
            </p:cNvPr>
            <p:cNvCxnSpPr>
              <a:stCxn id="41" idx="2"/>
              <a:endCxn id="41" idx="3"/>
            </p:cNvCxnSpPr>
            <p:nvPr/>
          </p:nvCxnSpPr>
          <p:spPr>
            <a:xfrm rot="10800000" flipH="1" flipV="1">
              <a:off x="7158478" y="5576938"/>
              <a:ext cx="80346" cy="193974"/>
            </a:xfrm>
            <a:prstGeom prst="curvedConnector4">
              <a:avLst>
                <a:gd name="adj1" fmla="val -113808"/>
                <a:gd name="adj2" fmla="val 1414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ctor: Curved 80">
              <a:extLst>
                <a:ext uri="{FF2B5EF4-FFF2-40B4-BE49-F238E27FC236}">
                  <a16:creationId xmlns:a16="http://schemas.microsoft.com/office/drawing/2014/main" id="{DCB5295C-A3E9-F385-5B86-68C323E9DF7B}"/>
                </a:ext>
              </a:extLst>
            </p:cNvPr>
            <p:cNvCxnSpPr>
              <a:stCxn id="40" idx="5"/>
              <a:endCxn id="40" idx="4"/>
            </p:cNvCxnSpPr>
            <p:nvPr/>
          </p:nvCxnSpPr>
          <p:spPr>
            <a:xfrm rot="5400000">
              <a:off x="8283923" y="5737432"/>
              <a:ext cx="80346" cy="193974"/>
            </a:xfrm>
            <a:prstGeom prst="curvedConnector3">
              <a:avLst>
                <a:gd name="adj1" fmla="val 280196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157CDB-2991-A62E-C4B3-F394A272D645}"/>
              </a:ext>
            </a:extLst>
          </p:cNvPr>
          <p:cNvGrpSpPr/>
          <p:nvPr/>
        </p:nvGrpSpPr>
        <p:grpSpPr>
          <a:xfrm>
            <a:off x="818344" y="3922393"/>
            <a:ext cx="7765707" cy="1417957"/>
            <a:chOff x="3241597" y="3816025"/>
            <a:chExt cx="7765707" cy="147163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4BF2D2-90CB-C4A6-1594-2E839AF6FF9F}"/>
                </a:ext>
              </a:extLst>
            </p:cNvPr>
            <p:cNvSpPr/>
            <p:nvPr/>
          </p:nvSpPr>
          <p:spPr>
            <a:xfrm>
              <a:off x="3241597" y="4734397"/>
              <a:ext cx="7765707" cy="553263"/>
            </a:xfrm>
            <a:prstGeom prst="rect">
              <a:avLst/>
            </a:prstGeom>
            <a:noFill/>
            <a:ln w="3810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miley Face 25">
              <a:extLst>
                <a:ext uri="{FF2B5EF4-FFF2-40B4-BE49-F238E27FC236}">
                  <a16:creationId xmlns:a16="http://schemas.microsoft.com/office/drawing/2014/main" id="{BCC2C28B-D7E3-3CA9-2720-4A4953C3F562}"/>
                </a:ext>
              </a:extLst>
            </p:cNvPr>
            <p:cNvSpPr/>
            <p:nvPr/>
          </p:nvSpPr>
          <p:spPr>
            <a:xfrm>
              <a:off x="9923439" y="3816025"/>
              <a:ext cx="966540" cy="91440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364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1B0-39F6-4946-9289-83DDBA1F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028" cy="1325563"/>
          </a:xfrm>
        </p:spPr>
        <p:txBody>
          <a:bodyPr/>
          <a:lstStyle/>
          <a:p>
            <a:r>
              <a:rPr lang="en-US" dirty="0"/>
              <a:t>Application: Tandem queue with abandonment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11454-4D39-37E2-9227-537047D78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24553"/>
            <a:ext cx="10515600" cy="3152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Coffeeshop: First, customers queue to order and pay. May abandon.</a:t>
            </a:r>
            <a:br>
              <a:rPr lang="en-US" dirty="0"/>
            </a:br>
            <a:r>
              <a:rPr lang="en-US" dirty="0"/>
              <a:t>Second, customers queue to pick up their drinks. No abandonment.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Idea</a:t>
            </a:r>
            <a:r>
              <a:rPr lang="en-US" dirty="0"/>
              <a:t>: First queue as Markovian Arrival process!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A500E-45ED-E7CB-D1BD-90963F91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990FB-BFB7-95CE-22DC-47B8ADB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37</a:t>
            </a:fld>
            <a:endParaRPr lang="en-US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BC4DC-EEE9-CD1D-A3DE-3EAF8C4B3919}"/>
              </a:ext>
            </a:extLst>
          </p:cNvPr>
          <p:cNvGrpSpPr/>
          <p:nvPr/>
        </p:nvGrpSpPr>
        <p:grpSpPr>
          <a:xfrm>
            <a:off x="620665" y="1622259"/>
            <a:ext cx="9996542" cy="1189109"/>
            <a:chOff x="620665" y="1622259"/>
            <a:chExt cx="9996542" cy="11891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903B8-4350-5D05-CD03-69FF98436158}"/>
                </a:ext>
              </a:extLst>
            </p:cNvPr>
            <p:cNvGrpSpPr/>
            <p:nvPr/>
          </p:nvGrpSpPr>
          <p:grpSpPr>
            <a:xfrm>
              <a:off x="6035199" y="1622259"/>
              <a:ext cx="4582008" cy="1188786"/>
              <a:chOff x="4220815" y="1858852"/>
              <a:chExt cx="4582008" cy="118878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D239488-620E-68F8-244D-575F8D658D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016860-E8B6-6DD3-10A0-2DA5A81A2D73}"/>
                  </a:ext>
                </a:extLst>
              </p:cNvPr>
              <p:cNvGrpSpPr/>
              <p:nvPr/>
            </p:nvGrpSpPr>
            <p:grpSpPr>
              <a:xfrm>
                <a:off x="4597372" y="1858852"/>
                <a:ext cx="4205451" cy="1188786"/>
                <a:chOff x="4597372" y="1858852"/>
                <a:chExt cx="4205451" cy="118878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3589BAB-7656-2C38-B120-D5DAB8251FA1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4250A40-494C-F1D9-B27F-9AE49C16603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24" name="Rectangles 39">
                      <a:extLst>
                        <a:ext uri="{FF2B5EF4-FFF2-40B4-BE49-F238E27FC236}">
                          <a16:creationId xmlns:a16="http://schemas.microsoft.com/office/drawing/2014/main" id="{3314EA84-39E4-CEC9-E892-658539EC5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40">
                      <a:extLst>
                        <a:ext uri="{FF2B5EF4-FFF2-40B4-BE49-F238E27FC236}">
                          <a16:creationId xmlns:a16="http://schemas.microsoft.com/office/drawing/2014/main" id="{7E73DC47-1722-C599-BF24-C3818622A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41">
                      <a:extLst>
                        <a:ext uri="{FF2B5EF4-FFF2-40B4-BE49-F238E27FC236}">
                          <a16:creationId xmlns:a16="http://schemas.microsoft.com/office/drawing/2014/main" id="{C02FCC38-A6FA-B172-1AE5-CC0143E4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42">
                      <a:extLst>
                        <a:ext uri="{FF2B5EF4-FFF2-40B4-BE49-F238E27FC236}">
                          <a16:creationId xmlns:a16="http://schemas.microsoft.com/office/drawing/2014/main" id="{E0260464-4C21-E3F4-DBAA-481B843E5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AA19470A-00E7-5EA0-EBF0-EF00B594D8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FF17C6EB-7024-F2CB-FAE8-A4B7B02FA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s 46">
                    <a:extLst>
                      <a:ext uri="{FF2B5EF4-FFF2-40B4-BE49-F238E27FC236}">
                        <a16:creationId xmlns:a16="http://schemas.microsoft.com/office/drawing/2014/main" id="{A0F0F9D3-580D-6288-F706-11B27878B57B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47">
                    <a:extLst>
                      <a:ext uri="{FF2B5EF4-FFF2-40B4-BE49-F238E27FC236}">
                        <a16:creationId xmlns:a16="http://schemas.microsoft.com/office/drawing/2014/main" id="{898AD1CE-E5A6-1FCE-E7D6-AAB05635383C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s 48">
                    <a:extLst>
                      <a:ext uri="{FF2B5EF4-FFF2-40B4-BE49-F238E27FC236}">
                        <a16:creationId xmlns:a16="http://schemas.microsoft.com/office/drawing/2014/main" id="{E33EB218-CE8E-1125-7B3F-B3F9E05E1BFD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s 49">
                    <a:extLst>
                      <a:ext uri="{FF2B5EF4-FFF2-40B4-BE49-F238E27FC236}">
                        <a16:creationId xmlns:a16="http://schemas.microsoft.com/office/drawing/2014/main" id="{F249303F-38CD-66A1-DBC2-0E2671FFC323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34CAD74F-E0E7-219E-A1E3-2D6286CC5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34CAD74F-E0E7-219E-A1E3-2D6286CC54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724DB29B-D286-9C94-900A-01655FC0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6014" y="2436507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09BE19-5C65-6F9B-9BCC-FABF3E80ECA5}"/>
                </a:ext>
              </a:extLst>
            </p:cNvPr>
            <p:cNvGrpSpPr/>
            <p:nvPr/>
          </p:nvGrpSpPr>
          <p:grpSpPr>
            <a:xfrm>
              <a:off x="2117589" y="1622582"/>
              <a:ext cx="3915199" cy="1188786"/>
              <a:chOff x="4220815" y="1858852"/>
              <a:chExt cx="3915199" cy="118878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333B291-1CEA-8346-5081-FF6C8781D4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610F89F-FC45-6472-BDAE-0C406B9C120A}"/>
                  </a:ext>
                </a:extLst>
              </p:cNvPr>
              <p:cNvGrpSpPr/>
              <p:nvPr/>
            </p:nvGrpSpPr>
            <p:grpSpPr>
              <a:xfrm>
                <a:off x="4597372" y="1858852"/>
                <a:ext cx="3538642" cy="1188786"/>
                <a:chOff x="4597372" y="1858852"/>
                <a:chExt cx="3538642" cy="1188786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F72F390-7886-A86E-4EFE-4BAA526B0F38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12AAB76A-5C66-1607-6912-38399AFE33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43" name="Rectangles 39">
                      <a:extLst>
                        <a:ext uri="{FF2B5EF4-FFF2-40B4-BE49-F238E27FC236}">
                          <a16:creationId xmlns:a16="http://schemas.microsoft.com/office/drawing/2014/main" id="{18ABEA90-D510-B361-E934-26F10F46B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40">
                      <a:extLst>
                        <a:ext uri="{FF2B5EF4-FFF2-40B4-BE49-F238E27FC236}">
                          <a16:creationId xmlns:a16="http://schemas.microsoft.com/office/drawing/2014/main" id="{EE897FB5-D84C-905A-E981-13AA4D268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41">
                      <a:extLst>
                        <a:ext uri="{FF2B5EF4-FFF2-40B4-BE49-F238E27FC236}">
                          <a16:creationId xmlns:a16="http://schemas.microsoft.com/office/drawing/2014/main" id="{EBBC2625-31DC-D6B1-20B6-599AD41AE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42">
                      <a:extLst>
                        <a:ext uri="{FF2B5EF4-FFF2-40B4-BE49-F238E27FC236}">
                          <a16:creationId xmlns:a16="http://schemas.microsoft.com/office/drawing/2014/main" id="{F85E36CC-D59B-CCB5-1C61-B1D8DCFA1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423982E-6345-4716-85FE-AE2E2007B2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B0659BFE-FFCE-A12A-1460-03E790728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s 46">
                    <a:extLst>
                      <a:ext uri="{FF2B5EF4-FFF2-40B4-BE49-F238E27FC236}">
                        <a16:creationId xmlns:a16="http://schemas.microsoft.com/office/drawing/2014/main" id="{1027B074-3202-30F7-5786-24EB0B2BACA5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s 47">
                    <a:extLst>
                      <a:ext uri="{FF2B5EF4-FFF2-40B4-BE49-F238E27FC236}">
                        <a16:creationId xmlns:a16="http://schemas.microsoft.com/office/drawing/2014/main" id="{C1A311BB-5D22-BFAD-DE81-497EA9A911E6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tangles 48">
                    <a:extLst>
                      <a:ext uri="{FF2B5EF4-FFF2-40B4-BE49-F238E27FC236}">
                        <a16:creationId xmlns:a16="http://schemas.microsoft.com/office/drawing/2014/main" id="{EE625A69-CD94-3CBC-7E7C-08E3C2062CDA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s 49">
                    <a:extLst>
                      <a:ext uri="{FF2B5EF4-FFF2-40B4-BE49-F238E27FC236}">
                        <a16:creationId xmlns:a16="http://schemas.microsoft.com/office/drawing/2014/main" id="{A62CA897-4154-1778-A496-8E0F38323344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FC54A95-8E92-2C75-F5A0-452EC041E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FC54A95-8E92-2C75-F5A0-452EC041E0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576C01-3BBF-929C-4862-9A134D04A7A5}"/>
                    </a:ext>
                  </a:extLst>
                </p:cNvPr>
                <p:cNvSpPr txBox="1"/>
                <p:nvPr/>
              </p:nvSpPr>
              <p:spPr>
                <a:xfrm>
                  <a:off x="620665" y="1952320"/>
                  <a:ext cx="1485265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Poisson(</a:t>
                  </a:r>
                  <a14:m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576C01-3BBF-929C-4862-9A134D04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65" y="1952320"/>
                  <a:ext cx="148526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221" t="-6098" r="-441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34B688-5D05-63F6-17BA-033788701086}"/>
              </a:ext>
            </a:extLst>
          </p:cNvPr>
          <p:cNvGrpSpPr/>
          <p:nvPr/>
        </p:nvGrpSpPr>
        <p:grpSpPr>
          <a:xfrm>
            <a:off x="3612839" y="1375670"/>
            <a:ext cx="769541" cy="461665"/>
            <a:chOff x="3612839" y="1375670"/>
            <a:chExt cx="769541" cy="46166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6F045F-0504-72C0-FB67-BC150C9541F2}"/>
                </a:ext>
              </a:extLst>
            </p:cNvPr>
            <p:cNvSpPr/>
            <p:nvPr/>
          </p:nvSpPr>
          <p:spPr>
            <a:xfrm>
              <a:off x="3612839" y="1472135"/>
              <a:ext cx="466792" cy="363059"/>
            </a:xfrm>
            <a:custGeom>
              <a:avLst/>
              <a:gdLst>
                <a:gd name="connsiteX0" fmla="*/ 466792 w 466792"/>
                <a:gd name="connsiteY0" fmla="*/ 363059 h 363059"/>
                <a:gd name="connsiteX1" fmla="*/ 377270 w 466792"/>
                <a:gd name="connsiteY1" fmla="*/ 49734 h 363059"/>
                <a:gd name="connsiteX2" fmla="*/ 0 w 466792"/>
                <a:gd name="connsiteY2" fmla="*/ 4973 h 3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792" h="363059">
                  <a:moveTo>
                    <a:pt x="466792" y="363059"/>
                  </a:moveTo>
                  <a:cubicBezTo>
                    <a:pt x="460930" y="236237"/>
                    <a:pt x="455069" y="109415"/>
                    <a:pt x="377270" y="49734"/>
                  </a:cubicBezTo>
                  <a:cubicBezTo>
                    <a:pt x="299471" y="-9947"/>
                    <a:pt x="149735" y="-2487"/>
                    <a:pt x="0" y="497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AD9698-4B19-A8B0-2236-A67A3EB111A3}"/>
                    </a:ext>
                  </a:extLst>
                </p:cNvPr>
                <p:cNvSpPr txBox="1"/>
                <p:nvPr/>
              </p:nvSpPr>
              <p:spPr>
                <a:xfrm>
                  <a:off x="4087011" y="1375670"/>
                  <a:ext cx="295369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AD9698-4B19-A8B0-2236-A67A3EB11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011" y="1375670"/>
                  <a:ext cx="2953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2727" b="-493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022968D-B04E-3EF1-6674-543277029D25}"/>
              </a:ext>
            </a:extLst>
          </p:cNvPr>
          <p:cNvGrpSpPr/>
          <p:nvPr/>
        </p:nvGrpSpPr>
        <p:grpSpPr>
          <a:xfrm>
            <a:off x="0" y="1317814"/>
            <a:ext cx="6210701" cy="3313500"/>
            <a:chOff x="0" y="1317814"/>
            <a:chExt cx="6210701" cy="3313500"/>
          </a:xfrm>
        </p:grpSpPr>
        <p:pic>
          <p:nvPicPr>
            <p:cNvPr id="57" name="Graphic 56" descr="Lights On with solid fill">
              <a:extLst>
                <a:ext uri="{FF2B5EF4-FFF2-40B4-BE49-F238E27FC236}">
                  <a16:creationId xmlns:a16="http://schemas.microsoft.com/office/drawing/2014/main" id="{9148EC09-331F-829D-C84D-6DEF5C60C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3716914"/>
              <a:ext cx="914400" cy="914400"/>
            </a:xfrm>
            <a:prstGeom prst="rect">
              <a:avLst/>
            </a:prstGeom>
          </p:spPr>
        </p:pic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1BD6247-21AC-EA0C-EC6B-463400FE0544}"/>
                </a:ext>
              </a:extLst>
            </p:cNvPr>
            <p:cNvSpPr/>
            <p:nvPr/>
          </p:nvSpPr>
          <p:spPr>
            <a:xfrm>
              <a:off x="504265" y="1317814"/>
              <a:ext cx="5706436" cy="1588492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E526C092-4A00-5C53-FD88-A271B5F13679}"/>
              </a:ext>
            </a:extLst>
          </p:cNvPr>
          <p:cNvSpPr/>
          <p:nvPr/>
        </p:nvSpPr>
        <p:spPr>
          <a:xfrm>
            <a:off x="1266729" y="4715813"/>
            <a:ext cx="3616234" cy="76651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Q14: Draw Markov Chain of arrival rates to second queue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542C048C-62A5-69EF-62EA-4ACB35051058}"/>
              </a:ext>
            </a:extLst>
          </p:cNvPr>
          <p:cNvGrpSpPr/>
          <p:nvPr/>
        </p:nvGrpSpPr>
        <p:grpSpPr>
          <a:xfrm>
            <a:off x="5782665" y="4453032"/>
            <a:ext cx="4863879" cy="1292078"/>
            <a:chOff x="4850238" y="4399190"/>
            <a:chExt cx="4863879" cy="1292078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531F2AF-893C-2036-3B1E-635ECDACB6EC}"/>
                </a:ext>
              </a:extLst>
            </p:cNvPr>
            <p:cNvGrpSpPr/>
            <p:nvPr/>
          </p:nvGrpSpPr>
          <p:grpSpPr>
            <a:xfrm>
              <a:off x="5932349" y="4399190"/>
              <a:ext cx="3781768" cy="1292078"/>
              <a:chOff x="5932349" y="4399190"/>
              <a:chExt cx="3781768" cy="1292078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B9AFE29F-5640-0E16-489F-1F132DF7DEE8}"/>
                  </a:ext>
                </a:extLst>
              </p:cNvPr>
              <p:cNvGrpSpPr/>
              <p:nvPr/>
            </p:nvGrpSpPr>
            <p:grpSpPr>
              <a:xfrm>
                <a:off x="5932349" y="4781006"/>
                <a:ext cx="3002645" cy="539975"/>
                <a:chOff x="2533850" y="2666149"/>
                <a:chExt cx="1539317" cy="27086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24CD8A40-46B7-365E-3920-EE58A1B856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33850" y="2666149"/>
                      <a:ext cx="271979" cy="2708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24CD8A40-46B7-365E-3920-EE58A1B8562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3850" y="2666149"/>
                      <a:ext cx="271979" cy="270860"/>
                    </a:xfrm>
                    <a:prstGeom prst="ellipse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  <a:ln w="381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883001BF-5857-C493-513B-7611498F9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965329" y="2666149"/>
                      <a:ext cx="271979" cy="2708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883001BF-5857-C493-513B-7611498F928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65329" y="2666149"/>
                      <a:ext cx="271979" cy="270860"/>
                    </a:xfrm>
                    <a:prstGeom prst="ellipse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 w="381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48AFA5F5-57CB-B495-192F-69E55AB2F6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3186" y="2666149"/>
                      <a:ext cx="271979" cy="2708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Oval 62">
                      <a:extLst>
                        <a:ext uri="{FF2B5EF4-FFF2-40B4-BE49-F238E27FC236}">
                          <a16:creationId xmlns:a16="http://schemas.microsoft.com/office/drawing/2014/main" id="{48AFA5F5-57CB-B495-192F-69E55AB2F66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3186" y="2666149"/>
                      <a:ext cx="271979" cy="270860"/>
                    </a:xfrm>
                    <a:prstGeom prst="ellipse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  <a:ln w="381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E60CE8F7-68EC-F4FB-52A3-DFABB46C6D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01188" y="2666149"/>
                      <a:ext cx="271979" cy="27086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20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Oval 63">
                      <a:extLst>
                        <a:ext uri="{FF2B5EF4-FFF2-40B4-BE49-F238E27FC236}">
                          <a16:creationId xmlns:a16="http://schemas.microsoft.com/office/drawing/2014/main" id="{E60CE8F7-68EC-F4FB-52A3-DFABB46C6D42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1188" y="2666149"/>
                      <a:ext cx="271979" cy="270860"/>
                    </a:xfrm>
                    <a:prstGeom prst="ellipse">
                      <a:avLst/>
                    </a:prstGeom>
                    <a:blipFill>
                      <a:blip r:embed="rId11"/>
                      <a:stretch>
                        <a:fillRect l="-1075"/>
                      </a:stretch>
                    </a:blipFill>
                    <a:ln w="38100">
                      <a:solidFill>
                        <a:srgbClr val="0000FF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5" name="Connector: Curved 64">
                  <a:extLst>
                    <a:ext uri="{FF2B5EF4-FFF2-40B4-BE49-F238E27FC236}">
                      <a16:creationId xmlns:a16="http://schemas.microsoft.com/office/drawing/2014/main" id="{5716A056-5F39-2FB6-DA79-ED061293ADF4}"/>
                    </a:ext>
                  </a:extLst>
                </p:cNvPr>
                <p:cNvCxnSpPr>
                  <a:stCxn id="61" idx="7"/>
                  <a:endCxn id="62" idx="1"/>
                </p:cNvCxnSpPr>
                <p:nvPr/>
              </p:nvCxnSpPr>
              <p:spPr>
                <a:xfrm rot="5400000" flipH="1" flipV="1">
                  <a:off x="2885579" y="2586236"/>
                  <a:ext cx="12700" cy="239160"/>
                </a:xfrm>
                <a:prstGeom prst="curvedConnector3">
                  <a:avLst>
                    <a:gd name="adj1" fmla="val 577047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Connector: Curved 65">
                  <a:extLst>
                    <a:ext uri="{FF2B5EF4-FFF2-40B4-BE49-F238E27FC236}">
                      <a16:creationId xmlns:a16="http://schemas.microsoft.com/office/drawing/2014/main" id="{BA6672DE-021C-150D-EDC2-0CA1AA0086C7}"/>
                    </a:ext>
                  </a:extLst>
                </p:cNvPr>
                <p:cNvCxnSpPr>
                  <a:stCxn id="62" idx="7"/>
                  <a:endCxn id="63" idx="1"/>
                </p:cNvCxnSpPr>
                <p:nvPr/>
              </p:nvCxnSpPr>
              <p:spPr>
                <a:xfrm rot="5400000" flipH="1" flipV="1">
                  <a:off x="3315247" y="2588047"/>
                  <a:ext cx="12700" cy="235538"/>
                </a:xfrm>
                <a:prstGeom prst="curvedConnector3">
                  <a:avLst>
                    <a:gd name="adj1" fmla="val 629984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Connector: Curved 66">
                  <a:extLst>
                    <a:ext uri="{FF2B5EF4-FFF2-40B4-BE49-F238E27FC236}">
                      <a16:creationId xmlns:a16="http://schemas.microsoft.com/office/drawing/2014/main" id="{56522655-0970-0264-45A4-BB33A93E56D7}"/>
                    </a:ext>
                  </a:extLst>
                </p:cNvPr>
                <p:cNvCxnSpPr>
                  <a:stCxn id="63" idx="7"/>
                  <a:endCxn id="64" idx="1"/>
                </p:cNvCxnSpPr>
                <p:nvPr/>
              </p:nvCxnSpPr>
              <p:spPr>
                <a:xfrm rot="5400000" flipH="1" flipV="1">
                  <a:off x="3733176" y="2597975"/>
                  <a:ext cx="12700" cy="215683"/>
                </a:xfrm>
                <a:prstGeom prst="curvedConnector3">
                  <a:avLst>
                    <a:gd name="adj1" fmla="val 612323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ctor: Curved 67">
                  <a:extLst>
                    <a:ext uri="{FF2B5EF4-FFF2-40B4-BE49-F238E27FC236}">
                      <a16:creationId xmlns:a16="http://schemas.microsoft.com/office/drawing/2014/main" id="{DA5BD8B4-DE9E-BA7C-9AC2-8F1EE06EA200}"/>
                    </a:ext>
                  </a:extLst>
                </p:cNvPr>
                <p:cNvCxnSpPr>
                  <a:stCxn id="64" idx="3"/>
                  <a:endCxn id="63" idx="5"/>
                </p:cNvCxnSpPr>
                <p:nvPr/>
              </p:nvCxnSpPr>
              <p:spPr>
                <a:xfrm rot="5400000">
                  <a:off x="3733177" y="2789501"/>
                  <a:ext cx="12700" cy="215683"/>
                </a:xfrm>
                <a:prstGeom prst="curvedConnector3">
                  <a:avLst>
                    <a:gd name="adj1" fmla="val 724819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Connector: Curved 68">
                  <a:extLst>
                    <a:ext uri="{FF2B5EF4-FFF2-40B4-BE49-F238E27FC236}">
                      <a16:creationId xmlns:a16="http://schemas.microsoft.com/office/drawing/2014/main" id="{9DEB3263-DC67-E5C5-4BD8-BFC01E8186F8}"/>
                    </a:ext>
                  </a:extLst>
                </p:cNvPr>
                <p:cNvCxnSpPr>
                  <a:stCxn id="63" idx="3"/>
                  <a:endCxn id="62" idx="5"/>
                </p:cNvCxnSpPr>
                <p:nvPr/>
              </p:nvCxnSpPr>
              <p:spPr>
                <a:xfrm rot="5400000">
                  <a:off x="3315247" y="2779573"/>
                  <a:ext cx="12700" cy="235538"/>
                </a:xfrm>
                <a:prstGeom prst="curvedConnector3">
                  <a:avLst>
                    <a:gd name="adj1" fmla="val 762339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Connector: Curved 69">
                  <a:extLst>
                    <a:ext uri="{FF2B5EF4-FFF2-40B4-BE49-F238E27FC236}">
                      <a16:creationId xmlns:a16="http://schemas.microsoft.com/office/drawing/2014/main" id="{A40508DA-0205-047B-82D9-5ECB08ECD7AC}"/>
                    </a:ext>
                  </a:extLst>
                </p:cNvPr>
                <p:cNvCxnSpPr>
                  <a:stCxn id="62" idx="3"/>
                  <a:endCxn id="61" idx="5"/>
                </p:cNvCxnSpPr>
                <p:nvPr/>
              </p:nvCxnSpPr>
              <p:spPr>
                <a:xfrm rot="5400000">
                  <a:off x="2885579" y="2777762"/>
                  <a:ext cx="12700" cy="239160"/>
                </a:xfrm>
                <a:prstGeom prst="curvedConnector3">
                  <a:avLst>
                    <a:gd name="adj1" fmla="val 687331"/>
                  </a:avLst>
                </a:prstGeom>
                <a:ln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1" name="Connector: Curved 70">
                <a:extLst>
                  <a:ext uri="{FF2B5EF4-FFF2-40B4-BE49-F238E27FC236}">
                    <a16:creationId xmlns:a16="http://schemas.microsoft.com/office/drawing/2014/main" id="{53EEF8D2-9D6C-547E-BBCC-4F83B3DA9CF6}"/>
                  </a:ext>
                </a:extLst>
              </p:cNvPr>
              <p:cNvCxnSpPr/>
              <p:nvPr/>
            </p:nvCxnSpPr>
            <p:spPr>
              <a:xfrm rot="5400000">
                <a:off x="9076463" y="5006225"/>
                <a:ext cx="25318" cy="420719"/>
              </a:xfrm>
              <a:prstGeom prst="curvedConnector3">
                <a:avLst>
                  <a:gd name="adj1" fmla="val 724819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Curved 71">
                <a:extLst>
                  <a:ext uri="{FF2B5EF4-FFF2-40B4-BE49-F238E27FC236}">
                    <a16:creationId xmlns:a16="http://schemas.microsoft.com/office/drawing/2014/main" id="{632D75BE-C44D-5330-AEC0-7E7EBAC183B0}"/>
                  </a:ext>
                </a:extLst>
              </p:cNvPr>
              <p:cNvCxnSpPr/>
              <p:nvPr/>
            </p:nvCxnSpPr>
            <p:spPr>
              <a:xfrm rot="5400000" flipH="1" flipV="1">
                <a:off x="9058007" y="4662384"/>
                <a:ext cx="25318" cy="420719"/>
              </a:xfrm>
              <a:prstGeom prst="curvedConnector3">
                <a:avLst>
                  <a:gd name="adj1" fmla="val 612323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6881E53-BA3C-E2E1-8C4B-48DF0502F8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23529" y="4400702"/>
                    <a:ext cx="452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66881E53-BA3C-E2E1-8C4B-48DF0502F8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3529" y="4400702"/>
                    <a:ext cx="452331" cy="400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266AF61-1E20-2942-A267-80AA129D454B}"/>
                      </a:ext>
                    </a:extLst>
                  </p:cNvPr>
                  <p:cNvSpPr txBox="1"/>
                  <p:nvPr/>
                </p:nvSpPr>
                <p:spPr>
                  <a:xfrm>
                    <a:off x="7230404" y="4401817"/>
                    <a:ext cx="452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266AF61-1E20-2942-A267-80AA129D45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30404" y="4401817"/>
                    <a:ext cx="452331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A66E762-AA34-2AE1-0FDA-5AB4522AF4E1}"/>
                      </a:ext>
                    </a:extLst>
                  </p:cNvPr>
                  <p:cNvSpPr txBox="1"/>
                  <p:nvPr/>
                </p:nvSpPr>
                <p:spPr>
                  <a:xfrm>
                    <a:off x="8032896" y="4399190"/>
                    <a:ext cx="452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A66E762-AA34-2AE1-0FDA-5AB4522AF4E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2896" y="4399190"/>
                    <a:ext cx="452331" cy="400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3141D0D-9C06-B73A-FA44-7F76C5228277}"/>
                      </a:ext>
                    </a:extLst>
                  </p:cNvPr>
                  <p:cNvSpPr txBox="1"/>
                  <p:nvPr/>
                </p:nvSpPr>
                <p:spPr>
                  <a:xfrm>
                    <a:off x="8828695" y="4399190"/>
                    <a:ext cx="452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3141D0D-9C06-B73A-FA44-7F76C522827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28695" y="4399190"/>
                    <a:ext cx="452331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9D838D8-0DEC-18D1-142A-2DD7B4DACE23}"/>
                      </a:ext>
                    </a:extLst>
                  </p:cNvPr>
                  <p:cNvSpPr txBox="1"/>
                  <p:nvPr/>
                </p:nvSpPr>
                <p:spPr>
                  <a:xfrm>
                    <a:off x="9212913" y="4815050"/>
                    <a:ext cx="45233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F9D838D8-0DEC-18D1-142A-2DD7B4DACE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12913" y="4815050"/>
                    <a:ext cx="452331" cy="400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9E052E4-629E-2058-FF40-E6EFFA956593}"/>
                      </a:ext>
                    </a:extLst>
                  </p:cNvPr>
                  <p:cNvSpPr txBox="1"/>
                  <p:nvPr/>
                </p:nvSpPr>
                <p:spPr>
                  <a:xfrm>
                    <a:off x="6423528" y="5344785"/>
                    <a:ext cx="452331" cy="343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39E052E4-629E-2058-FF40-E6EFFA95659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23528" y="5344785"/>
                    <a:ext cx="452331" cy="34342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6F254E1-66A0-E2AC-F707-B9AEA17C159E}"/>
                      </a:ext>
                    </a:extLst>
                  </p:cNvPr>
                  <p:cNvSpPr txBox="1"/>
                  <p:nvPr/>
                </p:nvSpPr>
                <p:spPr>
                  <a:xfrm>
                    <a:off x="6848482" y="5338229"/>
                    <a:ext cx="1019879" cy="343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76F254E1-66A0-E2AC-F707-B9AEA17C15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48482" y="5338229"/>
                    <a:ext cx="1019879" cy="343427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ABB3F98-91F7-AFAE-0D4E-41C6A9421136}"/>
                      </a:ext>
                    </a:extLst>
                  </p:cNvPr>
                  <p:cNvSpPr txBox="1"/>
                  <p:nvPr/>
                </p:nvSpPr>
                <p:spPr>
                  <a:xfrm>
                    <a:off x="7749121" y="5347841"/>
                    <a:ext cx="1019879" cy="343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9ABB3F98-91F7-AFAE-0D4E-41C6A94211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49121" y="5347841"/>
                    <a:ext cx="1019879" cy="34342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C9D0A31-FBC6-ADDA-B6EA-64527CE2FE50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238" y="5336731"/>
                    <a:ext cx="1019879" cy="3434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sz="1600" dirty="0"/>
                  </a:p>
                </p:txBody>
              </p:sp>
            </mc:Choice>
            <mc:Fallback xmlns="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C9D0A31-FBC6-ADDA-B6EA-64527CE2F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238" y="5336731"/>
                    <a:ext cx="1019879" cy="34342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383C3270-2489-9FB4-4555-3E7FE2A99911}"/>
                </a:ext>
              </a:extLst>
            </p:cNvPr>
            <p:cNvSpPr/>
            <p:nvPr/>
          </p:nvSpPr>
          <p:spPr>
            <a:xfrm>
              <a:off x="4850238" y="4768067"/>
              <a:ext cx="816781" cy="577655"/>
            </a:xfrm>
            <a:prstGeom prst="roundRect">
              <a:avLst/>
            </a:prstGeom>
            <a:solidFill>
              <a:srgbClr val="DCDCFF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A14: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963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81B0-39F6-4946-9289-83DDBA1F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17028" cy="1325563"/>
          </a:xfrm>
        </p:spPr>
        <p:txBody>
          <a:bodyPr/>
          <a:lstStyle/>
          <a:p>
            <a:r>
              <a:rPr lang="en-US" dirty="0"/>
              <a:t>Application: Tandem queue with abandonment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11454-4D39-37E2-9227-537047D7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9000"/>
                <a:ext cx="10515600" cy="274796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Infinite-MAMS – Uniform positive recurrence</a:t>
                </a:r>
              </a:p>
              <a:p>
                <a:pPr marL="0" indent="0">
                  <a:buNone/>
                </a:pPr>
                <a:r>
                  <a:rPr lang="en-US" dirty="0"/>
                  <a:t>Still define relative arrivals,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Same mean queue length result: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B11454-4D39-37E2-9227-537047D7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9000"/>
                <a:ext cx="10515600" cy="2747962"/>
              </a:xfrm>
              <a:blipFill>
                <a:blip r:embed="rId2"/>
                <a:stretch>
                  <a:fillRect l="-1217" t="-3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DA500E-45ED-E7CB-D1BD-90963F91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990FB-BFB7-95CE-22DC-47B8ADB0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38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D1BC4DC-EEE9-CD1D-A3DE-3EAF8C4B3919}"/>
              </a:ext>
            </a:extLst>
          </p:cNvPr>
          <p:cNvGrpSpPr/>
          <p:nvPr/>
        </p:nvGrpSpPr>
        <p:grpSpPr>
          <a:xfrm>
            <a:off x="620665" y="1622259"/>
            <a:ext cx="9996542" cy="1189109"/>
            <a:chOff x="620665" y="1622259"/>
            <a:chExt cx="9996542" cy="118910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F903B8-4350-5D05-CD03-69FF98436158}"/>
                </a:ext>
              </a:extLst>
            </p:cNvPr>
            <p:cNvGrpSpPr/>
            <p:nvPr/>
          </p:nvGrpSpPr>
          <p:grpSpPr>
            <a:xfrm>
              <a:off x="6035199" y="1622259"/>
              <a:ext cx="4582008" cy="1188786"/>
              <a:chOff x="4220815" y="1858852"/>
              <a:chExt cx="4582008" cy="118878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5D239488-620E-68F8-244D-575F8D658D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8016860-E8B6-6DD3-10A0-2DA5A81A2D73}"/>
                  </a:ext>
                </a:extLst>
              </p:cNvPr>
              <p:cNvGrpSpPr/>
              <p:nvPr/>
            </p:nvGrpSpPr>
            <p:grpSpPr>
              <a:xfrm>
                <a:off x="4597372" y="1858852"/>
                <a:ext cx="4205451" cy="1188786"/>
                <a:chOff x="4597372" y="1858852"/>
                <a:chExt cx="4205451" cy="1188786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E3589BAB-7656-2C38-B120-D5DAB8251FA1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E4250A40-494C-F1D9-B27F-9AE49C166036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24" name="Rectangles 39">
                      <a:extLst>
                        <a:ext uri="{FF2B5EF4-FFF2-40B4-BE49-F238E27FC236}">
                          <a16:creationId xmlns:a16="http://schemas.microsoft.com/office/drawing/2014/main" id="{3314EA84-39E4-CEC9-E892-658539EC5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s 40">
                      <a:extLst>
                        <a:ext uri="{FF2B5EF4-FFF2-40B4-BE49-F238E27FC236}">
                          <a16:creationId xmlns:a16="http://schemas.microsoft.com/office/drawing/2014/main" id="{7E73DC47-1722-C599-BF24-C3818622A0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s 41">
                      <a:extLst>
                        <a:ext uri="{FF2B5EF4-FFF2-40B4-BE49-F238E27FC236}">
                          <a16:creationId xmlns:a16="http://schemas.microsoft.com/office/drawing/2014/main" id="{C02FCC38-A6FA-B172-1AE5-CC0143E493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s 42">
                      <a:extLst>
                        <a:ext uri="{FF2B5EF4-FFF2-40B4-BE49-F238E27FC236}">
                          <a16:creationId xmlns:a16="http://schemas.microsoft.com/office/drawing/2014/main" id="{E0260464-4C21-E3F4-DBAA-481B843E5A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AA19470A-00E7-5EA0-EBF0-EF00B594D87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>
                      <a:extLst>
                        <a:ext uri="{FF2B5EF4-FFF2-40B4-BE49-F238E27FC236}">
                          <a16:creationId xmlns:a16="http://schemas.microsoft.com/office/drawing/2014/main" id="{FF17C6EB-7024-F2CB-FAE8-A4B7B02FA9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0" name="Rectangles 46">
                    <a:extLst>
                      <a:ext uri="{FF2B5EF4-FFF2-40B4-BE49-F238E27FC236}">
                        <a16:creationId xmlns:a16="http://schemas.microsoft.com/office/drawing/2014/main" id="{A0F0F9D3-580D-6288-F706-11B27878B57B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47">
                    <a:extLst>
                      <a:ext uri="{FF2B5EF4-FFF2-40B4-BE49-F238E27FC236}">
                        <a16:creationId xmlns:a16="http://schemas.microsoft.com/office/drawing/2014/main" id="{898AD1CE-E5A6-1FCE-E7D6-AAB05635383C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Rectangles 48">
                    <a:extLst>
                      <a:ext uri="{FF2B5EF4-FFF2-40B4-BE49-F238E27FC236}">
                        <a16:creationId xmlns:a16="http://schemas.microsoft.com/office/drawing/2014/main" id="{E33EB218-CE8E-1125-7B3F-B3F9E05E1BFD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Rectangles 49">
                    <a:extLst>
                      <a:ext uri="{FF2B5EF4-FFF2-40B4-BE49-F238E27FC236}">
                        <a16:creationId xmlns:a16="http://schemas.microsoft.com/office/drawing/2014/main" id="{F249303F-38CD-66A1-DBC2-0E2671FFC323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34CAD74F-E0E7-219E-A1E3-2D6286CC5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𝑛𝑑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Oval 12">
                      <a:extLst>
                        <a:ext uri="{FF2B5EF4-FFF2-40B4-BE49-F238E27FC236}">
                          <a16:creationId xmlns:a16="http://schemas.microsoft.com/office/drawing/2014/main" id="{34CAD74F-E0E7-219E-A1E3-2D6286CC543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724DB29B-D286-9C94-900A-01655FC09C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6014" y="2436507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809BE19-5C65-6F9B-9BCC-FABF3E80ECA5}"/>
                </a:ext>
              </a:extLst>
            </p:cNvPr>
            <p:cNvGrpSpPr/>
            <p:nvPr/>
          </p:nvGrpSpPr>
          <p:grpSpPr>
            <a:xfrm>
              <a:off x="2117589" y="1622582"/>
              <a:ext cx="3915199" cy="1188786"/>
              <a:chOff x="4220815" y="1858852"/>
              <a:chExt cx="3915199" cy="1188786"/>
            </a:xfrm>
          </p:grpSpPr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333B291-1CEA-8346-5081-FF6C8781D4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B610F89F-FC45-6472-BDAE-0C406B9C120A}"/>
                  </a:ext>
                </a:extLst>
              </p:cNvPr>
              <p:cNvGrpSpPr/>
              <p:nvPr/>
            </p:nvGrpSpPr>
            <p:grpSpPr>
              <a:xfrm>
                <a:off x="4597372" y="1858852"/>
                <a:ext cx="3538642" cy="1188786"/>
                <a:chOff x="4597372" y="1858852"/>
                <a:chExt cx="3538642" cy="1188786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EF72F390-7886-A86E-4EFE-4BAA526B0F38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12AAB76A-5C66-1607-6912-38399AFE3387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43" name="Rectangles 39">
                      <a:extLst>
                        <a:ext uri="{FF2B5EF4-FFF2-40B4-BE49-F238E27FC236}">
                          <a16:creationId xmlns:a16="http://schemas.microsoft.com/office/drawing/2014/main" id="{18ABEA90-D510-B361-E934-26F10F46BB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4" name="Rectangles 40">
                      <a:extLst>
                        <a:ext uri="{FF2B5EF4-FFF2-40B4-BE49-F238E27FC236}">
                          <a16:creationId xmlns:a16="http://schemas.microsoft.com/office/drawing/2014/main" id="{EE897FB5-D84C-905A-E981-13AA4D268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5" name="Rectangles 41">
                      <a:extLst>
                        <a:ext uri="{FF2B5EF4-FFF2-40B4-BE49-F238E27FC236}">
                          <a16:creationId xmlns:a16="http://schemas.microsoft.com/office/drawing/2014/main" id="{EBBC2625-31DC-D6B1-20B6-599AD41AEA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6" name="Rectangles 42">
                      <a:extLst>
                        <a:ext uri="{FF2B5EF4-FFF2-40B4-BE49-F238E27FC236}">
                          <a16:creationId xmlns:a16="http://schemas.microsoft.com/office/drawing/2014/main" id="{F85E36CC-D59B-CCB5-1C61-B1D8DCFA1B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6423982E-6345-4716-85FE-AE2E2007B2A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B0659BFE-FFCE-A12A-1460-03E790728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9" name="Rectangles 46">
                    <a:extLst>
                      <a:ext uri="{FF2B5EF4-FFF2-40B4-BE49-F238E27FC236}">
                        <a16:creationId xmlns:a16="http://schemas.microsoft.com/office/drawing/2014/main" id="{1027B074-3202-30F7-5786-24EB0B2BACA5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Rectangles 47">
                    <a:extLst>
                      <a:ext uri="{FF2B5EF4-FFF2-40B4-BE49-F238E27FC236}">
                        <a16:creationId xmlns:a16="http://schemas.microsoft.com/office/drawing/2014/main" id="{C1A311BB-5D22-BFAD-DE81-497EA9A911E6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1" name="Rectangles 48">
                    <a:extLst>
                      <a:ext uri="{FF2B5EF4-FFF2-40B4-BE49-F238E27FC236}">
                        <a16:creationId xmlns:a16="http://schemas.microsoft.com/office/drawing/2014/main" id="{EE625A69-CD94-3CBC-7E7C-08E3C2062CDA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2" name="Rectangles 49">
                    <a:extLst>
                      <a:ext uri="{FF2B5EF4-FFF2-40B4-BE49-F238E27FC236}">
                        <a16:creationId xmlns:a16="http://schemas.microsoft.com/office/drawing/2014/main" id="{A62CA897-4154-1778-A496-8E0F38323344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FC54A95-8E92-2C75-F5A0-452EC041E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p>
                                    <m:r>
                                      <a:rPr lang="en-US" sz="4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𝑠𝑡</m:t>
                                    </m:r>
                                  </m:sup>
                                </m:sSup>
                              </m:sub>
                            </m:sSub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Oval 35">
                      <a:extLst>
                        <a:ext uri="{FF2B5EF4-FFF2-40B4-BE49-F238E27FC236}">
                          <a16:creationId xmlns:a16="http://schemas.microsoft.com/office/drawing/2014/main" id="{2FC54A95-8E92-2C75-F5A0-452EC041E0E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576C01-3BBF-929C-4862-9A134D04A7A5}"/>
                    </a:ext>
                  </a:extLst>
                </p:cNvPr>
                <p:cNvSpPr txBox="1"/>
                <p:nvPr/>
              </p:nvSpPr>
              <p:spPr>
                <a:xfrm>
                  <a:off x="620665" y="1952320"/>
                  <a:ext cx="1485265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Poisson(</a:t>
                  </a:r>
                  <a14:m>
                    <m:oMath xmlns:m="http://schemas.openxmlformats.org/officeDocument/2006/math">
                      <m:r>
                        <a:rPr lang="el-GR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US" sz="2400" dirty="0"/>
                    <a:t>)</a:t>
                  </a: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1576C01-3BBF-929C-4862-9A134D04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665" y="1952320"/>
                  <a:ext cx="148526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221" t="-6098" r="-4418" b="-23171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D34B688-5D05-63F6-17BA-033788701086}"/>
              </a:ext>
            </a:extLst>
          </p:cNvPr>
          <p:cNvGrpSpPr/>
          <p:nvPr/>
        </p:nvGrpSpPr>
        <p:grpSpPr>
          <a:xfrm>
            <a:off x="3612839" y="1375670"/>
            <a:ext cx="769541" cy="461665"/>
            <a:chOff x="3612839" y="1375670"/>
            <a:chExt cx="769541" cy="46166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96F045F-0504-72C0-FB67-BC150C9541F2}"/>
                </a:ext>
              </a:extLst>
            </p:cNvPr>
            <p:cNvSpPr/>
            <p:nvPr/>
          </p:nvSpPr>
          <p:spPr>
            <a:xfrm>
              <a:off x="3612839" y="1472135"/>
              <a:ext cx="466792" cy="363059"/>
            </a:xfrm>
            <a:custGeom>
              <a:avLst/>
              <a:gdLst>
                <a:gd name="connsiteX0" fmla="*/ 466792 w 466792"/>
                <a:gd name="connsiteY0" fmla="*/ 363059 h 363059"/>
                <a:gd name="connsiteX1" fmla="*/ 377270 w 466792"/>
                <a:gd name="connsiteY1" fmla="*/ 49734 h 363059"/>
                <a:gd name="connsiteX2" fmla="*/ 0 w 466792"/>
                <a:gd name="connsiteY2" fmla="*/ 4973 h 363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792" h="363059">
                  <a:moveTo>
                    <a:pt x="466792" y="363059"/>
                  </a:moveTo>
                  <a:cubicBezTo>
                    <a:pt x="460930" y="236237"/>
                    <a:pt x="455069" y="109415"/>
                    <a:pt x="377270" y="49734"/>
                  </a:cubicBezTo>
                  <a:cubicBezTo>
                    <a:pt x="299471" y="-9947"/>
                    <a:pt x="149735" y="-2487"/>
                    <a:pt x="0" y="497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AD9698-4B19-A8B0-2236-A67A3EB111A3}"/>
                    </a:ext>
                  </a:extLst>
                </p:cNvPr>
                <p:cNvSpPr txBox="1"/>
                <p:nvPr/>
              </p:nvSpPr>
              <p:spPr>
                <a:xfrm>
                  <a:off x="4087011" y="1375670"/>
                  <a:ext cx="295369" cy="461665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7EAD9698-4B19-A8B0-2236-A67A3EB11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7011" y="1375670"/>
                  <a:ext cx="295369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12727" b="-493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5F5C1F8-048E-259E-11EF-96746C761263}"/>
              </a:ext>
            </a:extLst>
          </p:cNvPr>
          <p:cNvGrpSpPr/>
          <p:nvPr/>
        </p:nvGrpSpPr>
        <p:grpSpPr>
          <a:xfrm>
            <a:off x="7936576" y="2754922"/>
            <a:ext cx="3781768" cy="1292078"/>
            <a:chOff x="5932349" y="4399190"/>
            <a:chExt cx="3781768" cy="12920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6E21F6-E26A-C1D8-4BFD-FEBA0203B3FB}"/>
                </a:ext>
              </a:extLst>
            </p:cNvPr>
            <p:cNvGrpSpPr/>
            <p:nvPr/>
          </p:nvGrpSpPr>
          <p:grpSpPr>
            <a:xfrm>
              <a:off x="5932349" y="4781006"/>
              <a:ext cx="3002645" cy="539975"/>
              <a:chOff x="2533850" y="2666149"/>
              <a:chExt cx="1539317" cy="27086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993A0187-3220-C51B-1D21-D72AD91D867D}"/>
                      </a:ext>
                    </a:extLst>
                  </p:cNvPr>
                  <p:cNvSpPr/>
                  <p:nvPr/>
                </p:nvSpPr>
                <p:spPr>
                  <a:xfrm>
                    <a:off x="2533850" y="2666149"/>
                    <a:ext cx="271979" cy="27086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993A0187-3220-C51B-1D21-D72AD91D867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33850" y="2666149"/>
                    <a:ext cx="271979" cy="27086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rgbClr val="00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AC34CA9-FB41-105A-8B99-1AD99332EA2F}"/>
                      </a:ext>
                    </a:extLst>
                  </p:cNvPr>
                  <p:cNvSpPr/>
                  <p:nvPr/>
                </p:nvSpPr>
                <p:spPr>
                  <a:xfrm>
                    <a:off x="2965329" y="2666149"/>
                    <a:ext cx="271979" cy="27086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AC34CA9-FB41-105A-8B99-1AD99332EA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65329" y="2666149"/>
                    <a:ext cx="271979" cy="27086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rgbClr val="00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9E2EC8D-F274-6E0D-AE39-F09993A02C11}"/>
                      </a:ext>
                    </a:extLst>
                  </p:cNvPr>
                  <p:cNvSpPr/>
                  <p:nvPr/>
                </p:nvSpPr>
                <p:spPr>
                  <a:xfrm>
                    <a:off x="3393186" y="2666149"/>
                    <a:ext cx="271979" cy="27086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89E2EC8D-F274-6E0D-AE39-F09993A02C1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186" y="2666149"/>
                    <a:ext cx="271979" cy="27086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 w="38100">
                    <a:solidFill>
                      <a:srgbClr val="00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F349C2C2-A4D4-BEEA-2AA2-FEE2ED918CC0}"/>
                      </a:ext>
                    </a:extLst>
                  </p:cNvPr>
                  <p:cNvSpPr/>
                  <p:nvPr/>
                </p:nvSpPr>
                <p:spPr>
                  <a:xfrm>
                    <a:off x="3801188" y="2666149"/>
                    <a:ext cx="271979" cy="270860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p>
                              </m:sSup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F349C2C2-A4D4-BEEA-2AA2-FEE2ED918C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1188" y="2666149"/>
                    <a:ext cx="271979" cy="27086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 w="38100">
                    <a:solidFill>
                      <a:srgbClr val="0000FF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D6A09337-1037-C72A-1E75-F529E9AA7630}"/>
                  </a:ext>
                </a:extLst>
              </p:cNvPr>
              <p:cNvCxnSpPr>
                <a:stCxn id="59" idx="7"/>
                <a:endCxn id="60" idx="1"/>
              </p:cNvCxnSpPr>
              <p:nvPr/>
            </p:nvCxnSpPr>
            <p:spPr>
              <a:xfrm rot="5400000" flipH="1" flipV="1">
                <a:off x="2885579" y="2586236"/>
                <a:ext cx="12700" cy="239160"/>
              </a:xfrm>
              <a:prstGeom prst="curvedConnector3">
                <a:avLst>
                  <a:gd name="adj1" fmla="val 577047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Curved 63">
                <a:extLst>
                  <a:ext uri="{FF2B5EF4-FFF2-40B4-BE49-F238E27FC236}">
                    <a16:creationId xmlns:a16="http://schemas.microsoft.com/office/drawing/2014/main" id="{77C02037-B08A-1EC0-A2EB-5F1492E016B0}"/>
                  </a:ext>
                </a:extLst>
              </p:cNvPr>
              <p:cNvCxnSpPr>
                <a:stCxn id="60" idx="7"/>
                <a:endCxn id="61" idx="1"/>
              </p:cNvCxnSpPr>
              <p:nvPr/>
            </p:nvCxnSpPr>
            <p:spPr>
              <a:xfrm rot="5400000" flipH="1" flipV="1">
                <a:off x="3315247" y="2588047"/>
                <a:ext cx="12700" cy="235538"/>
              </a:xfrm>
              <a:prstGeom prst="curvedConnector3">
                <a:avLst>
                  <a:gd name="adj1" fmla="val 629984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or: Curved 64">
                <a:extLst>
                  <a:ext uri="{FF2B5EF4-FFF2-40B4-BE49-F238E27FC236}">
                    <a16:creationId xmlns:a16="http://schemas.microsoft.com/office/drawing/2014/main" id="{5B5A2955-F388-E77D-B8FA-BE0B128F7886}"/>
                  </a:ext>
                </a:extLst>
              </p:cNvPr>
              <p:cNvCxnSpPr>
                <a:stCxn id="61" idx="7"/>
                <a:endCxn id="62" idx="1"/>
              </p:cNvCxnSpPr>
              <p:nvPr/>
            </p:nvCxnSpPr>
            <p:spPr>
              <a:xfrm rot="5400000" flipH="1" flipV="1">
                <a:off x="3733176" y="2597975"/>
                <a:ext cx="12700" cy="215683"/>
              </a:xfrm>
              <a:prstGeom prst="curvedConnector3">
                <a:avLst>
                  <a:gd name="adj1" fmla="val 612323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69F075FC-CD27-2E68-388C-7023899DA738}"/>
                  </a:ext>
                </a:extLst>
              </p:cNvPr>
              <p:cNvCxnSpPr>
                <a:stCxn id="62" idx="3"/>
                <a:endCxn id="61" idx="5"/>
              </p:cNvCxnSpPr>
              <p:nvPr/>
            </p:nvCxnSpPr>
            <p:spPr>
              <a:xfrm rot="5400000">
                <a:off x="3733177" y="2789501"/>
                <a:ext cx="12700" cy="215683"/>
              </a:xfrm>
              <a:prstGeom prst="curvedConnector3">
                <a:avLst>
                  <a:gd name="adj1" fmla="val 724819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or: Curved 66">
                <a:extLst>
                  <a:ext uri="{FF2B5EF4-FFF2-40B4-BE49-F238E27FC236}">
                    <a16:creationId xmlns:a16="http://schemas.microsoft.com/office/drawing/2014/main" id="{E5D5FD63-B9FE-930D-89E8-880DB4CD1018}"/>
                  </a:ext>
                </a:extLst>
              </p:cNvPr>
              <p:cNvCxnSpPr>
                <a:stCxn id="61" idx="3"/>
                <a:endCxn id="60" idx="5"/>
              </p:cNvCxnSpPr>
              <p:nvPr/>
            </p:nvCxnSpPr>
            <p:spPr>
              <a:xfrm rot="5400000">
                <a:off x="3315247" y="2779573"/>
                <a:ext cx="12700" cy="235538"/>
              </a:xfrm>
              <a:prstGeom prst="curvedConnector3">
                <a:avLst>
                  <a:gd name="adj1" fmla="val 762339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52CD4965-912A-B7F8-6FFE-078F6A2E802C}"/>
                  </a:ext>
                </a:extLst>
              </p:cNvPr>
              <p:cNvCxnSpPr>
                <a:stCxn id="60" idx="3"/>
                <a:endCxn id="59" idx="5"/>
              </p:cNvCxnSpPr>
              <p:nvPr/>
            </p:nvCxnSpPr>
            <p:spPr>
              <a:xfrm rot="5400000">
                <a:off x="2885579" y="2777762"/>
                <a:ext cx="12700" cy="239160"/>
              </a:xfrm>
              <a:prstGeom prst="curvedConnector3">
                <a:avLst>
                  <a:gd name="adj1" fmla="val 687331"/>
                </a:avLst>
              </a:prstGeom>
              <a:ln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" name="Connector: Curved 15">
              <a:extLst>
                <a:ext uri="{FF2B5EF4-FFF2-40B4-BE49-F238E27FC236}">
                  <a16:creationId xmlns:a16="http://schemas.microsoft.com/office/drawing/2014/main" id="{0AF90E70-EB91-CC8F-E4ED-98E2FE1098F4}"/>
                </a:ext>
              </a:extLst>
            </p:cNvPr>
            <p:cNvCxnSpPr/>
            <p:nvPr/>
          </p:nvCxnSpPr>
          <p:spPr>
            <a:xfrm rot="5400000">
              <a:off x="9076463" y="5006225"/>
              <a:ext cx="25318" cy="420719"/>
            </a:xfrm>
            <a:prstGeom prst="curvedConnector3">
              <a:avLst>
                <a:gd name="adj1" fmla="val 724819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BE6D62D2-D0EF-D05C-225D-0633CD0F16A8}"/>
                </a:ext>
              </a:extLst>
            </p:cNvPr>
            <p:cNvCxnSpPr/>
            <p:nvPr/>
          </p:nvCxnSpPr>
          <p:spPr>
            <a:xfrm rot="5400000" flipH="1" flipV="1">
              <a:off x="9058007" y="4662384"/>
              <a:ext cx="25318" cy="420719"/>
            </a:xfrm>
            <a:prstGeom prst="curvedConnector3">
              <a:avLst>
                <a:gd name="adj1" fmla="val 612323"/>
              </a:avLst>
            </a:prstGeom>
            <a:ln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DED947-8C8A-8776-706A-1CD050C223E2}"/>
                    </a:ext>
                  </a:extLst>
                </p:cNvPr>
                <p:cNvSpPr txBox="1"/>
                <p:nvPr/>
              </p:nvSpPr>
              <p:spPr>
                <a:xfrm>
                  <a:off x="6423529" y="4400702"/>
                  <a:ext cx="452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3DED947-8C8A-8776-706A-1CD050C223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529" y="4400702"/>
                  <a:ext cx="4523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7FF6EB-7B2C-FEED-E1B1-227CF9C02F1D}"/>
                    </a:ext>
                  </a:extLst>
                </p:cNvPr>
                <p:cNvSpPr txBox="1"/>
                <p:nvPr/>
              </p:nvSpPr>
              <p:spPr>
                <a:xfrm>
                  <a:off x="7230404" y="4401817"/>
                  <a:ext cx="452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A7FF6EB-7B2C-FEED-E1B1-227CF9C02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0404" y="4401817"/>
                  <a:ext cx="4523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72E3814-79B3-67D3-AA8C-9B7B92DC117A}"/>
                    </a:ext>
                  </a:extLst>
                </p:cNvPr>
                <p:cNvSpPr txBox="1"/>
                <p:nvPr/>
              </p:nvSpPr>
              <p:spPr>
                <a:xfrm>
                  <a:off x="8032896" y="4399190"/>
                  <a:ext cx="452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72E3814-79B3-67D3-AA8C-9B7B92DC11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2896" y="4399190"/>
                  <a:ext cx="4523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137C78-6D7B-8FF6-7134-AA41C6DD2211}"/>
                    </a:ext>
                  </a:extLst>
                </p:cNvPr>
                <p:cNvSpPr txBox="1"/>
                <p:nvPr/>
              </p:nvSpPr>
              <p:spPr>
                <a:xfrm>
                  <a:off x="8828695" y="4399190"/>
                  <a:ext cx="452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137C78-6D7B-8FF6-7134-AA41C6DD22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695" y="4399190"/>
                  <a:ext cx="4523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CE6AFE-8700-F87A-A2F6-94CF5A7E8355}"/>
                    </a:ext>
                  </a:extLst>
                </p:cNvPr>
                <p:cNvSpPr txBox="1"/>
                <p:nvPr/>
              </p:nvSpPr>
              <p:spPr>
                <a:xfrm>
                  <a:off x="9212913" y="4815050"/>
                  <a:ext cx="45233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4CE6AFE-8700-F87A-A2F6-94CF5A7E83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2913" y="4815050"/>
                  <a:ext cx="452331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E4D54E-871A-AA2A-0063-4F9EDF33C5A2}"/>
                    </a:ext>
                  </a:extLst>
                </p:cNvPr>
                <p:cNvSpPr txBox="1"/>
                <p:nvPr/>
              </p:nvSpPr>
              <p:spPr>
                <a:xfrm>
                  <a:off x="6423528" y="5344785"/>
                  <a:ext cx="452331" cy="34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ABE4D54E-871A-AA2A-0063-4F9EDF33C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3528" y="5344785"/>
                  <a:ext cx="452331" cy="343427"/>
                </a:xfrm>
                <a:prstGeom prst="rect">
                  <a:avLst/>
                </a:prstGeom>
                <a:blipFill>
                  <a:blip r:embed="rId16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665871-B58B-5AA6-2CE3-D18B6474E5E3}"/>
                    </a:ext>
                  </a:extLst>
                </p:cNvPr>
                <p:cNvSpPr txBox="1"/>
                <p:nvPr/>
              </p:nvSpPr>
              <p:spPr>
                <a:xfrm>
                  <a:off x="6848482" y="5338229"/>
                  <a:ext cx="1019879" cy="34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4665871-B58B-5AA6-2CE3-D18B6474E5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8482" y="5338229"/>
                  <a:ext cx="1019879" cy="343427"/>
                </a:xfrm>
                <a:prstGeom prst="rect">
                  <a:avLst/>
                </a:prstGeom>
                <a:blipFill>
                  <a:blip r:embed="rId17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1DFC3A3-957A-6A07-85EE-DE5B819448C3}"/>
                    </a:ext>
                  </a:extLst>
                </p:cNvPr>
                <p:cNvSpPr txBox="1"/>
                <p:nvPr/>
              </p:nvSpPr>
              <p:spPr>
                <a:xfrm>
                  <a:off x="7749121" y="5347841"/>
                  <a:ext cx="1019879" cy="34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1DFC3A3-957A-6A07-85EE-DE5B819448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9121" y="5347841"/>
                  <a:ext cx="1019879" cy="343427"/>
                </a:xfrm>
                <a:prstGeom prst="rect">
                  <a:avLst/>
                </a:prstGeom>
                <a:blipFill>
                  <a:blip r:embed="rId18"/>
                  <a:stretch>
                    <a:fillRect b="-1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693097-7259-8E65-9E60-363B48BF1C24}"/>
                    </a:ext>
                  </a:extLst>
                </p:cNvPr>
                <p:cNvSpPr txBox="1"/>
                <p:nvPr/>
              </p:nvSpPr>
              <p:spPr>
                <a:xfrm>
                  <a:off x="8694238" y="5336731"/>
                  <a:ext cx="1019879" cy="3434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𝑠𝑡</m:t>
                                </m:r>
                              </m:sup>
                            </m:sSup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8693097-7259-8E65-9E60-363B48BF1C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238" y="5336731"/>
                  <a:ext cx="1019879" cy="343427"/>
                </a:xfrm>
                <a:prstGeom prst="rect">
                  <a:avLst/>
                </a:prstGeom>
                <a:blipFill>
                  <a:blip r:embed="rId1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60FC15D-3CE5-2039-2690-1D9F9BD8813C}"/>
              </a:ext>
            </a:extLst>
          </p:cNvPr>
          <p:cNvSpPr/>
          <p:nvPr/>
        </p:nvSpPr>
        <p:spPr>
          <a:xfrm>
            <a:off x="504265" y="1317814"/>
            <a:ext cx="5706436" cy="1588492"/>
          </a:xfrm>
          <a:prstGeom prst="roundRect">
            <a:avLst/>
          </a:prstGeom>
          <a:noFill/>
          <a:ln w="38100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C7CCDE4-A31A-6326-2C01-9ADCB7BEE983}"/>
              </a:ext>
            </a:extLst>
          </p:cNvPr>
          <p:cNvSpPr/>
          <p:nvPr/>
        </p:nvSpPr>
        <p:spPr>
          <a:xfrm>
            <a:off x="1770833" y="4852745"/>
            <a:ext cx="8669704" cy="83312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8AA5924-78FE-6315-F59C-447F9DCDA0C4}"/>
              </a:ext>
            </a:extLst>
          </p:cNvPr>
          <p:cNvGrpSpPr/>
          <p:nvPr/>
        </p:nvGrpSpPr>
        <p:grpSpPr>
          <a:xfrm>
            <a:off x="8141447" y="4136694"/>
            <a:ext cx="3576897" cy="949153"/>
            <a:chOff x="8114151" y="4573193"/>
            <a:chExt cx="3576897" cy="949153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1B09399-97F4-973E-AAF0-7528AE41E82C}"/>
                </a:ext>
              </a:extLst>
            </p:cNvPr>
            <p:cNvSpPr txBox="1"/>
            <p:nvPr/>
          </p:nvSpPr>
          <p:spPr>
            <a:xfrm>
              <a:off x="8893089" y="4573193"/>
              <a:ext cx="2797959" cy="461665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More work to bound</a:t>
              </a:r>
            </a:p>
          </p:txBody>
        </p:sp>
        <p:sp>
          <p:nvSpPr>
            <p:cNvPr id="72" name="Left Brace 71">
              <a:extLst>
                <a:ext uri="{FF2B5EF4-FFF2-40B4-BE49-F238E27FC236}">
                  <a16:creationId xmlns:a16="http://schemas.microsoft.com/office/drawing/2014/main" id="{A578B388-1D05-F919-C0E7-35B170253D6F}"/>
                </a:ext>
              </a:extLst>
            </p:cNvPr>
            <p:cNvSpPr/>
            <p:nvPr/>
          </p:nvSpPr>
          <p:spPr>
            <a:xfrm rot="5400000">
              <a:off x="9124375" y="4288071"/>
              <a:ext cx="224051" cy="2244500"/>
            </a:xfrm>
            <a:prstGeom prst="leftBrac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8B3573E9-9F1B-2204-F8F9-4ADA9EAE84F6}"/>
                </a:ext>
              </a:extLst>
            </p:cNvPr>
            <p:cNvCxnSpPr>
              <a:cxnSpLocks/>
              <a:stCxn id="72" idx="1"/>
              <a:endCxn id="71" idx="2"/>
            </p:cNvCxnSpPr>
            <p:nvPr/>
          </p:nvCxnSpPr>
          <p:spPr>
            <a:xfrm rot="5400000" flipH="1" flipV="1">
              <a:off x="9632516" y="4638743"/>
              <a:ext cx="263438" cy="1055668"/>
            </a:xfrm>
            <a:prstGeom prst="curvedConnector5">
              <a:avLst>
                <a:gd name="adj1" fmla="val 40150"/>
                <a:gd name="adj2" fmla="val 40862"/>
                <a:gd name="adj3" fmla="val 39127"/>
              </a:avLst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73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Quantum switching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D405-AEAC-84E6-C572-19308D46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7702"/>
            <a:ext cx="10515600" cy="2819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Switch generates entangled qubit-pairs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39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3D879-3092-6FC2-FC5C-717EF0EE4F7A}"/>
              </a:ext>
            </a:extLst>
          </p:cNvPr>
          <p:cNvGrpSpPr/>
          <p:nvPr/>
        </p:nvGrpSpPr>
        <p:grpSpPr>
          <a:xfrm>
            <a:off x="2345993" y="1768374"/>
            <a:ext cx="7500013" cy="1589328"/>
            <a:chOff x="2345993" y="1768374"/>
            <a:chExt cx="7500013" cy="15893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917397-D4D2-CE9F-50B2-EB7DBAB14B50}"/>
                </a:ext>
              </a:extLst>
            </p:cNvPr>
            <p:cNvGrpSpPr/>
            <p:nvPr/>
          </p:nvGrpSpPr>
          <p:grpSpPr>
            <a:xfrm>
              <a:off x="2345993" y="2042934"/>
              <a:ext cx="7500013" cy="914400"/>
              <a:chOff x="1742239" y="2065793"/>
              <a:chExt cx="7500013" cy="9144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EE7A80-F21B-A2B6-D586-284B64617377}"/>
                  </a:ext>
                </a:extLst>
              </p:cNvPr>
              <p:cNvGrpSpPr/>
              <p:nvPr/>
            </p:nvGrpSpPr>
            <p:grpSpPr>
              <a:xfrm>
                <a:off x="1742239" y="2065793"/>
                <a:ext cx="7500013" cy="914400"/>
                <a:chOff x="1742239" y="2065793"/>
                <a:chExt cx="7500013" cy="914400"/>
              </a:xfrm>
            </p:grpSpPr>
            <p:pic>
              <p:nvPicPr>
                <p:cNvPr id="7" name="Graphic 6" descr="Court outline">
                  <a:extLst>
                    <a:ext uri="{FF2B5EF4-FFF2-40B4-BE49-F238E27FC236}">
                      <a16:creationId xmlns:a16="http://schemas.microsoft.com/office/drawing/2014/main" id="{A4E8BCBD-D610-47DB-7BCC-1B3194719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7852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Bank outline">
                  <a:extLst>
                    <a:ext uri="{FF2B5EF4-FFF2-40B4-BE49-F238E27FC236}">
                      <a16:creationId xmlns:a16="http://schemas.microsoft.com/office/drawing/2014/main" id="{722D17F2-778F-C926-A7FB-ED9A0DA16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239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44CED065-8529-2331-ED0A-8B4C7A74F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3527254" y="2424751"/>
                  <a:ext cx="1529684" cy="322292"/>
                </a:xfrm>
                <a:prstGeom prst="rect">
                  <a:avLst/>
                </a:prstGeom>
              </p:spPr>
            </p:pic>
            <p:pic>
              <p:nvPicPr>
                <p:cNvPr id="14" name="Picture 13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BCEFF1EC-852B-0A11-5791-7645AA988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5927553" y="2424751"/>
                  <a:ext cx="1529684" cy="322292"/>
                </a:xfrm>
                <a:prstGeom prst="rect">
                  <a:avLst/>
                </a:prstGeom>
              </p:spPr>
            </p:pic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92AAA4-453A-1E88-1FC3-4DCF9E372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6639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357D0E-32DD-0FCD-76FB-5A107BDE7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410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CEA5DA-9A04-6E87-D261-E61008296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784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7C41A-D1BA-C8F3-F95A-370BF0214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09D093-7A05-490C-C7FE-B3D9418F1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7FF843-F074-69F0-579C-99DBE3C0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040A78-A3D7-7D65-9875-A4B3611A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92036-2CBB-4180-A1DE-DDA67896F3E6}"/>
              </a:ext>
            </a:extLst>
          </p:cNvPr>
          <p:cNvGrpSpPr/>
          <p:nvPr/>
        </p:nvGrpSpPr>
        <p:grpSpPr>
          <a:xfrm>
            <a:off x="4252924" y="2085133"/>
            <a:ext cx="496239" cy="379189"/>
            <a:chOff x="4252924" y="2085133"/>
            <a:chExt cx="496239" cy="37918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A4ECF-5740-9869-3907-5441397BAB0E}"/>
                </a:ext>
              </a:extLst>
            </p:cNvPr>
            <p:cNvSpPr/>
            <p:nvPr/>
          </p:nvSpPr>
          <p:spPr>
            <a:xfrm>
              <a:off x="4252924" y="2085133"/>
              <a:ext cx="496239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98D289-C6EC-EC1D-3FFA-EF8815F12539}"/>
                </a:ext>
              </a:extLst>
            </p:cNvPr>
            <p:cNvSpPr/>
            <p:nvPr/>
          </p:nvSpPr>
          <p:spPr>
            <a:xfrm>
              <a:off x="4338468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C460C3-D944-7221-40B5-5A804E1AD509}"/>
                </a:ext>
              </a:extLst>
            </p:cNvPr>
            <p:cNvSpPr/>
            <p:nvPr/>
          </p:nvSpPr>
          <p:spPr>
            <a:xfrm>
              <a:off x="4568144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35582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6C0-443E-9546-DE40-FD15BD1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126" cy="1325563"/>
          </a:xfrm>
        </p:spPr>
        <p:txBody>
          <a:bodyPr/>
          <a:lstStyle/>
          <a:p>
            <a:r>
              <a:rPr lang="en-US" dirty="0"/>
              <a:t>Model: Markovian Arrivals &amp; Markovian Service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DD9508D-6BC7-0B66-AD62-01D8E7671209}"/>
              </a:ext>
            </a:extLst>
          </p:cNvPr>
          <p:cNvGrpSpPr/>
          <p:nvPr/>
        </p:nvGrpSpPr>
        <p:grpSpPr>
          <a:xfrm>
            <a:off x="4597372" y="2075747"/>
            <a:ext cx="2282482" cy="711556"/>
            <a:chOff x="5630" y="3735"/>
            <a:chExt cx="4734" cy="171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E209A85-37C1-3A5A-43D9-A4BF2327AF2C}"/>
                </a:ext>
              </a:extLst>
            </p:cNvPr>
            <p:cNvGrpSpPr/>
            <p:nvPr/>
          </p:nvGrpSpPr>
          <p:grpSpPr>
            <a:xfrm>
              <a:off x="5630" y="3735"/>
              <a:ext cx="4734" cy="1714"/>
              <a:chOff x="5630" y="3735"/>
              <a:chExt cx="4734" cy="1714"/>
            </a:xfrm>
          </p:grpSpPr>
          <p:sp>
            <p:nvSpPr>
              <p:cNvPr id="21" name="Rectangles 39">
                <a:extLst>
                  <a:ext uri="{FF2B5EF4-FFF2-40B4-BE49-F238E27FC236}">
                    <a16:creationId xmlns:a16="http://schemas.microsoft.com/office/drawing/2014/main" id="{1AC50A51-AA6C-8AFD-1BA3-77954CBCC67D}"/>
                  </a:ext>
                </a:extLst>
              </p:cNvPr>
              <p:cNvSpPr/>
              <p:nvPr/>
            </p:nvSpPr>
            <p:spPr>
              <a:xfrm>
                <a:off x="6596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s 40">
                <a:extLst>
                  <a:ext uri="{FF2B5EF4-FFF2-40B4-BE49-F238E27FC236}">
                    <a16:creationId xmlns:a16="http://schemas.microsoft.com/office/drawing/2014/main" id="{9EF8F678-0B4C-1494-8235-6833B74EE23F}"/>
                  </a:ext>
                </a:extLst>
              </p:cNvPr>
              <p:cNvSpPr/>
              <p:nvPr/>
            </p:nvSpPr>
            <p:spPr>
              <a:xfrm>
                <a:off x="7538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s 41">
                <a:extLst>
                  <a:ext uri="{FF2B5EF4-FFF2-40B4-BE49-F238E27FC236}">
                    <a16:creationId xmlns:a16="http://schemas.microsoft.com/office/drawing/2014/main" id="{44EB8735-B839-0E60-5440-2C2290B70734}"/>
                  </a:ext>
                </a:extLst>
              </p:cNvPr>
              <p:cNvSpPr/>
              <p:nvPr/>
            </p:nvSpPr>
            <p:spPr>
              <a:xfrm>
                <a:off x="8480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s 42">
                <a:extLst>
                  <a:ext uri="{FF2B5EF4-FFF2-40B4-BE49-F238E27FC236}">
                    <a16:creationId xmlns:a16="http://schemas.microsoft.com/office/drawing/2014/main" id="{13690D1A-81BF-3C10-23B2-4084E43EC842}"/>
                  </a:ext>
                </a:extLst>
              </p:cNvPr>
              <p:cNvSpPr/>
              <p:nvPr/>
            </p:nvSpPr>
            <p:spPr>
              <a:xfrm>
                <a:off x="9422" y="3735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1F3A7C9-356B-5FE7-3163-198C3E4E0D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" y="3735"/>
                <a:ext cx="9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454FEFB7-9A7C-85E9-4349-710DBF875F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0" y="5449"/>
                <a:ext cx="95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ectangles 46">
              <a:extLst>
                <a:ext uri="{FF2B5EF4-FFF2-40B4-BE49-F238E27FC236}">
                  <a16:creationId xmlns:a16="http://schemas.microsoft.com/office/drawing/2014/main" id="{E00173AC-E191-8E25-E93C-149D9846E796}"/>
                </a:ext>
              </a:extLst>
            </p:cNvPr>
            <p:cNvSpPr/>
            <p:nvPr/>
          </p:nvSpPr>
          <p:spPr>
            <a:xfrm>
              <a:off x="7649" y="4387"/>
              <a:ext cx="720" cy="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s 47">
              <a:extLst>
                <a:ext uri="{FF2B5EF4-FFF2-40B4-BE49-F238E27FC236}">
                  <a16:creationId xmlns:a16="http://schemas.microsoft.com/office/drawing/2014/main" id="{A2675D01-71E5-4E48-19CD-17EBCD2725B8}"/>
                </a:ext>
              </a:extLst>
            </p:cNvPr>
            <p:cNvSpPr/>
            <p:nvPr/>
          </p:nvSpPr>
          <p:spPr>
            <a:xfrm>
              <a:off x="9531" y="4379"/>
              <a:ext cx="720" cy="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s 48">
              <a:extLst>
                <a:ext uri="{FF2B5EF4-FFF2-40B4-BE49-F238E27FC236}">
                  <a16:creationId xmlns:a16="http://schemas.microsoft.com/office/drawing/2014/main" id="{56B41875-6B83-1AA1-3FAA-42E6D2BCFF6D}"/>
                </a:ext>
              </a:extLst>
            </p:cNvPr>
            <p:cNvSpPr/>
            <p:nvPr/>
          </p:nvSpPr>
          <p:spPr>
            <a:xfrm>
              <a:off x="6707" y="4379"/>
              <a:ext cx="720" cy="76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s 49">
              <a:extLst>
                <a:ext uri="{FF2B5EF4-FFF2-40B4-BE49-F238E27FC236}">
                  <a16:creationId xmlns:a16="http://schemas.microsoft.com/office/drawing/2014/main" id="{24590B07-2C42-E8BB-2CD4-0CEA4CA4B86A}"/>
                </a:ext>
              </a:extLst>
            </p:cNvPr>
            <p:cNvSpPr/>
            <p:nvPr/>
          </p:nvSpPr>
          <p:spPr>
            <a:xfrm>
              <a:off x="8593" y="4379"/>
              <a:ext cx="720" cy="76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B2A45F3-6268-D407-05EF-A7B884F053AB}"/>
              </a:ext>
            </a:extLst>
          </p:cNvPr>
          <p:cNvGrpSpPr/>
          <p:nvPr/>
        </p:nvGrpSpPr>
        <p:grpSpPr>
          <a:xfrm>
            <a:off x="1649975" y="935469"/>
            <a:ext cx="3237649" cy="3264798"/>
            <a:chOff x="1649975" y="935469"/>
            <a:chExt cx="3237649" cy="3264798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5550E2F-88C5-5997-B058-92F1718C59E2}"/>
                </a:ext>
              </a:extLst>
            </p:cNvPr>
            <p:cNvGrpSpPr/>
            <p:nvPr/>
          </p:nvGrpSpPr>
          <p:grpSpPr>
            <a:xfrm>
              <a:off x="1649975" y="935469"/>
              <a:ext cx="3029930" cy="3264798"/>
              <a:chOff x="1696358" y="2095034"/>
              <a:chExt cx="3029930" cy="326479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155A598-701A-1F80-0506-EF376088E065}"/>
                  </a:ext>
                </a:extLst>
              </p:cNvPr>
              <p:cNvGrpSpPr/>
              <p:nvPr/>
            </p:nvGrpSpPr>
            <p:grpSpPr>
              <a:xfrm>
                <a:off x="1696358" y="2095034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C4E6B21E-E869-2928-EAD6-9B14D403CF62}"/>
                    </a:ext>
                  </a:extLst>
                </p:cNvPr>
                <p:cNvGrpSpPr/>
                <p:nvPr/>
              </p:nvGrpSpPr>
              <p:grpSpPr>
                <a:xfrm>
                  <a:off x="1696358" y="2377529"/>
                  <a:ext cx="2825077" cy="2261320"/>
                  <a:chOff x="1696358" y="2377529"/>
                  <a:chExt cx="2825077" cy="2261320"/>
                </a:xfrm>
              </p:grpSpPr>
              <p:sp>
                <p:nvSpPr>
                  <p:cNvPr id="46" name="Arc 45">
                    <a:extLst>
                      <a:ext uri="{FF2B5EF4-FFF2-40B4-BE49-F238E27FC236}">
                        <a16:creationId xmlns:a16="http://schemas.microsoft.com/office/drawing/2014/main" id="{FD946B77-E5F6-2D17-8949-B9F0F70B279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37284" y="3054698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Arc 46">
                    <a:extLst>
                      <a:ext uri="{FF2B5EF4-FFF2-40B4-BE49-F238E27FC236}">
                        <a16:creationId xmlns:a16="http://schemas.microsoft.com/office/drawing/2014/main" id="{3D1853C0-61E5-E120-F60D-11EB471A999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50500" y="2323387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F136B8ED-BD96-CE6A-9B34-B97CC1104F37}"/>
                    </a:ext>
                  </a:extLst>
                </p:cNvPr>
                <p:cNvGrpSpPr/>
                <p:nvPr/>
              </p:nvGrpSpPr>
              <p:grpSpPr>
                <a:xfrm rot="18247772">
                  <a:off x="2183089" y="2376913"/>
                  <a:ext cx="2825077" cy="2261320"/>
                  <a:chOff x="1696358" y="2377529"/>
                  <a:chExt cx="2825077" cy="2261320"/>
                </a:xfrm>
              </p:grpSpPr>
              <p:sp>
                <p:nvSpPr>
                  <p:cNvPr id="50" name="Arc 49">
                    <a:extLst>
                      <a:ext uri="{FF2B5EF4-FFF2-40B4-BE49-F238E27FC236}">
                        <a16:creationId xmlns:a16="http://schemas.microsoft.com/office/drawing/2014/main" id="{80B3F829-2E90-C249-516D-023D7A1C996C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37284" y="3054698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1" name="Arc 50">
                    <a:extLst>
                      <a:ext uri="{FF2B5EF4-FFF2-40B4-BE49-F238E27FC236}">
                        <a16:creationId xmlns:a16="http://schemas.microsoft.com/office/drawing/2014/main" id="{B6362F1B-EED6-2329-271B-6334E30B9741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50500" y="2323387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5B839E82-4B1D-ED03-880D-4225BDBF96B9}"/>
                    </a:ext>
                  </a:extLst>
                </p:cNvPr>
                <p:cNvGrpSpPr/>
                <p:nvPr/>
              </p:nvGrpSpPr>
              <p:grpSpPr>
                <a:xfrm rot="2801303">
                  <a:off x="1928468" y="2816634"/>
                  <a:ext cx="2825077" cy="2261320"/>
                  <a:chOff x="1696358" y="2377529"/>
                  <a:chExt cx="2825077" cy="2261320"/>
                </a:xfrm>
              </p:grpSpPr>
              <p:sp>
                <p:nvSpPr>
                  <p:cNvPr id="53" name="Arc 52">
                    <a:extLst>
                      <a:ext uri="{FF2B5EF4-FFF2-40B4-BE49-F238E27FC236}">
                        <a16:creationId xmlns:a16="http://schemas.microsoft.com/office/drawing/2014/main" id="{49AD5E5A-9BB3-AF24-CC50-21226C0B7012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37284" y="3054698"/>
                    <a:ext cx="1530009" cy="1638293"/>
                  </a:xfrm>
                  <a:prstGeom prst="arc">
                    <a:avLst>
                      <a:gd name="adj1" fmla="val 17187220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4" name="Arc 53">
                    <a:extLst>
                      <a:ext uri="{FF2B5EF4-FFF2-40B4-BE49-F238E27FC236}">
                        <a16:creationId xmlns:a16="http://schemas.microsoft.com/office/drawing/2014/main" id="{F89163D7-FDA8-5271-7B78-3B33B8B152B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1750500" y="2323387"/>
                    <a:ext cx="1530009" cy="1638293"/>
                  </a:xfrm>
                  <a:prstGeom prst="arc">
                    <a:avLst>
                      <a:gd name="adj1" fmla="val 17137014"/>
                      <a:gd name="adj2" fmla="val 19176891"/>
                    </a:avLst>
                  </a:prstGeom>
                  <a:ln w="25400">
                    <a:solidFill>
                      <a:srgbClr val="0066FF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AFAEB20B-DDAD-1567-21F5-3D9FC5FBBF1E}"/>
                  </a:ext>
                </a:extLst>
              </p:cNvPr>
              <p:cNvGrpSpPr/>
              <p:nvPr/>
            </p:nvGrpSpPr>
            <p:grpSpPr>
              <a:xfrm>
                <a:off x="2414776" y="2683375"/>
                <a:ext cx="1852355" cy="1828800"/>
                <a:chOff x="2414776" y="2683375"/>
                <a:chExt cx="1852355" cy="1828800"/>
              </a:xfrm>
            </p:grpSpPr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1D6087B5-914C-EF20-B718-4BB07CA567B6}"/>
                    </a:ext>
                  </a:extLst>
                </p:cNvPr>
                <p:cNvGrpSpPr/>
                <p:nvPr/>
              </p:nvGrpSpPr>
              <p:grpSpPr>
                <a:xfrm>
                  <a:off x="2661418" y="2858531"/>
                  <a:ext cx="1364910" cy="1317330"/>
                  <a:chOff x="2661418" y="2858531"/>
                  <a:chExt cx="1364910" cy="1317330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2F613E40-5226-378B-A8EF-BEC39B22E876}"/>
                      </a:ext>
                    </a:extLst>
                  </p:cNvPr>
                  <p:cNvSpPr/>
                  <p:nvPr/>
                </p:nvSpPr>
                <p:spPr>
                  <a:xfrm>
                    <a:off x="3120541" y="2858531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FAC8F39E-9F66-0A53-212F-716D03401D5B}"/>
                      </a:ext>
                    </a:extLst>
                  </p:cNvPr>
                  <p:cNvSpPr/>
                  <p:nvPr/>
                </p:nvSpPr>
                <p:spPr>
                  <a:xfrm>
                    <a:off x="3572146" y="3715466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6406DB9B-AD45-7AD0-C903-24CD5F5C0296}"/>
                      </a:ext>
                    </a:extLst>
                  </p:cNvPr>
                  <p:cNvSpPr/>
                  <p:nvPr/>
                </p:nvSpPr>
                <p:spPr>
                  <a:xfrm>
                    <a:off x="2661418" y="3715466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0000FF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3000" dirty="0">
                        <a:solidFill>
                          <a:schemeClr val="tx1"/>
                        </a:solidFill>
                      </a:rPr>
                      <a:t>L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A20812DA-F6EB-0484-45B2-F6273A1707B5}"/>
                    </a:ext>
                  </a:extLst>
                </p:cNvPr>
                <p:cNvSpPr/>
                <p:nvPr/>
              </p:nvSpPr>
              <p:spPr>
                <a:xfrm>
                  <a:off x="2414776" y="2683375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FA66453-252E-B696-9BBD-821A9CAF0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5F2A40B-90AD-E4B6-AB0A-C20A1A9F1A91}"/>
              </a:ext>
            </a:extLst>
          </p:cNvPr>
          <p:cNvGrpSpPr/>
          <p:nvPr/>
        </p:nvGrpSpPr>
        <p:grpSpPr>
          <a:xfrm>
            <a:off x="6688974" y="1305201"/>
            <a:ext cx="2738995" cy="2193301"/>
            <a:chOff x="6688974" y="1305201"/>
            <a:chExt cx="2738995" cy="2193301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8501438-3E14-75F2-6E21-2AA86A1CC0E2}"/>
                </a:ext>
              </a:extLst>
            </p:cNvPr>
            <p:cNvGrpSpPr/>
            <p:nvPr/>
          </p:nvGrpSpPr>
          <p:grpSpPr>
            <a:xfrm>
              <a:off x="6688974" y="1305201"/>
              <a:ext cx="2326423" cy="2193301"/>
              <a:chOff x="2195012" y="2445548"/>
              <a:chExt cx="2326423" cy="2193301"/>
            </a:xfrm>
          </p:grpSpPr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C3FF1D09-C209-00AB-C74A-E664E9934F4F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E99141A8-9B0E-284A-A5A1-8C3F75DEBD71}"/>
                  </a:ext>
                </a:extLst>
              </p:cNvPr>
              <p:cNvSpPr/>
              <p:nvPr/>
            </p:nvSpPr>
            <p:spPr>
              <a:xfrm rot="2047772">
                <a:off x="2195012" y="2974463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C704AA22-0EF1-8EEE-3CB0-11A55830B2F3}"/>
                  </a:ext>
                </a:extLst>
              </p:cNvPr>
              <p:cNvSpPr/>
              <p:nvPr/>
            </p:nvSpPr>
            <p:spPr>
              <a:xfrm rot="8201303">
                <a:off x="2435019" y="2445548"/>
                <a:ext cx="1530009" cy="1638293"/>
              </a:xfrm>
              <a:prstGeom prst="arc">
                <a:avLst>
                  <a:gd name="adj1" fmla="val 17137014"/>
                  <a:gd name="adj2" fmla="val 19176891"/>
                </a:avLst>
              </a:pr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4C23DA98-ABC5-72B1-6009-6B768D93B437}"/>
                </a:ext>
              </a:extLst>
            </p:cNvPr>
            <p:cNvGrpSpPr/>
            <p:nvPr/>
          </p:nvGrpSpPr>
          <p:grpSpPr>
            <a:xfrm>
              <a:off x="7155380" y="1718184"/>
              <a:ext cx="1364910" cy="1317330"/>
              <a:chOff x="2661418" y="2858531"/>
              <a:chExt cx="1364910" cy="1317330"/>
            </a:xfrm>
          </p:grpSpPr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5E52EB9D-3385-2C79-1C99-7EE6C08497CF}"/>
                  </a:ext>
                </a:extLst>
              </p:cNvPr>
              <p:cNvSpPr/>
              <p:nvPr/>
            </p:nvSpPr>
            <p:spPr>
              <a:xfrm>
                <a:off x="3120541" y="2858531"/>
                <a:ext cx="454182" cy="46039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H</a:t>
                </a:r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0396B17-AE39-6BA6-31CE-D0E4D5DF4F6C}"/>
                  </a:ext>
                </a:extLst>
              </p:cNvPr>
              <p:cNvSpPr/>
              <p:nvPr/>
            </p:nvSpPr>
            <p:spPr>
              <a:xfrm>
                <a:off x="3572146" y="3715466"/>
                <a:ext cx="454182" cy="46039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M</a:t>
                </a:r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FC426831-BBB8-7E47-2048-75D972153AD7}"/>
                  </a:ext>
                </a:extLst>
              </p:cNvPr>
              <p:cNvSpPr/>
              <p:nvPr/>
            </p:nvSpPr>
            <p:spPr>
              <a:xfrm>
                <a:off x="2661418" y="3715466"/>
                <a:ext cx="454182" cy="460395"/>
              </a:xfrm>
              <a:prstGeom prst="ellipse">
                <a:avLst/>
              </a:prstGeom>
              <a:noFill/>
              <a:ln w="3810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L</a:t>
                </a:r>
              </a:p>
            </p:txBody>
          </p:sp>
        </p:grp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313FA8A-5D59-7FEC-6ECF-2A1E92CD5AE3}"/>
                </a:ext>
              </a:extLst>
            </p:cNvPr>
            <p:cNvSpPr/>
            <p:nvPr/>
          </p:nvSpPr>
          <p:spPr>
            <a:xfrm>
              <a:off x="6908738" y="1543028"/>
              <a:ext cx="1852355" cy="18288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66550C08-C844-4B8F-2DFB-CF260B281F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61160" y="2455725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1F4040-F27F-0D2A-2E9C-3C1A05A66DFD}"/>
              </a:ext>
            </a:extLst>
          </p:cNvPr>
          <p:cNvGrpSpPr/>
          <p:nvPr/>
        </p:nvGrpSpPr>
        <p:grpSpPr>
          <a:xfrm>
            <a:off x="1983442" y="4054663"/>
            <a:ext cx="3438739" cy="894649"/>
            <a:chOff x="1581649" y="4085024"/>
            <a:chExt cx="3438739" cy="894649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942E2F3-871A-C39E-FCC6-74846E029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50729" y="4973538"/>
              <a:ext cx="658844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34649B-2775-EB9A-69F6-E6085E346899}"/>
                </a:ext>
              </a:extLst>
            </p:cNvPr>
            <p:cNvCxnSpPr>
              <a:cxnSpLocks/>
            </p:cNvCxnSpPr>
            <p:nvPr/>
          </p:nvCxnSpPr>
          <p:spPr>
            <a:xfrm>
              <a:off x="2813625" y="4583390"/>
              <a:ext cx="322804" cy="1429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21353C-652A-BE55-26F7-C2F4BD3F53F9}"/>
                </a:ext>
              </a:extLst>
            </p:cNvPr>
            <p:cNvCxnSpPr>
              <a:cxnSpLocks/>
            </p:cNvCxnSpPr>
            <p:nvPr/>
          </p:nvCxnSpPr>
          <p:spPr>
            <a:xfrm>
              <a:off x="3134873" y="4093163"/>
              <a:ext cx="3327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8E63A0-1BA4-4D5F-27B2-A74189C32F4A}"/>
                </a:ext>
              </a:extLst>
            </p:cNvPr>
            <p:cNvCxnSpPr/>
            <p:nvPr/>
          </p:nvCxnSpPr>
          <p:spPr>
            <a:xfrm>
              <a:off x="3454956" y="4583390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FF5C738-57A5-476B-0382-4DCA28F8A649}"/>
                </a:ext>
              </a:extLst>
            </p:cNvPr>
            <p:cNvCxnSpPr>
              <a:cxnSpLocks/>
            </p:cNvCxnSpPr>
            <p:nvPr/>
          </p:nvCxnSpPr>
          <p:spPr>
            <a:xfrm>
              <a:off x="3743837" y="4093163"/>
              <a:ext cx="9921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02F732F-9939-11AE-D456-2D21AA4A206E}"/>
                </a:ext>
              </a:extLst>
            </p:cNvPr>
            <p:cNvCxnSpPr/>
            <p:nvPr/>
          </p:nvCxnSpPr>
          <p:spPr>
            <a:xfrm>
              <a:off x="4735937" y="4979673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D81942-7797-96B9-F7F2-E9301D77D180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72" y="4591135"/>
              <a:ext cx="0" cy="38164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3A740F-4A0A-DBF9-3312-09C3A8272616}"/>
                </a:ext>
              </a:extLst>
            </p:cNvPr>
            <p:cNvCxnSpPr>
              <a:cxnSpLocks/>
            </p:cNvCxnSpPr>
            <p:nvPr/>
          </p:nvCxnSpPr>
          <p:spPr>
            <a:xfrm>
              <a:off x="3131455" y="4104916"/>
              <a:ext cx="0" cy="47847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0C2D5AE-10FD-DAFE-8096-A9E0B392D9CF}"/>
                </a:ext>
              </a:extLst>
            </p:cNvPr>
            <p:cNvCxnSpPr>
              <a:cxnSpLocks/>
            </p:cNvCxnSpPr>
            <p:nvPr/>
          </p:nvCxnSpPr>
          <p:spPr>
            <a:xfrm>
              <a:off x="3467624" y="4085024"/>
              <a:ext cx="0" cy="49125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89ED31C-D1E8-DA70-F1A1-68CF2BCF9E04}"/>
                </a:ext>
              </a:extLst>
            </p:cNvPr>
            <p:cNvCxnSpPr>
              <a:cxnSpLocks/>
            </p:cNvCxnSpPr>
            <p:nvPr/>
          </p:nvCxnSpPr>
          <p:spPr>
            <a:xfrm>
              <a:off x="3739407" y="4093163"/>
              <a:ext cx="0" cy="497972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21C2D95-CDBB-746A-D83D-D240CBCFBAE7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49" y="4979673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E55570-CD81-D2BF-B875-D11A1D8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6278" y="4591135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EC4A63B-7F92-B191-AE5A-469F9818A4CC}"/>
                </a:ext>
              </a:extLst>
            </p:cNvPr>
            <p:cNvCxnSpPr>
              <a:cxnSpLocks/>
            </p:cNvCxnSpPr>
            <p:nvPr/>
          </p:nvCxnSpPr>
          <p:spPr>
            <a:xfrm>
              <a:off x="1865640" y="4591135"/>
              <a:ext cx="1381" cy="38853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7D6DE91-64E9-DD05-17E6-8D04AE726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393" y="4591135"/>
              <a:ext cx="0" cy="381645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9DAF2-58BC-94BE-0610-91455E0A0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37" y="4091374"/>
              <a:ext cx="0" cy="87888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A66087-7288-F06A-7E4C-0E4936C07375}"/>
              </a:ext>
            </a:extLst>
          </p:cNvPr>
          <p:cNvGrpSpPr/>
          <p:nvPr/>
        </p:nvGrpSpPr>
        <p:grpSpPr>
          <a:xfrm>
            <a:off x="784522" y="1927477"/>
            <a:ext cx="4743512" cy="3659332"/>
            <a:chOff x="784522" y="1927477"/>
            <a:chExt cx="4743512" cy="365933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DE52384-0377-2D38-B6D1-DE1C4B6A330A}"/>
                </a:ext>
              </a:extLst>
            </p:cNvPr>
            <p:cNvGrpSpPr/>
            <p:nvPr/>
          </p:nvGrpSpPr>
          <p:grpSpPr>
            <a:xfrm>
              <a:off x="784522" y="3685663"/>
              <a:ext cx="4722213" cy="1901146"/>
              <a:chOff x="394431" y="3727851"/>
              <a:chExt cx="4722213" cy="190114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588F91E-BB5E-2C12-0C09-6ACC3D703288}"/>
                  </a:ext>
                </a:extLst>
              </p:cNvPr>
              <p:cNvGrpSpPr/>
              <p:nvPr/>
            </p:nvGrpSpPr>
            <p:grpSpPr>
              <a:xfrm>
                <a:off x="394431" y="3727851"/>
                <a:ext cx="4722213" cy="1901146"/>
                <a:chOff x="-344352" y="2028719"/>
                <a:chExt cx="10167012" cy="282222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F6D14165-B728-CF11-DD18-8CAE06491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2028719"/>
                  <a:ext cx="0" cy="22528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C2181CD3-C2FB-7E32-CBAA-3CDF2789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945" y="4281590"/>
                  <a:ext cx="75857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564D070-0640-E331-8879-36EC635C22AF}"/>
                    </a:ext>
                  </a:extLst>
                </p:cNvPr>
                <p:cNvSpPr txBox="1"/>
                <p:nvPr/>
              </p:nvSpPr>
              <p:spPr>
                <a:xfrm>
                  <a:off x="-344352" y="2588468"/>
                  <a:ext cx="1747116" cy="959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Arrival rate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7D3850-2E1E-5C85-AE99-31C09DFCE5BB}"/>
                    </a:ext>
                  </a:extLst>
                </p:cNvPr>
                <p:cNvSpPr txBox="1"/>
                <p:nvPr/>
              </p:nvSpPr>
              <p:spPr>
                <a:xfrm>
                  <a:off x="5026447" y="4302679"/>
                  <a:ext cx="1395337" cy="548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3BAEA11-D8DD-AC7D-1510-B2564995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3BAEA11-D8DD-AC7D-1510-B25649954F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113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481842E-74A8-0715-EE3D-6533658AA2F5}"/>
                </a:ext>
              </a:extLst>
            </p:cNvPr>
            <p:cNvCxnSpPr/>
            <p:nvPr/>
          </p:nvCxnSpPr>
          <p:spPr>
            <a:xfrm flipH="1">
              <a:off x="863103" y="1982968"/>
              <a:ext cx="1630921" cy="209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F29B9A-AA22-397D-78F2-82B91FA242D8}"/>
                </a:ext>
              </a:extLst>
            </p:cNvPr>
            <p:cNvCxnSpPr>
              <a:cxnSpLocks/>
            </p:cNvCxnSpPr>
            <p:nvPr/>
          </p:nvCxnSpPr>
          <p:spPr>
            <a:xfrm>
              <a:off x="4071701" y="1927477"/>
              <a:ext cx="1456333" cy="219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DD74A44C-361A-6236-4900-3FD3AB938AFF}"/>
              </a:ext>
            </a:extLst>
          </p:cNvPr>
          <p:cNvGrpSpPr/>
          <p:nvPr/>
        </p:nvGrpSpPr>
        <p:grpSpPr>
          <a:xfrm>
            <a:off x="5756809" y="1810850"/>
            <a:ext cx="5125996" cy="3831450"/>
            <a:chOff x="402038" y="1755359"/>
            <a:chExt cx="5125996" cy="3831450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6368BED4-2412-BB32-05EC-E5A4B0FEFFC0}"/>
                </a:ext>
              </a:extLst>
            </p:cNvPr>
            <p:cNvGrpSpPr/>
            <p:nvPr/>
          </p:nvGrpSpPr>
          <p:grpSpPr>
            <a:xfrm>
              <a:off x="402038" y="3685663"/>
              <a:ext cx="5104697" cy="1901146"/>
              <a:chOff x="11947" y="3727851"/>
              <a:chExt cx="5104697" cy="1901146"/>
            </a:xfrm>
          </p:grpSpPr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28CBDF9D-950F-C671-C570-9D6D8BF4E977}"/>
                  </a:ext>
                </a:extLst>
              </p:cNvPr>
              <p:cNvGrpSpPr/>
              <p:nvPr/>
            </p:nvGrpSpPr>
            <p:grpSpPr>
              <a:xfrm>
                <a:off x="11947" y="3727851"/>
                <a:ext cx="5104697" cy="1901146"/>
                <a:chOff x="-1167849" y="2028719"/>
                <a:chExt cx="10990509" cy="2822229"/>
              </a:xfrm>
            </p:grpSpPr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DA433AF8-CC7A-C061-D30A-59B1A9DD14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2028719"/>
                  <a:ext cx="0" cy="22528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CEAE9E65-5693-FE8A-F22B-E5C8703958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945" y="4281590"/>
                  <a:ext cx="75857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E8DA835-9870-0B80-C7F7-A1C6A34E6FFE}"/>
                    </a:ext>
                  </a:extLst>
                </p:cNvPr>
                <p:cNvSpPr txBox="1"/>
                <p:nvPr/>
              </p:nvSpPr>
              <p:spPr>
                <a:xfrm>
                  <a:off x="-1167849" y="2623549"/>
                  <a:ext cx="2822722" cy="959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Completion rate</a:t>
                  </a:r>
                </a:p>
              </p:txBody>
            </p:sp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DE0214F-AF5C-B6E0-37FB-070769976E73}"/>
                    </a:ext>
                  </a:extLst>
                </p:cNvPr>
                <p:cNvSpPr txBox="1"/>
                <p:nvPr/>
              </p:nvSpPr>
              <p:spPr>
                <a:xfrm>
                  <a:off x="5026447" y="4302679"/>
                  <a:ext cx="1395337" cy="548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EF1C28F6-3E4E-4701-BA39-0A18DF4B4283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oMath>
                      </m:oMathPara>
                    </a14:m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EF1C28F6-3E4E-4701-BA39-0A18DF4B42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E9D62876-F426-4101-622C-96DBF9A3F6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433" y="2006480"/>
              <a:ext cx="1140618" cy="211121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96FE6D8-8B6D-7DE7-0068-907EB97BA2E6}"/>
                </a:ext>
              </a:extLst>
            </p:cNvPr>
            <p:cNvCxnSpPr>
              <a:cxnSpLocks/>
              <a:stCxn id="70" idx="7"/>
            </p:cNvCxnSpPr>
            <p:nvPr/>
          </p:nvCxnSpPr>
          <p:spPr>
            <a:xfrm>
              <a:off x="3135051" y="1755359"/>
              <a:ext cx="2392983" cy="2362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894B326-D76B-16FC-70A7-EB02FAD88017}"/>
              </a:ext>
            </a:extLst>
          </p:cNvPr>
          <p:cNvGrpSpPr/>
          <p:nvPr/>
        </p:nvGrpSpPr>
        <p:grpSpPr>
          <a:xfrm>
            <a:off x="7338213" y="4183082"/>
            <a:ext cx="3434309" cy="838285"/>
            <a:chOff x="1581649" y="4154657"/>
            <a:chExt cx="3434309" cy="838285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BECF2DE-2A39-7019-E1F2-515DED7D4FE5}"/>
                </a:ext>
              </a:extLst>
            </p:cNvPr>
            <p:cNvCxnSpPr>
              <a:cxnSpLocks/>
            </p:cNvCxnSpPr>
            <p:nvPr/>
          </p:nvCxnSpPr>
          <p:spPr>
            <a:xfrm>
              <a:off x="2460837" y="4562710"/>
              <a:ext cx="75798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E5BAC3E-CB85-19EA-CEA3-B374A74499EA}"/>
                </a:ext>
              </a:extLst>
            </p:cNvPr>
            <p:cNvCxnSpPr>
              <a:cxnSpLocks/>
            </p:cNvCxnSpPr>
            <p:nvPr/>
          </p:nvCxnSpPr>
          <p:spPr>
            <a:xfrm>
              <a:off x="2538669" y="4981928"/>
              <a:ext cx="596204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C3D91B8-67C8-E06C-DD6F-822AD10EB804}"/>
                </a:ext>
              </a:extLst>
            </p:cNvPr>
            <p:cNvCxnSpPr>
              <a:cxnSpLocks/>
            </p:cNvCxnSpPr>
            <p:nvPr/>
          </p:nvCxnSpPr>
          <p:spPr>
            <a:xfrm>
              <a:off x="3129887" y="4154657"/>
              <a:ext cx="33275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23A822C-B8C4-A980-08F8-797C0085D37B}"/>
                </a:ext>
              </a:extLst>
            </p:cNvPr>
            <p:cNvCxnSpPr/>
            <p:nvPr/>
          </p:nvCxnSpPr>
          <p:spPr>
            <a:xfrm>
              <a:off x="3454956" y="4583390"/>
              <a:ext cx="28445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7359D1B-9AF7-41E1-E889-33A19E7D83F0}"/>
                </a:ext>
              </a:extLst>
            </p:cNvPr>
            <p:cNvCxnSpPr>
              <a:cxnSpLocks/>
            </p:cNvCxnSpPr>
            <p:nvPr/>
          </p:nvCxnSpPr>
          <p:spPr>
            <a:xfrm>
              <a:off x="3739407" y="4977050"/>
              <a:ext cx="9921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74690F29-61DA-4215-4A51-63012867E82B}"/>
                </a:ext>
              </a:extLst>
            </p:cNvPr>
            <p:cNvCxnSpPr/>
            <p:nvPr/>
          </p:nvCxnSpPr>
          <p:spPr>
            <a:xfrm>
              <a:off x="4731507" y="4173838"/>
              <a:ext cx="28445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995A3B72-A329-1D27-E1CE-AC0F4045BADE}"/>
                </a:ext>
              </a:extLst>
            </p:cNvPr>
            <p:cNvCxnSpPr>
              <a:cxnSpLocks/>
            </p:cNvCxnSpPr>
            <p:nvPr/>
          </p:nvCxnSpPr>
          <p:spPr>
            <a:xfrm>
              <a:off x="2540674" y="4562710"/>
              <a:ext cx="0" cy="41696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8D0F94FD-A91A-7668-B76F-22E97C6D30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4873" y="4154657"/>
              <a:ext cx="0" cy="838285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62636FF-21CB-A291-782B-4CEFCB2332C9}"/>
                </a:ext>
              </a:extLst>
            </p:cNvPr>
            <p:cNvCxnSpPr>
              <a:cxnSpLocks/>
            </p:cNvCxnSpPr>
            <p:nvPr/>
          </p:nvCxnSpPr>
          <p:spPr>
            <a:xfrm>
              <a:off x="3467624" y="4154657"/>
              <a:ext cx="0" cy="421619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57163BCB-B5F4-3B55-4738-86568D6EA0BF}"/>
                </a:ext>
              </a:extLst>
            </p:cNvPr>
            <p:cNvCxnSpPr>
              <a:cxnSpLocks/>
            </p:cNvCxnSpPr>
            <p:nvPr/>
          </p:nvCxnSpPr>
          <p:spPr>
            <a:xfrm>
              <a:off x="3739407" y="4587484"/>
              <a:ext cx="0" cy="390453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F745FF0B-525D-97F5-312E-EE6BC788EB21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49" y="4979673"/>
              <a:ext cx="56908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2C1D46D8-2DF5-9DA5-708E-AE635C594FC1}"/>
                </a:ext>
              </a:extLst>
            </p:cNvPr>
            <p:cNvCxnSpPr>
              <a:cxnSpLocks/>
            </p:cNvCxnSpPr>
            <p:nvPr/>
          </p:nvCxnSpPr>
          <p:spPr>
            <a:xfrm>
              <a:off x="2167318" y="4160569"/>
              <a:ext cx="284451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C5C2010-7CEF-5AA7-0CD4-F14F1CBBDF17}"/>
                </a:ext>
              </a:extLst>
            </p:cNvPr>
            <p:cNvCxnSpPr>
              <a:cxnSpLocks/>
            </p:cNvCxnSpPr>
            <p:nvPr/>
          </p:nvCxnSpPr>
          <p:spPr>
            <a:xfrm>
              <a:off x="2160664" y="4173838"/>
              <a:ext cx="0" cy="81910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CBBAC8E9-3D6D-28C5-7C22-98AB5FF17DCD}"/>
                </a:ext>
              </a:extLst>
            </p:cNvPr>
            <p:cNvCxnSpPr>
              <a:cxnSpLocks/>
            </p:cNvCxnSpPr>
            <p:nvPr/>
          </p:nvCxnSpPr>
          <p:spPr>
            <a:xfrm>
              <a:off x="2451769" y="4160569"/>
              <a:ext cx="0" cy="402141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AC041FAE-BE80-14DF-7399-44A2B46DA294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37" y="4173838"/>
              <a:ext cx="0" cy="796424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632925F-FAFA-2FB5-021C-2DFA049EAD79}"/>
                  </a:ext>
                </a:extLst>
              </p:cNvPr>
              <p:cNvSpPr/>
              <p:nvPr/>
            </p:nvSpPr>
            <p:spPr>
              <a:xfrm>
                <a:off x="3752854" y="5527732"/>
                <a:ext cx="4684301" cy="8498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Simple, explicit characterization of 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9632925F-FAFA-2FB5-021C-2DFA049EAD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2854" y="5527732"/>
                <a:ext cx="4684301" cy="849841"/>
              </a:xfrm>
              <a:prstGeom prst="roundRect">
                <a:avLst/>
              </a:prstGeom>
              <a:blipFill>
                <a:blip r:embed="rId4"/>
                <a:stretch>
                  <a:fillRect r="-259" b="-76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A80BB-2156-CF7C-A603-AA1F1208F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CBB799-9560-1FE6-F187-9CB09CEA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5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Quantum switching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D405-AEAC-84E6-C572-19308D46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7702"/>
            <a:ext cx="10515600" cy="28192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Switch generates entangled qubit-pairs</a:t>
            </a:r>
          </a:p>
          <a:p>
            <a:pPr marL="0" indent="0">
              <a:buNone/>
            </a:pPr>
            <a:r>
              <a:rPr lang="en-US" dirty="0"/>
              <a:t>2. Switch transmits half of entangled pair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3D879-3092-6FC2-FC5C-717EF0EE4F7A}"/>
              </a:ext>
            </a:extLst>
          </p:cNvPr>
          <p:cNvGrpSpPr/>
          <p:nvPr/>
        </p:nvGrpSpPr>
        <p:grpSpPr>
          <a:xfrm>
            <a:off x="2345993" y="1768374"/>
            <a:ext cx="7500013" cy="1589328"/>
            <a:chOff x="2345993" y="1768374"/>
            <a:chExt cx="7500013" cy="15893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917397-D4D2-CE9F-50B2-EB7DBAB14B50}"/>
                </a:ext>
              </a:extLst>
            </p:cNvPr>
            <p:cNvGrpSpPr/>
            <p:nvPr/>
          </p:nvGrpSpPr>
          <p:grpSpPr>
            <a:xfrm>
              <a:off x="2345993" y="2042934"/>
              <a:ext cx="7500013" cy="914400"/>
              <a:chOff x="1742239" y="2065793"/>
              <a:chExt cx="7500013" cy="9144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EE7A80-F21B-A2B6-D586-284B64617377}"/>
                  </a:ext>
                </a:extLst>
              </p:cNvPr>
              <p:cNvGrpSpPr/>
              <p:nvPr/>
            </p:nvGrpSpPr>
            <p:grpSpPr>
              <a:xfrm>
                <a:off x="1742239" y="2065793"/>
                <a:ext cx="7500013" cy="914400"/>
                <a:chOff x="1742239" y="2065793"/>
                <a:chExt cx="7500013" cy="914400"/>
              </a:xfrm>
            </p:grpSpPr>
            <p:pic>
              <p:nvPicPr>
                <p:cNvPr id="7" name="Graphic 6" descr="Court outline">
                  <a:extLst>
                    <a:ext uri="{FF2B5EF4-FFF2-40B4-BE49-F238E27FC236}">
                      <a16:creationId xmlns:a16="http://schemas.microsoft.com/office/drawing/2014/main" id="{A4E8BCBD-D610-47DB-7BCC-1B3194719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7852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Bank outline">
                  <a:extLst>
                    <a:ext uri="{FF2B5EF4-FFF2-40B4-BE49-F238E27FC236}">
                      <a16:creationId xmlns:a16="http://schemas.microsoft.com/office/drawing/2014/main" id="{722D17F2-778F-C926-A7FB-ED9A0DA16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239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44CED065-8529-2331-ED0A-8B4C7A74F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3527254" y="2424751"/>
                  <a:ext cx="1529684" cy="322292"/>
                </a:xfrm>
                <a:prstGeom prst="rect">
                  <a:avLst/>
                </a:prstGeom>
              </p:spPr>
            </p:pic>
            <p:pic>
              <p:nvPicPr>
                <p:cNvPr id="14" name="Picture 13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BCEFF1EC-852B-0A11-5791-7645AA988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5927553" y="2424751"/>
                  <a:ext cx="1529684" cy="322292"/>
                </a:xfrm>
                <a:prstGeom prst="rect">
                  <a:avLst/>
                </a:prstGeom>
              </p:spPr>
            </p:pic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92AAA4-453A-1E88-1FC3-4DCF9E372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6639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357D0E-32DD-0FCD-76FB-5A107BDE7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410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CEA5DA-9A04-6E87-D261-E61008296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784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7C41A-D1BA-C8F3-F95A-370BF0214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09D093-7A05-490C-C7FE-B3D9418F1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7FF843-F074-69F0-579C-99DBE3C0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040A78-A3D7-7D65-9875-A4B3611A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7E92036-2CBB-4180-A1DE-DDA67896F3E6}"/>
              </a:ext>
            </a:extLst>
          </p:cNvPr>
          <p:cNvGrpSpPr/>
          <p:nvPr/>
        </p:nvGrpSpPr>
        <p:grpSpPr>
          <a:xfrm>
            <a:off x="3115492" y="2085133"/>
            <a:ext cx="1633672" cy="379189"/>
            <a:chOff x="3115492" y="2085133"/>
            <a:chExt cx="1633672" cy="37918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FEA4ECF-5740-9869-3907-5441397BAB0E}"/>
                </a:ext>
              </a:extLst>
            </p:cNvPr>
            <p:cNvSpPr/>
            <p:nvPr/>
          </p:nvSpPr>
          <p:spPr>
            <a:xfrm>
              <a:off x="3115492" y="2085133"/>
              <a:ext cx="1633672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98D289-C6EC-EC1D-3FFA-EF8815F12539}"/>
                </a:ext>
              </a:extLst>
            </p:cNvPr>
            <p:cNvSpPr/>
            <p:nvPr/>
          </p:nvSpPr>
          <p:spPr>
            <a:xfrm>
              <a:off x="3228070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C460C3-D944-7221-40B5-5A804E1AD509}"/>
                </a:ext>
              </a:extLst>
            </p:cNvPr>
            <p:cNvSpPr/>
            <p:nvPr/>
          </p:nvSpPr>
          <p:spPr>
            <a:xfrm>
              <a:off x="4568144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62E789-70E1-CE72-118B-96C9E5AE1751}"/>
              </a:ext>
            </a:extLst>
          </p:cNvPr>
          <p:cNvGrpSpPr/>
          <p:nvPr/>
        </p:nvGrpSpPr>
        <p:grpSpPr>
          <a:xfrm>
            <a:off x="5017446" y="2082107"/>
            <a:ext cx="2144240" cy="379189"/>
            <a:chOff x="2956071" y="2085133"/>
            <a:chExt cx="2144240" cy="37918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457D06-648E-DF4A-40A2-BE1F2F933AE2}"/>
                </a:ext>
              </a:extLst>
            </p:cNvPr>
            <p:cNvSpPr/>
            <p:nvPr/>
          </p:nvSpPr>
          <p:spPr>
            <a:xfrm>
              <a:off x="2956071" y="2085133"/>
              <a:ext cx="2144240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77940CF-BF06-02B6-F5F6-7503E34A3C4C}"/>
                </a:ext>
              </a:extLst>
            </p:cNvPr>
            <p:cNvSpPr/>
            <p:nvPr/>
          </p:nvSpPr>
          <p:spPr>
            <a:xfrm>
              <a:off x="3089674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C9B38F7-34ED-11FB-68D6-7CB6049439A8}"/>
                </a:ext>
              </a:extLst>
            </p:cNvPr>
            <p:cNvSpPr/>
            <p:nvPr/>
          </p:nvSpPr>
          <p:spPr>
            <a:xfrm>
              <a:off x="4788508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284CE-BB77-3E45-EDB5-99F52EE4452F}"/>
              </a:ext>
            </a:extLst>
          </p:cNvPr>
          <p:cNvGrpSpPr/>
          <p:nvPr/>
        </p:nvGrpSpPr>
        <p:grpSpPr>
          <a:xfrm>
            <a:off x="7429968" y="2079598"/>
            <a:ext cx="1633672" cy="379189"/>
            <a:chOff x="3115492" y="2085133"/>
            <a:chExt cx="1633672" cy="37918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C94787-F19E-3BC2-10BC-F24B0526A75F}"/>
                </a:ext>
              </a:extLst>
            </p:cNvPr>
            <p:cNvSpPr/>
            <p:nvPr/>
          </p:nvSpPr>
          <p:spPr>
            <a:xfrm>
              <a:off x="3115492" y="2085133"/>
              <a:ext cx="1633672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F2E0C4-A612-BE6B-92D8-2B1165ACE502}"/>
                </a:ext>
              </a:extLst>
            </p:cNvPr>
            <p:cNvSpPr/>
            <p:nvPr/>
          </p:nvSpPr>
          <p:spPr>
            <a:xfrm>
              <a:off x="3228070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E6ED3-CD17-4205-7D41-361FFDB0B791}"/>
                </a:ext>
              </a:extLst>
            </p:cNvPr>
            <p:cNvSpPr/>
            <p:nvPr/>
          </p:nvSpPr>
          <p:spPr>
            <a:xfrm>
              <a:off x="4568144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636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Quantum switching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D405-AEAC-84E6-C572-19308D46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7702"/>
            <a:ext cx="10515600" cy="2819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Switch generates entangled qubit-pairs</a:t>
            </a:r>
          </a:p>
          <a:p>
            <a:pPr marL="0" indent="0">
              <a:buNone/>
            </a:pPr>
            <a:r>
              <a:rPr lang="en-US" dirty="0"/>
              <a:t>2. Switch transmits half of entangled pair</a:t>
            </a:r>
          </a:p>
          <a:p>
            <a:pPr marL="0" indent="0">
              <a:buNone/>
            </a:pPr>
            <a:r>
              <a:rPr lang="en-US" dirty="0"/>
              <a:t>3. Switch combines two entangled pairs to make longer-distance pair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41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3D879-3092-6FC2-FC5C-717EF0EE4F7A}"/>
              </a:ext>
            </a:extLst>
          </p:cNvPr>
          <p:cNvGrpSpPr/>
          <p:nvPr/>
        </p:nvGrpSpPr>
        <p:grpSpPr>
          <a:xfrm>
            <a:off x="2345993" y="1768374"/>
            <a:ext cx="7500013" cy="1589328"/>
            <a:chOff x="2345993" y="1768374"/>
            <a:chExt cx="7500013" cy="15893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917397-D4D2-CE9F-50B2-EB7DBAB14B50}"/>
                </a:ext>
              </a:extLst>
            </p:cNvPr>
            <p:cNvGrpSpPr/>
            <p:nvPr/>
          </p:nvGrpSpPr>
          <p:grpSpPr>
            <a:xfrm>
              <a:off x="2345993" y="2042934"/>
              <a:ext cx="7500013" cy="914400"/>
              <a:chOff x="1742239" y="2065793"/>
              <a:chExt cx="7500013" cy="9144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EE7A80-F21B-A2B6-D586-284B64617377}"/>
                  </a:ext>
                </a:extLst>
              </p:cNvPr>
              <p:cNvGrpSpPr/>
              <p:nvPr/>
            </p:nvGrpSpPr>
            <p:grpSpPr>
              <a:xfrm>
                <a:off x="1742239" y="2065793"/>
                <a:ext cx="7500013" cy="914400"/>
                <a:chOff x="1742239" y="2065793"/>
                <a:chExt cx="7500013" cy="914400"/>
              </a:xfrm>
            </p:grpSpPr>
            <p:pic>
              <p:nvPicPr>
                <p:cNvPr id="7" name="Graphic 6" descr="Court outline">
                  <a:extLst>
                    <a:ext uri="{FF2B5EF4-FFF2-40B4-BE49-F238E27FC236}">
                      <a16:creationId xmlns:a16="http://schemas.microsoft.com/office/drawing/2014/main" id="{A4E8BCBD-D610-47DB-7BCC-1B3194719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7852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Bank outline">
                  <a:extLst>
                    <a:ext uri="{FF2B5EF4-FFF2-40B4-BE49-F238E27FC236}">
                      <a16:creationId xmlns:a16="http://schemas.microsoft.com/office/drawing/2014/main" id="{722D17F2-778F-C926-A7FB-ED9A0DA16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239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44CED065-8529-2331-ED0A-8B4C7A74F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3527254" y="2424751"/>
                  <a:ext cx="1529684" cy="322292"/>
                </a:xfrm>
                <a:prstGeom prst="rect">
                  <a:avLst/>
                </a:prstGeom>
              </p:spPr>
            </p:pic>
            <p:pic>
              <p:nvPicPr>
                <p:cNvPr id="14" name="Picture 13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BCEFF1EC-852B-0A11-5791-7645AA988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5927553" y="2424751"/>
                  <a:ext cx="1529684" cy="322292"/>
                </a:xfrm>
                <a:prstGeom prst="rect">
                  <a:avLst/>
                </a:prstGeom>
              </p:spPr>
            </p:pic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92AAA4-453A-1E88-1FC3-4DCF9E372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6639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357D0E-32DD-0FCD-76FB-5A107BDE7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410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CEA5DA-9A04-6E87-D261-E61008296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784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7C41A-D1BA-C8F3-F95A-370BF0214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09D093-7A05-490C-C7FE-B3D9418F1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7FF843-F074-69F0-579C-99DBE3C0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040A78-A3D7-7D65-9875-A4B3611A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6C284CE-BB77-3E45-EDB5-99F52EE4452F}"/>
              </a:ext>
            </a:extLst>
          </p:cNvPr>
          <p:cNvGrpSpPr/>
          <p:nvPr/>
        </p:nvGrpSpPr>
        <p:grpSpPr>
          <a:xfrm>
            <a:off x="7429968" y="2079598"/>
            <a:ext cx="1633672" cy="379189"/>
            <a:chOff x="3115492" y="2085133"/>
            <a:chExt cx="1633672" cy="379189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3C94787-F19E-3BC2-10BC-F24B0526A75F}"/>
                </a:ext>
              </a:extLst>
            </p:cNvPr>
            <p:cNvSpPr/>
            <p:nvPr/>
          </p:nvSpPr>
          <p:spPr>
            <a:xfrm>
              <a:off x="3115492" y="2085133"/>
              <a:ext cx="1633672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3F2E0C4-A612-BE6B-92D8-2B1165ACE502}"/>
                </a:ext>
              </a:extLst>
            </p:cNvPr>
            <p:cNvSpPr/>
            <p:nvPr/>
          </p:nvSpPr>
          <p:spPr>
            <a:xfrm>
              <a:off x="3228070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8BE6ED3-CD17-4205-7D41-361FFDB0B791}"/>
                </a:ext>
              </a:extLst>
            </p:cNvPr>
            <p:cNvSpPr/>
            <p:nvPr/>
          </p:nvSpPr>
          <p:spPr>
            <a:xfrm>
              <a:off x="4568144" y="2232901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D5787F-818E-F465-1063-589BE1849643}"/>
              </a:ext>
            </a:extLst>
          </p:cNvPr>
          <p:cNvGrpSpPr/>
          <p:nvPr/>
        </p:nvGrpSpPr>
        <p:grpSpPr>
          <a:xfrm>
            <a:off x="3128220" y="2079598"/>
            <a:ext cx="3997433" cy="380095"/>
            <a:chOff x="3128220" y="2079598"/>
            <a:chExt cx="3997433" cy="380095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461EB99-0768-4737-A9E3-4D605761AE8E}"/>
                </a:ext>
              </a:extLst>
            </p:cNvPr>
            <p:cNvGrpSpPr/>
            <p:nvPr/>
          </p:nvGrpSpPr>
          <p:grpSpPr>
            <a:xfrm>
              <a:off x="3128220" y="2079598"/>
              <a:ext cx="3997433" cy="380095"/>
              <a:chOff x="3128220" y="2079598"/>
              <a:chExt cx="3997433" cy="38009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361A0C0-DA91-A6AB-6F62-59AE60AA0E86}"/>
                  </a:ext>
                </a:extLst>
              </p:cNvPr>
              <p:cNvSpPr/>
              <p:nvPr/>
            </p:nvSpPr>
            <p:spPr>
              <a:xfrm>
                <a:off x="3128220" y="2079598"/>
                <a:ext cx="440844" cy="379189"/>
              </a:xfrm>
              <a:prstGeom prst="ellipse">
                <a:avLst/>
              </a:prstGeom>
              <a:solidFill>
                <a:srgbClr val="FF33CC"/>
              </a:solidFill>
              <a:ln w="254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A62E789-70E1-CE72-118B-96C9E5AE1751}"/>
                  </a:ext>
                </a:extLst>
              </p:cNvPr>
              <p:cNvGrpSpPr/>
              <p:nvPr/>
            </p:nvGrpSpPr>
            <p:grpSpPr>
              <a:xfrm>
                <a:off x="3297713" y="2080504"/>
                <a:ext cx="3827940" cy="379189"/>
                <a:chOff x="1236338" y="2083530"/>
                <a:chExt cx="3827940" cy="379189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8457D06-648E-DF4A-40A2-BE1F2F933AE2}"/>
                    </a:ext>
                  </a:extLst>
                </p:cNvPr>
                <p:cNvSpPr/>
                <p:nvPr/>
              </p:nvSpPr>
              <p:spPr>
                <a:xfrm>
                  <a:off x="4623434" y="2083530"/>
                  <a:ext cx="440844" cy="379189"/>
                </a:xfrm>
                <a:prstGeom prst="ellipse">
                  <a:avLst/>
                </a:prstGeom>
                <a:solidFill>
                  <a:srgbClr val="FF33CC"/>
                </a:solidFill>
                <a:ln w="254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77940CF-BF06-02B6-F5F6-7503E34A3C4C}"/>
                    </a:ext>
                  </a:extLst>
                </p:cNvPr>
                <p:cNvSpPr/>
                <p:nvPr/>
              </p:nvSpPr>
              <p:spPr>
                <a:xfrm>
                  <a:off x="1236338" y="2233050"/>
                  <a:ext cx="9553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9B38F7-34ED-11FB-68D6-7CB6049439A8}"/>
                    </a:ext>
                  </a:extLst>
                </p:cNvPr>
                <p:cNvSpPr/>
                <p:nvPr/>
              </p:nvSpPr>
              <p:spPr>
                <a:xfrm>
                  <a:off x="4788508" y="2232901"/>
                  <a:ext cx="9553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1F8DB2-79A1-ED85-3226-03DFA3210882}"/>
                </a:ext>
              </a:extLst>
            </p:cNvPr>
            <p:cNvCxnSpPr>
              <a:stCxn id="32" idx="6"/>
              <a:endCxn id="16" idx="2"/>
            </p:cNvCxnSpPr>
            <p:nvPr/>
          </p:nvCxnSpPr>
          <p:spPr>
            <a:xfrm>
              <a:off x="3569064" y="2269193"/>
              <a:ext cx="3115745" cy="906"/>
            </a:xfrm>
            <a:prstGeom prst="line">
              <a:avLst/>
            </a:prstGeom>
            <a:ln w="381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1737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Application: Quantum switching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6D405-AEAC-84E6-C572-19308D46E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57701"/>
            <a:ext cx="10515600" cy="3290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Switch generates entangled qubit-pairs</a:t>
            </a:r>
          </a:p>
          <a:p>
            <a:pPr marL="0" indent="0">
              <a:buNone/>
            </a:pPr>
            <a:r>
              <a:rPr lang="en-US" dirty="0"/>
              <a:t>2. Switch transmits half of entangled pair</a:t>
            </a:r>
          </a:p>
          <a:p>
            <a:pPr marL="0" indent="0">
              <a:buNone/>
            </a:pPr>
            <a:r>
              <a:rPr lang="en-US" dirty="0"/>
              <a:t>3. Switch combines two entangled pairs to make longer-distance pair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“Matching Queues with Abandonments in Quantum Switches: Stability and Throughput Analysis” [ZJM]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42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03D879-3092-6FC2-FC5C-717EF0EE4F7A}"/>
              </a:ext>
            </a:extLst>
          </p:cNvPr>
          <p:cNvGrpSpPr/>
          <p:nvPr/>
        </p:nvGrpSpPr>
        <p:grpSpPr>
          <a:xfrm>
            <a:off x="2345993" y="1768374"/>
            <a:ext cx="7500013" cy="1589328"/>
            <a:chOff x="2345993" y="1768374"/>
            <a:chExt cx="7500013" cy="158932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917397-D4D2-CE9F-50B2-EB7DBAB14B50}"/>
                </a:ext>
              </a:extLst>
            </p:cNvPr>
            <p:cNvGrpSpPr/>
            <p:nvPr/>
          </p:nvGrpSpPr>
          <p:grpSpPr>
            <a:xfrm>
              <a:off x="2345993" y="2042934"/>
              <a:ext cx="7500013" cy="914400"/>
              <a:chOff x="1742239" y="2065793"/>
              <a:chExt cx="7500013" cy="914400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8EE7A80-F21B-A2B6-D586-284B64617377}"/>
                  </a:ext>
                </a:extLst>
              </p:cNvPr>
              <p:cNvGrpSpPr/>
              <p:nvPr/>
            </p:nvGrpSpPr>
            <p:grpSpPr>
              <a:xfrm>
                <a:off x="1742239" y="2065793"/>
                <a:ext cx="7500013" cy="914400"/>
                <a:chOff x="1742239" y="2065793"/>
                <a:chExt cx="7500013" cy="914400"/>
              </a:xfrm>
            </p:grpSpPr>
            <p:pic>
              <p:nvPicPr>
                <p:cNvPr id="7" name="Graphic 6" descr="Court outline">
                  <a:extLst>
                    <a:ext uri="{FF2B5EF4-FFF2-40B4-BE49-F238E27FC236}">
                      <a16:creationId xmlns:a16="http://schemas.microsoft.com/office/drawing/2014/main" id="{A4E8BCBD-D610-47DB-7BCC-1B31947199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27852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9" name="Graphic 8" descr="Bank outline">
                  <a:extLst>
                    <a:ext uri="{FF2B5EF4-FFF2-40B4-BE49-F238E27FC236}">
                      <a16:creationId xmlns:a16="http://schemas.microsoft.com/office/drawing/2014/main" id="{722D17F2-778F-C926-A7FB-ED9A0DA165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2239" y="2065793"/>
                  <a:ext cx="914400" cy="914400"/>
                </a:xfrm>
                <a:prstGeom prst="rect">
                  <a:avLst/>
                </a:prstGeom>
              </p:spPr>
            </p:pic>
            <p:pic>
              <p:nvPicPr>
                <p:cNvPr id="13" name="Picture 12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44CED065-8529-2331-ED0A-8B4C7A74F7D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3527254" y="2424751"/>
                  <a:ext cx="1529684" cy="322292"/>
                </a:xfrm>
                <a:prstGeom prst="rect">
                  <a:avLst/>
                </a:prstGeom>
              </p:spPr>
            </p:pic>
            <p:pic>
              <p:nvPicPr>
                <p:cNvPr id="14" name="Picture 13" descr="https://icon-library.com/icon/network-switch-icon-10.html.html&gt;Network Switch Icon # 74953">
                  <a:extLst>
                    <a:ext uri="{FF2B5EF4-FFF2-40B4-BE49-F238E27FC236}">
                      <a16:creationId xmlns:a16="http://schemas.microsoft.com/office/drawing/2014/main" id="{BCEFF1EC-852B-0A11-5791-7645AA9881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39452" b="39452"/>
                <a:stretch/>
              </p:blipFill>
              <p:spPr>
                <a:xfrm>
                  <a:off x="5927553" y="2424751"/>
                  <a:ext cx="1529684" cy="322292"/>
                </a:xfrm>
                <a:prstGeom prst="rect">
                  <a:avLst/>
                </a:prstGeom>
              </p:spPr>
            </p:pic>
          </p:grp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192AAA4-453A-1E88-1FC3-4DCF9E3729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56639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9A357D0E-32DD-0FCD-76FB-5A107BDE77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7410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4CEA5DA-9A04-6E87-D261-E61008296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4784" y="2584054"/>
                <a:ext cx="80306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327C41A-D1BA-C8F3-F95A-370BF02148F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09D093-7A05-490C-C7FE-B3D9418F1A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83304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B7FF843-F074-69F0-579C-99DBE3C03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272418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040A78-A3D7-7D65-9875-A4B3611A53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5829" y="1768374"/>
              <a:ext cx="0" cy="63351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6D5787F-818E-F465-1063-589BE1849643}"/>
              </a:ext>
            </a:extLst>
          </p:cNvPr>
          <p:cNvGrpSpPr/>
          <p:nvPr/>
        </p:nvGrpSpPr>
        <p:grpSpPr>
          <a:xfrm>
            <a:off x="3128220" y="2079306"/>
            <a:ext cx="5917715" cy="379481"/>
            <a:chOff x="3128220" y="2079306"/>
            <a:chExt cx="5917715" cy="3794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461EB99-0768-4737-A9E3-4D605761AE8E}"/>
                </a:ext>
              </a:extLst>
            </p:cNvPr>
            <p:cNvGrpSpPr/>
            <p:nvPr/>
          </p:nvGrpSpPr>
          <p:grpSpPr>
            <a:xfrm>
              <a:off x="3128220" y="2079306"/>
              <a:ext cx="5917715" cy="379481"/>
              <a:chOff x="3128220" y="2079306"/>
              <a:chExt cx="5917715" cy="379481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361A0C0-DA91-A6AB-6F62-59AE60AA0E86}"/>
                  </a:ext>
                </a:extLst>
              </p:cNvPr>
              <p:cNvSpPr/>
              <p:nvPr/>
            </p:nvSpPr>
            <p:spPr>
              <a:xfrm>
                <a:off x="3128220" y="2079598"/>
                <a:ext cx="440844" cy="379189"/>
              </a:xfrm>
              <a:prstGeom prst="ellipse">
                <a:avLst/>
              </a:prstGeom>
              <a:solidFill>
                <a:srgbClr val="FF33CC"/>
              </a:solidFill>
              <a:ln w="25400">
                <a:solidFill>
                  <a:srgbClr val="CC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EA62E789-70E1-CE72-118B-96C9E5AE1751}"/>
                  </a:ext>
                </a:extLst>
              </p:cNvPr>
              <p:cNvGrpSpPr/>
              <p:nvPr/>
            </p:nvGrpSpPr>
            <p:grpSpPr>
              <a:xfrm>
                <a:off x="3297713" y="2079306"/>
                <a:ext cx="5748222" cy="379189"/>
                <a:chOff x="1236338" y="2082332"/>
                <a:chExt cx="5748222" cy="379189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18457D06-648E-DF4A-40A2-BE1F2F933AE2}"/>
                    </a:ext>
                  </a:extLst>
                </p:cNvPr>
                <p:cNvSpPr/>
                <p:nvPr/>
              </p:nvSpPr>
              <p:spPr>
                <a:xfrm>
                  <a:off x="6543716" y="2082332"/>
                  <a:ext cx="440844" cy="379189"/>
                </a:xfrm>
                <a:prstGeom prst="ellipse">
                  <a:avLst/>
                </a:prstGeom>
                <a:solidFill>
                  <a:srgbClr val="FF33CC"/>
                </a:solidFill>
                <a:ln w="25400">
                  <a:solidFill>
                    <a:srgbClr val="CC00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277940CF-BF06-02B6-F5F6-7503E34A3C4C}"/>
                    </a:ext>
                  </a:extLst>
                </p:cNvPr>
                <p:cNvSpPr/>
                <p:nvPr/>
              </p:nvSpPr>
              <p:spPr>
                <a:xfrm>
                  <a:off x="1236338" y="2233050"/>
                  <a:ext cx="9553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4C9B38F7-34ED-11FB-68D6-7CB6049439A8}"/>
                    </a:ext>
                  </a:extLst>
                </p:cNvPr>
                <p:cNvSpPr/>
                <p:nvPr/>
              </p:nvSpPr>
              <p:spPr>
                <a:xfrm>
                  <a:off x="6719532" y="2222000"/>
                  <a:ext cx="95535" cy="9144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D1F8DB2-79A1-ED85-3226-03DFA3210882}"/>
                </a:ext>
              </a:extLst>
            </p:cNvPr>
            <p:cNvCxnSpPr>
              <a:stCxn id="32" idx="6"/>
              <a:endCxn id="16" idx="2"/>
            </p:cNvCxnSpPr>
            <p:nvPr/>
          </p:nvCxnSpPr>
          <p:spPr>
            <a:xfrm flipV="1">
              <a:off x="3569064" y="2268901"/>
              <a:ext cx="5036027" cy="292"/>
            </a:xfrm>
            <a:prstGeom prst="line">
              <a:avLst/>
            </a:prstGeom>
            <a:ln w="381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877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switching: Switch perspective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43</a:t>
            </a:fld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B8CC776-515B-944E-EAF9-429AA8F86C24}"/>
              </a:ext>
            </a:extLst>
          </p:cNvPr>
          <p:cNvGrpSpPr/>
          <p:nvPr/>
        </p:nvGrpSpPr>
        <p:grpSpPr>
          <a:xfrm>
            <a:off x="6641106" y="1302515"/>
            <a:ext cx="2714159" cy="4246587"/>
            <a:chOff x="6641106" y="1302515"/>
            <a:chExt cx="2714159" cy="4246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637C12-CAEB-BDF6-1BFB-07613DB48939}"/>
                    </a:ext>
                  </a:extLst>
                </p:cNvPr>
                <p:cNvSpPr txBox="1"/>
                <p:nvPr/>
              </p:nvSpPr>
              <p:spPr>
                <a:xfrm>
                  <a:off x="7767229" y="4718105"/>
                  <a:ext cx="4523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637C12-CAEB-BDF6-1BFB-07613DB48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7229" y="4718105"/>
                  <a:ext cx="452331" cy="830997"/>
                </a:xfrm>
                <a:prstGeom prst="rect">
                  <a:avLst/>
                </a:prstGeom>
                <a:blipFill>
                  <a:blip r:embed="rId2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6E7D770-E5F7-D740-6CFE-F1100E95CCAD}"/>
                </a:ext>
              </a:extLst>
            </p:cNvPr>
            <p:cNvGrpSpPr/>
            <p:nvPr/>
          </p:nvGrpSpPr>
          <p:grpSpPr>
            <a:xfrm>
              <a:off x="6641106" y="1302515"/>
              <a:ext cx="2714159" cy="3454951"/>
              <a:chOff x="6641106" y="1302515"/>
              <a:chExt cx="2714159" cy="3454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5B9448-5492-F652-52A1-73C070051245}"/>
                  </a:ext>
                </a:extLst>
              </p:cNvPr>
              <p:cNvSpPr txBox="1"/>
              <p:nvPr/>
            </p:nvSpPr>
            <p:spPr>
              <a:xfrm>
                <a:off x="6925315" y="1302515"/>
                <a:ext cx="2429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Qubits (halves of pairs)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3C1E55-0046-C314-9B79-10131CD7E737}"/>
                  </a:ext>
                </a:extLst>
              </p:cNvPr>
              <p:cNvGrpSpPr/>
              <p:nvPr/>
            </p:nvGrpSpPr>
            <p:grpSpPr>
              <a:xfrm>
                <a:off x="6641106" y="1690688"/>
                <a:ext cx="2714159" cy="3066778"/>
                <a:chOff x="6641106" y="1690688"/>
                <a:chExt cx="2714159" cy="3066778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0A3403B-93C6-F7FC-DEC0-E515E5E37A68}"/>
                    </a:ext>
                  </a:extLst>
                </p:cNvPr>
                <p:cNvGrpSpPr/>
                <p:nvPr/>
              </p:nvGrpSpPr>
              <p:grpSpPr>
                <a:xfrm>
                  <a:off x="7072783" y="1690688"/>
                  <a:ext cx="2282482" cy="914384"/>
                  <a:chOff x="7072783" y="1690688"/>
                  <a:chExt cx="2282482" cy="914384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8047258-8118-E3B6-EBC2-5D4FBAE659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072783" y="1893516"/>
                    <a:ext cx="2282482" cy="711556"/>
                    <a:chOff x="5630" y="3735"/>
                    <a:chExt cx="4734" cy="1714"/>
                  </a:xfrm>
                </p:grpSpPr>
                <p:sp>
                  <p:nvSpPr>
                    <p:cNvPr id="33" name="Rectangles 39">
                      <a:extLst>
                        <a:ext uri="{FF2B5EF4-FFF2-40B4-BE49-F238E27FC236}">
                          <a16:creationId xmlns:a16="http://schemas.microsoft.com/office/drawing/2014/main" id="{DC1C5C00-ECB7-0E17-D743-52DEE7CF5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s 40">
                      <a:extLst>
                        <a:ext uri="{FF2B5EF4-FFF2-40B4-BE49-F238E27FC236}">
                          <a16:creationId xmlns:a16="http://schemas.microsoft.com/office/drawing/2014/main" id="{C226D628-EC1F-8EFE-6FC5-9120E57E5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s 41">
                      <a:extLst>
                        <a:ext uri="{FF2B5EF4-FFF2-40B4-BE49-F238E27FC236}">
                          <a16:creationId xmlns:a16="http://schemas.microsoft.com/office/drawing/2014/main" id="{1A32486F-31EC-C3F6-65FD-985CC0C98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s 42">
                      <a:extLst>
                        <a:ext uri="{FF2B5EF4-FFF2-40B4-BE49-F238E27FC236}">
                          <a16:creationId xmlns:a16="http://schemas.microsoft.com/office/drawing/2014/main" id="{7D1C6F0C-B8D2-B1A2-1A1D-0F10D7D79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87A5245-643F-EEAC-6947-3CF78E02C1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670850ED-FF53-8A24-71AE-F7EAA6AA8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D79C6A71-0A67-2B58-DE3F-FD7531F638AE}"/>
                      </a:ext>
                    </a:extLst>
                  </p:cNvPr>
                  <p:cNvSpPr/>
                  <p:nvPr/>
                </p:nvSpPr>
                <p:spPr>
                  <a:xfrm>
                    <a:off x="7754055" y="1690688"/>
                    <a:ext cx="358315" cy="190956"/>
                  </a:xfrm>
                  <a:custGeom>
                    <a:avLst/>
                    <a:gdLst>
                      <a:gd name="connsiteX0" fmla="*/ 568 w 343468"/>
                      <a:gd name="connsiteY0" fmla="*/ 363071 h 363071"/>
                      <a:gd name="connsiteX1" fmla="*/ 54356 w 343468"/>
                      <a:gd name="connsiteY1" fmla="*/ 67235 h 363071"/>
                      <a:gd name="connsiteX2" fmla="*/ 343468 w 343468"/>
                      <a:gd name="connsiteY2" fmla="*/ 0 h 363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468" h="363071">
                        <a:moveTo>
                          <a:pt x="568" y="363071"/>
                        </a:moveTo>
                        <a:cubicBezTo>
                          <a:pt x="-1113" y="245409"/>
                          <a:pt x="-2794" y="127747"/>
                          <a:pt x="54356" y="67235"/>
                        </a:cubicBezTo>
                        <a:cubicBezTo>
                          <a:pt x="111506" y="6723"/>
                          <a:pt x="227487" y="3361"/>
                          <a:pt x="34346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17EC634-5BBF-2CBC-E15D-55D9BE4A840F}"/>
                    </a:ext>
                  </a:extLst>
                </p:cNvPr>
                <p:cNvGrpSpPr/>
                <p:nvPr/>
              </p:nvGrpSpPr>
              <p:grpSpPr>
                <a:xfrm rot="5400000">
                  <a:off x="7020184" y="2087249"/>
                  <a:ext cx="552732" cy="379189"/>
                  <a:chOff x="8493203" y="2079306"/>
                  <a:chExt cx="552732" cy="379189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FD7F30B-6315-098B-1883-5818B0738333}"/>
                      </a:ext>
                    </a:extLst>
                  </p:cNvPr>
                  <p:cNvGrpSpPr/>
                  <p:nvPr/>
                </p:nvGrpSpPr>
                <p:grpSpPr>
                  <a:xfrm>
                    <a:off x="8605091" y="2079306"/>
                    <a:ext cx="440844" cy="379189"/>
                    <a:chOff x="6543716" y="2082332"/>
                    <a:chExt cx="440844" cy="379189"/>
                  </a:xfrm>
                </p:grpSpPr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459FF788-9C3A-D413-8800-6963925EF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716" y="2082332"/>
                      <a:ext cx="440844" cy="379189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25400">
                      <a:solidFill>
                        <a:srgbClr val="CC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750935-5B6B-61A8-05DC-21BBE9ED2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532" y="2222000"/>
                      <a:ext cx="95535" cy="914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6A21EE0-B82D-D5D7-EC16-7F05F08B8BBB}"/>
                      </a:ext>
                    </a:extLst>
                  </p:cNvPr>
                  <p:cNvCxnSpPr>
                    <a:cxnSpLocks/>
                    <a:endCxn id="57" idx="2"/>
                  </p:cNvCxnSpPr>
                  <p:nvPr/>
                </p:nvCxnSpPr>
                <p:spPr>
                  <a:xfrm rot="16200000">
                    <a:off x="8549148" y="2212956"/>
                    <a:ext cx="0" cy="111889"/>
                  </a:xfrm>
                  <a:prstGeom prst="line">
                    <a:avLst/>
                  </a:prstGeom>
                  <a:ln w="38100">
                    <a:solidFill>
                      <a:srgbClr val="CC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D669E5E-96E2-C333-B168-930C2F3C993A}"/>
                    </a:ext>
                  </a:extLst>
                </p:cNvPr>
                <p:cNvGrpSpPr/>
                <p:nvPr/>
              </p:nvGrpSpPr>
              <p:grpSpPr>
                <a:xfrm rot="5400000">
                  <a:off x="7474366" y="2093186"/>
                  <a:ext cx="552732" cy="379189"/>
                  <a:chOff x="8493203" y="2079306"/>
                  <a:chExt cx="552732" cy="379189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E5EE76C-2CB9-7342-943C-0E39C1CC0141}"/>
                      </a:ext>
                    </a:extLst>
                  </p:cNvPr>
                  <p:cNvGrpSpPr/>
                  <p:nvPr/>
                </p:nvGrpSpPr>
                <p:grpSpPr>
                  <a:xfrm>
                    <a:off x="8605091" y="2079306"/>
                    <a:ext cx="440844" cy="379189"/>
                    <a:chOff x="6543716" y="2082332"/>
                    <a:chExt cx="440844" cy="379189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2E06CD01-7E6E-7E48-94F5-6D58017BC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716" y="2082332"/>
                      <a:ext cx="440844" cy="379189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25400">
                      <a:solidFill>
                        <a:srgbClr val="CC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8B1BFD2A-FEA7-7F31-C999-8537FF1E4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532" y="2222000"/>
                      <a:ext cx="95535" cy="914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E40A525-35CB-0C48-E995-DBA2F1496CC7}"/>
                      </a:ext>
                    </a:extLst>
                  </p:cNvPr>
                  <p:cNvCxnSpPr>
                    <a:cxnSpLocks/>
                    <a:endCxn id="65" idx="2"/>
                  </p:cNvCxnSpPr>
                  <p:nvPr/>
                </p:nvCxnSpPr>
                <p:spPr>
                  <a:xfrm rot="16200000">
                    <a:off x="8549148" y="2212956"/>
                    <a:ext cx="0" cy="111889"/>
                  </a:xfrm>
                  <a:prstGeom prst="line">
                    <a:avLst/>
                  </a:prstGeom>
                  <a:ln w="38100">
                    <a:solidFill>
                      <a:srgbClr val="CC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EF75B7A-5C85-12FF-B2D1-CDE9D65D9F98}"/>
                    </a:ext>
                  </a:extLst>
                </p:cNvPr>
                <p:cNvGrpSpPr/>
                <p:nvPr/>
              </p:nvGrpSpPr>
              <p:grpSpPr>
                <a:xfrm rot="5400000">
                  <a:off x="7935194" y="2087250"/>
                  <a:ext cx="552732" cy="379189"/>
                  <a:chOff x="8493203" y="2079306"/>
                  <a:chExt cx="552732" cy="379189"/>
                </a:xfrm>
              </p:grpSpPr>
              <p:grpSp>
                <p:nvGrpSpPr>
                  <p:cNvPr id="68" name="Group 67">
                    <a:extLst>
                      <a:ext uri="{FF2B5EF4-FFF2-40B4-BE49-F238E27FC236}">
                        <a16:creationId xmlns:a16="http://schemas.microsoft.com/office/drawing/2014/main" id="{C33636B8-7F3A-134C-4829-C63EDC1F3FF1}"/>
                      </a:ext>
                    </a:extLst>
                  </p:cNvPr>
                  <p:cNvGrpSpPr/>
                  <p:nvPr/>
                </p:nvGrpSpPr>
                <p:grpSpPr>
                  <a:xfrm>
                    <a:off x="8605091" y="2079306"/>
                    <a:ext cx="440844" cy="379189"/>
                    <a:chOff x="6543716" y="2082332"/>
                    <a:chExt cx="440844" cy="379189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9E5344E5-3C93-84C7-5940-4A1839DD5C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716" y="2082332"/>
                      <a:ext cx="440844" cy="379189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25400">
                      <a:solidFill>
                        <a:srgbClr val="CC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B0180F80-0472-0C57-AF80-B751B8EA7E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532" y="2222000"/>
                      <a:ext cx="95535" cy="914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8BC7ABA6-FB31-859A-C3CF-B84A952FE249}"/>
                      </a:ext>
                    </a:extLst>
                  </p:cNvPr>
                  <p:cNvCxnSpPr>
                    <a:cxnSpLocks/>
                    <a:endCxn id="70" idx="2"/>
                  </p:cNvCxnSpPr>
                  <p:nvPr/>
                </p:nvCxnSpPr>
                <p:spPr>
                  <a:xfrm rot="16200000">
                    <a:off x="8549148" y="2212956"/>
                    <a:ext cx="0" cy="111889"/>
                  </a:xfrm>
                  <a:prstGeom prst="line">
                    <a:avLst/>
                  </a:prstGeom>
                  <a:ln w="38100">
                    <a:solidFill>
                      <a:srgbClr val="CC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73BAB82-CCE9-57E7-7B56-C90C65CDFB39}"/>
                    </a:ext>
                  </a:extLst>
                </p:cNvPr>
                <p:cNvSpPr txBox="1"/>
                <p:nvPr/>
              </p:nvSpPr>
              <p:spPr>
                <a:xfrm>
                  <a:off x="6643041" y="2056422"/>
                  <a:ext cx="465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2C4122F-2264-C19F-32C5-30645C5392CA}"/>
                    </a:ext>
                  </a:extLst>
                </p:cNvPr>
                <p:cNvGrpSpPr/>
                <p:nvPr/>
              </p:nvGrpSpPr>
              <p:grpSpPr>
                <a:xfrm>
                  <a:off x="7072783" y="2807901"/>
                  <a:ext cx="2282482" cy="914384"/>
                  <a:chOff x="7072783" y="1690688"/>
                  <a:chExt cx="2282482" cy="914384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3AB635FF-7831-2D32-E1F8-A77169E5D49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072783" y="1893516"/>
                    <a:ext cx="2282482" cy="711556"/>
                    <a:chOff x="5630" y="3735"/>
                    <a:chExt cx="4734" cy="1714"/>
                  </a:xfrm>
                </p:grpSpPr>
                <p:sp>
                  <p:nvSpPr>
                    <p:cNvPr id="46" name="Rectangles 39">
                      <a:extLst>
                        <a:ext uri="{FF2B5EF4-FFF2-40B4-BE49-F238E27FC236}">
                          <a16:creationId xmlns:a16="http://schemas.microsoft.com/office/drawing/2014/main" id="{8619B017-7FDE-795F-51BD-183CECB00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s 40">
                      <a:extLst>
                        <a:ext uri="{FF2B5EF4-FFF2-40B4-BE49-F238E27FC236}">
                          <a16:creationId xmlns:a16="http://schemas.microsoft.com/office/drawing/2014/main" id="{5EB64A68-61EB-F792-F176-509314ECA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s 41">
                      <a:extLst>
                        <a:ext uri="{FF2B5EF4-FFF2-40B4-BE49-F238E27FC236}">
                          <a16:creationId xmlns:a16="http://schemas.microsoft.com/office/drawing/2014/main" id="{D55AF8E9-2CE6-7F82-BE1D-5C26E4DCA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s 42">
                      <a:extLst>
                        <a:ext uri="{FF2B5EF4-FFF2-40B4-BE49-F238E27FC236}">
                          <a16:creationId xmlns:a16="http://schemas.microsoft.com/office/drawing/2014/main" id="{AA3A8618-4DD8-BA01-1156-5F244E7B6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B95B8CBF-E97E-1DFE-3103-CC26A79E49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EDE4DA76-FDCA-B1A1-7CA9-34D5DF68D3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838A4DC-1704-0EED-A727-2512CF44AC3D}"/>
                      </a:ext>
                    </a:extLst>
                  </p:cNvPr>
                  <p:cNvSpPr/>
                  <p:nvPr/>
                </p:nvSpPr>
                <p:spPr>
                  <a:xfrm>
                    <a:off x="7754055" y="1690688"/>
                    <a:ext cx="358315" cy="190956"/>
                  </a:xfrm>
                  <a:custGeom>
                    <a:avLst/>
                    <a:gdLst>
                      <a:gd name="connsiteX0" fmla="*/ 568 w 343468"/>
                      <a:gd name="connsiteY0" fmla="*/ 363071 h 363071"/>
                      <a:gd name="connsiteX1" fmla="*/ 54356 w 343468"/>
                      <a:gd name="connsiteY1" fmla="*/ 67235 h 363071"/>
                      <a:gd name="connsiteX2" fmla="*/ 343468 w 343468"/>
                      <a:gd name="connsiteY2" fmla="*/ 0 h 363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468" h="363071">
                        <a:moveTo>
                          <a:pt x="568" y="363071"/>
                        </a:moveTo>
                        <a:cubicBezTo>
                          <a:pt x="-1113" y="245409"/>
                          <a:pt x="-2794" y="127747"/>
                          <a:pt x="54356" y="67235"/>
                        </a:cubicBezTo>
                        <a:cubicBezTo>
                          <a:pt x="111506" y="6723"/>
                          <a:pt x="227487" y="3361"/>
                          <a:pt x="34346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9F769A-42DE-522C-A888-CD4AAA24CFE7}"/>
                    </a:ext>
                  </a:extLst>
                </p:cNvPr>
                <p:cNvSpPr txBox="1"/>
                <p:nvPr/>
              </p:nvSpPr>
              <p:spPr>
                <a:xfrm>
                  <a:off x="6641106" y="3202029"/>
                  <a:ext cx="465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3699B7F-FB5A-5D35-193B-B9F7F5BBC693}"/>
                    </a:ext>
                  </a:extLst>
                </p:cNvPr>
                <p:cNvGrpSpPr/>
                <p:nvPr/>
              </p:nvGrpSpPr>
              <p:grpSpPr>
                <a:xfrm>
                  <a:off x="6641106" y="3843082"/>
                  <a:ext cx="2714159" cy="914384"/>
                  <a:chOff x="6641106" y="3843082"/>
                  <a:chExt cx="2714159" cy="914384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7A37BA06-169D-D6C3-42E4-416508A076AE}"/>
                      </a:ext>
                    </a:extLst>
                  </p:cNvPr>
                  <p:cNvGrpSpPr/>
                  <p:nvPr/>
                </p:nvGrpSpPr>
                <p:grpSpPr>
                  <a:xfrm>
                    <a:off x="7072783" y="3843082"/>
                    <a:ext cx="2282482" cy="914384"/>
                    <a:chOff x="7072783" y="1690688"/>
                    <a:chExt cx="2282482" cy="914384"/>
                  </a:xfrm>
                </p:grpSpPr>
                <p:grpSp>
                  <p:nvGrpSpPr>
                    <p:cNvPr id="116" name="Group 115">
                      <a:extLst>
                        <a:ext uri="{FF2B5EF4-FFF2-40B4-BE49-F238E27FC236}">
                          <a16:creationId xmlns:a16="http://schemas.microsoft.com/office/drawing/2014/main" id="{50C6F5E2-E8BF-F89A-A83A-AC10717C93A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7072783" y="1893516"/>
                      <a:ext cx="2282482" cy="711556"/>
                      <a:chOff x="5630" y="3735"/>
                      <a:chExt cx="4734" cy="1714"/>
                    </a:xfrm>
                  </p:grpSpPr>
                  <p:sp>
                    <p:nvSpPr>
                      <p:cNvPr id="118" name="Rectangles 39">
                        <a:extLst>
                          <a:ext uri="{FF2B5EF4-FFF2-40B4-BE49-F238E27FC236}">
                            <a16:creationId xmlns:a16="http://schemas.microsoft.com/office/drawing/2014/main" id="{9D26C7EE-B1EB-A354-48F3-8AE7E3E04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s 40">
                        <a:extLst>
                          <a:ext uri="{FF2B5EF4-FFF2-40B4-BE49-F238E27FC236}">
                            <a16:creationId xmlns:a16="http://schemas.microsoft.com/office/drawing/2014/main" id="{FE4B85E9-F6EA-65C9-C836-3AF5BCBF6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s 41">
                        <a:extLst>
                          <a:ext uri="{FF2B5EF4-FFF2-40B4-BE49-F238E27FC236}">
                            <a16:creationId xmlns:a16="http://schemas.microsoft.com/office/drawing/2014/main" id="{A67D1F0A-D37B-9857-A502-CA9D113C2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s 42">
                        <a:extLst>
                          <a:ext uri="{FF2B5EF4-FFF2-40B4-BE49-F238E27FC236}">
                            <a16:creationId xmlns:a16="http://schemas.microsoft.com/office/drawing/2014/main" id="{1682AB39-6B9B-C699-D4E9-6B21A8128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6017F5A8-C17D-148D-30F8-B260570A1D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30" y="3735"/>
                        <a:ext cx="987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>
                        <a:extLst>
                          <a:ext uri="{FF2B5EF4-FFF2-40B4-BE49-F238E27FC236}">
                            <a16:creationId xmlns:a16="http://schemas.microsoft.com/office/drawing/2014/main" id="{D7D3B6BD-868B-47FB-E24A-946E589303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30" y="5449"/>
                        <a:ext cx="956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A47AE8CE-F22B-0412-0453-2FB15AFBC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4055" y="1690688"/>
                      <a:ext cx="358315" cy="190956"/>
                    </a:xfrm>
                    <a:custGeom>
                      <a:avLst/>
                      <a:gdLst>
                        <a:gd name="connsiteX0" fmla="*/ 568 w 343468"/>
                        <a:gd name="connsiteY0" fmla="*/ 363071 h 363071"/>
                        <a:gd name="connsiteX1" fmla="*/ 54356 w 343468"/>
                        <a:gd name="connsiteY1" fmla="*/ 67235 h 363071"/>
                        <a:gd name="connsiteX2" fmla="*/ 343468 w 343468"/>
                        <a:gd name="connsiteY2" fmla="*/ 0 h 363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3468" h="363071">
                          <a:moveTo>
                            <a:pt x="568" y="363071"/>
                          </a:moveTo>
                          <a:cubicBezTo>
                            <a:pt x="-1113" y="245409"/>
                            <a:pt x="-2794" y="127747"/>
                            <a:pt x="54356" y="67235"/>
                          </a:cubicBezTo>
                          <a:cubicBezTo>
                            <a:pt x="111506" y="6723"/>
                            <a:pt x="227487" y="3361"/>
                            <a:pt x="343468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B03973BD-A3A9-C998-9E9F-F8E57092B6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020183" y="4212094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365598DE-BC5A-F7D3-79B5-43A28660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8B75254B-BF0D-6FBA-E421-D39CA3E145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E1BD6283-16E7-D701-9893-8FAFF2C4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7D210012-4D7D-9F99-CD04-009CDFB3B725}"/>
                        </a:ext>
                      </a:extLst>
                    </p:cNvPr>
                    <p:cNvCxnSpPr>
                      <a:cxnSpLocks/>
                      <a:endCxn id="114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99B67EC-681C-B6F9-1904-7590217087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467251" y="4212095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A7508FBF-B0AB-52A7-E20B-204D15FD21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06E1C721-AD53-2414-E8C0-02A748BD5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75BC783F-2F90-705B-44A1-723EA9C85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696C28F9-9333-82A8-1F7A-85D76DEB252D}"/>
                        </a:ext>
                      </a:extLst>
                    </p:cNvPr>
                    <p:cNvCxnSpPr>
                      <a:cxnSpLocks/>
                      <a:endCxn id="110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47D7911-A989-CA66-D8ED-1371B34DAA8A}"/>
                      </a:ext>
                    </a:extLst>
                  </p:cNvPr>
                  <p:cNvSpPr txBox="1"/>
                  <p:nvPr/>
                </p:nvSpPr>
                <p:spPr>
                  <a:xfrm>
                    <a:off x="6641106" y="4237210"/>
                    <a:ext cx="465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C9FC160-A88F-27D7-592A-280F642DF3E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935194" y="4212094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AA051CF-A2CD-E5CA-198C-7E08B2E4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27" name="Oval 126">
                        <a:extLst>
                          <a:ext uri="{FF2B5EF4-FFF2-40B4-BE49-F238E27FC236}">
                            <a16:creationId xmlns:a16="http://schemas.microsoft.com/office/drawing/2014/main" id="{0E77A009-C329-ACD4-1887-3B69C6CD97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Oval 127">
                        <a:extLst>
                          <a:ext uri="{FF2B5EF4-FFF2-40B4-BE49-F238E27FC236}">
                            <a16:creationId xmlns:a16="http://schemas.microsoft.com/office/drawing/2014/main" id="{A28DA21D-C6FB-478F-C7E0-09AA4B826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F511E48A-DBAA-3EF0-4AC1-D59F6ABDC278}"/>
                        </a:ext>
                      </a:extLst>
                    </p:cNvPr>
                    <p:cNvCxnSpPr>
                      <a:cxnSpLocks/>
                      <a:endCxn id="127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C427164E-D3A6-B4B6-CA63-5DE48D14B60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385812" y="4223432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D3457423-5C2C-D2FA-A862-140C274A4C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32" name="Oval 131">
                        <a:extLst>
                          <a:ext uri="{FF2B5EF4-FFF2-40B4-BE49-F238E27FC236}">
                            <a16:creationId xmlns:a16="http://schemas.microsoft.com/office/drawing/2014/main" id="{75851417-9B56-6E30-3E15-56667A5B1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AC2C189A-F19C-1CE4-1D1B-BFBF00412E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181897DB-E40A-9934-46CA-8117D5DE816D}"/>
                        </a:ext>
                      </a:extLst>
                    </p:cNvPr>
                    <p:cNvCxnSpPr>
                      <a:cxnSpLocks/>
                      <a:endCxn id="132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C0FF1AA-7429-178C-A105-35E6F2021847}"/>
              </a:ext>
            </a:extLst>
          </p:cNvPr>
          <p:cNvGrpSpPr/>
          <p:nvPr/>
        </p:nvGrpSpPr>
        <p:grpSpPr>
          <a:xfrm>
            <a:off x="2768915" y="1381212"/>
            <a:ext cx="2429691" cy="3652566"/>
            <a:chOff x="2768915" y="1381212"/>
            <a:chExt cx="2429691" cy="365256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0B63DB-BCA8-F22F-E773-480D4AA594B2}"/>
                </a:ext>
              </a:extLst>
            </p:cNvPr>
            <p:cNvSpPr txBox="1"/>
            <p:nvPr/>
          </p:nvSpPr>
          <p:spPr>
            <a:xfrm>
              <a:off x="2768915" y="1381212"/>
              <a:ext cx="2429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Requests for longer-distance entanglement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5A6438D-FE14-B547-F1F5-E852304983E5}"/>
                </a:ext>
              </a:extLst>
            </p:cNvPr>
            <p:cNvGrpSpPr/>
            <p:nvPr/>
          </p:nvGrpSpPr>
          <p:grpSpPr>
            <a:xfrm>
              <a:off x="2768917" y="2160707"/>
              <a:ext cx="2374388" cy="711556"/>
              <a:chOff x="2768917" y="2160707"/>
              <a:chExt cx="2374388" cy="71155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6994469-3BE7-1D9C-DB39-4561EC9DE2DA}"/>
                  </a:ext>
                </a:extLst>
              </p:cNvPr>
              <p:cNvGrpSpPr/>
              <p:nvPr/>
            </p:nvGrpSpPr>
            <p:grpSpPr>
              <a:xfrm>
                <a:off x="2768917" y="2160707"/>
                <a:ext cx="2282482" cy="711556"/>
                <a:chOff x="5630" y="3735"/>
                <a:chExt cx="4734" cy="1714"/>
              </a:xfrm>
            </p:grpSpPr>
            <p:sp>
              <p:nvSpPr>
                <p:cNvPr id="85" name="Rectangles 39">
                  <a:extLst>
                    <a:ext uri="{FF2B5EF4-FFF2-40B4-BE49-F238E27FC236}">
                      <a16:creationId xmlns:a16="http://schemas.microsoft.com/office/drawing/2014/main" id="{FEDD6970-8EF7-E167-9BF9-83385CFA622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s 40">
                  <a:extLst>
                    <a:ext uri="{FF2B5EF4-FFF2-40B4-BE49-F238E27FC236}">
                      <a16:creationId xmlns:a16="http://schemas.microsoft.com/office/drawing/2014/main" id="{ADF5E329-410A-A42C-2BE8-036BB644111B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s 41">
                  <a:extLst>
                    <a:ext uri="{FF2B5EF4-FFF2-40B4-BE49-F238E27FC236}">
                      <a16:creationId xmlns:a16="http://schemas.microsoft.com/office/drawing/2014/main" id="{2D085B6A-AF2A-6FB8-39D8-4EFB799A94D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s 42">
                  <a:extLst>
                    <a:ext uri="{FF2B5EF4-FFF2-40B4-BE49-F238E27FC236}">
                      <a16:creationId xmlns:a16="http://schemas.microsoft.com/office/drawing/2014/main" id="{E9B30132-64D4-0107-F20E-BB63D468046A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FADF50D-72FC-888D-C99C-5AF2518F5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0E6E017-A574-0DA4-FDAA-BF6CE44B9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0261FBB-291C-1445-4CEB-86AB5591D947}"/>
                  </a:ext>
                </a:extLst>
              </p:cNvPr>
              <p:cNvGrpSpPr/>
              <p:nvPr/>
            </p:nvGrpSpPr>
            <p:grpSpPr>
              <a:xfrm>
                <a:off x="4516884" y="2253483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3" name="Graphic 92" descr="Paper outline">
                  <a:extLst>
                    <a:ext uri="{FF2B5EF4-FFF2-40B4-BE49-F238E27FC236}">
                      <a16:creationId xmlns:a16="http://schemas.microsoft.com/office/drawing/2014/main" id="{4BD5A849-3CEA-6E3C-C88D-09716845DA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845AA2F-1127-77C3-9DD7-D7D7759C30EB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F2D71B8-6CF9-F4D2-A8C0-1B3F3816A14D}"/>
                  </a:ext>
                </a:extLst>
              </p:cNvPr>
              <p:cNvGrpSpPr/>
              <p:nvPr/>
            </p:nvGrpSpPr>
            <p:grpSpPr>
              <a:xfrm>
                <a:off x="4055874" y="2262046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8" name="Graphic 97" descr="Paper outline">
                  <a:extLst>
                    <a:ext uri="{FF2B5EF4-FFF2-40B4-BE49-F238E27FC236}">
                      <a16:creationId xmlns:a16="http://schemas.microsoft.com/office/drawing/2014/main" id="{899A1C49-0853-B918-1E4F-EA26E9B2C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70A6A02-359B-D8E3-143B-66DFF060C33F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4EE6C9D-D9BC-8585-482A-E1D65F5A8518}"/>
                </a:ext>
              </a:extLst>
            </p:cNvPr>
            <p:cNvGrpSpPr/>
            <p:nvPr/>
          </p:nvGrpSpPr>
          <p:grpSpPr>
            <a:xfrm>
              <a:off x="2768917" y="3482479"/>
              <a:ext cx="2374388" cy="711556"/>
              <a:chOff x="2768917" y="3482479"/>
              <a:chExt cx="2374388" cy="71155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4241062-F473-FD25-D638-1ADD9D60FAF0}"/>
                  </a:ext>
                </a:extLst>
              </p:cNvPr>
              <p:cNvGrpSpPr/>
              <p:nvPr/>
            </p:nvGrpSpPr>
            <p:grpSpPr>
              <a:xfrm>
                <a:off x="2768917" y="3482479"/>
                <a:ext cx="2282482" cy="711556"/>
                <a:chOff x="5630" y="3735"/>
                <a:chExt cx="4734" cy="1714"/>
              </a:xfrm>
            </p:grpSpPr>
            <p:sp>
              <p:nvSpPr>
                <p:cNvPr id="136" name="Rectangles 39">
                  <a:extLst>
                    <a:ext uri="{FF2B5EF4-FFF2-40B4-BE49-F238E27FC236}">
                      <a16:creationId xmlns:a16="http://schemas.microsoft.com/office/drawing/2014/main" id="{3111ECFA-B7B2-EC11-48F7-18256989037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s 40">
                  <a:extLst>
                    <a:ext uri="{FF2B5EF4-FFF2-40B4-BE49-F238E27FC236}">
                      <a16:creationId xmlns:a16="http://schemas.microsoft.com/office/drawing/2014/main" id="{9D72E5A2-4E41-947B-32AE-E9D2FBAB985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s 41">
                  <a:extLst>
                    <a:ext uri="{FF2B5EF4-FFF2-40B4-BE49-F238E27FC236}">
                      <a16:creationId xmlns:a16="http://schemas.microsoft.com/office/drawing/2014/main" id="{D6C79379-57B7-5D47-8D6C-8A2E0B53E92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s 42">
                  <a:extLst>
                    <a:ext uri="{FF2B5EF4-FFF2-40B4-BE49-F238E27FC236}">
                      <a16:creationId xmlns:a16="http://schemas.microsoft.com/office/drawing/2014/main" id="{82E99C8A-5710-05CB-E48D-7F1F88EE083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EB89906-9586-0391-3D31-89A69BC8A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68B2E828-35DC-703B-4490-308A86424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807D423-5802-04CA-68FE-F6D47AC692F0}"/>
                  </a:ext>
                </a:extLst>
              </p:cNvPr>
              <p:cNvGrpSpPr/>
              <p:nvPr/>
            </p:nvGrpSpPr>
            <p:grpSpPr>
              <a:xfrm>
                <a:off x="4516884" y="3575255"/>
                <a:ext cx="626421" cy="582328"/>
                <a:chOff x="5638800" y="2971800"/>
                <a:chExt cx="914400" cy="914400"/>
              </a:xfrm>
            </p:grpSpPr>
            <p:pic>
              <p:nvPicPr>
                <p:cNvPr id="143" name="Graphic 142" descr="Paper outline">
                  <a:extLst>
                    <a:ext uri="{FF2B5EF4-FFF2-40B4-BE49-F238E27FC236}">
                      <a16:creationId xmlns:a16="http://schemas.microsoft.com/office/drawing/2014/main" id="{E452D62D-76CF-B1BF-6D6D-2BC7CEFA45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DC768AB-D9C3-06AF-24EF-45A5B8ECD98A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BC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34C1C72D-2E0C-7D99-B9E8-2FD960E6DCDB}"/>
                  </a:ext>
                </a:extLst>
              </p:cNvPr>
              <p:cNvGrpSpPr/>
              <p:nvPr/>
            </p:nvGrpSpPr>
            <p:grpSpPr>
              <a:xfrm>
                <a:off x="4055874" y="3583818"/>
                <a:ext cx="626421" cy="582328"/>
                <a:chOff x="5638800" y="2971800"/>
                <a:chExt cx="914400" cy="914400"/>
              </a:xfrm>
            </p:grpSpPr>
            <p:pic>
              <p:nvPicPr>
                <p:cNvPr id="146" name="Graphic 145" descr="Paper outline">
                  <a:extLst>
                    <a:ext uri="{FF2B5EF4-FFF2-40B4-BE49-F238E27FC236}">
                      <a16:creationId xmlns:a16="http://schemas.microsoft.com/office/drawing/2014/main" id="{EBF0A947-DCDD-A224-17BF-809530A48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BD4BD79-383D-4578-93E8-5F62728299BF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BC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D8B63F-8350-6BA5-ABCB-01C558D89C14}"/>
                    </a:ext>
                  </a:extLst>
                </p:cNvPr>
                <p:cNvSpPr txBox="1"/>
                <p:nvPr/>
              </p:nvSpPr>
              <p:spPr>
                <a:xfrm>
                  <a:off x="3757596" y="4202781"/>
                  <a:ext cx="4523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D8B63F-8350-6BA5-ABCB-01C558D89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596" y="4202781"/>
                  <a:ext cx="452331" cy="830997"/>
                </a:xfrm>
                <a:prstGeom prst="rect">
                  <a:avLst/>
                </a:prstGeom>
                <a:blipFill>
                  <a:blip r:embed="rId5"/>
                  <a:stretch>
                    <a:fillRect r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218FE79-2D78-775E-ABB7-D5B5CCDEB4DD}"/>
              </a:ext>
            </a:extLst>
          </p:cNvPr>
          <p:cNvGrpSpPr/>
          <p:nvPr/>
        </p:nvGrpSpPr>
        <p:grpSpPr>
          <a:xfrm>
            <a:off x="5331158" y="2438569"/>
            <a:ext cx="1529684" cy="691624"/>
            <a:chOff x="5331158" y="2438569"/>
            <a:chExt cx="1529684" cy="691624"/>
          </a:xfrm>
        </p:grpSpPr>
        <p:pic>
          <p:nvPicPr>
            <p:cNvPr id="13" name="Picture 12" descr="https://icon-library.com/icon/network-switch-icon-10.html.html&gt;Network Switch Icon # 74953">
              <a:extLst>
                <a:ext uri="{FF2B5EF4-FFF2-40B4-BE49-F238E27FC236}">
                  <a16:creationId xmlns:a16="http://schemas.microsoft.com/office/drawing/2014/main" id="{44CED065-8529-2331-ED0A-8B4C7A74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52" b="39452"/>
            <a:stretch/>
          </p:blipFill>
          <p:spPr>
            <a:xfrm>
              <a:off x="5331158" y="2807901"/>
              <a:ext cx="1529684" cy="322292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DB4863D-BC70-BEE4-AA0A-7BB8B257739B}"/>
                </a:ext>
              </a:extLst>
            </p:cNvPr>
            <p:cNvSpPr txBox="1"/>
            <p:nvPr/>
          </p:nvSpPr>
          <p:spPr>
            <a:xfrm>
              <a:off x="5687669" y="2438569"/>
              <a:ext cx="827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456D8A2E-A355-A3B9-B600-EB06910BBE46}"/>
              </a:ext>
            </a:extLst>
          </p:cNvPr>
          <p:cNvGrpSpPr/>
          <p:nvPr/>
        </p:nvGrpSpPr>
        <p:grpSpPr>
          <a:xfrm>
            <a:off x="7106954" y="3090142"/>
            <a:ext cx="379189" cy="552732"/>
            <a:chOff x="7106954" y="3090142"/>
            <a:chExt cx="379189" cy="552732"/>
          </a:xfrm>
        </p:grpSpPr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ABCAFF4-12AC-AE92-9784-6B54DB91073D}"/>
                </a:ext>
              </a:extLst>
            </p:cNvPr>
            <p:cNvSpPr/>
            <p:nvPr/>
          </p:nvSpPr>
          <p:spPr>
            <a:xfrm rot="5400000">
              <a:off x="7076127" y="3232857"/>
              <a:ext cx="440844" cy="379189"/>
            </a:xfrm>
            <a:prstGeom prst="ellipse">
              <a:avLst/>
            </a:prstGeom>
            <a:solidFill>
              <a:srgbClr val="FF33CC"/>
            </a:solidFill>
            <a:ln w="25400"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F1BF0611-49DF-39F8-8F33-CE984E14836D}"/>
                </a:ext>
              </a:extLst>
            </p:cNvPr>
            <p:cNvSpPr/>
            <p:nvPr/>
          </p:nvSpPr>
          <p:spPr>
            <a:xfrm rot="5400000">
              <a:off x="7252988" y="3379893"/>
              <a:ext cx="95535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EB88B132-D645-1758-AB1F-9D6BDAF6C5FC}"/>
                </a:ext>
              </a:extLst>
            </p:cNvPr>
            <p:cNvCxnSpPr>
              <a:cxnSpLocks/>
              <a:endCxn id="156" idx="2"/>
            </p:cNvCxnSpPr>
            <p:nvPr/>
          </p:nvCxnSpPr>
          <p:spPr>
            <a:xfrm>
              <a:off x="7296549" y="3090142"/>
              <a:ext cx="0" cy="111889"/>
            </a:xfrm>
            <a:prstGeom prst="line">
              <a:avLst/>
            </a:prstGeom>
            <a:ln w="38100"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815BCE3B-D9DF-2AD3-5115-492281647BF9}"/>
              </a:ext>
            </a:extLst>
          </p:cNvPr>
          <p:cNvGrpSpPr/>
          <p:nvPr/>
        </p:nvGrpSpPr>
        <p:grpSpPr>
          <a:xfrm>
            <a:off x="5058447" y="1933367"/>
            <a:ext cx="2048509" cy="1489085"/>
            <a:chOff x="5058447" y="1933367"/>
            <a:chExt cx="2048509" cy="1489085"/>
          </a:xfrm>
        </p:grpSpPr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AE6927C-DF49-1A3B-BA1C-AE86A48480D0}"/>
                </a:ext>
              </a:extLst>
            </p:cNvPr>
            <p:cNvCxnSpPr>
              <a:cxnSpLocks/>
              <a:stCxn id="94" idx="3"/>
              <a:endCxn id="57" idx="4"/>
            </p:cNvCxnSpPr>
            <p:nvPr/>
          </p:nvCxnSpPr>
          <p:spPr>
            <a:xfrm flipV="1">
              <a:off x="5058447" y="2332788"/>
              <a:ext cx="2048509" cy="235596"/>
            </a:xfrm>
            <a:prstGeom prst="line">
              <a:avLst/>
            </a:prstGeom>
            <a:ln w="38100">
              <a:solidFill>
                <a:srgbClr val="CC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C023923F-F914-09BC-EC69-8AA04D957422}"/>
                </a:ext>
              </a:extLst>
            </p:cNvPr>
            <p:cNvCxnSpPr>
              <a:cxnSpLocks/>
              <a:stCxn id="94" idx="3"/>
              <a:endCxn id="156" idx="4"/>
            </p:cNvCxnSpPr>
            <p:nvPr/>
          </p:nvCxnSpPr>
          <p:spPr>
            <a:xfrm>
              <a:off x="5058447" y="2568384"/>
              <a:ext cx="2048508" cy="854068"/>
            </a:xfrm>
            <a:prstGeom prst="line">
              <a:avLst/>
            </a:prstGeom>
            <a:ln w="38100">
              <a:solidFill>
                <a:srgbClr val="CC00CC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0D48116-96AC-9EFD-D45A-8536E65AA976}"/>
                </a:ext>
              </a:extLst>
            </p:cNvPr>
            <p:cNvSpPr txBox="1"/>
            <p:nvPr/>
          </p:nvSpPr>
          <p:spPr>
            <a:xfrm>
              <a:off x="5219020" y="1933367"/>
              <a:ext cx="1399581" cy="461665"/>
            </a:xfrm>
            <a:prstGeom prst="rect">
              <a:avLst/>
            </a:prstGeom>
            <a:noFill/>
            <a:ln w="38100">
              <a:solidFill>
                <a:srgbClr val="CC00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Combine!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861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switching: Switch perspective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44</a:t>
            </a:fld>
            <a:endParaRPr lang="en-US"/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B8CC776-515B-944E-EAF9-429AA8F86C24}"/>
              </a:ext>
            </a:extLst>
          </p:cNvPr>
          <p:cNvGrpSpPr/>
          <p:nvPr/>
        </p:nvGrpSpPr>
        <p:grpSpPr>
          <a:xfrm>
            <a:off x="6641106" y="1302515"/>
            <a:ext cx="2714159" cy="4246587"/>
            <a:chOff x="6641106" y="1302515"/>
            <a:chExt cx="2714159" cy="42465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637C12-CAEB-BDF6-1BFB-07613DB48939}"/>
                    </a:ext>
                  </a:extLst>
                </p:cNvPr>
                <p:cNvSpPr txBox="1"/>
                <p:nvPr/>
              </p:nvSpPr>
              <p:spPr>
                <a:xfrm>
                  <a:off x="7767229" y="4718105"/>
                  <a:ext cx="4523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95" name="TextBox 94">
                  <a:extLst>
                    <a:ext uri="{FF2B5EF4-FFF2-40B4-BE49-F238E27FC236}">
                      <a16:creationId xmlns:a16="http://schemas.microsoft.com/office/drawing/2014/main" id="{55637C12-CAEB-BDF6-1BFB-07613DB48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7229" y="4718105"/>
                  <a:ext cx="452331" cy="830997"/>
                </a:xfrm>
                <a:prstGeom prst="rect">
                  <a:avLst/>
                </a:prstGeom>
                <a:blipFill>
                  <a:blip r:embed="rId2"/>
                  <a:stretch>
                    <a:fillRect r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86E7D770-E5F7-D740-6CFE-F1100E95CCAD}"/>
                </a:ext>
              </a:extLst>
            </p:cNvPr>
            <p:cNvGrpSpPr/>
            <p:nvPr/>
          </p:nvGrpSpPr>
          <p:grpSpPr>
            <a:xfrm>
              <a:off x="6641106" y="1302515"/>
              <a:ext cx="2714159" cy="3454951"/>
              <a:chOff x="6641106" y="1302515"/>
              <a:chExt cx="2714159" cy="3454951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F5B9448-5492-F652-52A1-73C070051245}"/>
                  </a:ext>
                </a:extLst>
              </p:cNvPr>
              <p:cNvSpPr txBox="1"/>
              <p:nvPr/>
            </p:nvSpPr>
            <p:spPr>
              <a:xfrm>
                <a:off x="6925315" y="1302515"/>
                <a:ext cx="24296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Qubits (halves of pairs)</a:t>
                </a:r>
              </a:p>
            </p:txBody>
          </p: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933C1E55-0046-C314-9B79-10131CD7E737}"/>
                  </a:ext>
                </a:extLst>
              </p:cNvPr>
              <p:cNvGrpSpPr/>
              <p:nvPr/>
            </p:nvGrpSpPr>
            <p:grpSpPr>
              <a:xfrm>
                <a:off x="6641106" y="1690688"/>
                <a:ext cx="2714159" cy="3066778"/>
                <a:chOff x="6641106" y="1690688"/>
                <a:chExt cx="2714159" cy="3066778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60A3403B-93C6-F7FC-DEC0-E515E5E37A68}"/>
                    </a:ext>
                  </a:extLst>
                </p:cNvPr>
                <p:cNvGrpSpPr/>
                <p:nvPr/>
              </p:nvGrpSpPr>
              <p:grpSpPr>
                <a:xfrm>
                  <a:off x="7072783" y="1690688"/>
                  <a:ext cx="2282482" cy="914384"/>
                  <a:chOff x="7072783" y="1690688"/>
                  <a:chExt cx="2282482" cy="914384"/>
                </a:xfrm>
              </p:grpSpPr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68047258-8118-E3B6-EBC2-5D4FBAE65998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072783" y="1893516"/>
                    <a:ext cx="2282482" cy="711556"/>
                    <a:chOff x="5630" y="3735"/>
                    <a:chExt cx="4734" cy="1714"/>
                  </a:xfrm>
                </p:grpSpPr>
                <p:sp>
                  <p:nvSpPr>
                    <p:cNvPr id="33" name="Rectangles 39">
                      <a:extLst>
                        <a:ext uri="{FF2B5EF4-FFF2-40B4-BE49-F238E27FC236}">
                          <a16:creationId xmlns:a16="http://schemas.microsoft.com/office/drawing/2014/main" id="{DC1C5C00-ECB7-0E17-D743-52DEE7CF5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Rectangles 40">
                      <a:extLst>
                        <a:ext uri="{FF2B5EF4-FFF2-40B4-BE49-F238E27FC236}">
                          <a16:creationId xmlns:a16="http://schemas.microsoft.com/office/drawing/2014/main" id="{C226D628-EC1F-8EFE-6FC5-9120E57E50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s 41">
                      <a:extLst>
                        <a:ext uri="{FF2B5EF4-FFF2-40B4-BE49-F238E27FC236}">
                          <a16:creationId xmlns:a16="http://schemas.microsoft.com/office/drawing/2014/main" id="{1A32486F-31EC-C3F6-65FD-985CC0C98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6" name="Rectangles 42">
                      <a:extLst>
                        <a:ext uri="{FF2B5EF4-FFF2-40B4-BE49-F238E27FC236}">
                          <a16:creationId xmlns:a16="http://schemas.microsoft.com/office/drawing/2014/main" id="{7D1C6F0C-B8D2-B1A2-1A1D-0F10D7D79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37" name="Straight Connector 36">
                      <a:extLst>
                        <a:ext uri="{FF2B5EF4-FFF2-40B4-BE49-F238E27FC236}">
                          <a16:creationId xmlns:a16="http://schemas.microsoft.com/office/drawing/2014/main" id="{887A5245-643F-EEAC-6947-3CF78E02C1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>
                      <a:extLst>
                        <a:ext uri="{FF2B5EF4-FFF2-40B4-BE49-F238E27FC236}">
                          <a16:creationId xmlns:a16="http://schemas.microsoft.com/office/drawing/2014/main" id="{670850ED-FF53-8A24-71AE-F7EAA6AA8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D79C6A71-0A67-2B58-DE3F-FD7531F638AE}"/>
                      </a:ext>
                    </a:extLst>
                  </p:cNvPr>
                  <p:cNvSpPr/>
                  <p:nvPr/>
                </p:nvSpPr>
                <p:spPr>
                  <a:xfrm>
                    <a:off x="7754055" y="1690688"/>
                    <a:ext cx="358315" cy="190956"/>
                  </a:xfrm>
                  <a:custGeom>
                    <a:avLst/>
                    <a:gdLst>
                      <a:gd name="connsiteX0" fmla="*/ 568 w 343468"/>
                      <a:gd name="connsiteY0" fmla="*/ 363071 h 363071"/>
                      <a:gd name="connsiteX1" fmla="*/ 54356 w 343468"/>
                      <a:gd name="connsiteY1" fmla="*/ 67235 h 363071"/>
                      <a:gd name="connsiteX2" fmla="*/ 343468 w 343468"/>
                      <a:gd name="connsiteY2" fmla="*/ 0 h 363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468" h="363071">
                        <a:moveTo>
                          <a:pt x="568" y="363071"/>
                        </a:moveTo>
                        <a:cubicBezTo>
                          <a:pt x="-1113" y="245409"/>
                          <a:pt x="-2794" y="127747"/>
                          <a:pt x="54356" y="67235"/>
                        </a:cubicBezTo>
                        <a:cubicBezTo>
                          <a:pt x="111506" y="6723"/>
                          <a:pt x="227487" y="3361"/>
                          <a:pt x="34346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817EC634-5BBF-2CBC-E15D-55D9BE4A840F}"/>
                    </a:ext>
                  </a:extLst>
                </p:cNvPr>
                <p:cNvGrpSpPr/>
                <p:nvPr/>
              </p:nvGrpSpPr>
              <p:grpSpPr>
                <a:xfrm rot="5400000">
                  <a:off x="7020184" y="2087249"/>
                  <a:ext cx="552732" cy="379189"/>
                  <a:chOff x="8493203" y="2079306"/>
                  <a:chExt cx="552732" cy="379189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CFD7F30B-6315-098B-1883-5818B0738333}"/>
                      </a:ext>
                    </a:extLst>
                  </p:cNvPr>
                  <p:cNvGrpSpPr/>
                  <p:nvPr/>
                </p:nvGrpSpPr>
                <p:grpSpPr>
                  <a:xfrm>
                    <a:off x="8605091" y="2079306"/>
                    <a:ext cx="440844" cy="379189"/>
                    <a:chOff x="6543716" y="2082332"/>
                    <a:chExt cx="440844" cy="379189"/>
                  </a:xfrm>
                </p:grpSpPr>
                <p:sp>
                  <p:nvSpPr>
                    <p:cNvPr id="57" name="Oval 56">
                      <a:extLst>
                        <a:ext uri="{FF2B5EF4-FFF2-40B4-BE49-F238E27FC236}">
                          <a16:creationId xmlns:a16="http://schemas.microsoft.com/office/drawing/2014/main" id="{459FF788-9C3A-D413-8800-6963925EF6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716" y="2082332"/>
                      <a:ext cx="440844" cy="379189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25400">
                      <a:solidFill>
                        <a:srgbClr val="CC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9" name="Oval 58">
                      <a:extLst>
                        <a:ext uri="{FF2B5EF4-FFF2-40B4-BE49-F238E27FC236}">
                          <a16:creationId xmlns:a16="http://schemas.microsoft.com/office/drawing/2014/main" id="{C0750935-5B6B-61A8-05DC-21BBE9ED20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532" y="2222000"/>
                      <a:ext cx="95535" cy="914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06A21EE0-B82D-D5D7-EC16-7F05F08B8BBB}"/>
                      </a:ext>
                    </a:extLst>
                  </p:cNvPr>
                  <p:cNvCxnSpPr>
                    <a:cxnSpLocks/>
                    <a:endCxn id="57" idx="2"/>
                  </p:cNvCxnSpPr>
                  <p:nvPr/>
                </p:nvCxnSpPr>
                <p:spPr>
                  <a:xfrm rot="16200000">
                    <a:off x="8549148" y="2212956"/>
                    <a:ext cx="0" cy="111889"/>
                  </a:xfrm>
                  <a:prstGeom prst="line">
                    <a:avLst/>
                  </a:prstGeom>
                  <a:ln w="38100">
                    <a:solidFill>
                      <a:srgbClr val="CC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8D669E5E-96E2-C333-B168-930C2F3C993A}"/>
                    </a:ext>
                  </a:extLst>
                </p:cNvPr>
                <p:cNvGrpSpPr/>
                <p:nvPr/>
              </p:nvGrpSpPr>
              <p:grpSpPr>
                <a:xfrm rot="5400000">
                  <a:off x="7474366" y="2093186"/>
                  <a:ext cx="552732" cy="379189"/>
                  <a:chOff x="8493203" y="2079306"/>
                  <a:chExt cx="552732" cy="379189"/>
                </a:xfrm>
              </p:grpSpPr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0E5EE76C-2CB9-7342-943C-0E39C1CC0141}"/>
                      </a:ext>
                    </a:extLst>
                  </p:cNvPr>
                  <p:cNvGrpSpPr/>
                  <p:nvPr/>
                </p:nvGrpSpPr>
                <p:grpSpPr>
                  <a:xfrm>
                    <a:off x="8605091" y="2079306"/>
                    <a:ext cx="440844" cy="379189"/>
                    <a:chOff x="6543716" y="2082332"/>
                    <a:chExt cx="440844" cy="379189"/>
                  </a:xfrm>
                </p:grpSpPr>
                <p:sp>
                  <p:nvSpPr>
                    <p:cNvPr id="65" name="Oval 64">
                      <a:extLst>
                        <a:ext uri="{FF2B5EF4-FFF2-40B4-BE49-F238E27FC236}">
                          <a16:creationId xmlns:a16="http://schemas.microsoft.com/office/drawing/2014/main" id="{2E06CD01-7E6E-7E48-94F5-6D58017BCD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3716" y="2082332"/>
                      <a:ext cx="440844" cy="379189"/>
                    </a:xfrm>
                    <a:prstGeom prst="ellipse">
                      <a:avLst/>
                    </a:prstGeom>
                    <a:solidFill>
                      <a:srgbClr val="FF33CC"/>
                    </a:solidFill>
                    <a:ln w="25400">
                      <a:solidFill>
                        <a:srgbClr val="CC00CC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66" name="Oval 65">
                      <a:extLst>
                        <a:ext uri="{FF2B5EF4-FFF2-40B4-BE49-F238E27FC236}">
                          <a16:creationId xmlns:a16="http://schemas.microsoft.com/office/drawing/2014/main" id="{8B1BFD2A-FEA7-7F31-C999-8537FF1E4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9532" y="2222000"/>
                      <a:ext cx="95535" cy="91440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</p:grpSp>
              <p:cxnSp>
                <p:nvCxnSpPr>
                  <p:cNvPr id="64" name="Straight Connector 63">
                    <a:extLst>
                      <a:ext uri="{FF2B5EF4-FFF2-40B4-BE49-F238E27FC236}">
                        <a16:creationId xmlns:a16="http://schemas.microsoft.com/office/drawing/2014/main" id="{FE40A525-35CB-0C48-E995-DBA2F1496CC7}"/>
                      </a:ext>
                    </a:extLst>
                  </p:cNvPr>
                  <p:cNvCxnSpPr>
                    <a:cxnSpLocks/>
                    <a:endCxn id="65" idx="2"/>
                  </p:cNvCxnSpPr>
                  <p:nvPr/>
                </p:nvCxnSpPr>
                <p:spPr>
                  <a:xfrm rot="16200000">
                    <a:off x="8549148" y="2212956"/>
                    <a:ext cx="0" cy="111889"/>
                  </a:xfrm>
                  <a:prstGeom prst="line">
                    <a:avLst/>
                  </a:prstGeom>
                  <a:ln w="38100">
                    <a:solidFill>
                      <a:srgbClr val="CC00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973BAB82-CCE9-57E7-7B56-C90C65CDFB39}"/>
                    </a:ext>
                  </a:extLst>
                </p:cNvPr>
                <p:cNvSpPr txBox="1"/>
                <p:nvPr/>
              </p:nvSpPr>
              <p:spPr>
                <a:xfrm>
                  <a:off x="6643041" y="2056422"/>
                  <a:ext cx="465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</a:t>
                  </a:r>
                </a:p>
              </p:txBody>
            </p: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D2C4122F-2264-C19F-32C5-30645C5392CA}"/>
                    </a:ext>
                  </a:extLst>
                </p:cNvPr>
                <p:cNvGrpSpPr/>
                <p:nvPr/>
              </p:nvGrpSpPr>
              <p:grpSpPr>
                <a:xfrm>
                  <a:off x="7072783" y="2807901"/>
                  <a:ext cx="2282482" cy="914384"/>
                  <a:chOff x="7072783" y="1690688"/>
                  <a:chExt cx="2282482" cy="914384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3AB635FF-7831-2D32-E1F8-A77169E5D493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7072783" y="1893516"/>
                    <a:ext cx="2282482" cy="711556"/>
                    <a:chOff x="5630" y="3735"/>
                    <a:chExt cx="4734" cy="1714"/>
                  </a:xfrm>
                </p:grpSpPr>
                <p:sp>
                  <p:nvSpPr>
                    <p:cNvPr id="46" name="Rectangles 39">
                      <a:extLst>
                        <a:ext uri="{FF2B5EF4-FFF2-40B4-BE49-F238E27FC236}">
                          <a16:creationId xmlns:a16="http://schemas.microsoft.com/office/drawing/2014/main" id="{8619B017-7FDE-795F-51BD-183CECB00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7" name="Rectangles 40">
                      <a:extLst>
                        <a:ext uri="{FF2B5EF4-FFF2-40B4-BE49-F238E27FC236}">
                          <a16:creationId xmlns:a16="http://schemas.microsoft.com/office/drawing/2014/main" id="{5EB64A68-61EB-F792-F176-509314ECA7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s 41">
                      <a:extLst>
                        <a:ext uri="{FF2B5EF4-FFF2-40B4-BE49-F238E27FC236}">
                          <a16:creationId xmlns:a16="http://schemas.microsoft.com/office/drawing/2014/main" id="{D55AF8E9-2CE6-7F82-BE1D-5C26E4DCA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s 42">
                      <a:extLst>
                        <a:ext uri="{FF2B5EF4-FFF2-40B4-BE49-F238E27FC236}">
                          <a16:creationId xmlns:a16="http://schemas.microsoft.com/office/drawing/2014/main" id="{AA3A8618-4DD8-BA01-1156-5F244E7B69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50" name="Straight Connector 49">
                      <a:extLst>
                        <a:ext uri="{FF2B5EF4-FFF2-40B4-BE49-F238E27FC236}">
                          <a16:creationId xmlns:a16="http://schemas.microsoft.com/office/drawing/2014/main" id="{B95B8CBF-E97E-1DFE-3103-CC26A79E49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>
                      <a:extLst>
                        <a:ext uri="{FF2B5EF4-FFF2-40B4-BE49-F238E27FC236}">
                          <a16:creationId xmlns:a16="http://schemas.microsoft.com/office/drawing/2014/main" id="{EDE4DA76-FDCA-B1A1-7CA9-34D5DF68D3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5" name="Freeform: Shape 44">
                    <a:extLst>
                      <a:ext uri="{FF2B5EF4-FFF2-40B4-BE49-F238E27FC236}">
                        <a16:creationId xmlns:a16="http://schemas.microsoft.com/office/drawing/2014/main" id="{A838A4DC-1704-0EED-A727-2512CF44AC3D}"/>
                      </a:ext>
                    </a:extLst>
                  </p:cNvPr>
                  <p:cNvSpPr/>
                  <p:nvPr/>
                </p:nvSpPr>
                <p:spPr>
                  <a:xfrm>
                    <a:off x="7754055" y="1690688"/>
                    <a:ext cx="358315" cy="190956"/>
                  </a:xfrm>
                  <a:custGeom>
                    <a:avLst/>
                    <a:gdLst>
                      <a:gd name="connsiteX0" fmla="*/ 568 w 343468"/>
                      <a:gd name="connsiteY0" fmla="*/ 363071 h 363071"/>
                      <a:gd name="connsiteX1" fmla="*/ 54356 w 343468"/>
                      <a:gd name="connsiteY1" fmla="*/ 67235 h 363071"/>
                      <a:gd name="connsiteX2" fmla="*/ 343468 w 343468"/>
                      <a:gd name="connsiteY2" fmla="*/ 0 h 363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468" h="363071">
                        <a:moveTo>
                          <a:pt x="568" y="363071"/>
                        </a:moveTo>
                        <a:cubicBezTo>
                          <a:pt x="-1113" y="245409"/>
                          <a:pt x="-2794" y="127747"/>
                          <a:pt x="54356" y="67235"/>
                        </a:cubicBezTo>
                        <a:cubicBezTo>
                          <a:pt x="111506" y="6723"/>
                          <a:pt x="227487" y="3361"/>
                          <a:pt x="343468" y="0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CB9F769A-42DE-522C-A888-CD4AAA24CFE7}"/>
                    </a:ext>
                  </a:extLst>
                </p:cNvPr>
                <p:cNvSpPr txBox="1"/>
                <p:nvPr/>
              </p:nvSpPr>
              <p:spPr>
                <a:xfrm>
                  <a:off x="6641106" y="3202029"/>
                  <a:ext cx="4658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</a:t>
                  </a:r>
                </a:p>
              </p:txBody>
            </p:sp>
            <p:grpSp>
              <p:nvGrpSpPr>
                <p:cNvPr id="134" name="Group 133">
                  <a:extLst>
                    <a:ext uri="{FF2B5EF4-FFF2-40B4-BE49-F238E27FC236}">
                      <a16:creationId xmlns:a16="http://schemas.microsoft.com/office/drawing/2014/main" id="{03699B7F-FB5A-5D35-193B-B9F7F5BBC693}"/>
                    </a:ext>
                  </a:extLst>
                </p:cNvPr>
                <p:cNvGrpSpPr/>
                <p:nvPr/>
              </p:nvGrpSpPr>
              <p:grpSpPr>
                <a:xfrm>
                  <a:off x="6641106" y="3843082"/>
                  <a:ext cx="2714159" cy="914384"/>
                  <a:chOff x="6641106" y="3843082"/>
                  <a:chExt cx="2714159" cy="914384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7A37BA06-169D-D6C3-42E4-416508A076AE}"/>
                      </a:ext>
                    </a:extLst>
                  </p:cNvPr>
                  <p:cNvGrpSpPr/>
                  <p:nvPr/>
                </p:nvGrpSpPr>
                <p:grpSpPr>
                  <a:xfrm>
                    <a:off x="7072783" y="3843082"/>
                    <a:ext cx="2282482" cy="914384"/>
                    <a:chOff x="7072783" y="1690688"/>
                    <a:chExt cx="2282482" cy="914384"/>
                  </a:xfrm>
                </p:grpSpPr>
                <p:grpSp>
                  <p:nvGrpSpPr>
                    <p:cNvPr id="116" name="Group 115">
                      <a:extLst>
                        <a:ext uri="{FF2B5EF4-FFF2-40B4-BE49-F238E27FC236}">
                          <a16:creationId xmlns:a16="http://schemas.microsoft.com/office/drawing/2014/main" id="{50C6F5E2-E8BF-F89A-A83A-AC10717C93A0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7072783" y="1893516"/>
                      <a:ext cx="2282482" cy="711556"/>
                      <a:chOff x="5630" y="3735"/>
                      <a:chExt cx="4734" cy="1714"/>
                    </a:xfrm>
                  </p:grpSpPr>
                  <p:sp>
                    <p:nvSpPr>
                      <p:cNvPr id="118" name="Rectangles 39">
                        <a:extLst>
                          <a:ext uri="{FF2B5EF4-FFF2-40B4-BE49-F238E27FC236}">
                            <a16:creationId xmlns:a16="http://schemas.microsoft.com/office/drawing/2014/main" id="{9D26C7EE-B1EB-A354-48F3-8AE7E3E04E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9" name="Rectangles 40">
                        <a:extLst>
                          <a:ext uri="{FF2B5EF4-FFF2-40B4-BE49-F238E27FC236}">
                            <a16:creationId xmlns:a16="http://schemas.microsoft.com/office/drawing/2014/main" id="{FE4B85E9-F6EA-65C9-C836-3AF5BCBF6F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0" name="Rectangles 41">
                        <a:extLst>
                          <a:ext uri="{FF2B5EF4-FFF2-40B4-BE49-F238E27FC236}">
                            <a16:creationId xmlns:a16="http://schemas.microsoft.com/office/drawing/2014/main" id="{A67D1F0A-D37B-9857-A502-CA9D113C22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1" name="Rectangles 42">
                        <a:extLst>
                          <a:ext uri="{FF2B5EF4-FFF2-40B4-BE49-F238E27FC236}">
                            <a16:creationId xmlns:a16="http://schemas.microsoft.com/office/drawing/2014/main" id="{1682AB39-6B9B-C699-D4E9-6B21A8128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22" name="Straight Connector 121">
                        <a:extLst>
                          <a:ext uri="{FF2B5EF4-FFF2-40B4-BE49-F238E27FC236}">
                            <a16:creationId xmlns:a16="http://schemas.microsoft.com/office/drawing/2014/main" id="{6017F5A8-C17D-148D-30F8-B260570A1D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30" y="3735"/>
                        <a:ext cx="987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>
                        <a:extLst>
                          <a:ext uri="{FF2B5EF4-FFF2-40B4-BE49-F238E27FC236}">
                            <a16:creationId xmlns:a16="http://schemas.microsoft.com/office/drawing/2014/main" id="{D7D3B6BD-868B-47FB-E24A-946E5893032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30" y="5449"/>
                        <a:ext cx="956" cy="0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A47AE8CE-F22B-0412-0453-2FB15AFBC1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54055" y="1690688"/>
                      <a:ext cx="358315" cy="190956"/>
                    </a:xfrm>
                    <a:custGeom>
                      <a:avLst/>
                      <a:gdLst>
                        <a:gd name="connsiteX0" fmla="*/ 568 w 343468"/>
                        <a:gd name="connsiteY0" fmla="*/ 363071 h 363071"/>
                        <a:gd name="connsiteX1" fmla="*/ 54356 w 343468"/>
                        <a:gd name="connsiteY1" fmla="*/ 67235 h 363071"/>
                        <a:gd name="connsiteX2" fmla="*/ 343468 w 343468"/>
                        <a:gd name="connsiteY2" fmla="*/ 0 h 3630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343468" h="363071">
                          <a:moveTo>
                            <a:pt x="568" y="363071"/>
                          </a:moveTo>
                          <a:cubicBezTo>
                            <a:pt x="-1113" y="245409"/>
                            <a:pt x="-2794" y="127747"/>
                            <a:pt x="54356" y="67235"/>
                          </a:cubicBezTo>
                          <a:cubicBezTo>
                            <a:pt x="111506" y="6723"/>
                            <a:pt x="227487" y="3361"/>
                            <a:pt x="343468" y="0"/>
                          </a:cubicBezTo>
                        </a:path>
                      </a:pathLst>
                    </a:custGeom>
                    <a:noFill/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105" name="Group 104">
                    <a:extLst>
                      <a:ext uri="{FF2B5EF4-FFF2-40B4-BE49-F238E27FC236}">
                        <a16:creationId xmlns:a16="http://schemas.microsoft.com/office/drawing/2014/main" id="{B03973BD-A3A9-C998-9E9F-F8E57092B6C1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020183" y="4212094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12" name="Group 111">
                      <a:extLst>
                        <a:ext uri="{FF2B5EF4-FFF2-40B4-BE49-F238E27FC236}">
                          <a16:creationId xmlns:a16="http://schemas.microsoft.com/office/drawing/2014/main" id="{365598DE-BC5A-F7D3-79B5-43A28660F9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14" name="Oval 113">
                        <a:extLst>
                          <a:ext uri="{FF2B5EF4-FFF2-40B4-BE49-F238E27FC236}">
                            <a16:creationId xmlns:a16="http://schemas.microsoft.com/office/drawing/2014/main" id="{8B75254B-BF0D-6FBA-E421-D39CA3E145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15" name="Oval 114">
                        <a:extLst>
                          <a:ext uri="{FF2B5EF4-FFF2-40B4-BE49-F238E27FC236}">
                            <a16:creationId xmlns:a16="http://schemas.microsoft.com/office/drawing/2014/main" id="{E1BD6283-16E7-D701-9893-8FAFF2C4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13" name="Straight Connector 112">
                      <a:extLst>
                        <a:ext uri="{FF2B5EF4-FFF2-40B4-BE49-F238E27FC236}">
                          <a16:creationId xmlns:a16="http://schemas.microsoft.com/office/drawing/2014/main" id="{7D210012-4D7D-9F99-CD04-009CDFB3B725}"/>
                        </a:ext>
                      </a:extLst>
                    </p:cNvPr>
                    <p:cNvCxnSpPr>
                      <a:cxnSpLocks/>
                      <a:endCxn id="114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199B67EC-681C-B6F9-1904-759021708735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467251" y="4212095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A7508FBF-B0AB-52A7-E20B-204D15FD21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06E1C721-AD53-2414-E8C0-02A748BD58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11" name="Oval 110">
                        <a:extLst>
                          <a:ext uri="{FF2B5EF4-FFF2-40B4-BE49-F238E27FC236}">
                            <a16:creationId xmlns:a16="http://schemas.microsoft.com/office/drawing/2014/main" id="{75BC783F-2F90-705B-44A1-723EA9C851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696C28F9-9333-82A8-1F7A-85D76DEB252D}"/>
                        </a:ext>
                      </a:extLst>
                    </p:cNvPr>
                    <p:cNvCxnSpPr>
                      <a:cxnSpLocks/>
                      <a:endCxn id="110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447D7911-A989-CA66-D8ED-1371B34DAA8A}"/>
                      </a:ext>
                    </a:extLst>
                  </p:cNvPr>
                  <p:cNvSpPr txBox="1"/>
                  <p:nvPr/>
                </p:nvSpPr>
                <p:spPr>
                  <a:xfrm>
                    <a:off x="6641106" y="4237210"/>
                    <a:ext cx="46584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grpSp>
                <p:nvGrpSpPr>
                  <p:cNvPr id="124" name="Group 123">
                    <a:extLst>
                      <a:ext uri="{FF2B5EF4-FFF2-40B4-BE49-F238E27FC236}">
                        <a16:creationId xmlns:a16="http://schemas.microsoft.com/office/drawing/2014/main" id="{5C9FC160-A88F-27D7-592A-280F642DF3E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7935194" y="4212094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25" name="Group 124">
                      <a:extLst>
                        <a:ext uri="{FF2B5EF4-FFF2-40B4-BE49-F238E27FC236}">
                          <a16:creationId xmlns:a16="http://schemas.microsoft.com/office/drawing/2014/main" id="{8AA051CF-A2CD-E5CA-198C-7E08B2E489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27" name="Oval 126">
                        <a:extLst>
                          <a:ext uri="{FF2B5EF4-FFF2-40B4-BE49-F238E27FC236}">
                            <a16:creationId xmlns:a16="http://schemas.microsoft.com/office/drawing/2014/main" id="{0E77A009-C329-ACD4-1887-3B69C6CD97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8" name="Oval 127">
                        <a:extLst>
                          <a:ext uri="{FF2B5EF4-FFF2-40B4-BE49-F238E27FC236}">
                            <a16:creationId xmlns:a16="http://schemas.microsoft.com/office/drawing/2014/main" id="{A28DA21D-C6FB-478F-C7E0-09AA4B8265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26" name="Straight Connector 125">
                      <a:extLst>
                        <a:ext uri="{FF2B5EF4-FFF2-40B4-BE49-F238E27FC236}">
                          <a16:creationId xmlns:a16="http://schemas.microsoft.com/office/drawing/2014/main" id="{F511E48A-DBAA-3EF0-4AC1-D59F6ABDC278}"/>
                        </a:ext>
                      </a:extLst>
                    </p:cNvPr>
                    <p:cNvCxnSpPr>
                      <a:cxnSpLocks/>
                      <a:endCxn id="127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C427164E-D3A6-B4B6-CA63-5DE48D14B608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8385812" y="4223432"/>
                    <a:ext cx="552732" cy="379189"/>
                    <a:chOff x="8493203" y="2079306"/>
                    <a:chExt cx="552732" cy="379189"/>
                  </a:xfrm>
                </p:grpSpPr>
                <p:grpSp>
                  <p:nvGrpSpPr>
                    <p:cNvPr id="130" name="Group 129">
                      <a:extLst>
                        <a:ext uri="{FF2B5EF4-FFF2-40B4-BE49-F238E27FC236}">
                          <a16:creationId xmlns:a16="http://schemas.microsoft.com/office/drawing/2014/main" id="{D3457423-5C2C-D2FA-A862-140C274A4C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605091" y="2079306"/>
                      <a:ext cx="440844" cy="379189"/>
                      <a:chOff x="6543716" y="2082332"/>
                      <a:chExt cx="440844" cy="379189"/>
                    </a:xfrm>
                  </p:grpSpPr>
                  <p:sp>
                    <p:nvSpPr>
                      <p:cNvPr id="132" name="Oval 131">
                        <a:extLst>
                          <a:ext uri="{FF2B5EF4-FFF2-40B4-BE49-F238E27FC236}">
                            <a16:creationId xmlns:a16="http://schemas.microsoft.com/office/drawing/2014/main" id="{75851417-9B56-6E30-3E15-56667A5B1D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43716" y="2082332"/>
                        <a:ext cx="440844" cy="379189"/>
                      </a:xfrm>
                      <a:prstGeom prst="ellipse">
                        <a:avLst/>
                      </a:prstGeom>
                      <a:solidFill>
                        <a:srgbClr val="FF33CC"/>
                      </a:solidFill>
                      <a:ln w="25400">
                        <a:solidFill>
                          <a:srgbClr val="CC00CC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3" name="Oval 132">
                        <a:extLst>
                          <a:ext uri="{FF2B5EF4-FFF2-40B4-BE49-F238E27FC236}">
                            <a16:creationId xmlns:a16="http://schemas.microsoft.com/office/drawing/2014/main" id="{AC2C189A-F19C-1CE4-1D1B-BFBF00412E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9532" y="2222000"/>
                        <a:ext cx="95535" cy="91440"/>
                      </a:xfrm>
                      <a:prstGeom prst="ellipse">
                        <a:avLst/>
                      </a:prstGeom>
                      <a:solidFill>
                        <a:schemeClr val="tx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</p:grpSp>
                <p:cxnSp>
                  <p:nvCxnSpPr>
                    <p:cNvPr id="131" name="Straight Connector 130">
                      <a:extLst>
                        <a:ext uri="{FF2B5EF4-FFF2-40B4-BE49-F238E27FC236}">
                          <a16:creationId xmlns:a16="http://schemas.microsoft.com/office/drawing/2014/main" id="{181897DB-E40A-9934-46CA-8117D5DE816D}"/>
                        </a:ext>
                      </a:extLst>
                    </p:cNvPr>
                    <p:cNvCxnSpPr>
                      <a:cxnSpLocks/>
                      <a:endCxn id="132" idx="2"/>
                    </p:cNvCxnSpPr>
                    <p:nvPr/>
                  </p:nvCxnSpPr>
                  <p:spPr>
                    <a:xfrm rot="16200000">
                      <a:off x="8549148" y="2212956"/>
                      <a:ext cx="0" cy="111889"/>
                    </a:xfrm>
                    <a:prstGeom prst="line">
                      <a:avLst/>
                    </a:prstGeom>
                    <a:ln w="38100">
                      <a:solidFill>
                        <a:srgbClr val="CC00CC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EC0FF1AA-7429-178C-A105-35E6F2021847}"/>
              </a:ext>
            </a:extLst>
          </p:cNvPr>
          <p:cNvGrpSpPr/>
          <p:nvPr/>
        </p:nvGrpSpPr>
        <p:grpSpPr>
          <a:xfrm>
            <a:off x="2768915" y="1381212"/>
            <a:ext cx="2429691" cy="3652566"/>
            <a:chOff x="2768915" y="1381212"/>
            <a:chExt cx="2429691" cy="3652566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0B63DB-BCA8-F22F-E773-480D4AA594B2}"/>
                </a:ext>
              </a:extLst>
            </p:cNvPr>
            <p:cNvSpPr txBox="1"/>
            <p:nvPr/>
          </p:nvSpPr>
          <p:spPr>
            <a:xfrm>
              <a:off x="2768915" y="1381212"/>
              <a:ext cx="2429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Requests for longer-distance entanglement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5A6438D-FE14-B547-F1F5-E852304983E5}"/>
                </a:ext>
              </a:extLst>
            </p:cNvPr>
            <p:cNvGrpSpPr/>
            <p:nvPr/>
          </p:nvGrpSpPr>
          <p:grpSpPr>
            <a:xfrm>
              <a:off x="2768917" y="2160707"/>
              <a:ext cx="2374388" cy="711556"/>
              <a:chOff x="2768917" y="2160707"/>
              <a:chExt cx="2374388" cy="71155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6994469-3BE7-1D9C-DB39-4561EC9DE2DA}"/>
                  </a:ext>
                </a:extLst>
              </p:cNvPr>
              <p:cNvGrpSpPr/>
              <p:nvPr/>
            </p:nvGrpSpPr>
            <p:grpSpPr>
              <a:xfrm>
                <a:off x="2768917" y="2160707"/>
                <a:ext cx="2282482" cy="711556"/>
                <a:chOff x="5630" y="3735"/>
                <a:chExt cx="4734" cy="1714"/>
              </a:xfrm>
            </p:grpSpPr>
            <p:sp>
              <p:nvSpPr>
                <p:cNvPr id="85" name="Rectangles 39">
                  <a:extLst>
                    <a:ext uri="{FF2B5EF4-FFF2-40B4-BE49-F238E27FC236}">
                      <a16:creationId xmlns:a16="http://schemas.microsoft.com/office/drawing/2014/main" id="{FEDD6970-8EF7-E167-9BF9-83385CFA622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s 40">
                  <a:extLst>
                    <a:ext uri="{FF2B5EF4-FFF2-40B4-BE49-F238E27FC236}">
                      <a16:creationId xmlns:a16="http://schemas.microsoft.com/office/drawing/2014/main" id="{ADF5E329-410A-A42C-2BE8-036BB644111B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s 41">
                  <a:extLst>
                    <a:ext uri="{FF2B5EF4-FFF2-40B4-BE49-F238E27FC236}">
                      <a16:creationId xmlns:a16="http://schemas.microsoft.com/office/drawing/2014/main" id="{2D085B6A-AF2A-6FB8-39D8-4EFB799A94D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s 42">
                  <a:extLst>
                    <a:ext uri="{FF2B5EF4-FFF2-40B4-BE49-F238E27FC236}">
                      <a16:creationId xmlns:a16="http://schemas.microsoft.com/office/drawing/2014/main" id="{E9B30132-64D4-0107-F20E-BB63D468046A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FADF50D-72FC-888D-C99C-5AF2518F5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0E6E017-A574-0DA4-FDAA-BF6CE44B9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0261FBB-291C-1445-4CEB-86AB5591D947}"/>
                  </a:ext>
                </a:extLst>
              </p:cNvPr>
              <p:cNvGrpSpPr/>
              <p:nvPr/>
            </p:nvGrpSpPr>
            <p:grpSpPr>
              <a:xfrm>
                <a:off x="4516884" y="2253483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3" name="Graphic 92" descr="Paper outline">
                  <a:extLst>
                    <a:ext uri="{FF2B5EF4-FFF2-40B4-BE49-F238E27FC236}">
                      <a16:creationId xmlns:a16="http://schemas.microsoft.com/office/drawing/2014/main" id="{4BD5A849-3CEA-6E3C-C88D-09716845DA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845AA2F-1127-77C3-9DD7-D7D7759C30EB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F2D71B8-6CF9-F4D2-A8C0-1B3F3816A14D}"/>
                  </a:ext>
                </a:extLst>
              </p:cNvPr>
              <p:cNvGrpSpPr/>
              <p:nvPr/>
            </p:nvGrpSpPr>
            <p:grpSpPr>
              <a:xfrm>
                <a:off x="4055874" y="2262046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8" name="Graphic 97" descr="Paper outline">
                  <a:extLst>
                    <a:ext uri="{FF2B5EF4-FFF2-40B4-BE49-F238E27FC236}">
                      <a16:creationId xmlns:a16="http://schemas.microsoft.com/office/drawing/2014/main" id="{899A1C49-0853-B918-1E4F-EA26E9B2C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70A6A02-359B-D8E3-143B-66DFF060C33F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F4EE6C9D-D9BC-8585-482A-E1D65F5A8518}"/>
                </a:ext>
              </a:extLst>
            </p:cNvPr>
            <p:cNvGrpSpPr/>
            <p:nvPr/>
          </p:nvGrpSpPr>
          <p:grpSpPr>
            <a:xfrm>
              <a:off x="2768917" y="3482479"/>
              <a:ext cx="2374388" cy="711556"/>
              <a:chOff x="2768917" y="3482479"/>
              <a:chExt cx="2374388" cy="711556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F4241062-F473-FD25-D638-1ADD9D60FAF0}"/>
                  </a:ext>
                </a:extLst>
              </p:cNvPr>
              <p:cNvGrpSpPr/>
              <p:nvPr/>
            </p:nvGrpSpPr>
            <p:grpSpPr>
              <a:xfrm>
                <a:off x="2768917" y="3482479"/>
                <a:ext cx="2282482" cy="711556"/>
                <a:chOff x="5630" y="3735"/>
                <a:chExt cx="4734" cy="1714"/>
              </a:xfrm>
            </p:grpSpPr>
            <p:sp>
              <p:nvSpPr>
                <p:cNvPr id="136" name="Rectangles 39">
                  <a:extLst>
                    <a:ext uri="{FF2B5EF4-FFF2-40B4-BE49-F238E27FC236}">
                      <a16:creationId xmlns:a16="http://schemas.microsoft.com/office/drawing/2014/main" id="{3111ECFA-B7B2-EC11-48F7-18256989037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7" name="Rectangles 40">
                  <a:extLst>
                    <a:ext uri="{FF2B5EF4-FFF2-40B4-BE49-F238E27FC236}">
                      <a16:creationId xmlns:a16="http://schemas.microsoft.com/office/drawing/2014/main" id="{9D72E5A2-4E41-947B-32AE-E9D2FBAB985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s 41">
                  <a:extLst>
                    <a:ext uri="{FF2B5EF4-FFF2-40B4-BE49-F238E27FC236}">
                      <a16:creationId xmlns:a16="http://schemas.microsoft.com/office/drawing/2014/main" id="{D6C79379-57B7-5D47-8D6C-8A2E0B53E92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9" name="Rectangles 42">
                  <a:extLst>
                    <a:ext uri="{FF2B5EF4-FFF2-40B4-BE49-F238E27FC236}">
                      <a16:creationId xmlns:a16="http://schemas.microsoft.com/office/drawing/2014/main" id="{82E99C8A-5710-05CB-E48D-7F1F88EE083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0EB89906-9586-0391-3D31-89A69BC8A3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68B2E828-35DC-703B-4490-308A86424A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7807D423-5802-04CA-68FE-F6D47AC692F0}"/>
                  </a:ext>
                </a:extLst>
              </p:cNvPr>
              <p:cNvGrpSpPr/>
              <p:nvPr/>
            </p:nvGrpSpPr>
            <p:grpSpPr>
              <a:xfrm>
                <a:off x="4516884" y="3575255"/>
                <a:ext cx="626421" cy="582328"/>
                <a:chOff x="5638800" y="2971800"/>
                <a:chExt cx="914400" cy="914400"/>
              </a:xfrm>
            </p:grpSpPr>
            <p:pic>
              <p:nvPicPr>
                <p:cNvPr id="143" name="Graphic 142" descr="Paper outline">
                  <a:extLst>
                    <a:ext uri="{FF2B5EF4-FFF2-40B4-BE49-F238E27FC236}">
                      <a16:creationId xmlns:a16="http://schemas.microsoft.com/office/drawing/2014/main" id="{E452D62D-76CF-B1BF-6D6D-2BC7CEFA45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2DC768AB-D9C3-06AF-24EF-45A5B8ECD98A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BC</a:t>
                  </a:r>
                </a:p>
              </p:txBody>
            </p:sp>
          </p:grpSp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34C1C72D-2E0C-7D99-B9E8-2FD960E6DCDB}"/>
                  </a:ext>
                </a:extLst>
              </p:cNvPr>
              <p:cNvGrpSpPr/>
              <p:nvPr/>
            </p:nvGrpSpPr>
            <p:grpSpPr>
              <a:xfrm>
                <a:off x="4055874" y="3583818"/>
                <a:ext cx="626421" cy="582328"/>
                <a:chOff x="5638800" y="2971800"/>
                <a:chExt cx="914400" cy="914400"/>
              </a:xfrm>
            </p:grpSpPr>
            <p:pic>
              <p:nvPicPr>
                <p:cNvPr id="146" name="Graphic 145" descr="Paper outline">
                  <a:extLst>
                    <a:ext uri="{FF2B5EF4-FFF2-40B4-BE49-F238E27FC236}">
                      <a16:creationId xmlns:a16="http://schemas.microsoft.com/office/drawing/2014/main" id="{EBF0A947-DCDD-A224-17BF-809530A48D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BD4BD79-383D-4578-93E8-5F62728299BF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BC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D8B63F-8350-6BA5-ABCB-01C558D89C14}"/>
                    </a:ext>
                  </a:extLst>
                </p:cNvPr>
                <p:cNvSpPr txBox="1"/>
                <p:nvPr/>
              </p:nvSpPr>
              <p:spPr>
                <a:xfrm>
                  <a:off x="3757596" y="4202781"/>
                  <a:ext cx="452331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48" name="TextBox 147">
                  <a:extLst>
                    <a:ext uri="{FF2B5EF4-FFF2-40B4-BE49-F238E27FC236}">
                      <a16:creationId xmlns:a16="http://schemas.microsoft.com/office/drawing/2014/main" id="{24D8B63F-8350-6BA5-ABCB-01C558D89C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7596" y="4202781"/>
                  <a:ext cx="452331" cy="830997"/>
                </a:xfrm>
                <a:prstGeom prst="rect">
                  <a:avLst/>
                </a:prstGeom>
                <a:blipFill>
                  <a:blip r:embed="rId5"/>
                  <a:stretch>
                    <a:fillRect r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218FE79-2D78-775E-ABB7-D5B5CCDEB4DD}"/>
              </a:ext>
            </a:extLst>
          </p:cNvPr>
          <p:cNvGrpSpPr/>
          <p:nvPr/>
        </p:nvGrpSpPr>
        <p:grpSpPr>
          <a:xfrm>
            <a:off x="5331158" y="2438569"/>
            <a:ext cx="1529684" cy="691624"/>
            <a:chOff x="5331158" y="2438569"/>
            <a:chExt cx="1529684" cy="691624"/>
          </a:xfrm>
        </p:grpSpPr>
        <p:pic>
          <p:nvPicPr>
            <p:cNvPr id="13" name="Picture 12" descr="https://icon-library.com/icon/network-switch-icon-10.html.html&gt;Network Switch Icon # 74953">
              <a:extLst>
                <a:ext uri="{FF2B5EF4-FFF2-40B4-BE49-F238E27FC236}">
                  <a16:creationId xmlns:a16="http://schemas.microsoft.com/office/drawing/2014/main" id="{44CED065-8529-2331-ED0A-8B4C7A74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52" b="39452"/>
            <a:stretch/>
          </p:blipFill>
          <p:spPr>
            <a:xfrm>
              <a:off x="5331158" y="2807901"/>
              <a:ext cx="1529684" cy="322292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DB4863D-BC70-BEE4-AA0A-7BB8B257739B}"/>
                </a:ext>
              </a:extLst>
            </p:cNvPr>
            <p:cNvSpPr txBox="1"/>
            <p:nvPr/>
          </p:nvSpPr>
          <p:spPr>
            <a:xfrm>
              <a:off x="5687669" y="2438569"/>
              <a:ext cx="827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6581407-82AC-DE33-017D-4B173E4E4C55}"/>
                  </a:ext>
                </a:extLst>
              </p:cNvPr>
              <p:cNvSpPr/>
              <p:nvPr/>
            </p:nvSpPr>
            <p:spPr>
              <a:xfrm>
                <a:off x="3810321" y="5459679"/>
                <a:ext cx="4590834" cy="8498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Simple, explicit characterization of 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6581407-82AC-DE33-017D-4B173E4E4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321" y="5459679"/>
                <a:ext cx="4590834" cy="849841"/>
              </a:xfrm>
              <a:prstGeom prst="roundRect">
                <a:avLst/>
              </a:prstGeom>
              <a:blipFill>
                <a:blip r:embed="rId7"/>
                <a:stretch>
                  <a:fillRect r="-1321" b="-76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57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BD41-B06D-79E5-D5C1-CDC71584F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quantum switch: Y-system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877CB5-8692-8BEC-9A2C-5A373D6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A09FC-357F-966A-BF58-071781959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878A3F5-B622-D57E-89B0-549712AB2E48}"/>
              </a:ext>
            </a:extLst>
          </p:cNvPr>
          <p:cNvGrpSpPr/>
          <p:nvPr/>
        </p:nvGrpSpPr>
        <p:grpSpPr>
          <a:xfrm>
            <a:off x="6641106" y="1302515"/>
            <a:ext cx="2714159" cy="2419770"/>
            <a:chOff x="6641106" y="1302515"/>
            <a:chExt cx="2714159" cy="241977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F5B9448-5492-F652-52A1-73C070051245}"/>
                </a:ext>
              </a:extLst>
            </p:cNvPr>
            <p:cNvSpPr txBox="1"/>
            <p:nvPr/>
          </p:nvSpPr>
          <p:spPr>
            <a:xfrm>
              <a:off x="6925315" y="1302515"/>
              <a:ext cx="24296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Qubits (halves of pairs)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FCA4D5-6FA5-424A-0130-AE4F80F073B3}"/>
                </a:ext>
              </a:extLst>
            </p:cNvPr>
            <p:cNvGrpSpPr/>
            <p:nvPr/>
          </p:nvGrpSpPr>
          <p:grpSpPr>
            <a:xfrm>
              <a:off x="6641106" y="1690688"/>
              <a:ext cx="2714159" cy="2031597"/>
              <a:chOff x="6641106" y="1690688"/>
              <a:chExt cx="2714159" cy="2031597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0A3403B-93C6-F7FC-DEC0-E515E5E37A68}"/>
                  </a:ext>
                </a:extLst>
              </p:cNvPr>
              <p:cNvGrpSpPr/>
              <p:nvPr/>
            </p:nvGrpSpPr>
            <p:grpSpPr>
              <a:xfrm>
                <a:off x="7072783" y="1690688"/>
                <a:ext cx="2282482" cy="914384"/>
                <a:chOff x="7072783" y="1690688"/>
                <a:chExt cx="2282482" cy="914384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68047258-8118-E3B6-EBC2-5D4FBAE65998}"/>
                    </a:ext>
                  </a:extLst>
                </p:cNvPr>
                <p:cNvGrpSpPr/>
                <p:nvPr/>
              </p:nvGrpSpPr>
              <p:grpSpPr>
                <a:xfrm rot="10800000">
                  <a:off x="7072783" y="1893516"/>
                  <a:ext cx="2282482" cy="711556"/>
                  <a:chOff x="5630" y="3735"/>
                  <a:chExt cx="4734" cy="1714"/>
                </a:xfrm>
              </p:grpSpPr>
              <p:sp>
                <p:nvSpPr>
                  <p:cNvPr id="33" name="Rectangles 39">
                    <a:extLst>
                      <a:ext uri="{FF2B5EF4-FFF2-40B4-BE49-F238E27FC236}">
                        <a16:creationId xmlns:a16="http://schemas.microsoft.com/office/drawing/2014/main" id="{DC1C5C00-ECB7-0E17-D743-52DEE7CF587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Rectangles 40">
                    <a:extLst>
                      <a:ext uri="{FF2B5EF4-FFF2-40B4-BE49-F238E27FC236}">
                        <a16:creationId xmlns:a16="http://schemas.microsoft.com/office/drawing/2014/main" id="{C226D628-EC1F-8EFE-6FC5-9120E57E50A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Rectangles 41">
                    <a:extLst>
                      <a:ext uri="{FF2B5EF4-FFF2-40B4-BE49-F238E27FC236}">
                        <a16:creationId xmlns:a16="http://schemas.microsoft.com/office/drawing/2014/main" id="{1A32486F-31EC-C3F6-65FD-985CC0C98C1D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Rectangles 42">
                    <a:extLst>
                      <a:ext uri="{FF2B5EF4-FFF2-40B4-BE49-F238E27FC236}">
                        <a16:creationId xmlns:a16="http://schemas.microsoft.com/office/drawing/2014/main" id="{7D1C6F0C-B8D2-B1A2-1A1D-0F10D7D79102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887A5245-643F-EEAC-6947-3CF78E02C1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670850ED-FF53-8A24-71AE-F7EAA6AA8A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D79C6A71-0A67-2B58-DE3F-FD7531F638AE}"/>
                    </a:ext>
                  </a:extLst>
                </p:cNvPr>
                <p:cNvSpPr/>
                <p:nvPr/>
              </p:nvSpPr>
              <p:spPr>
                <a:xfrm>
                  <a:off x="7754055" y="1690688"/>
                  <a:ext cx="358315" cy="190956"/>
                </a:xfrm>
                <a:custGeom>
                  <a:avLst/>
                  <a:gdLst>
                    <a:gd name="connsiteX0" fmla="*/ 568 w 343468"/>
                    <a:gd name="connsiteY0" fmla="*/ 363071 h 363071"/>
                    <a:gd name="connsiteX1" fmla="*/ 54356 w 343468"/>
                    <a:gd name="connsiteY1" fmla="*/ 67235 h 363071"/>
                    <a:gd name="connsiteX2" fmla="*/ 343468 w 343468"/>
                    <a:gd name="connsiteY2" fmla="*/ 0 h 363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468" h="363071">
                      <a:moveTo>
                        <a:pt x="568" y="363071"/>
                      </a:moveTo>
                      <a:cubicBezTo>
                        <a:pt x="-1113" y="245409"/>
                        <a:pt x="-2794" y="127747"/>
                        <a:pt x="54356" y="67235"/>
                      </a:cubicBezTo>
                      <a:cubicBezTo>
                        <a:pt x="111506" y="6723"/>
                        <a:pt x="227487" y="3361"/>
                        <a:pt x="343468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817EC634-5BBF-2CBC-E15D-55D9BE4A840F}"/>
                  </a:ext>
                </a:extLst>
              </p:cNvPr>
              <p:cNvGrpSpPr/>
              <p:nvPr/>
            </p:nvGrpSpPr>
            <p:grpSpPr>
              <a:xfrm rot="5400000">
                <a:off x="7020184" y="2087249"/>
                <a:ext cx="552732" cy="379189"/>
                <a:chOff x="8493203" y="2079306"/>
                <a:chExt cx="552732" cy="379189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CFD7F30B-6315-098B-1883-5818B0738333}"/>
                    </a:ext>
                  </a:extLst>
                </p:cNvPr>
                <p:cNvGrpSpPr/>
                <p:nvPr/>
              </p:nvGrpSpPr>
              <p:grpSpPr>
                <a:xfrm>
                  <a:off x="8605091" y="2079306"/>
                  <a:ext cx="440844" cy="379189"/>
                  <a:chOff x="6543716" y="2082332"/>
                  <a:chExt cx="440844" cy="379189"/>
                </a:xfrm>
              </p:grpSpPr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459FF788-9C3A-D413-8800-6963925EF648}"/>
                      </a:ext>
                    </a:extLst>
                  </p:cNvPr>
                  <p:cNvSpPr/>
                  <p:nvPr/>
                </p:nvSpPr>
                <p:spPr>
                  <a:xfrm>
                    <a:off x="6543716" y="2082332"/>
                    <a:ext cx="440844" cy="379189"/>
                  </a:xfrm>
                  <a:prstGeom prst="ellipse">
                    <a:avLst/>
                  </a:prstGeom>
                  <a:solidFill>
                    <a:srgbClr val="FF33CC"/>
                  </a:solidFill>
                  <a:ln w="25400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0750935-5B6B-61A8-05DC-21BBE9ED20DF}"/>
                      </a:ext>
                    </a:extLst>
                  </p:cNvPr>
                  <p:cNvSpPr/>
                  <p:nvPr/>
                </p:nvSpPr>
                <p:spPr>
                  <a:xfrm>
                    <a:off x="6719532" y="2222000"/>
                    <a:ext cx="95535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06A21EE0-B82D-D5D7-EC16-7F05F08B8BBB}"/>
                    </a:ext>
                  </a:extLst>
                </p:cNvPr>
                <p:cNvCxnSpPr>
                  <a:cxnSpLocks/>
                  <a:endCxn id="57" idx="2"/>
                </p:cNvCxnSpPr>
                <p:nvPr/>
              </p:nvCxnSpPr>
              <p:spPr>
                <a:xfrm rot="16200000">
                  <a:off x="8549148" y="2212956"/>
                  <a:ext cx="0" cy="111889"/>
                </a:xfrm>
                <a:prstGeom prst="line">
                  <a:avLst/>
                </a:prstGeom>
                <a:ln w="38100">
                  <a:solidFill>
                    <a:srgbClr val="CC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D669E5E-96E2-C333-B168-930C2F3C993A}"/>
                  </a:ext>
                </a:extLst>
              </p:cNvPr>
              <p:cNvGrpSpPr/>
              <p:nvPr/>
            </p:nvGrpSpPr>
            <p:grpSpPr>
              <a:xfrm rot="5400000">
                <a:off x="7474366" y="2093186"/>
                <a:ext cx="552732" cy="379189"/>
                <a:chOff x="8493203" y="2079306"/>
                <a:chExt cx="552732" cy="379189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0E5EE76C-2CB9-7342-943C-0E39C1CC0141}"/>
                    </a:ext>
                  </a:extLst>
                </p:cNvPr>
                <p:cNvGrpSpPr/>
                <p:nvPr/>
              </p:nvGrpSpPr>
              <p:grpSpPr>
                <a:xfrm>
                  <a:off x="8605091" y="2079306"/>
                  <a:ext cx="440844" cy="379189"/>
                  <a:chOff x="6543716" y="2082332"/>
                  <a:chExt cx="440844" cy="379189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2E06CD01-7E6E-7E48-94F5-6D58017BCD36}"/>
                      </a:ext>
                    </a:extLst>
                  </p:cNvPr>
                  <p:cNvSpPr/>
                  <p:nvPr/>
                </p:nvSpPr>
                <p:spPr>
                  <a:xfrm>
                    <a:off x="6543716" y="2082332"/>
                    <a:ext cx="440844" cy="379189"/>
                  </a:xfrm>
                  <a:prstGeom prst="ellipse">
                    <a:avLst/>
                  </a:prstGeom>
                  <a:solidFill>
                    <a:srgbClr val="FF33CC"/>
                  </a:solidFill>
                  <a:ln w="25400">
                    <a:solidFill>
                      <a:srgbClr val="CC00CC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8B1BFD2A-FEA7-7F31-C999-8537FF1E45C3}"/>
                      </a:ext>
                    </a:extLst>
                  </p:cNvPr>
                  <p:cNvSpPr/>
                  <p:nvPr/>
                </p:nvSpPr>
                <p:spPr>
                  <a:xfrm>
                    <a:off x="6719532" y="2222000"/>
                    <a:ext cx="95535" cy="9144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E40A525-35CB-0C48-E995-DBA2F1496CC7}"/>
                    </a:ext>
                  </a:extLst>
                </p:cNvPr>
                <p:cNvCxnSpPr>
                  <a:cxnSpLocks/>
                  <a:endCxn id="65" idx="2"/>
                </p:cNvCxnSpPr>
                <p:nvPr/>
              </p:nvCxnSpPr>
              <p:spPr>
                <a:xfrm rot="16200000">
                  <a:off x="8549148" y="2212956"/>
                  <a:ext cx="0" cy="111889"/>
                </a:xfrm>
                <a:prstGeom prst="line">
                  <a:avLst/>
                </a:prstGeom>
                <a:ln w="38100">
                  <a:solidFill>
                    <a:srgbClr val="CC00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973BAB82-CCE9-57E7-7B56-C90C65CDFB39}"/>
                  </a:ext>
                </a:extLst>
              </p:cNvPr>
              <p:cNvSpPr txBox="1"/>
              <p:nvPr/>
            </p:nvSpPr>
            <p:spPr>
              <a:xfrm>
                <a:off x="6643041" y="2056422"/>
                <a:ext cx="46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D2C4122F-2264-C19F-32C5-30645C5392CA}"/>
                  </a:ext>
                </a:extLst>
              </p:cNvPr>
              <p:cNvGrpSpPr/>
              <p:nvPr/>
            </p:nvGrpSpPr>
            <p:grpSpPr>
              <a:xfrm>
                <a:off x="7072783" y="2807901"/>
                <a:ext cx="2282482" cy="914384"/>
                <a:chOff x="7072783" y="1690688"/>
                <a:chExt cx="2282482" cy="914384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3AB635FF-7831-2D32-E1F8-A77169E5D493}"/>
                    </a:ext>
                  </a:extLst>
                </p:cNvPr>
                <p:cNvGrpSpPr/>
                <p:nvPr/>
              </p:nvGrpSpPr>
              <p:grpSpPr>
                <a:xfrm rot="10800000">
                  <a:off x="7072783" y="1893516"/>
                  <a:ext cx="2282482" cy="711556"/>
                  <a:chOff x="5630" y="3735"/>
                  <a:chExt cx="4734" cy="1714"/>
                </a:xfrm>
              </p:grpSpPr>
              <p:sp>
                <p:nvSpPr>
                  <p:cNvPr id="46" name="Rectangles 39">
                    <a:extLst>
                      <a:ext uri="{FF2B5EF4-FFF2-40B4-BE49-F238E27FC236}">
                        <a16:creationId xmlns:a16="http://schemas.microsoft.com/office/drawing/2014/main" id="{8619B017-7FDE-795F-51BD-183CECB00C8E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s 40">
                    <a:extLst>
                      <a:ext uri="{FF2B5EF4-FFF2-40B4-BE49-F238E27FC236}">
                        <a16:creationId xmlns:a16="http://schemas.microsoft.com/office/drawing/2014/main" id="{5EB64A68-61EB-F792-F176-509314ECA71D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s 41">
                    <a:extLst>
                      <a:ext uri="{FF2B5EF4-FFF2-40B4-BE49-F238E27FC236}">
                        <a16:creationId xmlns:a16="http://schemas.microsoft.com/office/drawing/2014/main" id="{D55AF8E9-2CE6-7F82-BE1D-5C26E4DCA1B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Rectangles 42">
                    <a:extLst>
                      <a:ext uri="{FF2B5EF4-FFF2-40B4-BE49-F238E27FC236}">
                        <a16:creationId xmlns:a16="http://schemas.microsoft.com/office/drawing/2014/main" id="{AA3A8618-4DD8-BA01-1156-5F244E7B6986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B95B8CBF-E97E-1DFE-3103-CC26A79E4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EDE4DA76-FDCA-B1A1-7CA9-34D5DF68D3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A838A4DC-1704-0EED-A727-2512CF44AC3D}"/>
                    </a:ext>
                  </a:extLst>
                </p:cNvPr>
                <p:cNvSpPr/>
                <p:nvPr/>
              </p:nvSpPr>
              <p:spPr>
                <a:xfrm>
                  <a:off x="7754055" y="1690688"/>
                  <a:ext cx="358315" cy="190956"/>
                </a:xfrm>
                <a:custGeom>
                  <a:avLst/>
                  <a:gdLst>
                    <a:gd name="connsiteX0" fmla="*/ 568 w 343468"/>
                    <a:gd name="connsiteY0" fmla="*/ 363071 h 363071"/>
                    <a:gd name="connsiteX1" fmla="*/ 54356 w 343468"/>
                    <a:gd name="connsiteY1" fmla="*/ 67235 h 363071"/>
                    <a:gd name="connsiteX2" fmla="*/ 343468 w 343468"/>
                    <a:gd name="connsiteY2" fmla="*/ 0 h 363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468" h="363071">
                      <a:moveTo>
                        <a:pt x="568" y="363071"/>
                      </a:moveTo>
                      <a:cubicBezTo>
                        <a:pt x="-1113" y="245409"/>
                        <a:pt x="-2794" y="127747"/>
                        <a:pt x="54356" y="67235"/>
                      </a:cubicBezTo>
                      <a:cubicBezTo>
                        <a:pt x="111506" y="6723"/>
                        <a:pt x="227487" y="3361"/>
                        <a:pt x="343468" y="0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B9F769A-42DE-522C-A888-CD4AAA24CFE7}"/>
                  </a:ext>
                </a:extLst>
              </p:cNvPr>
              <p:cNvSpPr txBox="1"/>
              <p:nvPr/>
            </p:nvSpPr>
            <p:spPr>
              <a:xfrm>
                <a:off x="6641106" y="3202029"/>
                <a:ext cx="4658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</a:t>
                </a:r>
              </a:p>
            </p:txBody>
          </p:sp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A62C87B-3639-CF30-71DC-C66EF0A47241}"/>
              </a:ext>
            </a:extLst>
          </p:cNvPr>
          <p:cNvGrpSpPr/>
          <p:nvPr/>
        </p:nvGrpSpPr>
        <p:grpSpPr>
          <a:xfrm>
            <a:off x="2768915" y="1381212"/>
            <a:ext cx="2429691" cy="1491051"/>
            <a:chOff x="2768915" y="1381212"/>
            <a:chExt cx="2429691" cy="1491051"/>
          </a:xfrm>
        </p:grpSpPr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C0B63DB-BCA8-F22F-E773-480D4AA594B2}"/>
                </a:ext>
              </a:extLst>
            </p:cNvPr>
            <p:cNvSpPr txBox="1"/>
            <p:nvPr/>
          </p:nvSpPr>
          <p:spPr>
            <a:xfrm>
              <a:off x="2768915" y="1381212"/>
              <a:ext cx="2429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Requests for longer-distance entanglement</a:t>
              </a:r>
            </a:p>
          </p:txBody>
        </p: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55A6438D-FE14-B547-F1F5-E852304983E5}"/>
                </a:ext>
              </a:extLst>
            </p:cNvPr>
            <p:cNvGrpSpPr/>
            <p:nvPr/>
          </p:nvGrpSpPr>
          <p:grpSpPr>
            <a:xfrm>
              <a:off x="2768917" y="2160707"/>
              <a:ext cx="2374388" cy="711556"/>
              <a:chOff x="2768917" y="2160707"/>
              <a:chExt cx="2374388" cy="711556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F6994469-3BE7-1D9C-DB39-4561EC9DE2DA}"/>
                  </a:ext>
                </a:extLst>
              </p:cNvPr>
              <p:cNvGrpSpPr/>
              <p:nvPr/>
            </p:nvGrpSpPr>
            <p:grpSpPr>
              <a:xfrm>
                <a:off x="2768917" y="2160707"/>
                <a:ext cx="2282482" cy="711556"/>
                <a:chOff x="5630" y="3735"/>
                <a:chExt cx="4734" cy="1714"/>
              </a:xfrm>
            </p:grpSpPr>
            <p:sp>
              <p:nvSpPr>
                <p:cNvPr id="85" name="Rectangles 39">
                  <a:extLst>
                    <a:ext uri="{FF2B5EF4-FFF2-40B4-BE49-F238E27FC236}">
                      <a16:creationId xmlns:a16="http://schemas.microsoft.com/office/drawing/2014/main" id="{FEDD6970-8EF7-E167-9BF9-83385CFA6226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s 40">
                  <a:extLst>
                    <a:ext uri="{FF2B5EF4-FFF2-40B4-BE49-F238E27FC236}">
                      <a16:creationId xmlns:a16="http://schemas.microsoft.com/office/drawing/2014/main" id="{ADF5E329-410A-A42C-2BE8-036BB644111B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s 41">
                  <a:extLst>
                    <a:ext uri="{FF2B5EF4-FFF2-40B4-BE49-F238E27FC236}">
                      <a16:creationId xmlns:a16="http://schemas.microsoft.com/office/drawing/2014/main" id="{2D085B6A-AF2A-6FB8-39D8-4EFB799A94D8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s 42">
                  <a:extLst>
                    <a:ext uri="{FF2B5EF4-FFF2-40B4-BE49-F238E27FC236}">
                      <a16:creationId xmlns:a16="http://schemas.microsoft.com/office/drawing/2014/main" id="{E9B30132-64D4-0107-F20E-BB63D468046A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8FADF50D-72FC-888D-C99C-5AF2518F5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30E6E017-A574-0DA4-FDAA-BF6CE44B91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80261FBB-291C-1445-4CEB-86AB5591D947}"/>
                  </a:ext>
                </a:extLst>
              </p:cNvPr>
              <p:cNvGrpSpPr/>
              <p:nvPr/>
            </p:nvGrpSpPr>
            <p:grpSpPr>
              <a:xfrm>
                <a:off x="4516884" y="2253483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3" name="Graphic 92" descr="Paper outline">
                  <a:extLst>
                    <a:ext uri="{FF2B5EF4-FFF2-40B4-BE49-F238E27FC236}">
                      <a16:creationId xmlns:a16="http://schemas.microsoft.com/office/drawing/2014/main" id="{4BD5A849-3CEA-6E3C-C88D-09716845DA6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9845AA2F-1127-77C3-9DD7-D7D7759C30EB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F2D71B8-6CF9-F4D2-A8C0-1B3F3816A14D}"/>
                  </a:ext>
                </a:extLst>
              </p:cNvPr>
              <p:cNvGrpSpPr/>
              <p:nvPr/>
            </p:nvGrpSpPr>
            <p:grpSpPr>
              <a:xfrm>
                <a:off x="4055874" y="2262046"/>
                <a:ext cx="626421" cy="582328"/>
                <a:chOff x="5638800" y="2971800"/>
                <a:chExt cx="914400" cy="914400"/>
              </a:xfrm>
            </p:grpSpPr>
            <p:pic>
              <p:nvPicPr>
                <p:cNvPr id="98" name="Graphic 97" descr="Paper outline">
                  <a:extLst>
                    <a:ext uri="{FF2B5EF4-FFF2-40B4-BE49-F238E27FC236}">
                      <a16:creationId xmlns:a16="http://schemas.microsoft.com/office/drawing/2014/main" id="{899A1C49-0853-B918-1E4F-EA26E9B2C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70A6A02-359B-D8E3-143B-66DFF060C33F}"/>
                    </a:ext>
                  </a:extLst>
                </p:cNvPr>
                <p:cNvSpPr txBox="1"/>
                <p:nvPr/>
              </p:nvSpPr>
              <p:spPr>
                <a:xfrm>
                  <a:off x="5749323" y="3176301"/>
                  <a:ext cx="680008" cy="5799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AB</a:t>
                  </a:r>
                </a:p>
              </p:txBody>
            </p:sp>
          </p:grpSp>
        </p:grp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2218FE79-2D78-775E-ABB7-D5B5CCDEB4DD}"/>
              </a:ext>
            </a:extLst>
          </p:cNvPr>
          <p:cNvGrpSpPr/>
          <p:nvPr/>
        </p:nvGrpSpPr>
        <p:grpSpPr>
          <a:xfrm>
            <a:off x="5331158" y="2438569"/>
            <a:ext cx="1529684" cy="691624"/>
            <a:chOff x="5331158" y="2438569"/>
            <a:chExt cx="1529684" cy="691624"/>
          </a:xfrm>
        </p:grpSpPr>
        <p:pic>
          <p:nvPicPr>
            <p:cNvPr id="13" name="Picture 12" descr="https://icon-library.com/icon/network-switch-icon-10.html.html&gt;Network Switch Icon # 74953">
              <a:extLst>
                <a:ext uri="{FF2B5EF4-FFF2-40B4-BE49-F238E27FC236}">
                  <a16:creationId xmlns:a16="http://schemas.microsoft.com/office/drawing/2014/main" id="{44CED065-8529-2331-ED0A-8B4C7A74F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9452" b="39452"/>
            <a:stretch/>
          </p:blipFill>
          <p:spPr>
            <a:xfrm>
              <a:off x="5331158" y="2807901"/>
              <a:ext cx="1529684" cy="322292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7DB4863D-BC70-BEE4-AA0A-7BB8B257739B}"/>
                </a:ext>
              </a:extLst>
            </p:cNvPr>
            <p:cNvSpPr txBox="1"/>
            <p:nvPr/>
          </p:nvSpPr>
          <p:spPr>
            <a:xfrm>
              <a:off x="5687669" y="2438569"/>
              <a:ext cx="8270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Switch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E7B0158-8CCD-DC20-5441-57E875734B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2172" y="3939988"/>
                <a:ext cx="10515600" cy="226037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Idea</a:t>
                </a:r>
                <a:r>
                  <a:rPr lang="en-US" dirty="0"/>
                  <a:t>: think of qubits as service-rate modulation process.</a:t>
                </a:r>
              </a:p>
              <a:p>
                <a:pPr marL="0" indent="0">
                  <a:buNone/>
                </a:pPr>
                <a:r>
                  <a:rPr lang="en-US" dirty="0"/>
                  <a:t>Uniform positive recurrence – Infinite-MAMS!</a:t>
                </a:r>
              </a:p>
              <a:p>
                <a:pPr marL="0" indent="0">
                  <a:buNone/>
                </a:pPr>
                <a:r>
                  <a:rPr lang="en-US" dirty="0"/>
                  <a:t>Alternative behavior when no requests – Near-MAMS!</a:t>
                </a:r>
              </a:p>
              <a:p>
                <a:pPr marL="0" indent="0">
                  <a:buNone/>
                </a:pPr>
                <a:r>
                  <a:rPr lang="en-US" dirty="0"/>
                  <a:t>Plan: Characterize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dirty="0"/>
                  <a:t> using near-MAMS + infinite-MAMS</a:t>
                </a:r>
              </a:p>
            </p:txBody>
          </p:sp>
        </mc:Choice>
        <mc:Fallback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DE7B0158-8CCD-DC20-5441-57E875734B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2172" y="3939988"/>
                <a:ext cx="10515600" cy="2260377"/>
              </a:xfrm>
              <a:blipFill>
                <a:blip r:embed="rId5"/>
                <a:stretch>
                  <a:fillRect l="-1159" t="-4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A657020-4C7B-7DB7-34BB-9AAB8E56326B}"/>
              </a:ext>
            </a:extLst>
          </p:cNvPr>
          <p:cNvGrpSpPr/>
          <p:nvPr/>
        </p:nvGrpSpPr>
        <p:grpSpPr>
          <a:xfrm>
            <a:off x="0" y="1302514"/>
            <a:ext cx="9494323" cy="3328800"/>
            <a:chOff x="0" y="1302514"/>
            <a:chExt cx="9494323" cy="3328800"/>
          </a:xfrm>
        </p:grpSpPr>
        <p:pic>
          <p:nvPicPr>
            <p:cNvPr id="10" name="Graphic 9" descr="Lights On with solid fill">
              <a:extLst>
                <a:ext uri="{FF2B5EF4-FFF2-40B4-BE49-F238E27FC236}">
                  <a16:creationId xmlns:a16="http://schemas.microsoft.com/office/drawing/2014/main" id="{FB235335-B311-6003-DA54-307664EC8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0" y="3716914"/>
              <a:ext cx="914400" cy="914400"/>
            </a:xfrm>
            <a:prstGeom prst="rect">
              <a:avLst/>
            </a:prstGeom>
          </p:spPr>
        </p:pic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E9A3C4B-4F35-9864-D5B9-4D867F9EAF76}"/>
                </a:ext>
              </a:extLst>
            </p:cNvPr>
            <p:cNvSpPr/>
            <p:nvPr/>
          </p:nvSpPr>
          <p:spPr>
            <a:xfrm>
              <a:off x="6734946" y="1302514"/>
              <a:ext cx="2759377" cy="2637473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71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EDF6-D6D5-11C5-D7CE-9F3FE536B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F4C42-5F16-6FCC-FA34-720FE4724A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Tail performance: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 </a:t>
                </a:r>
              </a:p>
              <a:p>
                <a:r>
                  <a:rPr lang="en-US" dirty="0"/>
                  <a:t>MAMS-work: Jobs have sizes, modulate work completion rate</a:t>
                </a:r>
              </a:p>
              <a:p>
                <a:r>
                  <a:rPr lang="en-US" dirty="0"/>
                  <a:t>MAMS &amp; drift concepts for scheduling</a:t>
                </a:r>
              </a:p>
              <a:p>
                <a:r>
                  <a:rPr lang="en-US" dirty="0"/>
                  <a:t>Two MAMA papers on Friday:</a:t>
                </a:r>
              </a:p>
              <a:p>
                <a:pPr lvl="1"/>
                <a:r>
                  <a:rPr lang="en-US" dirty="0"/>
                  <a:t>2:15pm: "Bounds on M/G/k Scheduling Under Moderate Load” [G., Wang]</a:t>
                </a:r>
              </a:p>
              <a:p>
                <a:pPr lvl="1"/>
                <a:r>
                  <a:rPr lang="en-US" dirty="0"/>
                  <a:t>2:45pm: "Simple Policies for </a:t>
                </a:r>
                <a:r>
                  <a:rPr lang="en-US" dirty="0" err="1"/>
                  <a:t>Multiresource</a:t>
                </a:r>
                <a:r>
                  <a:rPr lang="en-US" dirty="0"/>
                  <a:t> Job Scheduling” [Chen, G., Berg]</a:t>
                </a:r>
              </a:p>
              <a:p>
                <a:r>
                  <a:rPr lang="en-US" dirty="0"/>
                  <a:t>Your application/model/setting!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3F4C42-5F16-6FCC-FA34-720FE4724A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31340E-5D21-874D-294F-A8622FA36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8E006-DD34-699A-28B0-1F74440ED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C6CE043-A1FD-F1E8-44E2-EC24747A8368}"/>
              </a:ext>
            </a:extLst>
          </p:cNvPr>
          <p:cNvGrpSpPr/>
          <p:nvPr/>
        </p:nvGrpSpPr>
        <p:grpSpPr>
          <a:xfrm>
            <a:off x="6846298" y="188206"/>
            <a:ext cx="4657725" cy="1920746"/>
            <a:chOff x="1649975" y="935469"/>
            <a:chExt cx="7777994" cy="326479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6E4B4AD-851B-2F2D-5969-9E19D1655125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914589A-FDF8-62E4-A8B5-995A602BE887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5" name="Rectangles 39">
                  <a:extLst>
                    <a:ext uri="{FF2B5EF4-FFF2-40B4-BE49-F238E27FC236}">
                      <a16:creationId xmlns:a16="http://schemas.microsoft.com/office/drawing/2014/main" id="{BF7552D0-D437-F26F-2814-23E7AA417CAB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6" name="Rectangles 40">
                  <a:extLst>
                    <a:ext uri="{FF2B5EF4-FFF2-40B4-BE49-F238E27FC236}">
                      <a16:creationId xmlns:a16="http://schemas.microsoft.com/office/drawing/2014/main" id="{D604AA41-4743-CEB3-36EE-409A83264495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7" name="Rectangles 41">
                  <a:extLst>
                    <a:ext uri="{FF2B5EF4-FFF2-40B4-BE49-F238E27FC236}">
                      <a16:creationId xmlns:a16="http://schemas.microsoft.com/office/drawing/2014/main" id="{6F49EC27-BAD6-42A1-23FF-B4B6ED681240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8" name="Rectangles 42">
                  <a:extLst>
                    <a:ext uri="{FF2B5EF4-FFF2-40B4-BE49-F238E27FC236}">
                      <a16:creationId xmlns:a16="http://schemas.microsoft.com/office/drawing/2014/main" id="{73BD12B1-0B45-3DAA-A9A7-817B53EFA2D0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816A78EC-54E2-8990-D1F1-2BD4D51E7F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1344183A-33CC-F65F-F2EF-AD2AE2A8FC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1" name="Rectangles 46">
                <a:extLst>
                  <a:ext uri="{FF2B5EF4-FFF2-40B4-BE49-F238E27FC236}">
                    <a16:creationId xmlns:a16="http://schemas.microsoft.com/office/drawing/2014/main" id="{0B162F6B-7D8C-653C-DE0D-2DEC9652625B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2" name="Rectangles 47">
                <a:extLst>
                  <a:ext uri="{FF2B5EF4-FFF2-40B4-BE49-F238E27FC236}">
                    <a16:creationId xmlns:a16="http://schemas.microsoft.com/office/drawing/2014/main" id="{97F545C7-DDB7-645E-DB0B-374B1901E787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3" name="Rectangles 48">
                <a:extLst>
                  <a:ext uri="{FF2B5EF4-FFF2-40B4-BE49-F238E27FC236}">
                    <a16:creationId xmlns:a16="http://schemas.microsoft.com/office/drawing/2014/main" id="{B2C6DFC6-CC67-64B6-0B22-9A0F5726BE70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4" name="Rectangles 49">
                <a:extLst>
                  <a:ext uri="{FF2B5EF4-FFF2-40B4-BE49-F238E27FC236}">
                    <a16:creationId xmlns:a16="http://schemas.microsoft.com/office/drawing/2014/main" id="{845AD25E-B0D4-3880-4388-D39DEB67B159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3A7E5B2-9114-D812-8290-FE23BF29F927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D2990B4-63F8-55EE-3A6A-8BD76FD98236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752982A-B412-F99A-C6B9-3F7D7918EF35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31" name="Group 30">
                    <a:extLst>
                      <a:ext uri="{FF2B5EF4-FFF2-40B4-BE49-F238E27FC236}">
                        <a16:creationId xmlns:a16="http://schemas.microsoft.com/office/drawing/2014/main" id="{D5D1BBBC-754B-3C6A-246D-7A8938C6DE06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8" name="Arc 37">
                      <a:extLst>
                        <a:ext uri="{FF2B5EF4-FFF2-40B4-BE49-F238E27FC236}">
                          <a16:creationId xmlns:a16="http://schemas.microsoft.com/office/drawing/2014/main" id="{1BF3A1A2-910D-BA23-0729-34AF5B921212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9" name="Arc 38">
                      <a:extLst>
                        <a:ext uri="{FF2B5EF4-FFF2-40B4-BE49-F238E27FC236}">
                          <a16:creationId xmlns:a16="http://schemas.microsoft.com/office/drawing/2014/main" id="{5DA17838-85E9-71D8-8B14-7B766AFC951D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CE36D280-76FE-F728-F430-8482D30A1BCA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6" name="Arc 35">
                      <a:extLst>
                        <a:ext uri="{FF2B5EF4-FFF2-40B4-BE49-F238E27FC236}">
                          <a16:creationId xmlns:a16="http://schemas.microsoft.com/office/drawing/2014/main" id="{4D2BC88E-87A8-69F4-0B51-5ADAD39B54D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7" name="Arc 36">
                      <a:extLst>
                        <a:ext uri="{FF2B5EF4-FFF2-40B4-BE49-F238E27FC236}">
                          <a16:creationId xmlns:a16="http://schemas.microsoft.com/office/drawing/2014/main" id="{5B445C1E-F4E1-9523-344F-5949E066A942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33" name="Group 32">
                    <a:extLst>
                      <a:ext uri="{FF2B5EF4-FFF2-40B4-BE49-F238E27FC236}">
                        <a16:creationId xmlns:a16="http://schemas.microsoft.com/office/drawing/2014/main" id="{ACB1BC07-A0B1-56F5-D019-BB952407B014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D132704D-6D38-A3A8-4818-A2ACAD05AB44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5" name="Arc 34">
                      <a:extLst>
                        <a:ext uri="{FF2B5EF4-FFF2-40B4-BE49-F238E27FC236}">
                          <a16:creationId xmlns:a16="http://schemas.microsoft.com/office/drawing/2014/main" id="{1334738D-CD3B-9A64-CAF8-2D01B16C6DF5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8D3A6D6A-A758-FE24-2ABF-9F5CD7C15AC0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543091A4-4A1E-22B5-C460-C8A819A0EDF2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28" name="Oval 27">
                      <a:extLst>
                        <a:ext uri="{FF2B5EF4-FFF2-40B4-BE49-F238E27FC236}">
                          <a16:creationId xmlns:a16="http://schemas.microsoft.com/office/drawing/2014/main" id="{74EE4DFE-053F-DCE4-E4B8-B2E90AEEEE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29" name="Oval 28">
                      <a:extLst>
                        <a:ext uri="{FF2B5EF4-FFF2-40B4-BE49-F238E27FC236}">
                          <a16:creationId xmlns:a16="http://schemas.microsoft.com/office/drawing/2014/main" id="{10E034F5-14E5-1835-A407-510EF63FE7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30" name="Oval 29">
                      <a:extLst>
                        <a:ext uri="{FF2B5EF4-FFF2-40B4-BE49-F238E27FC236}">
                          <a16:creationId xmlns:a16="http://schemas.microsoft.com/office/drawing/2014/main" id="{A3E3B728-1606-89FE-6A69-9C0C758EC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DAE3D996-5759-E44D-88BF-4C4F6AE9C582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93899E5-B078-15EB-1D1D-0281CFCC52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20CA867-DCA2-9320-7F3F-820750C1FC09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4BB1DB1-A27F-0695-6A2C-2350EE450DF5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19" name="Arc 18">
                  <a:extLst>
                    <a:ext uri="{FF2B5EF4-FFF2-40B4-BE49-F238E27FC236}">
                      <a16:creationId xmlns:a16="http://schemas.microsoft.com/office/drawing/2014/main" id="{DE339392-F686-8D01-097A-E42E608F7D1C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20" name="Arc 19">
                  <a:extLst>
                    <a:ext uri="{FF2B5EF4-FFF2-40B4-BE49-F238E27FC236}">
                      <a16:creationId xmlns:a16="http://schemas.microsoft.com/office/drawing/2014/main" id="{B6F55F7C-1305-AD11-A0E3-692912A58A38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21" name="Arc 20">
                  <a:extLst>
                    <a:ext uri="{FF2B5EF4-FFF2-40B4-BE49-F238E27FC236}">
                      <a16:creationId xmlns:a16="http://schemas.microsoft.com/office/drawing/2014/main" id="{71F7CA05-DE29-A30C-B5A5-738AFEDD3A99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90B53D8C-4196-BAB1-A40E-5B0F5368F75A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520952CF-C30A-B2B3-60FF-AB9AD293B449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801EF69B-7737-F04A-42BF-C3C5777EE925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00F2D5DE-4D3F-4C1C-3873-6C72F9FFADA5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C7DDD13-2BFF-6432-494A-230320C950BD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B3EE5F71-E49D-3E85-4B21-DA97ADA716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3704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ABCFF-3D52-F0B5-5DED-C002CF472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0085-4CFF-EA2D-B493-4C82ECFBA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sz="2800" b="0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0BAA4-8F7E-E98B-B261-543EF3EAF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9EBFBD-589B-8182-1ABA-262AB09D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47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43643C4-9B6E-5A8C-7857-D19AE84868AF}"/>
              </a:ext>
            </a:extLst>
          </p:cNvPr>
          <p:cNvGrpSpPr/>
          <p:nvPr/>
        </p:nvGrpSpPr>
        <p:grpSpPr>
          <a:xfrm>
            <a:off x="895886" y="1528360"/>
            <a:ext cx="4657725" cy="2038624"/>
            <a:chOff x="895886" y="1528360"/>
            <a:chExt cx="4657725" cy="203862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B50BE7E-0964-405A-805D-CFE41537220A}"/>
                </a:ext>
              </a:extLst>
            </p:cNvPr>
            <p:cNvGrpSpPr/>
            <p:nvPr/>
          </p:nvGrpSpPr>
          <p:grpSpPr>
            <a:xfrm>
              <a:off x="895886" y="1646238"/>
              <a:ext cx="4657725" cy="1920746"/>
              <a:chOff x="1649975" y="935469"/>
              <a:chExt cx="7777994" cy="326479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1B728F8-964A-C7B5-56AB-80C6636F5E92}"/>
                  </a:ext>
                </a:extLst>
              </p:cNvPr>
              <p:cNvGrpSpPr/>
              <p:nvPr/>
            </p:nvGrpSpPr>
            <p:grpSpPr>
              <a:xfrm>
                <a:off x="4597372" y="2075747"/>
                <a:ext cx="2282482" cy="711556"/>
                <a:chOff x="5630" y="3735"/>
                <a:chExt cx="4734" cy="1714"/>
              </a:xfrm>
            </p:grpSpPr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E494C74-17C5-CADB-7E80-8B673B4A252F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14"/>
                  <a:chOff x="5630" y="3735"/>
                  <a:chExt cx="4734" cy="1714"/>
                </a:xfrm>
              </p:grpSpPr>
              <p:sp>
                <p:nvSpPr>
                  <p:cNvPr id="43" name="Rectangles 39">
                    <a:extLst>
                      <a:ext uri="{FF2B5EF4-FFF2-40B4-BE49-F238E27FC236}">
                        <a16:creationId xmlns:a16="http://schemas.microsoft.com/office/drawing/2014/main" id="{CA1DDB0E-0557-2B6E-FFF1-96ACB8C83568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4" name="Rectangles 40">
                    <a:extLst>
                      <a:ext uri="{FF2B5EF4-FFF2-40B4-BE49-F238E27FC236}">
                        <a16:creationId xmlns:a16="http://schemas.microsoft.com/office/drawing/2014/main" id="{E7B5E2AB-8983-2DDF-9134-F2D2E2E59D4F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5" name="Rectangles 41">
                    <a:extLst>
                      <a:ext uri="{FF2B5EF4-FFF2-40B4-BE49-F238E27FC236}">
                        <a16:creationId xmlns:a16="http://schemas.microsoft.com/office/drawing/2014/main" id="{F0BBC570-F722-ADA5-19CB-6765BA3A5A2B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sp>
                <p:nvSpPr>
                  <p:cNvPr id="46" name="Rectangles 42">
                    <a:extLst>
                      <a:ext uri="{FF2B5EF4-FFF2-40B4-BE49-F238E27FC236}">
                        <a16:creationId xmlns:a16="http://schemas.microsoft.com/office/drawing/2014/main" id="{D00E85B8-3E7C-D0EC-08B7-86AFDBD72AE5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1F5E2BF6-156A-168D-CB66-D50B4D19B7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3735"/>
                    <a:ext cx="987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CCE055E1-C35D-14E0-FC86-48B0269C67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30" y="5449"/>
                    <a:ext cx="956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9" name="Rectangles 46">
                  <a:extLst>
                    <a:ext uri="{FF2B5EF4-FFF2-40B4-BE49-F238E27FC236}">
                      <a16:creationId xmlns:a16="http://schemas.microsoft.com/office/drawing/2014/main" id="{500B14B5-0613-C5DE-A595-46D9609C5627}"/>
                    </a:ext>
                  </a:extLst>
                </p:cNvPr>
                <p:cNvSpPr/>
                <p:nvPr/>
              </p:nvSpPr>
              <p:spPr>
                <a:xfrm>
                  <a:off x="7649" y="4387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40" name="Rectangles 47">
                  <a:extLst>
                    <a:ext uri="{FF2B5EF4-FFF2-40B4-BE49-F238E27FC236}">
                      <a16:creationId xmlns:a16="http://schemas.microsoft.com/office/drawing/2014/main" id="{9A1D269C-3456-DFBA-D713-9B0F1480BB63}"/>
                    </a:ext>
                  </a:extLst>
                </p:cNvPr>
                <p:cNvSpPr/>
                <p:nvPr/>
              </p:nvSpPr>
              <p:spPr>
                <a:xfrm>
                  <a:off x="9531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41" name="Rectangles 48">
                  <a:extLst>
                    <a:ext uri="{FF2B5EF4-FFF2-40B4-BE49-F238E27FC236}">
                      <a16:creationId xmlns:a16="http://schemas.microsoft.com/office/drawing/2014/main" id="{1C7234E8-6F42-9589-1018-62BBD87CB3A9}"/>
                    </a:ext>
                  </a:extLst>
                </p:cNvPr>
                <p:cNvSpPr/>
                <p:nvPr/>
              </p:nvSpPr>
              <p:spPr>
                <a:xfrm>
                  <a:off x="6707" y="4379"/>
                  <a:ext cx="720" cy="763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  <p:sp>
              <p:nvSpPr>
                <p:cNvPr id="42" name="Rectangles 49">
                  <a:extLst>
                    <a:ext uri="{FF2B5EF4-FFF2-40B4-BE49-F238E27FC236}">
                      <a16:creationId xmlns:a16="http://schemas.microsoft.com/office/drawing/2014/main" id="{237876D1-CA0C-9523-B0D6-C87E6F5BD3CC}"/>
                    </a:ext>
                  </a:extLst>
                </p:cNvPr>
                <p:cNvSpPr/>
                <p:nvPr/>
              </p:nvSpPr>
              <p:spPr>
                <a:xfrm>
                  <a:off x="8593" y="4379"/>
                  <a:ext cx="720" cy="76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dirty="0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789A9E07-2829-009B-F3B9-CF9F05992069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237649" cy="3264798"/>
                <a:chOff x="1649975" y="935469"/>
                <a:chExt cx="3237649" cy="326479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D89EFF26-85A0-87E7-CE55-C37C2A55EEC9}"/>
                    </a:ext>
                  </a:extLst>
                </p:cNvPr>
                <p:cNvGrpSpPr/>
                <p:nvPr/>
              </p:nvGrpSpPr>
              <p:grpSpPr>
                <a:xfrm>
                  <a:off x="1649975" y="935469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FE43EFDF-48D4-E6AC-DA2F-FCEC881F74D1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095034"/>
                    <a:ext cx="3029930" cy="3264798"/>
                    <a:chOff x="1696358" y="2095034"/>
                    <a:chExt cx="3029930" cy="3264798"/>
                  </a:xfrm>
                </p:grpSpPr>
                <p:grpSp>
                  <p:nvGrpSpPr>
                    <p:cNvPr id="29" name="Group 28">
                      <a:extLst>
                        <a:ext uri="{FF2B5EF4-FFF2-40B4-BE49-F238E27FC236}">
                          <a16:creationId xmlns:a16="http://schemas.microsoft.com/office/drawing/2014/main" id="{A62972E6-3941-A490-5610-4B87EDD42E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96358" y="2377529"/>
                      <a:ext cx="2825077" cy="2261320"/>
                      <a:chOff x="1696358" y="2377529"/>
                      <a:chExt cx="2825077" cy="2261320"/>
                    </a:xfrm>
                  </p:grpSpPr>
                  <p:sp>
                    <p:nvSpPr>
                      <p:cNvPr id="36" name="Arc 35">
                        <a:extLst>
                          <a:ext uri="{FF2B5EF4-FFF2-40B4-BE49-F238E27FC236}">
                            <a16:creationId xmlns:a16="http://schemas.microsoft.com/office/drawing/2014/main" id="{766D41F5-D2BB-0D95-DBE7-D07A71803EA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937284" y="3054698"/>
                        <a:ext cx="1530009" cy="1638293"/>
                      </a:xfrm>
                      <a:prstGeom prst="arc">
                        <a:avLst>
                          <a:gd name="adj1" fmla="val 16875663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  <p:sp>
                    <p:nvSpPr>
                      <p:cNvPr id="37" name="Arc 36">
                        <a:extLst>
                          <a:ext uri="{FF2B5EF4-FFF2-40B4-BE49-F238E27FC236}">
                            <a16:creationId xmlns:a16="http://schemas.microsoft.com/office/drawing/2014/main" id="{D93C3F69-2343-8305-400A-38A431A55349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750500" y="2323387"/>
                        <a:ext cx="1530009" cy="1638293"/>
                      </a:xfrm>
                      <a:prstGeom prst="arc">
                        <a:avLst>
                          <a:gd name="adj1" fmla="val 16875663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</p:grpSp>
                <p:grpSp>
                  <p:nvGrpSpPr>
                    <p:cNvPr id="30" name="Group 29">
                      <a:extLst>
                        <a:ext uri="{FF2B5EF4-FFF2-40B4-BE49-F238E27FC236}">
                          <a16:creationId xmlns:a16="http://schemas.microsoft.com/office/drawing/2014/main" id="{717BFEBF-2630-00A5-5DF0-269BDC29EE3C}"/>
                        </a:ext>
                      </a:extLst>
                    </p:cNvPr>
                    <p:cNvGrpSpPr/>
                    <p:nvPr/>
                  </p:nvGrpSpPr>
                  <p:grpSpPr>
                    <a:xfrm rot="18247772">
                      <a:off x="2183089" y="2376913"/>
                      <a:ext cx="2825077" cy="2261320"/>
                      <a:chOff x="1696358" y="2377529"/>
                      <a:chExt cx="2825077" cy="2261320"/>
                    </a:xfrm>
                  </p:grpSpPr>
                  <p:sp>
                    <p:nvSpPr>
                      <p:cNvPr id="34" name="Arc 33">
                        <a:extLst>
                          <a:ext uri="{FF2B5EF4-FFF2-40B4-BE49-F238E27FC236}">
                            <a16:creationId xmlns:a16="http://schemas.microsoft.com/office/drawing/2014/main" id="{39D979FA-6C1A-5EC0-7A7A-FEECB0A9C0F0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937284" y="3054698"/>
                        <a:ext cx="1530009" cy="1638293"/>
                      </a:xfrm>
                      <a:prstGeom prst="arc">
                        <a:avLst>
                          <a:gd name="adj1" fmla="val 16875663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  <p:sp>
                    <p:nvSpPr>
                      <p:cNvPr id="35" name="Arc 34">
                        <a:extLst>
                          <a:ext uri="{FF2B5EF4-FFF2-40B4-BE49-F238E27FC236}">
                            <a16:creationId xmlns:a16="http://schemas.microsoft.com/office/drawing/2014/main" id="{6BA43DBE-F0C4-E51F-805F-8F70A7A98D11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750500" y="2323387"/>
                        <a:ext cx="1530009" cy="1638293"/>
                      </a:xfrm>
                      <a:prstGeom prst="arc">
                        <a:avLst>
                          <a:gd name="adj1" fmla="val 16875663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</p:grpSp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8866DD21-9A8A-D22F-48A7-0E56D719B281}"/>
                        </a:ext>
                      </a:extLst>
                    </p:cNvPr>
                    <p:cNvGrpSpPr/>
                    <p:nvPr/>
                  </p:nvGrpSpPr>
                  <p:grpSpPr>
                    <a:xfrm rot="2801303">
                      <a:off x="1928468" y="2816634"/>
                      <a:ext cx="2825077" cy="2261320"/>
                      <a:chOff x="1696358" y="2377529"/>
                      <a:chExt cx="2825077" cy="2261320"/>
                    </a:xfrm>
                  </p:grpSpPr>
                  <p:sp>
                    <p:nvSpPr>
                      <p:cNvPr id="32" name="Arc 31">
                        <a:extLst>
                          <a:ext uri="{FF2B5EF4-FFF2-40B4-BE49-F238E27FC236}">
                            <a16:creationId xmlns:a16="http://schemas.microsoft.com/office/drawing/2014/main" id="{2099F532-659C-E2DC-16E1-8C1D61108905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2937284" y="3054698"/>
                        <a:ext cx="1530009" cy="1638293"/>
                      </a:xfrm>
                      <a:prstGeom prst="arc">
                        <a:avLst>
                          <a:gd name="adj1" fmla="val 17187220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  <p:sp>
                    <p:nvSpPr>
                      <p:cNvPr id="33" name="Arc 32">
                        <a:extLst>
                          <a:ext uri="{FF2B5EF4-FFF2-40B4-BE49-F238E27FC236}">
                            <a16:creationId xmlns:a16="http://schemas.microsoft.com/office/drawing/2014/main" id="{608A04DD-7B13-C4DF-CE3F-0C3A2A143F92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750500" y="2323387"/>
                        <a:ext cx="1530009" cy="1638293"/>
                      </a:xfrm>
                      <a:prstGeom prst="arc">
                        <a:avLst>
                          <a:gd name="adj1" fmla="val 17137014"/>
                          <a:gd name="adj2" fmla="val 19176891"/>
                        </a:avLst>
                      </a:prstGeom>
                      <a:ln w="25400">
                        <a:solidFill>
                          <a:srgbClr val="0066FF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sz="2000"/>
                      </a:p>
                    </p:txBody>
                  </p:sp>
                </p:grp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D15B2F37-2B4D-B643-7FB5-5EDEB47FD79F}"/>
                      </a:ext>
                    </a:extLst>
                  </p:cNvPr>
                  <p:cNvGrpSpPr/>
                  <p:nvPr/>
                </p:nvGrpSpPr>
                <p:grpSpPr>
                  <a:xfrm>
                    <a:off x="2414776" y="2683375"/>
                    <a:ext cx="1852355" cy="1828800"/>
                    <a:chOff x="2414776" y="2683375"/>
                    <a:chExt cx="1852355" cy="1828800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1D84751B-53BC-2BAA-7EA8-49F6F040357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661418" y="2858531"/>
                      <a:ext cx="1364910" cy="1317330"/>
                      <a:chOff x="2661418" y="2858531"/>
                      <a:chExt cx="1364910" cy="1317330"/>
                    </a:xfrm>
                  </p:grpSpPr>
                  <p:sp>
                    <p:nvSpPr>
                      <p:cNvPr id="26" name="Oval 25">
                        <a:extLst>
                          <a:ext uri="{FF2B5EF4-FFF2-40B4-BE49-F238E27FC236}">
                            <a16:creationId xmlns:a16="http://schemas.microsoft.com/office/drawing/2014/main" id="{D726B9DF-1A4D-530C-CEAF-3C8408D717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120541" y="2858531"/>
                        <a:ext cx="454182" cy="46039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H</a:t>
                        </a:r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01A39752-DCB6-E9EF-7AC5-7A01CE0C3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572146" y="3715466"/>
                        <a:ext cx="454182" cy="46039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M</a:t>
                        </a:r>
                      </a:p>
                    </p:txBody>
                  </p:sp>
                  <p:sp>
                    <p:nvSpPr>
                      <p:cNvPr id="28" name="Oval 27">
                        <a:extLst>
                          <a:ext uri="{FF2B5EF4-FFF2-40B4-BE49-F238E27FC236}">
                            <a16:creationId xmlns:a16="http://schemas.microsoft.com/office/drawing/2014/main" id="{FDDB6691-EE51-DBE1-8651-8E2A53CAC8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661418" y="3715466"/>
                        <a:ext cx="454182" cy="460395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rgbClr val="0000FF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sz="2000" dirty="0">
                            <a:solidFill>
                              <a:schemeClr val="tx1"/>
                            </a:solidFill>
                          </a:rPr>
                          <a:t>L</a:t>
                        </a:r>
                      </a:p>
                    </p:txBody>
                  </p:sp>
                </p:grp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A30D05C4-A317-B1D2-3FCE-142D397C2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4776" y="2683375"/>
                      <a:ext cx="1852355" cy="18288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1C8F128E-774D-DA76-4F60-C7836C6B2E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0815" y="2436507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26487993-E204-DB41-3689-683D097F581F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738995" cy="2193301"/>
                <a:chOff x="6688974" y="1305201"/>
                <a:chExt cx="2738995" cy="219330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36242EC8-D927-4C12-B227-CF4C34CDE785}"/>
                    </a:ext>
                  </a:extLst>
                </p:cNvPr>
                <p:cNvGrpSpPr/>
                <p:nvPr/>
              </p:nvGrpSpPr>
              <p:grpSpPr>
                <a:xfrm>
                  <a:off x="6688974" y="1305201"/>
                  <a:ext cx="2326423" cy="2193301"/>
                  <a:chOff x="2195012" y="2445548"/>
                  <a:chExt cx="2326423" cy="2193301"/>
                </a:xfrm>
              </p:grpSpPr>
              <p:sp>
                <p:nvSpPr>
                  <p:cNvPr id="17" name="Arc 16">
                    <a:extLst>
                      <a:ext uri="{FF2B5EF4-FFF2-40B4-BE49-F238E27FC236}">
                        <a16:creationId xmlns:a16="http://schemas.microsoft.com/office/drawing/2014/main" id="{CA4CEA7C-D489-47B6-24F6-0D0ACDF0FEC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2937284" y="3054698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/>
                  </a:p>
                </p:txBody>
              </p:sp>
              <p:sp>
                <p:nvSpPr>
                  <p:cNvPr id="18" name="Arc 17">
                    <a:extLst>
                      <a:ext uri="{FF2B5EF4-FFF2-40B4-BE49-F238E27FC236}">
                        <a16:creationId xmlns:a16="http://schemas.microsoft.com/office/drawing/2014/main" id="{4975B814-D5FF-C6F2-3837-027B678DAD61}"/>
                      </a:ext>
                    </a:extLst>
                  </p:cNvPr>
                  <p:cNvSpPr/>
                  <p:nvPr/>
                </p:nvSpPr>
                <p:spPr>
                  <a:xfrm rot="2047772">
                    <a:off x="2195012" y="2974463"/>
                    <a:ext cx="1530009" cy="1638293"/>
                  </a:xfrm>
                  <a:prstGeom prst="arc">
                    <a:avLst>
                      <a:gd name="adj1" fmla="val 16875663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/>
                  </a:p>
                </p:txBody>
              </p:sp>
              <p:sp>
                <p:nvSpPr>
                  <p:cNvPr id="19" name="Arc 18">
                    <a:extLst>
                      <a:ext uri="{FF2B5EF4-FFF2-40B4-BE49-F238E27FC236}">
                        <a16:creationId xmlns:a16="http://schemas.microsoft.com/office/drawing/2014/main" id="{530B2A64-7477-3DA5-F0D4-487314B3AB80}"/>
                      </a:ext>
                    </a:extLst>
                  </p:cNvPr>
                  <p:cNvSpPr/>
                  <p:nvPr/>
                </p:nvSpPr>
                <p:spPr>
                  <a:xfrm rot="8201303">
                    <a:off x="2435019" y="2445548"/>
                    <a:ext cx="1530009" cy="1638293"/>
                  </a:xfrm>
                  <a:prstGeom prst="arc">
                    <a:avLst>
                      <a:gd name="adj1" fmla="val 17137014"/>
                      <a:gd name="adj2" fmla="val 19176891"/>
                    </a:avLst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 b="1"/>
                  </a:p>
                </p:txBody>
              </p:sp>
            </p:grpSp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F86DA327-055E-E2B3-E506-4E3B60E716E6}"/>
                    </a:ext>
                  </a:extLst>
                </p:cNvPr>
                <p:cNvGrpSpPr/>
                <p:nvPr/>
              </p:nvGrpSpPr>
              <p:grpSpPr>
                <a:xfrm>
                  <a:off x="7155380" y="1718184"/>
                  <a:ext cx="1364910" cy="1317330"/>
                  <a:chOff x="2661418" y="2858531"/>
                  <a:chExt cx="1364910" cy="1317330"/>
                </a:xfrm>
              </p:grpSpPr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40D49D64-9FC7-E649-1D5C-8C7A7D504893}"/>
                      </a:ext>
                    </a:extLst>
                  </p:cNvPr>
                  <p:cNvSpPr/>
                  <p:nvPr/>
                </p:nvSpPr>
                <p:spPr>
                  <a:xfrm>
                    <a:off x="3120541" y="2858531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H</a:t>
                    </a:r>
                  </a:p>
                </p:txBody>
              </p: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8201304-2066-A669-EC9D-0A09C49EC3E7}"/>
                      </a:ext>
                    </a:extLst>
                  </p:cNvPr>
                  <p:cNvSpPr/>
                  <p:nvPr/>
                </p:nvSpPr>
                <p:spPr>
                  <a:xfrm>
                    <a:off x="3572146" y="3715466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M</a:t>
                    </a:r>
                  </a:p>
                </p:txBody>
              </p: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6144451D-882F-E21B-4C24-ADA4365DA3CB}"/>
                      </a:ext>
                    </a:extLst>
                  </p:cNvPr>
                  <p:cNvSpPr/>
                  <p:nvPr/>
                </p:nvSpPr>
                <p:spPr>
                  <a:xfrm>
                    <a:off x="2661418" y="3715466"/>
                    <a:ext cx="454182" cy="460395"/>
                  </a:xfrm>
                  <a:prstGeom prst="ellipse">
                    <a:avLst/>
                  </a:prstGeom>
                  <a:noFill/>
                  <a:ln w="38100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000" dirty="0">
                        <a:solidFill>
                          <a:schemeClr val="tx1"/>
                        </a:solidFill>
                      </a:rPr>
                      <a:t>L</a:t>
                    </a:r>
                  </a:p>
                </p:txBody>
              </p:sp>
            </p:grp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4E75CD28-9D6E-FAC5-5B12-1A8525C248A3}"/>
                    </a:ext>
                  </a:extLst>
                </p:cNvPr>
                <p:cNvSpPr/>
                <p:nvPr/>
              </p:nvSpPr>
              <p:spPr>
                <a:xfrm>
                  <a:off x="6908738" y="1543028"/>
                  <a:ext cx="1852355" cy="18288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6C29CD01-D6E6-345E-06F9-2789BB416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761160" y="2455725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F9876EC-5C98-1D88-4CEB-02AC8B6BFD12}"/>
                </a:ext>
              </a:extLst>
            </p:cNvPr>
            <p:cNvSpPr txBox="1"/>
            <p:nvPr/>
          </p:nvSpPr>
          <p:spPr>
            <a:xfrm>
              <a:off x="1585917" y="1528360"/>
              <a:ext cx="3864041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Markovian Arrivals, Markovian Service</a:t>
              </a:r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473C8F54-1DCA-71E8-9CF6-7882D4A00AB5}"/>
              </a:ext>
            </a:extLst>
          </p:cNvPr>
          <p:cNvGrpSpPr/>
          <p:nvPr/>
        </p:nvGrpSpPr>
        <p:grpSpPr>
          <a:xfrm>
            <a:off x="6503217" y="1521357"/>
            <a:ext cx="4214766" cy="2213530"/>
            <a:chOff x="6503217" y="1521357"/>
            <a:chExt cx="4214766" cy="2213530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BD177AE-4F7D-59E5-FDA4-3424F474A1C7}"/>
                </a:ext>
              </a:extLst>
            </p:cNvPr>
            <p:cNvGrpSpPr/>
            <p:nvPr/>
          </p:nvGrpSpPr>
          <p:grpSpPr>
            <a:xfrm>
              <a:off x="6503217" y="1870075"/>
              <a:ext cx="4214766" cy="1864812"/>
              <a:chOff x="946178" y="3894430"/>
              <a:chExt cx="9916700" cy="283555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C749DE87-BB68-2DC0-4824-76C9ECAD0B6C}"/>
                  </a:ext>
                </a:extLst>
              </p:cNvPr>
              <p:cNvSpPr txBox="1"/>
              <p:nvPr/>
            </p:nvSpPr>
            <p:spPr>
              <a:xfrm>
                <a:off x="1133947" y="3894430"/>
                <a:ext cx="1132910" cy="2472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10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8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6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4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2</a:t>
                </a:r>
              </a:p>
              <a:p>
                <a:pPr algn="r">
                  <a:lnSpc>
                    <a:spcPct val="120000"/>
                  </a:lnSpc>
                </a:pPr>
                <a:r>
                  <a:rPr lang="en-US" sz="1400" dirty="0"/>
                  <a:t>0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C60DEE59-FAFC-EC1C-CFB1-7FD8E3D552D3}"/>
                  </a:ext>
                </a:extLst>
              </p:cNvPr>
              <p:cNvGrpSpPr/>
              <p:nvPr/>
            </p:nvGrpSpPr>
            <p:grpSpPr>
              <a:xfrm>
                <a:off x="946178" y="3894430"/>
                <a:ext cx="9916700" cy="2835550"/>
                <a:chOff x="883822" y="2028719"/>
                <a:chExt cx="9916700" cy="2835550"/>
              </a:xfrm>
            </p:grpSpPr>
            <p:cxnSp>
              <p:nvCxnSpPr>
                <p:cNvPr id="126" name="Straight Arrow Connector 125">
                  <a:extLst>
                    <a:ext uri="{FF2B5EF4-FFF2-40B4-BE49-F238E27FC236}">
                      <a16:creationId xmlns:a16="http://schemas.microsoft.com/office/drawing/2014/main" id="{BF5E0542-3182-005C-005C-A237623DF7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2028719"/>
                  <a:ext cx="0" cy="22528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Arrow Connector 126">
                  <a:extLst>
                    <a:ext uri="{FF2B5EF4-FFF2-40B4-BE49-F238E27FC236}">
                      <a16:creationId xmlns:a16="http://schemas.microsoft.com/office/drawing/2014/main" id="{2F07FD02-F7A8-D48F-ABBB-68E73FC391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944" y="4281590"/>
                  <a:ext cx="8563578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8" name="TextBox 127">
                      <a:extLst>
                        <a:ext uri="{FF2B5EF4-FFF2-40B4-BE49-F238E27FC236}">
                          <a16:creationId xmlns:a16="http://schemas.microsoft.com/office/drawing/2014/main" id="{4149858A-65FF-9752-9DE5-B72E4C399E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3822" y="2778750"/>
                      <a:ext cx="4954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8" name="TextBox 27">
                      <a:extLst>
                        <a:ext uri="{FF2B5EF4-FFF2-40B4-BE49-F238E27FC236}">
                          <a16:creationId xmlns:a16="http://schemas.microsoft.com/office/drawing/2014/main" id="{114F0905-6FB4-412E-BCBC-C7A44004D1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3822" y="2778750"/>
                      <a:ext cx="495463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5714" r="-94286" b="-65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18BBB225-9E6C-7D67-CF5F-92CD6A2C4E15}"/>
                    </a:ext>
                  </a:extLst>
                </p:cNvPr>
                <p:cNvSpPr txBox="1"/>
                <p:nvPr/>
              </p:nvSpPr>
              <p:spPr>
                <a:xfrm>
                  <a:off x="5770217" y="4302679"/>
                  <a:ext cx="1608547" cy="5615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679292-6A20-AA05-9B8F-3A2B0092B87A}"/>
                  </a:ext>
                </a:extLst>
              </p:cNvPr>
              <p:cNvGrpSpPr/>
              <p:nvPr/>
            </p:nvGrpSpPr>
            <p:grpSpPr>
              <a:xfrm>
                <a:off x="2911921" y="4297041"/>
                <a:ext cx="7817892" cy="1852486"/>
                <a:chOff x="2911921" y="4297041"/>
                <a:chExt cx="7817892" cy="1852486"/>
              </a:xfrm>
            </p:grpSpPr>
            <p:grpSp>
              <p:nvGrpSpPr>
                <p:cNvPr id="108" name="Group 107">
                  <a:extLst>
                    <a:ext uri="{FF2B5EF4-FFF2-40B4-BE49-F238E27FC236}">
                      <a16:creationId xmlns:a16="http://schemas.microsoft.com/office/drawing/2014/main" id="{71AF497D-244A-51E0-A632-1F61EB1D389F}"/>
                    </a:ext>
                  </a:extLst>
                </p:cNvPr>
                <p:cNvGrpSpPr/>
                <p:nvPr/>
              </p:nvGrpSpPr>
              <p:grpSpPr>
                <a:xfrm>
                  <a:off x="2911921" y="4297041"/>
                  <a:ext cx="5152223" cy="1852486"/>
                  <a:chOff x="2858896" y="3267778"/>
                  <a:chExt cx="5152223" cy="1852486"/>
                </a:xfrm>
              </p:grpSpPr>
              <p:cxnSp>
                <p:nvCxnSpPr>
                  <p:cNvPr id="114" name="Straight Connector 113">
                    <a:extLst>
                      <a:ext uri="{FF2B5EF4-FFF2-40B4-BE49-F238E27FC236}">
                        <a16:creationId xmlns:a16="http://schemas.microsoft.com/office/drawing/2014/main" id="{09899484-A6B3-8F4D-6D38-487EDA5B5F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34" y="4937261"/>
                    <a:ext cx="7583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>
                    <a:extLst>
                      <a:ext uri="{FF2B5EF4-FFF2-40B4-BE49-F238E27FC236}">
                        <a16:creationId xmlns:a16="http://schemas.microsoft.com/office/drawing/2014/main" id="{0CC0C887-9EDA-B623-19D0-405E9A6530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0169" y="4304570"/>
                    <a:ext cx="71642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A7294E7C-9F4A-F75B-B402-C6D84C5D0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366589" y="3267778"/>
                    <a:ext cx="87060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>
                    <a:extLst>
                      <a:ext uri="{FF2B5EF4-FFF2-40B4-BE49-F238E27FC236}">
                        <a16:creationId xmlns:a16="http://schemas.microsoft.com/office/drawing/2014/main" id="{C7B2BB29-04D0-290F-F4F2-7CE4F78167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2088" y="4304570"/>
                    <a:ext cx="213600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Straight Connector 117">
                    <a:extLst>
                      <a:ext uri="{FF2B5EF4-FFF2-40B4-BE49-F238E27FC236}">
                        <a16:creationId xmlns:a16="http://schemas.microsoft.com/office/drawing/2014/main" id="{53560CAC-6F8A-FEDE-5F99-E2018DDC6884}"/>
                      </a:ext>
                    </a:extLst>
                  </p:cNvPr>
                  <p:cNvCxnSpPr/>
                  <p:nvPr/>
                </p:nvCxnSpPr>
                <p:spPr>
                  <a:xfrm>
                    <a:off x="7388097" y="3267778"/>
                    <a:ext cx="612428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D904D488-19B8-E789-C939-F9ABE54EB4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5734" y="4941945"/>
                    <a:ext cx="2221" cy="173944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FF570E90-099A-3500-6A6D-DE14547D72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650169" y="4304570"/>
                    <a:ext cx="0" cy="6326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F6C76338-CA62-ADA1-E82A-CB5FEEBFAC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52088" y="3267778"/>
                    <a:ext cx="0" cy="103679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AC084B2D-C7E1-7849-BAA4-6781604CF5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000525" y="3267778"/>
                    <a:ext cx="10594" cy="1036792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B2604966-7C0D-C58C-1AD4-8F10F9DB94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8896" y="4941945"/>
                    <a:ext cx="39398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Straight Connector 123">
                    <a:extLst>
                      <a:ext uri="{FF2B5EF4-FFF2-40B4-BE49-F238E27FC236}">
                        <a16:creationId xmlns:a16="http://schemas.microsoft.com/office/drawing/2014/main" id="{CB6EA879-C647-6DA3-0095-381FD89EDE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58896" y="4941945"/>
                    <a:ext cx="0" cy="173091"/>
                  </a:xfrm>
                  <a:prstGeom prst="line">
                    <a:avLst/>
                  </a:prstGeom>
                  <a:ln w="381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Straight Connector 124">
                    <a:extLst>
                      <a:ext uri="{FF2B5EF4-FFF2-40B4-BE49-F238E27FC236}">
                        <a16:creationId xmlns:a16="http://schemas.microsoft.com/office/drawing/2014/main" id="{9B795B50-15C9-F09A-7947-0C05BD5444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251892" y="4941945"/>
                    <a:ext cx="2025" cy="178319"/>
                  </a:xfrm>
                  <a:prstGeom prst="line">
                    <a:avLst/>
                  </a:prstGeom>
                  <a:ln w="38100">
                    <a:solidFill>
                      <a:srgbClr val="FFC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A2C7402-410D-0F22-9A2C-42C676DEA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41122" y="4297041"/>
                  <a:ext cx="0" cy="1036792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D6B5243F-955A-B8A6-69A9-BDC2D32678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19614" y="4297041"/>
                  <a:ext cx="0" cy="1036792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582F5C8E-4A1A-7AA6-2120-4EE94CDAD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53550" y="5333833"/>
                  <a:ext cx="1422959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225A78D0-A4FF-054A-2EB1-76938453EA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6509" y="5333833"/>
                  <a:ext cx="0" cy="63269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1A67F679-3D90-FB56-FD23-9348E547D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76509" y="5966357"/>
                  <a:ext cx="1253304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7FE92C6-D5A9-8ECC-A67C-D9988DFABE35}"/>
                </a:ext>
              </a:extLst>
            </p:cNvPr>
            <p:cNvSpPr txBox="1"/>
            <p:nvPr/>
          </p:nvSpPr>
          <p:spPr>
            <a:xfrm>
              <a:off x="8211380" y="1521357"/>
              <a:ext cx="1420936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Drift Method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8B3EC9-5373-D99B-E65E-9B3B5077A229}"/>
                  </a:ext>
                </a:extLst>
              </p:cNvPr>
              <p:cNvSpPr txBox="1"/>
              <p:nvPr/>
            </p:nvSpPr>
            <p:spPr>
              <a:xfrm>
                <a:off x="5762319" y="3826892"/>
                <a:ext cx="6094878" cy="890500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1800" b="0" dirty="0">
                    <a:cs typeface="Calibri" panose="020F0502020204030204" pitchFamily="34" charset="0"/>
                  </a:rPr>
                  <a:t>Simple, explicit, tight characterization of mean queue length: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nor/>
                                </m:rPr>
                                <a:rPr lang="en-US" sz="1800" dirty="0"/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𝑙𝑒𝑣𝑒𝑙</m:t>
                              </m:r>
                            </m:sup>
                          </m:sSup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d>
                                <m:d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=0]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E28B3EC9-5373-D99B-E65E-9B3B5077A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2319" y="3826892"/>
                <a:ext cx="6094878" cy="890500"/>
              </a:xfrm>
              <a:prstGeom prst="rect">
                <a:avLst/>
              </a:prstGeom>
              <a:blipFill>
                <a:blip r:embed="rId5"/>
                <a:stretch>
                  <a:fillRect t="-26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4AC04C61-FA54-B488-4E72-CDA9B25D1361}"/>
              </a:ext>
            </a:extLst>
          </p:cNvPr>
          <p:cNvSpPr txBox="1"/>
          <p:nvPr/>
        </p:nvSpPr>
        <p:spPr>
          <a:xfrm>
            <a:off x="6019147" y="5264132"/>
            <a:ext cx="5581221" cy="64633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Applications: Fluctuating load, Multiserver jobs, </a:t>
            </a:r>
            <a:br>
              <a:rPr lang="en-US" sz="1800" dirty="0"/>
            </a:br>
            <a:r>
              <a:rPr lang="en-US" dirty="0"/>
              <a:t>Tandem queues with a</a:t>
            </a:r>
            <a:r>
              <a:rPr lang="en-US" sz="1800" dirty="0"/>
              <a:t>bandonment, Quantum </a:t>
            </a:r>
            <a:r>
              <a:rPr lang="en-US" dirty="0"/>
              <a:t>s</a:t>
            </a:r>
            <a:r>
              <a:rPr lang="en-US" sz="1800" dirty="0"/>
              <a:t>witching!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00276881-5654-4712-5563-4EBCD3A5962A}"/>
              </a:ext>
            </a:extLst>
          </p:cNvPr>
          <p:cNvGrpSpPr/>
          <p:nvPr/>
        </p:nvGrpSpPr>
        <p:grpSpPr>
          <a:xfrm>
            <a:off x="337664" y="3365555"/>
            <a:ext cx="5243617" cy="3228082"/>
            <a:chOff x="86263" y="3383665"/>
            <a:chExt cx="5243617" cy="322808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FB5F17C-D476-01CB-3584-B468921E65C1}"/>
                </a:ext>
              </a:extLst>
            </p:cNvPr>
            <p:cNvSpPr txBox="1"/>
            <p:nvPr/>
          </p:nvSpPr>
          <p:spPr>
            <a:xfrm>
              <a:off x="1408917" y="3383665"/>
              <a:ext cx="3767845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Relative Arrivals, Relative Completions</a:t>
              </a:r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D535C132-C8EF-6EFD-B6CA-9AF91843E201}"/>
                </a:ext>
              </a:extLst>
            </p:cNvPr>
            <p:cNvGrpSpPr/>
            <p:nvPr/>
          </p:nvGrpSpPr>
          <p:grpSpPr>
            <a:xfrm>
              <a:off x="285932" y="3760493"/>
              <a:ext cx="5043948" cy="2499564"/>
              <a:chOff x="7148052" y="0"/>
              <a:chExt cx="5043948" cy="2499564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E6207FBC-5522-00F8-A214-FD09EE6C829E}"/>
                  </a:ext>
                </a:extLst>
              </p:cNvPr>
              <p:cNvGrpSpPr/>
              <p:nvPr/>
            </p:nvGrpSpPr>
            <p:grpSpPr>
              <a:xfrm>
                <a:off x="7148052" y="0"/>
                <a:ext cx="5043948" cy="2499564"/>
                <a:chOff x="2666613" y="3570431"/>
                <a:chExt cx="5043948" cy="2499564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E496DE62-7D01-92D3-1585-F55EB57D4553}"/>
                    </a:ext>
                  </a:extLst>
                </p:cNvPr>
                <p:cNvGrpSpPr/>
                <p:nvPr/>
              </p:nvGrpSpPr>
              <p:grpSpPr>
                <a:xfrm>
                  <a:off x="2666613" y="3570431"/>
                  <a:ext cx="5043948" cy="2499564"/>
                  <a:chOff x="2666613" y="2801788"/>
                  <a:chExt cx="5043948" cy="3193932"/>
                </a:xfrm>
              </p:grpSpPr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A58A0DDB-83FB-C10E-71A4-249511C39639}"/>
                      </a:ext>
                    </a:extLst>
                  </p:cNvPr>
                  <p:cNvGrpSpPr/>
                  <p:nvPr/>
                </p:nvGrpSpPr>
                <p:grpSpPr>
                  <a:xfrm>
                    <a:off x="2666613" y="2875406"/>
                    <a:ext cx="4942677" cy="2674478"/>
                    <a:chOff x="1017746" y="1186049"/>
                    <a:chExt cx="4942677" cy="2940685"/>
                  </a:xfrm>
                </p:grpSpPr>
                <p:cxnSp>
                  <p:nvCxnSpPr>
                    <p:cNvPr id="149" name="Straight Arrow Connector 148">
                      <a:extLst>
                        <a:ext uri="{FF2B5EF4-FFF2-40B4-BE49-F238E27FC236}">
                          <a16:creationId xmlns:a16="http://schemas.microsoft.com/office/drawing/2014/main" id="{8044A14F-3D84-82C8-73C6-62C08D6760C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236944" y="1186049"/>
                      <a:ext cx="0" cy="294068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Arrow Connector 149">
                      <a:extLst>
                        <a:ext uri="{FF2B5EF4-FFF2-40B4-BE49-F238E27FC236}">
                          <a16:creationId xmlns:a16="http://schemas.microsoft.com/office/drawing/2014/main" id="{4A9C820E-3279-F50A-3B05-D2B854BE763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227699" y="4103051"/>
                      <a:ext cx="3732724" cy="1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1" name="TextBox 150">
                      <a:extLst>
                        <a:ext uri="{FF2B5EF4-FFF2-40B4-BE49-F238E27FC236}">
                          <a16:creationId xmlns:a16="http://schemas.microsoft.com/office/drawing/2014/main" id="{C714A5B1-B576-DECB-60FF-B49DB6737FC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7746" y="2699815"/>
                      <a:ext cx="1219198" cy="40609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endParaRPr lang="en-US" dirty="0"/>
                    </a:p>
                  </p:txBody>
                </p:sp>
              </p:grpSp>
              <p:grpSp>
                <p:nvGrpSpPr>
                  <p:cNvPr id="89" name="Group 88">
                    <a:extLst>
                      <a:ext uri="{FF2B5EF4-FFF2-40B4-BE49-F238E27FC236}">
                        <a16:creationId xmlns:a16="http://schemas.microsoft.com/office/drawing/2014/main" id="{096891FD-880D-47C1-1D31-C74CC75BD286}"/>
                      </a:ext>
                    </a:extLst>
                  </p:cNvPr>
                  <p:cNvGrpSpPr/>
                  <p:nvPr/>
                </p:nvGrpSpPr>
                <p:grpSpPr>
                  <a:xfrm>
                    <a:off x="3392185" y="2801788"/>
                    <a:ext cx="519072" cy="3030927"/>
                    <a:chOff x="2513937" y="1164120"/>
                    <a:chExt cx="519072" cy="3909116"/>
                  </a:xfrm>
                </p:grpSpPr>
                <p:grpSp>
                  <p:nvGrpSpPr>
                    <p:cNvPr id="135" name="Group 134">
                      <a:extLst>
                        <a:ext uri="{FF2B5EF4-FFF2-40B4-BE49-F238E27FC236}">
                          <a16:creationId xmlns:a16="http://schemas.microsoft.com/office/drawing/2014/main" id="{72C2F826-99A0-89D8-CBBB-71A3DED05B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13937" y="1164120"/>
                      <a:ext cx="519072" cy="3909116"/>
                      <a:chOff x="2513937" y="1164120"/>
                      <a:chExt cx="519072" cy="3909116"/>
                    </a:xfrm>
                  </p:grpSpPr>
                  <p:grpSp>
                    <p:nvGrpSpPr>
                      <p:cNvPr id="137" name="Group 136">
                        <a:extLst>
                          <a:ext uri="{FF2B5EF4-FFF2-40B4-BE49-F238E27FC236}">
                            <a16:creationId xmlns:a16="http://schemas.microsoft.com/office/drawing/2014/main" id="{4AE150D8-4304-2A1C-485D-DB861A2FE5B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13937" y="1164120"/>
                        <a:ext cx="519072" cy="3909116"/>
                        <a:chOff x="245943" y="3743444"/>
                        <a:chExt cx="519072" cy="2614108"/>
                      </a:xfrm>
                    </p:grpSpPr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3666C5CE-61F6-1BFB-80EB-A024A4DC51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5943" y="3743444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10</a:t>
                          </a:r>
                        </a:p>
                      </p:txBody>
                    </p:sp>
                    <p:sp>
                      <p:nvSpPr>
                        <p:cNvPr id="144" name="TextBox 143">
                          <a:extLst>
                            <a:ext uri="{FF2B5EF4-FFF2-40B4-BE49-F238E27FC236}">
                              <a16:creationId xmlns:a16="http://schemas.microsoft.com/office/drawing/2014/main" id="{30BBB766-7F08-B3C6-62C3-6DA5336BE73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25082" y="4204918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8</a:t>
                          </a:r>
                        </a:p>
                      </p:txBody>
                    </p:sp>
                    <p:sp>
                      <p:nvSpPr>
                        <p:cNvPr id="145" name="TextBox 144">
                          <a:extLst>
                            <a:ext uri="{FF2B5EF4-FFF2-40B4-BE49-F238E27FC236}">
                              <a16:creationId xmlns:a16="http://schemas.microsoft.com/office/drawing/2014/main" id="{15536816-9EA9-31AF-5525-DE9332F140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7194" y="4657158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46" name="TextBox 145">
                          <a:extLst>
                            <a:ext uri="{FF2B5EF4-FFF2-40B4-BE49-F238E27FC236}">
                              <a16:creationId xmlns:a16="http://schemas.microsoft.com/office/drawing/2014/main" id="{EBD45E3F-04E3-55BA-45BA-EF134FAA1E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7194" y="5096427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4</a:t>
                          </a:r>
                        </a:p>
                      </p:txBody>
                    </p:sp>
                    <p:sp>
                      <p:nvSpPr>
                        <p:cNvPr id="147" name="TextBox 146">
                          <a:extLst>
                            <a:ext uri="{FF2B5EF4-FFF2-40B4-BE49-F238E27FC236}">
                              <a16:creationId xmlns:a16="http://schemas.microsoft.com/office/drawing/2014/main" id="{81DCE0CB-9554-0CAC-5BCE-7BB2346ABA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8926" y="5548667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48" name="TextBox 147">
                          <a:extLst>
                            <a:ext uri="{FF2B5EF4-FFF2-40B4-BE49-F238E27FC236}">
                              <a16:creationId xmlns:a16="http://schemas.microsoft.com/office/drawing/2014/main" id="{301B2492-D597-F713-8A31-E3666BB63C7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17767" y="5950522"/>
                          <a:ext cx="439933" cy="40703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p:txBody>
                    </p:sp>
                  </p:grpSp>
                  <p:cxnSp>
                    <p:nvCxnSpPr>
                      <p:cNvPr id="138" name="Straight Connector 137">
                        <a:extLst>
                          <a:ext uri="{FF2B5EF4-FFF2-40B4-BE49-F238E27FC236}">
                            <a16:creationId xmlns:a16="http://schemas.microsoft.com/office/drawing/2014/main" id="{47D7D854-63DC-1DB6-0388-A4431CCBF403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897031" y="1394279"/>
                        <a:ext cx="10915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9" name="Straight Connector 138">
                        <a:extLst>
                          <a:ext uri="{FF2B5EF4-FFF2-40B4-BE49-F238E27FC236}">
                            <a16:creationId xmlns:a16="http://schemas.microsoft.com/office/drawing/2014/main" id="{480A16ED-1C53-5C6D-E7A5-15631A59F07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881560" y="2110222"/>
                        <a:ext cx="10915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0" name="Straight Connector 139">
                        <a:extLst>
                          <a:ext uri="{FF2B5EF4-FFF2-40B4-BE49-F238E27FC236}">
                            <a16:creationId xmlns:a16="http://schemas.microsoft.com/office/drawing/2014/main" id="{B2B4C466-E1E5-8CD5-ABE5-B514391F0D68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890813" y="2778367"/>
                        <a:ext cx="10915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1" name="Straight Connector 140">
                        <a:extLst>
                          <a:ext uri="{FF2B5EF4-FFF2-40B4-BE49-F238E27FC236}">
                            <a16:creationId xmlns:a16="http://schemas.microsoft.com/office/drawing/2014/main" id="{AD63EEC5-0A14-E7BE-EAB0-B7A2ACBDDE61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889529" y="3444401"/>
                        <a:ext cx="10915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2" name="Straight Connector 141">
                        <a:extLst>
                          <a:ext uri="{FF2B5EF4-FFF2-40B4-BE49-F238E27FC236}">
                            <a16:creationId xmlns:a16="http://schemas.microsoft.com/office/drawing/2014/main" id="{39409F9F-8564-BA54-52AC-720C2D2A7CF0}"/>
                          </a:ext>
                        </a:extLst>
                      </p:cNvPr>
                      <p:cNvCxnSpPr/>
                      <p:nvPr/>
                    </p:nvCxnSpPr>
                    <p:spPr>
                      <a:xfrm flipH="1">
                        <a:off x="2887670" y="4101809"/>
                        <a:ext cx="10915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36" name="Straight Connector 135">
                      <a:extLst>
                        <a:ext uri="{FF2B5EF4-FFF2-40B4-BE49-F238E27FC236}">
                          <a16:creationId xmlns:a16="http://schemas.microsoft.com/office/drawing/2014/main" id="{7AA1E88D-38F1-285B-D739-6F11E4166B3B}"/>
                        </a:ext>
                      </a:extLst>
                    </p:cNvPr>
                    <p:cNvCxnSpPr/>
                    <p:nvPr/>
                  </p:nvCxnSpPr>
                  <p:spPr>
                    <a:xfrm flipH="1">
                      <a:off x="2888775" y="4699961"/>
                      <a:ext cx="109150" cy="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90" name="Group 89">
                    <a:extLst>
                      <a:ext uri="{FF2B5EF4-FFF2-40B4-BE49-F238E27FC236}">
                        <a16:creationId xmlns:a16="http://schemas.microsoft.com/office/drawing/2014/main" id="{2B17C5EF-86B7-3015-B059-6584297B344C}"/>
                      </a:ext>
                    </a:extLst>
                  </p:cNvPr>
                  <p:cNvGrpSpPr/>
                  <p:nvPr/>
                </p:nvGrpSpPr>
                <p:grpSpPr>
                  <a:xfrm>
                    <a:off x="3739267" y="5533034"/>
                    <a:ext cx="3971294" cy="462686"/>
                    <a:chOff x="2759125" y="4693709"/>
                    <a:chExt cx="6442891" cy="462686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EC785545-F027-AC6E-BCDC-809F3D0CF4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59125" y="4764520"/>
                      <a:ext cx="6442891" cy="391875"/>
                      <a:chOff x="2759125" y="4764520"/>
                      <a:chExt cx="6442891" cy="391875"/>
                    </a:xfrm>
                  </p:grpSpPr>
                  <p:grpSp>
                    <p:nvGrpSpPr>
                      <p:cNvPr id="98" name="Group 97">
                        <a:extLst>
                          <a:ext uri="{FF2B5EF4-FFF2-40B4-BE49-F238E27FC236}">
                            <a16:creationId xmlns:a16="http://schemas.microsoft.com/office/drawing/2014/main" id="{220D982F-D89A-E2F5-7332-5EE0F98A99C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759125" y="4764520"/>
                        <a:ext cx="5234640" cy="390678"/>
                        <a:chOff x="498993" y="6134595"/>
                        <a:chExt cx="5234640" cy="390678"/>
                      </a:xfrm>
                    </p:grpSpPr>
                    <p:sp>
                      <p:nvSpPr>
                        <p:cNvPr id="100" name="TextBox 99">
                          <a:extLst>
                            <a:ext uri="{FF2B5EF4-FFF2-40B4-BE49-F238E27FC236}">
                              <a16:creationId xmlns:a16="http://schemas.microsoft.com/office/drawing/2014/main" id="{06D64149-4F90-C2F6-D31B-5AAD3A81DE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8993" y="6138120"/>
                          <a:ext cx="472598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p:txBody>
                    </p:sp>
                    <p:sp>
                      <p:nvSpPr>
                        <p:cNvPr id="101" name="TextBox 100">
                          <a:extLst>
                            <a:ext uri="{FF2B5EF4-FFF2-40B4-BE49-F238E27FC236}">
                              <a16:creationId xmlns:a16="http://schemas.microsoft.com/office/drawing/2014/main" id="{6903AA08-CD80-B664-E039-BA667E68F80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61540" y="6134595"/>
                          <a:ext cx="5918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02" name="TextBox 101">
                          <a:extLst>
                            <a:ext uri="{FF2B5EF4-FFF2-40B4-BE49-F238E27FC236}">
                              <a16:creationId xmlns:a16="http://schemas.microsoft.com/office/drawing/2014/main" id="{1ABAD050-2431-4F4F-C83F-E7BA8E710FA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90196" y="6155941"/>
                          <a:ext cx="5918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6</a:t>
                          </a:r>
                        </a:p>
                      </p:txBody>
                    </p:sp>
                    <p:sp>
                      <p:nvSpPr>
                        <p:cNvPr id="103" name="TextBox 102">
                          <a:extLst>
                            <a:ext uri="{FF2B5EF4-FFF2-40B4-BE49-F238E27FC236}">
                              <a16:creationId xmlns:a16="http://schemas.microsoft.com/office/drawing/2014/main" id="{F80AD3C9-2BFD-3A07-63C6-CF75B09C49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03680" y="6150749"/>
                          <a:ext cx="591889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9</a:t>
                          </a:r>
                        </a:p>
                      </p:txBody>
                    </p:sp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6ED74A4A-75FB-1D15-A2CD-4D758141C5E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026178" y="6148969"/>
                          <a:ext cx="707455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12</a:t>
                          </a:r>
                        </a:p>
                      </p:txBody>
                    </p:sp>
                  </p:grpSp>
                  <p:sp>
                    <p:nvSpPr>
                      <p:cNvPr id="99" name="TextBox 98">
                        <a:extLst>
                          <a:ext uri="{FF2B5EF4-FFF2-40B4-BE49-F238E27FC236}">
                            <a16:creationId xmlns:a16="http://schemas.microsoft.com/office/drawing/2014/main" id="{F661209F-A52C-C677-5811-373D6E13EC3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494561" y="4787063"/>
                        <a:ext cx="70745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15</a:t>
                        </a:r>
                      </a:p>
                    </p:txBody>
                  </p:sp>
                </p:grpSp>
                <p:cxnSp>
                  <p:nvCxnSpPr>
                    <p:cNvPr id="92" name="Straight Connector 91">
                      <a:extLst>
                        <a:ext uri="{FF2B5EF4-FFF2-40B4-BE49-F238E27FC236}">
                          <a16:creationId xmlns:a16="http://schemas.microsoft.com/office/drawing/2014/main" id="{6A23D704-F91E-56E7-A8EB-A28A57EBE62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2992033" y="4706856"/>
                      <a:ext cx="0" cy="1561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>
                      <a:extLst>
                        <a:ext uri="{FF2B5EF4-FFF2-40B4-BE49-F238E27FC236}">
                          <a16:creationId xmlns:a16="http://schemas.microsoft.com/office/drawing/2014/main" id="{E6B4DB34-E53C-16E2-3002-924BA975F6C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54084" y="4706857"/>
                      <a:ext cx="0" cy="15616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>
                      <a:extLst>
                        <a:ext uri="{FF2B5EF4-FFF2-40B4-BE49-F238E27FC236}">
                          <a16:creationId xmlns:a16="http://schemas.microsoft.com/office/drawing/2014/main" id="{0F79AF85-0543-CBBB-1FFC-D4AD3F53738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5297084" y="4716474"/>
                      <a:ext cx="0" cy="15616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>
                      <a:extLst>
                        <a:ext uri="{FF2B5EF4-FFF2-40B4-BE49-F238E27FC236}">
                          <a16:creationId xmlns:a16="http://schemas.microsoft.com/office/drawing/2014/main" id="{382453D0-8EEE-1FBE-605C-12D9872771D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470918" y="4706856"/>
                      <a:ext cx="0" cy="15616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06F7BB06-27CD-6E07-FFA6-F2C6E0A865B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640234" y="4706856"/>
                      <a:ext cx="0" cy="15616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065CA9E6-BB9B-4EF6-D104-866DDCA7628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8820723" y="4693709"/>
                      <a:ext cx="0" cy="15615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85" name="Freeform: Shape 84">
                  <a:extLst>
                    <a:ext uri="{FF2B5EF4-FFF2-40B4-BE49-F238E27FC236}">
                      <a16:creationId xmlns:a16="http://schemas.microsoft.com/office/drawing/2014/main" id="{D0AD959F-6110-839B-171C-170CE6766764}"/>
                    </a:ext>
                  </a:extLst>
                </p:cNvPr>
                <p:cNvSpPr/>
                <p:nvPr/>
              </p:nvSpPr>
              <p:spPr>
                <a:xfrm>
                  <a:off x="3900488" y="4221365"/>
                  <a:ext cx="3575050" cy="1456061"/>
                </a:xfrm>
                <a:custGeom>
                  <a:avLst/>
                  <a:gdLst>
                    <a:gd name="connsiteX0" fmla="*/ 0 w 3575050"/>
                    <a:gd name="connsiteY0" fmla="*/ 1860550 h 1860550"/>
                    <a:gd name="connsiteX1" fmla="*/ 109537 w 3575050"/>
                    <a:gd name="connsiteY1" fmla="*/ 1835150 h 1860550"/>
                    <a:gd name="connsiteX2" fmla="*/ 257175 w 3575050"/>
                    <a:gd name="connsiteY2" fmla="*/ 1784350 h 1860550"/>
                    <a:gd name="connsiteX3" fmla="*/ 527050 w 3575050"/>
                    <a:gd name="connsiteY3" fmla="*/ 1665288 h 1860550"/>
                    <a:gd name="connsiteX4" fmla="*/ 795337 w 3575050"/>
                    <a:gd name="connsiteY4" fmla="*/ 1531938 h 1860550"/>
                    <a:gd name="connsiteX5" fmla="*/ 1316037 w 3575050"/>
                    <a:gd name="connsiteY5" fmla="*/ 1255713 h 1860550"/>
                    <a:gd name="connsiteX6" fmla="*/ 2011362 w 3575050"/>
                    <a:gd name="connsiteY6" fmla="*/ 869950 h 1860550"/>
                    <a:gd name="connsiteX7" fmla="*/ 3575050 w 3575050"/>
                    <a:gd name="connsiteY7" fmla="*/ 0 h 186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75050" h="1860550">
                      <a:moveTo>
                        <a:pt x="0" y="1860550"/>
                      </a:moveTo>
                      <a:cubicBezTo>
                        <a:pt x="33337" y="1854200"/>
                        <a:pt x="66675" y="1847850"/>
                        <a:pt x="109537" y="1835150"/>
                      </a:cubicBezTo>
                      <a:cubicBezTo>
                        <a:pt x="152400" y="1822450"/>
                        <a:pt x="187590" y="1812660"/>
                        <a:pt x="257175" y="1784350"/>
                      </a:cubicBezTo>
                      <a:cubicBezTo>
                        <a:pt x="326760" y="1756040"/>
                        <a:pt x="437356" y="1707357"/>
                        <a:pt x="527050" y="1665288"/>
                      </a:cubicBezTo>
                      <a:cubicBezTo>
                        <a:pt x="616744" y="1623219"/>
                        <a:pt x="663839" y="1600200"/>
                        <a:pt x="795337" y="1531938"/>
                      </a:cubicBezTo>
                      <a:cubicBezTo>
                        <a:pt x="926835" y="1463676"/>
                        <a:pt x="1113366" y="1366044"/>
                        <a:pt x="1316037" y="1255713"/>
                      </a:cubicBezTo>
                      <a:cubicBezTo>
                        <a:pt x="1518708" y="1145382"/>
                        <a:pt x="2011362" y="869950"/>
                        <a:pt x="2011362" y="869950"/>
                      </a:cubicBezTo>
                      <a:lnTo>
                        <a:pt x="3575050" y="0"/>
                      </a:lnTo>
                    </a:path>
                  </a:pathLst>
                </a:custGeom>
                <a:noFill/>
                <a:ln w="254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Freeform: Shape 85">
                  <a:extLst>
                    <a:ext uri="{FF2B5EF4-FFF2-40B4-BE49-F238E27FC236}">
                      <a16:creationId xmlns:a16="http://schemas.microsoft.com/office/drawing/2014/main" id="{5B8F95C5-EFDF-8A73-02DF-4683B6C496E7}"/>
                    </a:ext>
                  </a:extLst>
                </p:cNvPr>
                <p:cNvSpPr/>
                <p:nvPr/>
              </p:nvSpPr>
              <p:spPr>
                <a:xfrm>
                  <a:off x="3894138" y="3590058"/>
                  <a:ext cx="3573462" cy="2088430"/>
                </a:xfrm>
                <a:custGeom>
                  <a:avLst/>
                  <a:gdLst>
                    <a:gd name="connsiteX0" fmla="*/ 0 w 3573462"/>
                    <a:gd name="connsiteY0" fmla="*/ 2668588 h 2668588"/>
                    <a:gd name="connsiteX1" fmla="*/ 28575 w 3573462"/>
                    <a:gd name="connsiteY1" fmla="*/ 2603500 h 2668588"/>
                    <a:gd name="connsiteX2" fmla="*/ 46037 w 3573462"/>
                    <a:gd name="connsiteY2" fmla="*/ 2563813 h 2668588"/>
                    <a:gd name="connsiteX3" fmla="*/ 88900 w 3573462"/>
                    <a:gd name="connsiteY3" fmla="*/ 2479675 h 2668588"/>
                    <a:gd name="connsiteX4" fmla="*/ 134937 w 3573462"/>
                    <a:gd name="connsiteY4" fmla="*/ 2397125 h 2668588"/>
                    <a:gd name="connsiteX5" fmla="*/ 212725 w 3573462"/>
                    <a:gd name="connsiteY5" fmla="*/ 2271713 h 2668588"/>
                    <a:gd name="connsiteX6" fmla="*/ 373062 w 3573462"/>
                    <a:gd name="connsiteY6" fmla="*/ 2052638 h 2668588"/>
                    <a:gd name="connsiteX7" fmla="*/ 522287 w 3573462"/>
                    <a:gd name="connsiteY7" fmla="*/ 1887538 h 2668588"/>
                    <a:gd name="connsiteX8" fmla="*/ 730250 w 3573462"/>
                    <a:gd name="connsiteY8" fmla="*/ 1698625 h 2668588"/>
                    <a:gd name="connsiteX9" fmla="*/ 952500 w 3573462"/>
                    <a:gd name="connsiteY9" fmla="*/ 1530350 h 2668588"/>
                    <a:gd name="connsiteX10" fmla="*/ 1181100 w 3573462"/>
                    <a:gd name="connsiteY10" fmla="*/ 1373188 h 2668588"/>
                    <a:gd name="connsiteX11" fmla="*/ 1433512 w 3573462"/>
                    <a:gd name="connsiteY11" fmla="*/ 1216025 h 2668588"/>
                    <a:gd name="connsiteX12" fmla="*/ 1712912 w 3573462"/>
                    <a:gd name="connsiteY12" fmla="*/ 1050925 h 2668588"/>
                    <a:gd name="connsiteX13" fmla="*/ 2079625 w 3573462"/>
                    <a:gd name="connsiteY13" fmla="*/ 841375 h 2668588"/>
                    <a:gd name="connsiteX14" fmla="*/ 2809875 w 3573462"/>
                    <a:gd name="connsiteY14" fmla="*/ 430213 h 2668588"/>
                    <a:gd name="connsiteX15" fmla="*/ 3573462 w 3573462"/>
                    <a:gd name="connsiteY15" fmla="*/ 0 h 26685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573462" h="2668588">
                      <a:moveTo>
                        <a:pt x="0" y="2668588"/>
                      </a:moveTo>
                      <a:lnTo>
                        <a:pt x="28575" y="2603500"/>
                      </a:lnTo>
                      <a:cubicBezTo>
                        <a:pt x="36248" y="2586037"/>
                        <a:pt x="35983" y="2584451"/>
                        <a:pt x="46037" y="2563813"/>
                      </a:cubicBezTo>
                      <a:cubicBezTo>
                        <a:pt x="56091" y="2543175"/>
                        <a:pt x="74083" y="2507456"/>
                        <a:pt x="88900" y="2479675"/>
                      </a:cubicBezTo>
                      <a:cubicBezTo>
                        <a:pt x="103717" y="2451894"/>
                        <a:pt x="114300" y="2431785"/>
                        <a:pt x="134937" y="2397125"/>
                      </a:cubicBezTo>
                      <a:cubicBezTo>
                        <a:pt x="155575" y="2362465"/>
                        <a:pt x="173038" y="2329127"/>
                        <a:pt x="212725" y="2271713"/>
                      </a:cubicBezTo>
                      <a:cubicBezTo>
                        <a:pt x="252412" y="2214299"/>
                        <a:pt x="321468" y="2116667"/>
                        <a:pt x="373062" y="2052638"/>
                      </a:cubicBezTo>
                      <a:cubicBezTo>
                        <a:pt x="424656" y="1988609"/>
                        <a:pt x="462756" y="1946540"/>
                        <a:pt x="522287" y="1887538"/>
                      </a:cubicBezTo>
                      <a:cubicBezTo>
                        <a:pt x="581818" y="1828536"/>
                        <a:pt x="658548" y="1758156"/>
                        <a:pt x="730250" y="1698625"/>
                      </a:cubicBezTo>
                      <a:cubicBezTo>
                        <a:pt x="801952" y="1639094"/>
                        <a:pt x="877358" y="1584589"/>
                        <a:pt x="952500" y="1530350"/>
                      </a:cubicBezTo>
                      <a:cubicBezTo>
                        <a:pt x="1027642" y="1476111"/>
                        <a:pt x="1100931" y="1425575"/>
                        <a:pt x="1181100" y="1373188"/>
                      </a:cubicBezTo>
                      <a:cubicBezTo>
                        <a:pt x="1261269" y="1320801"/>
                        <a:pt x="1344877" y="1269735"/>
                        <a:pt x="1433512" y="1216025"/>
                      </a:cubicBezTo>
                      <a:cubicBezTo>
                        <a:pt x="1522147" y="1162315"/>
                        <a:pt x="1712912" y="1050925"/>
                        <a:pt x="1712912" y="1050925"/>
                      </a:cubicBezTo>
                      <a:lnTo>
                        <a:pt x="2079625" y="841375"/>
                      </a:lnTo>
                      <a:lnTo>
                        <a:pt x="2809875" y="430213"/>
                      </a:lnTo>
                      <a:lnTo>
                        <a:pt x="3573462" y="0"/>
                      </a:lnTo>
                    </a:path>
                  </a:pathLst>
                </a:custGeom>
                <a:noFill/>
                <a:ln w="254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>
                  <a:extLst>
                    <a:ext uri="{FF2B5EF4-FFF2-40B4-BE49-F238E27FC236}">
                      <a16:creationId xmlns:a16="http://schemas.microsoft.com/office/drawing/2014/main" id="{D2FB7359-820D-2BB8-608B-4D7B197B84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898395" y="4118886"/>
                  <a:ext cx="3570793" cy="1563370"/>
                </a:xfrm>
                <a:prstGeom prst="line">
                  <a:avLst/>
                </a:prstGeom>
                <a:ln w="2540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6AA39F1C-4E9A-F0D6-E635-2C24B1F477DA}"/>
                  </a:ext>
                </a:extLst>
              </p:cNvPr>
              <p:cNvGrpSpPr/>
              <p:nvPr/>
            </p:nvGrpSpPr>
            <p:grpSpPr>
              <a:xfrm>
                <a:off x="9841573" y="717747"/>
                <a:ext cx="539366" cy="523511"/>
                <a:chOff x="5669282" y="4089500"/>
                <a:chExt cx="539366" cy="668941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0C6F6DD4-99FE-41AD-7A01-A5B0CB2FC6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208648" y="4089500"/>
                  <a:ext cx="0" cy="326211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>
                      <a:extLst>
                        <a:ext uri="{FF2B5EF4-FFF2-40B4-BE49-F238E27FC236}">
                          <a16:creationId xmlns:a16="http://schemas.microsoft.com/office/drawing/2014/main" id="{E695257B-B44E-E1EB-AD61-AB15D7C9AF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669282" y="4404493"/>
                      <a:ext cx="539366" cy="35394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70C0"/>
                      </a:solidFill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515EF16-7D3F-B158-FCD3-6A3823526FC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669282" y="4404493"/>
                      <a:ext cx="539366" cy="35394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602" r="-13978" b="-26000"/>
                      </a:stretch>
                    </a:blipFill>
                    <a:ln w="25400">
                      <a:solidFill>
                        <a:srgbClr val="0070C0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5CE87F1-81FF-0E2D-1395-3C46B9E10DFB}"/>
                  </a:ext>
                </a:extLst>
              </p:cNvPr>
              <p:cNvGrpSpPr/>
              <p:nvPr/>
            </p:nvGrpSpPr>
            <p:grpSpPr>
              <a:xfrm>
                <a:off x="10626394" y="1132443"/>
                <a:ext cx="539366" cy="396080"/>
                <a:chOff x="6454103" y="4532971"/>
                <a:chExt cx="539366" cy="506109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686EC05-5365-3483-C703-6CD43F1E81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54103" y="4532971"/>
                  <a:ext cx="0" cy="121714"/>
                </a:xfrm>
                <a:prstGeom prst="straightConnector1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TextBox 80">
                      <a:extLst>
                        <a:ext uri="{FF2B5EF4-FFF2-40B4-BE49-F238E27FC236}">
                          <a16:creationId xmlns:a16="http://schemas.microsoft.com/office/drawing/2014/main" id="{2BDCEC3A-6BDB-F6FA-3584-7753E12B23A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54103" y="4685132"/>
                      <a:ext cx="539366" cy="353948"/>
                    </a:xfrm>
                    <a:prstGeom prst="rect">
                      <a:avLst/>
                    </a:prstGeom>
                    <a:noFill/>
                    <a:ln w="254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CFDEC817-1F93-5702-88C7-3E9B35FD5B5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4103" y="4685132"/>
                      <a:ext cx="539366" cy="353948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4301" r="-9677" b="-26000"/>
                      </a:stretch>
                    </a:blipFill>
                    <a:ln w="25400">
                      <a:solidFill>
                        <a:schemeClr val="accent4">
                          <a:lumMod val="75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F2F8C45-B3F6-6DE1-28F7-D0178A0DC452}"/>
                </a:ext>
              </a:extLst>
            </p:cNvPr>
            <p:cNvSpPr txBox="1"/>
            <p:nvPr/>
          </p:nvSpPr>
          <p:spPr>
            <a:xfrm>
              <a:off x="86263" y="4635125"/>
              <a:ext cx="10811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Expected arrivals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DBA23154-BF46-D53A-61EB-8B286D81BA62}"/>
                </a:ext>
              </a:extLst>
            </p:cNvPr>
            <p:cNvSpPr txBox="1"/>
            <p:nvPr/>
          </p:nvSpPr>
          <p:spPr>
            <a:xfrm>
              <a:off x="2712815" y="6242415"/>
              <a:ext cx="1081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991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614A-0F73-09DA-D827-CE60EE90E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MAMS Plot!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92DA6-8826-E810-A3A8-033D9CE8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DF0285-4DC6-5E27-FC9A-747BA2E24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48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FCE7FF-68FF-509F-E226-4CA7F6A63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547" y="1338749"/>
            <a:ext cx="8106906" cy="506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59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0B772-624F-7627-9B84-992AB4564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D467D-52F1-FE69-D2B1-FADE7E6B5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MAMS Model</a:t>
            </a:r>
          </a:p>
          <a:p>
            <a:pPr marL="0" indent="0">
              <a:buNone/>
            </a:pPr>
            <a:r>
              <a:rPr lang="en-US" dirty="0"/>
              <a:t>Simple MAMS: 2-level Arrivals</a:t>
            </a:r>
          </a:p>
          <a:p>
            <a:pPr marL="0" indent="0">
              <a:buNone/>
            </a:pPr>
            <a:r>
              <a:rPr lang="en-US" dirty="0"/>
              <a:t>Drift Method</a:t>
            </a:r>
          </a:p>
          <a:p>
            <a:pPr marL="0" indent="0">
              <a:buNone/>
            </a:pPr>
            <a:r>
              <a:rPr lang="en-US" dirty="0"/>
              <a:t>Relative Arrivals</a:t>
            </a:r>
          </a:p>
          <a:p>
            <a:pPr marL="0" indent="0">
              <a:buNone/>
            </a:pPr>
            <a:r>
              <a:rPr lang="en-US" dirty="0"/>
              <a:t>2-level results</a:t>
            </a:r>
          </a:p>
          <a:p>
            <a:pPr marL="0" indent="0">
              <a:buNone/>
            </a:pPr>
            <a:r>
              <a:rPr lang="en-US" dirty="0"/>
              <a:t>⟵ ⟵ ⟵</a:t>
            </a:r>
            <a:r>
              <a:rPr lang="en-US" dirty="0">
                <a:ea typeface="Cambria Math" panose="02040503050406030204" pitchFamily="18" charset="0"/>
              </a:rPr>
              <a:t> Break time </a:t>
            </a:r>
            <a:r>
              <a:rPr lang="en-US" dirty="0"/>
              <a:t>⟶ ⟶ ⟶</a:t>
            </a:r>
          </a:p>
          <a:p>
            <a:pPr marL="0" indent="0">
              <a:buNone/>
            </a:pPr>
            <a:r>
              <a:rPr lang="en-US" dirty="0"/>
              <a:t>Generalizing to Full MAMS</a:t>
            </a:r>
          </a:p>
          <a:p>
            <a:pPr marL="0" indent="0">
              <a:buNone/>
            </a:pPr>
            <a:r>
              <a:rPr lang="en-US" dirty="0"/>
              <a:t>Applications!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E0DA93-4B1D-94DF-783B-36D6FE58CEB0}"/>
              </a:ext>
            </a:extLst>
          </p:cNvPr>
          <p:cNvGrpSpPr/>
          <p:nvPr/>
        </p:nvGrpSpPr>
        <p:grpSpPr>
          <a:xfrm>
            <a:off x="6163091" y="578676"/>
            <a:ext cx="4657725" cy="1920746"/>
            <a:chOff x="1649975" y="935469"/>
            <a:chExt cx="7777994" cy="326479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64C2B77-55C8-F25D-2BD2-2DC215B7D256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1B3208B8-4E48-FE6C-386E-CAB3A1EC5C7E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41" name="Rectangles 39">
                  <a:extLst>
                    <a:ext uri="{FF2B5EF4-FFF2-40B4-BE49-F238E27FC236}">
                      <a16:creationId xmlns:a16="http://schemas.microsoft.com/office/drawing/2014/main" id="{65BA4803-A892-888E-E01A-7ED632300B02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2" name="Rectangles 40">
                  <a:extLst>
                    <a:ext uri="{FF2B5EF4-FFF2-40B4-BE49-F238E27FC236}">
                      <a16:creationId xmlns:a16="http://schemas.microsoft.com/office/drawing/2014/main" id="{3F159B2F-706F-CD2E-D9DB-B262778BA3BF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3" name="Rectangles 41">
                  <a:extLst>
                    <a:ext uri="{FF2B5EF4-FFF2-40B4-BE49-F238E27FC236}">
                      <a16:creationId xmlns:a16="http://schemas.microsoft.com/office/drawing/2014/main" id="{D1E88933-9E65-4FA6-FC49-02A1EB10A596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sp>
              <p:nvSpPr>
                <p:cNvPr id="44" name="Rectangles 42">
                  <a:extLst>
                    <a:ext uri="{FF2B5EF4-FFF2-40B4-BE49-F238E27FC236}">
                      <a16:creationId xmlns:a16="http://schemas.microsoft.com/office/drawing/2014/main" id="{7C132CA1-03FB-A6E2-FFA0-D4B1D2DE8776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/>
                </a:p>
              </p:txBody>
            </p: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F7353CEF-C504-E9DA-1A6A-36A8C8DA4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76000E12-025F-78D1-CFCF-6845E225CD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Rectangles 46">
                <a:extLst>
                  <a:ext uri="{FF2B5EF4-FFF2-40B4-BE49-F238E27FC236}">
                    <a16:creationId xmlns:a16="http://schemas.microsoft.com/office/drawing/2014/main" id="{8BCC3D80-53BA-268C-8276-4F8F3090AF41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8" name="Rectangles 47">
                <a:extLst>
                  <a:ext uri="{FF2B5EF4-FFF2-40B4-BE49-F238E27FC236}">
                    <a16:creationId xmlns:a16="http://schemas.microsoft.com/office/drawing/2014/main" id="{142926F3-A728-DADF-B9CC-6F1E4706720B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39" name="Rectangles 48">
                <a:extLst>
                  <a:ext uri="{FF2B5EF4-FFF2-40B4-BE49-F238E27FC236}">
                    <a16:creationId xmlns:a16="http://schemas.microsoft.com/office/drawing/2014/main" id="{4827B066-7782-3094-C366-165B1088A742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  <p:sp>
            <p:nvSpPr>
              <p:cNvPr id="40" name="Rectangles 49">
                <a:extLst>
                  <a:ext uri="{FF2B5EF4-FFF2-40B4-BE49-F238E27FC236}">
                    <a16:creationId xmlns:a16="http://schemas.microsoft.com/office/drawing/2014/main" id="{F10275F5-5550-B71C-512A-37682BA11FEF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54F5F18-BC9E-6B29-016E-77278EEE0024}"/>
                </a:ext>
              </a:extLst>
            </p:cNvPr>
            <p:cNvGrpSpPr/>
            <p:nvPr/>
          </p:nvGrpSpPr>
          <p:grpSpPr>
            <a:xfrm>
              <a:off x="1649975" y="935469"/>
              <a:ext cx="3237649" cy="3264798"/>
              <a:chOff x="1649975" y="935469"/>
              <a:chExt cx="3237649" cy="3264798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F216EF3-50C0-0B2D-9A0F-5A2A235E2277}"/>
                  </a:ext>
                </a:extLst>
              </p:cNvPr>
              <p:cNvGrpSpPr/>
              <p:nvPr/>
            </p:nvGrpSpPr>
            <p:grpSpPr>
              <a:xfrm>
                <a:off x="1649975" y="935469"/>
                <a:ext cx="3029930" cy="3264798"/>
                <a:chOff x="1696358" y="2095034"/>
                <a:chExt cx="3029930" cy="3264798"/>
              </a:xfrm>
            </p:grpSpPr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CF62951F-1F13-3B72-EBF6-36735FF767BE}"/>
                    </a:ext>
                  </a:extLst>
                </p:cNvPr>
                <p:cNvGrpSpPr/>
                <p:nvPr/>
              </p:nvGrpSpPr>
              <p:grpSpPr>
                <a:xfrm>
                  <a:off x="1696358" y="2095034"/>
                  <a:ext cx="3029930" cy="3264798"/>
                  <a:chOff x="1696358" y="2095034"/>
                  <a:chExt cx="3029930" cy="3264798"/>
                </a:xfrm>
              </p:grpSpPr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270A1B32-6579-D9CD-42E5-B900EA86EB01}"/>
                      </a:ext>
                    </a:extLst>
                  </p:cNvPr>
                  <p:cNvGrpSpPr/>
                  <p:nvPr/>
                </p:nvGrpSpPr>
                <p:grpSpPr>
                  <a:xfrm>
                    <a:off x="1696358" y="2377529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4" name="Arc 33">
                      <a:extLst>
                        <a:ext uri="{FF2B5EF4-FFF2-40B4-BE49-F238E27FC236}">
                          <a16:creationId xmlns:a16="http://schemas.microsoft.com/office/drawing/2014/main" id="{ED5CF78E-9411-348B-F803-71EAFE470A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5" name="Arc 34">
                      <a:extLst>
                        <a:ext uri="{FF2B5EF4-FFF2-40B4-BE49-F238E27FC236}">
                          <a16:creationId xmlns:a16="http://schemas.microsoft.com/office/drawing/2014/main" id="{6A53CDB3-CDF3-B24C-81CB-66F2D148B4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8" name="Group 27">
                    <a:extLst>
                      <a:ext uri="{FF2B5EF4-FFF2-40B4-BE49-F238E27FC236}">
                        <a16:creationId xmlns:a16="http://schemas.microsoft.com/office/drawing/2014/main" id="{8830886D-566C-34D3-1EDB-4988DF444527}"/>
                      </a:ext>
                    </a:extLst>
                  </p:cNvPr>
                  <p:cNvGrpSpPr/>
                  <p:nvPr/>
                </p:nvGrpSpPr>
                <p:grpSpPr>
                  <a:xfrm rot="18247772">
                    <a:off x="2183089" y="2376913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2" name="Arc 31">
                      <a:extLst>
                        <a:ext uri="{FF2B5EF4-FFF2-40B4-BE49-F238E27FC236}">
                          <a16:creationId xmlns:a16="http://schemas.microsoft.com/office/drawing/2014/main" id="{ACF3BC67-E900-838E-2DAE-523512209337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3" name="Arc 32">
                      <a:extLst>
                        <a:ext uri="{FF2B5EF4-FFF2-40B4-BE49-F238E27FC236}">
                          <a16:creationId xmlns:a16="http://schemas.microsoft.com/office/drawing/2014/main" id="{974DF522-3568-ABF9-37F2-AB442688A67C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6875663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AC2B3EE6-99E3-A70B-A1BC-945189BC1440}"/>
                      </a:ext>
                    </a:extLst>
                  </p:cNvPr>
                  <p:cNvGrpSpPr/>
                  <p:nvPr/>
                </p:nvGrpSpPr>
                <p:grpSpPr>
                  <a:xfrm rot="2801303">
                    <a:off x="1928468" y="2816634"/>
                    <a:ext cx="2825077" cy="2261320"/>
                    <a:chOff x="1696358" y="2377529"/>
                    <a:chExt cx="2825077" cy="2261320"/>
                  </a:xfrm>
                </p:grpSpPr>
                <p:sp>
                  <p:nvSpPr>
                    <p:cNvPr id="30" name="Arc 29">
                      <a:extLst>
                        <a:ext uri="{FF2B5EF4-FFF2-40B4-BE49-F238E27FC236}">
                          <a16:creationId xmlns:a16="http://schemas.microsoft.com/office/drawing/2014/main" id="{83F9416E-C1C2-48A6-0B85-B14006E916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2937284" y="3054698"/>
                      <a:ext cx="1530009" cy="1638293"/>
                    </a:xfrm>
                    <a:prstGeom prst="arc">
                      <a:avLst>
                        <a:gd name="adj1" fmla="val 17187220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  <p:sp>
                  <p:nvSpPr>
                    <p:cNvPr id="31" name="Arc 30">
                      <a:extLst>
                        <a:ext uri="{FF2B5EF4-FFF2-40B4-BE49-F238E27FC236}">
                          <a16:creationId xmlns:a16="http://schemas.microsoft.com/office/drawing/2014/main" id="{D3B79EAA-0564-F6CC-287A-F9C1DE07631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1750500" y="2323387"/>
                      <a:ext cx="1530009" cy="1638293"/>
                    </a:xfrm>
                    <a:prstGeom prst="arc">
                      <a:avLst>
                        <a:gd name="adj1" fmla="val 17137014"/>
                        <a:gd name="adj2" fmla="val 19176891"/>
                      </a:avLst>
                    </a:prstGeom>
                    <a:ln w="25400">
                      <a:solidFill>
                        <a:srgbClr val="0066FF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2000"/>
                    </a:p>
                  </p:txBody>
                </p:sp>
              </p:grpSp>
            </p:grpSp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E960BA08-85DD-2DE3-E3F0-69137ACBCAB9}"/>
                    </a:ext>
                  </a:extLst>
                </p:cNvPr>
                <p:cNvGrpSpPr/>
                <p:nvPr/>
              </p:nvGrpSpPr>
              <p:grpSpPr>
                <a:xfrm>
                  <a:off x="2414776" y="2683375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E1B8020-E7FA-34EF-3EDC-DE5EEDDF222C}"/>
                      </a:ext>
                    </a:extLst>
                  </p:cNvPr>
                  <p:cNvGrpSpPr/>
                  <p:nvPr/>
                </p:nvGrpSpPr>
                <p:grpSpPr>
                  <a:xfrm>
                    <a:off x="2661418" y="2858531"/>
                    <a:ext cx="1364910" cy="1317330"/>
                    <a:chOff x="2661418" y="2858531"/>
                    <a:chExt cx="1364910" cy="1317330"/>
                  </a:xfrm>
                </p:grpSpPr>
                <p:sp>
                  <p:nvSpPr>
                    <p:cNvPr id="24" name="Oval 23">
                      <a:extLst>
                        <a:ext uri="{FF2B5EF4-FFF2-40B4-BE49-F238E27FC236}">
                          <a16:creationId xmlns:a16="http://schemas.microsoft.com/office/drawing/2014/main" id="{869181C9-4AA7-7A0B-ED7A-473AD42ABA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25" name="Oval 24">
                      <a:extLst>
                        <a:ext uri="{FF2B5EF4-FFF2-40B4-BE49-F238E27FC236}">
                          <a16:creationId xmlns:a16="http://schemas.microsoft.com/office/drawing/2014/main" id="{35A6D09B-D9D6-857C-8849-6D6BB4087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572146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p:txBody>
                </p:sp>
                <p:sp>
                  <p:nvSpPr>
                    <p:cNvPr id="26" name="Oval 25">
                      <a:extLst>
                        <a:ext uri="{FF2B5EF4-FFF2-40B4-BE49-F238E27FC236}">
                          <a16:creationId xmlns:a16="http://schemas.microsoft.com/office/drawing/2014/main" id="{BA3784CB-8171-DC50-E428-BEC6F9E3C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1418" y="3715466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D461CAF4-7C11-EEEE-A132-364E70AA20E9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2000"/>
                  </a:p>
                </p:txBody>
              </p:sp>
            </p:grpSp>
          </p:grp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A2B2AE4-C396-64E1-97ED-11BA27088E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20815" y="2436507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DA12946-5D05-4BF8-E204-7EF3FCE4977A}"/>
                </a:ext>
              </a:extLst>
            </p:cNvPr>
            <p:cNvGrpSpPr/>
            <p:nvPr/>
          </p:nvGrpSpPr>
          <p:grpSpPr>
            <a:xfrm>
              <a:off x="6688974" y="1305201"/>
              <a:ext cx="2738995" cy="2193301"/>
              <a:chOff x="6688974" y="1305201"/>
              <a:chExt cx="2738995" cy="219330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5514A67A-D6D3-3B60-20C8-2B674C3F6730}"/>
                  </a:ext>
                </a:extLst>
              </p:cNvPr>
              <p:cNvGrpSpPr/>
              <p:nvPr/>
            </p:nvGrpSpPr>
            <p:grpSpPr>
              <a:xfrm>
                <a:off x="6688974" y="1305201"/>
                <a:ext cx="2326423" cy="2193301"/>
                <a:chOff x="2195012" y="2445548"/>
                <a:chExt cx="2326423" cy="2193301"/>
              </a:xfrm>
            </p:grpSpPr>
            <p:sp>
              <p:nvSpPr>
                <p:cNvPr id="15" name="Arc 14">
                  <a:extLst>
                    <a:ext uri="{FF2B5EF4-FFF2-40B4-BE49-F238E27FC236}">
                      <a16:creationId xmlns:a16="http://schemas.microsoft.com/office/drawing/2014/main" id="{B170D0BC-D940-D2F7-E5D9-E7CF6E2B4D3D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8E6628CA-FF06-B713-DAB3-83456198D13E}"/>
                    </a:ext>
                  </a:extLst>
                </p:cNvPr>
                <p:cNvSpPr/>
                <p:nvPr/>
              </p:nvSpPr>
              <p:spPr>
                <a:xfrm rot="2047772">
                  <a:off x="2195012" y="2974463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7" name="Arc 16">
                  <a:extLst>
                    <a:ext uri="{FF2B5EF4-FFF2-40B4-BE49-F238E27FC236}">
                      <a16:creationId xmlns:a16="http://schemas.microsoft.com/office/drawing/2014/main" id="{3F9EEDF1-6F46-A1F6-ECAF-327C10A40247}"/>
                    </a:ext>
                  </a:extLst>
                </p:cNvPr>
                <p:cNvSpPr/>
                <p:nvPr/>
              </p:nvSpPr>
              <p:spPr>
                <a:xfrm rot="8201303">
                  <a:off x="2435019" y="2445548"/>
                  <a:ext cx="1530009" cy="1638293"/>
                </a:xfrm>
                <a:prstGeom prst="arc">
                  <a:avLst>
                    <a:gd name="adj1" fmla="val 17137014"/>
                    <a:gd name="adj2" fmla="val 19176891"/>
                  </a:avLst>
                </a:pr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B3D9534-6456-36E9-8D35-65539C0E0375}"/>
                  </a:ext>
                </a:extLst>
              </p:cNvPr>
              <p:cNvGrpSpPr/>
              <p:nvPr/>
            </p:nvGrpSpPr>
            <p:grpSpPr>
              <a:xfrm>
                <a:off x="7155380" y="1718184"/>
                <a:ext cx="1364910" cy="1317330"/>
                <a:chOff x="2661418" y="2858531"/>
                <a:chExt cx="1364910" cy="1317330"/>
              </a:xfrm>
            </p:grpSpPr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23BE2DE9-0FA7-5D49-F73C-5CC2CD1C4BCF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5C4052BA-107E-D1E8-021E-5A0AE96B66EC}"/>
                    </a:ext>
                  </a:extLst>
                </p:cNvPr>
                <p:cNvSpPr/>
                <p:nvPr/>
              </p:nvSpPr>
              <p:spPr>
                <a:xfrm>
                  <a:off x="3572146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M</a:t>
                  </a:r>
                </a:p>
              </p:txBody>
            </p:sp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A10F4DCA-4A3F-AA97-B0BA-EEFDB33B3870}"/>
                    </a:ext>
                  </a:extLst>
                </p:cNvPr>
                <p:cNvSpPr/>
                <p:nvPr/>
              </p:nvSpPr>
              <p:spPr>
                <a:xfrm>
                  <a:off x="2661418" y="3715466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8F22265-CE1E-FA09-F049-7BA9B1F84B39}"/>
                  </a:ext>
                </a:extLst>
              </p:cNvPr>
              <p:cNvSpPr/>
              <p:nvPr/>
            </p:nvSpPr>
            <p:spPr>
              <a:xfrm>
                <a:off x="6908738" y="1543028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92551740-88A6-7856-290D-AEE591B6B1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761160" y="2455725"/>
                <a:ext cx="666809" cy="1661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C7D09AA-BA9A-4A31-B04A-09E2EF54C3FD}"/>
              </a:ext>
            </a:extLst>
          </p:cNvPr>
          <p:cNvGrpSpPr/>
          <p:nvPr/>
        </p:nvGrpSpPr>
        <p:grpSpPr>
          <a:xfrm>
            <a:off x="6560885" y="2169003"/>
            <a:ext cx="3796003" cy="1033854"/>
            <a:chOff x="2224216" y="1511119"/>
            <a:chExt cx="6578607" cy="184149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F9B2EFBD-E4C8-1687-81AF-069DCE0E5BD9}"/>
                </a:ext>
              </a:extLst>
            </p:cNvPr>
            <p:cNvGrpSpPr/>
            <p:nvPr/>
          </p:nvGrpSpPr>
          <p:grpSpPr>
            <a:xfrm>
              <a:off x="4597372" y="2075747"/>
              <a:ext cx="2282482" cy="711556"/>
              <a:chOff x="5630" y="3735"/>
              <a:chExt cx="4734" cy="1714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8B993C90-BD5E-B677-193F-B21BF6181D84}"/>
                  </a:ext>
                </a:extLst>
              </p:cNvPr>
              <p:cNvGrpSpPr/>
              <p:nvPr/>
            </p:nvGrpSpPr>
            <p:grpSpPr>
              <a:xfrm>
                <a:off x="5630" y="3735"/>
                <a:ext cx="4734" cy="1714"/>
                <a:chOff x="5630" y="3735"/>
                <a:chExt cx="4734" cy="1714"/>
              </a:xfrm>
            </p:grpSpPr>
            <p:sp>
              <p:nvSpPr>
                <p:cNvPr id="68" name="Rectangles 39">
                  <a:extLst>
                    <a:ext uri="{FF2B5EF4-FFF2-40B4-BE49-F238E27FC236}">
                      <a16:creationId xmlns:a16="http://schemas.microsoft.com/office/drawing/2014/main" id="{05BDA902-B3A7-60DB-C4CD-DAF19E572C20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s 40">
                  <a:extLst>
                    <a:ext uri="{FF2B5EF4-FFF2-40B4-BE49-F238E27FC236}">
                      <a16:creationId xmlns:a16="http://schemas.microsoft.com/office/drawing/2014/main" id="{982BA9AA-DCDB-F896-D50A-87E890790B3A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s 41">
                  <a:extLst>
                    <a:ext uri="{FF2B5EF4-FFF2-40B4-BE49-F238E27FC236}">
                      <a16:creationId xmlns:a16="http://schemas.microsoft.com/office/drawing/2014/main" id="{6A300B94-A4B3-092E-B88E-142050934321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s 42">
                  <a:extLst>
                    <a:ext uri="{FF2B5EF4-FFF2-40B4-BE49-F238E27FC236}">
                      <a16:creationId xmlns:a16="http://schemas.microsoft.com/office/drawing/2014/main" id="{B422C3E9-5E33-3943-A887-E54FA6DBD9E9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AE9A75B4-CC6B-3BAB-D587-E4395779D3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3735"/>
                  <a:ext cx="987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5F085A8-4328-781E-0FDB-78B0185EAB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30" y="5449"/>
                  <a:ext cx="95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s 46">
                <a:extLst>
                  <a:ext uri="{FF2B5EF4-FFF2-40B4-BE49-F238E27FC236}">
                    <a16:creationId xmlns:a16="http://schemas.microsoft.com/office/drawing/2014/main" id="{C578BA32-3A60-470A-4AE0-A659FD9E86B2}"/>
                  </a:ext>
                </a:extLst>
              </p:cNvPr>
              <p:cNvSpPr/>
              <p:nvPr/>
            </p:nvSpPr>
            <p:spPr>
              <a:xfrm>
                <a:off x="7649" y="4387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s 47">
                <a:extLst>
                  <a:ext uri="{FF2B5EF4-FFF2-40B4-BE49-F238E27FC236}">
                    <a16:creationId xmlns:a16="http://schemas.microsoft.com/office/drawing/2014/main" id="{2E1FEE8D-D260-A98C-F802-099FD2AA012A}"/>
                  </a:ext>
                </a:extLst>
              </p:cNvPr>
              <p:cNvSpPr/>
              <p:nvPr/>
            </p:nvSpPr>
            <p:spPr>
              <a:xfrm>
                <a:off x="9531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6" name="Rectangles 48">
                <a:extLst>
                  <a:ext uri="{FF2B5EF4-FFF2-40B4-BE49-F238E27FC236}">
                    <a16:creationId xmlns:a16="http://schemas.microsoft.com/office/drawing/2014/main" id="{7DBCFAE5-A10E-CEDD-D834-5A0F35421C43}"/>
                  </a:ext>
                </a:extLst>
              </p:cNvPr>
              <p:cNvSpPr/>
              <p:nvPr/>
            </p:nvSpPr>
            <p:spPr>
              <a:xfrm>
                <a:off x="6707" y="4379"/>
                <a:ext cx="720" cy="7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7" name="Rectangles 49">
                <a:extLst>
                  <a:ext uri="{FF2B5EF4-FFF2-40B4-BE49-F238E27FC236}">
                    <a16:creationId xmlns:a16="http://schemas.microsoft.com/office/drawing/2014/main" id="{7A908930-EDC8-E45B-78FB-1DE5BEFB1664}"/>
                  </a:ext>
                </a:extLst>
              </p:cNvPr>
              <p:cNvSpPr/>
              <p:nvPr/>
            </p:nvSpPr>
            <p:spPr>
              <a:xfrm>
                <a:off x="8593" y="4379"/>
                <a:ext cx="720" cy="76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BC8D1F8-8715-90AE-3F33-C392570509B5}"/>
                </a:ext>
              </a:extLst>
            </p:cNvPr>
            <p:cNvGrpSpPr/>
            <p:nvPr/>
          </p:nvGrpSpPr>
          <p:grpSpPr>
            <a:xfrm rot="19738464">
              <a:off x="2224216" y="1511119"/>
              <a:ext cx="2161038" cy="1714079"/>
              <a:chOff x="1696358" y="2377529"/>
              <a:chExt cx="2825077" cy="2261320"/>
            </a:xfrm>
          </p:grpSpPr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B9C3D8C0-7E7C-1984-72E6-C9346DE9FF99}"/>
                  </a:ext>
                </a:extLst>
              </p:cNvPr>
              <p:cNvSpPr/>
              <p:nvPr/>
            </p:nvSpPr>
            <p:spPr>
              <a:xfrm rot="16200000">
                <a:off x="2937284" y="3054698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rc 61">
                <a:extLst>
                  <a:ext uri="{FF2B5EF4-FFF2-40B4-BE49-F238E27FC236}">
                    <a16:creationId xmlns:a16="http://schemas.microsoft.com/office/drawing/2014/main" id="{A78561F4-B16E-6243-65B4-E2C667537393}"/>
                  </a:ext>
                </a:extLst>
              </p:cNvPr>
              <p:cNvSpPr/>
              <p:nvPr/>
            </p:nvSpPr>
            <p:spPr>
              <a:xfrm rot="5400000">
                <a:off x="1750500" y="2323387"/>
                <a:ext cx="1530009" cy="1638293"/>
              </a:xfrm>
              <a:prstGeom prst="arc">
                <a:avLst>
                  <a:gd name="adj1" fmla="val 16875663"/>
                  <a:gd name="adj2" fmla="val 19176891"/>
                </a:avLst>
              </a:prstGeom>
              <a:ln w="25400">
                <a:solidFill>
                  <a:srgbClr val="0066FF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2354992-E668-5D9D-D4C4-2B51E6F7FED5}"/>
                </a:ext>
              </a:extLst>
            </p:cNvPr>
            <p:cNvGrpSpPr/>
            <p:nvPr/>
          </p:nvGrpSpPr>
          <p:grpSpPr>
            <a:xfrm>
              <a:off x="2368393" y="1523810"/>
              <a:ext cx="1852355" cy="1828800"/>
              <a:chOff x="2414776" y="2683375"/>
              <a:chExt cx="1852355" cy="1828800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B4C01577-7CF9-1007-B0EB-F03BA7046741}"/>
                  </a:ext>
                </a:extLst>
              </p:cNvPr>
              <p:cNvGrpSpPr/>
              <p:nvPr/>
            </p:nvGrpSpPr>
            <p:grpSpPr>
              <a:xfrm>
                <a:off x="3107543" y="2858531"/>
                <a:ext cx="467180" cy="1340765"/>
                <a:chOff x="3107543" y="2858531"/>
                <a:chExt cx="467180" cy="1340765"/>
              </a:xfrm>
            </p:grpSpPr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B3AF89F-DADF-8807-5FA2-05EADE8600C1}"/>
                    </a:ext>
                  </a:extLst>
                </p:cNvPr>
                <p:cNvSpPr/>
                <p:nvPr/>
              </p:nvSpPr>
              <p:spPr>
                <a:xfrm>
                  <a:off x="3120541" y="285853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A3ABD230-1458-3441-2868-D31D6EE36536}"/>
                    </a:ext>
                  </a:extLst>
                </p:cNvPr>
                <p:cNvSpPr/>
                <p:nvPr/>
              </p:nvSpPr>
              <p:spPr>
                <a:xfrm>
                  <a:off x="3107543" y="3738901"/>
                  <a:ext cx="454182" cy="460395"/>
                </a:xfrm>
                <a:prstGeom prst="ellipse">
                  <a:avLst/>
                </a:prstGeom>
                <a:noFill/>
                <a:ln w="38100"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>
                      <a:solidFill>
                        <a:schemeClr val="tx1"/>
                      </a:solidFill>
                    </a:rPr>
                    <a:t>L</a:t>
                  </a:r>
                </a:p>
              </p:txBody>
            </p:sp>
          </p:grp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DE403D1-AF86-0371-C699-6F3738B6229E}"/>
                  </a:ext>
                </a:extLst>
              </p:cNvPr>
              <p:cNvSpPr/>
              <p:nvPr/>
            </p:nvSpPr>
            <p:spPr>
              <a:xfrm>
                <a:off x="2414776" y="2683375"/>
                <a:ext cx="1852355" cy="18288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AEEFB10-DB8A-11DB-8CAD-DFF0A4375E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/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oMath>
                    </m:oMathPara>
                  </a14:m>
                  <a:endParaRPr 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CCD5645F-84D0-06BC-4EB8-36988636E8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171" y="1858852"/>
                  <a:ext cx="1232843" cy="118878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9E2BADD-4CAF-63DE-3244-96A2065F02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6014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5D9EA50-2F9B-DF63-B885-A659F57E44D8}"/>
                </a:ext>
              </a:extLst>
            </p:cNvPr>
            <p:cNvGrpSpPr/>
            <p:nvPr/>
          </p:nvGrpSpPr>
          <p:grpSpPr>
            <a:xfrm>
              <a:off x="2518330" y="1973766"/>
              <a:ext cx="1167728" cy="671326"/>
              <a:chOff x="2518330" y="1973766"/>
              <a:chExt cx="1167728" cy="67132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CA9C5A8C-7E21-7314-66A1-89DEAB43D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30" y="1973766"/>
                    <a:ext cx="292119" cy="6578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78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E8966901-2417-FE65-8167-C04C863587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93939" y="1987242"/>
                    <a:ext cx="292119" cy="65785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9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6DB0C75-413C-9243-D63F-0B93CC1AD92C}"/>
              </a:ext>
            </a:extLst>
          </p:cNvPr>
          <p:cNvGrpSpPr/>
          <p:nvPr/>
        </p:nvGrpSpPr>
        <p:grpSpPr>
          <a:xfrm>
            <a:off x="7011383" y="3299600"/>
            <a:ext cx="2819774" cy="1091422"/>
            <a:chOff x="3759808" y="3590058"/>
            <a:chExt cx="3849482" cy="2257867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2AEA5B6-BB63-2E9E-8F64-17B01ED5542D}"/>
                </a:ext>
              </a:extLst>
            </p:cNvPr>
            <p:cNvGrpSpPr/>
            <p:nvPr/>
          </p:nvGrpSpPr>
          <p:grpSpPr>
            <a:xfrm>
              <a:off x="3759808" y="3628045"/>
              <a:ext cx="3849482" cy="2219880"/>
              <a:chOff x="3759808" y="2875406"/>
              <a:chExt cx="3849482" cy="2836553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5BBFBBB2-028F-3DD8-3F30-75DDFC70A89A}"/>
                  </a:ext>
                </a:extLst>
              </p:cNvPr>
              <p:cNvGrpSpPr/>
              <p:nvPr/>
            </p:nvGrpSpPr>
            <p:grpSpPr>
              <a:xfrm>
                <a:off x="3876566" y="2875406"/>
                <a:ext cx="3732724" cy="2674478"/>
                <a:chOff x="2227699" y="1186049"/>
                <a:chExt cx="3732724" cy="2940685"/>
              </a:xfrm>
            </p:grpSpPr>
            <p:cxnSp>
              <p:nvCxnSpPr>
                <p:cNvPr id="117" name="Straight Arrow Connector 116">
                  <a:extLst>
                    <a:ext uri="{FF2B5EF4-FFF2-40B4-BE49-F238E27FC236}">
                      <a16:creationId xmlns:a16="http://schemas.microsoft.com/office/drawing/2014/main" id="{1755EF0E-8859-66D5-C368-579EB8131E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1186049"/>
                  <a:ext cx="0" cy="294068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>
                  <a:extLst>
                    <a:ext uri="{FF2B5EF4-FFF2-40B4-BE49-F238E27FC236}">
                      <a16:creationId xmlns:a16="http://schemas.microsoft.com/office/drawing/2014/main" id="{4DF596B7-401C-8EB5-3465-4F7F7FE3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27699" y="4103051"/>
                  <a:ext cx="3732724" cy="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F3A0B07-555E-A6B0-C09C-23D46BFC0091}"/>
                  </a:ext>
                </a:extLst>
              </p:cNvPr>
              <p:cNvGrpSpPr/>
              <p:nvPr/>
            </p:nvGrpSpPr>
            <p:grpSpPr>
              <a:xfrm>
                <a:off x="3759808" y="2980241"/>
                <a:ext cx="124621" cy="2563055"/>
                <a:chOff x="2881560" y="1394279"/>
                <a:chExt cx="124621" cy="3305682"/>
              </a:xfrm>
            </p:grpSpPr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A6BA11A1-9B64-1699-262C-DFE525DBD4C3}"/>
                    </a:ext>
                  </a:extLst>
                </p:cNvPr>
                <p:cNvGrpSpPr/>
                <p:nvPr/>
              </p:nvGrpSpPr>
              <p:grpSpPr>
                <a:xfrm>
                  <a:off x="2881560" y="1394279"/>
                  <a:ext cx="124621" cy="2707530"/>
                  <a:chOff x="2881560" y="1394279"/>
                  <a:chExt cx="124621" cy="2707530"/>
                </a:xfrm>
              </p:grpSpPr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10D313A1-6966-61F2-8A66-6105162CB4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7031" y="139427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F1F4E9A8-76EE-8551-67B4-DAF9D432FEB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1560" y="2110222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0B181DA6-DCB8-E626-34EB-37E35DDCB190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90813" y="2778367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C7420261-25D3-44B9-5413-785577B40A03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9529" y="3444401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DE9A0BA1-4908-34C5-2CD3-602E0DD6045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2887670" y="4101809"/>
                    <a:ext cx="10915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7CBB342B-62B6-FF4D-BFA5-904363670685}"/>
                    </a:ext>
                  </a:extLst>
                </p:cNvPr>
                <p:cNvCxnSpPr/>
                <p:nvPr/>
              </p:nvCxnSpPr>
              <p:spPr>
                <a:xfrm flipH="1">
                  <a:off x="2888775" y="4699961"/>
                  <a:ext cx="109150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39A4F9AA-244F-12E6-0243-9D1688BD6EC4}"/>
                  </a:ext>
                </a:extLst>
              </p:cNvPr>
              <p:cNvGrpSpPr/>
              <p:nvPr/>
            </p:nvGrpSpPr>
            <p:grpSpPr>
              <a:xfrm>
                <a:off x="3882828" y="5533034"/>
                <a:ext cx="3592710" cy="178925"/>
                <a:chOff x="2992033" y="4693709"/>
                <a:chExt cx="5828690" cy="178925"/>
              </a:xfrm>
            </p:grpSpPr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0E9C3AA-A6D2-EBEA-BF2D-3F34C10116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92033" y="4706856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DF08D420-A5FD-9C20-3E49-F73AB08B45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54084" y="4706857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53C03B79-9C77-E09A-C93F-FDA5E02443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97084" y="4716474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59B1204B-D06A-9AC6-73A2-D2287C4E82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470918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A855ACF1-E18B-6D2C-CC81-E7205CAEEF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640234" y="4706856"/>
                  <a:ext cx="0" cy="156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162226EC-887F-9F4A-2168-D562DD36FF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20723" y="4693709"/>
                  <a:ext cx="0" cy="15615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CE06755-0428-3581-E3FB-77051452AA36}"/>
                </a:ext>
              </a:extLst>
            </p:cNvPr>
            <p:cNvSpPr/>
            <p:nvPr/>
          </p:nvSpPr>
          <p:spPr>
            <a:xfrm>
              <a:off x="3900488" y="4221365"/>
              <a:ext cx="3575050" cy="1456061"/>
            </a:xfrm>
            <a:custGeom>
              <a:avLst/>
              <a:gdLst>
                <a:gd name="connsiteX0" fmla="*/ 0 w 3575050"/>
                <a:gd name="connsiteY0" fmla="*/ 1860550 h 1860550"/>
                <a:gd name="connsiteX1" fmla="*/ 109537 w 3575050"/>
                <a:gd name="connsiteY1" fmla="*/ 1835150 h 1860550"/>
                <a:gd name="connsiteX2" fmla="*/ 257175 w 3575050"/>
                <a:gd name="connsiteY2" fmla="*/ 1784350 h 1860550"/>
                <a:gd name="connsiteX3" fmla="*/ 527050 w 3575050"/>
                <a:gd name="connsiteY3" fmla="*/ 1665288 h 1860550"/>
                <a:gd name="connsiteX4" fmla="*/ 795337 w 3575050"/>
                <a:gd name="connsiteY4" fmla="*/ 1531938 h 1860550"/>
                <a:gd name="connsiteX5" fmla="*/ 1316037 w 3575050"/>
                <a:gd name="connsiteY5" fmla="*/ 1255713 h 1860550"/>
                <a:gd name="connsiteX6" fmla="*/ 2011362 w 3575050"/>
                <a:gd name="connsiteY6" fmla="*/ 869950 h 1860550"/>
                <a:gd name="connsiteX7" fmla="*/ 3575050 w 3575050"/>
                <a:gd name="connsiteY7" fmla="*/ 0 h 186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75050" h="1860550">
                  <a:moveTo>
                    <a:pt x="0" y="1860550"/>
                  </a:moveTo>
                  <a:cubicBezTo>
                    <a:pt x="33337" y="1854200"/>
                    <a:pt x="66675" y="1847850"/>
                    <a:pt x="109537" y="1835150"/>
                  </a:cubicBezTo>
                  <a:cubicBezTo>
                    <a:pt x="152400" y="1822450"/>
                    <a:pt x="187590" y="1812660"/>
                    <a:pt x="257175" y="1784350"/>
                  </a:cubicBezTo>
                  <a:cubicBezTo>
                    <a:pt x="326760" y="1756040"/>
                    <a:pt x="437356" y="1707357"/>
                    <a:pt x="527050" y="1665288"/>
                  </a:cubicBezTo>
                  <a:cubicBezTo>
                    <a:pt x="616744" y="1623219"/>
                    <a:pt x="663839" y="1600200"/>
                    <a:pt x="795337" y="1531938"/>
                  </a:cubicBezTo>
                  <a:cubicBezTo>
                    <a:pt x="926835" y="1463676"/>
                    <a:pt x="1113366" y="1366044"/>
                    <a:pt x="1316037" y="1255713"/>
                  </a:cubicBezTo>
                  <a:cubicBezTo>
                    <a:pt x="1518708" y="1145382"/>
                    <a:pt x="2011362" y="869950"/>
                    <a:pt x="2011362" y="869950"/>
                  </a:cubicBezTo>
                  <a:lnTo>
                    <a:pt x="3575050" y="0"/>
                  </a:lnTo>
                </a:path>
              </a:pathLst>
            </a:custGeom>
            <a:noFill/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FAC659-E71E-8D31-EE7C-8146EFAA9E1F}"/>
                </a:ext>
              </a:extLst>
            </p:cNvPr>
            <p:cNvSpPr/>
            <p:nvPr/>
          </p:nvSpPr>
          <p:spPr>
            <a:xfrm>
              <a:off x="3894138" y="3590058"/>
              <a:ext cx="3573462" cy="2088430"/>
            </a:xfrm>
            <a:custGeom>
              <a:avLst/>
              <a:gdLst>
                <a:gd name="connsiteX0" fmla="*/ 0 w 3573462"/>
                <a:gd name="connsiteY0" fmla="*/ 2668588 h 2668588"/>
                <a:gd name="connsiteX1" fmla="*/ 28575 w 3573462"/>
                <a:gd name="connsiteY1" fmla="*/ 2603500 h 2668588"/>
                <a:gd name="connsiteX2" fmla="*/ 46037 w 3573462"/>
                <a:gd name="connsiteY2" fmla="*/ 2563813 h 2668588"/>
                <a:gd name="connsiteX3" fmla="*/ 88900 w 3573462"/>
                <a:gd name="connsiteY3" fmla="*/ 2479675 h 2668588"/>
                <a:gd name="connsiteX4" fmla="*/ 134937 w 3573462"/>
                <a:gd name="connsiteY4" fmla="*/ 2397125 h 2668588"/>
                <a:gd name="connsiteX5" fmla="*/ 212725 w 3573462"/>
                <a:gd name="connsiteY5" fmla="*/ 2271713 h 2668588"/>
                <a:gd name="connsiteX6" fmla="*/ 373062 w 3573462"/>
                <a:gd name="connsiteY6" fmla="*/ 2052638 h 2668588"/>
                <a:gd name="connsiteX7" fmla="*/ 522287 w 3573462"/>
                <a:gd name="connsiteY7" fmla="*/ 1887538 h 2668588"/>
                <a:gd name="connsiteX8" fmla="*/ 730250 w 3573462"/>
                <a:gd name="connsiteY8" fmla="*/ 1698625 h 2668588"/>
                <a:gd name="connsiteX9" fmla="*/ 952500 w 3573462"/>
                <a:gd name="connsiteY9" fmla="*/ 1530350 h 2668588"/>
                <a:gd name="connsiteX10" fmla="*/ 1181100 w 3573462"/>
                <a:gd name="connsiteY10" fmla="*/ 1373188 h 2668588"/>
                <a:gd name="connsiteX11" fmla="*/ 1433512 w 3573462"/>
                <a:gd name="connsiteY11" fmla="*/ 1216025 h 2668588"/>
                <a:gd name="connsiteX12" fmla="*/ 1712912 w 3573462"/>
                <a:gd name="connsiteY12" fmla="*/ 1050925 h 2668588"/>
                <a:gd name="connsiteX13" fmla="*/ 2079625 w 3573462"/>
                <a:gd name="connsiteY13" fmla="*/ 841375 h 2668588"/>
                <a:gd name="connsiteX14" fmla="*/ 2809875 w 3573462"/>
                <a:gd name="connsiteY14" fmla="*/ 430213 h 2668588"/>
                <a:gd name="connsiteX15" fmla="*/ 3573462 w 3573462"/>
                <a:gd name="connsiteY15" fmla="*/ 0 h 2668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573462" h="2668588">
                  <a:moveTo>
                    <a:pt x="0" y="2668588"/>
                  </a:moveTo>
                  <a:lnTo>
                    <a:pt x="28575" y="2603500"/>
                  </a:lnTo>
                  <a:cubicBezTo>
                    <a:pt x="36248" y="2586037"/>
                    <a:pt x="35983" y="2584451"/>
                    <a:pt x="46037" y="2563813"/>
                  </a:cubicBezTo>
                  <a:cubicBezTo>
                    <a:pt x="56091" y="2543175"/>
                    <a:pt x="74083" y="2507456"/>
                    <a:pt x="88900" y="2479675"/>
                  </a:cubicBezTo>
                  <a:cubicBezTo>
                    <a:pt x="103717" y="2451894"/>
                    <a:pt x="114300" y="2431785"/>
                    <a:pt x="134937" y="2397125"/>
                  </a:cubicBezTo>
                  <a:cubicBezTo>
                    <a:pt x="155575" y="2362465"/>
                    <a:pt x="173038" y="2329127"/>
                    <a:pt x="212725" y="2271713"/>
                  </a:cubicBezTo>
                  <a:cubicBezTo>
                    <a:pt x="252412" y="2214299"/>
                    <a:pt x="321468" y="2116667"/>
                    <a:pt x="373062" y="2052638"/>
                  </a:cubicBezTo>
                  <a:cubicBezTo>
                    <a:pt x="424656" y="1988609"/>
                    <a:pt x="462756" y="1946540"/>
                    <a:pt x="522287" y="1887538"/>
                  </a:cubicBezTo>
                  <a:cubicBezTo>
                    <a:pt x="581818" y="1828536"/>
                    <a:pt x="658548" y="1758156"/>
                    <a:pt x="730250" y="1698625"/>
                  </a:cubicBezTo>
                  <a:cubicBezTo>
                    <a:pt x="801952" y="1639094"/>
                    <a:pt x="877358" y="1584589"/>
                    <a:pt x="952500" y="1530350"/>
                  </a:cubicBezTo>
                  <a:cubicBezTo>
                    <a:pt x="1027642" y="1476111"/>
                    <a:pt x="1100931" y="1425575"/>
                    <a:pt x="1181100" y="1373188"/>
                  </a:cubicBezTo>
                  <a:cubicBezTo>
                    <a:pt x="1261269" y="1320801"/>
                    <a:pt x="1344877" y="1269735"/>
                    <a:pt x="1433512" y="1216025"/>
                  </a:cubicBezTo>
                  <a:cubicBezTo>
                    <a:pt x="1522147" y="1162315"/>
                    <a:pt x="1712912" y="1050925"/>
                    <a:pt x="1712912" y="1050925"/>
                  </a:cubicBezTo>
                  <a:lnTo>
                    <a:pt x="2079625" y="841375"/>
                  </a:lnTo>
                  <a:lnTo>
                    <a:pt x="2809875" y="430213"/>
                  </a:lnTo>
                  <a:lnTo>
                    <a:pt x="3573462" y="0"/>
                  </a:lnTo>
                </a:path>
              </a:pathLst>
            </a:cu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FE260B9-7F54-2F02-E64F-0EB2205154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98395" y="4118886"/>
              <a:ext cx="3570793" cy="1563370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Footer Placeholder 73">
            <a:extLst>
              <a:ext uri="{FF2B5EF4-FFF2-40B4-BE49-F238E27FC236}">
                <a16:creationId xmlns:a16="http://schemas.microsoft.com/office/drawing/2014/main" id="{E06588C5-72BA-11AF-5DB4-D2DB10F43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76" name="Slide Number Placeholder 75">
            <a:extLst>
              <a:ext uri="{FF2B5EF4-FFF2-40B4-BE49-F238E27FC236}">
                <a16:creationId xmlns:a16="http://schemas.microsoft.com/office/drawing/2014/main" id="{96924D3D-C0AF-E6B7-1E6F-616F5F9B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5</a:t>
            </a:fld>
            <a:endParaRPr lang="en-US"/>
          </a:p>
        </p:txBody>
      </p:sp>
      <p:sp>
        <p:nvSpPr>
          <p:cNvPr id="77" name="L-Shape 76">
            <a:extLst>
              <a:ext uri="{FF2B5EF4-FFF2-40B4-BE49-F238E27FC236}">
                <a16:creationId xmlns:a16="http://schemas.microsoft.com/office/drawing/2014/main" id="{B36D869E-B444-623D-B151-91315EB56297}"/>
              </a:ext>
            </a:extLst>
          </p:cNvPr>
          <p:cNvSpPr/>
          <p:nvPr/>
        </p:nvSpPr>
        <p:spPr>
          <a:xfrm rot="18577306">
            <a:off x="291550" y="1318805"/>
            <a:ext cx="1134317" cy="546460"/>
          </a:xfrm>
          <a:prstGeom prst="corner">
            <a:avLst>
              <a:gd name="adj1" fmla="val 32624"/>
              <a:gd name="adj2" fmla="val 3263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6C0-443E-9546-DE40-FD15BD1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126" cy="1325563"/>
          </a:xfrm>
        </p:spPr>
        <p:txBody>
          <a:bodyPr/>
          <a:lstStyle/>
          <a:p>
            <a:r>
              <a:rPr lang="en-US" dirty="0"/>
              <a:t>Simple MAMS: 2-level arrivals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255F32-5205-7157-84EB-C19F3BD62BED}"/>
              </a:ext>
            </a:extLst>
          </p:cNvPr>
          <p:cNvGrpSpPr/>
          <p:nvPr/>
        </p:nvGrpSpPr>
        <p:grpSpPr>
          <a:xfrm>
            <a:off x="2224216" y="1511119"/>
            <a:ext cx="6578607" cy="1841491"/>
            <a:chOff x="2224216" y="1511119"/>
            <a:chExt cx="6578607" cy="18414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FA66453-252E-B696-9BBD-821A9CAF0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CC9C75A-53D8-B14B-60E7-E7E524B18016}"/>
                </a:ext>
              </a:extLst>
            </p:cNvPr>
            <p:cNvGrpSpPr/>
            <p:nvPr/>
          </p:nvGrpSpPr>
          <p:grpSpPr>
            <a:xfrm>
              <a:off x="2224216" y="1511119"/>
              <a:ext cx="6578607" cy="1841491"/>
              <a:chOff x="2224216" y="1511119"/>
              <a:chExt cx="6578607" cy="184149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4E6B21E-E869-2928-EAD6-9B14D403CF62}"/>
                  </a:ext>
                </a:extLst>
              </p:cNvPr>
              <p:cNvGrpSpPr/>
              <p:nvPr/>
            </p:nvGrpSpPr>
            <p:grpSpPr>
              <a:xfrm rot="19738464">
                <a:off x="2224216" y="1511119"/>
                <a:ext cx="2161038" cy="1714079"/>
                <a:chOff x="1696358" y="2377529"/>
                <a:chExt cx="2825077" cy="2261320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FD946B77-E5F6-2D17-8949-B9F0F70B2796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3D1853C0-61E5-E120-F60D-11EB471A9994}"/>
                    </a:ext>
                  </a:extLst>
                </p:cNvPr>
                <p:cNvSpPr/>
                <p:nvPr/>
              </p:nvSpPr>
              <p:spPr>
                <a:xfrm rot="5400000">
                  <a:off x="1750500" y="2323387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E365707-AAB5-66E8-769E-3339BF8C6972}"/>
                  </a:ext>
                </a:extLst>
              </p:cNvPr>
              <p:cNvGrpSpPr/>
              <p:nvPr/>
            </p:nvGrpSpPr>
            <p:grpSpPr>
              <a:xfrm>
                <a:off x="2368393" y="1523810"/>
                <a:ext cx="6434430" cy="1828800"/>
                <a:chOff x="2368393" y="1523810"/>
                <a:chExt cx="6434430" cy="18288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D9508D-6BC7-0B66-AD62-01D8E7671209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E209A85-37C1-3A5A-43D9-A4BF2327AF2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21" name="Rectangles 39">
                      <a:extLst>
                        <a:ext uri="{FF2B5EF4-FFF2-40B4-BE49-F238E27FC236}">
                          <a16:creationId xmlns:a16="http://schemas.microsoft.com/office/drawing/2014/main" id="{1AC50A51-AA6C-8AFD-1BA3-77954CBC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22" name="Rectangles 40">
                      <a:extLst>
                        <a:ext uri="{FF2B5EF4-FFF2-40B4-BE49-F238E27FC236}">
                          <a16:creationId xmlns:a16="http://schemas.microsoft.com/office/drawing/2014/main" id="{9EF8F678-0B4C-1494-8235-6833B74EE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41">
                      <a:extLst>
                        <a:ext uri="{FF2B5EF4-FFF2-40B4-BE49-F238E27FC236}">
                          <a16:creationId xmlns:a16="http://schemas.microsoft.com/office/drawing/2014/main" id="{44EB8735-B839-0E60-5440-2C2290B70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42">
                      <a:extLst>
                        <a:ext uri="{FF2B5EF4-FFF2-40B4-BE49-F238E27FC236}">
                          <a16:creationId xmlns:a16="http://schemas.microsoft.com/office/drawing/2014/main" id="{13690D1A-81BF-3C10-23B2-4084E43EC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31F3A7C9-356B-5FE7-3163-198C3E4E0D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454FEFB7-9A7C-85E9-4349-710DBF875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s 46">
                    <a:extLst>
                      <a:ext uri="{FF2B5EF4-FFF2-40B4-BE49-F238E27FC236}">
                        <a16:creationId xmlns:a16="http://schemas.microsoft.com/office/drawing/2014/main" id="{E00173AC-E191-8E25-E93C-149D9846E796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s 47">
                    <a:extLst>
                      <a:ext uri="{FF2B5EF4-FFF2-40B4-BE49-F238E27FC236}">
                        <a16:creationId xmlns:a16="http://schemas.microsoft.com/office/drawing/2014/main" id="{A2675D01-71E5-4E48-19CD-17EBCD2725B8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s 48">
                    <a:extLst>
                      <a:ext uri="{FF2B5EF4-FFF2-40B4-BE49-F238E27FC236}">
                        <a16:creationId xmlns:a16="http://schemas.microsoft.com/office/drawing/2014/main" id="{56B41875-6B83-1AA1-3FAA-42E6D2BCFF6D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s 49">
                    <a:extLst>
                      <a:ext uri="{FF2B5EF4-FFF2-40B4-BE49-F238E27FC236}">
                        <a16:creationId xmlns:a16="http://schemas.microsoft.com/office/drawing/2014/main" id="{24590B07-2C42-E8BB-2CD4-0CEA4CA4B86A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AEB20B-DDAD-1567-21F5-3D9FC5FBBF1E}"/>
                    </a:ext>
                  </a:extLst>
                </p:cNvPr>
                <p:cNvGrpSpPr/>
                <p:nvPr/>
              </p:nvGrpSpPr>
              <p:grpSpPr>
                <a:xfrm>
                  <a:off x="2368393" y="1523810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D6087B5-914C-EF20-B718-4BB07CA567B6}"/>
                      </a:ext>
                    </a:extLst>
                  </p:cNvPr>
                  <p:cNvGrpSpPr/>
                  <p:nvPr/>
                </p:nvGrpSpPr>
                <p:grpSpPr>
                  <a:xfrm>
                    <a:off x="3107543" y="2858531"/>
                    <a:ext cx="467180" cy="1340765"/>
                    <a:chOff x="3107543" y="2858531"/>
                    <a:chExt cx="467180" cy="1340765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F613E40-5226-378B-A8EF-BEC39B22E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406DB9B-AD45-7AD0-C903-24CD5F5C0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7543" y="373890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20812DA-F6EB-0484-45B2-F6273A1707B5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313FA8A-5D59-7FEC-6ECF-2A1E92CD5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313FA8A-5D59-7FEC-6ECF-2A1E92CD5A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6550C08-C844-4B8F-2DFB-CF260B281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6014" y="2436507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E1F4040-F27F-0D2A-2E9C-3C1A05A66DFD}"/>
              </a:ext>
            </a:extLst>
          </p:cNvPr>
          <p:cNvGrpSpPr/>
          <p:nvPr/>
        </p:nvGrpSpPr>
        <p:grpSpPr>
          <a:xfrm>
            <a:off x="1983442" y="4131867"/>
            <a:ext cx="3438739" cy="817445"/>
            <a:chOff x="1581649" y="4162228"/>
            <a:chExt cx="3438739" cy="817445"/>
          </a:xfrm>
        </p:grpSpPr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A942E2F3-871A-C39E-FCC6-74846E0299D7}"/>
                </a:ext>
              </a:extLst>
            </p:cNvPr>
            <p:cNvCxnSpPr>
              <a:cxnSpLocks/>
            </p:cNvCxnSpPr>
            <p:nvPr/>
          </p:nvCxnSpPr>
          <p:spPr>
            <a:xfrm>
              <a:off x="2150729" y="4973538"/>
              <a:ext cx="658844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034649B-2775-EB9A-69F6-E6085E346899}"/>
                </a:ext>
              </a:extLst>
            </p:cNvPr>
            <p:cNvCxnSpPr>
              <a:cxnSpLocks/>
            </p:cNvCxnSpPr>
            <p:nvPr/>
          </p:nvCxnSpPr>
          <p:spPr>
            <a:xfrm>
              <a:off x="2805143" y="4165121"/>
              <a:ext cx="322804" cy="1429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421353C-652A-BE55-26F7-C2F4BD3F53F9}"/>
                </a:ext>
              </a:extLst>
            </p:cNvPr>
            <p:cNvCxnSpPr>
              <a:cxnSpLocks/>
            </p:cNvCxnSpPr>
            <p:nvPr/>
          </p:nvCxnSpPr>
          <p:spPr>
            <a:xfrm>
              <a:off x="3134873" y="4969064"/>
              <a:ext cx="3327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C8E63A0-1BA4-4D5F-27B2-A74189C32F4A}"/>
                </a:ext>
              </a:extLst>
            </p:cNvPr>
            <p:cNvCxnSpPr/>
            <p:nvPr/>
          </p:nvCxnSpPr>
          <p:spPr>
            <a:xfrm>
              <a:off x="3467624" y="4169562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7FF5C738-57A5-476B-0382-4DCA28F8A649}"/>
                </a:ext>
              </a:extLst>
            </p:cNvPr>
            <p:cNvCxnSpPr>
              <a:cxnSpLocks/>
            </p:cNvCxnSpPr>
            <p:nvPr/>
          </p:nvCxnSpPr>
          <p:spPr>
            <a:xfrm>
              <a:off x="3743837" y="4969064"/>
              <a:ext cx="992100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D02F732F-9939-11AE-D456-2D21AA4A206E}"/>
                </a:ext>
              </a:extLst>
            </p:cNvPr>
            <p:cNvCxnSpPr/>
            <p:nvPr/>
          </p:nvCxnSpPr>
          <p:spPr>
            <a:xfrm>
              <a:off x="4735937" y="4172212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2D81942-7797-96B9-F7F2-E9301D77D180}"/>
                </a:ext>
              </a:extLst>
            </p:cNvPr>
            <p:cNvCxnSpPr>
              <a:cxnSpLocks/>
            </p:cNvCxnSpPr>
            <p:nvPr/>
          </p:nvCxnSpPr>
          <p:spPr>
            <a:xfrm>
              <a:off x="2809572" y="4172212"/>
              <a:ext cx="0" cy="80056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73A740F-4A0A-DBF9-3312-09C3A8272616}"/>
                </a:ext>
              </a:extLst>
            </p:cNvPr>
            <p:cNvCxnSpPr>
              <a:cxnSpLocks/>
            </p:cNvCxnSpPr>
            <p:nvPr/>
          </p:nvCxnSpPr>
          <p:spPr>
            <a:xfrm>
              <a:off x="3134873" y="4162228"/>
              <a:ext cx="0" cy="808034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0C2D5AE-10FD-DAFE-8096-A9E0B392D9CF}"/>
                </a:ext>
              </a:extLst>
            </p:cNvPr>
            <p:cNvCxnSpPr>
              <a:cxnSpLocks/>
            </p:cNvCxnSpPr>
            <p:nvPr/>
          </p:nvCxnSpPr>
          <p:spPr>
            <a:xfrm>
              <a:off x="3472741" y="4179008"/>
              <a:ext cx="0" cy="79386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189ED31C-D1E8-DA70-F1A1-68CF2BCF9E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3837" y="4179008"/>
              <a:ext cx="15588" cy="79005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21C2D95-CDBB-746A-D83D-D240CBCFBAE7}"/>
                </a:ext>
              </a:extLst>
            </p:cNvPr>
            <p:cNvCxnSpPr>
              <a:cxnSpLocks/>
            </p:cNvCxnSpPr>
            <p:nvPr/>
          </p:nvCxnSpPr>
          <p:spPr>
            <a:xfrm>
              <a:off x="1581649" y="4979673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20E55570-CD81-D2BF-B875-D11A1D8F0F11}"/>
                </a:ext>
              </a:extLst>
            </p:cNvPr>
            <p:cNvCxnSpPr>
              <a:cxnSpLocks/>
            </p:cNvCxnSpPr>
            <p:nvPr/>
          </p:nvCxnSpPr>
          <p:spPr>
            <a:xfrm>
              <a:off x="1866278" y="4162228"/>
              <a:ext cx="284451" cy="0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FEC4A63B-7F92-B191-AE5A-469F9818A4CC}"/>
                </a:ext>
              </a:extLst>
            </p:cNvPr>
            <p:cNvCxnSpPr>
              <a:cxnSpLocks/>
            </p:cNvCxnSpPr>
            <p:nvPr/>
          </p:nvCxnSpPr>
          <p:spPr>
            <a:xfrm>
              <a:off x="1866100" y="4172212"/>
              <a:ext cx="921" cy="807461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7D6DE91-64E9-DD05-17E6-8D04AE726311}"/>
                </a:ext>
              </a:extLst>
            </p:cNvPr>
            <p:cNvCxnSpPr>
              <a:cxnSpLocks/>
            </p:cNvCxnSpPr>
            <p:nvPr/>
          </p:nvCxnSpPr>
          <p:spPr>
            <a:xfrm>
              <a:off x="2150729" y="4172212"/>
              <a:ext cx="1664" cy="800568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F99DAF2-58BC-94BE-0610-91455E0A052C}"/>
                </a:ext>
              </a:extLst>
            </p:cNvPr>
            <p:cNvCxnSpPr>
              <a:cxnSpLocks/>
            </p:cNvCxnSpPr>
            <p:nvPr/>
          </p:nvCxnSpPr>
          <p:spPr>
            <a:xfrm>
              <a:off x="4735937" y="4179008"/>
              <a:ext cx="580" cy="790056"/>
            </a:xfrm>
            <a:prstGeom prst="line">
              <a:avLst/>
            </a:pr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9A66087-7288-F06A-7E4C-0E4936C07375}"/>
              </a:ext>
            </a:extLst>
          </p:cNvPr>
          <p:cNvGrpSpPr/>
          <p:nvPr/>
        </p:nvGrpSpPr>
        <p:grpSpPr>
          <a:xfrm>
            <a:off x="784522" y="1927477"/>
            <a:ext cx="4743512" cy="3659332"/>
            <a:chOff x="784522" y="1927477"/>
            <a:chExt cx="4743512" cy="3659332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CDE52384-0377-2D38-B6D1-DE1C4B6A330A}"/>
                </a:ext>
              </a:extLst>
            </p:cNvPr>
            <p:cNvGrpSpPr/>
            <p:nvPr/>
          </p:nvGrpSpPr>
          <p:grpSpPr>
            <a:xfrm>
              <a:off x="784522" y="3685663"/>
              <a:ext cx="4722213" cy="1901146"/>
              <a:chOff x="394431" y="3727851"/>
              <a:chExt cx="4722213" cy="1901146"/>
            </a:xfrm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588F91E-BB5E-2C12-0C09-6ACC3D703288}"/>
                  </a:ext>
                </a:extLst>
              </p:cNvPr>
              <p:cNvGrpSpPr/>
              <p:nvPr/>
            </p:nvGrpSpPr>
            <p:grpSpPr>
              <a:xfrm>
                <a:off x="394431" y="3727851"/>
                <a:ext cx="4722213" cy="1901146"/>
                <a:chOff x="-344352" y="2028719"/>
                <a:chExt cx="10167012" cy="2822229"/>
              </a:xfrm>
            </p:grpSpPr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F6D14165-B728-CF11-DD18-8CAE06491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236944" y="2028719"/>
                  <a:ext cx="0" cy="2252871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C2181CD3-C2FB-7E32-CBAA-3CDF2789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36945" y="4281590"/>
                  <a:ext cx="7585715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5564D070-0640-E331-8879-36EC635C22AF}"/>
                    </a:ext>
                  </a:extLst>
                </p:cNvPr>
                <p:cNvSpPr txBox="1"/>
                <p:nvPr/>
              </p:nvSpPr>
              <p:spPr>
                <a:xfrm>
                  <a:off x="-344352" y="2588468"/>
                  <a:ext cx="1747116" cy="9594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Arrival rate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27D3850-2E1E-5C85-AE99-31C09DFCE5BB}"/>
                    </a:ext>
                  </a:extLst>
                </p:cNvPr>
                <p:cNvSpPr txBox="1"/>
                <p:nvPr/>
              </p:nvSpPr>
              <p:spPr>
                <a:xfrm>
                  <a:off x="5026447" y="4302679"/>
                  <a:ext cx="1395337" cy="5482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3BAEA11-D8DD-AC7D-1510-B25649954F3E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  <a:p>
                    <a:pPr>
                      <a:lnSpc>
                        <a:spcPct val="150000"/>
                      </a:lnSpc>
                    </a:pPr>
                    <a:endParaRPr lang="en-US" b="0" i="1" dirty="0">
                      <a:latin typeface="Cambria Math" panose="02040503050406030204" pitchFamily="18" charset="0"/>
                    </a:endParaRPr>
                  </a:p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3BAEA11-D8DD-AC7D-1510-B25649954F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833" y="3817241"/>
                    <a:ext cx="321884" cy="133882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481842E-74A8-0715-EE3D-6533658AA2F5}"/>
                </a:ext>
              </a:extLst>
            </p:cNvPr>
            <p:cNvCxnSpPr/>
            <p:nvPr/>
          </p:nvCxnSpPr>
          <p:spPr>
            <a:xfrm flipH="1">
              <a:off x="863103" y="1982968"/>
              <a:ext cx="1630921" cy="2091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90F29B9A-AA22-397D-78F2-82B91FA242D8}"/>
                </a:ext>
              </a:extLst>
            </p:cNvPr>
            <p:cNvCxnSpPr>
              <a:cxnSpLocks/>
            </p:cNvCxnSpPr>
            <p:nvPr/>
          </p:nvCxnSpPr>
          <p:spPr>
            <a:xfrm>
              <a:off x="4071701" y="1927477"/>
              <a:ext cx="1456333" cy="21902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0ADA3E-CC9C-A8D5-75DF-1B91BE84A324}"/>
              </a:ext>
            </a:extLst>
          </p:cNvPr>
          <p:cNvGrpSpPr/>
          <p:nvPr/>
        </p:nvGrpSpPr>
        <p:grpSpPr>
          <a:xfrm>
            <a:off x="2810923" y="2195992"/>
            <a:ext cx="844631" cy="376229"/>
            <a:chOff x="2810923" y="2195992"/>
            <a:chExt cx="844631" cy="376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A4FB15-8EAA-26CA-74FB-FFE07CF217C5}"/>
                    </a:ext>
                  </a:extLst>
                </p:cNvPr>
                <p:cNvSpPr txBox="1"/>
                <p:nvPr/>
              </p:nvSpPr>
              <p:spPr>
                <a:xfrm>
                  <a:off x="2810923" y="2195992"/>
                  <a:ext cx="292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A4FB15-8EAA-26CA-74FB-FFE07CF21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23" y="2195992"/>
                  <a:ext cx="2921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AE5268-8B4B-316D-3AC6-482CC08B4E11}"/>
                    </a:ext>
                  </a:extLst>
                </p:cNvPr>
                <p:cNvSpPr txBox="1"/>
                <p:nvPr/>
              </p:nvSpPr>
              <p:spPr>
                <a:xfrm>
                  <a:off x="3363435" y="2202889"/>
                  <a:ext cx="292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AE5268-8B4B-316D-3AC6-482CC08B4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435" y="2202889"/>
                  <a:ext cx="292119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791A0-813B-97A8-5018-3B31500F1C4D}"/>
              </a:ext>
            </a:extLst>
          </p:cNvPr>
          <p:cNvGrpSpPr/>
          <p:nvPr/>
        </p:nvGrpSpPr>
        <p:grpSpPr>
          <a:xfrm>
            <a:off x="1930817" y="4943365"/>
            <a:ext cx="996886" cy="739829"/>
            <a:chOff x="2510810" y="5678454"/>
            <a:chExt cx="996886" cy="739829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F354B90E-922B-4F59-67E7-F05830ADCA03}"/>
                </a:ext>
              </a:extLst>
            </p:cNvPr>
            <p:cNvSpPr/>
            <p:nvPr/>
          </p:nvSpPr>
          <p:spPr>
            <a:xfrm rot="16200000">
              <a:off x="2793342" y="5733000"/>
              <a:ext cx="391883" cy="282791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CB58FC7-EB09-AED3-DB61-83617BE6629F}"/>
                    </a:ext>
                  </a:extLst>
                </p:cNvPr>
                <p:cNvSpPr txBox="1"/>
                <p:nvPr/>
              </p:nvSpPr>
              <p:spPr>
                <a:xfrm>
                  <a:off x="2510810" y="6048951"/>
                  <a:ext cx="99688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267DD81B-96B3-EBBE-F192-BB869EE100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0810" y="6048951"/>
                  <a:ext cx="996886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599" r="-5988" b="-923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4CC3000-07CC-9BB9-D80F-ADFC40A25F1B}"/>
              </a:ext>
            </a:extLst>
          </p:cNvPr>
          <p:cNvGrpSpPr/>
          <p:nvPr/>
        </p:nvGrpSpPr>
        <p:grpSpPr>
          <a:xfrm>
            <a:off x="4142130" y="4938702"/>
            <a:ext cx="996886" cy="742048"/>
            <a:chOff x="6951202" y="5699736"/>
            <a:chExt cx="996886" cy="742048"/>
          </a:xfrm>
        </p:grpSpPr>
        <p:sp>
          <p:nvSpPr>
            <p:cNvPr id="7" name="Left Brace 6">
              <a:extLst>
                <a:ext uri="{FF2B5EF4-FFF2-40B4-BE49-F238E27FC236}">
                  <a16:creationId xmlns:a16="http://schemas.microsoft.com/office/drawing/2014/main" id="{018B9245-2EC9-492E-33BD-7994F69C9C69}"/>
                </a:ext>
              </a:extLst>
            </p:cNvPr>
            <p:cNvSpPr/>
            <p:nvPr/>
          </p:nvSpPr>
          <p:spPr>
            <a:xfrm rot="16200000">
              <a:off x="7253979" y="5400460"/>
              <a:ext cx="391883" cy="99043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41DCB9-2057-FEB2-3CB3-3E352A3008D4}"/>
                    </a:ext>
                  </a:extLst>
                </p:cNvPr>
                <p:cNvSpPr txBox="1"/>
                <p:nvPr/>
              </p:nvSpPr>
              <p:spPr>
                <a:xfrm>
                  <a:off x="6951202" y="6072452"/>
                  <a:ext cx="996886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𝐸𝑥𝑝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41DCB9-2057-FEB2-3CB3-3E352A300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1202" y="6072452"/>
                  <a:ext cx="996886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2381" b="-9231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B5E24C1-4DA8-FCF7-B883-EC64B4CF96A8}"/>
                  </a:ext>
                </a:extLst>
              </p:cNvPr>
              <p:cNvSpPr/>
              <p:nvPr/>
            </p:nvSpPr>
            <p:spPr>
              <a:xfrm>
                <a:off x="6025972" y="3184789"/>
                <a:ext cx="5450411" cy="577655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Characterize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B5E24C1-4DA8-FCF7-B883-EC64B4CF96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972" y="3184789"/>
                <a:ext cx="5450411" cy="577655"/>
              </a:xfrm>
              <a:prstGeom prst="roundRect">
                <a:avLst/>
              </a:prstGeom>
              <a:blipFill>
                <a:blip r:embed="rId13"/>
                <a:stretch>
                  <a:fillRect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D567B7-D892-6898-16CC-C970C4C8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SIGMETRICS Tutorial, June 10th 2024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E0CBF89-C726-363A-A8A3-8781F71D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201FC-A975-FA70-0084-A33291B27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Prior work on Markov-modulated arrivals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9ED7B-CDDF-B4BF-C44E-4967F6EE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SIGMETRICS Tutorial, June 10th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88DB2-92F2-E7B9-B343-4563F5D1E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D7491-02C0-4C00-878A-7174F6528D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2081E59-3711-EF74-FFE3-3330836F7116}"/>
              </a:ext>
            </a:extLst>
          </p:cNvPr>
          <p:cNvSpPr/>
          <p:nvPr/>
        </p:nvSpPr>
        <p:spPr>
          <a:xfrm>
            <a:off x="174929" y="1870075"/>
            <a:ext cx="3357876" cy="34788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u="sng" dirty="0">
                <a:solidFill>
                  <a:schemeClr val="tx1"/>
                </a:solidFill>
              </a:rPr>
              <a:t>Computational Methods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Generating functions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Yechiali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Naor</a:t>
            </a:r>
            <a:r>
              <a:rPr lang="en-US" dirty="0">
                <a:solidFill>
                  <a:schemeClr val="tx1"/>
                </a:solidFill>
              </a:rPr>
              <a:t> ‘71],                  [Gupta et al. ‘06]</a:t>
            </a:r>
          </a:p>
          <a:p>
            <a:pPr algn="ctr"/>
            <a:endParaRPr lang="en-US" sz="2400" dirty="0">
              <a:solidFill>
                <a:schemeClr val="tx1"/>
              </a:solidFill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Matrix analytic methods </a:t>
            </a:r>
            <a:r>
              <a:rPr lang="en-US" dirty="0">
                <a:solidFill>
                  <a:schemeClr val="tx1"/>
                </a:solidFill>
              </a:rPr>
              <a:t>[</a:t>
            </a:r>
            <a:r>
              <a:rPr lang="en-US" dirty="0" err="1">
                <a:solidFill>
                  <a:schemeClr val="tx1"/>
                </a:solidFill>
              </a:rPr>
              <a:t>Neuts</a:t>
            </a:r>
            <a:r>
              <a:rPr lang="en-US" dirty="0">
                <a:solidFill>
                  <a:schemeClr val="tx1"/>
                </a:solidFill>
              </a:rPr>
              <a:t> ‘78], [</a:t>
            </a:r>
            <a:r>
              <a:rPr lang="en-US" dirty="0" err="1">
                <a:solidFill>
                  <a:schemeClr val="tx1"/>
                </a:solidFill>
              </a:rPr>
              <a:t>Ramaswami</a:t>
            </a:r>
            <a:r>
              <a:rPr lang="en-US" dirty="0">
                <a:solidFill>
                  <a:schemeClr val="tx1"/>
                </a:solidFill>
              </a:rPr>
              <a:t> ‘80], [</a:t>
            </a:r>
            <a:r>
              <a:rPr lang="en-US" dirty="0" err="1">
                <a:solidFill>
                  <a:schemeClr val="tx1"/>
                </a:solidFill>
              </a:rPr>
              <a:t>Latouche</a:t>
            </a:r>
            <a:r>
              <a:rPr lang="en-US" dirty="0">
                <a:solidFill>
                  <a:schemeClr val="tx1"/>
                </a:solidFill>
              </a:rPr>
              <a:t> &amp; </a:t>
            </a:r>
            <a:r>
              <a:rPr lang="en-US" dirty="0" err="1">
                <a:solidFill>
                  <a:schemeClr val="tx1"/>
                </a:solidFill>
              </a:rPr>
              <a:t>Ramaswami</a:t>
            </a:r>
            <a:r>
              <a:rPr lang="en-US" dirty="0">
                <a:solidFill>
                  <a:schemeClr val="tx1"/>
                </a:solidFill>
              </a:rPr>
              <a:t> ‘99],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0A3F00B-6229-95DA-141D-264A23504726}"/>
                  </a:ext>
                </a:extLst>
              </p:cNvPr>
              <p:cNvSpPr/>
              <p:nvPr/>
            </p:nvSpPr>
            <p:spPr>
              <a:xfrm>
                <a:off x="3570289" y="1839386"/>
                <a:ext cx="4267499" cy="3478864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Symbolic Results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-step drift</a:t>
                </a: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Heavy-traffic, semi-closed form </a:t>
                </a:r>
                <a:r>
                  <a:rPr lang="en-US" dirty="0">
                    <a:solidFill>
                      <a:schemeClr val="tx1"/>
                    </a:solidFill>
                  </a:rPr>
                  <a:t>[</a:t>
                </a:r>
                <a:r>
                  <a:rPr lang="en-US" dirty="0" err="1">
                    <a:solidFill>
                      <a:schemeClr val="tx1"/>
                    </a:solidFill>
                  </a:rPr>
                  <a:t>Mou</a:t>
                </a:r>
                <a:r>
                  <a:rPr lang="en-US" dirty="0">
                    <a:solidFill>
                      <a:schemeClr val="tx1"/>
                    </a:solidFill>
                  </a:rPr>
                  <a:t> &amp; </a:t>
                </a:r>
                <a:r>
                  <a:rPr lang="en-US" dirty="0" err="1">
                    <a:solidFill>
                      <a:schemeClr val="tx1"/>
                    </a:solidFill>
                  </a:rPr>
                  <a:t>Maguluri</a:t>
                </a:r>
                <a:r>
                  <a:rPr lang="en-US" dirty="0">
                    <a:solidFill>
                      <a:schemeClr val="tx1"/>
                    </a:solidFill>
                  </a:rPr>
                  <a:t> ’20]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Structural, monotonicity, convexity results </a:t>
                </a:r>
                <a:r>
                  <a:rPr lang="en-US" dirty="0">
                    <a:solidFill>
                      <a:schemeClr val="tx1"/>
                    </a:solidFill>
                  </a:rPr>
                  <a:t>[Gupta et al. ‘06], [</a:t>
                </a:r>
                <a:r>
                  <a:rPr lang="en-US" dirty="0" err="1">
                    <a:solidFill>
                      <a:schemeClr val="tx1"/>
                    </a:solidFill>
                  </a:rPr>
                  <a:t>Vesilo</a:t>
                </a:r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 err="1">
                    <a:solidFill>
                      <a:schemeClr val="tx1"/>
                    </a:solidFill>
                  </a:rPr>
                  <a:t>Harchol</a:t>
                </a:r>
                <a:r>
                  <a:rPr lang="en-US" dirty="0">
                    <a:solidFill>
                      <a:schemeClr val="tx1"/>
                    </a:solidFill>
                  </a:rPr>
                  <a:t>-Balter, Scheller-Wolf’21]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0A3F00B-6229-95DA-141D-264A23504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289" y="1839386"/>
                <a:ext cx="4267499" cy="3478864"/>
              </a:xfrm>
              <a:prstGeom prst="roundRect">
                <a:avLst/>
              </a:prstGeom>
              <a:blipFill>
                <a:blip r:embed="rId3"/>
                <a:stretch>
                  <a:fillRect r="-708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E193344-7ACF-A23B-083C-240825968B46}"/>
                  </a:ext>
                </a:extLst>
              </p:cNvPr>
              <p:cNvSpPr/>
              <p:nvPr/>
            </p:nvSpPr>
            <p:spPr>
              <a:xfrm>
                <a:off x="7879356" y="1845819"/>
                <a:ext cx="3918321" cy="3503120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t" anchorCtr="0"/>
              <a:lstStyle/>
              <a:p>
                <a:pPr algn="ctr"/>
                <a:r>
                  <a:rPr lang="en-US" sz="2800" u="sng" dirty="0">
                    <a:solidFill>
                      <a:schemeClr val="tx1"/>
                    </a:solidFill>
                  </a:rPr>
                  <a:t>Simple formula for </a:t>
                </a:r>
                <a14:m>
                  <m:oMath xmlns:m="http://schemas.openxmlformats.org/officeDocument/2006/math"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 u="sng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endParaRPr lang="en-US" sz="2800" u="sng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No prior results</a:t>
                </a:r>
              </a:p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Today: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Relative arrivals + Drift </a:t>
                </a:r>
                <a:r>
                  <a:rPr lang="en-US" dirty="0">
                    <a:solidFill>
                      <a:schemeClr val="tx1"/>
                    </a:solidFill>
                  </a:rPr>
                  <a:t>[GHH’24]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Results in half of a tutorial!</a:t>
                </a: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E193344-7ACF-A23B-083C-240825968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56" y="1845819"/>
                <a:ext cx="3918321" cy="3503120"/>
              </a:xfrm>
              <a:prstGeom prst="roundRect">
                <a:avLst/>
              </a:prstGeom>
              <a:blipFill>
                <a:blip r:embed="rId4"/>
                <a:stretch>
                  <a:fillRect l="-2006" r="-926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27006D-D716-94DF-5098-CD73456ABBF5}"/>
              </a:ext>
            </a:extLst>
          </p:cNvPr>
          <p:cNvCxnSpPr>
            <a:cxnSpLocks/>
          </p:cNvCxnSpPr>
          <p:nvPr/>
        </p:nvCxnSpPr>
        <p:spPr>
          <a:xfrm flipV="1">
            <a:off x="1910336" y="1353694"/>
            <a:ext cx="2525730" cy="516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C44ACD-284D-3119-BE46-5303F42B0D4F}"/>
              </a:ext>
            </a:extLst>
          </p:cNvPr>
          <p:cNvCxnSpPr>
            <a:cxnSpLocks/>
          </p:cNvCxnSpPr>
          <p:nvPr/>
        </p:nvCxnSpPr>
        <p:spPr>
          <a:xfrm flipV="1">
            <a:off x="5704040" y="1353694"/>
            <a:ext cx="0" cy="5036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E740F7-B3AD-1F84-3FDB-A530F80BA727}"/>
              </a:ext>
            </a:extLst>
          </p:cNvPr>
          <p:cNvCxnSpPr>
            <a:cxnSpLocks/>
          </p:cNvCxnSpPr>
          <p:nvPr/>
        </p:nvCxnSpPr>
        <p:spPr>
          <a:xfrm flipH="1" flipV="1">
            <a:off x="6950492" y="1353694"/>
            <a:ext cx="2864526" cy="4921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93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  <p:bldP spid="9" grpId="0" uiExpand="1" build="p" animBg="1"/>
      <p:bldP spid="10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8B6C0-443E-9546-DE40-FD15BD15F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126" cy="1325563"/>
          </a:xfrm>
        </p:spPr>
        <p:txBody>
          <a:bodyPr/>
          <a:lstStyle/>
          <a:p>
            <a:r>
              <a:rPr lang="en-US" dirty="0"/>
              <a:t>Simple MAMS: 2-level arrivals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255F32-5205-7157-84EB-C19F3BD62BED}"/>
              </a:ext>
            </a:extLst>
          </p:cNvPr>
          <p:cNvGrpSpPr/>
          <p:nvPr/>
        </p:nvGrpSpPr>
        <p:grpSpPr>
          <a:xfrm>
            <a:off x="2224216" y="1511119"/>
            <a:ext cx="6578607" cy="1841491"/>
            <a:chOff x="2224216" y="1511119"/>
            <a:chExt cx="6578607" cy="184149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FA66453-252E-B696-9BBD-821A9CAF0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815" y="2436507"/>
              <a:ext cx="666809" cy="1661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CC9C75A-53D8-B14B-60E7-E7E524B18016}"/>
                </a:ext>
              </a:extLst>
            </p:cNvPr>
            <p:cNvGrpSpPr/>
            <p:nvPr/>
          </p:nvGrpSpPr>
          <p:grpSpPr>
            <a:xfrm>
              <a:off x="2224216" y="1511119"/>
              <a:ext cx="6578607" cy="1841491"/>
              <a:chOff x="2224216" y="1511119"/>
              <a:chExt cx="6578607" cy="1841491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4E6B21E-E869-2928-EAD6-9B14D403CF62}"/>
                  </a:ext>
                </a:extLst>
              </p:cNvPr>
              <p:cNvGrpSpPr/>
              <p:nvPr/>
            </p:nvGrpSpPr>
            <p:grpSpPr>
              <a:xfrm rot="19738464">
                <a:off x="2224216" y="1511119"/>
                <a:ext cx="2161038" cy="1714079"/>
                <a:chOff x="1696358" y="2377529"/>
                <a:chExt cx="2825077" cy="2261320"/>
              </a:xfrm>
            </p:grpSpPr>
            <p:sp>
              <p:nvSpPr>
                <p:cNvPr id="46" name="Arc 45">
                  <a:extLst>
                    <a:ext uri="{FF2B5EF4-FFF2-40B4-BE49-F238E27FC236}">
                      <a16:creationId xmlns:a16="http://schemas.microsoft.com/office/drawing/2014/main" id="{FD946B77-E5F6-2D17-8949-B9F0F70B2796}"/>
                    </a:ext>
                  </a:extLst>
                </p:cNvPr>
                <p:cNvSpPr/>
                <p:nvPr/>
              </p:nvSpPr>
              <p:spPr>
                <a:xfrm rot="16200000">
                  <a:off x="2937284" y="3054698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Arc 46">
                  <a:extLst>
                    <a:ext uri="{FF2B5EF4-FFF2-40B4-BE49-F238E27FC236}">
                      <a16:creationId xmlns:a16="http://schemas.microsoft.com/office/drawing/2014/main" id="{3D1853C0-61E5-E120-F60D-11EB471A9994}"/>
                    </a:ext>
                  </a:extLst>
                </p:cNvPr>
                <p:cNvSpPr/>
                <p:nvPr/>
              </p:nvSpPr>
              <p:spPr>
                <a:xfrm rot="5400000">
                  <a:off x="1750500" y="2323387"/>
                  <a:ext cx="1530009" cy="1638293"/>
                </a:xfrm>
                <a:prstGeom prst="arc">
                  <a:avLst>
                    <a:gd name="adj1" fmla="val 16875663"/>
                    <a:gd name="adj2" fmla="val 19176891"/>
                  </a:avLst>
                </a:prstGeom>
                <a:ln w="25400">
                  <a:solidFill>
                    <a:srgbClr val="0066FF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4E365707-AAB5-66E8-769E-3339BF8C6972}"/>
                  </a:ext>
                </a:extLst>
              </p:cNvPr>
              <p:cNvGrpSpPr/>
              <p:nvPr/>
            </p:nvGrpSpPr>
            <p:grpSpPr>
              <a:xfrm>
                <a:off x="2368393" y="1523810"/>
                <a:ext cx="6434430" cy="1828800"/>
                <a:chOff x="2368393" y="1523810"/>
                <a:chExt cx="6434430" cy="1828800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2DD9508D-6BC7-0B66-AD62-01D8E7671209}"/>
                    </a:ext>
                  </a:extLst>
                </p:cNvPr>
                <p:cNvGrpSpPr/>
                <p:nvPr/>
              </p:nvGrpSpPr>
              <p:grpSpPr>
                <a:xfrm>
                  <a:off x="4597372" y="2075747"/>
                  <a:ext cx="2282482" cy="711556"/>
                  <a:chOff x="5630" y="3735"/>
                  <a:chExt cx="4734" cy="1714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DE209A85-37C1-3A5A-43D9-A4BF2327AF2C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35"/>
                    <a:ext cx="4734" cy="1714"/>
                    <a:chOff x="5630" y="3735"/>
                    <a:chExt cx="4734" cy="1714"/>
                  </a:xfrm>
                </p:grpSpPr>
                <p:sp>
                  <p:nvSpPr>
                    <p:cNvPr id="21" name="Rectangles 39">
                      <a:extLst>
                        <a:ext uri="{FF2B5EF4-FFF2-40B4-BE49-F238E27FC236}">
                          <a16:creationId xmlns:a16="http://schemas.microsoft.com/office/drawing/2014/main" id="{1AC50A51-AA6C-8AFD-1BA3-77954CBCC6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40">
                      <a:extLst>
                        <a:ext uri="{FF2B5EF4-FFF2-40B4-BE49-F238E27FC236}">
                          <a16:creationId xmlns:a16="http://schemas.microsoft.com/office/drawing/2014/main" id="{9EF8F678-0B4C-1494-8235-6833B74EE2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41">
                      <a:extLst>
                        <a:ext uri="{FF2B5EF4-FFF2-40B4-BE49-F238E27FC236}">
                          <a16:creationId xmlns:a16="http://schemas.microsoft.com/office/drawing/2014/main" id="{44EB8735-B839-0E60-5440-2C2290B707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42">
                      <a:extLst>
                        <a:ext uri="{FF2B5EF4-FFF2-40B4-BE49-F238E27FC236}">
                          <a16:creationId xmlns:a16="http://schemas.microsoft.com/office/drawing/2014/main" id="{13690D1A-81BF-3C10-23B2-4084E43EC8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31F3A7C9-356B-5FE7-3163-198C3E4E0D0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3735"/>
                      <a:ext cx="987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454FEFB7-9A7C-85E9-4349-710DBF875FA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630" y="5449"/>
                      <a:ext cx="956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Rectangles 46">
                    <a:extLst>
                      <a:ext uri="{FF2B5EF4-FFF2-40B4-BE49-F238E27FC236}">
                        <a16:creationId xmlns:a16="http://schemas.microsoft.com/office/drawing/2014/main" id="{E00173AC-E191-8E25-E93C-149D9846E796}"/>
                      </a:ext>
                    </a:extLst>
                  </p:cNvPr>
                  <p:cNvSpPr/>
                  <p:nvPr/>
                </p:nvSpPr>
                <p:spPr>
                  <a:xfrm>
                    <a:off x="7649" y="4387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" name="Rectangles 47">
                    <a:extLst>
                      <a:ext uri="{FF2B5EF4-FFF2-40B4-BE49-F238E27FC236}">
                        <a16:creationId xmlns:a16="http://schemas.microsoft.com/office/drawing/2014/main" id="{A2675D01-71E5-4E48-19CD-17EBCD2725B8}"/>
                      </a:ext>
                    </a:extLst>
                  </p:cNvPr>
                  <p:cNvSpPr/>
                  <p:nvPr/>
                </p:nvSpPr>
                <p:spPr>
                  <a:xfrm>
                    <a:off x="9531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Rectangles 48">
                    <a:extLst>
                      <a:ext uri="{FF2B5EF4-FFF2-40B4-BE49-F238E27FC236}">
                        <a16:creationId xmlns:a16="http://schemas.microsoft.com/office/drawing/2014/main" id="{56B41875-6B83-1AA1-3FAA-42E6D2BCFF6D}"/>
                      </a:ext>
                    </a:extLst>
                  </p:cNvPr>
                  <p:cNvSpPr/>
                  <p:nvPr/>
                </p:nvSpPr>
                <p:spPr>
                  <a:xfrm>
                    <a:off x="6707" y="4379"/>
                    <a:ext cx="720" cy="763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Rectangles 49">
                    <a:extLst>
                      <a:ext uri="{FF2B5EF4-FFF2-40B4-BE49-F238E27FC236}">
                        <a16:creationId xmlns:a16="http://schemas.microsoft.com/office/drawing/2014/main" id="{24590B07-2C42-E8BB-2CD4-0CEA4CA4B86A}"/>
                      </a:ext>
                    </a:extLst>
                  </p:cNvPr>
                  <p:cNvSpPr/>
                  <p:nvPr/>
                </p:nvSpPr>
                <p:spPr>
                  <a:xfrm>
                    <a:off x="8593" y="4379"/>
                    <a:ext cx="720" cy="76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AEB20B-DDAD-1567-21F5-3D9FC5FBBF1E}"/>
                    </a:ext>
                  </a:extLst>
                </p:cNvPr>
                <p:cNvGrpSpPr/>
                <p:nvPr/>
              </p:nvGrpSpPr>
              <p:grpSpPr>
                <a:xfrm>
                  <a:off x="2368393" y="1523810"/>
                  <a:ext cx="1852355" cy="1828800"/>
                  <a:chOff x="2414776" y="2683375"/>
                  <a:chExt cx="1852355" cy="1828800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1D6087B5-914C-EF20-B718-4BB07CA567B6}"/>
                      </a:ext>
                    </a:extLst>
                  </p:cNvPr>
                  <p:cNvGrpSpPr/>
                  <p:nvPr/>
                </p:nvGrpSpPr>
                <p:grpSpPr>
                  <a:xfrm>
                    <a:off x="3107543" y="2858531"/>
                    <a:ext cx="467180" cy="1340765"/>
                    <a:chOff x="3107543" y="2858531"/>
                    <a:chExt cx="467180" cy="1340765"/>
                  </a:xfrm>
                </p:grpSpPr>
                <p:sp>
                  <p:nvSpPr>
                    <p:cNvPr id="33" name="Oval 32">
                      <a:extLst>
                        <a:ext uri="{FF2B5EF4-FFF2-40B4-BE49-F238E27FC236}">
                          <a16:creationId xmlns:a16="http://schemas.microsoft.com/office/drawing/2014/main" id="{2F613E40-5226-378B-A8EF-BEC39B22E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0541" y="285853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p:txBody>
                </p:sp>
                <p:sp>
                  <p:nvSpPr>
                    <p:cNvPr id="35" name="Oval 34">
                      <a:extLst>
                        <a:ext uri="{FF2B5EF4-FFF2-40B4-BE49-F238E27FC236}">
                          <a16:creationId xmlns:a16="http://schemas.microsoft.com/office/drawing/2014/main" id="{6406DB9B-AD45-7AD0-C903-24CD5F5C02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7543" y="3738901"/>
                      <a:ext cx="454182" cy="460395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rgbClr val="0000FF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3000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p:txBody>
                </p:sp>
              </p:grp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A20812DA-F6EB-0484-45B2-F6273A1707B5}"/>
                      </a:ext>
                    </a:extLst>
                  </p:cNvPr>
                  <p:cNvSpPr/>
                  <p:nvPr/>
                </p:nvSpPr>
                <p:spPr>
                  <a:xfrm>
                    <a:off x="2414776" y="2683375"/>
                    <a:ext cx="1852355" cy="18288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313FA8A-5D59-7FEC-6ECF-2A1E92CD5A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4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oMath>
                        </m:oMathPara>
                      </a14:m>
                      <a:endParaRPr lang="en-US" sz="4000" i="1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F313FA8A-5D59-7FEC-6ECF-2A1E92CD5AE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03171" y="1858852"/>
                      <a:ext cx="1232843" cy="1188786"/>
                    </a:xfrm>
                    <a:prstGeom prst="ellipse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  <a:ln w="38100"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66550C08-C844-4B8F-2DFB-CF260B281F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6014" y="2436507"/>
                  <a:ext cx="666809" cy="1661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40ADA3E-CC9C-A8D5-75DF-1B91BE84A324}"/>
              </a:ext>
            </a:extLst>
          </p:cNvPr>
          <p:cNvGrpSpPr/>
          <p:nvPr/>
        </p:nvGrpSpPr>
        <p:grpSpPr>
          <a:xfrm>
            <a:off x="2810923" y="2195992"/>
            <a:ext cx="844631" cy="376229"/>
            <a:chOff x="2810923" y="2195992"/>
            <a:chExt cx="844631" cy="3762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A4FB15-8EAA-26CA-74FB-FFE07CF217C5}"/>
                    </a:ext>
                  </a:extLst>
                </p:cNvPr>
                <p:cNvSpPr txBox="1"/>
                <p:nvPr/>
              </p:nvSpPr>
              <p:spPr>
                <a:xfrm>
                  <a:off x="2810923" y="2195992"/>
                  <a:ext cx="292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5A4FB15-8EAA-26CA-74FB-FFE07CF21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923" y="2195992"/>
                  <a:ext cx="292119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AE5268-8B4B-316D-3AC6-482CC08B4E11}"/>
                    </a:ext>
                  </a:extLst>
                </p:cNvPr>
                <p:cNvSpPr txBox="1"/>
                <p:nvPr/>
              </p:nvSpPr>
              <p:spPr>
                <a:xfrm>
                  <a:off x="3363435" y="2202889"/>
                  <a:ext cx="29211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1AE5268-8B4B-316D-3AC6-482CC08B4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435" y="2202889"/>
                  <a:ext cx="292119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FACB014-53CB-30D2-96F6-B32C5B5E9973}"/>
                  </a:ext>
                </a:extLst>
              </p:cNvPr>
              <p:cNvSpPr/>
              <p:nvPr/>
            </p:nvSpPr>
            <p:spPr>
              <a:xfrm>
                <a:off x="1960166" y="4485700"/>
                <a:ext cx="2227984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Q1: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2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 </a:t>
                </a:r>
                <a14:m>
                  <m:oMath xmlns:m="http://schemas.openxmlformats.org/officeDocument/2006/math">
                    <m:r>
                      <a:rPr lang="en-US" sz="2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EFACB014-53CB-30D2-96F6-B32C5B5E99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66" y="4485700"/>
                <a:ext cx="2227984" cy="577655"/>
              </a:xfrm>
              <a:prstGeom prst="roundRect">
                <a:avLst/>
              </a:prstGeom>
              <a:blipFill>
                <a:blip r:embed="rId5"/>
                <a:stretch>
                  <a:fillRect l="-1355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177AB64-F2EC-125D-2016-DBB633DB092E}"/>
                  </a:ext>
                </a:extLst>
              </p:cNvPr>
              <p:cNvSpPr/>
              <p:nvPr/>
            </p:nvSpPr>
            <p:spPr>
              <a:xfrm>
                <a:off x="7144306" y="4485697"/>
                <a:ext cx="2327366" cy="57765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Q2: Arrival rate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177AB64-F2EC-125D-2016-DBB633DB09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306" y="4485697"/>
                <a:ext cx="2327366" cy="577655"/>
              </a:xfrm>
              <a:prstGeom prst="roundRect">
                <a:avLst/>
              </a:prstGeom>
              <a:blipFill>
                <a:blip r:embed="rId6"/>
                <a:stretch>
                  <a:fillRect l="-1036" r="-1036" b="-6061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89904B-794A-A423-3C6C-0BC09AB40944}"/>
                  </a:ext>
                </a:extLst>
              </p:cNvPr>
              <p:cNvSpPr/>
              <p:nvPr/>
            </p:nvSpPr>
            <p:spPr>
              <a:xfrm>
                <a:off x="1166087" y="5409651"/>
                <a:ext cx="4124130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A1: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2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89904B-794A-A423-3C6C-0BC09AB409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087" y="5409651"/>
                <a:ext cx="4124130" cy="577655"/>
              </a:xfrm>
              <a:prstGeom prst="roundRect">
                <a:avLst/>
              </a:prstGeom>
              <a:blipFill>
                <a:blip r:embed="rId7"/>
                <a:stretch>
                  <a:fillRect l="-734" b="-101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CCB269C-66C4-1C46-639C-CFF2CDF9650A}"/>
                  </a:ext>
                </a:extLst>
              </p:cNvPr>
              <p:cNvSpPr/>
              <p:nvPr/>
            </p:nvSpPr>
            <p:spPr>
              <a:xfrm>
                <a:off x="7368514" y="5405317"/>
                <a:ext cx="1878949" cy="577655"/>
              </a:xfrm>
              <a:prstGeom prst="roundRect">
                <a:avLst/>
              </a:prstGeom>
              <a:solidFill>
                <a:srgbClr val="DCDCFF"/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A2: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den>
                    </m:f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9CCB269C-66C4-1C46-639C-CFF2CDF965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514" y="5405317"/>
                <a:ext cx="1878949" cy="577655"/>
              </a:xfrm>
              <a:prstGeom prst="roundRect">
                <a:avLst/>
              </a:prstGeom>
              <a:blipFill>
                <a:blip r:embed="rId8"/>
                <a:stretch>
                  <a:fillRect l="-1603" b="-408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2D567B7-D892-6898-16CC-C970C4C8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8E0CBF89-C726-363A-A8A3-8781F71D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A1FE773-9AB3-E8D1-13B2-DCFF8C3AF3FD}"/>
                  </a:ext>
                </a:extLst>
              </p:cNvPr>
              <p:cNvSpPr/>
              <p:nvPr/>
            </p:nvSpPr>
            <p:spPr>
              <a:xfrm>
                <a:off x="3583187" y="3352610"/>
                <a:ext cx="4669570" cy="8498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Goal: Simple, explicit characterization of  mean queue length,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CA1FE773-9AB3-E8D1-13B2-DCFF8C3AF3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3187" y="3352610"/>
                <a:ext cx="4669570" cy="849841"/>
              </a:xfrm>
              <a:prstGeom prst="roundRect">
                <a:avLst/>
              </a:prstGeom>
              <a:blipFill>
                <a:blip r:embed="rId9"/>
                <a:stretch>
                  <a:fillRect r="-390" b="-8392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948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7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8A005-4AB4-F4E9-537F-713C1CFA5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Drift Method: Background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Choose any random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Idea: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Increases</a:t>
                </a:r>
                <a:r>
                  <a:rPr lang="en-US" dirty="0"/>
                  <a:t> match </a:t>
                </a:r>
                <a:r>
                  <a:rPr lang="en-US" dirty="0">
                    <a:solidFill>
                      <a:schemeClr val="accent4">
                        <a:lumMod val="75000"/>
                      </a:schemeClr>
                    </a:solidFill>
                  </a:rPr>
                  <a:t>decreases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In stationarity, expected </a:t>
                </a:r>
                <a:r>
                  <a:rPr lang="en-US" dirty="0">
                    <a:solidFill>
                      <a:srgbClr val="548235"/>
                    </a:solidFill>
                  </a:rPr>
                  <a:t>increase</a:t>
                </a:r>
                <a:r>
                  <a:rPr lang="en-US" dirty="0"/>
                  <a:t> matches expected </a:t>
                </a:r>
                <a:r>
                  <a:rPr lang="en-US" dirty="0">
                    <a:solidFill>
                      <a:srgbClr val="BF9000"/>
                    </a:solidFill>
                  </a:rPr>
                  <a:t>decrease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02E791-FA59-2E62-591E-C2280BBDF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11351"/>
              </a:xfrm>
              <a:blipFill>
                <a:blip r:embed="rId2"/>
                <a:stretch>
                  <a:fillRect l="-1217" t="-1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52CC9B1-B916-35FB-EB08-8265713E40FA}"/>
              </a:ext>
            </a:extLst>
          </p:cNvPr>
          <p:cNvGrpSpPr/>
          <p:nvPr/>
        </p:nvGrpSpPr>
        <p:grpSpPr>
          <a:xfrm>
            <a:off x="740153" y="2710519"/>
            <a:ext cx="10069700" cy="2636883"/>
            <a:chOff x="730822" y="2028719"/>
            <a:chExt cx="10069700" cy="26368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7DD3AD9-4D27-8EF2-A6CF-B14B0A78BE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6944" y="2028719"/>
              <a:ext cx="0" cy="22528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34BC4AB-C71D-7FB7-BA9D-0DEFAA8CB5D6}"/>
                </a:ext>
              </a:extLst>
            </p:cNvPr>
            <p:cNvCxnSpPr>
              <a:cxnSpLocks/>
            </p:cNvCxnSpPr>
            <p:nvPr/>
          </p:nvCxnSpPr>
          <p:spPr>
            <a:xfrm>
              <a:off x="2236944" y="4281590"/>
              <a:ext cx="85635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1CD92F-4554-148F-9848-9820F5EAFAC1}"/>
                    </a:ext>
                  </a:extLst>
                </p:cNvPr>
                <p:cNvSpPr txBox="1"/>
                <p:nvPr/>
              </p:nvSpPr>
              <p:spPr>
                <a:xfrm>
                  <a:off x="730822" y="2699815"/>
                  <a:ext cx="1506122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0" dirty="0"/>
                    <a:t>Random Variable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B1CD92F-4554-148F-9848-9820F5EAF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822" y="2699815"/>
                  <a:ext cx="1506122" cy="646331"/>
                </a:xfrm>
                <a:prstGeom prst="rect">
                  <a:avLst/>
                </a:prstGeom>
                <a:blipFill>
                  <a:blip r:embed="rId3"/>
                  <a:stretch>
                    <a:fillRect l="-3239" t="-5660" b="-141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8B26B1-0F14-1465-5A2B-37070FF0C82A}"/>
                    </a:ext>
                  </a:extLst>
                </p:cNvPr>
                <p:cNvSpPr txBox="1"/>
                <p:nvPr/>
              </p:nvSpPr>
              <p:spPr>
                <a:xfrm>
                  <a:off x="5683324" y="4296270"/>
                  <a:ext cx="8066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Time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18B26B1-0F14-1465-5A2B-37070FF0C8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324" y="4296270"/>
                  <a:ext cx="80669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681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244E1C5-8D9C-C048-311B-E680D033D36A}"/>
              </a:ext>
            </a:extLst>
          </p:cNvPr>
          <p:cNvGrpSpPr/>
          <p:nvPr/>
        </p:nvGrpSpPr>
        <p:grpSpPr>
          <a:xfrm>
            <a:off x="2245891" y="2991209"/>
            <a:ext cx="7404659" cy="1635777"/>
            <a:chOff x="2245891" y="3145857"/>
            <a:chExt cx="7404659" cy="16357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AA95FC-D7BE-69F9-EB19-071F03D85053}"/>
                </a:ext>
              </a:extLst>
            </p:cNvPr>
            <p:cNvGrpSpPr/>
            <p:nvPr/>
          </p:nvGrpSpPr>
          <p:grpSpPr>
            <a:xfrm>
              <a:off x="2245891" y="3145857"/>
              <a:ext cx="7404659" cy="1635777"/>
              <a:chOff x="2245891" y="3145857"/>
              <a:chExt cx="7404659" cy="1635777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295E6FE3-34C8-653C-41FF-281FE592E4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1131" y="4772526"/>
                <a:ext cx="141850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46F7E304-565B-276B-EC70-4E842FDB4C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650" y="4442538"/>
                <a:ext cx="695003" cy="2122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4F11D5F-1174-6F75-CC70-888BEB689C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2653" y="3145857"/>
                <a:ext cx="71642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0739AB1-5997-15DD-4D47-3D83188EE7D5}"/>
                  </a:ext>
                </a:extLst>
              </p:cNvPr>
              <p:cNvCxnSpPr/>
              <p:nvPr/>
            </p:nvCxnSpPr>
            <p:spPr>
              <a:xfrm>
                <a:off x="6299073" y="3875115"/>
                <a:ext cx="6124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29D3F3E-2E7C-442D-C8C4-85CD214CBB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113" y="4734026"/>
                <a:ext cx="2136009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36BE6C3-CCA8-A4AF-548E-9683B8CB23E5}"/>
                  </a:ext>
                </a:extLst>
              </p:cNvPr>
              <p:cNvCxnSpPr/>
              <p:nvPr/>
            </p:nvCxnSpPr>
            <p:spPr>
              <a:xfrm>
                <a:off x="9038122" y="4482165"/>
                <a:ext cx="6124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10706D3-CD5A-87B6-88B8-D6FB63A00F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87650" y="4442538"/>
                <a:ext cx="1984" cy="3288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23DCE20-2211-74C3-0D61-8AB6F313C2F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2654" y="3145857"/>
                <a:ext cx="0" cy="130903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A8E748C-C2C2-2AEA-C15A-9C57CEC49A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06389" y="3145857"/>
                <a:ext cx="0" cy="72925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BB04BD4-B7ED-A2F0-2D0A-5E5BFD1A86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02113" y="3875115"/>
                <a:ext cx="0" cy="858911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F2F75FB1-4C97-F6EB-7832-B48682255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45891" y="4781634"/>
                <a:ext cx="6124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131A9D8-D46A-952C-40C8-FB2BB728F3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319" y="4452771"/>
                <a:ext cx="612428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56553F0C-2278-B65B-E419-CAFDBA35E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319" y="4452771"/>
                <a:ext cx="1984" cy="32886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A801720-7F19-703A-9CD0-EE3ECC6646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72730" y="4442538"/>
                <a:ext cx="1984" cy="328863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1BBEBD-A5E8-8180-AD78-1849F068C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37131" y="4482165"/>
              <a:ext cx="991" cy="258582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EDAD1774-2179-1830-3172-4B695FC0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SIGMETRICS Tutorial, June 10th 2024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E099120-85DD-D57C-4DA4-2513F860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A4D5-9180-42F5-ADED-E881512DF7F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64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8772</TotalTime>
  <Words>3411</Words>
  <Application>Microsoft Office PowerPoint</Application>
  <PresentationFormat>Widescreen</PresentationFormat>
  <Paragraphs>821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Analyzing Queues with Markovian Arrivals and Markovian Service</vt:lpstr>
      <vt:lpstr>Collaborators: Thank You!</vt:lpstr>
      <vt:lpstr>Fluctuating Load</vt:lpstr>
      <vt:lpstr>Model: Markovian Arrivals &amp; Markovian Service</vt:lpstr>
      <vt:lpstr>Outline</vt:lpstr>
      <vt:lpstr>Simple MAMS: 2-level arrivals</vt:lpstr>
      <vt:lpstr>Prior work on Markov-modulated arrivals</vt:lpstr>
      <vt:lpstr>Simple MAMS: 2-level arrivals</vt:lpstr>
      <vt:lpstr>Drift Method: Background</vt:lpstr>
      <vt:lpstr>Drift Method: M/M/1</vt:lpstr>
      <vt:lpstr>Drift Method: M/M/1</vt:lpstr>
      <vt:lpstr>Drift Method: M/M/1</vt:lpstr>
      <vt:lpstr>Drift Method: Formalize</vt:lpstr>
      <vt:lpstr>Drift Method: 2-level, first attempt</vt:lpstr>
      <vt:lpstr>Drift Method: 2-level, first attempt</vt:lpstr>
      <vt:lpstr>New idea: Relative arrivals</vt:lpstr>
      <vt:lpstr>Relative Arrivals: Calculate</vt:lpstr>
      <vt:lpstr>Drift of Relative Arrivals</vt:lpstr>
      <vt:lpstr>Drift Method + Relative Arrivals</vt:lpstr>
      <vt:lpstr>2-level result</vt:lpstr>
      <vt:lpstr>Explicit result</vt:lpstr>
      <vt:lpstr>Compare to simulation</vt:lpstr>
      <vt:lpstr>Key Ideas</vt:lpstr>
      <vt:lpstr>Break Time!</vt:lpstr>
      <vt:lpstr>Outline</vt:lpstr>
      <vt:lpstr>General Markovian Arrivals &amp; Markovian Service</vt:lpstr>
      <vt:lpstr>Generalizing: Relative Arrivals &amp; Completions</vt:lpstr>
      <vt:lpstr>Drift for MAMS</vt:lpstr>
      <vt:lpstr>General MAMS Result</vt:lpstr>
      <vt:lpstr>Outline</vt:lpstr>
      <vt:lpstr>Applications: Fluctuating Load</vt:lpstr>
      <vt:lpstr>Applications: Fluctuating Load</vt:lpstr>
      <vt:lpstr>Applications: Fluctuating Load</vt:lpstr>
      <vt:lpstr>Application: Multiserver-job Model</vt:lpstr>
      <vt:lpstr>Applications: Multiserver Jobs</vt:lpstr>
      <vt:lpstr>Applications: Multiserver Jobs</vt:lpstr>
      <vt:lpstr>Application: Tandem queue with abandonment</vt:lpstr>
      <vt:lpstr>Application: Tandem queue with abandonment</vt:lpstr>
      <vt:lpstr>Application: Quantum switching network</vt:lpstr>
      <vt:lpstr>Application: Quantum switching network</vt:lpstr>
      <vt:lpstr>Application: Quantum switching network</vt:lpstr>
      <vt:lpstr>Application: Quantum switching network</vt:lpstr>
      <vt:lpstr>Quantum switching: Switch perspective</vt:lpstr>
      <vt:lpstr>Quantum switching: Switch perspective</vt:lpstr>
      <vt:lpstr>Simplest quantum switch: Y-system</vt:lpstr>
      <vt:lpstr>Further Directions</vt:lpstr>
      <vt:lpstr>Conclusion</vt:lpstr>
      <vt:lpstr>Bonus: MAMS Plot!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… MAMA Tutorial …</dc:title>
  <dc:creator>Grosof, Izzy</dc:creator>
  <cp:lastModifiedBy>Grosof, Izzy</cp:lastModifiedBy>
  <cp:revision>166</cp:revision>
  <dcterms:created xsi:type="dcterms:W3CDTF">2024-05-22T09:46:05Z</dcterms:created>
  <dcterms:modified xsi:type="dcterms:W3CDTF">2024-06-08T01:49:39Z</dcterms:modified>
</cp:coreProperties>
</file>